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76" r:id="rId10"/>
    <p:sldId id="277" r:id="rId11"/>
    <p:sldId id="274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608" autoAdjust="0"/>
  </p:normalViewPr>
  <p:slideViewPr>
    <p:cSldViewPr snapToGrid="0">
      <p:cViewPr varScale="1">
        <p:scale>
          <a:sx n="56" d="100"/>
          <a:sy n="56" d="100"/>
        </p:scale>
        <p:origin x="18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F3B27-7FC5-4DB1-A414-AD40E60F8D4A}" type="datetimeFigureOut">
              <a:rPr lang="zh-TW" altLang="en-US" smtClean="0"/>
              <a:t>2018/4/12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16D8C-7EC7-4415-9183-5BC28A783B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4644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608.07905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Need an example …… ok, in the future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5742-51E4-418D-8157-79EC9C21EBA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2533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Need an example …… ok, in the future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5742-51E4-418D-8157-79EC9C21EBA9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2007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What is the different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C6393-61A8-4C9F-91A2-1B083ED76E6F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4257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What is the different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C6393-61A8-4C9F-91A2-1B083ED76E6F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4054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What is the different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C6393-61A8-4C9F-91A2-1B083ED76E6F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6639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What is the different!!!!!!!!!!!!!!!!!!???????????????????????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C6393-61A8-4C9F-91A2-1B083ED76E6F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3804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C6393-61A8-4C9F-91A2-1B083ED76E6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1582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Conventional reading comprehension</a:t>
            </a:r>
          </a:p>
          <a:p>
            <a:r>
              <a:rPr lang="en-US" altLang="zh-TW" dirty="0"/>
              <a:t>Find support sentences</a:t>
            </a:r>
          </a:p>
          <a:p>
            <a:r>
              <a:rPr lang="en-US" altLang="zh-TW" dirty="0"/>
              <a:t>Answering</a:t>
            </a:r>
          </a:p>
          <a:p>
            <a:r>
              <a:rPr lang="en-US" altLang="zh-TW" dirty="0"/>
              <a:t>Find the </a:t>
            </a:r>
            <a:r>
              <a:rPr lang="en-US" altLang="zh-TW" dirty="0" err="1"/>
              <a:t>suppor</a:t>
            </a:r>
            <a:r>
              <a:rPr lang="en-US" altLang="zh-TW" dirty="0"/>
              <a:t> sentence by </a:t>
            </a:r>
            <a:r>
              <a:rPr lang="en-US" altLang="zh-TW" dirty="0" err="1"/>
              <a:t>attentione</a:t>
            </a:r>
            <a:r>
              <a:rPr lang="en-US" altLang="zh-TW" dirty="0"/>
              <a:t>-based model</a:t>
            </a:r>
          </a:p>
          <a:p>
            <a:endParaRPr lang="en-US" altLang="zh-TW" dirty="0"/>
          </a:p>
          <a:p>
            <a:r>
              <a:rPr lang="en-US" altLang="zh-TW" dirty="0"/>
              <a:t>All</a:t>
            </a:r>
            <a:r>
              <a:rPr lang="en-US" altLang="zh-TW" baseline="0" dirty="0"/>
              <a:t> questions is QA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VQA is</a:t>
            </a:r>
            <a:r>
              <a:rPr lang="en-US" altLang="zh-TW" baseline="0" dirty="0"/>
              <a:t> the same, not describe here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C6393-61A8-4C9F-91A2-1B083ED76E6F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2243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Conventional reading comprehension</a:t>
            </a:r>
          </a:p>
          <a:p>
            <a:r>
              <a:rPr lang="en-US" altLang="zh-TW" dirty="0"/>
              <a:t>Find support sentences</a:t>
            </a:r>
          </a:p>
          <a:p>
            <a:r>
              <a:rPr lang="en-US" altLang="zh-TW" dirty="0"/>
              <a:t>Answering</a:t>
            </a:r>
          </a:p>
          <a:p>
            <a:r>
              <a:rPr lang="en-US" altLang="zh-TW" dirty="0"/>
              <a:t>Find the </a:t>
            </a:r>
            <a:r>
              <a:rPr lang="en-US" altLang="zh-TW" dirty="0" err="1"/>
              <a:t>suppor</a:t>
            </a:r>
            <a:r>
              <a:rPr lang="en-US" altLang="zh-TW" dirty="0"/>
              <a:t> sentence by </a:t>
            </a:r>
            <a:r>
              <a:rPr lang="en-US" altLang="zh-TW" dirty="0" err="1"/>
              <a:t>attentione</a:t>
            </a:r>
            <a:r>
              <a:rPr lang="en-US" altLang="zh-TW" dirty="0"/>
              <a:t>-based model</a:t>
            </a:r>
          </a:p>
          <a:p>
            <a:endParaRPr lang="en-US" altLang="zh-TW" dirty="0"/>
          </a:p>
          <a:p>
            <a:r>
              <a:rPr lang="en-US" altLang="zh-TW" dirty="0"/>
              <a:t>All</a:t>
            </a:r>
            <a:r>
              <a:rPr lang="en-US" altLang="zh-TW" baseline="0" dirty="0"/>
              <a:t> questions is QA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VQA is</a:t>
            </a:r>
            <a:r>
              <a:rPr lang="en-US" altLang="zh-TW" baseline="0" dirty="0"/>
              <a:t> the same, not describe here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C6393-61A8-4C9F-91A2-1B083ED76E6F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9780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Match-LSTM with Ans-</a:t>
            </a:r>
            <a:r>
              <a:rPr lang="en-US" altLang="zh-TW" dirty="0" err="1"/>
              <a:t>Ptr</a:t>
            </a:r>
            <a:r>
              <a:rPr lang="en-US" altLang="zh-TW" dirty="0"/>
              <a:t> (Boundary) (ensemble)</a:t>
            </a:r>
            <a:r>
              <a:rPr lang="en-US" altLang="zh-TW" i="1" dirty="0"/>
              <a:t>Singapore Management University</a:t>
            </a:r>
          </a:p>
          <a:p>
            <a:r>
              <a:rPr lang="en-US" altLang="zh-TW" dirty="0">
                <a:hlinkClick r:id="rId3"/>
              </a:rPr>
              <a:t>https://arxiv.org/abs/1608.07905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84CB8-E949-44F0-87C8-A6183D209FB2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8909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84CB8-E949-44F0-87C8-A6183D209FB2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9261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太陽花梗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CDAE2-1044-44AA-8E16-BB9FD2E2B3CC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9977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C6393-61A8-4C9F-91A2-1B083ED76E6F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0708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UMass Lowell, USA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93481-9538-44C6-A910-B58F9FEA8431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3125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BDA6-118A-42CF-9BD6-1FC8EAE51FA5}" type="datetimeFigureOut">
              <a:rPr lang="zh-TW" altLang="en-US" smtClean="0"/>
              <a:t>2018/4/12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1525-CC2A-4E33-872A-85464C5BF2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463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BDA6-118A-42CF-9BD6-1FC8EAE51FA5}" type="datetimeFigureOut">
              <a:rPr lang="zh-TW" altLang="en-US" smtClean="0"/>
              <a:t>2018/4/12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1525-CC2A-4E33-872A-85464C5BF2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6820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BDA6-118A-42CF-9BD6-1FC8EAE51FA5}" type="datetimeFigureOut">
              <a:rPr lang="zh-TW" altLang="en-US" smtClean="0"/>
              <a:t>2018/4/12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1525-CC2A-4E33-872A-85464C5BF2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430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BDA6-118A-42CF-9BD6-1FC8EAE51FA5}" type="datetimeFigureOut">
              <a:rPr lang="zh-TW" altLang="en-US" smtClean="0"/>
              <a:t>2018/4/12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1525-CC2A-4E33-872A-85464C5BF2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834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BDA6-118A-42CF-9BD6-1FC8EAE51FA5}" type="datetimeFigureOut">
              <a:rPr lang="zh-TW" altLang="en-US" smtClean="0"/>
              <a:t>2018/4/12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1525-CC2A-4E33-872A-85464C5BF2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3326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BDA6-118A-42CF-9BD6-1FC8EAE51FA5}" type="datetimeFigureOut">
              <a:rPr lang="zh-TW" altLang="en-US" smtClean="0"/>
              <a:t>2018/4/12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1525-CC2A-4E33-872A-85464C5BF2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496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BDA6-118A-42CF-9BD6-1FC8EAE51FA5}" type="datetimeFigureOut">
              <a:rPr lang="zh-TW" altLang="en-US" smtClean="0"/>
              <a:t>2018/4/12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1525-CC2A-4E33-872A-85464C5BF2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972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BDA6-118A-42CF-9BD6-1FC8EAE51FA5}" type="datetimeFigureOut">
              <a:rPr lang="zh-TW" altLang="en-US" smtClean="0"/>
              <a:t>2018/4/12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1525-CC2A-4E33-872A-85464C5BF2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6538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BDA6-118A-42CF-9BD6-1FC8EAE51FA5}" type="datetimeFigureOut">
              <a:rPr lang="zh-TW" altLang="en-US" smtClean="0"/>
              <a:t>2018/4/12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1525-CC2A-4E33-872A-85464C5BF2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004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BDA6-118A-42CF-9BD6-1FC8EAE51FA5}" type="datetimeFigureOut">
              <a:rPr lang="zh-TW" altLang="en-US" smtClean="0"/>
              <a:t>2018/4/12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1525-CC2A-4E33-872A-85464C5BF2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8752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BDA6-118A-42CF-9BD6-1FC8EAE51FA5}" type="datetimeFigureOut">
              <a:rPr lang="zh-TW" altLang="en-US" smtClean="0"/>
              <a:t>2018/4/12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1525-CC2A-4E33-872A-85464C5BF2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9705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ABDA6-118A-42CF-9BD6-1FC8EAE51FA5}" type="datetimeFigureOut">
              <a:rPr lang="zh-TW" altLang="en-US" smtClean="0"/>
              <a:t>2018/4/12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91525-CC2A-4E33-872A-85464C5BF2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827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0.png"/><Relationship Id="rId3" Type="http://schemas.openxmlformats.org/officeDocument/2006/relationships/image" Target="../media/image4100.png"/><Relationship Id="rId7" Type="http://schemas.openxmlformats.org/officeDocument/2006/relationships/image" Target="../media/image45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0.png"/><Relationship Id="rId11" Type="http://schemas.openxmlformats.org/officeDocument/2006/relationships/image" Target="../media/image5000.png"/><Relationship Id="rId5" Type="http://schemas.openxmlformats.org/officeDocument/2006/relationships/image" Target="../media/image4300.png"/><Relationship Id="rId10" Type="http://schemas.openxmlformats.org/officeDocument/2006/relationships/image" Target="../media/image4800.png"/><Relationship Id="rId4" Type="http://schemas.openxmlformats.org/officeDocument/2006/relationships/image" Target="../media/image4200.png"/><Relationship Id="rId9" Type="http://schemas.openxmlformats.org/officeDocument/2006/relationships/image" Target="../media/image470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0.png"/><Relationship Id="rId13" Type="http://schemas.openxmlformats.org/officeDocument/2006/relationships/image" Target="../media/image5200.png"/><Relationship Id="rId18" Type="http://schemas.openxmlformats.org/officeDocument/2006/relationships/image" Target="../media/image570.png"/><Relationship Id="rId3" Type="http://schemas.openxmlformats.org/officeDocument/2006/relationships/image" Target="../media/image4100.png"/><Relationship Id="rId21" Type="http://schemas.openxmlformats.org/officeDocument/2006/relationships/image" Target="../media/image6300.png"/><Relationship Id="rId7" Type="http://schemas.openxmlformats.org/officeDocument/2006/relationships/image" Target="../media/image4500.png"/><Relationship Id="rId12" Type="http://schemas.openxmlformats.org/officeDocument/2006/relationships/image" Target="../media/image5100.png"/><Relationship Id="rId17" Type="http://schemas.openxmlformats.org/officeDocument/2006/relationships/image" Target="../media/image56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500.png"/><Relationship Id="rId20" Type="http://schemas.openxmlformats.org/officeDocument/2006/relationships/image" Target="../media/image59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0.png"/><Relationship Id="rId11" Type="http://schemas.openxmlformats.org/officeDocument/2006/relationships/image" Target="../media/image5000.png"/><Relationship Id="rId5" Type="http://schemas.openxmlformats.org/officeDocument/2006/relationships/image" Target="../media/image4300.png"/><Relationship Id="rId15" Type="http://schemas.openxmlformats.org/officeDocument/2006/relationships/image" Target="../media/image411.png"/><Relationship Id="rId23" Type="http://schemas.openxmlformats.org/officeDocument/2006/relationships/image" Target="../media/image650.png"/><Relationship Id="rId10" Type="http://schemas.openxmlformats.org/officeDocument/2006/relationships/image" Target="../media/image4800.png"/><Relationship Id="rId19" Type="http://schemas.openxmlformats.org/officeDocument/2006/relationships/image" Target="../media/image5800.png"/><Relationship Id="rId4" Type="http://schemas.openxmlformats.org/officeDocument/2006/relationships/image" Target="../media/image4200.png"/><Relationship Id="rId9" Type="http://schemas.openxmlformats.org/officeDocument/2006/relationships/image" Target="../media/image4700.png"/><Relationship Id="rId14" Type="http://schemas.openxmlformats.org/officeDocument/2006/relationships/image" Target="../media/image5300.png"/><Relationship Id="rId22" Type="http://schemas.openxmlformats.org/officeDocument/2006/relationships/image" Target="../media/image6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0.png"/><Relationship Id="rId13" Type="http://schemas.openxmlformats.org/officeDocument/2006/relationships/image" Target="../media/image5300.png"/><Relationship Id="rId18" Type="http://schemas.openxmlformats.org/officeDocument/2006/relationships/image" Target="../media/image700.png"/><Relationship Id="rId3" Type="http://schemas.openxmlformats.org/officeDocument/2006/relationships/image" Target="../media/image4100.png"/><Relationship Id="rId21" Type="http://schemas.openxmlformats.org/officeDocument/2006/relationships/image" Target="../media/image7300.png"/><Relationship Id="rId7" Type="http://schemas.openxmlformats.org/officeDocument/2006/relationships/image" Target="../media/image4500.png"/><Relationship Id="rId12" Type="http://schemas.openxmlformats.org/officeDocument/2006/relationships/image" Target="../media/image5200.png"/><Relationship Id="rId17" Type="http://schemas.openxmlformats.org/officeDocument/2006/relationships/image" Target="../media/image69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800.png"/><Relationship Id="rId20" Type="http://schemas.openxmlformats.org/officeDocument/2006/relationships/image" Target="../media/image720.png"/><Relationship Id="rId29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0.png"/><Relationship Id="rId11" Type="http://schemas.openxmlformats.org/officeDocument/2006/relationships/image" Target="../media/image5100.png"/><Relationship Id="rId24" Type="http://schemas.openxmlformats.org/officeDocument/2006/relationships/image" Target="../media/image441.png"/><Relationship Id="rId32" Type="http://schemas.openxmlformats.org/officeDocument/2006/relationships/image" Target="../media/image462.png"/><Relationship Id="rId5" Type="http://schemas.openxmlformats.org/officeDocument/2006/relationships/image" Target="../media/image4300.png"/><Relationship Id="rId15" Type="http://schemas.openxmlformats.org/officeDocument/2006/relationships/image" Target="../media/image6700.png"/><Relationship Id="rId23" Type="http://schemas.openxmlformats.org/officeDocument/2006/relationships/image" Target="../media/image4310.png"/><Relationship Id="rId28" Type="http://schemas.openxmlformats.org/officeDocument/2006/relationships/image" Target="../media/image560.png"/><Relationship Id="rId10" Type="http://schemas.openxmlformats.org/officeDocument/2006/relationships/image" Target="../media/image4800.png"/><Relationship Id="rId19" Type="http://schemas.openxmlformats.org/officeDocument/2006/relationships/image" Target="../media/image710.png"/><Relationship Id="rId31" Type="http://schemas.openxmlformats.org/officeDocument/2006/relationships/image" Target="../media/image452.png"/><Relationship Id="rId4" Type="http://schemas.openxmlformats.org/officeDocument/2006/relationships/image" Target="../media/image4200.png"/><Relationship Id="rId9" Type="http://schemas.openxmlformats.org/officeDocument/2006/relationships/image" Target="../media/image4700.png"/><Relationship Id="rId14" Type="http://schemas.openxmlformats.org/officeDocument/2006/relationships/image" Target="../media/image660.png"/><Relationship Id="rId22" Type="http://schemas.openxmlformats.org/officeDocument/2006/relationships/image" Target="../media/image740.png"/><Relationship Id="rId27" Type="http://schemas.openxmlformats.org/officeDocument/2006/relationships/image" Target="../media/image5500.png"/><Relationship Id="rId30" Type="http://schemas.openxmlformats.org/officeDocument/2006/relationships/image" Target="../media/image580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0.png"/><Relationship Id="rId13" Type="http://schemas.openxmlformats.org/officeDocument/2006/relationships/image" Target="../media/image570.png"/><Relationship Id="rId18" Type="http://schemas.openxmlformats.org/officeDocument/2006/relationships/image" Target="../media/image690.png"/><Relationship Id="rId26" Type="http://schemas.openxmlformats.org/officeDocument/2006/relationships/image" Target="../media/image1000.png"/><Relationship Id="rId3" Type="http://schemas.openxmlformats.org/officeDocument/2006/relationships/image" Target="../media/image4100.png"/><Relationship Id="rId21" Type="http://schemas.openxmlformats.org/officeDocument/2006/relationships/image" Target="../media/image890.png"/><Relationship Id="rId7" Type="http://schemas.openxmlformats.org/officeDocument/2006/relationships/image" Target="../media/image4500.png"/><Relationship Id="rId12" Type="http://schemas.openxmlformats.org/officeDocument/2006/relationships/image" Target="../media/image560.png"/><Relationship Id="rId17" Type="http://schemas.openxmlformats.org/officeDocument/2006/relationships/image" Target="../media/image6800.png"/><Relationship Id="rId25" Type="http://schemas.openxmlformats.org/officeDocument/2006/relationships/image" Target="../media/image98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6700.png"/><Relationship Id="rId20" Type="http://schemas.openxmlformats.org/officeDocument/2006/relationships/image" Target="../media/image8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0.png"/><Relationship Id="rId11" Type="http://schemas.openxmlformats.org/officeDocument/2006/relationships/image" Target="../media/image5500.png"/><Relationship Id="rId24" Type="http://schemas.openxmlformats.org/officeDocument/2006/relationships/image" Target="../media/image970.png"/><Relationship Id="rId5" Type="http://schemas.openxmlformats.org/officeDocument/2006/relationships/image" Target="../media/image4300.png"/><Relationship Id="rId15" Type="http://schemas.openxmlformats.org/officeDocument/2006/relationships/image" Target="../media/image660.png"/><Relationship Id="rId23" Type="http://schemas.openxmlformats.org/officeDocument/2006/relationships/image" Target="../media/image910.png"/><Relationship Id="rId10" Type="http://schemas.openxmlformats.org/officeDocument/2006/relationships/image" Target="../media/image4800.png"/><Relationship Id="rId19" Type="http://schemas.openxmlformats.org/officeDocument/2006/relationships/image" Target="../media/image870.png"/><Relationship Id="rId4" Type="http://schemas.openxmlformats.org/officeDocument/2006/relationships/image" Target="../media/image4200.png"/><Relationship Id="rId9" Type="http://schemas.openxmlformats.org/officeDocument/2006/relationships/image" Target="../media/image4700.png"/><Relationship Id="rId14" Type="http://schemas.openxmlformats.org/officeDocument/2006/relationships/image" Target="../media/image5800.png"/><Relationship Id="rId22" Type="http://schemas.openxmlformats.org/officeDocument/2006/relationships/image" Target="../media/image90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4" Type="http://schemas.openxmlformats.org/officeDocument/2006/relationships/image" Target="../media/image1270.png"/><Relationship Id="rId33" Type="http://schemas.openxmlformats.org/officeDocument/2006/relationships/image" Target="../media/image1260.png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1220.png"/><Relationship Id="rId1" Type="http://schemas.openxmlformats.org/officeDocument/2006/relationships/slideLayout" Target="../slideLayouts/slideLayout2.xml"/><Relationship Id="rId32" Type="http://schemas.openxmlformats.org/officeDocument/2006/relationships/image" Target="../media/image1250.png"/><Relationship Id="rId37" Type="http://schemas.openxmlformats.org/officeDocument/2006/relationships/image" Target="../media/image131.png"/><Relationship Id="rId36" Type="http://schemas.openxmlformats.org/officeDocument/2006/relationships/image" Target="../media/image129.png"/><Relationship Id="rId31" Type="http://schemas.openxmlformats.org/officeDocument/2006/relationships/image" Target="../media/image1240.png"/><Relationship Id="rId30" Type="http://schemas.openxmlformats.org/officeDocument/2006/relationships/image" Target="../media/image123.png"/><Relationship Id="rId35" Type="http://schemas.openxmlformats.org/officeDocument/2006/relationships/image" Target="../media/image1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0.png"/><Relationship Id="rId13" Type="http://schemas.openxmlformats.org/officeDocument/2006/relationships/image" Target="../media/image138.png"/><Relationship Id="rId3" Type="http://schemas.openxmlformats.org/officeDocument/2006/relationships/image" Target="../media/image1220.png"/><Relationship Id="rId7" Type="http://schemas.openxmlformats.org/officeDocument/2006/relationships/image" Target="../media/image1260.png"/><Relationship Id="rId12" Type="http://schemas.openxmlformats.org/officeDocument/2006/relationships/image" Target="../media/image1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0.png"/><Relationship Id="rId11" Type="http://schemas.openxmlformats.org/officeDocument/2006/relationships/image" Target="../media/image136.png"/><Relationship Id="rId5" Type="http://schemas.openxmlformats.org/officeDocument/2006/relationships/image" Target="../media/image133.png"/><Relationship Id="rId15" Type="http://schemas.openxmlformats.org/officeDocument/2006/relationships/image" Target="../media/image1410.png"/><Relationship Id="rId10" Type="http://schemas.openxmlformats.org/officeDocument/2006/relationships/image" Target="../media/image135.png"/><Relationship Id="rId4" Type="http://schemas.openxmlformats.org/officeDocument/2006/relationships/image" Target="../media/image132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0.png"/><Relationship Id="rId2" Type="http://schemas.openxmlformats.org/officeDocument/2006/relationships/image" Target="../media/image34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8DD16E-470F-45B2-96C4-7EC8F82A0D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Attention-based Model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1AEC440-42B5-48E5-A7FC-F452B95B03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7522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BE62B45-37B9-4840-A8F5-9FE7A4454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73" y="-51759"/>
            <a:ext cx="8695054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9118FFB-6BC7-40D0-B34F-C2F53BC7FAA3}"/>
              </a:ext>
            </a:extLst>
          </p:cNvPr>
          <p:cNvSpPr/>
          <p:nvPr/>
        </p:nvSpPr>
        <p:spPr>
          <a:xfrm>
            <a:off x="332370" y="2606773"/>
            <a:ext cx="8422163" cy="17102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F4AB497-DD0B-40D7-B667-DCBBA6C6A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183" y="117573"/>
            <a:ext cx="3452283" cy="31167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3F0502A-EBD8-49B8-8187-D0BA4DBF1A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7465" y="117572"/>
            <a:ext cx="3298037" cy="31167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A07B06C-3B70-449E-B38B-C7C035738044}"/>
              </a:ext>
            </a:extLst>
          </p:cNvPr>
          <p:cNvSpPr/>
          <p:nvPr/>
        </p:nvSpPr>
        <p:spPr>
          <a:xfrm>
            <a:off x="517771" y="6177163"/>
            <a:ext cx="1872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Bi-directional Attention Flow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92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圖片 3">
            <a:extLst>
              <a:ext uri="{FF2B5EF4-FFF2-40B4-BE49-F238E27FC236}">
                <a16:creationId xmlns:a16="http://schemas.microsoft.com/office/drawing/2014/main" id="{A859E828-141D-4E90-ABD5-3E4800325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0" y="893572"/>
            <a:ext cx="8178799" cy="507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72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Visual Question Answering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5580482" y="5543609"/>
            <a:ext cx="2785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source: </a:t>
            </a:r>
            <a:r>
              <a:rPr lang="zh-TW" altLang="en-US" dirty="0"/>
              <a:t>http://visualqa.org/</a:t>
            </a:r>
          </a:p>
        </p:txBody>
      </p:sp>
      <p:pic>
        <p:nvPicPr>
          <p:cNvPr id="4098" name="Picture 2" descr="http://visualqa.org/static/img/challen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2159739"/>
            <a:ext cx="8376570" cy="304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60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Visual Question Answering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865430" y="2123238"/>
            <a:ext cx="1503444" cy="5684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Query</a:t>
            </a:r>
            <a:endParaRPr lang="zh-TW" altLang="en-US" sz="2400" dirty="0"/>
          </a:p>
        </p:txBody>
      </p:sp>
      <p:sp>
        <p:nvSpPr>
          <p:cNvPr id="68" name="矩形 67"/>
          <p:cNvSpPr/>
          <p:nvPr/>
        </p:nvSpPr>
        <p:spPr>
          <a:xfrm>
            <a:off x="4067719" y="2072408"/>
            <a:ext cx="1520014" cy="6575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DNN/RNN</a:t>
            </a:r>
            <a:endParaRPr lang="zh-TW" altLang="en-US" sz="2400" dirty="0"/>
          </a:p>
        </p:txBody>
      </p:sp>
      <p:sp>
        <p:nvSpPr>
          <p:cNvPr id="42" name="矩形 41"/>
          <p:cNvSpPr/>
          <p:nvPr/>
        </p:nvSpPr>
        <p:spPr>
          <a:xfrm>
            <a:off x="2462971" y="3278705"/>
            <a:ext cx="1903181" cy="9189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Reading Head Controller</a:t>
            </a:r>
            <a:endParaRPr lang="zh-TW" altLang="en-US" sz="2400" dirty="0"/>
          </a:p>
        </p:txBody>
      </p:sp>
      <p:sp>
        <p:nvSpPr>
          <p:cNvPr id="50" name="向右箭號 49"/>
          <p:cNvSpPr/>
          <p:nvPr/>
        </p:nvSpPr>
        <p:spPr>
          <a:xfrm>
            <a:off x="3575604" y="5222574"/>
            <a:ext cx="1120728" cy="55041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57" name="矩形 56"/>
          <p:cNvSpPr/>
          <p:nvPr/>
        </p:nvSpPr>
        <p:spPr>
          <a:xfrm>
            <a:off x="7242147" y="2123236"/>
            <a:ext cx="1503444" cy="5684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answer</a:t>
            </a:r>
            <a:endParaRPr lang="zh-TW" altLang="en-US" sz="2400" dirty="0"/>
          </a:p>
        </p:txBody>
      </p:sp>
      <p:sp>
        <p:nvSpPr>
          <p:cNvPr id="63" name="文字方塊 62"/>
          <p:cNvSpPr txBox="1"/>
          <p:nvPr/>
        </p:nvSpPr>
        <p:spPr>
          <a:xfrm>
            <a:off x="3414350" y="5763842"/>
            <a:ext cx="142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CNN</a:t>
            </a:r>
            <a:endParaRPr lang="zh-TW" altLang="en-US" sz="2800" dirty="0"/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77" y="4877962"/>
            <a:ext cx="2326237" cy="1499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TopUp"/>
            <a:lightRig rig="threePt" dir="t"/>
          </a:scene3d>
        </p:spPr>
      </p:pic>
      <p:sp>
        <p:nvSpPr>
          <p:cNvPr id="37" name="文字方塊 36"/>
          <p:cNvSpPr txBox="1"/>
          <p:nvPr/>
        </p:nvSpPr>
        <p:spPr>
          <a:xfrm>
            <a:off x="6726789" y="5759445"/>
            <a:ext cx="198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A vector for each region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8" name="向下箭號 37"/>
          <p:cNvSpPr/>
          <p:nvPr/>
        </p:nvSpPr>
        <p:spPr>
          <a:xfrm flipH="1" flipV="1">
            <a:off x="5074515" y="4794066"/>
            <a:ext cx="420915" cy="34698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0" name="直線單箭頭接點 39"/>
          <p:cNvCxnSpPr>
            <a:endCxn id="42" idx="0"/>
          </p:cNvCxnSpPr>
          <p:nvPr/>
        </p:nvCxnSpPr>
        <p:spPr>
          <a:xfrm flipH="1">
            <a:off x="3414562" y="2729967"/>
            <a:ext cx="1153787" cy="5487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/>
          <p:nvPr/>
        </p:nvCxnSpPr>
        <p:spPr>
          <a:xfrm flipH="1" flipV="1">
            <a:off x="5126159" y="2771525"/>
            <a:ext cx="162136" cy="20384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>
            <a:stCxn id="38" idx="2"/>
          </p:cNvCxnSpPr>
          <p:nvPr/>
        </p:nvCxnSpPr>
        <p:spPr>
          <a:xfrm flipH="1" flipV="1">
            <a:off x="3401240" y="4175263"/>
            <a:ext cx="1883732" cy="618803"/>
          </a:xfrm>
          <a:prstGeom prst="straightConnector1">
            <a:avLst/>
          </a:prstGeom>
          <a:ln w="571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 flipH="1" flipV="1">
            <a:off x="5126159" y="2697981"/>
            <a:ext cx="1172108" cy="22906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2"/>
          <p:cNvGrpSpPr/>
          <p:nvPr/>
        </p:nvGrpSpPr>
        <p:grpSpPr>
          <a:xfrm>
            <a:off x="4765310" y="4542860"/>
            <a:ext cx="2326237" cy="1792366"/>
            <a:chOff x="5626350" y="4508086"/>
            <a:chExt cx="2326237" cy="1792366"/>
          </a:xfrm>
        </p:grpSpPr>
        <p:pic>
          <p:nvPicPr>
            <p:cNvPr id="46" name="圖片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6350" y="4800850"/>
              <a:ext cx="2326237" cy="14996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isometricTopUp"/>
              <a:lightRig rig="threePt" dir="t"/>
            </a:scene3d>
          </p:spPr>
        </p:pic>
        <p:sp>
          <p:nvSpPr>
            <p:cNvPr id="59" name="矩形 58"/>
            <p:cNvSpPr/>
            <p:nvPr/>
          </p:nvSpPr>
          <p:spPr>
            <a:xfrm>
              <a:off x="6063701" y="5076690"/>
              <a:ext cx="204716" cy="64798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60" name="矩形 59"/>
            <p:cNvSpPr/>
            <p:nvPr/>
          </p:nvSpPr>
          <p:spPr>
            <a:xfrm>
              <a:off x="6593742" y="4775172"/>
              <a:ext cx="204716" cy="64798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61" name="矩形 60"/>
            <p:cNvSpPr/>
            <p:nvPr/>
          </p:nvSpPr>
          <p:spPr>
            <a:xfrm>
              <a:off x="7154479" y="4508086"/>
              <a:ext cx="204716" cy="64798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33" name="矩形 32"/>
            <p:cNvSpPr/>
            <p:nvPr/>
          </p:nvSpPr>
          <p:spPr>
            <a:xfrm>
              <a:off x="6463285" y="5388696"/>
              <a:ext cx="204716" cy="64798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34" name="矩形 33"/>
            <p:cNvSpPr/>
            <p:nvPr/>
          </p:nvSpPr>
          <p:spPr>
            <a:xfrm>
              <a:off x="6993326" y="5087178"/>
              <a:ext cx="204716" cy="64798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35" name="矩形 34"/>
            <p:cNvSpPr/>
            <p:nvPr/>
          </p:nvSpPr>
          <p:spPr>
            <a:xfrm>
              <a:off x="7554063" y="4820092"/>
              <a:ext cx="204716" cy="64798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</p:grpSp>
      <p:sp>
        <p:nvSpPr>
          <p:cNvPr id="62" name="向右箭號 61"/>
          <p:cNvSpPr/>
          <p:nvPr/>
        </p:nvSpPr>
        <p:spPr>
          <a:xfrm>
            <a:off x="2450684" y="2248047"/>
            <a:ext cx="1490793" cy="33372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64" name="向右箭號 63"/>
          <p:cNvSpPr/>
          <p:nvPr/>
        </p:nvSpPr>
        <p:spPr>
          <a:xfrm>
            <a:off x="5669543" y="2225130"/>
            <a:ext cx="1490793" cy="33372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cxnSp>
        <p:nvCxnSpPr>
          <p:cNvPr id="66" name="直線單箭頭接點 65"/>
          <p:cNvCxnSpPr>
            <a:stCxn id="39" idx="2"/>
            <a:endCxn id="42" idx="2"/>
          </p:cNvCxnSpPr>
          <p:nvPr/>
        </p:nvCxnSpPr>
        <p:spPr>
          <a:xfrm flipH="1" flipV="1">
            <a:off x="3414562" y="4197616"/>
            <a:ext cx="2812478" cy="607333"/>
          </a:xfrm>
          <a:prstGeom prst="straightConnector1">
            <a:avLst/>
          </a:prstGeom>
          <a:ln w="571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向下箭號 38"/>
          <p:cNvSpPr/>
          <p:nvPr/>
        </p:nvSpPr>
        <p:spPr>
          <a:xfrm flipH="1" flipV="1">
            <a:off x="6016583" y="4804949"/>
            <a:ext cx="420915" cy="34698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667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8" grpId="0" animBg="1"/>
      <p:bldP spid="42" grpId="0" animBg="1"/>
      <p:bldP spid="50" grpId="0" animBg="1"/>
      <p:bldP spid="57" grpId="0" animBg="1"/>
      <p:bldP spid="63" grpId="0"/>
      <p:bldP spid="37" grpId="0"/>
      <p:bldP spid="38" grpId="0" animBg="1"/>
      <p:bldP spid="38" grpId="1" animBg="1"/>
      <p:bldP spid="62" grpId="0" animBg="1"/>
      <p:bldP spid="64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7B5A52-C0A4-4DD8-9AD6-2BCD131C8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Visual Question Answering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FF8036F-B63E-40B0-B9B6-D32B7EDD9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err="1"/>
              <a:t>Huijuan</a:t>
            </a:r>
            <a:r>
              <a:rPr lang="en-US" altLang="zh-TW" sz="2400" dirty="0"/>
              <a:t> Xu, Kate </a:t>
            </a:r>
            <a:r>
              <a:rPr lang="en-US" altLang="zh-TW" sz="2400" dirty="0" err="1"/>
              <a:t>Saenko</a:t>
            </a:r>
            <a:r>
              <a:rPr lang="en-US" altLang="zh-TW" sz="2400" dirty="0"/>
              <a:t>. Ask, Attend and Answer: Exploring Question-Guided Spatial Attention for Visual Question Answering. </a:t>
            </a:r>
            <a:r>
              <a:rPr lang="en-US" altLang="zh-TW" sz="2400" dirty="0" err="1"/>
              <a:t>arXiv</a:t>
            </a:r>
            <a:r>
              <a:rPr lang="en-US" altLang="zh-TW" sz="2400" dirty="0"/>
              <a:t> Pre-Print, 2015</a:t>
            </a:r>
            <a:endParaRPr lang="zh-TW" altLang="zh-TW" sz="2400" dirty="0"/>
          </a:p>
          <a:p>
            <a:endParaRPr lang="zh-TW" altLang="en-US" dirty="0"/>
          </a:p>
        </p:txBody>
      </p:sp>
      <p:pic>
        <p:nvPicPr>
          <p:cNvPr id="11266" name="Picture 2" descr="「vqa attention」的圖片搜尋結果">
            <a:extLst>
              <a:ext uri="{FF2B5EF4-FFF2-40B4-BE49-F238E27FC236}">
                <a16:creationId xmlns:a16="http://schemas.microsoft.com/office/drawing/2014/main" id="{94AB255A-C0D2-4B6D-9F1B-3ADB6C3F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32" y="3225390"/>
            <a:ext cx="8878529" cy="322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76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Visual Question Answering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err="1"/>
              <a:t>Huijuan</a:t>
            </a:r>
            <a:r>
              <a:rPr lang="en-US" altLang="zh-TW" sz="2400" dirty="0"/>
              <a:t> Xu, Kate </a:t>
            </a:r>
            <a:r>
              <a:rPr lang="en-US" altLang="zh-TW" sz="2400" dirty="0" err="1"/>
              <a:t>Saenko</a:t>
            </a:r>
            <a:r>
              <a:rPr lang="en-US" altLang="zh-TW" sz="2400" dirty="0"/>
              <a:t>. Ask, Attend and Answer: Exploring Question-Guided Spatial Attention for Visual Question Answering. </a:t>
            </a:r>
            <a:r>
              <a:rPr lang="en-US" altLang="zh-TW" sz="2400" dirty="0" err="1"/>
              <a:t>arXiv</a:t>
            </a:r>
            <a:r>
              <a:rPr lang="en-US" altLang="zh-TW" sz="2400" dirty="0"/>
              <a:t> Pre-Print, 2015</a:t>
            </a:r>
            <a:endParaRPr lang="zh-TW" altLang="zh-TW" sz="2400" dirty="0"/>
          </a:p>
          <a:p>
            <a:endParaRPr lang="zh-TW" alt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80" y="3067277"/>
            <a:ext cx="7669840" cy="310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24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External Memory v2</a:t>
            </a:r>
            <a:endParaRPr lang="zh-TW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2128152" y="3003957"/>
            <a:ext cx="1903181" cy="9189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Reading Head Controller</a:t>
            </a:r>
            <a:endParaRPr lang="zh-TW" altLang="en-US" sz="24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976721" y="1944264"/>
            <a:ext cx="1579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Input</a:t>
            </a:r>
            <a:endParaRPr lang="zh-TW" altLang="en-US" sz="2800" dirty="0"/>
          </a:p>
        </p:txBody>
      </p:sp>
      <p:sp>
        <p:nvSpPr>
          <p:cNvPr id="30" name="向下箭號 29"/>
          <p:cNvSpPr/>
          <p:nvPr/>
        </p:nvSpPr>
        <p:spPr>
          <a:xfrm flipV="1">
            <a:off x="5229226" y="4302109"/>
            <a:ext cx="420915" cy="34698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5712456" y="4187428"/>
            <a:ext cx="211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Reading Head</a:t>
            </a:r>
            <a:endParaRPr lang="zh-TW" altLang="en-US" sz="2400" dirty="0"/>
          </a:p>
        </p:txBody>
      </p:sp>
      <p:cxnSp>
        <p:nvCxnSpPr>
          <p:cNvPr id="39" name="直線單箭頭接點 38"/>
          <p:cNvCxnSpPr>
            <a:endCxn id="23" idx="0"/>
          </p:cNvCxnSpPr>
          <p:nvPr/>
        </p:nvCxnSpPr>
        <p:spPr>
          <a:xfrm flipH="1">
            <a:off x="3079743" y="2506734"/>
            <a:ext cx="1243251" cy="4972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>
            <a:stCxn id="30" idx="2"/>
          </p:cNvCxnSpPr>
          <p:nvPr/>
        </p:nvCxnSpPr>
        <p:spPr>
          <a:xfrm flipH="1" flipV="1">
            <a:off x="3008014" y="3878541"/>
            <a:ext cx="2431670" cy="423568"/>
          </a:xfrm>
          <a:prstGeom prst="straightConnector1">
            <a:avLst/>
          </a:prstGeom>
          <a:ln w="571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>
            <a:off x="2375796" y="2244965"/>
            <a:ext cx="122284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字方塊 60"/>
          <p:cNvSpPr txBox="1"/>
          <p:nvPr/>
        </p:nvSpPr>
        <p:spPr>
          <a:xfrm>
            <a:off x="6376163" y="2006762"/>
            <a:ext cx="1579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output</a:t>
            </a:r>
            <a:endParaRPr lang="zh-TW" altLang="en-US" sz="2800" dirty="0"/>
          </a:p>
        </p:txBody>
      </p:sp>
      <p:cxnSp>
        <p:nvCxnSpPr>
          <p:cNvPr id="62" name="直線單箭頭接點 61"/>
          <p:cNvCxnSpPr/>
          <p:nvPr/>
        </p:nvCxnSpPr>
        <p:spPr>
          <a:xfrm>
            <a:off x="5225905" y="2272152"/>
            <a:ext cx="122284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群組 72"/>
          <p:cNvGrpSpPr/>
          <p:nvPr/>
        </p:nvGrpSpPr>
        <p:grpSpPr>
          <a:xfrm>
            <a:off x="546095" y="4667487"/>
            <a:ext cx="7969255" cy="1299995"/>
            <a:chOff x="589637" y="2670631"/>
            <a:chExt cx="7969255" cy="1299995"/>
          </a:xfrm>
        </p:grpSpPr>
        <p:sp>
          <p:nvSpPr>
            <p:cNvPr id="13" name="矩形 12"/>
            <p:cNvSpPr/>
            <p:nvPr/>
          </p:nvSpPr>
          <p:spPr>
            <a:xfrm>
              <a:off x="2283275" y="2670631"/>
              <a:ext cx="348343" cy="720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2885618" y="2670631"/>
              <a:ext cx="348343" cy="720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3487961" y="2670631"/>
              <a:ext cx="348343" cy="720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4090304" y="2670631"/>
              <a:ext cx="348343" cy="720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4692647" y="2670631"/>
              <a:ext cx="348343" cy="720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5294990" y="2670631"/>
              <a:ext cx="348343" cy="720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5898692" y="2670631"/>
              <a:ext cx="348343" cy="720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502394" y="2670631"/>
              <a:ext cx="348343" cy="720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89637" y="2771879"/>
              <a:ext cx="1582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6976835" y="2771879"/>
              <a:ext cx="1582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  <p:sp>
          <p:nvSpPr>
            <p:cNvPr id="66" name="文字方塊 65"/>
            <p:cNvSpPr txBox="1"/>
            <p:nvPr/>
          </p:nvSpPr>
          <p:spPr>
            <a:xfrm>
              <a:off x="2894959" y="3508961"/>
              <a:ext cx="3595375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Machine’s Memory</a:t>
              </a:r>
              <a:endParaRPr lang="zh-TW" altLang="en-US" sz="2400" dirty="0"/>
            </a:p>
          </p:txBody>
        </p:sp>
      </p:grpSp>
      <p:cxnSp>
        <p:nvCxnSpPr>
          <p:cNvPr id="43" name="直線單箭頭接點 42"/>
          <p:cNvCxnSpPr>
            <a:stCxn id="30" idx="2"/>
          </p:cNvCxnSpPr>
          <p:nvPr/>
        </p:nvCxnSpPr>
        <p:spPr>
          <a:xfrm flipH="1" flipV="1">
            <a:off x="4629326" y="2546741"/>
            <a:ext cx="810358" cy="17553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3664119" y="1932348"/>
            <a:ext cx="1520014" cy="6575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DNN/RNN</a:t>
            </a:r>
            <a:endParaRPr lang="zh-TW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5439684" y="6148679"/>
            <a:ext cx="3494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Neural Turing Machine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564350" y="2998783"/>
            <a:ext cx="1903181" cy="9189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Writing Head Controller</a:t>
            </a:r>
            <a:endParaRPr lang="zh-TW" altLang="en-US" sz="2400" dirty="0"/>
          </a:p>
        </p:txBody>
      </p:sp>
      <p:cxnSp>
        <p:nvCxnSpPr>
          <p:cNvPr id="28" name="直線單箭頭接點 27"/>
          <p:cNvCxnSpPr>
            <a:stCxn id="29" idx="2"/>
            <a:endCxn id="27" idx="2"/>
          </p:cNvCxnSpPr>
          <p:nvPr/>
        </p:nvCxnSpPr>
        <p:spPr>
          <a:xfrm flipV="1">
            <a:off x="4213669" y="3917694"/>
            <a:ext cx="2302272" cy="393612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向下箭號 28"/>
          <p:cNvSpPr/>
          <p:nvPr/>
        </p:nvSpPr>
        <p:spPr>
          <a:xfrm flipV="1">
            <a:off x="4003211" y="4311306"/>
            <a:ext cx="420915" cy="34698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/>
          <p:cNvSpPr txBox="1"/>
          <p:nvPr/>
        </p:nvSpPr>
        <p:spPr>
          <a:xfrm>
            <a:off x="1931757" y="4205822"/>
            <a:ext cx="211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Writing Head</a:t>
            </a:r>
            <a:endParaRPr lang="zh-TW" altLang="en-US" sz="2400" dirty="0"/>
          </a:p>
        </p:txBody>
      </p:sp>
      <p:cxnSp>
        <p:nvCxnSpPr>
          <p:cNvPr id="35" name="直線單箭頭接點 34"/>
          <p:cNvCxnSpPr/>
          <p:nvPr/>
        </p:nvCxnSpPr>
        <p:spPr>
          <a:xfrm>
            <a:off x="4883487" y="2599658"/>
            <a:ext cx="1492676" cy="3746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>
            <a:stCxn id="38" idx="2"/>
            <a:endCxn id="29" idx="2"/>
          </p:cNvCxnSpPr>
          <p:nvPr/>
        </p:nvCxnSpPr>
        <p:spPr>
          <a:xfrm flipH="1">
            <a:off x="4213669" y="2589907"/>
            <a:ext cx="210457" cy="17213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43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29" grpId="0" animBg="1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568353" y="3870341"/>
            <a:ext cx="2614694" cy="261425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Neural Turing Machine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745654" y="5148440"/>
            <a:ext cx="462889" cy="11823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045503" y="3043667"/>
            <a:ext cx="1201003" cy="3821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</a:t>
            </a:r>
            <a:r>
              <a:rPr lang="en-US" altLang="zh-TW" sz="2400" baseline="30000" dirty="0"/>
              <a:t>0</a:t>
            </a:r>
            <a:endParaRPr lang="zh-TW" altLang="en-US" sz="2400" baseline="30000" dirty="0"/>
          </a:p>
        </p:txBody>
      </p:sp>
      <p:sp>
        <p:nvSpPr>
          <p:cNvPr id="14" name="矩形 13"/>
          <p:cNvSpPr/>
          <p:nvPr/>
        </p:nvSpPr>
        <p:spPr>
          <a:xfrm>
            <a:off x="2755110" y="1498167"/>
            <a:ext cx="1201003" cy="3821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16" name="矩形 15"/>
          <p:cNvSpPr/>
          <p:nvPr/>
        </p:nvSpPr>
        <p:spPr>
          <a:xfrm>
            <a:off x="2755111" y="2219954"/>
            <a:ext cx="1201003" cy="3821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f</a:t>
            </a:r>
            <a:endParaRPr lang="zh-TW" altLang="en-US" sz="2400" baseline="30000" dirty="0"/>
          </a:p>
        </p:txBody>
      </p:sp>
      <p:cxnSp>
        <p:nvCxnSpPr>
          <p:cNvPr id="19" name="直線單箭頭接點 18"/>
          <p:cNvCxnSpPr>
            <a:cxnSpLocks/>
            <a:stCxn id="29" idx="3"/>
            <a:endCxn id="16" idx="1"/>
          </p:cNvCxnSpPr>
          <p:nvPr/>
        </p:nvCxnSpPr>
        <p:spPr>
          <a:xfrm flipV="1">
            <a:off x="1951628" y="2411023"/>
            <a:ext cx="803483" cy="7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cxnSpLocks/>
            <a:stCxn id="9" idx="0"/>
          </p:cNvCxnSpPr>
          <p:nvPr/>
        </p:nvCxnSpPr>
        <p:spPr>
          <a:xfrm flipH="1" flipV="1">
            <a:off x="3364779" y="2615245"/>
            <a:ext cx="1281226" cy="4284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V="1">
            <a:off x="3355611" y="1880305"/>
            <a:ext cx="0" cy="3307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750625" y="2220750"/>
            <a:ext cx="1201003" cy="3821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h</a:t>
            </a:r>
            <a:r>
              <a:rPr lang="en-US" altLang="zh-TW" sz="2400" baseline="30000" dirty="0"/>
              <a:t>0</a:t>
            </a:r>
            <a:endParaRPr lang="zh-TW" altLang="en-US" sz="2400" baseline="30000" dirty="0"/>
          </a:p>
        </p:txBody>
      </p:sp>
      <p:sp>
        <p:nvSpPr>
          <p:cNvPr id="30" name="矩形 29"/>
          <p:cNvSpPr/>
          <p:nvPr/>
        </p:nvSpPr>
        <p:spPr>
          <a:xfrm>
            <a:off x="1319370" y="5148440"/>
            <a:ext cx="462889" cy="11823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782481" y="5526917"/>
                <a:ext cx="469616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81" y="5526917"/>
                <a:ext cx="469616" cy="375872"/>
              </a:xfrm>
              <a:prstGeom prst="rect">
                <a:avLst/>
              </a:prstGeom>
              <a:blipFill rotWithShape="0">
                <a:blip r:embed="rId3"/>
                <a:stretch>
                  <a:fillRect l="-7792" t="-1639" r="-5195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1330172" y="5526147"/>
                <a:ext cx="474874" cy="376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172" y="5526147"/>
                <a:ext cx="474874" cy="376642"/>
              </a:xfrm>
              <a:prstGeom prst="rect">
                <a:avLst/>
              </a:prstGeom>
              <a:blipFill rotWithShape="0">
                <a:blip r:embed="rId4"/>
                <a:stretch>
                  <a:fillRect l="-7692" t="-1639" r="-5128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矩形 33"/>
          <p:cNvSpPr/>
          <p:nvPr/>
        </p:nvSpPr>
        <p:spPr>
          <a:xfrm>
            <a:off x="1903868" y="5148440"/>
            <a:ext cx="462889" cy="11823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1914670" y="5524287"/>
                <a:ext cx="474874" cy="378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670" y="5524287"/>
                <a:ext cx="474874" cy="378502"/>
              </a:xfrm>
              <a:prstGeom prst="rect">
                <a:avLst/>
              </a:prstGeom>
              <a:blipFill rotWithShape="0">
                <a:blip r:embed="rId5"/>
                <a:stretch>
                  <a:fillRect l="-7692" r="-5128" b="-161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矩形 35"/>
          <p:cNvSpPr/>
          <p:nvPr/>
        </p:nvSpPr>
        <p:spPr>
          <a:xfrm>
            <a:off x="2518696" y="5148440"/>
            <a:ext cx="462889" cy="11823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2499168" y="5527686"/>
                <a:ext cx="474874" cy="3751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168" y="5527686"/>
                <a:ext cx="474874" cy="375103"/>
              </a:xfrm>
              <a:prstGeom prst="rect">
                <a:avLst/>
              </a:prstGeom>
              <a:blipFill rotWithShape="0">
                <a:blip r:embed="rId6"/>
                <a:stretch>
                  <a:fillRect l="-8974" r="-5128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矩形 44"/>
          <p:cNvSpPr/>
          <p:nvPr/>
        </p:nvSpPr>
        <p:spPr>
          <a:xfrm>
            <a:off x="2755111" y="3043667"/>
            <a:ext cx="1201003" cy="3821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cxnSp>
        <p:nvCxnSpPr>
          <p:cNvPr id="47" name="直線單箭頭接點 46"/>
          <p:cNvCxnSpPr>
            <a:stCxn id="45" idx="0"/>
            <a:endCxn id="16" idx="2"/>
          </p:cNvCxnSpPr>
          <p:nvPr/>
        </p:nvCxnSpPr>
        <p:spPr>
          <a:xfrm flipV="1">
            <a:off x="3355613" y="2602092"/>
            <a:ext cx="0" cy="4415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>
            <a:cxnSpLocks/>
            <a:endCxn id="9" idx="2"/>
          </p:cNvCxnSpPr>
          <p:nvPr/>
        </p:nvCxnSpPr>
        <p:spPr>
          <a:xfrm flipV="1">
            <a:off x="2321109" y="3425805"/>
            <a:ext cx="2324896" cy="6868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/>
              <p:cNvSpPr txBox="1"/>
              <p:nvPr/>
            </p:nvSpPr>
            <p:spPr>
              <a:xfrm>
                <a:off x="901233" y="4721536"/>
                <a:ext cx="404598" cy="372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2" name="文字方塊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233" y="4721536"/>
                <a:ext cx="404598" cy="372859"/>
              </a:xfrm>
              <a:prstGeom prst="rect">
                <a:avLst/>
              </a:prstGeom>
              <a:blipFill rotWithShape="0">
                <a:blip r:embed="rId7"/>
                <a:stretch>
                  <a:fillRect l="-10606" t="-16393" r="-50000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/>
              <p:cNvSpPr txBox="1"/>
              <p:nvPr/>
            </p:nvSpPr>
            <p:spPr>
              <a:xfrm>
                <a:off x="1384915" y="4710777"/>
                <a:ext cx="411203" cy="376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3" name="文字方塊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915" y="4710777"/>
                <a:ext cx="411203" cy="376642"/>
              </a:xfrm>
              <a:prstGeom prst="rect">
                <a:avLst/>
              </a:prstGeom>
              <a:blipFill rotWithShape="0">
                <a:blip r:embed="rId8"/>
                <a:stretch>
                  <a:fillRect l="-8824" t="-16129" r="-48529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/>
              <p:cNvSpPr txBox="1"/>
              <p:nvPr/>
            </p:nvSpPr>
            <p:spPr>
              <a:xfrm>
                <a:off x="1909907" y="4710777"/>
                <a:ext cx="411202" cy="3754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4" name="文字方塊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907" y="4710777"/>
                <a:ext cx="411202" cy="375424"/>
              </a:xfrm>
              <a:prstGeom prst="rect">
                <a:avLst/>
              </a:prstGeom>
              <a:blipFill rotWithShape="0">
                <a:blip r:embed="rId9"/>
                <a:stretch>
                  <a:fillRect l="-8824" t="-14754" r="-48529" b="-180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/>
              <p:cNvSpPr txBox="1"/>
              <p:nvPr/>
            </p:nvSpPr>
            <p:spPr>
              <a:xfrm>
                <a:off x="2434898" y="4721536"/>
                <a:ext cx="411202" cy="372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5" name="文字方塊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898" y="4721536"/>
                <a:ext cx="411202" cy="372090"/>
              </a:xfrm>
              <a:prstGeom prst="rect">
                <a:avLst/>
              </a:prstGeom>
              <a:blipFill rotWithShape="0">
                <a:blip r:embed="rId10"/>
                <a:stretch>
                  <a:fillRect l="-8824" t="-16393" r="-48529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/>
              <p:cNvSpPr txBox="1"/>
              <p:nvPr/>
            </p:nvSpPr>
            <p:spPr>
              <a:xfrm>
                <a:off x="559185" y="2958142"/>
                <a:ext cx="1959511" cy="894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9" name="文字方塊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85" y="2958142"/>
                <a:ext cx="1959511" cy="89434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矩形 59"/>
          <p:cNvSpPr/>
          <p:nvPr/>
        </p:nvSpPr>
        <p:spPr>
          <a:xfrm>
            <a:off x="901233" y="4080112"/>
            <a:ext cx="307310" cy="5905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矩形 60"/>
          <p:cNvSpPr/>
          <p:nvPr/>
        </p:nvSpPr>
        <p:spPr>
          <a:xfrm>
            <a:off x="1447085" y="4450031"/>
            <a:ext cx="307310" cy="2206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矩形 61"/>
          <p:cNvSpPr/>
          <p:nvPr/>
        </p:nvSpPr>
        <p:spPr>
          <a:xfrm>
            <a:off x="2538790" y="4556410"/>
            <a:ext cx="307310" cy="1142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矩形 62"/>
          <p:cNvSpPr/>
          <p:nvPr/>
        </p:nvSpPr>
        <p:spPr>
          <a:xfrm>
            <a:off x="1992937" y="4501596"/>
            <a:ext cx="307310" cy="1690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文字方塊 64"/>
          <p:cNvSpPr txBox="1"/>
          <p:nvPr/>
        </p:nvSpPr>
        <p:spPr>
          <a:xfrm>
            <a:off x="3316091" y="3754924"/>
            <a:ext cx="1492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Retrieval process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878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7" grpId="0" animBg="1"/>
      <p:bldP spid="9" grpId="0" animBg="1"/>
      <p:bldP spid="30" grpId="0" animBg="1"/>
      <p:bldP spid="31" grpId="0"/>
      <p:bldP spid="32" grpId="0"/>
      <p:bldP spid="34" grpId="0" animBg="1"/>
      <p:bldP spid="35" grpId="0"/>
      <p:bldP spid="36" grpId="0" animBg="1"/>
      <p:bldP spid="37" grpId="0"/>
      <p:bldP spid="52" grpId="0"/>
      <p:bldP spid="53" grpId="0"/>
      <p:bldP spid="54" grpId="0"/>
      <p:bldP spid="55" grpId="0"/>
      <p:bldP spid="59" grpId="0"/>
      <p:bldP spid="60" grpId="0" animBg="1"/>
      <p:bldP spid="61" grpId="0" animBg="1"/>
      <p:bldP spid="62" grpId="0" animBg="1"/>
      <p:bldP spid="63" grpId="0" animBg="1"/>
      <p:bldP spid="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568353" y="3870341"/>
            <a:ext cx="2614694" cy="261425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Neural Turing Machine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745654" y="5148440"/>
            <a:ext cx="462889" cy="11823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1319370" y="5148440"/>
            <a:ext cx="462889" cy="11823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782481" y="5526917"/>
                <a:ext cx="469616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81" y="5526917"/>
                <a:ext cx="469616" cy="375872"/>
              </a:xfrm>
              <a:prstGeom prst="rect">
                <a:avLst/>
              </a:prstGeom>
              <a:blipFill rotWithShape="0">
                <a:blip r:embed="rId3"/>
                <a:stretch>
                  <a:fillRect l="-7792" t="-1639" r="-5195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1330172" y="5526147"/>
                <a:ext cx="474874" cy="376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172" y="5526147"/>
                <a:ext cx="474874" cy="376642"/>
              </a:xfrm>
              <a:prstGeom prst="rect">
                <a:avLst/>
              </a:prstGeom>
              <a:blipFill rotWithShape="0">
                <a:blip r:embed="rId4"/>
                <a:stretch>
                  <a:fillRect l="-7692" t="-1639" r="-5128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矩形 33"/>
          <p:cNvSpPr/>
          <p:nvPr/>
        </p:nvSpPr>
        <p:spPr>
          <a:xfrm>
            <a:off x="1903868" y="5148440"/>
            <a:ext cx="462889" cy="11823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1914670" y="5524287"/>
                <a:ext cx="474874" cy="378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670" y="5524287"/>
                <a:ext cx="474874" cy="378502"/>
              </a:xfrm>
              <a:prstGeom prst="rect">
                <a:avLst/>
              </a:prstGeom>
              <a:blipFill rotWithShape="0">
                <a:blip r:embed="rId5"/>
                <a:stretch>
                  <a:fillRect l="-7692" r="-5128" b="-161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矩形 35"/>
          <p:cNvSpPr/>
          <p:nvPr/>
        </p:nvSpPr>
        <p:spPr>
          <a:xfrm>
            <a:off x="2518696" y="5148440"/>
            <a:ext cx="462889" cy="11823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2499168" y="5527686"/>
                <a:ext cx="474874" cy="3751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168" y="5527686"/>
                <a:ext cx="474874" cy="375103"/>
              </a:xfrm>
              <a:prstGeom prst="rect">
                <a:avLst/>
              </a:prstGeom>
              <a:blipFill rotWithShape="0">
                <a:blip r:embed="rId6"/>
                <a:stretch>
                  <a:fillRect l="-8974" r="-5128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/>
              <p:cNvSpPr txBox="1"/>
              <p:nvPr/>
            </p:nvSpPr>
            <p:spPr>
              <a:xfrm>
                <a:off x="901233" y="4721536"/>
                <a:ext cx="404598" cy="372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2" name="文字方塊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233" y="4721536"/>
                <a:ext cx="404598" cy="372859"/>
              </a:xfrm>
              <a:prstGeom prst="rect">
                <a:avLst/>
              </a:prstGeom>
              <a:blipFill rotWithShape="0">
                <a:blip r:embed="rId7"/>
                <a:stretch>
                  <a:fillRect l="-10606" t="-16393" r="-50000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/>
              <p:cNvSpPr txBox="1"/>
              <p:nvPr/>
            </p:nvSpPr>
            <p:spPr>
              <a:xfrm>
                <a:off x="1384915" y="4710777"/>
                <a:ext cx="411203" cy="376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3" name="文字方塊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915" y="4710777"/>
                <a:ext cx="411203" cy="376642"/>
              </a:xfrm>
              <a:prstGeom prst="rect">
                <a:avLst/>
              </a:prstGeom>
              <a:blipFill rotWithShape="0">
                <a:blip r:embed="rId8"/>
                <a:stretch>
                  <a:fillRect l="-8824" t="-16129" r="-48529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/>
              <p:cNvSpPr txBox="1"/>
              <p:nvPr/>
            </p:nvSpPr>
            <p:spPr>
              <a:xfrm>
                <a:off x="1909907" y="4710777"/>
                <a:ext cx="411202" cy="3754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4" name="文字方塊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907" y="4710777"/>
                <a:ext cx="411202" cy="375424"/>
              </a:xfrm>
              <a:prstGeom prst="rect">
                <a:avLst/>
              </a:prstGeom>
              <a:blipFill rotWithShape="0">
                <a:blip r:embed="rId9"/>
                <a:stretch>
                  <a:fillRect l="-8824" t="-14754" r="-48529" b="-180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/>
              <p:cNvSpPr txBox="1"/>
              <p:nvPr/>
            </p:nvSpPr>
            <p:spPr>
              <a:xfrm>
                <a:off x="2434898" y="4721536"/>
                <a:ext cx="411202" cy="372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5" name="文字方塊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898" y="4721536"/>
                <a:ext cx="411202" cy="372090"/>
              </a:xfrm>
              <a:prstGeom prst="rect">
                <a:avLst/>
              </a:prstGeom>
              <a:blipFill rotWithShape="0">
                <a:blip r:embed="rId10"/>
                <a:stretch>
                  <a:fillRect l="-8824" t="-16393" r="-48529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/>
              <p:cNvSpPr txBox="1"/>
              <p:nvPr/>
            </p:nvSpPr>
            <p:spPr>
              <a:xfrm>
                <a:off x="559185" y="2958142"/>
                <a:ext cx="1959511" cy="894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9" name="文字方塊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85" y="2958142"/>
                <a:ext cx="1959511" cy="89434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群組 38"/>
          <p:cNvGrpSpPr/>
          <p:nvPr/>
        </p:nvGrpSpPr>
        <p:grpSpPr>
          <a:xfrm>
            <a:off x="6598724" y="3279172"/>
            <a:ext cx="504368" cy="1182337"/>
            <a:chOff x="5760614" y="3105355"/>
            <a:chExt cx="504368" cy="1182337"/>
          </a:xfrm>
        </p:grpSpPr>
        <p:sp>
          <p:nvSpPr>
            <p:cNvPr id="40" name="矩形 39"/>
            <p:cNvSpPr/>
            <p:nvPr/>
          </p:nvSpPr>
          <p:spPr>
            <a:xfrm>
              <a:off x="5760614" y="3105355"/>
              <a:ext cx="462889" cy="118233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文字方塊 40"/>
                <p:cNvSpPr txBox="1"/>
                <p:nvPr/>
              </p:nvSpPr>
              <p:spPr>
                <a:xfrm>
                  <a:off x="5833261" y="3488860"/>
                  <a:ext cx="431721" cy="4062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/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1" name="文字方塊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3261" y="3488860"/>
                  <a:ext cx="431721" cy="40626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群組 41"/>
          <p:cNvGrpSpPr/>
          <p:nvPr/>
        </p:nvGrpSpPr>
        <p:grpSpPr>
          <a:xfrm>
            <a:off x="7340653" y="3273621"/>
            <a:ext cx="532645" cy="1182337"/>
            <a:chOff x="5760614" y="3105355"/>
            <a:chExt cx="532645" cy="1182337"/>
          </a:xfrm>
        </p:grpSpPr>
        <p:sp>
          <p:nvSpPr>
            <p:cNvPr id="43" name="矩形 42"/>
            <p:cNvSpPr/>
            <p:nvPr/>
          </p:nvSpPr>
          <p:spPr>
            <a:xfrm>
              <a:off x="5760614" y="3105355"/>
              <a:ext cx="462889" cy="118233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文字方塊 47"/>
                <p:cNvSpPr txBox="1"/>
                <p:nvPr/>
              </p:nvSpPr>
              <p:spPr>
                <a:xfrm>
                  <a:off x="5833261" y="3488860"/>
                  <a:ext cx="459998" cy="4062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/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8" name="文字方塊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3261" y="3488860"/>
                  <a:ext cx="459998" cy="40626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9" name="直線單箭頭接點 48"/>
          <p:cNvCxnSpPr>
            <a:cxnSpLocks/>
            <a:stCxn id="85" idx="3"/>
            <a:endCxn id="40" idx="0"/>
          </p:cNvCxnSpPr>
          <p:nvPr/>
        </p:nvCxnSpPr>
        <p:spPr>
          <a:xfrm>
            <a:off x="3956114" y="2411023"/>
            <a:ext cx="2874055" cy="8681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>
            <a:cxnSpLocks/>
            <a:stCxn id="85" idx="3"/>
            <a:endCxn id="43" idx="0"/>
          </p:cNvCxnSpPr>
          <p:nvPr/>
        </p:nvCxnSpPr>
        <p:spPr>
          <a:xfrm>
            <a:off x="3956114" y="2411023"/>
            <a:ext cx="3615984" cy="8625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群組 55"/>
          <p:cNvGrpSpPr/>
          <p:nvPr/>
        </p:nvGrpSpPr>
        <p:grpSpPr>
          <a:xfrm>
            <a:off x="5868856" y="3279171"/>
            <a:ext cx="531042" cy="1182337"/>
            <a:chOff x="5760614" y="3105355"/>
            <a:chExt cx="531042" cy="1182337"/>
          </a:xfrm>
        </p:grpSpPr>
        <p:sp>
          <p:nvSpPr>
            <p:cNvPr id="57" name="矩形 56"/>
            <p:cNvSpPr/>
            <p:nvPr/>
          </p:nvSpPr>
          <p:spPr>
            <a:xfrm>
              <a:off x="5760614" y="3105355"/>
              <a:ext cx="462889" cy="118233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文字方塊 57"/>
                <p:cNvSpPr txBox="1"/>
                <p:nvPr/>
              </p:nvSpPr>
              <p:spPr>
                <a:xfrm>
                  <a:off x="5833261" y="3488860"/>
                  <a:ext cx="458395" cy="4062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/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8" name="文字方塊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3261" y="3488860"/>
                  <a:ext cx="458395" cy="40626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0" name="直線單箭頭接點 59"/>
          <p:cNvCxnSpPr>
            <a:cxnSpLocks/>
            <a:stCxn id="85" idx="3"/>
            <a:endCxn id="57" idx="0"/>
          </p:cNvCxnSpPr>
          <p:nvPr/>
        </p:nvCxnSpPr>
        <p:spPr>
          <a:xfrm>
            <a:off x="3956114" y="2411023"/>
            <a:ext cx="2144187" cy="8681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字方塊 60"/>
              <p:cNvSpPr txBox="1"/>
              <p:nvPr/>
            </p:nvSpPr>
            <p:spPr>
              <a:xfrm>
                <a:off x="3685605" y="6174164"/>
                <a:ext cx="2354427" cy="4176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1" name="文字方塊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605" y="6174164"/>
                <a:ext cx="2354427" cy="41767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字方塊 61"/>
              <p:cNvSpPr txBox="1"/>
              <p:nvPr/>
            </p:nvSpPr>
            <p:spPr>
              <a:xfrm>
                <a:off x="3857275" y="4677573"/>
                <a:ext cx="404598" cy="372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2" name="文字方塊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275" y="4677573"/>
                <a:ext cx="404598" cy="372859"/>
              </a:xfrm>
              <a:prstGeom prst="rect">
                <a:avLst/>
              </a:prstGeom>
              <a:blipFill rotWithShape="0">
                <a:blip r:embed="rId16"/>
                <a:stretch>
                  <a:fillRect l="-10606" t="-14754" r="-50000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字方塊 62"/>
              <p:cNvSpPr txBox="1"/>
              <p:nvPr/>
            </p:nvSpPr>
            <p:spPr>
              <a:xfrm>
                <a:off x="4340957" y="4677573"/>
                <a:ext cx="411203" cy="376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3" name="文字方塊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957" y="4677573"/>
                <a:ext cx="411203" cy="376642"/>
              </a:xfrm>
              <a:prstGeom prst="rect">
                <a:avLst/>
              </a:prstGeom>
              <a:blipFill rotWithShape="0">
                <a:blip r:embed="rId17"/>
                <a:stretch>
                  <a:fillRect l="-8824" t="-14516" r="-48529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字方塊 63"/>
              <p:cNvSpPr txBox="1"/>
              <p:nvPr/>
            </p:nvSpPr>
            <p:spPr>
              <a:xfrm>
                <a:off x="4865949" y="4677573"/>
                <a:ext cx="411202" cy="3754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4" name="文字方塊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949" y="4677573"/>
                <a:ext cx="411202" cy="375424"/>
              </a:xfrm>
              <a:prstGeom prst="rect">
                <a:avLst/>
              </a:prstGeom>
              <a:blipFill rotWithShape="0">
                <a:blip r:embed="rId18"/>
                <a:stretch>
                  <a:fillRect l="-8824" t="-14516" r="-48529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字方塊 64"/>
              <p:cNvSpPr txBox="1"/>
              <p:nvPr/>
            </p:nvSpPr>
            <p:spPr>
              <a:xfrm>
                <a:off x="5390940" y="4677573"/>
                <a:ext cx="411202" cy="372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5" name="文字方塊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940" y="4677573"/>
                <a:ext cx="411202" cy="372090"/>
              </a:xfrm>
              <a:prstGeom prst="rect">
                <a:avLst/>
              </a:prstGeom>
              <a:blipFill rotWithShape="0">
                <a:blip r:embed="rId19"/>
                <a:stretch>
                  <a:fillRect l="-8824" t="-14754" r="-48529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矩形 65"/>
          <p:cNvSpPr/>
          <p:nvPr/>
        </p:nvSpPr>
        <p:spPr>
          <a:xfrm>
            <a:off x="3841751" y="5138461"/>
            <a:ext cx="1960391" cy="4032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softmax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字方塊 66"/>
              <p:cNvSpPr txBox="1"/>
              <p:nvPr/>
            </p:nvSpPr>
            <p:spPr>
              <a:xfrm>
                <a:off x="3898460" y="5643123"/>
                <a:ext cx="404598" cy="372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7" name="文字方塊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460" y="5643123"/>
                <a:ext cx="404598" cy="372859"/>
              </a:xfrm>
              <a:prstGeom prst="rect">
                <a:avLst/>
              </a:prstGeom>
              <a:blipFill rotWithShape="0">
                <a:blip r:embed="rId20"/>
                <a:stretch>
                  <a:fillRect l="-10606" t="-1639" r="-7576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字方塊 67"/>
              <p:cNvSpPr txBox="1"/>
              <p:nvPr/>
            </p:nvSpPr>
            <p:spPr>
              <a:xfrm>
                <a:off x="4393692" y="5643123"/>
                <a:ext cx="411203" cy="376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8" name="文字方塊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692" y="5643123"/>
                <a:ext cx="411203" cy="376642"/>
              </a:xfrm>
              <a:prstGeom prst="rect">
                <a:avLst/>
              </a:prstGeom>
              <a:blipFill rotWithShape="0">
                <a:blip r:embed="rId21"/>
                <a:stretch>
                  <a:fillRect l="-10448" t="-1639" r="-7463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字方塊 68"/>
              <p:cNvSpPr txBox="1"/>
              <p:nvPr/>
            </p:nvSpPr>
            <p:spPr>
              <a:xfrm>
                <a:off x="4895529" y="5643123"/>
                <a:ext cx="411203" cy="378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9" name="文字方塊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529" y="5643123"/>
                <a:ext cx="411203" cy="378502"/>
              </a:xfrm>
              <a:prstGeom prst="rect">
                <a:avLst/>
              </a:prstGeom>
              <a:blipFill rotWithShape="0">
                <a:blip r:embed="rId22"/>
                <a:stretch>
                  <a:fillRect l="-8824" t="-1613" r="-5882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字方塊 69"/>
              <p:cNvSpPr txBox="1"/>
              <p:nvPr/>
            </p:nvSpPr>
            <p:spPr>
              <a:xfrm>
                <a:off x="5397367" y="5643123"/>
                <a:ext cx="411203" cy="3751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0" name="文字方塊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367" y="5643123"/>
                <a:ext cx="411203" cy="375103"/>
              </a:xfrm>
              <a:prstGeom prst="rect">
                <a:avLst/>
              </a:prstGeom>
              <a:blipFill rotWithShape="0">
                <a:blip r:embed="rId23"/>
                <a:stretch>
                  <a:fillRect l="-8824" t="-1639" r="-5882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矩形 71"/>
          <p:cNvSpPr/>
          <p:nvPr/>
        </p:nvSpPr>
        <p:spPr>
          <a:xfrm>
            <a:off x="5868856" y="3302729"/>
            <a:ext cx="450828" cy="11682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矩形 73"/>
          <p:cNvSpPr/>
          <p:nvPr/>
        </p:nvSpPr>
        <p:spPr>
          <a:xfrm>
            <a:off x="702320" y="5162197"/>
            <a:ext cx="2340969" cy="11685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矩形 74"/>
          <p:cNvSpPr/>
          <p:nvPr/>
        </p:nvSpPr>
        <p:spPr>
          <a:xfrm>
            <a:off x="901233" y="4080112"/>
            <a:ext cx="307310" cy="5905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矩形 75"/>
          <p:cNvSpPr/>
          <p:nvPr/>
        </p:nvSpPr>
        <p:spPr>
          <a:xfrm>
            <a:off x="1447085" y="4450031"/>
            <a:ext cx="307310" cy="2206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矩形 76"/>
          <p:cNvSpPr/>
          <p:nvPr/>
        </p:nvSpPr>
        <p:spPr>
          <a:xfrm>
            <a:off x="2538790" y="4556410"/>
            <a:ext cx="307310" cy="1142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矩形 77"/>
          <p:cNvSpPr/>
          <p:nvPr/>
        </p:nvSpPr>
        <p:spPr>
          <a:xfrm>
            <a:off x="1992937" y="4501596"/>
            <a:ext cx="307310" cy="1690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矩形 78"/>
          <p:cNvSpPr/>
          <p:nvPr/>
        </p:nvSpPr>
        <p:spPr>
          <a:xfrm>
            <a:off x="4394248" y="4099466"/>
            <a:ext cx="307310" cy="5905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矩形 79"/>
          <p:cNvSpPr/>
          <p:nvPr/>
        </p:nvSpPr>
        <p:spPr>
          <a:xfrm>
            <a:off x="5409007" y="4469385"/>
            <a:ext cx="307310" cy="2206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矩形 80"/>
          <p:cNvSpPr/>
          <p:nvPr/>
        </p:nvSpPr>
        <p:spPr>
          <a:xfrm>
            <a:off x="3886869" y="4575764"/>
            <a:ext cx="307310" cy="11425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矩形 81"/>
          <p:cNvSpPr/>
          <p:nvPr/>
        </p:nvSpPr>
        <p:spPr>
          <a:xfrm>
            <a:off x="4901627" y="4520950"/>
            <a:ext cx="307310" cy="16906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矩形 82"/>
          <p:cNvSpPr/>
          <p:nvPr/>
        </p:nvSpPr>
        <p:spPr>
          <a:xfrm>
            <a:off x="4045503" y="3043667"/>
            <a:ext cx="1201003" cy="3821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</a:t>
            </a:r>
            <a:r>
              <a:rPr lang="en-US" altLang="zh-TW" sz="2400" baseline="30000" dirty="0"/>
              <a:t>0</a:t>
            </a:r>
            <a:endParaRPr lang="zh-TW" altLang="en-US" sz="2400" baseline="30000" dirty="0"/>
          </a:p>
        </p:txBody>
      </p:sp>
      <p:sp>
        <p:nvSpPr>
          <p:cNvPr id="84" name="矩形 83"/>
          <p:cNvSpPr/>
          <p:nvPr/>
        </p:nvSpPr>
        <p:spPr>
          <a:xfrm>
            <a:off x="2755110" y="1498167"/>
            <a:ext cx="1201003" cy="3821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85" name="矩形 84"/>
          <p:cNvSpPr/>
          <p:nvPr/>
        </p:nvSpPr>
        <p:spPr>
          <a:xfrm>
            <a:off x="2755111" y="2219954"/>
            <a:ext cx="1201003" cy="3821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f</a:t>
            </a:r>
            <a:endParaRPr lang="zh-TW" altLang="en-US" sz="2400" baseline="30000" dirty="0"/>
          </a:p>
        </p:txBody>
      </p:sp>
      <p:cxnSp>
        <p:nvCxnSpPr>
          <p:cNvPr id="86" name="直線單箭頭接點 85"/>
          <p:cNvCxnSpPr>
            <a:cxnSpLocks/>
            <a:stCxn id="89" idx="3"/>
            <a:endCxn id="85" idx="1"/>
          </p:cNvCxnSpPr>
          <p:nvPr/>
        </p:nvCxnSpPr>
        <p:spPr>
          <a:xfrm flipV="1">
            <a:off x="1951628" y="2411023"/>
            <a:ext cx="803483" cy="7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單箭頭接點 86"/>
          <p:cNvCxnSpPr>
            <a:cxnSpLocks/>
            <a:stCxn id="83" idx="0"/>
          </p:cNvCxnSpPr>
          <p:nvPr/>
        </p:nvCxnSpPr>
        <p:spPr>
          <a:xfrm flipH="1" flipV="1">
            <a:off x="3364779" y="2615245"/>
            <a:ext cx="1281226" cy="4284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單箭頭接點 87"/>
          <p:cNvCxnSpPr/>
          <p:nvPr/>
        </p:nvCxnSpPr>
        <p:spPr>
          <a:xfrm flipV="1">
            <a:off x="3355611" y="1880305"/>
            <a:ext cx="0" cy="3307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矩形 88"/>
          <p:cNvSpPr/>
          <p:nvPr/>
        </p:nvSpPr>
        <p:spPr>
          <a:xfrm>
            <a:off x="750625" y="2220750"/>
            <a:ext cx="1201003" cy="3821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h</a:t>
            </a:r>
            <a:r>
              <a:rPr lang="en-US" altLang="zh-TW" sz="2400" baseline="30000" dirty="0"/>
              <a:t>0</a:t>
            </a:r>
            <a:endParaRPr lang="zh-TW" altLang="en-US" sz="2400" baseline="30000" dirty="0"/>
          </a:p>
        </p:txBody>
      </p:sp>
      <p:sp>
        <p:nvSpPr>
          <p:cNvPr id="90" name="矩形 89"/>
          <p:cNvSpPr/>
          <p:nvPr/>
        </p:nvSpPr>
        <p:spPr>
          <a:xfrm>
            <a:off x="2755111" y="3043667"/>
            <a:ext cx="1201003" cy="3821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cxnSp>
        <p:nvCxnSpPr>
          <p:cNvPr id="91" name="直線單箭頭接點 90"/>
          <p:cNvCxnSpPr>
            <a:stCxn id="90" idx="0"/>
            <a:endCxn id="85" idx="2"/>
          </p:cNvCxnSpPr>
          <p:nvPr/>
        </p:nvCxnSpPr>
        <p:spPr>
          <a:xfrm flipV="1">
            <a:off x="3355613" y="2602092"/>
            <a:ext cx="0" cy="4415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單箭頭接點 91"/>
          <p:cNvCxnSpPr>
            <a:cxnSpLocks/>
            <a:endCxn id="83" idx="2"/>
          </p:cNvCxnSpPr>
          <p:nvPr/>
        </p:nvCxnSpPr>
        <p:spPr>
          <a:xfrm flipV="1">
            <a:off x="2321109" y="3425805"/>
            <a:ext cx="2324896" cy="6868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58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 animBg="1"/>
      <p:bldP spid="67" grpId="0"/>
      <p:bldP spid="68" grpId="0"/>
      <p:bldP spid="69" grpId="0"/>
      <p:bldP spid="70" grpId="0"/>
      <p:bldP spid="72" grpId="0" animBg="1"/>
      <p:bldP spid="74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568353" y="3870341"/>
            <a:ext cx="2614694" cy="261425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Neural Turing Machine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772862" y="5155430"/>
            <a:ext cx="462889" cy="11823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1319370" y="5148440"/>
            <a:ext cx="462889" cy="11823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782481" y="5526917"/>
                <a:ext cx="469616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81" y="5526917"/>
                <a:ext cx="469616" cy="375872"/>
              </a:xfrm>
              <a:prstGeom prst="rect">
                <a:avLst/>
              </a:prstGeom>
              <a:blipFill rotWithShape="0">
                <a:blip r:embed="rId3"/>
                <a:stretch>
                  <a:fillRect l="-7792" t="-1639" r="-5195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1330172" y="5526147"/>
                <a:ext cx="474874" cy="376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172" y="5526147"/>
                <a:ext cx="474874" cy="376642"/>
              </a:xfrm>
              <a:prstGeom prst="rect">
                <a:avLst/>
              </a:prstGeom>
              <a:blipFill rotWithShape="0">
                <a:blip r:embed="rId4"/>
                <a:stretch>
                  <a:fillRect l="-7692" t="-1639" r="-5128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矩形 33"/>
          <p:cNvSpPr/>
          <p:nvPr/>
        </p:nvSpPr>
        <p:spPr>
          <a:xfrm>
            <a:off x="1903868" y="5148440"/>
            <a:ext cx="462889" cy="11823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1914670" y="5524287"/>
                <a:ext cx="474874" cy="378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670" y="5524287"/>
                <a:ext cx="474874" cy="378502"/>
              </a:xfrm>
              <a:prstGeom prst="rect">
                <a:avLst/>
              </a:prstGeom>
              <a:blipFill rotWithShape="0">
                <a:blip r:embed="rId5"/>
                <a:stretch>
                  <a:fillRect l="-7692" r="-5128" b="-161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矩形 35"/>
          <p:cNvSpPr/>
          <p:nvPr/>
        </p:nvSpPr>
        <p:spPr>
          <a:xfrm>
            <a:off x="2518696" y="5148440"/>
            <a:ext cx="462889" cy="11823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2499168" y="5527686"/>
                <a:ext cx="474874" cy="3751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168" y="5527686"/>
                <a:ext cx="474874" cy="375103"/>
              </a:xfrm>
              <a:prstGeom prst="rect">
                <a:avLst/>
              </a:prstGeom>
              <a:blipFill rotWithShape="0">
                <a:blip r:embed="rId6"/>
                <a:stretch>
                  <a:fillRect l="-8974" r="-5128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/>
              <p:cNvSpPr txBox="1"/>
              <p:nvPr/>
            </p:nvSpPr>
            <p:spPr>
              <a:xfrm>
                <a:off x="901233" y="4721536"/>
                <a:ext cx="404598" cy="372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2" name="文字方塊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233" y="4721536"/>
                <a:ext cx="404598" cy="372859"/>
              </a:xfrm>
              <a:prstGeom prst="rect">
                <a:avLst/>
              </a:prstGeom>
              <a:blipFill rotWithShape="0">
                <a:blip r:embed="rId7"/>
                <a:stretch>
                  <a:fillRect l="-10606" t="-16393" r="-50000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/>
              <p:cNvSpPr txBox="1"/>
              <p:nvPr/>
            </p:nvSpPr>
            <p:spPr>
              <a:xfrm>
                <a:off x="1384915" y="4710777"/>
                <a:ext cx="411203" cy="376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3" name="文字方塊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915" y="4710777"/>
                <a:ext cx="411203" cy="376642"/>
              </a:xfrm>
              <a:prstGeom prst="rect">
                <a:avLst/>
              </a:prstGeom>
              <a:blipFill rotWithShape="0">
                <a:blip r:embed="rId8"/>
                <a:stretch>
                  <a:fillRect l="-8824" t="-16129" r="-48529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/>
              <p:cNvSpPr txBox="1"/>
              <p:nvPr/>
            </p:nvSpPr>
            <p:spPr>
              <a:xfrm>
                <a:off x="1909907" y="4710777"/>
                <a:ext cx="411202" cy="3754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4" name="文字方塊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907" y="4710777"/>
                <a:ext cx="411202" cy="375424"/>
              </a:xfrm>
              <a:prstGeom prst="rect">
                <a:avLst/>
              </a:prstGeom>
              <a:blipFill rotWithShape="0">
                <a:blip r:embed="rId9"/>
                <a:stretch>
                  <a:fillRect l="-8824" t="-14754" r="-48529" b="-180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/>
              <p:cNvSpPr txBox="1"/>
              <p:nvPr/>
            </p:nvSpPr>
            <p:spPr>
              <a:xfrm>
                <a:off x="2434898" y="4721536"/>
                <a:ext cx="411202" cy="372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5" name="文字方塊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898" y="4721536"/>
                <a:ext cx="411202" cy="372090"/>
              </a:xfrm>
              <a:prstGeom prst="rect">
                <a:avLst/>
              </a:prstGeom>
              <a:blipFill rotWithShape="0">
                <a:blip r:embed="rId10"/>
                <a:stretch>
                  <a:fillRect l="-8824" t="-16393" r="-48529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群組 38"/>
          <p:cNvGrpSpPr/>
          <p:nvPr/>
        </p:nvGrpSpPr>
        <p:grpSpPr>
          <a:xfrm>
            <a:off x="6598724" y="3279172"/>
            <a:ext cx="504368" cy="1182337"/>
            <a:chOff x="5760614" y="3105355"/>
            <a:chExt cx="504368" cy="1182337"/>
          </a:xfrm>
        </p:grpSpPr>
        <p:sp>
          <p:nvSpPr>
            <p:cNvPr id="40" name="矩形 39"/>
            <p:cNvSpPr/>
            <p:nvPr/>
          </p:nvSpPr>
          <p:spPr>
            <a:xfrm>
              <a:off x="5760614" y="3105355"/>
              <a:ext cx="462889" cy="118233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文字方塊 40"/>
                <p:cNvSpPr txBox="1"/>
                <p:nvPr/>
              </p:nvSpPr>
              <p:spPr>
                <a:xfrm>
                  <a:off x="5833261" y="3488860"/>
                  <a:ext cx="431721" cy="4062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/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1" name="文字方塊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3261" y="3488860"/>
                  <a:ext cx="431721" cy="4062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群組 41"/>
          <p:cNvGrpSpPr/>
          <p:nvPr/>
        </p:nvGrpSpPr>
        <p:grpSpPr>
          <a:xfrm>
            <a:off x="7340653" y="3273621"/>
            <a:ext cx="532645" cy="1182337"/>
            <a:chOff x="5760614" y="3105355"/>
            <a:chExt cx="532645" cy="1182337"/>
          </a:xfrm>
        </p:grpSpPr>
        <p:sp>
          <p:nvSpPr>
            <p:cNvPr id="43" name="矩形 42"/>
            <p:cNvSpPr/>
            <p:nvPr/>
          </p:nvSpPr>
          <p:spPr>
            <a:xfrm>
              <a:off x="5760614" y="3105355"/>
              <a:ext cx="462889" cy="118233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文字方塊 47"/>
                <p:cNvSpPr txBox="1"/>
                <p:nvPr/>
              </p:nvSpPr>
              <p:spPr>
                <a:xfrm>
                  <a:off x="5833261" y="3488860"/>
                  <a:ext cx="459998" cy="4062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/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8" name="文字方塊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3261" y="3488860"/>
                  <a:ext cx="459998" cy="40626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群組 55"/>
          <p:cNvGrpSpPr/>
          <p:nvPr/>
        </p:nvGrpSpPr>
        <p:grpSpPr>
          <a:xfrm>
            <a:off x="5868856" y="3279171"/>
            <a:ext cx="531042" cy="1182337"/>
            <a:chOff x="5760614" y="3105355"/>
            <a:chExt cx="531042" cy="1182337"/>
          </a:xfrm>
        </p:grpSpPr>
        <p:sp>
          <p:nvSpPr>
            <p:cNvPr id="57" name="矩形 56"/>
            <p:cNvSpPr/>
            <p:nvPr/>
          </p:nvSpPr>
          <p:spPr>
            <a:xfrm>
              <a:off x="5760614" y="3105355"/>
              <a:ext cx="462889" cy="118233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文字方塊 57"/>
                <p:cNvSpPr txBox="1"/>
                <p:nvPr/>
              </p:nvSpPr>
              <p:spPr>
                <a:xfrm>
                  <a:off x="5833261" y="3488860"/>
                  <a:ext cx="458395" cy="4062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/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8" name="文字方塊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3261" y="3488860"/>
                  <a:ext cx="458395" cy="40626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2" name="矩形 71"/>
          <p:cNvSpPr/>
          <p:nvPr/>
        </p:nvSpPr>
        <p:spPr>
          <a:xfrm>
            <a:off x="6610785" y="3276155"/>
            <a:ext cx="450828" cy="11682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矩形 74"/>
          <p:cNvSpPr/>
          <p:nvPr/>
        </p:nvSpPr>
        <p:spPr>
          <a:xfrm>
            <a:off x="7352714" y="3287752"/>
            <a:ext cx="450828" cy="11682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矩形 75"/>
          <p:cNvSpPr/>
          <p:nvPr/>
        </p:nvSpPr>
        <p:spPr>
          <a:xfrm>
            <a:off x="3666001" y="5199448"/>
            <a:ext cx="462889" cy="11823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矩形 76"/>
          <p:cNvSpPr/>
          <p:nvPr/>
        </p:nvSpPr>
        <p:spPr>
          <a:xfrm>
            <a:off x="4239717" y="5199448"/>
            <a:ext cx="462889" cy="11823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字方塊 77"/>
              <p:cNvSpPr txBox="1"/>
              <p:nvPr/>
            </p:nvSpPr>
            <p:spPr>
              <a:xfrm>
                <a:off x="3730421" y="5519705"/>
                <a:ext cx="468270" cy="372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8" name="文字方塊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421" y="5519705"/>
                <a:ext cx="468270" cy="372859"/>
              </a:xfrm>
              <a:prstGeom prst="rect">
                <a:avLst/>
              </a:prstGeom>
              <a:blipFill rotWithShape="0">
                <a:blip r:embed="rId14"/>
                <a:stretch>
                  <a:fillRect l="-9091" r="-5195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字方塊 78"/>
              <p:cNvSpPr txBox="1"/>
              <p:nvPr/>
            </p:nvSpPr>
            <p:spPr>
              <a:xfrm>
                <a:off x="4278112" y="5519705"/>
                <a:ext cx="474874" cy="3736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9" name="文字方塊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112" y="5519705"/>
                <a:ext cx="474874" cy="373628"/>
              </a:xfrm>
              <a:prstGeom prst="rect">
                <a:avLst/>
              </a:prstGeom>
              <a:blipFill rotWithShape="0">
                <a:blip r:embed="rId15"/>
                <a:stretch>
                  <a:fillRect l="-8974" r="-5128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矩形 79"/>
          <p:cNvSpPr/>
          <p:nvPr/>
        </p:nvSpPr>
        <p:spPr>
          <a:xfrm>
            <a:off x="4824215" y="5199448"/>
            <a:ext cx="462889" cy="11823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字方塊 80"/>
              <p:cNvSpPr txBox="1"/>
              <p:nvPr/>
            </p:nvSpPr>
            <p:spPr>
              <a:xfrm>
                <a:off x="4862610" y="5532404"/>
                <a:ext cx="474874" cy="3754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1" name="文字方塊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610" y="5532404"/>
                <a:ext cx="474874" cy="375424"/>
              </a:xfrm>
              <a:prstGeom prst="rect">
                <a:avLst/>
              </a:prstGeom>
              <a:blipFill rotWithShape="0">
                <a:blip r:embed="rId16"/>
                <a:stretch>
                  <a:fillRect l="-8974" t="-1639" r="-5128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矩形 81"/>
          <p:cNvSpPr/>
          <p:nvPr/>
        </p:nvSpPr>
        <p:spPr>
          <a:xfrm>
            <a:off x="5439043" y="5199448"/>
            <a:ext cx="462889" cy="11823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文字方塊 82"/>
              <p:cNvSpPr txBox="1"/>
              <p:nvPr/>
            </p:nvSpPr>
            <p:spPr>
              <a:xfrm>
                <a:off x="5447108" y="5532404"/>
                <a:ext cx="474874" cy="372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3" name="文字方塊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108" y="5532404"/>
                <a:ext cx="474874" cy="372090"/>
              </a:xfrm>
              <a:prstGeom prst="rect">
                <a:avLst/>
              </a:prstGeom>
              <a:blipFill rotWithShape="0">
                <a:blip r:embed="rId17"/>
                <a:stretch>
                  <a:fillRect l="-9091" t="-1639" r="-6494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矩形 83"/>
          <p:cNvSpPr/>
          <p:nvPr/>
        </p:nvSpPr>
        <p:spPr>
          <a:xfrm>
            <a:off x="861452" y="1879439"/>
            <a:ext cx="462889" cy="11823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字方塊 84"/>
              <p:cNvSpPr txBox="1"/>
              <p:nvPr/>
            </p:nvSpPr>
            <p:spPr>
              <a:xfrm>
                <a:off x="885466" y="2295371"/>
                <a:ext cx="462498" cy="3885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5" name="文字方塊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466" y="2295371"/>
                <a:ext cx="462498" cy="388568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矩形 85"/>
          <p:cNvSpPr/>
          <p:nvPr/>
        </p:nvSpPr>
        <p:spPr>
          <a:xfrm>
            <a:off x="1972009" y="1879228"/>
            <a:ext cx="462889" cy="11823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字方塊 86"/>
              <p:cNvSpPr txBox="1"/>
              <p:nvPr/>
            </p:nvSpPr>
            <p:spPr>
              <a:xfrm>
                <a:off x="1996023" y="2295160"/>
                <a:ext cx="469616" cy="391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7" name="文字方塊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023" y="2295160"/>
                <a:ext cx="469616" cy="391646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字方塊 87"/>
              <p:cNvSpPr txBox="1"/>
              <p:nvPr/>
            </p:nvSpPr>
            <p:spPr>
              <a:xfrm>
                <a:off x="1484100" y="2319671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8" name="文字方塊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100" y="2319671"/>
                <a:ext cx="298159" cy="369332"/>
              </a:xfrm>
              <a:prstGeom prst="rect">
                <a:avLst/>
              </a:prstGeom>
              <a:blipFill rotWithShape="0">
                <a:blip r:embed="rId20"/>
                <a:stretch>
                  <a:fillRect l="-10204" r="-102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群組 88"/>
          <p:cNvGrpSpPr/>
          <p:nvPr/>
        </p:nvGrpSpPr>
        <p:grpSpPr>
          <a:xfrm>
            <a:off x="3314127" y="1875350"/>
            <a:ext cx="504368" cy="1182337"/>
            <a:chOff x="5760614" y="3105355"/>
            <a:chExt cx="504368" cy="1182337"/>
          </a:xfrm>
        </p:grpSpPr>
        <p:sp>
          <p:nvSpPr>
            <p:cNvPr id="90" name="矩形 89"/>
            <p:cNvSpPr/>
            <p:nvPr/>
          </p:nvSpPr>
          <p:spPr>
            <a:xfrm>
              <a:off x="5760614" y="3105355"/>
              <a:ext cx="462889" cy="118233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文字方塊 90"/>
                <p:cNvSpPr txBox="1"/>
                <p:nvPr/>
              </p:nvSpPr>
              <p:spPr>
                <a:xfrm>
                  <a:off x="5833261" y="3488860"/>
                  <a:ext cx="431721" cy="4062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/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1" name="文字方塊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3261" y="3488860"/>
                  <a:ext cx="431721" cy="406265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2" name="群組 91"/>
          <p:cNvGrpSpPr/>
          <p:nvPr/>
        </p:nvGrpSpPr>
        <p:grpSpPr>
          <a:xfrm>
            <a:off x="5469692" y="1875350"/>
            <a:ext cx="532645" cy="1182337"/>
            <a:chOff x="5760614" y="3105355"/>
            <a:chExt cx="532645" cy="1182337"/>
          </a:xfrm>
        </p:grpSpPr>
        <p:sp>
          <p:nvSpPr>
            <p:cNvPr id="93" name="矩形 92"/>
            <p:cNvSpPr/>
            <p:nvPr/>
          </p:nvSpPr>
          <p:spPr>
            <a:xfrm>
              <a:off x="5760614" y="3105355"/>
              <a:ext cx="462889" cy="118233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文字方塊 93"/>
                <p:cNvSpPr txBox="1"/>
                <p:nvPr/>
              </p:nvSpPr>
              <p:spPr>
                <a:xfrm>
                  <a:off x="5833261" y="3488860"/>
                  <a:ext cx="459998" cy="4062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/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4" name="文字方塊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3261" y="3488860"/>
                  <a:ext cx="459998" cy="406265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字方塊 94"/>
              <p:cNvSpPr txBox="1"/>
              <p:nvPr/>
            </p:nvSpPr>
            <p:spPr>
              <a:xfrm>
                <a:off x="4875325" y="2282974"/>
                <a:ext cx="617990" cy="3885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5" name="文字方塊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325" y="2282974"/>
                <a:ext cx="617990" cy="38856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文字方塊 96"/>
          <p:cNvSpPr txBox="1"/>
          <p:nvPr/>
        </p:nvSpPr>
        <p:spPr>
          <a:xfrm>
            <a:off x="3151334" y="3102597"/>
            <a:ext cx="162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(element-wise)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字方塊 100"/>
              <p:cNvSpPr txBox="1"/>
              <p:nvPr/>
            </p:nvSpPr>
            <p:spPr>
              <a:xfrm>
                <a:off x="2619023" y="2262897"/>
                <a:ext cx="617990" cy="3885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1" name="文字方塊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023" y="2262897"/>
                <a:ext cx="617990" cy="38856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矩形 102"/>
          <p:cNvSpPr/>
          <p:nvPr/>
        </p:nvSpPr>
        <p:spPr>
          <a:xfrm>
            <a:off x="3716014" y="4051336"/>
            <a:ext cx="2152841" cy="10141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文字方塊 111"/>
              <p:cNvSpPr txBox="1"/>
              <p:nvPr/>
            </p:nvSpPr>
            <p:spPr>
              <a:xfrm>
                <a:off x="3857275" y="4677573"/>
                <a:ext cx="404598" cy="372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2" name="文字方塊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275" y="4677573"/>
                <a:ext cx="404598" cy="372859"/>
              </a:xfrm>
              <a:prstGeom prst="rect">
                <a:avLst/>
              </a:prstGeom>
              <a:blipFill rotWithShape="0">
                <a:blip r:embed="rId27"/>
                <a:stretch>
                  <a:fillRect l="-10606" t="-14754" r="-50000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文字方塊 112"/>
              <p:cNvSpPr txBox="1"/>
              <p:nvPr/>
            </p:nvSpPr>
            <p:spPr>
              <a:xfrm>
                <a:off x="4340957" y="4677573"/>
                <a:ext cx="411203" cy="376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3" name="文字方塊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957" y="4677573"/>
                <a:ext cx="411203" cy="376642"/>
              </a:xfrm>
              <a:prstGeom prst="rect">
                <a:avLst/>
              </a:prstGeom>
              <a:blipFill rotWithShape="0">
                <a:blip r:embed="rId28"/>
                <a:stretch>
                  <a:fillRect l="-8824" t="-14516" r="-48529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文字方塊 113"/>
              <p:cNvSpPr txBox="1"/>
              <p:nvPr/>
            </p:nvSpPr>
            <p:spPr>
              <a:xfrm>
                <a:off x="4865949" y="4677573"/>
                <a:ext cx="411202" cy="3754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4" name="文字方塊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949" y="4677573"/>
                <a:ext cx="411202" cy="375424"/>
              </a:xfrm>
              <a:prstGeom prst="rect">
                <a:avLst/>
              </a:prstGeom>
              <a:blipFill rotWithShape="0">
                <a:blip r:embed="rId29"/>
                <a:stretch>
                  <a:fillRect l="-8824" t="-14516" r="-48529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文字方塊 114"/>
              <p:cNvSpPr txBox="1"/>
              <p:nvPr/>
            </p:nvSpPr>
            <p:spPr>
              <a:xfrm>
                <a:off x="5390940" y="4677573"/>
                <a:ext cx="411202" cy="372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5" name="文字方塊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940" y="4677573"/>
                <a:ext cx="411202" cy="372090"/>
              </a:xfrm>
              <a:prstGeom prst="rect">
                <a:avLst/>
              </a:prstGeom>
              <a:blipFill rotWithShape="0">
                <a:blip r:embed="rId30"/>
                <a:stretch>
                  <a:fillRect l="-8824" t="-14754" r="-48529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矩形 115"/>
          <p:cNvSpPr/>
          <p:nvPr/>
        </p:nvSpPr>
        <p:spPr>
          <a:xfrm>
            <a:off x="4394248" y="4099466"/>
            <a:ext cx="307310" cy="5905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7" name="矩形 116"/>
          <p:cNvSpPr/>
          <p:nvPr/>
        </p:nvSpPr>
        <p:spPr>
          <a:xfrm>
            <a:off x="5409007" y="4469385"/>
            <a:ext cx="307310" cy="2206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8" name="矩形 117"/>
          <p:cNvSpPr/>
          <p:nvPr/>
        </p:nvSpPr>
        <p:spPr>
          <a:xfrm>
            <a:off x="3886869" y="4575764"/>
            <a:ext cx="307310" cy="11425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9" name="矩形 118"/>
          <p:cNvSpPr/>
          <p:nvPr/>
        </p:nvSpPr>
        <p:spPr>
          <a:xfrm>
            <a:off x="4901627" y="4520950"/>
            <a:ext cx="307310" cy="16906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0" name="矩形 119"/>
          <p:cNvSpPr/>
          <p:nvPr/>
        </p:nvSpPr>
        <p:spPr>
          <a:xfrm>
            <a:off x="901233" y="4080112"/>
            <a:ext cx="307310" cy="5905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1" name="矩形 120"/>
          <p:cNvSpPr/>
          <p:nvPr/>
        </p:nvSpPr>
        <p:spPr>
          <a:xfrm>
            <a:off x="1447085" y="4450031"/>
            <a:ext cx="307310" cy="2206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2" name="矩形 121"/>
          <p:cNvSpPr/>
          <p:nvPr/>
        </p:nvSpPr>
        <p:spPr>
          <a:xfrm>
            <a:off x="2538790" y="4556410"/>
            <a:ext cx="307310" cy="1142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3" name="矩形 122"/>
          <p:cNvSpPr/>
          <p:nvPr/>
        </p:nvSpPr>
        <p:spPr>
          <a:xfrm>
            <a:off x="1992937" y="4501596"/>
            <a:ext cx="307310" cy="1690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矩形 69"/>
          <p:cNvSpPr/>
          <p:nvPr/>
        </p:nvSpPr>
        <p:spPr>
          <a:xfrm>
            <a:off x="4127574" y="1869355"/>
            <a:ext cx="462889" cy="11823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字方塊 70"/>
              <p:cNvSpPr txBox="1"/>
              <p:nvPr/>
            </p:nvSpPr>
            <p:spPr>
              <a:xfrm>
                <a:off x="4078805" y="2268796"/>
                <a:ext cx="469616" cy="391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1" name="文字方塊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805" y="2268796"/>
                <a:ext cx="469616" cy="391646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6357558" y="4479944"/>
            <a:ext cx="952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 ~ 1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766431" y="2302210"/>
                <a:ext cx="3366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⨀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431" y="2302210"/>
                <a:ext cx="336631" cy="369332"/>
              </a:xfrm>
              <a:prstGeom prst="rect">
                <a:avLst/>
              </a:prstGeom>
              <a:blipFill>
                <a:blip r:embed="rId32"/>
                <a:stretch>
                  <a:fillRect l="-25455" r="-25455" b="-1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619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5" grpId="0" animBg="1"/>
      <p:bldP spid="76" grpId="0" animBg="1"/>
      <p:bldP spid="77" grpId="0" animBg="1"/>
      <p:bldP spid="78" grpId="0"/>
      <p:bldP spid="79" grpId="0"/>
      <p:bldP spid="80" grpId="0" animBg="1"/>
      <p:bldP spid="81" grpId="0"/>
      <p:bldP spid="82" grpId="0" animBg="1"/>
      <p:bldP spid="83" grpId="0"/>
      <p:bldP spid="84" grpId="0" animBg="1"/>
      <p:bldP spid="85" grpId="0"/>
      <p:bldP spid="86" grpId="0" animBg="1"/>
      <p:bldP spid="87" grpId="0"/>
      <p:bldP spid="88" grpId="0"/>
      <p:bldP spid="95" grpId="0"/>
      <p:bldP spid="97" grpId="0"/>
      <p:bldP spid="101" grpId="0"/>
      <p:bldP spid="103" grpId="0" animBg="1"/>
      <p:bldP spid="70" grpId="0" animBg="1"/>
      <p:bldP spid="71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External Memory</a:t>
            </a:r>
            <a:endParaRPr lang="zh-TW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2008858" y="2913733"/>
            <a:ext cx="1903181" cy="9189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Reading Head Controller</a:t>
            </a:r>
            <a:endParaRPr lang="zh-TW" altLang="en-US" sz="24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976721" y="1770867"/>
            <a:ext cx="1579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Input</a:t>
            </a:r>
            <a:endParaRPr lang="zh-TW" altLang="en-US" sz="2800" dirty="0"/>
          </a:p>
        </p:txBody>
      </p:sp>
      <p:sp>
        <p:nvSpPr>
          <p:cNvPr id="30" name="向下箭號 29"/>
          <p:cNvSpPr/>
          <p:nvPr/>
        </p:nvSpPr>
        <p:spPr>
          <a:xfrm flipV="1">
            <a:off x="5229226" y="4128712"/>
            <a:ext cx="420915" cy="34698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5712456" y="4014031"/>
            <a:ext cx="211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Reading Head</a:t>
            </a:r>
            <a:endParaRPr lang="zh-TW" altLang="en-US" sz="2400" dirty="0"/>
          </a:p>
        </p:txBody>
      </p:sp>
      <p:cxnSp>
        <p:nvCxnSpPr>
          <p:cNvPr id="39" name="直線單箭頭接點 38"/>
          <p:cNvCxnSpPr>
            <a:endCxn id="23" idx="0"/>
          </p:cNvCxnSpPr>
          <p:nvPr/>
        </p:nvCxnSpPr>
        <p:spPr>
          <a:xfrm flipH="1">
            <a:off x="2960449" y="2416510"/>
            <a:ext cx="1243251" cy="4972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>
            <a:stCxn id="30" idx="2"/>
          </p:cNvCxnSpPr>
          <p:nvPr/>
        </p:nvCxnSpPr>
        <p:spPr>
          <a:xfrm flipH="1" flipV="1">
            <a:off x="3008014" y="3705144"/>
            <a:ext cx="2431670" cy="423568"/>
          </a:xfrm>
          <a:prstGeom prst="straightConnector1">
            <a:avLst/>
          </a:prstGeom>
          <a:ln w="571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>
            <a:off x="2375796" y="2071568"/>
            <a:ext cx="122284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字方塊 60"/>
          <p:cNvSpPr txBox="1"/>
          <p:nvPr/>
        </p:nvSpPr>
        <p:spPr>
          <a:xfrm>
            <a:off x="6376163" y="1833365"/>
            <a:ext cx="1579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output</a:t>
            </a:r>
            <a:endParaRPr lang="zh-TW" altLang="en-US" sz="2800" dirty="0"/>
          </a:p>
        </p:txBody>
      </p:sp>
      <p:cxnSp>
        <p:nvCxnSpPr>
          <p:cNvPr id="62" name="直線單箭頭接點 61"/>
          <p:cNvCxnSpPr/>
          <p:nvPr/>
        </p:nvCxnSpPr>
        <p:spPr>
          <a:xfrm>
            <a:off x="5225905" y="2098755"/>
            <a:ext cx="122284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群組 72"/>
          <p:cNvGrpSpPr/>
          <p:nvPr/>
        </p:nvGrpSpPr>
        <p:grpSpPr>
          <a:xfrm>
            <a:off x="546095" y="4494090"/>
            <a:ext cx="7969255" cy="1299995"/>
            <a:chOff x="589637" y="2670631"/>
            <a:chExt cx="7969255" cy="1299995"/>
          </a:xfrm>
        </p:grpSpPr>
        <p:sp>
          <p:nvSpPr>
            <p:cNvPr id="13" name="矩形 12"/>
            <p:cNvSpPr/>
            <p:nvPr/>
          </p:nvSpPr>
          <p:spPr>
            <a:xfrm>
              <a:off x="2283275" y="2670631"/>
              <a:ext cx="348343" cy="720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2885618" y="2670631"/>
              <a:ext cx="348343" cy="720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3487961" y="2670631"/>
              <a:ext cx="348343" cy="720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4090304" y="2670631"/>
              <a:ext cx="348343" cy="720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4692647" y="2670631"/>
              <a:ext cx="348343" cy="720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5294990" y="2670631"/>
              <a:ext cx="348343" cy="720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5898692" y="2670631"/>
              <a:ext cx="348343" cy="720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502394" y="2670631"/>
              <a:ext cx="348343" cy="720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89637" y="2771879"/>
              <a:ext cx="1582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6976835" y="2771879"/>
              <a:ext cx="1582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  <p:sp>
          <p:nvSpPr>
            <p:cNvPr id="66" name="文字方塊 65"/>
            <p:cNvSpPr txBox="1"/>
            <p:nvPr/>
          </p:nvSpPr>
          <p:spPr>
            <a:xfrm>
              <a:off x="2894959" y="3508961"/>
              <a:ext cx="3595375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Machine’s Memory</a:t>
              </a:r>
              <a:endParaRPr lang="zh-TW" altLang="en-US" sz="2400" dirty="0"/>
            </a:p>
          </p:txBody>
        </p:sp>
      </p:grpSp>
      <p:cxnSp>
        <p:nvCxnSpPr>
          <p:cNvPr id="43" name="直線單箭頭接點 42"/>
          <p:cNvCxnSpPr>
            <a:stCxn id="30" idx="2"/>
          </p:cNvCxnSpPr>
          <p:nvPr/>
        </p:nvCxnSpPr>
        <p:spPr>
          <a:xfrm flipH="1" flipV="1">
            <a:off x="4649105" y="2416510"/>
            <a:ext cx="790579" cy="17122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3664119" y="1758951"/>
            <a:ext cx="1520014" cy="6575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DNN/RNN</a:t>
            </a:r>
            <a:endParaRPr lang="zh-TW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542468" y="5732151"/>
            <a:ext cx="82132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Ref: </a:t>
            </a:r>
            <a:r>
              <a:rPr lang="zh-TW" altLang="en-US" dirty="0"/>
              <a:t>http://speech.ee.ntu.edu.tw/~tlkagk/courses/MLDS_2015_2/Lecture/Attain%20(v3).ecm.mp4/index.html</a:t>
            </a:r>
          </a:p>
        </p:txBody>
      </p:sp>
    </p:spTree>
    <p:extLst>
      <p:ext uri="{BB962C8B-B14F-4D97-AF65-F5344CB8AC3E}">
        <p14:creationId xmlns:p14="http://schemas.microsoft.com/office/powerpoint/2010/main" val="846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30" grpId="0" animBg="1"/>
      <p:bldP spid="34" grpId="0"/>
      <p:bldP spid="61" grpId="0"/>
      <p:bldP spid="3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Neural Turing Machine</a:t>
            </a:r>
            <a:endParaRPr lang="zh-TW" altLang="en-US" dirty="0"/>
          </a:p>
        </p:txBody>
      </p:sp>
      <p:cxnSp>
        <p:nvCxnSpPr>
          <p:cNvPr id="94" name="直線單箭頭接點 93"/>
          <p:cNvCxnSpPr>
            <a:cxnSpLocks/>
            <a:endCxn id="84" idx="2"/>
          </p:cNvCxnSpPr>
          <p:nvPr/>
        </p:nvCxnSpPr>
        <p:spPr>
          <a:xfrm flipV="1">
            <a:off x="5617626" y="3413205"/>
            <a:ext cx="2358528" cy="6024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矩形 102"/>
          <p:cNvSpPr/>
          <p:nvPr/>
        </p:nvSpPr>
        <p:spPr>
          <a:xfrm>
            <a:off x="568353" y="3870341"/>
            <a:ext cx="2614694" cy="261425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4" name="矩形 103"/>
          <p:cNvSpPr/>
          <p:nvPr/>
        </p:nvSpPr>
        <p:spPr>
          <a:xfrm>
            <a:off x="772862" y="5155430"/>
            <a:ext cx="462889" cy="11823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5" name="矩形 104"/>
          <p:cNvSpPr/>
          <p:nvPr/>
        </p:nvSpPr>
        <p:spPr>
          <a:xfrm>
            <a:off x="1319370" y="5148440"/>
            <a:ext cx="462889" cy="11823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文字方塊 105"/>
              <p:cNvSpPr txBox="1"/>
              <p:nvPr/>
            </p:nvSpPr>
            <p:spPr>
              <a:xfrm>
                <a:off x="782481" y="5526917"/>
                <a:ext cx="469616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6" name="文字方塊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81" y="5526917"/>
                <a:ext cx="469616" cy="375872"/>
              </a:xfrm>
              <a:prstGeom prst="rect">
                <a:avLst/>
              </a:prstGeom>
              <a:blipFill rotWithShape="0">
                <a:blip r:embed="rId3"/>
                <a:stretch>
                  <a:fillRect l="-7792" t="-1639" r="-5195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文字方塊 106"/>
              <p:cNvSpPr txBox="1"/>
              <p:nvPr/>
            </p:nvSpPr>
            <p:spPr>
              <a:xfrm>
                <a:off x="1330172" y="5526147"/>
                <a:ext cx="474874" cy="376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7" name="文字方塊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172" y="5526147"/>
                <a:ext cx="474874" cy="376642"/>
              </a:xfrm>
              <a:prstGeom prst="rect">
                <a:avLst/>
              </a:prstGeom>
              <a:blipFill rotWithShape="0">
                <a:blip r:embed="rId4"/>
                <a:stretch>
                  <a:fillRect l="-7692" t="-1639" r="-5128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矩形 107"/>
          <p:cNvSpPr/>
          <p:nvPr/>
        </p:nvSpPr>
        <p:spPr>
          <a:xfrm>
            <a:off x="1903868" y="5148440"/>
            <a:ext cx="462889" cy="11823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文字方塊 108"/>
              <p:cNvSpPr txBox="1"/>
              <p:nvPr/>
            </p:nvSpPr>
            <p:spPr>
              <a:xfrm>
                <a:off x="1914670" y="5524287"/>
                <a:ext cx="474874" cy="378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9" name="文字方塊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670" y="5524287"/>
                <a:ext cx="474874" cy="378502"/>
              </a:xfrm>
              <a:prstGeom prst="rect">
                <a:avLst/>
              </a:prstGeom>
              <a:blipFill rotWithShape="0">
                <a:blip r:embed="rId5"/>
                <a:stretch>
                  <a:fillRect l="-7692" r="-5128" b="-161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矩形 109"/>
          <p:cNvSpPr/>
          <p:nvPr/>
        </p:nvSpPr>
        <p:spPr>
          <a:xfrm>
            <a:off x="2518696" y="5148440"/>
            <a:ext cx="462889" cy="11823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文字方塊 110"/>
              <p:cNvSpPr txBox="1"/>
              <p:nvPr/>
            </p:nvSpPr>
            <p:spPr>
              <a:xfrm>
                <a:off x="2499168" y="5527686"/>
                <a:ext cx="474874" cy="3751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1" name="文字方塊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168" y="5527686"/>
                <a:ext cx="474874" cy="375103"/>
              </a:xfrm>
              <a:prstGeom prst="rect">
                <a:avLst/>
              </a:prstGeom>
              <a:blipFill rotWithShape="0">
                <a:blip r:embed="rId6"/>
                <a:stretch>
                  <a:fillRect l="-8974" r="-5128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文字方塊 111"/>
              <p:cNvSpPr txBox="1"/>
              <p:nvPr/>
            </p:nvSpPr>
            <p:spPr>
              <a:xfrm>
                <a:off x="901233" y="4721536"/>
                <a:ext cx="404598" cy="372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2" name="文字方塊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233" y="4721536"/>
                <a:ext cx="404598" cy="372859"/>
              </a:xfrm>
              <a:prstGeom prst="rect">
                <a:avLst/>
              </a:prstGeom>
              <a:blipFill rotWithShape="0">
                <a:blip r:embed="rId7"/>
                <a:stretch>
                  <a:fillRect l="-10606" t="-16393" r="-50000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文字方塊 112"/>
              <p:cNvSpPr txBox="1"/>
              <p:nvPr/>
            </p:nvSpPr>
            <p:spPr>
              <a:xfrm>
                <a:off x="1384915" y="4710777"/>
                <a:ext cx="411203" cy="376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3" name="文字方塊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915" y="4710777"/>
                <a:ext cx="411203" cy="376642"/>
              </a:xfrm>
              <a:prstGeom prst="rect">
                <a:avLst/>
              </a:prstGeom>
              <a:blipFill rotWithShape="0">
                <a:blip r:embed="rId8"/>
                <a:stretch>
                  <a:fillRect l="-8824" t="-16129" r="-48529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文字方塊 113"/>
              <p:cNvSpPr txBox="1"/>
              <p:nvPr/>
            </p:nvSpPr>
            <p:spPr>
              <a:xfrm>
                <a:off x="1909907" y="4710777"/>
                <a:ext cx="411202" cy="3754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4" name="文字方塊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907" y="4710777"/>
                <a:ext cx="411202" cy="375424"/>
              </a:xfrm>
              <a:prstGeom prst="rect">
                <a:avLst/>
              </a:prstGeom>
              <a:blipFill rotWithShape="0">
                <a:blip r:embed="rId9"/>
                <a:stretch>
                  <a:fillRect l="-8824" t="-14754" r="-48529" b="-180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文字方塊 114"/>
              <p:cNvSpPr txBox="1"/>
              <p:nvPr/>
            </p:nvSpPr>
            <p:spPr>
              <a:xfrm>
                <a:off x="2434898" y="4721536"/>
                <a:ext cx="411202" cy="372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5" name="文字方塊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898" y="4721536"/>
                <a:ext cx="411202" cy="372090"/>
              </a:xfrm>
              <a:prstGeom prst="rect">
                <a:avLst/>
              </a:prstGeom>
              <a:blipFill rotWithShape="0">
                <a:blip r:embed="rId10"/>
                <a:stretch>
                  <a:fillRect l="-8824" t="-16393" r="-48529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文字方塊 124"/>
              <p:cNvSpPr txBox="1"/>
              <p:nvPr/>
            </p:nvSpPr>
            <p:spPr>
              <a:xfrm>
                <a:off x="3857275" y="4677573"/>
                <a:ext cx="404598" cy="372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5" name="文字方塊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275" y="4677573"/>
                <a:ext cx="404598" cy="372859"/>
              </a:xfrm>
              <a:prstGeom prst="rect">
                <a:avLst/>
              </a:prstGeom>
              <a:blipFill rotWithShape="0">
                <a:blip r:embed="rId11"/>
                <a:stretch>
                  <a:fillRect l="-10606" t="-14754" r="-50000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文字方塊 125"/>
              <p:cNvSpPr txBox="1"/>
              <p:nvPr/>
            </p:nvSpPr>
            <p:spPr>
              <a:xfrm>
                <a:off x="4340957" y="4677573"/>
                <a:ext cx="411203" cy="376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6" name="文字方塊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957" y="4677573"/>
                <a:ext cx="411203" cy="376642"/>
              </a:xfrm>
              <a:prstGeom prst="rect">
                <a:avLst/>
              </a:prstGeom>
              <a:blipFill rotWithShape="0">
                <a:blip r:embed="rId12"/>
                <a:stretch>
                  <a:fillRect l="-8824" t="-14516" r="-48529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文字方塊 126"/>
              <p:cNvSpPr txBox="1"/>
              <p:nvPr/>
            </p:nvSpPr>
            <p:spPr>
              <a:xfrm>
                <a:off x="4865949" y="4677573"/>
                <a:ext cx="411202" cy="3754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7" name="文字方塊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949" y="4677573"/>
                <a:ext cx="411202" cy="375424"/>
              </a:xfrm>
              <a:prstGeom prst="rect">
                <a:avLst/>
              </a:prstGeom>
              <a:blipFill rotWithShape="0">
                <a:blip r:embed="rId13"/>
                <a:stretch>
                  <a:fillRect l="-8824" t="-14516" r="-48529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文字方塊 127"/>
              <p:cNvSpPr txBox="1"/>
              <p:nvPr/>
            </p:nvSpPr>
            <p:spPr>
              <a:xfrm>
                <a:off x="5390940" y="4677573"/>
                <a:ext cx="411202" cy="372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8" name="文字方塊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940" y="4677573"/>
                <a:ext cx="411202" cy="372090"/>
              </a:xfrm>
              <a:prstGeom prst="rect">
                <a:avLst/>
              </a:prstGeom>
              <a:blipFill rotWithShape="0">
                <a:blip r:embed="rId14"/>
                <a:stretch>
                  <a:fillRect l="-8824" t="-14754" r="-48529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矩形 128"/>
          <p:cNvSpPr/>
          <p:nvPr/>
        </p:nvSpPr>
        <p:spPr>
          <a:xfrm>
            <a:off x="4394248" y="4099466"/>
            <a:ext cx="307310" cy="5905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0" name="矩形 129"/>
          <p:cNvSpPr/>
          <p:nvPr/>
        </p:nvSpPr>
        <p:spPr>
          <a:xfrm>
            <a:off x="5409007" y="4469385"/>
            <a:ext cx="307310" cy="2206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1" name="矩形 130"/>
          <p:cNvSpPr/>
          <p:nvPr/>
        </p:nvSpPr>
        <p:spPr>
          <a:xfrm>
            <a:off x="3886869" y="4575764"/>
            <a:ext cx="307310" cy="11425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2" name="矩形 131"/>
          <p:cNvSpPr/>
          <p:nvPr/>
        </p:nvSpPr>
        <p:spPr>
          <a:xfrm>
            <a:off x="4901627" y="4520950"/>
            <a:ext cx="307310" cy="16906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3" name="矩形 132"/>
          <p:cNvSpPr/>
          <p:nvPr/>
        </p:nvSpPr>
        <p:spPr>
          <a:xfrm>
            <a:off x="901233" y="4080112"/>
            <a:ext cx="307310" cy="5905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4" name="矩形 133"/>
          <p:cNvSpPr/>
          <p:nvPr/>
        </p:nvSpPr>
        <p:spPr>
          <a:xfrm>
            <a:off x="1447085" y="4450031"/>
            <a:ext cx="307310" cy="2206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5" name="矩形 134"/>
          <p:cNvSpPr/>
          <p:nvPr/>
        </p:nvSpPr>
        <p:spPr>
          <a:xfrm>
            <a:off x="2538790" y="4556410"/>
            <a:ext cx="307310" cy="1142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6" name="矩形 135"/>
          <p:cNvSpPr/>
          <p:nvPr/>
        </p:nvSpPr>
        <p:spPr>
          <a:xfrm>
            <a:off x="1992937" y="4501596"/>
            <a:ext cx="307310" cy="1690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7" name="矩形 136"/>
          <p:cNvSpPr/>
          <p:nvPr/>
        </p:nvSpPr>
        <p:spPr>
          <a:xfrm>
            <a:off x="3495824" y="3892321"/>
            <a:ext cx="2614694" cy="261425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8" name="矩形 137"/>
          <p:cNvSpPr/>
          <p:nvPr/>
        </p:nvSpPr>
        <p:spPr>
          <a:xfrm>
            <a:off x="3666001" y="5199448"/>
            <a:ext cx="462889" cy="11823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9" name="矩形 138"/>
          <p:cNvSpPr/>
          <p:nvPr/>
        </p:nvSpPr>
        <p:spPr>
          <a:xfrm>
            <a:off x="4239717" y="5199448"/>
            <a:ext cx="462889" cy="11823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文字方塊 139"/>
              <p:cNvSpPr txBox="1"/>
              <p:nvPr/>
            </p:nvSpPr>
            <p:spPr>
              <a:xfrm>
                <a:off x="3730421" y="5519705"/>
                <a:ext cx="468270" cy="372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0" name="文字方塊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421" y="5519705"/>
                <a:ext cx="468270" cy="372859"/>
              </a:xfrm>
              <a:prstGeom prst="rect">
                <a:avLst/>
              </a:prstGeom>
              <a:blipFill rotWithShape="0">
                <a:blip r:embed="rId15"/>
                <a:stretch>
                  <a:fillRect l="-9091" r="-5195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文字方塊 140"/>
              <p:cNvSpPr txBox="1"/>
              <p:nvPr/>
            </p:nvSpPr>
            <p:spPr>
              <a:xfrm>
                <a:off x="4278112" y="5519705"/>
                <a:ext cx="474874" cy="3736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1" name="文字方塊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112" y="5519705"/>
                <a:ext cx="474874" cy="373628"/>
              </a:xfrm>
              <a:prstGeom prst="rect">
                <a:avLst/>
              </a:prstGeom>
              <a:blipFill rotWithShape="0">
                <a:blip r:embed="rId16"/>
                <a:stretch>
                  <a:fillRect l="-8974" r="-5128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矩形 141"/>
          <p:cNvSpPr/>
          <p:nvPr/>
        </p:nvSpPr>
        <p:spPr>
          <a:xfrm>
            <a:off x="4824215" y="5199448"/>
            <a:ext cx="462889" cy="11823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文字方塊 142"/>
              <p:cNvSpPr txBox="1"/>
              <p:nvPr/>
            </p:nvSpPr>
            <p:spPr>
              <a:xfrm>
                <a:off x="4862610" y="5532404"/>
                <a:ext cx="474874" cy="3754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3" name="文字方塊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610" y="5532404"/>
                <a:ext cx="474874" cy="375424"/>
              </a:xfrm>
              <a:prstGeom prst="rect">
                <a:avLst/>
              </a:prstGeom>
              <a:blipFill rotWithShape="0">
                <a:blip r:embed="rId17"/>
                <a:stretch>
                  <a:fillRect l="-8974" t="-1639" r="-5128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" name="矩形 143"/>
          <p:cNvSpPr/>
          <p:nvPr/>
        </p:nvSpPr>
        <p:spPr>
          <a:xfrm>
            <a:off x="5439043" y="5199448"/>
            <a:ext cx="462889" cy="11823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文字方塊 144"/>
              <p:cNvSpPr txBox="1"/>
              <p:nvPr/>
            </p:nvSpPr>
            <p:spPr>
              <a:xfrm>
                <a:off x="5447108" y="5532404"/>
                <a:ext cx="474874" cy="372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5" name="文字方塊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108" y="5532404"/>
                <a:ext cx="474874" cy="372090"/>
              </a:xfrm>
              <a:prstGeom prst="rect">
                <a:avLst/>
              </a:prstGeom>
              <a:blipFill rotWithShape="0">
                <a:blip r:embed="rId18"/>
                <a:stretch>
                  <a:fillRect l="-9091" t="-1639" r="-6494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文字方塊 164"/>
              <p:cNvSpPr txBox="1"/>
              <p:nvPr/>
            </p:nvSpPr>
            <p:spPr>
              <a:xfrm>
                <a:off x="6843089" y="4686641"/>
                <a:ext cx="404598" cy="3735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5" name="文字方塊 1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089" y="4686641"/>
                <a:ext cx="404598" cy="373564"/>
              </a:xfrm>
              <a:prstGeom prst="rect">
                <a:avLst/>
              </a:prstGeom>
              <a:blipFill rotWithShape="0">
                <a:blip r:embed="rId19"/>
                <a:stretch>
                  <a:fillRect l="-10606" t="-16393" r="-50000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文字方塊 165"/>
              <p:cNvSpPr txBox="1"/>
              <p:nvPr/>
            </p:nvSpPr>
            <p:spPr>
              <a:xfrm>
                <a:off x="7326771" y="4686641"/>
                <a:ext cx="411202" cy="374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6" name="文字方塊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771" y="4686641"/>
                <a:ext cx="411202" cy="374333"/>
              </a:xfrm>
              <a:prstGeom prst="rect">
                <a:avLst/>
              </a:prstGeom>
              <a:blipFill rotWithShape="0">
                <a:blip r:embed="rId20"/>
                <a:stretch>
                  <a:fillRect l="-10448" t="-16393" r="-49254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文字方塊 166"/>
              <p:cNvSpPr txBox="1"/>
              <p:nvPr/>
            </p:nvSpPr>
            <p:spPr>
              <a:xfrm>
                <a:off x="7851763" y="4686641"/>
                <a:ext cx="411202" cy="3761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7" name="文字方塊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763" y="4686641"/>
                <a:ext cx="411202" cy="376193"/>
              </a:xfrm>
              <a:prstGeom prst="rect">
                <a:avLst/>
              </a:prstGeom>
              <a:blipFill rotWithShape="0">
                <a:blip r:embed="rId21"/>
                <a:stretch>
                  <a:fillRect l="-8955" t="-16129" r="-50746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文字方塊 167"/>
              <p:cNvSpPr txBox="1"/>
              <p:nvPr/>
            </p:nvSpPr>
            <p:spPr>
              <a:xfrm>
                <a:off x="8376754" y="4686641"/>
                <a:ext cx="411202" cy="3727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8" name="文字方塊 1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6754" y="4686641"/>
                <a:ext cx="411202" cy="372794"/>
              </a:xfrm>
              <a:prstGeom prst="rect">
                <a:avLst/>
              </a:prstGeom>
              <a:blipFill rotWithShape="0">
                <a:blip r:embed="rId22"/>
                <a:stretch>
                  <a:fillRect l="-8824" t="-16393" r="-48529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9" name="矩形 168"/>
          <p:cNvSpPr/>
          <p:nvPr/>
        </p:nvSpPr>
        <p:spPr>
          <a:xfrm>
            <a:off x="7380062" y="4108534"/>
            <a:ext cx="307310" cy="5905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0" name="矩形 169"/>
          <p:cNvSpPr/>
          <p:nvPr/>
        </p:nvSpPr>
        <p:spPr>
          <a:xfrm>
            <a:off x="8394821" y="4478453"/>
            <a:ext cx="307310" cy="2206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1" name="矩形 170"/>
          <p:cNvSpPr/>
          <p:nvPr/>
        </p:nvSpPr>
        <p:spPr>
          <a:xfrm>
            <a:off x="6872683" y="4584832"/>
            <a:ext cx="307310" cy="1142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2" name="矩形 171"/>
          <p:cNvSpPr/>
          <p:nvPr/>
        </p:nvSpPr>
        <p:spPr>
          <a:xfrm>
            <a:off x="7887441" y="4530018"/>
            <a:ext cx="307310" cy="1690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3" name="矩形 172"/>
          <p:cNvSpPr/>
          <p:nvPr/>
        </p:nvSpPr>
        <p:spPr>
          <a:xfrm>
            <a:off x="6481638" y="3901389"/>
            <a:ext cx="2614694" cy="261425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4" name="矩形 173"/>
          <p:cNvSpPr/>
          <p:nvPr/>
        </p:nvSpPr>
        <p:spPr>
          <a:xfrm>
            <a:off x="6651815" y="5208516"/>
            <a:ext cx="462889" cy="11823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5" name="矩形 174"/>
          <p:cNvSpPr/>
          <p:nvPr/>
        </p:nvSpPr>
        <p:spPr>
          <a:xfrm>
            <a:off x="7225531" y="5208516"/>
            <a:ext cx="462889" cy="11823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文字方塊 175"/>
              <p:cNvSpPr txBox="1"/>
              <p:nvPr/>
            </p:nvSpPr>
            <p:spPr>
              <a:xfrm>
                <a:off x="6716235" y="5528773"/>
                <a:ext cx="469616" cy="3735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6" name="文字方塊 1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235" y="5528773"/>
                <a:ext cx="469616" cy="373564"/>
              </a:xfrm>
              <a:prstGeom prst="rect">
                <a:avLst/>
              </a:prstGeom>
              <a:blipFill rotWithShape="0">
                <a:blip r:embed="rId23"/>
                <a:stretch>
                  <a:fillRect l="-9091" r="-5195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文字方塊 176"/>
              <p:cNvSpPr txBox="1"/>
              <p:nvPr/>
            </p:nvSpPr>
            <p:spPr>
              <a:xfrm>
                <a:off x="7263926" y="5528773"/>
                <a:ext cx="474874" cy="374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7" name="文字方塊 1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926" y="5528773"/>
                <a:ext cx="474874" cy="374333"/>
              </a:xfrm>
              <a:prstGeom prst="rect">
                <a:avLst/>
              </a:prstGeom>
              <a:blipFill rotWithShape="0">
                <a:blip r:embed="rId24"/>
                <a:stretch>
                  <a:fillRect l="-9091" r="-6494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8" name="矩形 177"/>
          <p:cNvSpPr/>
          <p:nvPr/>
        </p:nvSpPr>
        <p:spPr>
          <a:xfrm>
            <a:off x="7810029" y="5208516"/>
            <a:ext cx="462889" cy="11823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文字方塊 178"/>
              <p:cNvSpPr txBox="1"/>
              <p:nvPr/>
            </p:nvSpPr>
            <p:spPr>
              <a:xfrm>
                <a:off x="7848424" y="5541472"/>
                <a:ext cx="474874" cy="3761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9" name="文字方塊 1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424" y="5541472"/>
                <a:ext cx="474874" cy="376193"/>
              </a:xfrm>
              <a:prstGeom prst="rect">
                <a:avLst/>
              </a:prstGeom>
              <a:blipFill rotWithShape="0">
                <a:blip r:embed="rId25"/>
                <a:stretch>
                  <a:fillRect l="-7692" r="-5128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0" name="矩形 179"/>
          <p:cNvSpPr/>
          <p:nvPr/>
        </p:nvSpPr>
        <p:spPr>
          <a:xfrm>
            <a:off x="8424857" y="5208516"/>
            <a:ext cx="462889" cy="11823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文字方塊 180"/>
              <p:cNvSpPr txBox="1"/>
              <p:nvPr/>
            </p:nvSpPr>
            <p:spPr>
              <a:xfrm>
                <a:off x="8432922" y="5541472"/>
                <a:ext cx="474874" cy="3727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1" name="文字方塊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922" y="5541472"/>
                <a:ext cx="474874" cy="372794"/>
              </a:xfrm>
              <a:prstGeom prst="rect">
                <a:avLst/>
              </a:prstGeom>
              <a:blipFill rotWithShape="0">
                <a:blip r:embed="rId26"/>
                <a:stretch>
                  <a:fillRect l="-7692" r="-5128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矩形 74"/>
          <p:cNvSpPr/>
          <p:nvPr/>
        </p:nvSpPr>
        <p:spPr>
          <a:xfrm>
            <a:off x="4045503" y="3043667"/>
            <a:ext cx="1201003" cy="3821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</a:t>
            </a:r>
            <a:r>
              <a:rPr lang="en-US" altLang="zh-TW" sz="2400" baseline="30000" dirty="0"/>
              <a:t>0</a:t>
            </a:r>
            <a:endParaRPr lang="zh-TW" altLang="en-US" sz="2400" baseline="30000" dirty="0"/>
          </a:p>
        </p:txBody>
      </p:sp>
      <p:sp>
        <p:nvSpPr>
          <p:cNvPr id="76" name="矩形 75"/>
          <p:cNvSpPr/>
          <p:nvPr/>
        </p:nvSpPr>
        <p:spPr>
          <a:xfrm>
            <a:off x="2755110" y="1498167"/>
            <a:ext cx="1201003" cy="3821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77" name="矩形 76"/>
          <p:cNvSpPr/>
          <p:nvPr/>
        </p:nvSpPr>
        <p:spPr>
          <a:xfrm>
            <a:off x="2755111" y="2219954"/>
            <a:ext cx="1201003" cy="3821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f</a:t>
            </a:r>
            <a:endParaRPr lang="zh-TW" altLang="en-US" sz="2400" baseline="30000" dirty="0"/>
          </a:p>
        </p:txBody>
      </p:sp>
      <p:cxnSp>
        <p:nvCxnSpPr>
          <p:cNvPr id="78" name="直線單箭頭接點 77"/>
          <p:cNvCxnSpPr>
            <a:cxnSpLocks/>
            <a:stCxn id="81" idx="3"/>
            <a:endCxn id="77" idx="1"/>
          </p:cNvCxnSpPr>
          <p:nvPr/>
        </p:nvCxnSpPr>
        <p:spPr>
          <a:xfrm flipV="1">
            <a:off x="1951628" y="2411023"/>
            <a:ext cx="803483" cy="7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單箭頭接點 78"/>
          <p:cNvCxnSpPr>
            <a:cxnSpLocks/>
            <a:stCxn id="75" idx="0"/>
          </p:cNvCxnSpPr>
          <p:nvPr/>
        </p:nvCxnSpPr>
        <p:spPr>
          <a:xfrm flipH="1" flipV="1">
            <a:off x="3364779" y="2615245"/>
            <a:ext cx="1281226" cy="4284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單箭頭接點 79"/>
          <p:cNvCxnSpPr/>
          <p:nvPr/>
        </p:nvCxnSpPr>
        <p:spPr>
          <a:xfrm flipV="1">
            <a:off x="3355611" y="1880305"/>
            <a:ext cx="0" cy="3307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矩形 80"/>
          <p:cNvSpPr/>
          <p:nvPr/>
        </p:nvSpPr>
        <p:spPr>
          <a:xfrm>
            <a:off x="750625" y="2220750"/>
            <a:ext cx="1201003" cy="3821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h</a:t>
            </a:r>
            <a:r>
              <a:rPr lang="en-US" altLang="zh-TW" sz="2400" baseline="30000" dirty="0"/>
              <a:t>0</a:t>
            </a:r>
            <a:endParaRPr lang="zh-TW" altLang="en-US" sz="2400" baseline="30000" dirty="0"/>
          </a:p>
        </p:txBody>
      </p:sp>
      <p:sp>
        <p:nvSpPr>
          <p:cNvPr id="82" name="矩形 81"/>
          <p:cNvSpPr/>
          <p:nvPr/>
        </p:nvSpPr>
        <p:spPr>
          <a:xfrm>
            <a:off x="2755111" y="3043667"/>
            <a:ext cx="1201003" cy="3821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cxnSp>
        <p:nvCxnSpPr>
          <p:cNvPr id="83" name="直線單箭頭接點 82"/>
          <p:cNvCxnSpPr>
            <a:stCxn id="82" idx="0"/>
            <a:endCxn id="77" idx="2"/>
          </p:cNvCxnSpPr>
          <p:nvPr/>
        </p:nvCxnSpPr>
        <p:spPr>
          <a:xfrm flipV="1">
            <a:off x="3355613" y="2602092"/>
            <a:ext cx="0" cy="4415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矩形 83"/>
          <p:cNvSpPr/>
          <p:nvPr/>
        </p:nvSpPr>
        <p:spPr>
          <a:xfrm>
            <a:off x="7375652" y="3031067"/>
            <a:ext cx="1201003" cy="3821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85" name="矩形 84"/>
          <p:cNvSpPr/>
          <p:nvPr/>
        </p:nvSpPr>
        <p:spPr>
          <a:xfrm>
            <a:off x="6085259" y="1485567"/>
            <a:ext cx="1201003" cy="3821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sp>
        <p:nvSpPr>
          <p:cNvPr id="86" name="矩形 85"/>
          <p:cNvSpPr/>
          <p:nvPr/>
        </p:nvSpPr>
        <p:spPr>
          <a:xfrm>
            <a:off x="6085260" y="2207354"/>
            <a:ext cx="1201003" cy="3821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f</a:t>
            </a:r>
            <a:endParaRPr lang="zh-TW" altLang="en-US" sz="2400" baseline="30000" dirty="0"/>
          </a:p>
        </p:txBody>
      </p:sp>
      <p:cxnSp>
        <p:nvCxnSpPr>
          <p:cNvPr id="87" name="直線單箭頭接點 86"/>
          <p:cNvCxnSpPr>
            <a:cxnSpLocks/>
            <a:stCxn id="90" idx="3"/>
            <a:endCxn id="86" idx="1"/>
          </p:cNvCxnSpPr>
          <p:nvPr/>
        </p:nvCxnSpPr>
        <p:spPr>
          <a:xfrm>
            <a:off x="5633061" y="2398423"/>
            <a:ext cx="45219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單箭頭接點 87"/>
          <p:cNvCxnSpPr>
            <a:cxnSpLocks/>
            <a:stCxn id="84" idx="0"/>
          </p:cNvCxnSpPr>
          <p:nvPr/>
        </p:nvCxnSpPr>
        <p:spPr>
          <a:xfrm flipH="1" flipV="1">
            <a:off x="6694928" y="2602645"/>
            <a:ext cx="1281226" cy="4284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單箭頭接點 88"/>
          <p:cNvCxnSpPr/>
          <p:nvPr/>
        </p:nvCxnSpPr>
        <p:spPr>
          <a:xfrm flipV="1">
            <a:off x="6685760" y="1867705"/>
            <a:ext cx="0" cy="3307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矩形 89"/>
          <p:cNvSpPr/>
          <p:nvPr/>
        </p:nvSpPr>
        <p:spPr>
          <a:xfrm>
            <a:off x="4432058" y="2207354"/>
            <a:ext cx="1201003" cy="3821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h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91" name="矩形 90"/>
          <p:cNvSpPr/>
          <p:nvPr/>
        </p:nvSpPr>
        <p:spPr>
          <a:xfrm>
            <a:off x="6085260" y="3031067"/>
            <a:ext cx="1201003" cy="3821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cxnSp>
        <p:nvCxnSpPr>
          <p:cNvPr id="95" name="直線單箭頭接點 94"/>
          <p:cNvCxnSpPr>
            <a:stCxn id="91" idx="0"/>
            <a:endCxn id="86" idx="2"/>
          </p:cNvCxnSpPr>
          <p:nvPr/>
        </p:nvCxnSpPr>
        <p:spPr>
          <a:xfrm flipV="1">
            <a:off x="6685762" y="2589492"/>
            <a:ext cx="0" cy="4415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單箭頭接點 95"/>
          <p:cNvCxnSpPr>
            <a:cxnSpLocks/>
          </p:cNvCxnSpPr>
          <p:nvPr/>
        </p:nvCxnSpPr>
        <p:spPr>
          <a:xfrm>
            <a:off x="3997154" y="2398423"/>
            <a:ext cx="41309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單箭頭接點 97"/>
          <p:cNvCxnSpPr>
            <a:cxnSpLocks/>
          </p:cNvCxnSpPr>
          <p:nvPr/>
        </p:nvCxnSpPr>
        <p:spPr>
          <a:xfrm flipV="1">
            <a:off x="2321109" y="3425805"/>
            <a:ext cx="2324896" cy="6868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96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6" grpId="0"/>
      <p:bldP spid="167" grpId="0"/>
      <p:bldP spid="168" grpId="0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/>
      <p:bldP spid="177" grpId="0"/>
      <p:bldP spid="178" grpId="0" animBg="1"/>
      <p:bldP spid="179" grpId="0"/>
      <p:bldP spid="180" grpId="0" animBg="1"/>
      <p:bldP spid="181" grpId="0"/>
      <p:bldP spid="84" grpId="0" animBg="1"/>
      <p:bldP spid="85" grpId="0" animBg="1"/>
      <p:bldP spid="86" grpId="0" animBg="1"/>
      <p:bldP spid="90" grpId="0" animBg="1"/>
      <p:bldP spid="9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817026"/>
            <a:ext cx="8686800" cy="265082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3467846"/>
            <a:ext cx="3733800" cy="337535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67367" y="0"/>
            <a:ext cx="5289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Neural Turing Machine for LM</a:t>
            </a:r>
            <a:endParaRPr lang="zh-TW" altLang="en-US" sz="3200" b="1" i="1" u="sng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42" y="95251"/>
            <a:ext cx="1391740" cy="120015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35" y="3617744"/>
            <a:ext cx="4005310" cy="1554172"/>
          </a:xfrm>
          <a:prstGeom prst="rect">
            <a:avLst/>
          </a:prstGeom>
        </p:spPr>
      </p:pic>
      <p:cxnSp>
        <p:nvCxnSpPr>
          <p:cNvPr id="12" name="直線單箭頭接點 11"/>
          <p:cNvCxnSpPr>
            <a:cxnSpLocks/>
          </p:cNvCxnSpPr>
          <p:nvPr/>
        </p:nvCxnSpPr>
        <p:spPr>
          <a:xfrm>
            <a:off x="7109882" y="1295401"/>
            <a:ext cx="529168" cy="60959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59529" y="5321814"/>
            <a:ext cx="50744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333333"/>
                </a:solidFill>
                <a:latin typeface="Helvetica Neue"/>
              </a:rPr>
              <a:t>Wei-Jen </a:t>
            </a:r>
            <a:r>
              <a:rPr lang="en-US" altLang="zh-TW" dirty="0" err="1">
                <a:solidFill>
                  <a:srgbClr val="333333"/>
                </a:solidFill>
                <a:latin typeface="Helvetica Neue"/>
              </a:rPr>
              <a:t>Ko</a:t>
            </a:r>
            <a:r>
              <a:rPr lang="en-US" altLang="zh-TW" dirty="0">
                <a:solidFill>
                  <a:srgbClr val="333333"/>
                </a:solidFill>
                <a:latin typeface="Helvetica Neue"/>
              </a:rPr>
              <a:t>, Bo-Hsiang Tseng, Hung-yi Lee, “Recurrent Neural Network based Language Modeling with Controllable External Memory”,</a:t>
            </a:r>
            <a:r>
              <a:rPr lang="zh-TW" alt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zh-TW" dirty="0">
                <a:solidFill>
                  <a:srgbClr val="333333"/>
                </a:solidFill>
                <a:latin typeface="Helvetica Neue"/>
              </a:rPr>
              <a:t>ICASSP, 2017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218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Stack RNN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207435" y="104577"/>
            <a:ext cx="5936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dirty="0"/>
              <a:t>Armand </a:t>
            </a:r>
            <a:r>
              <a:rPr lang="en-US" altLang="zh-TW" dirty="0" err="1"/>
              <a:t>Joulin</a:t>
            </a:r>
            <a:r>
              <a:rPr lang="en-US" altLang="zh-TW" dirty="0"/>
              <a:t>, Tomas </a:t>
            </a:r>
            <a:r>
              <a:rPr lang="en-US" altLang="zh-TW" dirty="0" err="1"/>
              <a:t>Mikolov</a:t>
            </a:r>
            <a:r>
              <a:rPr lang="en-US" altLang="zh-TW" dirty="0"/>
              <a:t>, Inferring Algorithmic Patterns with Stack-Augmented Recurrent Nets, </a:t>
            </a:r>
            <a:r>
              <a:rPr lang="en-US" altLang="zh-TW" dirty="0" err="1"/>
              <a:t>arXiv</a:t>
            </a:r>
            <a:r>
              <a:rPr lang="en-US" altLang="zh-TW" dirty="0"/>
              <a:t> Pre-Print, 2015</a:t>
            </a:r>
          </a:p>
        </p:txBody>
      </p:sp>
      <p:sp>
        <p:nvSpPr>
          <p:cNvPr id="6" name="矩形 5"/>
          <p:cNvSpPr/>
          <p:nvPr/>
        </p:nvSpPr>
        <p:spPr>
          <a:xfrm rot="16200000">
            <a:off x="720876" y="4150235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rot="16200000">
            <a:off x="720876" y="3629101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 rot="16200000">
            <a:off x="720876" y="2586833"/>
            <a:ext cx="360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 rot="16200000">
            <a:off x="720876" y="3107967"/>
            <a:ext cx="360000" cy="36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 rot="16200000">
            <a:off x="720876" y="2065699"/>
            <a:ext cx="360000" cy="360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rot="16200000">
            <a:off x="1720197" y="2705202"/>
            <a:ext cx="1587256" cy="5960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223427" y="5364146"/>
            <a:ext cx="1354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stack</a:t>
            </a:r>
            <a:endParaRPr lang="zh-TW" altLang="en-US" sz="2400" dirty="0"/>
          </a:p>
        </p:txBody>
      </p:sp>
      <p:sp>
        <p:nvSpPr>
          <p:cNvPr id="16" name="矩形 15"/>
          <p:cNvSpPr/>
          <p:nvPr/>
        </p:nvSpPr>
        <p:spPr>
          <a:xfrm>
            <a:off x="1793624" y="1998204"/>
            <a:ext cx="6175717" cy="386647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3635718" y="6183929"/>
            <a:ext cx="2540000" cy="428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x</a:t>
            </a:r>
            <a:r>
              <a:rPr lang="en-US" altLang="zh-TW" sz="2400" baseline="30000" dirty="0" err="1"/>
              <a:t>t</a:t>
            </a:r>
            <a:endParaRPr lang="zh-TW" altLang="en-US" sz="2400" baseline="30000" dirty="0"/>
          </a:p>
        </p:txBody>
      </p:sp>
      <p:sp>
        <p:nvSpPr>
          <p:cNvPr id="18" name="矩形 17"/>
          <p:cNvSpPr/>
          <p:nvPr/>
        </p:nvSpPr>
        <p:spPr>
          <a:xfrm>
            <a:off x="3611482" y="1089981"/>
            <a:ext cx="2540000" cy="428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y</a:t>
            </a:r>
            <a:r>
              <a:rPr lang="en-US" altLang="zh-TW" sz="2400" baseline="30000" dirty="0" err="1"/>
              <a:t>t</a:t>
            </a:r>
            <a:endParaRPr lang="zh-TW" altLang="en-US" sz="2400" baseline="30000" dirty="0"/>
          </a:p>
        </p:txBody>
      </p:sp>
      <p:sp>
        <p:nvSpPr>
          <p:cNvPr id="19" name="向上箭號 17"/>
          <p:cNvSpPr/>
          <p:nvPr/>
        </p:nvSpPr>
        <p:spPr>
          <a:xfrm>
            <a:off x="4627482" y="5864681"/>
            <a:ext cx="508000" cy="319248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上箭號 18"/>
          <p:cNvSpPr/>
          <p:nvPr/>
        </p:nvSpPr>
        <p:spPr>
          <a:xfrm>
            <a:off x="4572000" y="1525937"/>
            <a:ext cx="508000" cy="425301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 rot="5400000">
            <a:off x="519749" y="4922938"/>
            <a:ext cx="900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……</a:t>
            </a:r>
            <a:endParaRPr lang="zh-TW" altLang="en-US" sz="2400" dirty="0"/>
          </a:p>
        </p:txBody>
      </p:sp>
      <p:sp>
        <p:nvSpPr>
          <p:cNvPr id="22" name="向上箭號 33"/>
          <p:cNvSpPr/>
          <p:nvPr/>
        </p:nvSpPr>
        <p:spPr>
          <a:xfrm rot="5400000" flipH="1">
            <a:off x="1243822" y="3564701"/>
            <a:ext cx="508000" cy="488799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 rot="16200000">
            <a:off x="2333825" y="2823233"/>
            <a:ext cx="360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 rot="16200000">
            <a:off x="2333825" y="3344367"/>
            <a:ext cx="360000" cy="36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 rot="16200000">
            <a:off x="2333825" y="2302099"/>
            <a:ext cx="360000" cy="360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3325601" y="2462332"/>
            <a:ext cx="1122568" cy="10951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f</a:t>
            </a:r>
            <a:endParaRPr lang="zh-TW" altLang="en-US" sz="2400" baseline="300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2352020" y="4835192"/>
            <a:ext cx="2758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Push, Pop, Nothing</a:t>
            </a:r>
            <a:endParaRPr lang="zh-TW" altLang="en-US" sz="24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2513023" y="5108861"/>
            <a:ext cx="777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0.7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3160478" y="5095564"/>
            <a:ext cx="777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0.2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4011438" y="5103333"/>
            <a:ext cx="777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0.1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grpSp>
        <p:nvGrpSpPr>
          <p:cNvPr id="34" name="群組 33"/>
          <p:cNvGrpSpPr/>
          <p:nvPr/>
        </p:nvGrpSpPr>
        <p:grpSpPr>
          <a:xfrm>
            <a:off x="2778187" y="4045581"/>
            <a:ext cx="2162096" cy="830997"/>
            <a:chOff x="154" y="3832676"/>
            <a:chExt cx="2162096" cy="830997"/>
          </a:xfrm>
        </p:grpSpPr>
        <p:sp>
          <p:nvSpPr>
            <p:cNvPr id="35" name="文字方塊 34"/>
            <p:cNvSpPr txBox="1"/>
            <p:nvPr/>
          </p:nvSpPr>
          <p:spPr>
            <a:xfrm>
              <a:off x="441441" y="3832676"/>
              <a:ext cx="17208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Information to store</a:t>
              </a:r>
              <a:endParaRPr lang="zh-TW" altLang="en-US" sz="2400" dirty="0"/>
            </a:p>
          </p:txBody>
        </p:sp>
        <p:sp>
          <p:nvSpPr>
            <p:cNvPr id="36" name="矩形 35"/>
            <p:cNvSpPr/>
            <p:nvPr/>
          </p:nvSpPr>
          <p:spPr>
            <a:xfrm>
              <a:off x="154" y="4068574"/>
              <a:ext cx="360000" cy="3600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7" name="向上箭號 33"/>
          <p:cNvSpPr/>
          <p:nvPr/>
        </p:nvSpPr>
        <p:spPr>
          <a:xfrm rot="5400000" flipH="1">
            <a:off x="2839684" y="2789197"/>
            <a:ext cx="508000" cy="488799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向上箭號 33"/>
          <p:cNvSpPr/>
          <p:nvPr/>
        </p:nvSpPr>
        <p:spPr>
          <a:xfrm rot="10800000" flipH="1">
            <a:off x="3611482" y="3520340"/>
            <a:ext cx="508000" cy="488799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2426834" y="4023615"/>
            <a:ext cx="2594736" cy="16097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5883263" y="2032760"/>
            <a:ext cx="823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Pop</a:t>
            </a:r>
            <a:endParaRPr lang="zh-TW" altLang="en-US" sz="2400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6632393" y="2032759"/>
            <a:ext cx="1237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Nothing</a:t>
            </a:r>
            <a:endParaRPr lang="zh-TW" altLang="en-US" sz="2400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5025409" y="2032760"/>
            <a:ext cx="1046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Push</a:t>
            </a:r>
            <a:endParaRPr lang="zh-TW" altLang="en-US" sz="2400" dirty="0"/>
          </a:p>
        </p:txBody>
      </p:sp>
      <p:grpSp>
        <p:nvGrpSpPr>
          <p:cNvPr id="72" name="群組 71"/>
          <p:cNvGrpSpPr/>
          <p:nvPr/>
        </p:nvGrpSpPr>
        <p:grpSpPr>
          <a:xfrm rot="16200000">
            <a:off x="4346377" y="3522825"/>
            <a:ext cx="2430473" cy="366005"/>
            <a:chOff x="10991799" y="3819336"/>
            <a:chExt cx="2430473" cy="366005"/>
          </a:xfrm>
        </p:grpSpPr>
        <p:sp>
          <p:nvSpPr>
            <p:cNvPr id="46" name="矩形 45"/>
            <p:cNvSpPr/>
            <p:nvPr/>
          </p:nvSpPr>
          <p:spPr>
            <a:xfrm>
              <a:off x="10991799" y="3825341"/>
              <a:ext cx="360000" cy="36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12034067" y="3825341"/>
              <a:ext cx="360000" cy="360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11512933" y="3825341"/>
              <a:ext cx="360000" cy="36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12555201" y="3825341"/>
              <a:ext cx="360000" cy="360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13062272" y="3819336"/>
              <a:ext cx="360000" cy="3600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2" name="群組 81"/>
          <p:cNvGrpSpPr/>
          <p:nvPr/>
        </p:nvGrpSpPr>
        <p:grpSpPr>
          <a:xfrm rot="16200000">
            <a:off x="5101888" y="3520334"/>
            <a:ext cx="2444536" cy="360000"/>
            <a:chOff x="10963242" y="4455534"/>
            <a:chExt cx="2444536" cy="360000"/>
          </a:xfrm>
        </p:grpSpPr>
        <p:sp>
          <p:nvSpPr>
            <p:cNvPr id="51" name="矩形 50"/>
            <p:cNvSpPr/>
            <p:nvPr/>
          </p:nvSpPr>
          <p:spPr>
            <a:xfrm>
              <a:off x="10963242" y="4455534"/>
              <a:ext cx="36000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11484376" y="4455534"/>
              <a:ext cx="360000" cy="36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12005510" y="4455534"/>
              <a:ext cx="360000" cy="36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54" name="矩形 53"/>
            <p:cNvSpPr/>
            <p:nvPr/>
          </p:nvSpPr>
          <p:spPr>
            <a:xfrm>
              <a:off x="13047778" y="4455534"/>
              <a:ext cx="360000" cy="360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12526644" y="4455534"/>
              <a:ext cx="360000" cy="36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3" name="群組 82"/>
          <p:cNvGrpSpPr/>
          <p:nvPr/>
        </p:nvGrpSpPr>
        <p:grpSpPr>
          <a:xfrm rot="16200000">
            <a:off x="6001283" y="3504769"/>
            <a:ext cx="2444536" cy="360000"/>
            <a:chOff x="10959172" y="5110696"/>
            <a:chExt cx="2444536" cy="360000"/>
          </a:xfrm>
        </p:grpSpPr>
        <p:sp>
          <p:nvSpPr>
            <p:cNvPr id="57" name="矩形 56"/>
            <p:cNvSpPr/>
            <p:nvPr/>
          </p:nvSpPr>
          <p:spPr>
            <a:xfrm>
              <a:off x="10959172" y="5110696"/>
              <a:ext cx="360000" cy="36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11480306" y="5110696"/>
              <a:ext cx="360000" cy="36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12522574" y="5110696"/>
              <a:ext cx="360000" cy="360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12001440" y="5110696"/>
              <a:ext cx="360000" cy="36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13043708" y="5110696"/>
              <a:ext cx="360000" cy="360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5" name="文字方塊 64"/>
          <p:cNvSpPr txBox="1"/>
          <p:nvPr/>
        </p:nvSpPr>
        <p:spPr>
          <a:xfrm>
            <a:off x="5221420" y="5192301"/>
            <a:ext cx="777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X0.7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6033548" y="5172332"/>
            <a:ext cx="777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X0.2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67" name="文字方塊 66"/>
          <p:cNvSpPr txBox="1"/>
          <p:nvPr/>
        </p:nvSpPr>
        <p:spPr>
          <a:xfrm>
            <a:off x="6832173" y="5187328"/>
            <a:ext cx="777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X0.1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5744616" y="3450878"/>
            <a:ext cx="395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+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6575866" y="3447165"/>
            <a:ext cx="395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+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5193715" y="2071237"/>
            <a:ext cx="2654545" cy="35620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文字方塊 80"/>
          <p:cNvSpPr txBox="1"/>
          <p:nvPr/>
        </p:nvSpPr>
        <p:spPr>
          <a:xfrm rot="5400000">
            <a:off x="5198243" y="5142146"/>
            <a:ext cx="900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…</a:t>
            </a:r>
            <a:endParaRPr lang="zh-TW" altLang="en-US" sz="2400" dirty="0"/>
          </a:p>
        </p:txBody>
      </p:sp>
      <p:sp>
        <p:nvSpPr>
          <p:cNvPr id="84" name="文字方塊 83"/>
          <p:cNvSpPr txBox="1"/>
          <p:nvPr/>
        </p:nvSpPr>
        <p:spPr>
          <a:xfrm rot="5400000">
            <a:off x="5961640" y="5143533"/>
            <a:ext cx="900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…</a:t>
            </a:r>
            <a:endParaRPr lang="zh-TW" altLang="en-US" sz="2400" dirty="0"/>
          </a:p>
        </p:txBody>
      </p:sp>
      <p:sp>
        <p:nvSpPr>
          <p:cNvPr id="85" name="文字方塊 84"/>
          <p:cNvSpPr txBox="1"/>
          <p:nvPr/>
        </p:nvSpPr>
        <p:spPr>
          <a:xfrm rot="5400000">
            <a:off x="6856748" y="5143533"/>
            <a:ext cx="900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…</a:t>
            </a:r>
            <a:endParaRPr lang="zh-TW" altLang="en-US" sz="2400" dirty="0"/>
          </a:p>
        </p:txBody>
      </p:sp>
      <p:sp>
        <p:nvSpPr>
          <p:cNvPr id="86" name="向上箭號 33"/>
          <p:cNvSpPr/>
          <p:nvPr/>
        </p:nvSpPr>
        <p:spPr>
          <a:xfrm rot="5400000" flipH="1">
            <a:off x="7980825" y="3528395"/>
            <a:ext cx="508000" cy="488799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317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/>
      <p:bldP spid="21" grpId="0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7" grpId="0" animBg="1"/>
      <p:bldP spid="38" grpId="0" animBg="1"/>
      <p:bldP spid="39" grpId="0" animBg="1"/>
      <p:bldP spid="40" grpId="0"/>
      <p:bldP spid="41" grpId="0"/>
      <p:bldP spid="43" grpId="0"/>
      <p:bldP spid="65" grpId="0"/>
      <p:bldP spid="66" grpId="0"/>
      <p:bldP spid="67" grpId="0"/>
      <p:bldP spid="68" grpId="0"/>
      <p:bldP spid="69" grpId="0"/>
      <p:bldP spid="70" grpId="0" animBg="1"/>
      <p:bldP spid="81" grpId="0"/>
      <p:bldP spid="84" grpId="0"/>
      <p:bldP spid="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www.iepdirect.com/iepdotnet/NY/images/img-document-rep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80" y="4909641"/>
            <a:ext cx="2265697" cy="166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Reading Comprehension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409966" y="5196310"/>
            <a:ext cx="398415" cy="8403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4" name="矩形 13"/>
          <p:cNvSpPr/>
          <p:nvPr/>
        </p:nvSpPr>
        <p:spPr>
          <a:xfrm>
            <a:off x="810322" y="1941579"/>
            <a:ext cx="1503444" cy="5684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Query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3454245" y="6129101"/>
            <a:ext cx="476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Each sentence becomes a vector.</a:t>
            </a:r>
            <a:endParaRPr lang="zh-TW" altLang="en-US" sz="2400" dirty="0"/>
          </a:p>
        </p:txBody>
      </p:sp>
      <p:sp>
        <p:nvSpPr>
          <p:cNvPr id="20" name="向右箭號 19"/>
          <p:cNvSpPr/>
          <p:nvPr/>
        </p:nvSpPr>
        <p:spPr>
          <a:xfrm>
            <a:off x="2436239" y="2069544"/>
            <a:ext cx="1490793" cy="33372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7" name="文字方塊 26"/>
          <p:cNvSpPr txBox="1"/>
          <p:nvPr/>
        </p:nvSpPr>
        <p:spPr>
          <a:xfrm>
            <a:off x="3565211" y="5278732"/>
            <a:ext cx="92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……</a:t>
            </a:r>
            <a:endParaRPr lang="zh-TW" altLang="en-US" sz="2400" dirty="0"/>
          </a:p>
        </p:txBody>
      </p:sp>
      <p:sp>
        <p:nvSpPr>
          <p:cNvPr id="51" name="矩形 50"/>
          <p:cNvSpPr/>
          <p:nvPr/>
        </p:nvSpPr>
        <p:spPr>
          <a:xfrm>
            <a:off x="5013547" y="5206370"/>
            <a:ext cx="398415" cy="8403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53" name="矩形 52"/>
          <p:cNvSpPr/>
          <p:nvPr/>
        </p:nvSpPr>
        <p:spPr>
          <a:xfrm>
            <a:off x="5569519" y="5196310"/>
            <a:ext cx="398415" cy="8403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55" name="矩形 54"/>
          <p:cNvSpPr/>
          <p:nvPr/>
        </p:nvSpPr>
        <p:spPr>
          <a:xfrm>
            <a:off x="6173100" y="5206370"/>
            <a:ext cx="398415" cy="8403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68" name="矩形 67"/>
          <p:cNvSpPr/>
          <p:nvPr/>
        </p:nvSpPr>
        <p:spPr>
          <a:xfrm>
            <a:off x="4033739" y="1874511"/>
            <a:ext cx="1520014" cy="6575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DNN/RNN</a:t>
            </a:r>
            <a:endParaRPr lang="zh-TW" altLang="en-US" sz="2400" dirty="0"/>
          </a:p>
        </p:txBody>
      </p:sp>
      <p:sp>
        <p:nvSpPr>
          <p:cNvPr id="42" name="矩形 41"/>
          <p:cNvSpPr/>
          <p:nvPr/>
        </p:nvSpPr>
        <p:spPr>
          <a:xfrm>
            <a:off x="2544739" y="3148642"/>
            <a:ext cx="1903181" cy="9189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Reading Head Controller</a:t>
            </a:r>
            <a:endParaRPr lang="zh-TW" altLang="en-US" sz="2400" dirty="0"/>
          </a:p>
        </p:txBody>
      </p:sp>
      <p:sp>
        <p:nvSpPr>
          <p:cNvPr id="47" name="向下箭號 46"/>
          <p:cNvSpPr/>
          <p:nvPr/>
        </p:nvSpPr>
        <p:spPr>
          <a:xfrm flipH="1" flipV="1">
            <a:off x="4996801" y="4876217"/>
            <a:ext cx="420915" cy="34698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矩形 47"/>
          <p:cNvSpPr/>
          <p:nvPr/>
        </p:nvSpPr>
        <p:spPr>
          <a:xfrm>
            <a:off x="6729072" y="5196310"/>
            <a:ext cx="398415" cy="8403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49" name="文字方塊 48"/>
          <p:cNvSpPr txBox="1"/>
          <p:nvPr/>
        </p:nvSpPr>
        <p:spPr>
          <a:xfrm>
            <a:off x="7117913" y="5367484"/>
            <a:ext cx="92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……</a:t>
            </a:r>
            <a:endParaRPr lang="zh-TW" altLang="en-US" sz="2400" dirty="0"/>
          </a:p>
        </p:txBody>
      </p:sp>
      <p:sp>
        <p:nvSpPr>
          <p:cNvPr id="50" name="向右箭號 49"/>
          <p:cNvSpPr/>
          <p:nvPr/>
        </p:nvSpPr>
        <p:spPr>
          <a:xfrm>
            <a:off x="2973176" y="5278732"/>
            <a:ext cx="806175" cy="55041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57" name="矩形 56"/>
          <p:cNvSpPr/>
          <p:nvPr/>
        </p:nvSpPr>
        <p:spPr>
          <a:xfrm>
            <a:off x="7273726" y="1919054"/>
            <a:ext cx="1503444" cy="5684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answer</a:t>
            </a:r>
            <a:endParaRPr lang="zh-TW" altLang="en-US" sz="2400" dirty="0"/>
          </a:p>
        </p:txBody>
      </p:sp>
      <p:sp>
        <p:nvSpPr>
          <p:cNvPr id="63" name="文字方塊 62"/>
          <p:cNvSpPr txBox="1"/>
          <p:nvPr/>
        </p:nvSpPr>
        <p:spPr>
          <a:xfrm>
            <a:off x="2634392" y="4474609"/>
            <a:ext cx="1423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Semantic Analysis</a:t>
            </a:r>
            <a:endParaRPr lang="zh-TW" altLang="en-US" sz="2400" dirty="0"/>
          </a:p>
        </p:txBody>
      </p:sp>
      <p:sp>
        <p:nvSpPr>
          <p:cNvPr id="65" name="向下箭號 64"/>
          <p:cNvSpPr/>
          <p:nvPr/>
        </p:nvSpPr>
        <p:spPr>
          <a:xfrm flipH="1" flipV="1">
            <a:off x="6150600" y="4846514"/>
            <a:ext cx="420915" cy="34698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4" name="直線單箭頭接點 73"/>
          <p:cNvCxnSpPr>
            <a:endCxn id="42" idx="0"/>
          </p:cNvCxnSpPr>
          <p:nvPr/>
        </p:nvCxnSpPr>
        <p:spPr>
          <a:xfrm flipH="1">
            <a:off x="3496330" y="2532070"/>
            <a:ext cx="997254" cy="6165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單箭頭接點 74"/>
          <p:cNvCxnSpPr>
            <a:stCxn id="47" idx="2"/>
            <a:endCxn id="42" idx="2"/>
          </p:cNvCxnSpPr>
          <p:nvPr/>
        </p:nvCxnSpPr>
        <p:spPr>
          <a:xfrm flipH="1" flipV="1">
            <a:off x="3496330" y="4067553"/>
            <a:ext cx="1710928" cy="808664"/>
          </a:xfrm>
          <a:prstGeom prst="straightConnector1">
            <a:avLst/>
          </a:prstGeom>
          <a:ln w="571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單箭頭接點 75"/>
          <p:cNvCxnSpPr>
            <a:stCxn id="47" idx="2"/>
          </p:cNvCxnSpPr>
          <p:nvPr/>
        </p:nvCxnSpPr>
        <p:spPr>
          <a:xfrm flipH="1" flipV="1">
            <a:off x="5044425" y="2487525"/>
            <a:ext cx="162833" cy="23886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單箭頭接點 76"/>
          <p:cNvCxnSpPr>
            <a:stCxn id="65" idx="2"/>
            <a:endCxn id="42" idx="2"/>
          </p:cNvCxnSpPr>
          <p:nvPr/>
        </p:nvCxnSpPr>
        <p:spPr>
          <a:xfrm flipH="1" flipV="1">
            <a:off x="3496330" y="4067553"/>
            <a:ext cx="2864727" cy="778961"/>
          </a:xfrm>
          <a:prstGeom prst="straightConnector1">
            <a:avLst/>
          </a:prstGeom>
          <a:ln w="571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單箭頭接點 77"/>
          <p:cNvCxnSpPr/>
          <p:nvPr/>
        </p:nvCxnSpPr>
        <p:spPr>
          <a:xfrm flipH="1" flipV="1">
            <a:off x="5013547" y="2510050"/>
            <a:ext cx="1341233" cy="23661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向右箭號 78"/>
          <p:cNvSpPr/>
          <p:nvPr/>
        </p:nvSpPr>
        <p:spPr>
          <a:xfrm>
            <a:off x="5641598" y="2065253"/>
            <a:ext cx="1490793" cy="33372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19589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/>
      <p:bldP spid="20" grpId="0" animBg="1"/>
      <p:bldP spid="27" grpId="0"/>
      <p:bldP spid="51" grpId="0" animBg="1"/>
      <p:bldP spid="53" grpId="0" animBg="1"/>
      <p:bldP spid="55" grpId="0" animBg="1"/>
      <p:bldP spid="68" grpId="0" animBg="1"/>
      <p:bldP spid="42" grpId="0" animBg="1"/>
      <p:bldP spid="47" grpId="0" animBg="1"/>
      <p:bldP spid="47" grpId="1" animBg="1"/>
      <p:bldP spid="48" grpId="0" animBg="1"/>
      <p:bldP spid="49" grpId="0"/>
      <p:bldP spid="50" grpId="0" animBg="1"/>
      <p:bldP spid="57" grpId="0" animBg="1"/>
      <p:bldP spid="63" grpId="0"/>
      <p:bldP spid="65" grpId="0" animBg="1"/>
      <p:bldP spid="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Memory Network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3186314" y="3957908"/>
            <a:ext cx="398415" cy="8403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9" name="矩形 8"/>
          <p:cNvSpPr/>
          <p:nvPr/>
        </p:nvSpPr>
        <p:spPr>
          <a:xfrm>
            <a:off x="6735200" y="858202"/>
            <a:ext cx="1524000" cy="417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Answer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2666931" y="5326579"/>
            <a:ext cx="1355732" cy="736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Match</a:t>
            </a:r>
            <a:endParaRPr lang="zh-TW" altLang="en-US" sz="2400" dirty="0"/>
          </a:p>
        </p:txBody>
      </p:sp>
      <p:cxnSp>
        <p:nvCxnSpPr>
          <p:cNvPr id="11" name="直線單箭頭接點 10"/>
          <p:cNvCxnSpPr/>
          <p:nvPr/>
        </p:nvCxnSpPr>
        <p:spPr>
          <a:xfrm>
            <a:off x="3395632" y="4818385"/>
            <a:ext cx="0" cy="4954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4199231" y="1862506"/>
            <a:ext cx="337217" cy="94439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cxnSp>
        <p:nvCxnSpPr>
          <p:cNvPr id="13" name="直線單箭頭接點 12"/>
          <p:cNvCxnSpPr>
            <a:endCxn id="10" idx="3"/>
          </p:cNvCxnSpPr>
          <p:nvPr/>
        </p:nvCxnSpPr>
        <p:spPr>
          <a:xfrm flipH="1">
            <a:off x="4022663" y="5695069"/>
            <a:ext cx="117497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6745478" y="5429996"/>
            <a:ext cx="1503444" cy="5684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100" dirty="0"/>
              <a:t>Query</a:t>
            </a:r>
            <a:endParaRPr lang="zh-TW" altLang="en-US" sz="21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017615" y="4878216"/>
            <a:ext cx="9114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100" dirty="0"/>
              <a:t>vector</a:t>
            </a:r>
            <a:endParaRPr lang="zh-TW" altLang="en-US" sz="2100" dirty="0"/>
          </a:p>
        </p:txBody>
      </p:sp>
      <p:sp>
        <p:nvSpPr>
          <p:cNvPr id="19" name="矩形 18"/>
          <p:cNvSpPr/>
          <p:nvPr/>
        </p:nvSpPr>
        <p:spPr>
          <a:xfrm>
            <a:off x="628650" y="4036047"/>
            <a:ext cx="1395611" cy="73697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100" dirty="0"/>
              <a:t>Document</a:t>
            </a:r>
            <a:endParaRPr lang="zh-TW" altLang="en-US" sz="2100" dirty="0"/>
          </a:p>
        </p:txBody>
      </p:sp>
      <p:sp>
        <p:nvSpPr>
          <p:cNvPr id="20" name="向右箭號 19"/>
          <p:cNvSpPr/>
          <p:nvPr/>
        </p:nvSpPr>
        <p:spPr>
          <a:xfrm>
            <a:off x="2158581" y="4255872"/>
            <a:ext cx="907094" cy="33372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1" name="向右箭號 20"/>
          <p:cNvSpPr/>
          <p:nvPr/>
        </p:nvSpPr>
        <p:spPr>
          <a:xfrm rot="10800000" flipV="1">
            <a:off x="5771513" y="5539616"/>
            <a:ext cx="957395" cy="34923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5" name="矩形 24"/>
          <p:cNvSpPr/>
          <p:nvPr/>
        </p:nvSpPr>
        <p:spPr>
          <a:xfrm>
            <a:off x="5277598" y="5249330"/>
            <a:ext cx="369836" cy="8914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q</a:t>
            </a:r>
            <a:endParaRPr lang="zh-TW" altLang="en-US" sz="2400" dirty="0"/>
          </a:p>
        </p:txBody>
      </p:sp>
      <p:sp>
        <p:nvSpPr>
          <p:cNvPr id="26" name="矩形 25"/>
          <p:cNvSpPr/>
          <p:nvPr/>
        </p:nvSpPr>
        <p:spPr>
          <a:xfrm>
            <a:off x="2600598" y="1954570"/>
            <a:ext cx="15617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100" kern="100" dirty="0">
                <a:solidFill>
                  <a:srgbClr val="0000FF"/>
                </a:solidFill>
                <a:latin typeface="Times New Roman" panose="02020603050405020304" pitchFamily="18" charset="0"/>
              </a:rPr>
              <a:t>Extracted Information 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4677676" y="4061868"/>
            <a:ext cx="92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……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3226476" y="4174731"/>
                <a:ext cx="3852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476" y="4174731"/>
                <a:ext cx="385234" cy="369332"/>
              </a:xfrm>
              <a:prstGeom prst="rect">
                <a:avLst/>
              </a:prstGeom>
              <a:blipFill rotWithShape="0">
                <a:blip r:embed="rId29"/>
                <a:stretch>
                  <a:fillRect l="-9524" r="-79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3241187" y="3496828"/>
                <a:ext cx="3887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187" y="3496828"/>
                <a:ext cx="388760" cy="369332"/>
              </a:xfrm>
              <a:prstGeom prst="rect">
                <a:avLst/>
              </a:prstGeom>
              <a:blipFill rotWithShape="0">
                <a:blip r:embed="rId30"/>
                <a:stretch>
                  <a:fillRect l="-11111" r="-793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線單箭頭接點 38"/>
          <p:cNvCxnSpPr>
            <a:endCxn id="12" idx="2"/>
          </p:cNvCxnSpPr>
          <p:nvPr/>
        </p:nvCxnSpPr>
        <p:spPr>
          <a:xfrm flipV="1">
            <a:off x="3423459" y="2806902"/>
            <a:ext cx="944381" cy="7223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4610151" y="1766814"/>
                <a:ext cx="1618520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151" y="1766814"/>
                <a:ext cx="1618520" cy="1038489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手繪多邊形 43"/>
          <p:cNvSpPr/>
          <p:nvPr/>
        </p:nvSpPr>
        <p:spPr>
          <a:xfrm>
            <a:off x="2748481" y="3710667"/>
            <a:ext cx="405809" cy="1615913"/>
          </a:xfrm>
          <a:custGeom>
            <a:avLst/>
            <a:gdLst>
              <a:gd name="connsiteX0" fmla="*/ 278422 w 621322"/>
              <a:gd name="connsiteY0" fmla="*/ 2533650 h 2533650"/>
              <a:gd name="connsiteX1" fmla="*/ 11722 w 621322"/>
              <a:gd name="connsiteY1" fmla="*/ 1009650 h 2533650"/>
              <a:gd name="connsiteX2" fmla="*/ 621322 w 621322"/>
              <a:gd name="connsiteY2" fmla="*/ 0 h 25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1322" h="2533650">
                <a:moveTo>
                  <a:pt x="278422" y="2533650"/>
                </a:moveTo>
                <a:cubicBezTo>
                  <a:pt x="116497" y="1982787"/>
                  <a:pt x="-45428" y="1431925"/>
                  <a:pt x="11722" y="1009650"/>
                </a:cubicBezTo>
                <a:cubicBezTo>
                  <a:pt x="68872" y="587375"/>
                  <a:pt x="345097" y="293687"/>
                  <a:pt x="621322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51" name="矩形 50"/>
          <p:cNvSpPr/>
          <p:nvPr/>
        </p:nvSpPr>
        <p:spPr>
          <a:xfrm>
            <a:off x="3789895" y="3967968"/>
            <a:ext cx="398415" cy="8403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/>
              <p:cNvSpPr txBox="1"/>
              <p:nvPr/>
            </p:nvSpPr>
            <p:spPr>
              <a:xfrm>
                <a:off x="3830057" y="4184791"/>
                <a:ext cx="3918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2" name="文字方塊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057" y="4184791"/>
                <a:ext cx="391838" cy="369332"/>
              </a:xfrm>
              <a:prstGeom prst="rect">
                <a:avLst/>
              </a:prstGeom>
              <a:blipFill rotWithShape="0">
                <a:blip r:embed="rId32"/>
                <a:stretch>
                  <a:fillRect l="-9231" r="-61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矩形 52"/>
          <p:cNvSpPr/>
          <p:nvPr/>
        </p:nvSpPr>
        <p:spPr>
          <a:xfrm>
            <a:off x="4345867" y="3957908"/>
            <a:ext cx="398415" cy="8403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/>
              <p:cNvSpPr txBox="1"/>
              <p:nvPr/>
            </p:nvSpPr>
            <p:spPr>
              <a:xfrm>
                <a:off x="4386029" y="4174731"/>
                <a:ext cx="3918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4" name="文字方塊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029" y="4174731"/>
                <a:ext cx="391838" cy="369332"/>
              </a:xfrm>
              <a:prstGeom prst="rect">
                <a:avLst/>
              </a:prstGeom>
              <a:blipFill rotWithShape="0">
                <a:blip r:embed="rId33"/>
                <a:stretch>
                  <a:fillRect l="-9231" r="-61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矩形 54"/>
          <p:cNvSpPr/>
          <p:nvPr/>
        </p:nvSpPr>
        <p:spPr>
          <a:xfrm>
            <a:off x="5442413" y="3953349"/>
            <a:ext cx="398415" cy="8403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/>
              <p:cNvSpPr txBox="1"/>
              <p:nvPr/>
            </p:nvSpPr>
            <p:spPr>
              <a:xfrm>
                <a:off x="5482575" y="4170172"/>
                <a:ext cx="4371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6" name="文字方塊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575" y="4170172"/>
                <a:ext cx="437171" cy="369332"/>
              </a:xfrm>
              <a:prstGeom prst="rect">
                <a:avLst/>
              </a:prstGeom>
              <a:blipFill rotWithShape="0">
                <a:blip r:embed="rId34"/>
                <a:stretch>
                  <a:fillRect l="-8333" r="-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字方塊 57"/>
              <p:cNvSpPr txBox="1"/>
              <p:nvPr/>
            </p:nvSpPr>
            <p:spPr>
              <a:xfrm>
                <a:off x="3830057" y="3505962"/>
                <a:ext cx="395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8" name="文字方塊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057" y="3505962"/>
                <a:ext cx="395878" cy="369332"/>
              </a:xfrm>
              <a:prstGeom prst="rect">
                <a:avLst/>
              </a:prstGeom>
              <a:blipFill rotWithShape="0">
                <a:blip r:embed="rId35"/>
                <a:stretch>
                  <a:fillRect l="-9231" r="-6154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/>
              <p:cNvSpPr txBox="1"/>
              <p:nvPr/>
            </p:nvSpPr>
            <p:spPr>
              <a:xfrm>
                <a:off x="4381989" y="3512322"/>
                <a:ext cx="395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9" name="文字方塊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989" y="3512322"/>
                <a:ext cx="395878" cy="369332"/>
              </a:xfrm>
              <a:prstGeom prst="rect">
                <a:avLst/>
              </a:prstGeom>
              <a:blipFill rotWithShape="0">
                <a:blip r:embed="rId36"/>
                <a:stretch>
                  <a:fillRect l="-10769" r="-6154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/>
              <p:cNvSpPr txBox="1"/>
              <p:nvPr/>
            </p:nvSpPr>
            <p:spPr>
              <a:xfrm>
                <a:off x="5462415" y="3526001"/>
                <a:ext cx="395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0" name="文字方塊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415" y="3526001"/>
                <a:ext cx="395878" cy="369332"/>
              </a:xfrm>
              <a:prstGeom prst="rect">
                <a:avLst/>
              </a:prstGeom>
              <a:blipFill rotWithShape="0">
                <a:blip r:embed="rId37"/>
                <a:stretch>
                  <a:fillRect l="-15385" r="-1076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直線單箭頭接點 61"/>
          <p:cNvCxnSpPr>
            <a:endCxn id="12" idx="2"/>
          </p:cNvCxnSpPr>
          <p:nvPr/>
        </p:nvCxnSpPr>
        <p:spPr>
          <a:xfrm flipV="1">
            <a:off x="4021507" y="2806902"/>
            <a:ext cx="346333" cy="7888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直線單箭頭接點 63"/>
          <p:cNvCxnSpPr>
            <a:endCxn id="12" idx="2"/>
          </p:cNvCxnSpPr>
          <p:nvPr/>
        </p:nvCxnSpPr>
        <p:spPr>
          <a:xfrm flipH="1" flipV="1">
            <a:off x="4367840" y="2806902"/>
            <a:ext cx="212088" cy="7888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>
            <a:endCxn id="12" idx="2"/>
          </p:cNvCxnSpPr>
          <p:nvPr/>
        </p:nvCxnSpPr>
        <p:spPr>
          <a:xfrm flipH="1" flipV="1">
            <a:off x="4367840" y="2806902"/>
            <a:ext cx="1280191" cy="7777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8" name="矩形 67"/>
          <p:cNvSpPr/>
          <p:nvPr/>
        </p:nvSpPr>
        <p:spPr>
          <a:xfrm>
            <a:off x="6724922" y="1805191"/>
            <a:ext cx="1520014" cy="1000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DNN</a:t>
            </a:r>
            <a:endParaRPr lang="zh-TW" altLang="en-US" sz="2400" dirty="0"/>
          </a:p>
        </p:txBody>
      </p:sp>
      <p:sp>
        <p:nvSpPr>
          <p:cNvPr id="69" name="向右箭號 68"/>
          <p:cNvSpPr/>
          <p:nvPr/>
        </p:nvSpPr>
        <p:spPr>
          <a:xfrm rot="16200000">
            <a:off x="6291824" y="3914891"/>
            <a:ext cx="2452788" cy="41093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向右箭號 69"/>
          <p:cNvSpPr/>
          <p:nvPr/>
        </p:nvSpPr>
        <p:spPr>
          <a:xfrm>
            <a:off x="6228671" y="2118435"/>
            <a:ext cx="516807" cy="41093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向右箭號 70"/>
          <p:cNvSpPr/>
          <p:nvPr/>
        </p:nvSpPr>
        <p:spPr>
          <a:xfrm rot="16200000">
            <a:off x="7226525" y="1341321"/>
            <a:ext cx="516807" cy="41093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文字方塊 71"/>
          <p:cNvSpPr txBox="1"/>
          <p:nvPr/>
        </p:nvSpPr>
        <p:spPr>
          <a:xfrm>
            <a:off x="362166" y="1929203"/>
            <a:ext cx="2010502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Sentence to vector can be jointly trained.</a:t>
            </a:r>
            <a:endParaRPr lang="zh-TW" altLang="en-US" sz="2400" dirty="0"/>
          </a:p>
        </p:txBody>
      </p:sp>
      <p:sp>
        <p:nvSpPr>
          <p:cNvPr id="73" name="矩形 72"/>
          <p:cNvSpPr/>
          <p:nvPr/>
        </p:nvSpPr>
        <p:spPr>
          <a:xfrm>
            <a:off x="4097650" y="1726704"/>
            <a:ext cx="2072731" cy="12032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462480" y="6154205"/>
            <a:ext cx="8565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/>
              <a:t>Sainbayar</a:t>
            </a:r>
            <a:r>
              <a:rPr lang="en-US" altLang="zh-TW" dirty="0"/>
              <a:t> Sukhbaatar</a:t>
            </a:r>
            <a:r>
              <a:rPr lang="en-US" altLang="zh-TW" dirty="0">
                <a:solidFill>
                  <a:srgbClr val="000000"/>
                </a:solidFill>
              </a:rPr>
              <a:t>, </a:t>
            </a:r>
            <a:r>
              <a:rPr lang="en-US" altLang="zh-TW" dirty="0"/>
              <a:t>Arthur </a:t>
            </a:r>
            <a:r>
              <a:rPr lang="en-US" altLang="zh-TW" dirty="0" err="1"/>
              <a:t>Szlam</a:t>
            </a:r>
            <a:r>
              <a:rPr lang="en-US" altLang="zh-TW" dirty="0">
                <a:solidFill>
                  <a:srgbClr val="000000"/>
                </a:solidFill>
              </a:rPr>
              <a:t>, </a:t>
            </a:r>
            <a:r>
              <a:rPr lang="en-US" altLang="zh-TW" dirty="0"/>
              <a:t>Jason Weston</a:t>
            </a:r>
            <a:r>
              <a:rPr lang="en-US" altLang="zh-TW" dirty="0">
                <a:solidFill>
                  <a:srgbClr val="000000"/>
                </a:solidFill>
              </a:rPr>
              <a:t>, </a:t>
            </a:r>
            <a:r>
              <a:rPr lang="en-US" altLang="zh-TW" dirty="0"/>
              <a:t>Rob Fergus, “End-To-End Memory Networks”,</a:t>
            </a:r>
            <a:r>
              <a:rPr lang="zh-TW" altLang="en-US" dirty="0"/>
              <a:t> </a:t>
            </a:r>
            <a:r>
              <a:rPr lang="en-US" altLang="zh-TW" dirty="0"/>
              <a:t>NIPS,</a:t>
            </a:r>
            <a:r>
              <a:rPr lang="zh-TW" altLang="en-US" dirty="0"/>
              <a:t> </a:t>
            </a:r>
            <a:r>
              <a:rPr lang="en-US" altLang="zh-TW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56411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2" grpId="0" animBg="1"/>
      <p:bldP spid="14" grpId="0" animBg="1"/>
      <p:bldP spid="15" grpId="0"/>
      <p:bldP spid="19" grpId="0" animBg="1"/>
      <p:bldP spid="20" grpId="0" animBg="1"/>
      <p:bldP spid="21" grpId="0" animBg="1"/>
      <p:bldP spid="25" grpId="0" animBg="1"/>
      <p:bldP spid="26" grpId="0"/>
      <p:bldP spid="27" grpId="0"/>
      <p:bldP spid="28" grpId="0"/>
      <p:bldP spid="34" grpId="0"/>
      <p:bldP spid="41" grpId="0"/>
      <p:bldP spid="44" grpId="0" animBg="1"/>
      <p:bldP spid="51" grpId="0" animBg="1"/>
      <p:bldP spid="52" grpId="0"/>
      <p:bldP spid="53" grpId="0" animBg="1"/>
      <p:bldP spid="54" grpId="0"/>
      <p:bldP spid="55" grpId="0" animBg="1"/>
      <p:bldP spid="56" grpId="0"/>
      <p:bldP spid="58" grpId="0"/>
      <p:bldP spid="59" grpId="0"/>
      <p:bldP spid="60" grpId="0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186314" y="3957908"/>
            <a:ext cx="398415" cy="8403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9" name="矩形 8"/>
          <p:cNvSpPr/>
          <p:nvPr/>
        </p:nvSpPr>
        <p:spPr>
          <a:xfrm>
            <a:off x="6745478" y="48687"/>
            <a:ext cx="1524000" cy="417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Answer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2666931" y="5326579"/>
            <a:ext cx="1355732" cy="736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Match</a:t>
            </a:r>
            <a:endParaRPr lang="zh-TW" altLang="en-US" sz="2400" dirty="0"/>
          </a:p>
        </p:txBody>
      </p:sp>
      <p:cxnSp>
        <p:nvCxnSpPr>
          <p:cNvPr id="11" name="直線單箭頭接點 10"/>
          <p:cNvCxnSpPr/>
          <p:nvPr/>
        </p:nvCxnSpPr>
        <p:spPr>
          <a:xfrm>
            <a:off x="3395632" y="4818385"/>
            <a:ext cx="0" cy="4954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4115346" y="708628"/>
            <a:ext cx="337217" cy="9443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cxnSp>
        <p:nvCxnSpPr>
          <p:cNvPr id="13" name="直線單箭頭接點 12"/>
          <p:cNvCxnSpPr>
            <a:endCxn id="10" idx="3"/>
          </p:cNvCxnSpPr>
          <p:nvPr/>
        </p:nvCxnSpPr>
        <p:spPr>
          <a:xfrm flipH="1">
            <a:off x="4022663" y="5695069"/>
            <a:ext cx="117497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6745478" y="5429996"/>
            <a:ext cx="1503444" cy="5684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100" dirty="0"/>
              <a:t>Query</a:t>
            </a:r>
            <a:endParaRPr lang="zh-TW" altLang="en-US" sz="2100" dirty="0"/>
          </a:p>
        </p:txBody>
      </p:sp>
      <p:sp>
        <p:nvSpPr>
          <p:cNvPr id="19" name="矩形 18"/>
          <p:cNvSpPr/>
          <p:nvPr/>
        </p:nvSpPr>
        <p:spPr>
          <a:xfrm>
            <a:off x="628650" y="4036047"/>
            <a:ext cx="1395611" cy="73697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100" dirty="0"/>
              <a:t>Document</a:t>
            </a:r>
            <a:endParaRPr lang="zh-TW" altLang="en-US" sz="2100" dirty="0"/>
          </a:p>
        </p:txBody>
      </p:sp>
      <p:sp>
        <p:nvSpPr>
          <p:cNvPr id="20" name="向右箭號 19"/>
          <p:cNvSpPr/>
          <p:nvPr/>
        </p:nvSpPr>
        <p:spPr>
          <a:xfrm>
            <a:off x="2158581" y="4255872"/>
            <a:ext cx="907094" cy="33372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1" name="向右箭號 20"/>
          <p:cNvSpPr/>
          <p:nvPr/>
        </p:nvSpPr>
        <p:spPr>
          <a:xfrm rot="10800000" flipV="1">
            <a:off x="5771513" y="5539616"/>
            <a:ext cx="957395" cy="34923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5" name="矩形 24"/>
          <p:cNvSpPr/>
          <p:nvPr/>
        </p:nvSpPr>
        <p:spPr>
          <a:xfrm>
            <a:off x="5277598" y="5249330"/>
            <a:ext cx="369836" cy="8914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q</a:t>
            </a:r>
            <a:endParaRPr lang="zh-TW" altLang="en-US" sz="2400" dirty="0"/>
          </a:p>
        </p:txBody>
      </p:sp>
      <p:sp>
        <p:nvSpPr>
          <p:cNvPr id="26" name="矩形 25"/>
          <p:cNvSpPr/>
          <p:nvPr/>
        </p:nvSpPr>
        <p:spPr>
          <a:xfrm>
            <a:off x="2516713" y="800692"/>
            <a:ext cx="15617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100" kern="100" dirty="0">
                <a:solidFill>
                  <a:srgbClr val="00B050"/>
                </a:solidFill>
                <a:latin typeface="Times New Roman" panose="02020603050405020304" pitchFamily="18" charset="0"/>
              </a:rPr>
              <a:t>Extracted Information 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4677676" y="4061868"/>
            <a:ext cx="92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……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3226476" y="4174731"/>
                <a:ext cx="3852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476" y="4174731"/>
                <a:ext cx="385234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9524" r="-79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3245173" y="3458084"/>
                <a:ext cx="3887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173" y="3458084"/>
                <a:ext cx="38876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9375" r="-625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線單箭頭接點 38"/>
          <p:cNvCxnSpPr>
            <a:stCxn id="42" idx="0"/>
            <a:endCxn id="12" idx="2"/>
          </p:cNvCxnSpPr>
          <p:nvPr/>
        </p:nvCxnSpPr>
        <p:spPr>
          <a:xfrm flipV="1">
            <a:off x="3349950" y="1653024"/>
            <a:ext cx="934005" cy="8010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4526266" y="612936"/>
                <a:ext cx="1564083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266" y="612936"/>
                <a:ext cx="1564083" cy="103848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手繪多邊形 43"/>
          <p:cNvSpPr/>
          <p:nvPr/>
        </p:nvSpPr>
        <p:spPr>
          <a:xfrm>
            <a:off x="2748481" y="3710667"/>
            <a:ext cx="405809" cy="1615913"/>
          </a:xfrm>
          <a:custGeom>
            <a:avLst/>
            <a:gdLst>
              <a:gd name="connsiteX0" fmla="*/ 278422 w 621322"/>
              <a:gd name="connsiteY0" fmla="*/ 2533650 h 2533650"/>
              <a:gd name="connsiteX1" fmla="*/ 11722 w 621322"/>
              <a:gd name="connsiteY1" fmla="*/ 1009650 h 2533650"/>
              <a:gd name="connsiteX2" fmla="*/ 621322 w 621322"/>
              <a:gd name="connsiteY2" fmla="*/ 0 h 25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1322" h="2533650">
                <a:moveTo>
                  <a:pt x="278422" y="2533650"/>
                </a:moveTo>
                <a:cubicBezTo>
                  <a:pt x="116497" y="1982787"/>
                  <a:pt x="-45428" y="1431925"/>
                  <a:pt x="11722" y="1009650"/>
                </a:cubicBezTo>
                <a:cubicBezTo>
                  <a:pt x="68872" y="587375"/>
                  <a:pt x="345097" y="293687"/>
                  <a:pt x="621322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51" name="矩形 50"/>
          <p:cNvSpPr/>
          <p:nvPr/>
        </p:nvSpPr>
        <p:spPr>
          <a:xfrm>
            <a:off x="3789895" y="3967968"/>
            <a:ext cx="398415" cy="8403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/>
              <p:cNvSpPr txBox="1"/>
              <p:nvPr/>
            </p:nvSpPr>
            <p:spPr>
              <a:xfrm>
                <a:off x="3830057" y="4184791"/>
                <a:ext cx="3918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2" name="文字方塊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057" y="4184791"/>
                <a:ext cx="39183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9231" r="-61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矩形 52"/>
          <p:cNvSpPr/>
          <p:nvPr/>
        </p:nvSpPr>
        <p:spPr>
          <a:xfrm>
            <a:off x="4345867" y="3957908"/>
            <a:ext cx="398415" cy="8403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/>
              <p:cNvSpPr txBox="1"/>
              <p:nvPr/>
            </p:nvSpPr>
            <p:spPr>
              <a:xfrm>
                <a:off x="4386029" y="4174731"/>
                <a:ext cx="3918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4" name="文字方塊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029" y="4174731"/>
                <a:ext cx="391838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9231" r="-61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矩形 54"/>
          <p:cNvSpPr/>
          <p:nvPr/>
        </p:nvSpPr>
        <p:spPr>
          <a:xfrm>
            <a:off x="5442413" y="3953349"/>
            <a:ext cx="398415" cy="8403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/>
              <p:cNvSpPr txBox="1"/>
              <p:nvPr/>
            </p:nvSpPr>
            <p:spPr>
              <a:xfrm>
                <a:off x="5482575" y="4170172"/>
                <a:ext cx="4371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6" name="文字方塊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575" y="4170172"/>
                <a:ext cx="437171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8333" r="-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字方塊 57"/>
              <p:cNvSpPr txBox="1"/>
              <p:nvPr/>
            </p:nvSpPr>
            <p:spPr>
              <a:xfrm>
                <a:off x="3834043" y="3467218"/>
                <a:ext cx="395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8" name="文字方塊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043" y="3467218"/>
                <a:ext cx="395878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0769" r="-6154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/>
              <p:cNvSpPr txBox="1"/>
              <p:nvPr/>
            </p:nvSpPr>
            <p:spPr>
              <a:xfrm>
                <a:off x="4385975" y="3473578"/>
                <a:ext cx="395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9" name="文字方塊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975" y="3473578"/>
                <a:ext cx="395878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9231" r="-6154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/>
              <p:cNvSpPr txBox="1"/>
              <p:nvPr/>
            </p:nvSpPr>
            <p:spPr>
              <a:xfrm>
                <a:off x="5466401" y="3487257"/>
                <a:ext cx="395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0" name="文字方塊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401" y="3487257"/>
                <a:ext cx="395878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6923" r="-1076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直線單箭頭接點 61"/>
          <p:cNvCxnSpPr>
            <a:endCxn id="12" idx="2"/>
          </p:cNvCxnSpPr>
          <p:nvPr/>
        </p:nvCxnSpPr>
        <p:spPr>
          <a:xfrm flipV="1">
            <a:off x="3937622" y="1653024"/>
            <a:ext cx="346333" cy="7888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直線單箭頭接點 63"/>
          <p:cNvCxnSpPr>
            <a:endCxn id="12" idx="2"/>
          </p:cNvCxnSpPr>
          <p:nvPr/>
        </p:nvCxnSpPr>
        <p:spPr>
          <a:xfrm flipH="1" flipV="1">
            <a:off x="4283955" y="1653024"/>
            <a:ext cx="212088" cy="7888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>
            <a:endCxn id="12" idx="2"/>
          </p:cNvCxnSpPr>
          <p:nvPr/>
        </p:nvCxnSpPr>
        <p:spPr>
          <a:xfrm flipH="1" flipV="1">
            <a:off x="4283955" y="1653024"/>
            <a:ext cx="1280191" cy="7777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向右箭號 69"/>
          <p:cNvSpPr/>
          <p:nvPr/>
        </p:nvSpPr>
        <p:spPr>
          <a:xfrm>
            <a:off x="6150924" y="1015231"/>
            <a:ext cx="516807" cy="41093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向右箭號 70"/>
          <p:cNvSpPr/>
          <p:nvPr/>
        </p:nvSpPr>
        <p:spPr>
          <a:xfrm rot="16200000">
            <a:off x="7288705" y="427388"/>
            <a:ext cx="415113" cy="47790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文字方塊 71"/>
          <p:cNvSpPr txBox="1"/>
          <p:nvPr/>
        </p:nvSpPr>
        <p:spPr>
          <a:xfrm>
            <a:off x="355037" y="2197470"/>
            <a:ext cx="201050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Jointly learned</a:t>
            </a:r>
            <a:endParaRPr lang="zh-TW" altLang="en-US" sz="2400" dirty="0"/>
          </a:p>
        </p:txBody>
      </p:sp>
      <p:sp>
        <p:nvSpPr>
          <p:cNvPr id="42" name="矩形 41"/>
          <p:cNvSpPr/>
          <p:nvPr/>
        </p:nvSpPr>
        <p:spPr>
          <a:xfrm>
            <a:off x="3150742" y="2454092"/>
            <a:ext cx="398415" cy="8403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43" name="文字方塊 42"/>
          <p:cNvSpPr txBox="1"/>
          <p:nvPr/>
        </p:nvSpPr>
        <p:spPr>
          <a:xfrm>
            <a:off x="4642104" y="2558052"/>
            <a:ext cx="92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……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3190904" y="2670915"/>
                <a:ext cx="3852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904" y="2670915"/>
                <a:ext cx="385234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18750" r="-4688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矩形 46"/>
          <p:cNvSpPr/>
          <p:nvPr/>
        </p:nvSpPr>
        <p:spPr>
          <a:xfrm>
            <a:off x="3754323" y="2464152"/>
            <a:ext cx="398415" cy="8403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3794485" y="2680975"/>
                <a:ext cx="3918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485" y="2680975"/>
                <a:ext cx="391838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18462" r="-4615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矩形 48"/>
          <p:cNvSpPr/>
          <p:nvPr/>
        </p:nvSpPr>
        <p:spPr>
          <a:xfrm>
            <a:off x="4310295" y="2454092"/>
            <a:ext cx="398415" cy="8403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/>
              <p:cNvSpPr txBox="1"/>
              <p:nvPr/>
            </p:nvSpPr>
            <p:spPr>
              <a:xfrm>
                <a:off x="4350457" y="2670915"/>
                <a:ext cx="3918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457" y="2670915"/>
                <a:ext cx="391838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18750" r="-6250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矩形 56"/>
          <p:cNvSpPr/>
          <p:nvPr/>
        </p:nvSpPr>
        <p:spPr>
          <a:xfrm>
            <a:off x="5406841" y="2449533"/>
            <a:ext cx="398415" cy="8403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字方塊 60"/>
              <p:cNvSpPr txBox="1"/>
              <p:nvPr/>
            </p:nvSpPr>
            <p:spPr>
              <a:xfrm>
                <a:off x="5447003" y="2666356"/>
                <a:ext cx="4371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1" name="文字方塊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003" y="2666356"/>
                <a:ext cx="437171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16901" r="-5634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向右箭號 62"/>
          <p:cNvSpPr/>
          <p:nvPr/>
        </p:nvSpPr>
        <p:spPr>
          <a:xfrm rot="19242017">
            <a:off x="1449720" y="3163615"/>
            <a:ext cx="1803623" cy="39399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68" name="矩形 67"/>
          <p:cNvSpPr/>
          <p:nvPr/>
        </p:nvSpPr>
        <p:spPr>
          <a:xfrm>
            <a:off x="6756243" y="887561"/>
            <a:ext cx="1520014" cy="66271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DNN</a:t>
            </a:r>
            <a:endParaRPr lang="zh-TW" altLang="en-US" sz="24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52317" y="75129"/>
            <a:ext cx="200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Memory</a:t>
            </a:r>
          </a:p>
          <a:p>
            <a:r>
              <a:rPr lang="en-US" altLang="zh-TW" sz="2800" b="1" i="1" u="sng" dirty="0"/>
              <a:t>Network</a:t>
            </a:r>
            <a:endParaRPr lang="zh-TW" altLang="en-US" sz="2800" b="1" i="1" u="sng" dirty="0"/>
          </a:p>
        </p:txBody>
      </p:sp>
      <p:cxnSp>
        <p:nvCxnSpPr>
          <p:cNvPr id="65" name="直線單箭頭接點 64"/>
          <p:cNvCxnSpPr>
            <a:endCxn id="72" idx="2"/>
          </p:cNvCxnSpPr>
          <p:nvPr/>
        </p:nvCxnSpPr>
        <p:spPr>
          <a:xfrm flipH="1" flipV="1">
            <a:off x="1360288" y="2659135"/>
            <a:ext cx="957116" cy="7265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直線單箭頭接點 66"/>
          <p:cNvCxnSpPr>
            <a:endCxn id="72" idx="2"/>
          </p:cNvCxnSpPr>
          <p:nvPr/>
        </p:nvCxnSpPr>
        <p:spPr>
          <a:xfrm flipH="1" flipV="1">
            <a:off x="1360288" y="2659135"/>
            <a:ext cx="1242370" cy="17193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5771512" y="1795071"/>
            <a:ext cx="657123" cy="44640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/>
          <p:cNvCxnSpPr/>
          <p:nvPr/>
        </p:nvCxnSpPr>
        <p:spPr>
          <a:xfrm>
            <a:off x="6409327" y="2197470"/>
            <a:ext cx="0" cy="252155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單箭頭接點 73"/>
          <p:cNvCxnSpPr/>
          <p:nvPr/>
        </p:nvCxnSpPr>
        <p:spPr>
          <a:xfrm flipH="1">
            <a:off x="5781552" y="4719022"/>
            <a:ext cx="627775" cy="79832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6482331" y="3131839"/>
            <a:ext cx="1428624" cy="62389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Hopping</a:t>
            </a:r>
            <a:endParaRPr lang="zh-TW" altLang="en-US" sz="2800" dirty="0"/>
          </a:p>
        </p:txBody>
      </p:sp>
      <p:sp>
        <p:nvSpPr>
          <p:cNvPr id="75" name="矩形 74"/>
          <p:cNvSpPr/>
          <p:nvPr/>
        </p:nvSpPr>
        <p:spPr>
          <a:xfrm>
            <a:off x="4020387" y="566230"/>
            <a:ext cx="2072731" cy="12032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210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26" grpId="0"/>
      <p:bldP spid="41" grpId="0"/>
      <p:bldP spid="70" grpId="0" animBg="1"/>
      <p:bldP spid="71" grpId="0" animBg="1"/>
      <p:bldP spid="72" grpId="0" animBg="1"/>
      <p:bldP spid="42" grpId="0" animBg="1"/>
      <p:bldP spid="43" grpId="0"/>
      <p:bldP spid="45" grpId="0"/>
      <p:bldP spid="47" grpId="0" animBg="1"/>
      <p:bldP spid="48" grpId="0"/>
      <p:bldP spid="49" grpId="0" animBg="1"/>
      <p:bldP spid="50" grpId="0"/>
      <p:bldP spid="57" grpId="0" animBg="1"/>
      <p:bldP spid="61" grpId="0"/>
      <p:bldP spid="63" grpId="0" animBg="1"/>
      <p:bldP spid="68" grpId="0" animBg="1"/>
      <p:bldP spid="16" grpId="0" animBg="1"/>
      <p:bldP spid="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10753" y="0"/>
            <a:ext cx="200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Memory</a:t>
            </a:r>
          </a:p>
          <a:p>
            <a:r>
              <a:rPr lang="en-US" altLang="zh-TW" sz="2800" b="1" i="1" u="sng" dirty="0"/>
              <a:t>Network</a:t>
            </a:r>
            <a:endParaRPr lang="zh-TW" altLang="en-US" sz="2800" b="1" i="1" u="sng" dirty="0"/>
          </a:p>
        </p:txBody>
      </p:sp>
      <p:sp>
        <p:nvSpPr>
          <p:cNvPr id="6" name="矩形 5"/>
          <p:cNvSpPr/>
          <p:nvPr/>
        </p:nvSpPr>
        <p:spPr>
          <a:xfrm>
            <a:off x="6251041" y="6090199"/>
            <a:ext cx="369836" cy="55250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q</a:t>
            </a:r>
            <a:endParaRPr lang="zh-TW" altLang="en-US" sz="2400" dirty="0"/>
          </a:p>
        </p:txBody>
      </p:sp>
      <p:grpSp>
        <p:nvGrpSpPr>
          <p:cNvPr id="3" name="群組 2"/>
          <p:cNvGrpSpPr/>
          <p:nvPr/>
        </p:nvGrpSpPr>
        <p:grpSpPr>
          <a:xfrm>
            <a:off x="2253404" y="5005434"/>
            <a:ext cx="3049731" cy="552506"/>
            <a:chOff x="2814881" y="4926638"/>
            <a:chExt cx="3049731" cy="552506"/>
          </a:xfrm>
        </p:grpSpPr>
        <p:sp>
          <p:nvSpPr>
            <p:cNvPr id="7" name="矩形 6"/>
            <p:cNvSpPr/>
            <p:nvPr/>
          </p:nvSpPr>
          <p:spPr>
            <a:xfrm>
              <a:off x="2814881" y="4926638"/>
              <a:ext cx="369836" cy="55250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3359166" y="4926638"/>
              <a:ext cx="369836" cy="55250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3903451" y="4926638"/>
              <a:ext cx="369836" cy="55250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4421737" y="4926638"/>
              <a:ext cx="369836" cy="55250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5494776" y="4926638"/>
              <a:ext cx="369836" cy="55250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4678988" y="4926638"/>
              <a:ext cx="9283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……</a:t>
              </a:r>
              <a:endParaRPr lang="zh-TW" altLang="en-US" sz="2400" dirty="0"/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2243381" y="4300584"/>
            <a:ext cx="3049731" cy="552506"/>
            <a:chOff x="2814881" y="4926638"/>
            <a:chExt cx="3049731" cy="552506"/>
          </a:xfrm>
        </p:grpSpPr>
        <p:sp>
          <p:nvSpPr>
            <p:cNvPr id="14" name="矩形 13"/>
            <p:cNvSpPr/>
            <p:nvPr/>
          </p:nvSpPr>
          <p:spPr>
            <a:xfrm>
              <a:off x="2814881" y="4926638"/>
              <a:ext cx="369836" cy="55250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3359166" y="4926638"/>
              <a:ext cx="369836" cy="55250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3903451" y="4926638"/>
              <a:ext cx="369836" cy="55250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4421737" y="4926638"/>
              <a:ext cx="369836" cy="55250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5494776" y="4926638"/>
              <a:ext cx="369836" cy="55250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4678988" y="4926638"/>
              <a:ext cx="9283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……</a:t>
              </a:r>
              <a:endParaRPr lang="zh-TW" altLang="en-US" sz="2400" dirty="0"/>
            </a:p>
          </p:txBody>
        </p:sp>
      </p:grpSp>
      <p:sp>
        <p:nvSpPr>
          <p:cNvPr id="20" name="文字方塊 19"/>
          <p:cNvSpPr txBox="1"/>
          <p:nvPr/>
        </p:nvSpPr>
        <p:spPr>
          <a:xfrm>
            <a:off x="2213620" y="5619443"/>
            <a:ext cx="3273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Compute attention</a:t>
            </a:r>
            <a:endParaRPr lang="zh-TW" altLang="en-US" sz="2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2126524" y="3833144"/>
            <a:ext cx="3273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Extract information</a:t>
            </a:r>
            <a:endParaRPr lang="zh-TW" altLang="en-US" sz="2400" dirty="0"/>
          </a:p>
        </p:txBody>
      </p:sp>
      <p:grpSp>
        <p:nvGrpSpPr>
          <p:cNvPr id="24" name="群組 23"/>
          <p:cNvGrpSpPr/>
          <p:nvPr/>
        </p:nvGrpSpPr>
        <p:grpSpPr>
          <a:xfrm>
            <a:off x="6075959" y="3099832"/>
            <a:ext cx="812106" cy="749111"/>
            <a:chOff x="6765541" y="3081982"/>
            <a:chExt cx="812106" cy="749111"/>
          </a:xfrm>
        </p:grpSpPr>
        <p:sp>
          <p:nvSpPr>
            <p:cNvPr id="22" name="橢圓 21"/>
            <p:cNvSpPr/>
            <p:nvPr/>
          </p:nvSpPr>
          <p:spPr>
            <a:xfrm>
              <a:off x="6765541" y="3081982"/>
              <a:ext cx="720000" cy="7200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字方塊 22"/>
                <p:cNvSpPr txBox="1"/>
                <p:nvPr/>
              </p:nvSpPr>
              <p:spPr>
                <a:xfrm>
                  <a:off x="6968698" y="3160332"/>
                  <a:ext cx="608949" cy="67076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zh-TW" alt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/>
                        </m:nary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3" name="文字方塊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8698" y="3160332"/>
                  <a:ext cx="608949" cy="67076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群組 25"/>
          <p:cNvGrpSpPr/>
          <p:nvPr/>
        </p:nvGrpSpPr>
        <p:grpSpPr>
          <a:xfrm>
            <a:off x="2231566" y="2007071"/>
            <a:ext cx="3049731" cy="552506"/>
            <a:chOff x="2814881" y="4926638"/>
            <a:chExt cx="3049731" cy="552506"/>
          </a:xfrm>
        </p:grpSpPr>
        <p:sp>
          <p:nvSpPr>
            <p:cNvPr id="27" name="矩形 26"/>
            <p:cNvSpPr/>
            <p:nvPr/>
          </p:nvSpPr>
          <p:spPr>
            <a:xfrm>
              <a:off x="2814881" y="4926638"/>
              <a:ext cx="369836" cy="55250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28" name="矩形 27"/>
            <p:cNvSpPr/>
            <p:nvPr/>
          </p:nvSpPr>
          <p:spPr>
            <a:xfrm>
              <a:off x="3359166" y="4926638"/>
              <a:ext cx="369836" cy="55250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29" name="矩形 28"/>
            <p:cNvSpPr/>
            <p:nvPr/>
          </p:nvSpPr>
          <p:spPr>
            <a:xfrm>
              <a:off x="3903451" y="4926638"/>
              <a:ext cx="369836" cy="55250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30" name="矩形 29"/>
            <p:cNvSpPr/>
            <p:nvPr/>
          </p:nvSpPr>
          <p:spPr>
            <a:xfrm>
              <a:off x="4421737" y="4926638"/>
              <a:ext cx="369836" cy="55250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31" name="矩形 30"/>
            <p:cNvSpPr/>
            <p:nvPr/>
          </p:nvSpPr>
          <p:spPr>
            <a:xfrm>
              <a:off x="5494776" y="4926638"/>
              <a:ext cx="369836" cy="55250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4678988" y="4926638"/>
              <a:ext cx="9283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……</a:t>
              </a:r>
              <a:endParaRPr lang="zh-TW" altLang="en-US" sz="2400" dirty="0"/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2221543" y="1302221"/>
            <a:ext cx="3049731" cy="552506"/>
            <a:chOff x="2814881" y="4926638"/>
            <a:chExt cx="3049731" cy="552506"/>
          </a:xfrm>
        </p:grpSpPr>
        <p:sp>
          <p:nvSpPr>
            <p:cNvPr id="34" name="矩形 33"/>
            <p:cNvSpPr/>
            <p:nvPr/>
          </p:nvSpPr>
          <p:spPr>
            <a:xfrm>
              <a:off x="2814881" y="4926638"/>
              <a:ext cx="369836" cy="55250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35" name="矩形 34"/>
            <p:cNvSpPr/>
            <p:nvPr/>
          </p:nvSpPr>
          <p:spPr>
            <a:xfrm>
              <a:off x="3359166" y="4926638"/>
              <a:ext cx="369836" cy="55250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36" name="矩形 35"/>
            <p:cNvSpPr/>
            <p:nvPr/>
          </p:nvSpPr>
          <p:spPr>
            <a:xfrm>
              <a:off x="3903451" y="4926638"/>
              <a:ext cx="369836" cy="55250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21737" y="4926638"/>
              <a:ext cx="369836" cy="55250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38" name="矩形 37"/>
            <p:cNvSpPr/>
            <p:nvPr/>
          </p:nvSpPr>
          <p:spPr>
            <a:xfrm>
              <a:off x="5494776" y="4926638"/>
              <a:ext cx="369836" cy="55250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4678988" y="4926638"/>
              <a:ext cx="9283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……</a:t>
              </a:r>
              <a:endParaRPr lang="zh-TW" altLang="en-US" sz="2400" dirty="0"/>
            </a:p>
          </p:txBody>
        </p:sp>
      </p:grpSp>
      <p:sp>
        <p:nvSpPr>
          <p:cNvPr id="40" name="文字方塊 39"/>
          <p:cNvSpPr txBox="1"/>
          <p:nvPr/>
        </p:nvSpPr>
        <p:spPr>
          <a:xfrm>
            <a:off x="2191782" y="2621080"/>
            <a:ext cx="3273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Compute attention</a:t>
            </a:r>
            <a:endParaRPr lang="zh-TW" altLang="en-US" sz="2400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2126524" y="855225"/>
            <a:ext cx="3273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Extract information</a:t>
            </a:r>
            <a:endParaRPr lang="zh-TW" altLang="en-US" sz="2400" dirty="0"/>
          </a:p>
        </p:txBody>
      </p:sp>
      <p:grpSp>
        <p:nvGrpSpPr>
          <p:cNvPr id="42" name="群組 41"/>
          <p:cNvGrpSpPr/>
          <p:nvPr/>
        </p:nvGrpSpPr>
        <p:grpSpPr>
          <a:xfrm>
            <a:off x="6075959" y="262381"/>
            <a:ext cx="812106" cy="749111"/>
            <a:chOff x="6765541" y="3081982"/>
            <a:chExt cx="812106" cy="749111"/>
          </a:xfrm>
        </p:grpSpPr>
        <p:sp>
          <p:nvSpPr>
            <p:cNvPr id="43" name="橢圓 42"/>
            <p:cNvSpPr/>
            <p:nvPr/>
          </p:nvSpPr>
          <p:spPr>
            <a:xfrm>
              <a:off x="6765541" y="3081982"/>
              <a:ext cx="720000" cy="7200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字方塊 43"/>
                <p:cNvSpPr txBox="1"/>
                <p:nvPr/>
              </p:nvSpPr>
              <p:spPr>
                <a:xfrm>
                  <a:off x="6968698" y="3160332"/>
                  <a:ext cx="608949" cy="67076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zh-TW" alt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/>
                        </m:nary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44" name="文字方塊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8698" y="3160332"/>
                  <a:ext cx="608949" cy="67076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矩形 44"/>
          <p:cNvSpPr/>
          <p:nvPr/>
        </p:nvSpPr>
        <p:spPr>
          <a:xfrm>
            <a:off x="7276788" y="319667"/>
            <a:ext cx="943319" cy="66271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DNN</a:t>
            </a:r>
            <a:endParaRPr lang="zh-TW" altLang="en-US" sz="2400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8729077" y="353338"/>
            <a:ext cx="414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a</a:t>
            </a:r>
            <a:endParaRPr lang="zh-TW" altLang="en-US" sz="2800" dirty="0"/>
          </a:p>
        </p:txBody>
      </p:sp>
      <p:pic>
        <p:nvPicPr>
          <p:cNvPr id="49" name="圖片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66" y="2844776"/>
            <a:ext cx="1219200" cy="1219200"/>
          </a:xfrm>
          <a:prstGeom prst="rect">
            <a:avLst/>
          </a:prstGeom>
        </p:spPr>
      </p:pic>
      <p:grpSp>
        <p:nvGrpSpPr>
          <p:cNvPr id="54" name="群組 53"/>
          <p:cNvGrpSpPr/>
          <p:nvPr/>
        </p:nvGrpSpPr>
        <p:grpSpPr>
          <a:xfrm>
            <a:off x="3756216" y="6048530"/>
            <a:ext cx="2422643" cy="317922"/>
            <a:chOff x="3756216" y="6048530"/>
            <a:chExt cx="2422643" cy="317922"/>
          </a:xfrm>
        </p:grpSpPr>
        <p:cxnSp>
          <p:nvCxnSpPr>
            <p:cNvPr id="51" name="直線接點 50"/>
            <p:cNvCxnSpPr/>
            <p:nvPr/>
          </p:nvCxnSpPr>
          <p:spPr>
            <a:xfrm flipH="1">
              <a:off x="3756216" y="6366452"/>
              <a:ext cx="242264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>
            <a:xfrm flipH="1" flipV="1">
              <a:off x="3756216" y="6048530"/>
              <a:ext cx="0" cy="29887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群組 54"/>
          <p:cNvGrpSpPr/>
          <p:nvPr/>
        </p:nvGrpSpPr>
        <p:grpSpPr>
          <a:xfrm>
            <a:off x="3679949" y="3038573"/>
            <a:ext cx="2422643" cy="317922"/>
            <a:chOff x="3756216" y="6048530"/>
            <a:chExt cx="2422643" cy="317922"/>
          </a:xfrm>
        </p:grpSpPr>
        <p:cxnSp>
          <p:nvCxnSpPr>
            <p:cNvPr id="56" name="直線接點 55"/>
            <p:cNvCxnSpPr/>
            <p:nvPr/>
          </p:nvCxnSpPr>
          <p:spPr>
            <a:xfrm flipH="1">
              <a:off x="3756216" y="6366452"/>
              <a:ext cx="242264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/>
            <p:nvPr/>
          </p:nvCxnSpPr>
          <p:spPr>
            <a:xfrm flipH="1" flipV="1">
              <a:off x="3756216" y="6048530"/>
              <a:ext cx="0" cy="29887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群組 57"/>
          <p:cNvGrpSpPr/>
          <p:nvPr/>
        </p:nvGrpSpPr>
        <p:grpSpPr>
          <a:xfrm>
            <a:off x="3679949" y="3606007"/>
            <a:ext cx="2422643" cy="298872"/>
            <a:chOff x="3756216" y="6353330"/>
            <a:chExt cx="2422643" cy="298872"/>
          </a:xfrm>
        </p:grpSpPr>
        <p:cxnSp>
          <p:nvCxnSpPr>
            <p:cNvPr id="59" name="直線接點 58"/>
            <p:cNvCxnSpPr/>
            <p:nvPr/>
          </p:nvCxnSpPr>
          <p:spPr>
            <a:xfrm flipH="1">
              <a:off x="3756216" y="6366452"/>
              <a:ext cx="2422643" cy="0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/>
            <p:nvPr/>
          </p:nvCxnSpPr>
          <p:spPr>
            <a:xfrm flipH="1" flipV="1">
              <a:off x="3756216" y="6353330"/>
              <a:ext cx="0" cy="29887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群組 60"/>
          <p:cNvGrpSpPr/>
          <p:nvPr/>
        </p:nvGrpSpPr>
        <p:grpSpPr>
          <a:xfrm>
            <a:off x="3653316" y="614948"/>
            <a:ext cx="2422643" cy="298872"/>
            <a:chOff x="3756216" y="6353330"/>
            <a:chExt cx="2422643" cy="298872"/>
          </a:xfrm>
        </p:grpSpPr>
        <p:cxnSp>
          <p:nvCxnSpPr>
            <p:cNvPr id="62" name="直線接點 61"/>
            <p:cNvCxnSpPr/>
            <p:nvPr/>
          </p:nvCxnSpPr>
          <p:spPr>
            <a:xfrm flipH="1">
              <a:off x="3756216" y="6366452"/>
              <a:ext cx="2422643" cy="0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接點 62"/>
            <p:cNvCxnSpPr/>
            <p:nvPr/>
          </p:nvCxnSpPr>
          <p:spPr>
            <a:xfrm flipH="1" flipV="1">
              <a:off x="3756216" y="6353330"/>
              <a:ext cx="0" cy="29887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直線接點 63"/>
          <p:cNvCxnSpPr/>
          <p:nvPr/>
        </p:nvCxnSpPr>
        <p:spPr>
          <a:xfrm flipV="1">
            <a:off x="6435959" y="3904879"/>
            <a:ext cx="0" cy="209426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接點 65"/>
          <p:cNvCxnSpPr/>
          <p:nvPr/>
        </p:nvCxnSpPr>
        <p:spPr>
          <a:xfrm flipV="1">
            <a:off x="6435959" y="1011492"/>
            <a:ext cx="0" cy="209426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接點 66"/>
          <p:cNvCxnSpPr/>
          <p:nvPr/>
        </p:nvCxnSpPr>
        <p:spPr>
          <a:xfrm>
            <a:off x="6795959" y="649793"/>
            <a:ext cx="498241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接點 69"/>
          <p:cNvCxnSpPr/>
          <p:nvPr/>
        </p:nvCxnSpPr>
        <p:spPr>
          <a:xfrm>
            <a:off x="8220107" y="633998"/>
            <a:ext cx="498241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接點 71"/>
          <p:cNvCxnSpPr/>
          <p:nvPr/>
        </p:nvCxnSpPr>
        <p:spPr>
          <a:xfrm>
            <a:off x="1262584" y="4160617"/>
            <a:ext cx="929198" cy="112107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接點 74"/>
          <p:cNvCxnSpPr/>
          <p:nvPr/>
        </p:nvCxnSpPr>
        <p:spPr>
          <a:xfrm>
            <a:off x="1387096" y="4063976"/>
            <a:ext cx="785219" cy="611756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接點 77"/>
          <p:cNvCxnSpPr/>
          <p:nvPr/>
        </p:nvCxnSpPr>
        <p:spPr>
          <a:xfrm flipV="1">
            <a:off x="1347067" y="2384555"/>
            <a:ext cx="769950" cy="70488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接點 79"/>
          <p:cNvCxnSpPr/>
          <p:nvPr/>
        </p:nvCxnSpPr>
        <p:spPr>
          <a:xfrm flipV="1">
            <a:off x="1175170" y="1591408"/>
            <a:ext cx="924506" cy="128879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07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/>
      <p:bldP spid="21" grpId="0"/>
      <p:bldP spid="40" grpId="0"/>
      <p:bldP spid="41" grpId="0"/>
      <p:bldP spid="45" grpId="0" animBg="1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Multiple-hop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End-To-End Memory Networks. S. </a:t>
            </a:r>
            <a:r>
              <a:rPr lang="en-US" altLang="zh-TW" sz="2400" dirty="0" err="1"/>
              <a:t>Sukhbaatar</a:t>
            </a:r>
            <a:r>
              <a:rPr lang="en-US" altLang="zh-TW" sz="2400" dirty="0"/>
              <a:t>, A. </a:t>
            </a:r>
            <a:r>
              <a:rPr lang="en-US" altLang="zh-TW" sz="2400" dirty="0" err="1"/>
              <a:t>Szlam</a:t>
            </a:r>
            <a:r>
              <a:rPr lang="en-US" altLang="zh-TW" sz="2400" dirty="0"/>
              <a:t>, J. Weston, R. Fergus. NIPS, 2015.</a:t>
            </a:r>
            <a:endParaRPr lang="zh-TW" altLang="zh-TW" sz="2400" dirty="0"/>
          </a:p>
          <a:p>
            <a:endParaRPr lang="zh-TW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96" y="3124828"/>
            <a:ext cx="7824229" cy="224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628650" y="2681535"/>
            <a:ext cx="4110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position of reading head:</a:t>
            </a:r>
            <a:endParaRPr lang="zh-TW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848284" y="5377731"/>
            <a:ext cx="7719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err="1"/>
              <a:t>Keras</a:t>
            </a:r>
            <a:r>
              <a:rPr lang="en-US" altLang="zh-TW" sz="2400" dirty="0"/>
              <a:t> has example: </a:t>
            </a:r>
            <a:r>
              <a:rPr lang="zh-TW" altLang="en-US" sz="2400" dirty="0"/>
              <a:t>https://github.com/fchollet/keras/blob/master/examples/babi_memnn.py</a:t>
            </a:r>
          </a:p>
        </p:txBody>
      </p:sp>
    </p:spTree>
    <p:extLst>
      <p:ext uri="{BB962C8B-B14F-4D97-AF65-F5344CB8AC3E}">
        <p14:creationId xmlns:p14="http://schemas.microsoft.com/office/powerpoint/2010/main" val="114166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8057716-4A1D-4C34-A4DF-C8696942E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893739"/>
            <a:ext cx="8029575" cy="555307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AC2A3A3-2FD0-4524-8654-2C7B4D5A1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E2D0112-373C-4669-A2E8-BDE753F128CC}"/>
              </a:ext>
            </a:extLst>
          </p:cNvPr>
          <p:cNvSpPr/>
          <p:nvPr/>
        </p:nvSpPr>
        <p:spPr>
          <a:xfrm>
            <a:off x="388400" y="230190"/>
            <a:ext cx="2420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Multiple-hop</a:t>
            </a:r>
            <a:endParaRPr lang="zh-TW" altLang="en-US" sz="3200" b="1" i="1" u="sng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5BB9827-480A-4A5D-A92F-275328D5D683}"/>
              </a:ext>
            </a:extLst>
          </p:cNvPr>
          <p:cNvSpPr/>
          <p:nvPr/>
        </p:nvSpPr>
        <p:spPr>
          <a:xfrm>
            <a:off x="1152905" y="5475692"/>
            <a:ext cx="1616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 err="1"/>
              <a:t>ReasoNet</a:t>
            </a:r>
            <a:endParaRPr lang="zh-TW" altLang="en-US" sz="2800" b="1" i="1" u="sng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7F34F12-EE11-43B5-A5D3-00BB6499841D}"/>
              </a:ext>
            </a:extLst>
          </p:cNvPr>
          <p:cNvSpPr/>
          <p:nvPr/>
        </p:nvSpPr>
        <p:spPr>
          <a:xfrm>
            <a:off x="1152905" y="5929340"/>
            <a:ext cx="3312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https://arxiv.org/abs/1609.05284</a:t>
            </a:r>
          </a:p>
        </p:txBody>
      </p:sp>
    </p:spTree>
    <p:extLst>
      <p:ext uri="{BB962C8B-B14F-4D97-AF65-F5344CB8AC3E}">
        <p14:creationId xmlns:p14="http://schemas.microsoft.com/office/powerpoint/2010/main" val="21719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D960E5-ED6C-469A-BEDA-5DA12602A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Rnet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15D05DC-5028-405E-A21D-797A29539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72C80B9-76A4-41CD-89E7-BA84805ED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126"/>
            <a:ext cx="9144000" cy="6250529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2A018B0A-5EA3-4AB0-822A-1B412382FE66}"/>
              </a:ext>
            </a:extLst>
          </p:cNvPr>
          <p:cNvSpPr txBox="1"/>
          <p:nvPr/>
        </p:nvSpPr>
        <p:spPr>
          <a:xfrm>
            <a:off x="6959600" y="186267"/>
            <a:ext cx="1555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i="1" u="sng" dirty="0"/>
              <a:t>R-Net</a:t>
            </a:r>
            <a:endParaRPr lang="zh-TW" altLang="en-US" sz="3200" b="1" i="1" u="sng" dirty="0"/>
          </a:p>
        </p:txBody>
      </p:sp>
    </p:spTree>
    <p:extLst>
      <p:ext uri="{BB962C8B-B14F-4D97-AF65-F5344CB8AC3E}">
        <p14:creationId xmlns:p14="http://schemas.microsoft.com/office/powerpoint/2010/main" val="299008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1302</TotalTime>
  <Words>734</Words>
  <Application>Microsoft Office PowerPoint</Application>
  <PresentationFormat>如螢幕大小 (4:3)</PresentationFormat>
  <Paragraphs>292</Paragraphs>
  <Slides>22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0" baseType="lpstr">
      <vt:lpstr>Helvetica Neue</vt:lpstr>
      <vt:lpstr>新細明體</vt:lpstr>
      <vt:lpstr>Arial</vt:lpstr>
      <vt:lpstr>Calibri</vt:lpstr>
      <vt:lpstr>Calibri Light</vt:lpstr>
      <vt:lpstr>Cambria Math</vt:lpstr>
      <vt:lpstr>Times New Roman</vt:lpstr>
      <vt:lpstr>Office 佈景主題</vt:lpstr>
      <vt:lpstr>Attention-based Model</vt:lpstr>
      <vt:lpstr>External Memory</vt:lpstr>
      <vt:lpstr>Reading Comprehension</vt:lpstr>
      <vt:lpstr>Memory Network</vt:lpstr>
      <vt:lpstr>PowerPoint 簡報</vt:lpstr>
      <vt:lpstr>PowerPoint 簡報</vt:lpstr>
      <vt:lpstr>Multiple-hop</vt:lpstr>
      <vt:lpstr>PowerPoint 簡報</vt:lpstr>
      <vt:lpstr>Rnet</vt:lpstr>
      <vt:lpstr>PowerPoint 簡報</vt:lpstr>
      <vt:lpstr>PowerPoint 簡報</vt:lpstr>
      <vt:lpstr>Visual Question Answering</vt:lpstr>
      <vt:lpstr>Visual Question Answering</vt:lpstr>
      <vt:lpstr>Visual Question Answering</vt:lpstr>
      <vt:lpstr>Visual Question Answering</vt:lpstr>
      <vt:lpstr>External Memory v2</vt:lpstr>
      <vt:lpstr>Neural Turing Machine</vt:lpstr>
      <vt:lpstr>Neural Turing Machine</vt:lpstr>
      <vt:lpstr>Neural Turing Machine</vt:lpstr>
      <vt:lpstr>Neural Turing Machine</vt:lpstr>
      <vt:lpstr>PowerPoint 簡報</vt:lpstr>
      <vt:lpstr>Stack RNN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Attention-based Model</dc:title>
  <dc:creator>Hung-yi Lee</dc:creator>
  <cp:lastModifiedBy>Hung-yi Lee</cp:lastModifiedBy>
  <cp:revision>6</cp:revision>
  <dcterms:created xsi:type="dcterms:W3CDTF">2018-03-31T04:09:30Z</dcterms:created>
  <dcterms:modified xsi:type="dcterms:W3CDTF">2018-04-12T06:12:52Z</dcterms:modified>
</cp:coreProperties>
</file>