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892" r:id="rId2"/>
    <p:sldId id="801" r:id="rId3"/>
    <p:sldId id="839" r:id="rId4"/>
    <p:sldId id="493" r:id="rId5"/>
    <p:sldId id="836" r:id="rId6"/>
    <p:sldId id="840" r:id="rId7"/>
    <p:sldId id="838" r:id="rId8"/>
    <p:sldId id="494" r:id="rId9"/>
    <p:sldId id="495" r:id="rId10"/>
    <p:sldId id="400" r:id="rId11"/>
    <p:sldId id="401" r:id="rId12"/>
    <p:sldId id="833" r:id="rId13"/>
    <p:sldId id="639" r:id="rId14"/>
    <p:sldId id="395" r:id="rId15"/>
    <p:sldId id="396" r:id="rId16"/>
    <p:sldId id="397" r:id="rId17"/>
    <p:sldId id="398" r:id="rId18"/>
    <p:sldId id="891" r:id="rId19"/>
    <p:sldId id="842" r:id="rId20"/>
    <p:sldId id="843" r:id="rId21"/>
    <p:sldId id="845" r:id="rId22"/>
    <p:sldId id="846" r:id="rId23"/>
    <p:sldId id="847" r:id="rId24"/>
    <p:sldId id="852" r:id="rId25"/>
    <p:sldId id="853" r:id="rId26"/>
    <p:sldId id="678" r:id="rId27"/>
    <p:sldId id="1084" r:id="rId28"/>
    <p:sldId id="1085" r:id="rId29"/>
    <p:sldId id="1086" r:id="rId30"/>
    <p:sldId id="837" r:id="rId31"/>
    <p:sldId id="7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18" autoAdjust="0"/>
  </p:normalViewPr>
  <p:slideViewPr>
    <p:cSldViewPr snapToGrid="0">
      <p:cViewPr varScale="1">
        <p:scale>
          <a:sx n="61" d="100"/>
          <a:sy n="61" d="100"/>
        </p:scale>
        <p:origin x="1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55597-10EF-4AE6-948F-8958679BD70C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02F49-F568-471A-BD37-7C16198B958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10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intstransfer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1.0902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沒講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http://paintstransfer.com</a:t>
            </a:r>
            <a:endParaRPr lang="en-US" altLang="zh-TW" dirty="0"/>
          </a:p>
          <a:p>
            <a:r>
              <a:rPr lang="en-US" altLang="zh-TW" dirty="0"/>
              <a:t>https://www.bilibili.com/video/av17537429/</a:t>
            </a:r>
            <a:endParaRPr lang="zh-TW" altLang="en-US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02F49-F568-471A-BD37-7C16198B958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480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err="1">
                <a:hlinkClick r:id="rId3"/>
              </a:rPr>
              <a:t>StarGAN</a:t>
            </a:r>
            <a:r>
              <a:rPr lang="en-US" altLang="zh-TW" dirty="0">
                <a:hlinkClick r:id="rId3"/>
              </a:rPr>
              <a:t>: Unified Generative Adversarial Networks for Multi-Domain Image-to-Image Translation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9A75B-916A-47E7-A328-D8032403CE7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303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This is not real example.</a:t>
            </a:r>
            <a:endParaRPr lang="zh-TW" altLang="en-US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549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很有用</a:t>
            </a:r>
            <a:endParaRPr lang="en-US" altLang="zh-TW" dirty="0"/>
          </a:p>
          <a:p>
            <a:r>
              <a:rPr lang="zh-TW" altLang="en-US" dirty="0"/>
              <a:t>線上課程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45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landscape photo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Van Gogh</a:t>
            </a: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Transform an object from one domain to another </a:t>
            </a:r>
            <a:r>
              <a:rPr lang="en-US" altLang="zh-TW" sz="1200" b="1" i="1" u="sng" dirty="0"/>
              <a:t>without paired data </a:t>
            </a:r>
            <a:endParaRPr lang="zh-TW" altLang="en-US" sz="1200" b="1" i="1" u="sng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147F0-B7C4-4202-B910-DF59561D49D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39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This is not real example.</a:t>
            </a:r>
            <a:endParaRPr lang="zh-TW" altLang="en-US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5611-6D38-444D-A832-F3C43C53E6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7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https://arxiv.org/abs/1703.10593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https://junyanz.github.io/CycleGAN/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Berkeley AI Research (BAIR) laboratory, UC Berkeley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46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https://arxiv.org/abs/1703.10593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https://junyanz.github.io/CycleGAN/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Berkeley AI Research (BAIR) laboratory, UC Berkeley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83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https://arxiv.org/abs/1703.10593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https://junyanz.github.io/CycleGAN/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Berkeley AI Research (BAIR) laboratory, UC Berkeley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04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https://arxiv.org/abs/1703.10593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https://junyanz.github.io/CycleGAN/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Berkeley AI Research (BAIR) laboratory, UC Berkeley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98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http://sunreader1309.pixnet.net/blog/post/394665458-%E6%94%9D%E5%BD%B1%E8%88%87%E7%95%AB%E4%BD%9C%EF%BC%8C%E6%A2%B5%E8%B0%B7%E8%87%AA%E7%95%AB%E5%83%8F%E7%9A%84%E7%9C%9F%E9%9D%A2%E7%9B%AE%3F--------------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D3A6-38CC-4046-9170-53F7549E255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9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Steg no </a:t>
            </a:r>
            <a:r>
              <a:rPr lang="en-US" altLang="zh-TW" dirty="0" err="1"/>
              <a:t>gra</a:t>
            </a:r>
            <a:r>
              <a:rPr lang="en-US" altLang="zh-TW" dirty="0"/>
              <a:t> </a:t>
            </a:r>
            <a:r>
              <a:rPr lang="en-US" altLang="zh-TW" dirty="0" err="1"/>
              <a:t>phy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02F49-F568-471A-BD37-7C16198B958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98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88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57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14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0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43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35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54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99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3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1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5755-1273-4190-AC7E-CB650AA150D5}" type="datetimeFigureOut">
              <a:rPr lang="zh-TW" altLang="en-US" smtClean="0"/>
              <a:t>2018/5/18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6BDE-CB8A-46D1-A435-181B0CF46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780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197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12" Type="http://schemas.openxmlformats.org/officeDocument/2006/relationships/image" Target="../media/image35.jpg"/><Relationship Id="rId2" Type="http://schemas.openxmlformats.org/officeDocument/2006/relationships/image" Target="../media/image26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6.jpeg"/><Relationship Id="rId5" Type="http://schemas.openxmlformats.org/officeDocument/2006/relationships/image" Target="../media/image29.png"/><Relationship Id="rId15" Type="http://schemas.openxmlformats.org/officeDocument/2006/relationships/image" Target="../media/image19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14" Type="http://schemas.openxmlformats.org/officeDocument/2006/relationships/image" Target="../media/image1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197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12" Type="http://schemas.openxmlformats.org/officeDocument/2006/relationships/image" Target="../media/image35.jpg"/><Relationship Id="rId2" Type="http://schemas.openxmlformats.org/officeDocument/2006/relationships/image" Target="../media/image26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6.jpeg"/><Relationship Id="rId5" Type="http://schemas.openxmlformats.org/officeDocument/2006/relationships/image" Target="../media/image29.png"/><Relationship Id="rId15" Type="http://schemas.openxmlformats.org/officeDocument/2006/relationships/image" Target="../media/image19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14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Relationship Id="rId9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2.png"/><Relationship Id="rId7" Type="http://schemas.openxmlformats.org/officeDocument/2006/relationships/image" Target="../media/image6.jpeg"/><Relationship Id="rId12" Type="http://schemas.openxmlformats.org/officeDocument/2006/relationships/image" Target="../media/image21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06.png"/><Relationship Id="rId5" Type="http://schemas.openxmlformats.org/officeDocument/2006/relationships/image" Target="../media/image204.png"/><Relationship Id="rId10" Type="http://schemas.openxmlformats.org/officeDocument/2006/relationships/image" Target="../media/image205.png"/><Relationship Id="rId4" Type="http://schemas.openxmlformats.org/officeDocument/2006/relationships/image" Target="../media/image203.png"/><Relationship Id="rId9" Type="http://schemas.openxmlformats.org/officeDocument/2006/relationships/image" Target="../media/image2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30.jpg"/><Relationship Id="rId18" Type="http://schemas.openxmlformats.org/officeDocument/2006/relationships/image" Target="../media/image44.jpg"/><Relationship Id="rId3" Type="http://schemas.openxmlformats.org/officeDocument/2006/relationships/hyperlink" Target="https://github.com/Hi-king/kawaii_creator" TargetMode="External"/><Relationship Id="rId7" Type="http://schemas.openxmlformats.org/officeDocument/2006/relationships/image" Target="../media/image39.jpg"/><Relationship Id="rId12" Type="http://schemas.openxmlformats.org/officeDocument/2006/relationships/image" Target="../media/image43.jpg"/><Relationship Id="rId1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jpg"/><Relationship Id="rId5" Type="http://schemas.openxmlformats.org/officeDocument/2006/relationships/image" Target="../media/image37.jpeg"/><Relationship Id="rId15" Type="http://schemas.openxmlformats.org/officeDocument/2006/relationships/image" Target="../media/image31.jpg"/><Relationship Id="rId10" Type="http://schemas.openxmlformats.org/officeDocument/2006/relationships/image" Target="../media/image34.jpg"/><Relationship Id="rId19" Type="http://schemas.openxmlformats.org/officeDocument/2006/relationships/image" Target="../media/image45.jpg"/><Relationship Id="rId4" Type="http://schemas.openxmlformats.org/officeDocument/2006/relationships/image" Target="../media/image36.jpeg"/><Relationship Id="rId9" Type="http://schemas.openxmlformats.org/officeDocument/2006/relationships/image" Target="../media/image41.jpg"/><Relationship Id="rId1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3" Type="http://schemas.microsoft.com/office/2007/relationships/media" Target="../media/media2.mp3"/><Relationship Id="rId7" Type="http://schemas.microsoft.com/office/2007/relationships/media" Target="../media/media4.wav"/><Relationship Id="rId12" Type="http://schemas.openxmlformats.org/officeDocument/2006/relationships/audio" Target="../media/media6.mp3"/><Relationship Id="rId2" Type="http://schemas.openxmlformats.org/officeDocument/2006/relationships/audio" Target="../media/media1.wav"/><Relationship Id="rId16" Type="http://schemas.openxmlformats.org/officeDocument/2006/relationships/image" Target="../media/image4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mp3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780.png"/><Relationship Id="rId7" Type="http://schemas.openxmlformats.org/officeDocument/2006/relationships/image" Target="../media/image18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6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7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6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7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6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7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60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7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0.png"/><Relationship Id="rId13" Type="http://schemas.openxmlformats.org/officeDocument/2006/relationships/image" Target="../media/image11.png"/><Relationship Id="rId12" Type="http://schemas.openxmlformats.org/officeDocument/2006/relationships/image" Target="../media/image10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5" Type="http://schemas.openxmlformats.org/officeDocument/2006/relationships/image" Target="../media/image2110.png"/><Relationship Id="rId10" Type="http://schemas.openxmlformats.org/officeDocument/2006/relationships/image" Target="../media/image2101.png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2170.png"/><Relationship Id="rId12" Type="http://schemas.openxmlformats.org/officeDocument/2006/relationships/image" Target="../media/image2110.png"/><Relationship Id="rId17" Type="http://schemas.openxmlformats.org/officeDocument/2006/relationships/image" Target="../media/image21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5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5" Type="http://schemas.openxmlformats.org/officeDocument/2006/relationships/image" Target="../media/image2140.png"/><Relationship Id="rId10" Type="http://schemas.openxmlformats.org/officeDocument/2006/relationships/image" Target="../media/image3.png"/><Relationship Id="rId9" Type="http://schemas.openxmlformats.org/officeDocument/2006/relationships/image" Target="../media/image2090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5465E0-CA5B-4961-B66B-60B4FBC6C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Unsupervised Conditional Generation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3339AF-4721-43E4-9081-859D0554E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67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ple_ori">
            <a:extLst>
              <a:ext uri="{FF2B5EF4-FFF2-40B4-BE49-F238E27FC236}">
                <a16:creationId xmlns:a16="http://schemas.microsoft.com/office/drawing/2014/main" id="{69E88B5C-927E-46E5-B456-B7095E27B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4376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95A689B-8886-4DB8-A490-D49361C7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en-US" altLang="zh-TW" sz="4100"/>
              <a:t>Cycle GAN – Silver Hair</a:t>
            </a:r>
            <a:endParaRPr lang="zh-TW" altLang="en-US" sz="41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A29AEF-7272-4EAA-9A0C-FBBF20BE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r>
              <a:rPr lang="zh-TW" altLang="en-US" sz="1600"/>
              <a:t>https://github.com/Aixile/chainer-cyclegan</a:t>
            </a:r>
          </a:p>
          <a:p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241313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mple_f">
            <a:extLst>
              <a:ext uri="{FF2B5EF4-FFF2-40B4-BE49-F238E27FC236}">
                <a16:creationId xmlns:a16="http://schemas.microsoft.com/office/drawing/2014/main" id="{95EA38F8-F8F9-4AED-AAE5-A4F8F7848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 bwMode="auto">
          <a:xfrm>
            <a:off x="3479292" y="10"/>
            <a:ext cx="5664708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95A689B-8886-4DB8-A490-D49361C7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r>
              <a:rPr lang="en-US" altLang="zh-TW" sz="4100"/>
              <a:t>Cycle GAN – Silver Hair</a:t>
            </a:r>
            <a:endParaRPr lang="zh-TW" altLang="en-US" sz="41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A29AEF-7272-4EAA-9A0C-FBBF20BE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r>
              <a:rPr lang="zh-TW" altLang="en-US" sz="1600"/>
              <a:t>https://github.com/Aixile/chainer-cyclegan</a:t>
            </a:r>
          </a:p>
          <a:p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240752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86BC3A-97C3-4A84-A521-39B54EE0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Issue of Cycle Consistency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8489C-A0BF-4BAB-8C7C-A4A252F6D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/>
              <a:t>CycleGAN</a:t>
            </a:r>
            <a:r>
              <a:rPr lang="en-US" altLang="zh-TW" b="1" dirty="0"/>
              <a:t>: a Master of Steganography (</a:t>
            </a:r>
            <a:r>
              <a:rPr lang="zh-CN" altLang="en-US" b="1" dirty="0"/>
              <a:t>隱寫術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9EBD77-68CA-40D9-8C81-D7158D5CFB6B}"/>
              </a:ext>
            </a:extLst>
          </p:cNvPr>
          <p:cNvSpPr/>
          <p:nvPr/>
        </p:nvSpPr>
        <p:spPr>
          <a:xfrm>
            <a:off x="4945244" y="2285869"/>
            <a:ext cx="405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[Casey Chu, et al., NIPS workshop, 2017]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FA05E5-AF1F-434E-8E10-1AFD6782A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7" y="3428999"/>
            <a:ext cx="2647950" cy="2667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74B48FE-F2A0-4A18-B98B-D1935BD4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945" y="3424237"/>
            <a:ext cx="2638425" cy="26765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852D927-0CC3-4D9A-AAC2-9A3E66037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544" y="3424237"/>
            <a:ext cx="2705100" cy="2676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6DF05CA-E26D-4770-8F3A-DDDE04BC0981}"/>
                  </a:ext>
                </a:extLst>
              </p:cNvPr>
              <p:cNvSpPr/>
              <p:nvPr/>
            </p:nvSpPr>
            <p:spPr>
              <a:xfrm>
                <a:off x="5538462" y="2736388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6DF05CA-E26D-4770-8F3A-DDDE04BC0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62" y="2736388"/>
                <a:ext cx="1131382" cy="945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B6F4276-AD83-477E-A0F0-9575A0DC5BCD}"/>
                  </a:ext>
                </a:extLst>
              </p:cNvPr>
              <p:cNvSpPr/>
              <p:nvPr/>
            </p:nvSpPr>
            <p:spPr>
              <a:xfrm>
                <a:off x="2561575" y="2816458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B6F4276-AD83-477E-A0F0-9575A0DC5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75" y="2816458"/>
                <a:ext cx="1131382" cy="945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845E07D0-2FD3-4F0C-91D1-8EECFAB6BB37}"/>
              </a:ext>
            </a:extLst>
          </p:cNvPr>
          <p:cNvSpPr/>
          <p:nvPr/>
        </p:nvSpPr>
        <p:spPr>
          <a:xfrm rot="19747538">
            <a:off x="947665" y="5387952"/>
            <a:ext cx="1164172" cy="334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B9766DF-AB0F-4A62-8597-9ECCFBD2028F}"/>
              </a:ext>
            </a:extLst>
          </p:cNvPr>
          <p:cNvSpPr/>
          <p:nvPr/>
        </p:nvSpPr>
        <p:spPr>
          <a:xfrm rot="19747538">
            <a:off x="3787650" y="5387951"/>
            <a:ext cx="1164172" cy="334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75E9BD-A94D-4622-8950-4AF4B250C8CE}"/>
              </a:ext>
            </a:extLst>
          </p:cNvPr>
          <p:cNvSpPr/>
          <p:nvPr/>
        </p:nvSpPr>
        <p:spPr>
          <a:xfrm rot="19747538">
            <a:off x="6783672" y="5387950"/>
            <a:ext cx="1164172" cy="334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21D6E45-EFC5-4E16-BC48-E41406ABA4BC}"/>
              </a:ext>
            </a:extLst>
          </p:cNvPr>
          <p:cNvSpPr txBox="1"/>
          <p:nvPr/>
        </p:nvSpPr>
        <p:spPr>
          <a:xfrm>
            <a:off x="2824672" y="6105392"/>
            <a:ext cx="364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information is hidden.</a:t>
            </a:r>
            <a:endParaRPr lang="zh-TW" altLang="en-US" sz="2400" dirty="0"/>
          </a:p>
        </p:txBody>
      </p:sp>
      <p:sp>
        <p:nvSpPr>
          <p:cNvPr id="16" name="箭號: 彎曲 15">
            <a:extLst>
              <a:ext uri="{FF2B5EF4-FFF2-40B4-BE49-F238E27FC236}">
                <a16:creationId xmlns:a16="http://schemas.microsoft.com/office/drawing/2014/main" id="{12941379-C99F-4943-9859-AD92275969EA}"/>
              </a:ext>
            </a:extLst>
          </p:cNvPr>
          <p:cNvSpPr/>
          <p:nvPr/>
        </p:nvSpPr>
        <p:spPr>
          <a:xfrm>
            <a:off x="1696062" y="3067050"/>
            <a:ext cx="865513" cy="69509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箭號: 彎曲 16">
            <a:extLst>
              <a:ext uri="{FF2B5EF4-FFF2-40B4-BE49-F238E27FC236}">
                <a16:creationId xmlns:a16="http://schemas.microsoft.com/office/drawing/2014/main" id="{15868CF9-D018-4DFB-BF35-6AA1E95CA73F}"/>
              </a:ext>
            </a:extLst>
          </p:cNvPr>
          <p:cNvSpPr/>
          <p:nvPr/>
        </p:nvSpPr>
        <p:spPr>
          <a:xfrm>
            <a:off x="4700874" y="3009223"/>
            <a:ext cx="865513" cy="69509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箭號: 彎曲 17">
            <a:extLst>
              <a:ext uri="{FF2B5EF4-FFF2-40B4-BE49-F238E27FC236}">
                <a16:creationId xmlns:a16="http://schemas.microsoft.com/office/drawing/2014/main" id="{8C30D3EF-48B7-4F6C-97FF-65E86754BF57}"/>
              </a:ext>
            </a:extLst>
          </p:cNvPr>
          <p:cNvSpPr/>
          <p:nvPr/>
        </p:nvSpPr>
        <p:spPr>
          <a:xfrm rot="5400000">
            <a:off x="3631960" y="3253634"/>
            <a:ext cx="865513" cy="69509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箭號: 彎曲 18">
            <a:extLst>
              <a:ext uri="{FF2B5EF4-FFF2-40B4-BE49-F238E27FC236}">
                <a16:creationId xmlns:a16="http://schemas.microsoft.com/office/drawing/2014/main" id="{97271B49-4F86-4AE5-8DE5-ABDB76198558}"/>
              </a:ext>
            </a:extLst>
          </p:cNvPr>
          <p:cNvSpPr/>
          <p:nvPr/>
        </p:nvSpPr>
        <p:spPr>
          <a:xfrm rot="5400000">
            <a:off x="6584634" y="3193407"/>
            <a:ext cx="865513" cy="69509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0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「disco GAN」的圖片搜尋結果">
            <a:extLst>
              <a:ext uri="{FF2B5EF4-FFF2-40B4-BE49-F238E27FC236}">
                <a16:creationId xmlns:a16="http://schemas.microsoft.com/office/drawing/2014/main" id="{FD6006BE-5562-44D7-AD41-AB3F3401A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98" y="244369"/>
            <a:ext cx="4614983" cy="36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ED8E0A0-B823-4511-9381-6F585268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9" y="2917468"/>
            <a:ext cx="5121292" cy="166878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4ECFCAA-EA5E-4C9B-A9D5-D3DAFD8C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EC2707-6D03-4855-B728-F06A41B38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D9F038-94DE-4575-86A6-D5EBD808A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463" y="4852004"/>
            <a:ext cx="6546850" cy="16408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19583E2-E663-4AB1-AE57-D8D2FE68C6C0}"/>
              </a:ext>
            </a:extLst>
          </p:cNvPr>
          <p:cNvSpPr/>
          <p:nvPr/>
        </p:nvSpPr>
        <p:spPr>
          <a:xfrm>
            <a:off x="191604" y="5345265"/>
            <a:ext cx="1944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Cycle GAN</a:t>
            </a:r>
            <a:endParaRPr lang="zh-TW" altLang="en-US" sz="3200" b="1" i="1" u="sng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C73F7A-EE7B-41C0-8620-4D00CC382513}"/>
              </a:ext>
            </a:extLst>
          </p:cNvPr>
          <p:cNvSpPr/>
          <p:nvPr/>
        </p:nvSpPr>
        <p:spPr>
          <a:xfrm>
            <a:off x="236538" y="2103279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Dual GAN</a:t>
            </a:r>
            <a:endParaRPr lang="zh-TW" altLang="en-US" sz="3200" b="1" i="1" u="sng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DCF5756-D039-4173-9203-5E32D78D43DB}"/>
              </a:ext>
            </a:extLst>
          </p:cNvPr>
          <p:cNvSpPr/>
          <p:nvPr/>
        </p:nvSpPr>
        <p:spPr>
          <a:xfrm>
            <a:off x="3338098" y="329685"/>
            <a:ext cx="1958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Disco GAN</a:t>
            </a:r>
            <a:endParaRPr lang="zh-TW" altLang="en-US" sz="3200" b="1" i="1" u="sng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7127CB-EE70-438D-80C9-AA0FE5ECF2C7}"/>
              </a:ext>
            </a:extLst>
          </p:cNvPr>
          <p:cNvSpPr/>
          <p:nvPr/>
        </p:nvSpPr>
        <p:spPr>
          <a:xfrm>
            <a:off x="5506577" y="6442719"/>
            <a:ext cx="3343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[Jun-Yan Zhu, et al., ICCV, 2017]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66A7F2-44C3-4BB2-ADDD-C926B789C502}"/>
              </a:ext>
            </a:extLst>
          </p:cNvPr>
          <p:cNvSpPr/>
          <p:nvPr/>
        </p:nvSpPr>
        <p:spPr>
          <a:xfrm>
            <a:off x="4220811" y="4177714"/>
            <a:ext cx="2712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[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Zili</a:t>
            </a:r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 Yi, et al., ICCV, 2017] 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8A3819-55AB-446D-8AD5-A0F147B3D093}"/>
              </a:ext>
            </a:extLst>
          </p:cNvPr>
          <p:cNvSpPr/>
          <p:nvPr/>
        </p:nvSpPr>
        <p:spPr>
          <a:xfrm>
            <a:off x="2619750" y="1811446"/>
            <a:ext cx="188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[</a:t>
            </a:r>
            <a:r>
              <a:rPr lang="en-US" altLang="zh-TW" dirty="0" err="1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Taeksoo</a:t>
            </a:r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 Kim, et al., ICML, 2017]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774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51334-3610-4C5D-BE8A-AACA004A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StarGAN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E47FE4-C2D3-4CC3-9B56-23F066786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A0F80F-23F3-4132-A3FA-4B944BC6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81" y="1942823"/>
            <a:ext cx="7224437" cy="400603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CDF1F64-31F2-4466-9047-B4CF29206798}"/>
              </a:ext>
            </a:extLst>
          </p:cNvPr>
          <p:cNvSpPr txBox="1"/>
          <p:nvPr/>
        </p:nvSpPr>
        <p:spPr>
          <a:xfrm>
            <a:off x="4478902" y="265538"/>
            <a:ext cx="3003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For multiple domains, considering </a:t>
            </a:r>
            <a:r>
              <a:rPr lang="en-US" altLang="zh-TW" sz="2400" dirty="0" err="1"/>
              <a:t>starGAN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A8E7097-202D-4E6D-B90F-CA02DA9B1F28}"/>
              </a:ext>
            </a:extLst>
          </p:cNvPr>
          <p:cNvSpPr/>
          <p:nvPr/>
        </p:nvSpPr>
        <p:spPr>
          <a:xfrm>
            <a:off x="5959329" y="1096535"/>
            <a:ext cx="25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</a:t>
            </a:r>
            <a:r>
              <a:rPr lang="en-US" altLang="zh-TW" dirty="0" err="1">
                <a:solidFill>
                  <a:srgbClr val="0000FF"/>
                </a:solidFill>
              </a:rPr>
              <a:t>Yunjey</a:t>
            </a:r>
            <a:r>
              <a:rPr lang="en-US" altLang="zh-TW" dirty="0">
                <a:solidFill>
                  <a:srgbClr val="0000FF"/>
                </a:solidFill>
              </a:rPr>
              <a:t> Choi, </a:t>
            </a:r>
            <a:r>
              <a:rPr lang="en-US" altLang="zh-TW" dirty="0" err="1">
                <a:solidFill>
                  <a:srgbClr val="0000FF"/>
                </a:solidFill>
              </a:rPr>
              <a:t>arXiv</a:t>
            </a:r>
            <a:r>
              <a:rPr lang="en-US" altLang="zh-TW" dirty="0">
                <a:solidFill>
                  <a:srgbClr val="0000FF"/>
                </a:solidFill>
              </a:rPr>
              <a:t>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553A44-C1CF-4DA3-B9A4-0982A300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zh-TW" dirty="0" err="1"/>
              <a:t>StarGAN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CFFB11-159C-4B81-8679-0FF24CFE1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BF0811-F30D-451F-AC82-F9551601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144000" cy="36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8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B01BB9-DE64-40DE-8E7D-9060B78C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StarGAN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187CDF-272D-4B36-B1C1-AE2CEACB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BABAE3-628E-40C0-950C-26E2C77F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855"/>
            <a:ext cx="9144000" cy="45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B01BB9-DE64-40DE-8E7D-9060B78C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StarGAN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187CDF-272D-4B36-B1C1-AE2CEACB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BABAE3-628E-40C0-950C-26E2C77F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855"/>
            <a:ext cx="9144000" cy="453910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DB02EA6-F994-41FA-A36A-3F23168D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5521"/>
            <a:ext cx="9144000" cy="41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50803-F188-4279-B53A-25A9AC4A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</a:t>
            </a:r>
            <a:br>
              <a:rPr lang="en-US" altLang="zh-TW" dirty="0"/>
            </a:br>
            <a:r>
              <a:rPr lang="en-US" altLang="zh-TW" dirty="0"/>
              <a:t>Conditional Generation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7937F1-A594-451D-A840-5DE3381D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Approach 1: Direct Transformation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Approach 2: Projection to Common Space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0630C9-CF17-4B0E-B125-0F527E0D8B92}"/>
              </a:ext>
            </a:extLst>
          </p:cNvPr>
          <p:cNvSpPr/>
          <p:nvPr/>
        </p:nvSpPr>
        <p:spPr>
          <a:xfrm>
            <a:off x="4931723" y="2476708"/>
            <a:ext cx="1473573" cy="10665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D834A3E-B2C7-4782-A8CF-FF01230679EE}"/>
                  </a:ext>
                </a:extLst>
              </p:cNvPr>
              <p:cNvSpPr/>
              <p:nvPr/>
            </p:nvSpPr>
            <p:spPr>
              <a:xfrm>
                <a:off x="2978392" y="2542341"/>
                <a:ext cx="135685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D834A3E-B2C7-4782-A8CF-FF0123067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92" y="2542341"/>
                <a:ext cx="135685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E3662682-2422-45DC-9A55-455AD530966F}"/>
              </a:ext>
            </a:extLst>
          </p:cNvPr>
          <p:cNvSpPr/>
          <p:nvPr/>
        </p:nvSpPr>
        <p:spPr>
          <a:xfrm>
            <a:off x="2461837" y="277982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C3DBB7D3-C0FF-4D1A-9525-9FBF0F87A099}"/>
              </a:ext>
            </a:extLst>
          </p:cNvPr>
          <p:cNvSpPr/>
          <p:nvPr/>
        </p:nvSpPr>
        <p:spPr>
          <a:xfrm>
            <a:off x="4379851" y="277982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EC9D73-6391-43E5-AC4F-A55875E1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0" y="2428931"/>
            <a:ext cx="1464885" cy="11183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B137058-286C-4253-AD9C-76CA3F6FF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99" y="2423293"/>
            <a:ext cx="1494397" cy="117383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D44ECCD-76FC-41CD-A504-E67C7288A23B}"/>
              </a:ext>
            </a:extLst>
          </p:cNvPr>
          <p:cNvSpPr txBox="1"/>
          <p:nvPr/>
        </p:nvSpPr>
        <p:spPr>
          <a:xfrm>
            <a:off x="789964" y="3462209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X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ED212B-9EE4-48A3-8FFC-84A5DE485DD4}"/>
              </a:ext>
            </a:extLst>
          </p:cNvPr>
          <p:cNvSpPr txBox="1"/>
          <p:nvPr/>
        </p:nvSpPr>
        <p:spPr>
          <a:xfrm>
            <a:off x="4767509" y="3496867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Y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75A37C-9DCF-4BA7-BDFB-4B4579350BEE}"/>
              </a:ext>
            </a:extLst>
          </p:cNvPr>
          <p:cNvSpPr txBox="1"/>
          <p:nvPr/>
        </p:nvSpPr>
        <p:spPr>
          <a:xfrm>
            <a:off x="6731007" y="2579380"/>
            <a:ext cx="210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For texture or color change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7B12EB1-B555-4437-8DA0-0C7C84FB89E6}"/>
                  </a:ext>
                </a:extLst>
              </p:cNvPr>
              <p:cNvSpPr/>
              <p:nvPr/>
            </p:nvSpPr>
            <p:spPr>
              <a:xfrm>
                <a:off x="2027069" y="4492682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7B12EB1-B555-4437-8DA0-0C7C84FB8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69" y="4492682"/>
                <a:ext cx="1356852" cy="945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8CCF557-16A1-407B-A6E2-4C6568728D9F}"/>
                  </a:ext>
                </a:extLst>
              </p:cNvPr>
              <p:cNvSpPr/>
              <p:nvPr/>
            </p:nvSpPr>
            <p:spPr>
              <a:xfrm>
                <a:off x="5191832" y="4463478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8CCF557-16A1-407B-A6E2-4C6568728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32" y="4463478"/>
                <a:ext cx="1356852" cy="945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18733C87-D362-4C23-A7F3-59C651D4D1B9}"/>
              </a:ext>
            </a:extLst>
          </p:cNvPr>
          <p:cNvSpPr txBox="1"/>
          <p:nvPr/>
        </p:nvSpPr>
        <p:spPr>
          <a:xfrm>
            <a:off x="1725780" y="5414610"/>
            <a:ext cx="19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Encoder of domain X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2BB8DF0-B423-4CD9-BFC9-2B149A703D74}"/>
              </a:ext>
            </a:extLst>
          </p:cNvPr>
          <p:cNvSpPr txBox="1"/>
          <p:nvPr/>
        </p:nvSpPr>
        <p:spPr>
          <a:xfrm>
            <a:off x="4890542" y="5399025"/>
            <a:ext cx="19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Decoder of domain Y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42E74C1-32FE-4A72-A0B5-49DC9D63B26F}"/>
              </a:ext>
            </a:extLst>
          </p:cNvPr>
          <p:cNvSpPr txBox="1"/>
          <p:nvPr/>
        </p:nvSpPr>
        <p:spPr>
          <a:xfrm>
            <a:off x="3667954" y="6294458"/>
            <a:ext cx="524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Larger change, only keep the semantics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2BD1022-9A67-46F2-89ED-14AF063E0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4" y="4492682"/>
            <a:ext cx="943634" cy="93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「新八」的圖片搜尋結果">
            <a:extLst>
              <a:ext uri="{FF2B5EF4-FFF2-40B4-BE49-F238E27FC236}">
                <a16:creationId xmlns:a16="http://schemas.microsoft.com/office/drawing/2014/main" id="{EF31939D-9356-43BA-A36E-AD6FA68E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27" y="4431831"/>
            <a:ext cx="868408" cy="11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A0BD62F3-C622-406F-8C0C-1DA535DF17B5}"/>
              </a:ext>
            </a:extLst>
          </p:cNvPr>
          <p:cNvSpPr/>
          <p:nvPr/>
        </p:nvSpPr>
        <p:spPr>
          <a:xfrm>
            <a:off x="1511429" y="4798767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13CF45BF-A558-4E69-AA6F-B63736570811}"/>
              </a:ext>
            </a:extLst>
          </p:cNvPr>
          <p:cNvSpPr/>
          <p:nvPr/>
        </p:nvSpPr>
        <p:spPr>
          <a:xfrm>
            <a:off x="3402212" y="4819865"/>
            <a:ext cx="728555" cy="3476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8532D0B0-0252-4A91-9C41-C5F4418DCF04}"/>
              </a:ext>
            </a:extLst>
          </p:cNvPr>
          <p:cNvSpPr/>
          <p:nvPr/>
        </p:nvSpPr>
        <p:spPr>
          <a:xfrm>
            <a:off x="4493233" y="4819781"/>
            <a:ext cx="710986" cy="3101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E2C8A89D-B773-4FB0-9490-2B780DDF8FA7}"/>
              </a:ext>
            </a:extLst>
          </p:cNvPr>
          <p:cNvSpPr/>
          <p:nvPr/>
        </p:nvSpPr>
        <p:spPr>
          <a:xfrm>
            <a:off x="6587274" y="4790661"/>
            <a:ext cx="471948" cy="3459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77DD866-905E-435C-A500-8077B14CD867}"/>
              </a:ext>
            </a:extLst>
          </p:cNvPr>
          <p:cNvSpPr txBox="1"/>
          <p:nvPr/>
        </p:nvSpPr>
        <p:spPr>
          <a:xfrm>
            <a:off x="6676277" y="552306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Y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FA437C7-93C0-4521-B573-02756B943742}"/>
              </a:ext>
            </a:extLst>
          </p:cNvPr>
          <p:cNvSpPr txBox="1"/>
          <p:nvPr/>
        </p:nvSpPr>
        <p:spPr>
          <a:xfrm>
            <a:off x="71843" y="5442269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X</a:t>
            </a:r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17D6B25-D858-4B90-B994-900603CD9D60}"/>
              </a:ext>
            </a:extLst>
          </p:cNvPr>
          <p:cNvSpPr/>
          <p:nvPr/>
        </p:nvSpPr>
        <p:spPr>
          <a:xfrm>
            <a:off x="4197473" y="4508185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960C052-7901-4A05-8D82-46F7551FE9F7}"/>
              </a:ext>
            </a:extLst>
          </p:cNvPr>
          <p:cNvSpPr txBox="1"/>
          <p:nvPr/>
        </p:nvSpPr>
        <p:spPr>
          <a:xfrm>
            <a:off x="3638187" y="5402074"/>
            <a:ext cx="135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Face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Attribute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4806B29-4227-4B7E-B15E-ADBFAAD507E0}"/>
              </a:ext>
            </a:extLst>
          </p:cNvPr>
          <p:cNvSpPr/>
          <p:nvPr/>
        </p:nvSpPr>
        <p:spPr>
          <a:xfrm>
            <a:off x="285885" y="3884828"/>
            <a:ext cx="8494493" cy="2409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25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7A7930F-CB10-4C9A-827C-BADDF5D8A69E}"/>
              </a:ext>
            </a:extLst>
          </p:cNvPr>
          <p:cNvSpPr txBox="1"/>
          <p:nvPr/>
        </p:nvSpPr>
        <p:spPr>
          <a:xfrm>
            <a:off x="1673359" y="6308208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X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3F73114-FA5E-420D-8401-A54D491331E1}"/>
              </a:ext>
            </a:extLst>
          </p:cNvPr>
          <p:cNvSpPr txBox="1"/>
          <p:nvPr/>
        </p:nvSpPr>
        <p:spPr>
          <a:xfrm>
            <a:off x="5898290" y="633802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Y</a:t>
            </a:r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13971EF-8A28-418E-B689-2AD605A1061F}"/>
              </a:ext>
            </a:extLst>
          </p:cNvPr>
          <p:cNvGrpSpPr/>
          <p:nvPr/>
        </p:nvGrpSpPr>
        <p:grpSpPr>
          <a:xfrm>
            <a:off x="974693" y="4614654"/>
            <a:ext cx="3182604" cy="1629190"/>
            <a:chOff x="842174" y="4574733"/>
            <a:chExt cx="3255289" cy="166639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BC2C9EC-C43C-437A-A3BA-D2D1AB1E0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174" y="4574733"/>
              <a:ext cx="1019175" cy="106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16BCFAA-676A-41C0-93D8-E09041129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499" y="5174331"/>
              <a:ext cx="1038225" cy="106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39779FF-9DEF-4568-B0AA-6BA7EE0B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473" y="4607593"/>
              <a:ext cx="1076325" cy="11334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15C67D0-8BF6-4C78-B27A-42CB215CA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1138" y="5164806"/>
              <a:ext cx="1076325" cy="1076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CDB6E85-CDA2-4A54-8673-0A2182FEE7E5}"/>
              </a:ext>
            </a:extLst>
          </p:cNvPr>
          <p:cNvGrpSpPr/>
          <p:nvPr/>
        </p:nvGrpSpPr>
        <p:grpSpPr>
          <a:xfrm>
            <a:off x="4986705" y="4476697"/>
            <a:ext cx="3346544" cy="1921107"/>
            <a:chOff x="4722927" y="4138477"/>
            <a:chExt cx="4230262" cy="242841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D04107EA-7735-4E2D-9261-5F054D54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959" y="4216979"/>
              <a:ext cx="1133072" cy="1133072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51DD5B2-0381-4300-B9BD-8026AEAA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997" y="5136270"/>
              <a:ext cx="1133072" cy="1133072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88B3730D-9062-4A32-ABE4-6C398D058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942" y="4310264"/>
              <a:ext cx="1133072" cy="1133072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28354814-4A31-4054-9DE6-D5FAEF46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751" y="5433816"/>
              <a:ext cx="1133072" cy="1133072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E31FC90D-E87E-4809-A6E8-1623F1F8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927" y="5017890"/>
              <a:ext cx="1133072" cy="1133072"/>
            </a:xfrm>
            <a:prstGeom prst="rect">
              <a:avLst/>
            </a:prstGeom>
          </p:spPr>
        </p:pic>
        <p:pic>
          <p:nvPicPr>
            <p:cNvPr id="6" name="Picture 2" descr="「新八」的圖片搜尋結果">
              <a:extLst>
                <a:ext uri="{FF2B5EF4-FFF2-40B4-BE49-F238E27FC236}">
                  <a16:creationId xmlns:a16="http://schemas.microsoft.com/office/drawing/2014/main" id="{86D99DFA-0B40-41FA-94A9-42EA45B6F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17" y="4138477"/>
              <a:ext cx="955400" cy="1273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4331696A-A72A-4FCC-B525-32B59246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117" y="4867280"/>
              <a:ext cx="1133072" cy="11330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/>
              <p:nvPr/>
            </p:nvSpPr>
            <p:spPr>
              <a:xfrm>
                <a:off x="2377343" y="1729496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43" y="1729496"/>
                <a:ext cx="1356852" cy="945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/>
              <p:nvPr/>
            </p:nvSpPr>
            <p:spPr>
              <a:xfrm>
                <a:off x="2377343" y="3097132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43" y="3097132"/>
                <a:ext cx="1356852" cy="9456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/>
              <p:nvPr/>
            </p:nvSpPr>
            <p:spPr>
              <a:xfrm>
                <a:off x="5396918" y="3091763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18" y="3091763"/>
                <a:ext cx="1356852" cy="945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/>
              <p:nvPr/>
            </p:nvSpPr>
            <p:spPr>
              <a:xfrm>
                <a:off x="5396918" y="1713817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18" y="1713817"/>
                <a:ext cx="1356852" cy="9456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1EB9062-558F-484C-B38E-0BAA305ACDBB}"/>
              </a:ext>
            </a:extLst>
          </p:cNvPr>
          <p:cNvSpPr/>
          <p:nvPr/>
        </p:nvSpPr>
        <p:spPr>
          <a:xfrm>
            <a:off x="4457067" y="2463599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B37C9D-2333-460F-B376-4AB61E0CF001}"/>
              </a:ext>
            </a:extLst>
          </p:cNvPr>
          <p:cNvSpPr/>
          <p:nvPr/>
        </p:nvSpPr>
        <p:spPr>
          <a:xfrm>
            <a:off x="744600" y="166516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7432D-D2E5-4598-893A-382D9854A4FC}"/>
              </a:ext>
            </a:extLst>
          </p:cNvPr>
          <p:cNvSpPr/>
          <p:nvPr/>
        </p:nvSpPr>
        <p:spPr>
          <a:xfrm>
            <a:off x="744599" y="306225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94ADF3-99FE-4D1D-ACC2-B80021104EE2}"/>
              </a:ext>
            </a:extLst>
          </p:cNvPr>
          <p:cNvSpPr/>
          <p:nvPr/>
        </p:nvSpPr>
        <p:spPr>
          <a:xfrm>
            <a:off x="7408840" y="166516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2F4E56-9F31-4944-AFAF-F444023DDDCA}"/>
              </a:ext>
            </a:extLst>
          </p:cNvPr>
          <p:cNvSpPr/>
          <p:nvPr/>
        </p:nvSpPr>
        <p:spPr>
          <a:xfrm>
            <a:off x="7408839" y="306225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2BC20C7-9EF3-4027-97C4-FB42F4A0B975}"/>
              </a:ext>
            </a:extLst>
          </p:cNvPr>
          <p:cNvSpPr/>
          <p:nvPr/>
        </p:nvSpPr>
        <p:spPr>
          <a:xfrm>
            <a:off x="1789768" y="198286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0A3DA8B4-F96F-422B-B47A-5798D19700EC}"/>
              </a:ext>
            </a:extLst>
          </p:cNvPr>
          <p:cNvSpPr/>
          <p:nvPr/>
        </p:nvSpPr>
        <p:spPr>
          <a:xfrm>
            <a:off x="1789768" y="335821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D79F72B7-BE7B-46AD-9371-578127CFAA1F}"/>
              </a:ext>
            </a:extLst>
          </p:cNvPr>
          <p:cNvSpPr/>
          <p:nvPr/>
        </p:nvSpPr>
        <p:spPr>
          <a:xfrm>
            <a:off x="6836271" y="1990729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BD1DC1D-2774-4966-A603-F1A8C425F829}"/>
              </a:ext>
            </a:extLst>
          </p:cNvPr>
          <p:cNvSpPr/>
          <p:nvPr/>
        </p:nvSpPr>
        <p:spPr>
          <a:xfrm>
            <a:off x="6836271" y="3366076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B7149A70-97A4-4D1C-ADBF-BE68075CE9FA}"/>
              </a:ext>
            </a:extLst>
          </p:cNvPr>
          <p:cNvSpPr/>
          <p:nvPr/>
        </p:nvSpPr>
        <p:spPr>
          <a:xfrm rot="2701164">
            <a:off x="3816870" y="227628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77E85FC-B6A9-4307-8A9A-22302DA4BBAC}"/>
              </a:ext>
            </a:extLst>
          </p:cNvPr>
          <p:cNvSpPr/>
          <p:nvPr/>
        </p:nvSpPr>
        <p:spPr>
          <a:xfrm rot="2701164">
            <a:off x="4870083" y="3172697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B52B6847-4766-4B38-B90E-3942CA64B99C}"/>
              </a:ext>
            </a:extLst>
          </p:cNvPr>
          <p:cNvSpPr/>
          <p:nvPr/>
        </p:nvSpPr>
        <p:spPr>
          <a:xfrm rot="18882259">
            <a:off x="3815272" y="311406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4763417-F99F-4D74-BAFC-0633DEBFB501}"/>
              </a:ext>
            </a:extLst>
          </p:cNvPr>
          <p:cNvSpPr/>
          <p:nvPr/>
        </p:nvSpPr>
        <p:spPr>
          <a:xfrm rot="18882259">
            <a:off x="4814929" y="2254737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FC2EE37-9AB0-4AC8-9395-AEDF13C8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8" y="1629135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2" descr="「新八」的圖片搜尋結果">
            <a:extLst>
              <a:ext uri="{FF2B5EF4-FFF2-40B4-BE49-F238E27FC236}">
                <a16:creationId xmlns:a16="http://schemas.microsoft.com/office/drawing/2014/main" id="{B799A436-0933-429A-B2BD-D6B22759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29" y="2966461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C00AE3A-C005-460A-AA1D-76A6103BEDE1}"/>
              </a:ext>
            </a:extLst>
          </p:cNvPr>
          <p:cNvCxnSpPr>
            <a:cxnSpLocks/>
          </p:cNvCxnSpPr>
          <p:nvPr/>
        </p:nvCxnSpPr>
        <p:spPr>
          <a:xfrm>
            <a:off x="1789768" y="2463599"/>
            <a:ext cx="194442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3597C4E-3B04-484B-B9AC-0A85AD6CFF7B}"/>
              </a:ext>
            </a:extLst>
          </p:cNvPr>
          <p:cNvCxnSpPr>
            <a:cxnSpLocks/>
          </p:cNvCxnSpPr>
          <p:nvPr/>
        </p:nvCxnSpPr>
        <p:spPr>
          <a:xfrm>
            <a:off x="5518802" y="3854369"/>
            <a:ext cx="194442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5238035-029A-4F32-8C9E-59FB7A5DCB49}"/>
              </a:ext>
            </a:extLst>
          </p:cNvPr>
          <p:cNvCxnSpPr>
            <a:cxnSpLocks/>
          </p:cNvCxnSpPr>
          <p:nvPr/>
        </p:nvCxnSpPr>
        <p:spPr>
          <a:xfrm>
            <a:off x="3706880" y="2459226"/>
            <a:ext cx="663639" cy="5958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08F348D-5D9A-4D9D-914C-769732923B56}"/>
              </a:ext>
            </a:extLst>
          </p:cNvPr>
          <p:cNvCxnSpPr>
            <a:cxnSpLocks/>
          </p:cNvCxnSpPr>
          <p:nvPr/>
        </p:nvCxnSpPr>
        <p:spPr>
          <a:xfrm>
            <a:off x="4872735" y="3265399"/>
            <a:ext cx="663639" cy="5958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7207EF2-C6B7-44DD-A41F-9F00500380F5}"/>
              </a:ext>
            </a:extLst>
          </p:cNvPr>
          <p:cNvSpPr txBox="1"/>
          <p:nvPr/>
        </p:nvSpPr>
        <p:spPr>
          <a:xfrm>
            <a:off x="3898347" y="3470575"/>
            <a:ext cx="135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Face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Attribute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1B423F0-ED25-493F-AD5D-2C1767B8C4FC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2D417F0-D86E-4772-BB53-5FFAE1FBDD53}"/>
              </a:ext>
            </a:extLst>
          </p:cNvPr>
          <p:cNvSpPr/>
          <p:nvPr/>
        </p:nvSpPr>
        <p:spPr>
          <a:xfrm>
            <a:off x="182522" y="695958"/>
            <a:ext cx="1124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Target</a:t>
            </a:r>
            <a:endParaRPr lang="zh-TW" alt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355578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>
            <a:extLst>
              <a:ext uri="{FF2B5EF4-FFF2-40B4-BE49-F238E27FC236}">
                <a16:creationId xmlns:a16="http://schemas.microsoft.com/office/drawing/2014/main" id="{E5AF6B50-38BA-42D6-B7E4-9BB37F7B8FDA}"/>
              </a:ext>
            </a:extLst>
          </p:cNvPr>
          <p:cNvSpPr txBox="1"/>
          <p:nvPr/>
        </p:nvSpPr>
        <p:spPr>
          <a:xfrm>
            <a:off x="1435299" y="3363790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Domain X</a:t>
            </a:r>
            <a:endParaRPr lang="zh-TW" altLang="en-US" sz="28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89850E6-B815-4A66-995F-5B96639BB8C7}"/>
              </a:ext>
            </a:extLst>
          </p:cNvPr>
          <p:cNvSpPr txBox="1"/>
          <p:nvPr/>
        </p:nvSpPr>
        <p:spPr>
          <a:xfrm>
            <a:off x="5737245" y="3325662"/>
            <a:ext cx="178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Domain Y</a:t>
            </a:r>
            <a:endParaRPr lang="zh-TW" altLang="en-US" sz="2800" dirty="0"/>
          </a:p>
        </p:txBody>
      </p:sp>
      <p:sp>
        <p:nvSpPr>
          <p:cNvPr id="38" name="箭號: 左-右雙向 37">
            <a:extLst>
              <a:ext uri="{FF2B5EF4-FFF2-40B4-BE49-F238E27FC236}">
                <a16:creationId xmlns:a16="http://schemas.microsoft.com/office/drawing/2014/main" id="{8DBCF64F-6340-43D5-92DD-D76C6A8BD574}"/>
              </a:ext>
            </a:extLst>
          </p:cNvPr>
          <p:cNvSpPr/>
          <p:nvPr/>
        </p:nvSpPr>
        <p:spPr>
          <a:xfrm>
            <a:off x="3871393" y="5455270"/>
            <a:ext cx="1392296" cy="44245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16454F3-0893-4A50-AB7A-1011D15A2892}"/>
              </a:ext>
            </a:extLst>
          </p:cNvPr>
          <p:cNvGrpSpPr/>
          <p:nvPr/>
        </p:nvGrpSpPr>
        <p:grpSpPr>
          <a:xfrm>
            <a:off x="1336521" y="3755878"/>
            <a:ext cx="6340821" cy="1142130"/>
            <a:chOff x="1671255" y="3999480"/>
            <a:chExt cx="6340821" cy="1142130"/>
          </a:xfrm>
        </p:grpSpPr>
        <p:sp>
          <p:nvSpPr>
            <p:cNvPr id="37" name="箭號: 左-右雙向 36">
              <a:extLst>
                <a:ext uri="{FF2B5EF4-FFF2-40B4-BE49-F238E27FC236}">
                  <a16:creationId xmlns:a16="http://schemas.microsoft.com/office/drawing/2014/main" id="{8AA44312-3DA4-41C9-A148-52613E54E9D5}"/>
                </a:ext>
              </a:extLst>
            </p:cNvPr>
            <p:cNvSpPr/>
            <p:nvPr/>
          </p:nvSpPr>
          <p:spPr>
            <a:xfrm>
              <a:off x="4206127" y="4275413"/>
              <a:ext cx="1392296" cy="442451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0DB246A0-9831-48C7-94F8-AB2F21CC0232}"/>
                </a:ext>
              </a:extLst>
            </p:cNvPr>
            <p:cNvGrpSpPr/>
            <p:nvPr/>
          </p:nvGrpSpPr>
          <p:grpSpPr>
            <a:xfrm>
              <a:off x="1671255" y="4141160"/>
              <a:ext cx="2015136" cy="604094"/>
              <a:chOff x="4005606" y="5533027"/>
              <a:chExt cx="1757324" cy="929291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41E234C6-7B37-433E-A55E-26F16EA4DD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">
                <a:extLst>
                  <a:ext uri="{FF2B5EF4-FFF2-40B4-BE49-F238E27FC236}">
                    <a16:creationId xmlns:a16="http://schemas.microsoft.com/office/drawing/2014/main" id="{FCD40C9C-CD6D-4556-ACE6-17C205B7F0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">
                <a:extLst>
                  <a:ext uri="{FF2B5EF4-FFF2-40B4-BE49-F238E27FC236}">
                    <a16:creationId xmlns:a16="http://schemas.microsoft.com/office/drawing/2014/main" id="{B7279F05-C898-44C7-9F9C-5EEA44114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62877826-81F7-41F5-A979-434C0E302806}"/>
                </a:ext>
              </a:extLst>
            </p:cNvPr>
            <p:cNvGrpSpPr/>
            <p:nvPr/>
          </p:nvGrpSpPr>
          <p:grpSpPr>
            <a:xfrm>
              <a:off x="5996940" y="3999480"/>
              <a:ext cx="2015136" cy="885025"/>
              <a:chOff x="4005606" y="5533027"/>
              <a:chExt cx="1757324" cy="929291"/>
            </a:xfrm>
          </p:grpSpPr>
          <p:pic>
            <p:nvPicPr>
              <p:cNvPr id="44" name="Picture 2">
                <a:extLst>
                  <a:ext uri="{FF2B5EF4-FFF2-40B4-BE49-F238E27FC236}">
                    <a16:creationId xmlns:a16="http://schemas.microsoft.com/office/drawing/2014/main" id="{250E1A03-4D2D-415D-AF1C-026B8E26D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5606" y="5533027"/>
                <a:ext cx="677862" cy="928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4E2FEE80-7A59-4509-89A1-56FF099F6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3630" y="5533631"/>
                <a:ext cx="749300" cy="92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id="{A4A6EAF1-9AB7-45B0-B9D9-E9A9CC9E6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60422" y="5533251"/>
                <a:ext cx="749266" cy="928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5E6B6BA9-EF1D-42C0-BD9D-50FE77F0ECCD}"/>
                </a:ext>
              </a:extLst>
            </p:cNvPr>
            <p:cNvSpPr txBox="1"/>
            <p:nvPr/>
          </p:nvSpPr>
          <p:spPr>
            <a:xfrm>
              <a:off x="2109072" y="4633639"/>
              <a:ext cx="1106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male</a:t>
              </a:r>
              <a:endParaRPr lang="zh-TW" altLang="en-US" sz="2400" dirty="0"/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AA3BA92C-64B4-4053-96AA-C0A61F0900B0}"/>
                </a:ext>
              </a:extLst>
            </p:cNvPr>
            <p:cNvSpPr txBox="1"/>
            <p:nvPr/>
          </p:nvSpPr>
          <p:spPr>
            <a:xfrm>
              <a:off x="6246726" y="4679945"/>
              <a:ext cx="1378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female</a:t>
              </a:r>
              <a:endParaRPr lang="zh-TW" altLang="en-US" sz="2400" dirty="0"/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546D0C36-019B-4128-9D7A-9ECE715765F3}"/>
              </a:ext>
            </a:extLst>
          </p:cNvPr>
          <p:cNvGrpSpPr/>
          <p:nvPr/>
        </p:nvGrpSpPr>
        <p:grpSpPr>
          <a:xfrm>
            <a:off x="817668" y="5007687"/>
            <a:ext cx="2928712" cy="1294868"/>
            <a:chOff x="1017935" y="4573712"/>
            <a:chExt cx="2928712" cy="1294868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932CCBE-53CA-47E0-AB76-359CAFED9D0C}"/>
                </a:ext>
              </a:extLst>
            </p:cNvPr>
            <p:cNvSpPr/>
            <p:nvPr/>
          </p:nvSpPr>
          <p:spPr>
            <a:xfrm>
              <a:off x="1032327" y="4594808"/>
              <a:ext cx="2847379" cy="12737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099E7843-086B-4E27-BE57-FB057AED564F}"/>
                </a:ext>
              </a:extLst>
            </p:cNvPr>
            <p:cNvSpPr txBox="1"/>
            <p:nvPr/>
          </p:nvSpPr>
          <p:spPr>
            <a:xfrm>
              <a:off x="1120878" y="4573712"/>
              <a:ext cx="1659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 is good.</a:t>
              </a:r>
              <a:endParaRPr lang="zh-TW" altLang="en-US" sz="2400" dirty="0"/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5C1B65D5-EFCA-4A0F-86EF-37EB1B2659BA}"/>
                </a:ext>
              </a:extLst>
            </p:cNvPr>
            <p:cNvSpPr txBox="1"/>
            <p:nvPr/>
          </p:nvSpPr>
          <p:spPr>
            <a:xfrm>
              <a:off x="1847630" y="4996019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It’s a good day.</a:t>
              </a:r>
              <a:endParaRPr lang="zh-TW" altLang="en-US" sz="2400" dirty="0"/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CD42AA79-21AB-4113-95B2-F0FA0D31CB48}"/>
                </a:ext>
              </a:extLst>
            </p:cNvPr>
            <p:cNvSpPr txBox="1"/>
            <p:nvPr/>
          </p:nvSpPr>
          <p:spPr>
            <a:xfrm>
              <a:off x="1017935" y="5385819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 love you.</a:t>
              </a:r>
              <a:endParaRPr lang="zh-TW" altLang="en-US" sz="2400" dirty="0"/>
            </a:p>
          </p:txBody>
        </p:sp>
      </p:grp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CDC6F993-7E24-41DA-97E7-3F70187A5BA0}"/>
              </a:ext>
            </a:extLst>
          </p:cNvPr>
          <p:cNvGrpSpPr/>
          <p:nvPr/>
        </p:nvGrpSpPr>
        <p:grpSpPr>
          <a:xfrm>
            <a:off x="5388702" y="5018235"/>
            <a:ext cx="3118335" cy="1316519"/>
            <a:chOff x="5590309" y="4587138"/>
            <a:chExt cx="3118335" cy="1316519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C0E6E71D-3D76-48ED-BF22-C74F6E683086}"/>
                </a:ext>
              </a:extLst>
            </p:cNvPr>
            <p:cNvSpPr/>
            <p:nvPr/>
          </p:nvSpPr>
          <p:spPr>
            <a:xfrm>
              <a:off x="5590309" y="4587138"/>
              <a:ext cx="2847379" cy="12737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1E1C776E-63F6-46E5-8236-A9B53B1424F7}"/>
                </a:ext>
              </a:extLst>
            </p:cNvPr>
            <p:cNvSpPr txBox="1"/>
            <p:nvPr/>
          </p:nvSpPr>
          <p:spPr>
            <a:xfrm>
              <a:off x="5882875" y="4629885"/>
              <a:ext cx="1659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 is bad.</a:t>
              </a:r>
              <a:endParaRPr lang="zh-TW" altLang="en-US" sz="2400" dirty="0"/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EAF137B6-674E-4AC4-B257-F82BB347DAC2}"/>
                </a:ext>
              </a:extLst>
            </p:cNvPr>
            <p:cNvSpPr txBox="1"/>
            <p:nvPr/>
          </p:nvSpPr>
          <p:spPr>
            <a:xfrm>
              <a:off x="6609627" y="5052192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It’s a bad day.</a:t>
              </a:r>
              <a:endParaRPr lang="zh-TW" altLang="en-US" sz="2400" dirty="0"/>
            </a:p>
          </p:txBody>
        </p:sp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0049D3F1-2EA5-4D0E-9BE7-B97AD788C919}"/>
                </a:ext>
              </a:extLst>
            </p:cNvPr>
            <p:cNvSpPr txBox="1"/>
            <p:nvPr/>
          </p:nvSpPr>
          <p:spPr>
            <a:xfrm>
              <a:off x="5779932" y="5441992"/>
              <a:ext cx="20990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 don’t love you.</a:t>
              </a:r>
              <a:endParaRPr lang="zh-TW" altLang="en-US" sz="2400" dirty="0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A7DCFFD9-500B-4058-8E59-B8AB5435D133}"/>
              </a:ext>
            </a:extLst>
          </p:cNvPr>
          <p:cNvSpPr/>
          <p:nvPr/>
        </p:nvSpPr>
        <p:spPr>
          <a:xfrm>
            <a:off x="169503" y="93780"/>
            <a:ext cx="7251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i="1" u="sng" dirty="0"/>
              <a:t>Unsupervised Conditional Generation</a:t>
            </a:r>
            <a:endParaRPr lang="zh-TW" altLang="en-US" sz="3200" b="1" i="1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0E984E5-B8B6-44E6-898D-F24C50E5A290}"/>
              </a:ext>
            </a:extLst>
          </p:cNvPr>
          <p:cNvSpPr/>
          <p:nvPr/>
        </p:nvSpPr>
        <p:spPr>
          <a:xfrm>
            <a:off x="832060" y="2098076"/>
            <a:ext cx="7674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TW" sz="2800" dirty="0"/>
              <a:t>Transform an object from one domain to another </a:t>
            </a:r>
            <a:r>
              <a:rPr lang="en-US" altLang="zh-TW" sz="2800" b="1" i="1" u="sng" dirty="0"/>
              <a:t>without paired data</a:t>
            </a:r>
            <a:r>
              <a:rPr lang="en-US" altLang="zh-TW" sz="2800" dirty="0"/>
              <a:t> (e.g. style transfer)</a:t>
            </a:r>
            <a:endParaRPr lang="zh-TW" altLang="en-US" sz="28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AFD4F67-2B25-4BEC-9958-4ABF8A899568}"/>
              </a:ext>
            </a:extLst>
          </p:cNvPr>
          <p:cNvSpPr/>
          <p:nvPr/>
        </p:nvSpPr>
        <p:spPr>
          <a:xfrm>
            <a:off x="3906837" y="1038914"/>
            <a:ext cx="1356852" cy="945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</a:t>
            </a:r>
            <a:endParaRPr lang="zh-TW" altLang="en-US" sz="2800" dirty="0"/>
          </a:p>
        </p:txBody>
      </p:sp>
      <p:sp>
        <p:nvSpPr>
          <p:cNvPr id="53" name="箭號: 向右 52">
            <a:extLst>
              <a:ext uri="{FF2B5EF4-FFF2-40B4-BE49-F238E27FC236}">
                <a16:creationId xmlns:a16="http://schemas.microsoft.com/office/drawing/2014/main" id="{4935B9E1-F047-4DF6-AE67-29BCE8BFAED0}"/>
              </a:ext>
            </a:extLst>
          </p:cNvPr>
          <p:cNvSpPr/>
          <p:nvPr/>
        </p:nvSpPr>
        <p:spPr>
          <a:xfrm>
            <a:off x="3390282" y="1276402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11BABD0F-5F10-4285-BAD9-6F549337AD21}"/>
              </a:ext>
            </a:extLst>
          </p:cNvPr>
          <p:cNvSpPr/>
          <p:nvPr/>
        </p:nvSpPr>
        <p:spPr>
          <a:xfrm>
            <a:off x="5308296" y="1276402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4451B6C2-D91A-4A87-8C50-C88526373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555" y="925504"/>
            <a:ext cx="1464885" cy="1118303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6F316134-273D-4C77-B11B-F76E6049D3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344" y="919866"/>
            <a:ext cx="1494397" cy="1173832"/>
          </a:xfrm>
          <a:prstGeom prst="rect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F85ED9FA-0398-4466-AA4B-DDD471BC3A5F}"/>
              </a:ext>
            </a:extLst>
          </p:cNvPr>
          <p:cNvSpPr txBox="1"/>
          <p:nvPr/>
        </p:nvSpPr>
        <p:spPr>
          <a:xfrm>
            <a:off x="298230" y="1253822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3B3E4FA7-7AC2-4953-8F3B-F39F751428A5}"/>
              </a:ext>
            </a:extLst>
          </p:cNvPr>
          <p:cNvSpPr txBox="1"/>
          <p:nvPr/>
        </p:nvSpPr>
        <p:spPr>
          <a:xfrm>
            <a:off x="7099148" y="1248633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Y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4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8" grpId="0" animBg="1"/>
      <p:bldP spid="2" grpId="0"/>
      <p:bldP spid="52" grpId="0" animBg="1"/>
      <p:bldP spid="53" grpId="0" animBg="1"/>
      <p:bldP spid="54" grpId="0" animBg="1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7A7930F-CB10-4C9A-827C-BADDF5D8A69E}"/>
              </a:ext>
            </a:extLst>
          </p:cNvPr>
          <p:cNvSpPr txBox="1"/>
          <p:nvPr/>
        </p:nvSpPr>
        <p:spPr>
          <a:xfrm>
            <a:off x="1673359" y="6308208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X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3F73114-FA5E-420D-8401-A54D491331E1}"/>
              </a:ext>
            </a:extLst>
          </p:cNvPr>
          <p:cNvSpPr txBox="1"/>
          <p:nvPr/>
        </p:nvSpPr>
        <p:spPr>
          <a:xfrm>
            <a:off x="5898290" y="633802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Y</a:t>
            </a:r>
            <a:endParaRPr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13971EF-8A28-418E-B689-2AD605A1061F}"/>
              </a:ext>
            </a:extLst>
          </p:cNvPr>
          <p:cNvGrpSpPr/>
          <p:nvPr/>
        </p:nvGrpSpPr>
        <p:grpSpPr>
          <a:xfrm>
            <a:off x="974693" y="4614654"/>
            <a:ext cx="3182604" cy="1629190"/>
            <a:chOff x="842174" y="4574733"/>
            <a:chExt cx="3255289" cy="166639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BC2C9EC-C43C-437A-A3BA-D2D1AB1E0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174" y="4574733"/>
              <a:ext cx="1019175" cy="106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16BCFAA-676A-41C0-93D8-E09041129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499" y="5174331"/>
              <a:ext cx="1038225" cy="1066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C39779FF-9DEF-4568-B0AA-6BA7EE0B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473" y="4607593"/>
              <a:ext cx="1076325" cy="11334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15C67D0-8BF6-4C78-B27A-42CB215CA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1138" y="5164806"/>
              <a:ext cx="1076325" cy="1076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CDB6E85-CDA2-4A54-8673-0A2182FEE7E5}"/>
              </a:ext>
            </a:extLst>
          </p:cNvPr>
          <p:cNvGrpSpPr/>
          <p:nvPr/>
        </p:nvGrpSpPr>
        <p:grpSpPr>
          <a:xfrm>
            <a:off x="4986705" y="4476697"/>
            <a:ext cx="3346544" cy="1921107"/>
            <a:chOff x="4722927" y="4138477"/>
            <a:chExt cx="4230262" cy="242841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D04107EA-7735-4E2D-9261-5F054D54B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959" y="4216979"/>
              <a:ext cx="1133072" cy="1133072"/>
            </a:xfrm>
            <a:prstGeom prst="rect">
              <a:avLst/>
            </a:prstGeom>
          </p:spPr>
        </p:pic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651DD5B2-0381-4300-B9BD-8026AEAA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3997" y="5136270"/>
              <a:ext cx="1133072" cy="1133072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88B3730D-9062-4A32-ABE4-6C398D058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942" y="4310264"/>
              <a:ext cx="1133072" cy="1133072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28354814-4A31-4054-9DE6-D5FAEF46A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751" y="5433816"/>
              <a:ext cx="1133072" cy="1133072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E31FC90D-E87E-4809-A6E8-1623F1F8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927" y="5017890"/>
              <a:ext cx="1133072" cy="1133072"/>
            </a:xfrm>
            <a:prstGeom prst="rect">
              <a:avLst/>
            </a:prstGeom>
          </p:spPr>
        </p:pic>
        <p:pic>
          <p:nvPicPr>
            <p:cNvPr id="6" name="Picture 2" descr="「新八」的圖片搜尋結果">
              <a:extLst>
                <a:ext uri="{FF2B5EF4-FFF2-40B4-BE49-F238E27FC236}">
                  <a16:creationId xmlns:a16="http://schemas.microsoft.com/office/drawing/2014/main" id="{86D99DFA-0B40-41FA-94A9-42EA45B6F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817" y="4138477"/>
              <a:ext cx="955400" cy="1273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4331696A-A72A-4FCC-B525-32B59246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117" y="4867280"/>
              <a:ext cx="1133072" cy="11330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/>
              <p:nvPr/>
            </p:nvSpPr>
            <p:spPr>
              <a:xfrm>
                <a:off x="2377343" y="1729496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43" y="1729496"/>
                <a:ext cx="1356852" cy="945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/>
              <p:nvPr/>
            </p:nvSpPr>
            <p:spPr>
              <a:xfrm>
                <a:off x="2377343" y="3097132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343" y="3097132"/>
                <a:ext cx="1356852" cy="9456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/>
              <p:nvPr/>
            </p:nvSpPr>
            <p:spPr>
              <a:xfrm>
                <a:off x="5396918" y="3091763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18" y="3091763"/>
                <a:ext cx="1356852" cy="945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/>
              <p:nvPr/>
            </p:nvSpPr>
            <p:spPr>
              <a:xfrm>
                <a:off x="5396918" y="1713817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18" y="1713817"/>
                <a:ext cx="1356852" cy="9456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1EB9062-558F-484C-B38E-0BAA305ACDBB}"/>
              </a:ext>
            </a:extLst>
          </p:cNvPr>
          <p:cNvSpPr/>
          <p:nvPr/>
        </p:nvSpPr>
        <p:spPr>
          <a:xfrm>
            <a:off x="4457067" y="2463599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B37C9D-2333-460F-B376-4AB61E0CF001}"/>
              </a:ext>
            </a:extLst>
          </p:cNvPr>
          <p:cNvSpPr/>
          <p:nvPr/>
        </p:nvSpPr>
        <p:spPr>
          <a:xfrm>
            <a:off x="744600" y="166516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7432D-D2E5-4598-893A-382D9854A4FC}"/>
              </a:ext>
            </a:extLst>
          </p:cNvPr>
          <p:cNvSpPr/>
          <p:nvPr/>
        </p:nvSpPr>
        <p:spPr>
          <a:xfrm>
            <a:off x="744599" y="306225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94ADF3-99FE-4D1D-ACC2-B80021104EE2}"/>
              </a:ext>
            </a:extLst>
          </p:cNvPr>
          <p:cNvSpPr/>
          <p:nvPr/>
        </p:nvSpPr>
        <p:spPr>
          <a:xfrm>
            <a:off x="7408840" y="166516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2F4E56-9F31-4944-AFAF-F444023DDDCA}"/>
              </a:ext>
            </a:extLst>
          </p:cNvPr>
          <p:cNvSpPr/>
          <p:nvPr/>
        </p:nvSpPr>
        <p:spPr>
          <a:xfrm>
            <a:off x="7408839" y="3062259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2BC20C7-9EF3-4027-97C4-FB42F4A0B975}"/>
              </a:ext>
            </a:extLst>
          </p:cNvPr>
          <p:cNvSpPr/>
          <p:nvPr/>
        </p:nvSpPr>
        <p:spPr>
          <a:xfrm>
            <a:off x="1789768" y="198286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0A3DA8B4-F96F-422B-B47A-5798D19700EC}"/>
              </a:ext>
            </a:extLst>
          </p:cNvPr>
          <p:cNvSpPr/>
          <p:nvPr/>
        </p:nvSpPr>
        <p:spPr>
          <a:xfrm>
            <a:off x="1789768" y="335821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D79F72B7-BE7B-46AD-9371-578127CFAA1F}"/>
              </a:ext>
            </a:extLst>
          </p:cNvPr>
          <p:cNvSpPr/>
          <p:nvPr/>
        </p:nvSpPr>
        <p:spPr>
          <a:xfrm>
            <a:off x="6836271" y="1990729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BD1DC1D-2774-4966-A603-F1A8C425F829}"/>
              </a:ext>
            </a:extLst>
          </p:cNvPr>
          <p:cNvSpPr/>
          <p:nvPr/>
        </p:nvSpPr>
        <p:spPr>
          <a:xfrm>
            <a:off x="6836271" y="3366076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B7149A70-97A4-4D1C-ADBF-BE68075CE9FA}"/>
              </a:ext>
            </a:extLst>
          </p:cNvPr>
          <p:cNvSpPr/>
          <p:nvPr/>
        </p:nvSpPr>
        <p:spPr>
          <a:xfrm rot="2701164">
            <a:off x="3816870" y="227628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77E85FC-B6A9-4307-8A9A-22302DA4BBAC}"/>
              </a:ext>
            </a:extLst>
          </p:cNvPr>
          <p:cNvSpPr/>
          <p:nvPr/>
        </p:nvSpPr>
        <p:spPr>
          <a:xfrm rot="2701164">
            <a:off x="4870083" y="3172697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B52B6847-4766-4B38-B90E-3942CA64B99C}"/>
              </a:ext>
            </a:extLst>
          </p:cNvPr>
          <p:cNvSpPr/>
          <p:nvPr/>
        </p:nvSpPr>
        <p:spPr>
          <a:xfrm rot="18882259">
            <a:off x="3815272" y="311406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4763417-F99F-4D74-BAFC-0633DEBFB501}"/>
              </a:ext>
            </a:extLst>
          </p:cNvPr>
          <p:cNvSpPr/>
          <p:nvPr/>
        </p:nvSpPr>
        <p:spPr>
          <a:xfrm rot="18882259">
            <a:off x="4814929" y="2254737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FC2EE37-9AB0-4AC8-9395-AEDF13C83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8" y="1629135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C00AE3A-C005-460A-AA1D-76A6103BEDE1}"/>
              </a:ext>
            </a:extLst>
          </p:cNvPr>
          <p:cNvCxnSpPr>
            <a:cxnSpLocks/>
          </p:cNvCxnSpPr>
          <p:nvPr/>
        </p:nvCxnSpPr>
        <p:spPr>
          <a:xfrm>
            <a:off x="1840072" y="2347819"/>
            <a:ext cx="194442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3597C4E-3B04-484B-B9AC-0A85AD6CFF7B}"/>
              </a:ext>
            </a:extLst>
          </p:cNvPr>
          <p:cNvCxnSpPr>
            <a:cxnSpLocks/>
          </p:cNvCxnSpPr>
          <p:nvPr/>
        </p:nvCxnSpPr>
        <p:spPr>
          <a:xfrm>
            <a:off x="5415016" y="2378370"/>
            <a:ext cx="194442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5238035-029A-4F32-8C9E-59FB7A5DCB49}"/>
              </a:ext>
            </a:extLst>
          </p:cNvPr>
          <p:cNvCxnSpPr>
            <a:cxnSpLocks/>
          </p:cNvCxnSpPr>
          <p:nvPr/>
        </p:nvCxnSpPr>
        <p:spPr>
          <a:xfrm>
            <a:off x="3757184" y="2343446"/>
            <a:ext cx="663639" cy="5958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08F348D-5D9A-4D9D-914C-769732923B56}"/>
              </a:ext>
            </a:extLst>
          </p:cNvPr>
          <p:cNvCxnSpPr>
            <a:cxnSpLocks/>
          </p:cNvCxnSpPr>
          <p:nvPr/>
        </p:nvCxnSpPr>
        <p:spPr>
          <a:xfrm flipV="1">
            <a:off x="4776360" y="2377544"/>
            <a:ext cx="620558" cy="58084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>
            <a:extLst>
              <a:ext uri="{FF2B5EF4-FFF2-40B4-BE49-F238E27FC236}">
                <a16:creationId xmlns:a16="http://schemas.microsoft.com/office/drawing/2014/main" id="{F99E45DE-8271-4C39-AA30-291BADC09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60" y="1681184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7E6F5787-CAFE-4980-BA90-203D3CF7B111}"/>
              </a:ext>
            </a:extLst>
          </p:cNvPr>
          <p:cNvCxnSpPr>
            <a:cxnSpLocks/>
          </p:cNvCxnSpPr>
          <p:nvPr/>
        </p:nvCxnSpPr>
        <p:spPr>
          <a:xfrm flipV="1">
            <a:off x="1862931" y="3774011"/>
            <a:ext cx="1944427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A5170CE1-D15D-46BA-B781-EB1DE80C57F8}"/>
              </a:ext>
            </a:extLst>
          </p:cNvPr>
          <p:cNvCxnSpPr>
            <a:cxnSpLocks/>
          </p:cNvCxnSpPr>
          <p:nvPr/>
        </p:nvCxnSpPr>
        <p:spPr>
          <a:xfrm flipV="1">
            <a:off x="5437875" y="3743460"/>
            <a:ext cx="1944427" cy="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9551A58B-FE30-4DDF-938F-CFEBC1D6D454}"/>
              </a:ext>
            </a:extLst>
          </p:cNvPr>
          <p:cNvCxnSpPr>
            <a:cxnSpLocks/>
          </p:cNvCxnSpPr>
          <p:nvPr/>
        </p:nvCxnSpPr>
        <p:spPr>
          <a:xfrm flipV="1">
            <a:off x="3780043" y="3182551"/>
            <a:ext cx="663639" cy="595833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7F24034-E7C0-40D4-AD92-F1ED3C306D22}"/>
              </a:ext>
            </a:extLst>
          </p:cNvPr>
          <p:cNvCxnSpPr>
            <a:cxnSpLocks/>
          </p:cNvCxnSpPr>
          <p:nvPr/>
        </p:nvCxnSpPr>
        <p:spPr>
          <a:xfrm>
            <a:off x="4799219" y="3163441"/>
            <a:ext cx="620558" cy="580845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100A9136-CC75-4145-80D9-D4FE66BF5C37}"/>
              </a:ext>
            </a:extLst>
          </p:cNvPr>
          <p:cNvSpPr txBox="1"/>
          <p:nvPr/>
        </p:nvSpPr>
        <p:spPr>
          <a:xfrm>
            <a:off x="2479818" y="883151"/>
            <a:ext cx="41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Minimizing reconstruction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B879F87-1001-4EEC-98EB-FB46F7821C0C}"/>
              </a:ext>
            </a:extLst>
          </p:cNvPr>
          <p:cNvCxnSpPr>
            <a:cxnSpLocks/>
          </p:cNvCxnSpPr>
          <p:nvPr/>
        </p:nvCxnSpPr>
        <p:spPr>
          <a:xfrm>
            <a:off x="1197942" y="1301002"/>
            <a:ext cx="67556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2D71F09-4CC9-4DED-87C5-3FE98D6E42FA}"/>
              </a:ext>
            </a:extLst>
          </p:cNvPr>
          <p:cNvCxnSpPr>
            <a:cxnSpLocks/>
          </p:cNvCxnSpPr>
          <p:nvPr/>
        </p:nvCxnSpPr>
        <p:spPr>
          <a:xfrm>
            <a:off x="1197942" y="1301002"/>
            <a:ext cx="0" cy="29427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A863679F-BD32-410D-9407-56963ED90D9E}"/>
              </a:ext>
            </a:extLst>
          </p:cNvPr>
          <p:cNvCxnSpPr>
            <a:cxnSpLocks/>
          </p:cNvCxnSpPr>
          <p:nvPr/>
        </p:nvCxnSpPr>
        <p:spPr>
          <a:xfrm>
            <a:off x="7953545" y="1301002"/>
            <a:ext cx="0" cy="32813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「新八」的圖片搜尋結果">
            <a:extLst>
              <a:ext uri="{FF2B5EF4-FFF2-40B4-BE49-F238E27FC236}">
                <a16:creationId xmlns:a16="http://schemas.microsoft.com/office/drawing/2014/main" id="{F814660D-02CF-4440-9080-F7FCE06E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29" y="2966461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「新八」的圖片搜尋結果">
            <a:extLst>
              <a:ext uri="{FF2B5EF4-FFF2-40B4-BE49-F238E27FC236}">
                <a16:creationId xmlns:a16="http://schemas.microsoft.com/office/drawing/2014/main" id="{F0C5916D-FDA1-4CC9-B890-162E7FDB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5" y="2958389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149D8885-01B7-4AAE-8535-46E16281BDA5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42D8202-6278-435D-8ED4-29DFB32947FD}"/>
              </a:ext>
            </a:extLst>
          </p:cNvPr>
          <p:cNvSpPr/>
          <p:nvPr/>
        </p:nvSpPr>
        <p:spPr>
          <a:xfrm>
            <a:off x="157647" y="621541"/>
            <a:ext cx="13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Training</a:t>
            </a:r>
            <a:endParaRPr lang="zh-TW" alt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5313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/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/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/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/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1EB9062-558F-484C-B38E-0BAA305ACDBB}"/>
              </a:ext>
            </a:extLst>
          </p:cNvPr>
          <p:cNvSpPr/>
          <p:nvPr/>
        </p:nvSpPr>
        <p:spPr>
          <a:xfrm>
            <a:off x="3520650" y="2461853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B37C9D-2333-460F-B376-4AB61E0CF001}"/>
              </a:ext>
            </a:extLst>
          </p:cNvPr>
          <p:cNvSpPr/>
          <p:nvPr/>
        </p:nvSpPr>
        <p:spPr>
          <a:xfrm>
            <a:off x="255310" y="169782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7432D-D2E5-4598-893A-382D9854A4FC}"/>
              </a:ext>
            </a:extLst>
          </p:cNvPr>
          <p:cNvSpPr/>
          <p:nvPr/>
        </p:nvSpPr>
        <p:spPr>
          <a:xfrm>
            <a:off x="255309" y="309491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94ADF3-99FE-4D1D-ACC2-B80021104EE2}"/>
              </a:ext>
            </a:extLst>
          </p:cNvPr>
          <p:cNvSpPr/>
          <p:nvPr/>
        </p:nvSpPr>
        <p:spPr>
          <a:xfrm>
            <a:off x="6033240" y="168181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2F4E56-9F31-4944-AFAF-F444023DDDCA}"/>
              </a:ext>
            </a:extLst>
          </p:cNvPr>
          <p:cNvSpPr/>
          <p:nvPr/>
        </p:nvSpPr>
        <p:spPr>
          <a:xfrm>
            <a:off x="6033239" y="307890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2BC20C7-9EF3-4027-97C4-FB42F4A0B975}"/>
              </a:ext>
            </a:extLst>
          </p:cNvPr>
          <p:cNvSpPr/>
          <p:nvPr/>
        </p:nvSpPr>
        <p:spPr>
          <a:xfrm>
            <a:off x="1300478" y="20155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0A3DA8B4-F96F-422B-B47A-5798D19700EC}"/>
              </a:ext>
            </a:extLst>
          </p:cNvPr>
          <p:cNvSpPr/>
          <p:nvPr/>
        </p:nvSpPr>
        <p:spPr>
          <a:xfrm>
            <a:off x="1300478" y="339086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D79F72B7-BE7B-46AD-9371-578127CFAA1F}"/>
              </a:ext>
            </a:extLst>
          </p:cNvPr>
          <p:cNvSpPr/>
          <p:nvPr/>
        </p:nvSpPr>
        <p:spPr>
          <a:xfrm>
            <a:off x="5460671" y="200737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BD1DC1D-2774-4966-A603-F1A8C425F829}"/>
              </a:ext>
            </a:extLst>
          </p:cNvPr>
          <p:cNvSpPr/>
          <p:nvPr/>
        </p:nvSpPr>
        <p:spPr>
          <a:xfrm>
            <a:off x="5460671" y="33827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B7149A70-97A4-4D1C-ADBF-BE68075CE9FA}"/>
              </a:ext>
            </a:extLst>
          </p:cNvPr>
          <p:cNvSpPr/>
          <p:nvPr/>
        </p:nvSpPr>
        <p:spPr>
          <a:xfrm rot="2701164">
            <a:off x="2880453" y="2274536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77E85FC-B6A9-4307-8A9A-22302DA4BBAC}"/>
              </a:ext>
            </a:extLst>
          </p:cNvPr>
          <p:cNvSpPr/>
          <p:nvPr/>
        </p:nvSpPr>
        <p:spPr>
          <a:xfrm rot="2701164">
            <a:off x="3933666" y="317095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B52B6847-4766-4B38-B90E-3942CA64B99C}"/>
              </a:ext>
            </a:extLst>
          </p:cNvPr>
          <p:cNvSpPr/>
          <p:nvPr/>
        </p:nvSpPr>
        <p:spPr>
          <a:xfrm rot="18882259">
            <a:off x="2878855" y="31123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4763417-F99F-4D74-BAFC-0633DEBFB501}"/>
              </a:ext>
            </a:extLst>
          </p:cNvPr>
          <p:cNvSpPr/>
          <p:nvPr/>
        </p:nvSpPr>
        <p:spPr>
          <a:xfrm rot="18882259">
            <a:off x="3878512" y="225299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FC2EE37-9AB0-4AC8-9395-AEDF13C83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08" y="1661792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C00AE3A-C005-460A-AA1D-76A6103BEDE1}"/>
              </a:ext>
            </a:extLst>
          </p:cNvPr>
          <p:cNvCxnSpPr>
            <a:cxnSpLocks/>
          </p:cNvCxnSpPr>
          <p:nvPr/>
        </p:nvCxnSpPr>
        <p:spPr>
          <a:xfrm>
            <a:off x="1395788" y="2375798"/>
            <a:ext cx="1438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5238035-029A-4F32-8C9E-59FB7A5DCB49}"/>
              </a:ext>
            </a:extLst>
          </p:cNvPr>
          <p:cNvCxnSpPr>
            <a:cxnSpLocks/>
          </p:cNvCxnSpPr>
          <p:nvPr/>
        </p:nvCxnSpPr>
        <p:spPr>
          <a:xfrm>
            <a:off x="2820767" y="2341700"/>
            <a:ext cx="663639" cy="5958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1452679-6209-4BB2-AE6E-E464BCFC081B}"/>
              </a:ext>
            </a:extLst>
          </p:cNvPr>
          <p:cNvGrpSpPr/>
          <p:nvPr/>
        </p:nvGrpSpPr>
        <p:grpSpPr>
          <a:xfrm flipV="1">
            <a:off x="3831464" y="3225412"/>
            <a:ext cx="2216896" cy="580845"/>
            <a:chOff x="4299604" y="3250621"/>
            <a:chExt cx="2216896" cy="580845"/>
          </a:xfrm>
        </p:grpSpPr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A5170CE1-D15D-46BA-B781-EB1DE80C5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6377" y="3278633"/>
              <a:ext cx="1680123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C7F24034-E7C0-40D4-AD92-F1ED3C306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9604" y="3250621"/>
              <a:ext cx="620558" cy="580845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100A9136-CC75-4145-80D9-D4FE66BF5C37}"/>
              </a:ext>
            </a:extLst>
          </p:cNvPr>
          <p:cNvSpPr txBox="1"/>
          <p:nvPr/>
        </p:nvSpPr>
        <p:spPr>
          <a:xfrm>
            <a:off x="1657929" y="901813"/>
            <a:ext cx="41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Minimizing reconstruction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B879F87-1001-4EEC-98EB-FB46F7821C0C}"/>
              </a:ext>
            </a:extLst>
          </p:cNvPr>
          <p:cNvCxnSpPr>
            <a:cxnSpLocks/>
          </p:cNvCxnSpPr>
          <p:nvPr/>
        </p:nvCxnSpPr>
        <p:spPr>
          <a:xfrm>
            <a:off x="708652" y="1333659"/>
            <a:ext cx="5857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2D71F09-4CC9-4DED-87C5-3FE98D6E42FA}"/>
              </a:ext>
            </a:extLst>
          </p:cNvPr>
          <p:cNvCxnSpPr>
            <a:cxnSpLocks/>
          </p:cNvCxnSpPr>
          <p:nvPr/>
        </p:nvCxnSpPr>
        <p:spPr>
          <a:xfrm>
            <a:off x="708652" y="1333659"/>
            <a:ext cx="0" cy="29427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A863679F-BD32-410D-9407-56963ED90D9E}"/>
              </a:ext>
            </a:extLst>
          </p:cNvPr>
          <p:cNvCxnSpPr>
            <a:cxnSpLocks/>
          </p:cNvCxnSpPr>
          <p:nvPr/>
        </p:nvCxnSpPr>
        <p:spPr>
          <a:xfrm>
            <a:off x="6566184" y="1299805"/>
            <a:ext cx="0" cy="32813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77750DE-2CF4-46EC-A68D-364419830638}"/>
              </a:ext>
            </a:extLst>
          </p:cNvPr>
          <p:cNvSpPr txBox="1"/>
          <p:nvPr/>
        </p:nvSpPr>
        <p:spPr>
          <a:xfrm>
            <a:off x="660172" y="5033021"/>
            <a:ext cx="724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Because we train two auto-encoders separately …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DA19D2C0-0077-44D8-9C9D-864A57AD60BB}"/>
              </a:ext>
            </a:extLst>
          </p:cNvPr>
          <p:cNvSpPr txBox="1"/>
          <p:nvPr/>
        </p:nvSpPr>
        <p:spPr>
          <a:xfrm>
            <a:off x="1817918" y="5595154"/>
            <a:ext cx="688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images with the same attribute may not project to the same position in the latent space.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/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/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箭號: 向右 68">
            <a:extLst>
              <a:ext uri="{FF2B5EF4-FFF2-40B4-BE49-F238E27FC236}">
                <a16:creationId xmlns:a16="http://schemas.microsoft.com/office/drawing/2014/main" id="{667BB0B7-09E7-424C-9A38-12727A471109}"/>
              </a:ext>
            </a:extLst>
          </p:cNvPr>
          <p:cNvSpPr/>
          <p:nvPr/>
        </p:nvSpPr>
        <p:spPr>
          <a:xfrm>
            <a:off x="7086947" y="20090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箭號: 向右 69">
            <a:extLst>
              <a:ext uri="{FF2B5EF4-FFF2-40B4-BE49-F238E27FC236}">
                <a16:creationId xmlns:a16="http://schemas.microsoft.com/office/drawing/2014/main" id="{6F8FA6C3-FF9B-436B-8B2C-891A92894291}"/>
              </a:ext>
            </a:extLst>
          </p:cNvPr>
          <p:cNvSpPr/>
          <p:nvPr/>
        </p:nvSpPr>
        <p:spPr>
          <a:xfrm>
            <a:off x="7063401" y="3378160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6785C868-9654-4713-AE29-F11419FA0E8E}"/>
              </a:ext>
            </a:extLst>
          </p:cNvPr>
          <p:cNvSpPr txBox="1"/>
          <p:nvPr/>
        </p:nvSpPr>
        <p:spPr>
          <a:xfrm>
            <a:off x="7181249" y="1048372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X domain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3BC27E36-42C6-444C-8A08-38764A1E7F85}"/>
              </a:ext>
            </a:extLst>
          </p:cNvPr>
          <p:cNvSpPr txBox="1"/>
          <p:nvPr/>
        </p:nvSpPr>
        <p:spPr>
          <a:xfrm>
            <a:off x="7181249" y="3973360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Y domain</a:t>
            </a:r>
            <a:endParaRPr lang="zh-TW" altLang="en-US" sz="24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275459B7-324A-403A-AB4D-017046932B38}"/>
              </a:ext>
            </a:extLst>
          </p:cNvPr>
          <p:cNvSpPr txBox="1"/>
          <p:nvPr/>
        </p:nvSpPr>
        <p:spPr>
          <a:xfrm>
            <a:off x="1693104" y="4146181"/>
            <a:ext cx="41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Minimizing reconstruction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0999F78F-6798-41A8-9428-7425071249EA}"/>
              </a:ext>
            </a:extLst>
          </p:cNvPr>
          <p:cNvCxnSpPr>
            <a:cxnSpLocks/>
          </p:cNvCxnSpPr>
          <p:nvPr/>
        </p:nvCxnSpPr>
        <p:spPr>
          <a:xfrm>
            <a:off x="743827" y="4578027"/>
            <a:ext cx="5857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>
            <a:extLst>
              <a:ext uri="{FF2B5EF4-FFF2-40B4-BE49-F238E27FC236}">
                <a16:creationId xmlns:a16="http://schemas.microsoft.com/office/drawing/2014/main" id="{81228FC2-2B44-4732-A470-5A355BFF6998}"/>
              </a:ext>
            </a:extLst>
          </p:cNvPr>
          <p:cNvCxnSpPr>
            <a:cxnSpLocks/>
          </p:cNvCxnSpPr>
          <p:nvPr/>
        </p:nvCxnSpPr>
        <p:spPr>
          <a:xfrm flipV="1">
            <a:off x="743827" y="4253568"/>
            <a:ext cx="0" cy="32446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BA4A9A3B-7847-47E7-B26C-1E0CC456C949}"/>
              </a:ext>
            </a:extLst>
          </p:cNvPr>
          <p:cNvCxnSpPr>
            <a:cxnSpLocks/>
          </p:cNvCxnSpPr>
          <p:nvPr/>
        </p:nvCxnSpPr>
        <p:spPr>
          <a:xfrm flipH="1" flipV="1">
            <a:off x="6561075" y="4245625"/>
            <a:ext cx="0" cy="29854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0A6FA20A-3891-4282-B86B-74CBF29F31DB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D682CC4-6362-4BC1-9CC0-583BC9731DC2}"/>
              </a:ext>
            </a:extLst>
          </p:cNvPr>
          <p:cNvSpPr/>
          <p:nvPr/>
        </p:nvSpPr>
        <p:spPr>
          <a:xfrm>
            <a:off x="157647" y="621541"/>
            <a:ext cx="13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Training</a:t>
            </a:r>
            <a:endParaRPr lang="zh-TW" altLang="en-US" sz="2800" i="1" u="sng" dirty="0"/>
          </a:p>
        </p:txBody>
      </p:sp>
      <p:pic>
        <p:nvPicPr>
          <p:cNvPr id="81" name="圖片 80">
            <a:extLst>
              <a:ext uri="{FF2B5EF4-FFF2-40B4-BE49-F238E27FC236}">
                <a16:creationId xmlns:a16="http://schemas.microsoft.com/office/drawing/2014/main" id="{0B1B18E3-5E24-4326-9048-F96647C964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56" y="3098375"/>
            <a:ext cx="1113396" cy="1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6" grpId="0"/>
      <p:bldP spid="67" grpId="0" animBg="1"/>
      <p:bldP spid="68" grpId="0" animBg="1"/>
      <p:bldP spid="69" grpId="0" animBg="1"/>
      <p:bldP spid="70" grpId="0" animBg="1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119">
            <a:extLst>
              <a:ext uri="{FF2B5EF4-FFF2-40B4-BE49-F238E27FC236}">
                <a16:creationId xmlns:a16="http://schemas.microsoft.com/office/drawing/2014/main" id="{E4580D5D-6713-48D2-8263-EAD05F81A687}"/>
              </a:ext>
            </a:extLst>
          </p:cNvPr>
          <p:cNvSpPr/>
          <p:nvPr/>
        </p:nvSpPr>
        <p:spPr>
          <a:xfrm>
            <a:off x="5422135" y="1886512"/>
            <a:ext cx="2485966" cy="1154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DA19D2C0-0077-44D8-9C9D-864A57AD60BB}"/>
              </a:ext>
            </a:extLst>
          </p:cNvPr>
          <p:cNvSpPr txBox="1"/>
          <p:nvPr/>
        </p:nvSpPr>
        <p:spPr>
          <a:xfrm>
            <a:off x="905412" y="5178602"/>
            <a:ext cx="75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Sharing the parameters of encoders and decoders</a:t>
            </a:r>
            <a:endParaRPr lang="zh-TW" altLang="en-US" sz="28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A6FA20A-3891-4282-B86B-74CBF29F31DB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D682CC4-6362-4BC1-9CC0-583BC9731DC2}"/>
              </a:ext>
            </a:extLst>
          </p:cNvPr>
          <p:cNvSpPr/>
          <p:nvPr/>
        </p:nvSpPr>
        <p:spPr>
          <a:xfrm>
            <a:off x="157647" y="621541"/>
            <a:ext cx="13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Training</a:t>
            </a:r>
            <a:endParaRPr lang="zh-TW" altLang="en-US" sz="2800" i="1" u="sng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E30BE30-0063-4CF1-8648-CC8254BF8490}"/>
              </a:ext>
            </a:extLst>
          </p:cNvPr>
          <p:cNvSpPr/>
          <p:nvPr/>
        </p:nvSpPr>
        <p:spPr>
          <a:xfrm>
            <a:off x="1286329" y="1923666"/>
            <a:ext cx="2485966" cy="1154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7654E70-51DE-4258-8FA0-CC78FF790755}"/>
              </a:ext>
            </a:extLst>
          </p:cNvPr>
          <p:cNvSpPr/>
          <p:nvPr/>
        </p:nvSpPr>
        <p:spPr>
          <a:xfrm>
            <a:off x="1305675" y="3281338"/>
            <a:ext cx="2485966" cy="11500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0A7C2E25-9601-43A8-A8F7-E5DEE0EAAC72}"/>
              </a:ext>
            </a:extLst>
          </p:cNvPr>
          <p:cNvSpPr/>
          <p:nvPr/>
        </p:nvSpPr>
        <p:spPr>
          <a:xfrm>
            <a:off x="4495167" y="2657769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箭號: 向右 77">
            <a:extLst>
              <a:ext uri="{FF2B5EF4-FFF2-40B4-BE49-F238E27FC236}">
                <a16:creationId xmlns:a16="http://schemas.microsoft.com/office/drawing/2014/main" id="{F4E79C86-1FAA-4F24-80D9-A39B2F040C41}"/>
              </a:ext>
            </a:extLst>
          </p:cNvPr>
          <p:cNvSpPr/>
          <p:nvPr/>
        </p:nvSpPr>
        <p:spPr>
          <a:xfrm rot="2701164">
            <a:off x="3854970" y="2470452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箭號: 向右 80">
            <a:extLst>
              <a:ext uri="{FF2B5EF4-FFF2-40B4-BE49-F238E27FC236}">
                <a16:creationId xmlns:a16="http://schemas.microsoft.com/office/drawing/2014/main" id="{36BA3FDE-CE29-42EF-B83F-8B7B142D3B80}"/>
              </a:ext>
            </a:extLst>
          </p:cNvPr>
          <p:cNvSpPr/>
          <p:nvPr/>
        </p:nvSpPr>
        <p:spPr>
          <a:xfrm rot="2701164">
            <a:off x="4908183" y="3366867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箭號: 向右 81">
            <a:extLst>
              <a:ext uri="{FF2B5EF4-FFF2-40B4-BE49-F238E27FC236}">
                <a16:creationId xmlns:a16="http://schemas.microsoft.com/office/drawing/2014/main" id="{9B8039C6-3A8E-4CCA-8F84-17B9A7F5E507}"/>
              </a:ext>
            </a:extLst>
          </p:cNvPr>
          <p:cNvSpPr/>
          <p:nvPr/>
        </p:nvSpPr>
        <p:spPr>
          <a:xfrm rot="18882259">
            <a:off x="3853372" y="3308234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箭號: 向右 82">
            <a:extLst>
              <a:ext uri="{FF2B5EF4-FFF2-40B4-BE49-F238E27FC236}">
                <a16:creationId xmlns:a16="http://schemas.microsoft.com/office/drawing/2014/main" id="{D5000B4C-5E9B-4C00-A3D9-8559588E00DA}"/>
              </a:ext>
            </a:extLst>
          </p:cNvPr>
          <p:cNvSpPr/>
          <p:nvPr/>
        </p:nvSpPr>
        <p:spPr>
          <a:xfrm rot="18882259">
            <a:off x="4853029" y="2448907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B9E6418-23ED-4A4A-9301-42BD45CAE7E7}"/>
                  </a:ext>
                </a:extLst>
              </p:cNvPr>
              <p:cNvSpPr/>
              <p:nvPr/>
            </p:nvSpPr>
            <p:spPr>
              <a:xfrm>
                <a:off x="2109657" y="1403101"/>
                <a:ext cx="9176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DB9E6418-23ED-4A4A-9301-42BD45CAE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657" y="1403101"/>
                <a:ext cx="9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07BD84E-BBAB-4EAD-B5BA-D221FB784B2A}"/>
                  </a:ext>
                </a:extLst>
              </p:cNvPr>
              <p:cNvSpPr/>
              <p:nvPr/>
            </p:nvSpPr>
            <p:spPr>
              <a:xfrm>
                <a:off x="2122106" y="4458403"/>
                <a:ext cx="9080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407BD84E-BBAB-4EAD-B5BA-D221FB78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106" y="4458403"/>
                <a:ext cx="9080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79AC67D-6E93-49FB-9AC1-E7286D37AD29}"/>
                  </a:ext>
                </a:extLst>
              </p:cNvPr>
              <p:cNvSpPr/>
              <p:nvPr/>
            </p:nvSpPr>
            <p:spPr>
              <a:xfrm>
                <a:off x="6169765" y="1391597"/>
                <a:ext cx="913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79AC67D-6E93-49FB-9AC1-E7286D37A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65" y="1391597"/>
                <a:ext cx="9137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CB0F8D02-3844-4447-8E8A-0B3CDBEFC27E}"/>
                  </a:ext>
                </a:extLst>
              </p:cNvPr>
              <p:cNvSpPr/>
              <p:nvPr/>
            </p:nvSpPr>
            <p:spPr>
              <a:xfrm>
                <a:off x="6169765" y="4434780"/>
                <a:ext cx="9041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CB0F8D02-3844-4447-8E8A-0B3CDBEFC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65" y="4434780"/>
                <a:ext cx="9041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CCBF2E80-0329-4B36-AEDB-790EF8698047}"/>
              </a:ext>
            </a:extLst>
          </p:cNvPr>
          <p:cNvSpPr/>
          <p:nvPr/>
        </p:nvSpPr>
        <p:spPr>
          <a:xfrm>
            <a:off x="3446546" y="2083385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06DBB282-9C01-444D-9716-755FFD75A986}"/>
              </a:ext>
            </a:extLst>
          </p:cNvPr>
          <p:cNvSpPr/>
          <p:nvPr/>
        </p:nvSpPr>
        <p:spPr>
          <a:xfrm>
            <a:off x="2771961" y="2083385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6240155F-C59B-4E93-BFF7-4539ED6A6DE9}"/>
              </a:ext>
            </a:extLst>
          </p:cNvPr>
          <p:cNvSpPr/>
          <p:nvPr/>
        </p:nvSpPr>
        <p:spPr>
          <a:xfrm>
            <a:off x="2108565" y="2076754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503FC03C-F1FF-4E5A-8F7F-6961CF92702B}"/>
              </a:ext>
            </a:extLst>
          </p:cNvPr>
          <p:cNvSpPr/>
          <p:nvPr/>
        </p:nvSpPr>
        <p:spPr>
          <a:xfrm>
            <a:off x="1450943" y="2083385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3B49B268-470E-4538-9E92-CA4A14053807}"/>
              </a:ext>
            </a:extLst>
          </p:cNvPr>
          <p:cNvCxnSpPr/>
          <p:nvPr/>
        </p:nvCxnSpPr>
        <p:spPr>
          <a:xfrm>
            <a:off x="960890" y="2502485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EBD5B47F-CD7E-4ECF-B4EB-1044EB603E1B}"/>
              </a:ext>
            </a:extLst>
          </p:cNvPr>
          <p:cNvCxnSpPr/>
          <p:nvPr/>
        </p:nvCxnSpPr>
        <p:spPr>
          <a:xfrm>
            <a:off x="2956493" y="2495854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1EE0C415-9CE7-4D61-B9E3-6A1A93B73B75}"/>
              </a:ext>
            </a:extLst>
          </p:cNvPr>
          <p:cNvCxnSpPr/>
          <p:nvPr/>
        </p:nvCxnSpPr>
        <p:spPr>
          <a:xfrm>
            <a:off x="2284285" y="2505671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58905239-CFBA-4684-8FFD-336265C24085}"/>
              </a:ext>
            </a:extLst>
          </p:cNvPr>
          <p:cNvCxnSpPr/>
          <p:nvPr/>
        </p:nvCxnSpPr>
        <p:spPr>
          <a:xfrm>
            <a:off x="1610991" y="2495854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36EAE048-7296-448D-B6B9-AA67091C51D8}"/>
              </a:ext>
            </a:extLst>
          </p:cNvPr>
          <p:cNvSpPr/>
          <p:nvPr/>
        </p:nvSpPr>
        <p:spPr>
          <a:xfrm>
            <a:off x="1450943" y="3441316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49D3DE40-8A82-4FC1-9BE4-6E6003FD20BF}"/>
              </a:ext>
            </a:extLst>
          </p:cNvPr>
          <p:cNvCxnSpPr/>
          <p:nvPr/>
        </p:nvCxnSpPr>
        <p:spPr>
          <a:xfrm>
            <a:off x="960890" y="3860416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26B90B97-B89D-4857-8857-FCB86E343D25}"/>
              </a:ext>
            </a:extLst>
          </p:cNvPr>
          <p:cNvCxnSpPr/>
          <p:nvPr/>
        </p:nvCxnSpPr>
        <p:spPr>
          <a:xfrm>
            <a:off x="2956493" y="3853785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DB90E8B-D606-4EB4-94FF-C12F767D1E9A}"/>
              </a:ext>
            </a:extLst>
          </p:cNvPr>
          <p:cNvCxnSpPr/>
          <p:nvPr/>
        </p:nvCxnSpPr>
        <p:spPr>
          <a:xfrm>
            <a:off x="2284285" y="3863602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547F2A3B-EC01-477E-A298-871B6E463FE3}"/>
              </a:ext>
            </a:extLst>
          </p:cNvPr>
          <p:cNvCxnSpPr/>
          <p:nvPr/>
        </p:nvCxnSpPr>
        <p:spPr>
          <a:xfrm>
            <a:off x="1610991" y="3853785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9F38DB75-7C60-488E-9A9C-C26C5737B3F1}"/>
              </a:ext>
            </a:extLst>
          </p:cNvPr>
          <p:cNvSpPr/>
          <p:nvPr/>
        </p:nvSpPr>
        <p:spPr>
          <a:xfrm>
            <a:off x="3446546" y="3459725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3366D42C-ABA5-43D0-943D-84822BEF2F66}"/>
              </a:ext>
            </a:extLst>
          </p:cNvPr>
          <p:cNvSpPr/>
          <p:nvPr/>
        </p:nvSpPr>
        <p:spPr>
          <a:xfrm>
            <a:off x="2771961" y="3459725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B52D1C73-0ED5-45F3-BB90-9CE755AD348E}"/>
              </a:ext>
            </a:extLst>
          </p:cNvPr>
          <p:cNvSpPr/>
          <p:nvPr/>
        </p:nvSpPr>
        <p:spPr>
          <a:xfrm>
            <a:off x="2108565" y="3453094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B7F5CEFF-5103-4206-87B7-B8077A95F50F}"/>
              </a:ext>
            </a:extLst>
          </p:cNvPr>
          <p:cNvCxnSpPr>
            <a:cxnSpLocks/>
          </p:cNvCxnSpPr>
          <p:nvPr/>
        </p:nvCxnSpPr>
        <p:spPr>
          <a:xfrm>
            <a:off x="3174668" y="2587693"/>
            <a:ext cx="0" cy="1171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B1C2B45F-9318-4F45-845A-534543978485}"/>
              </a:ext>
            </a:extLst>
          </p:cNvPr>
          <p:cNvCxnSpPr>
            <a:cxnSpLocks/>
          </p:cNvCxnSpPr>
          <p:nvPr/>
        </p:nvCxnSpPr>
        <p:spPr>
          <a:xfrm>
            <a:off x="2524972" y="2587693"/>
            <a:ext cx="0" cy="1171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>
            <a:extLst>
              <a:ext uri="{FF2B5EF4-FFF2-40B4-BE49-F238E27FC236}">
                <a16:creationId xmlns:a16="http://schemas.microsoft.com/office/drawing/2014/main" id="{8F522A22-19DF-4870-8478-34D59203D235}"/>
              </a:ext>
            </a:extLst>
          </p:cNvPr>
          <p:cNvSpPr/>
          <p:nvPr/>
        </p:nvSpPr>
        <p:spPr>
          <a:xfrm>
            <a:off x="7535268" y="2035695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37130CD3-7069-4D0B-BAEB-0AE8D5B8E337}"/>
              </a:ext>
            </a:extLst>
          </p:cNvPr>
          <p:cNvSpPr/>
          <p:nvPr/>
        </p:nvSpPr>
        <p:spPr>
          <a:xfrm>
            <a:off x="6860683" y="2035695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A7EB7376-C424-47E1-B58C-EE83BC5DD099}"/>
              </a:ext>
            </a:extLst>
          </p:cNvPr>
          <p:cNvSpPr/>
          <p:nvPr/>
        </p:nvSpPr>
        <p:spPr>
          <a:xfrm>
            <a:off x="6197287" y="2029064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E3734679-C84B-47CF-874D-013B084A4DCD}"/>
              </a:ext>
            </a:extLst>
          </p:cNvPr>
          <p:cNvSpPr/>
          <p:nvPr/>
        </p:nvSpPr>
        <p:spPr>
          <a:xfrm>
            <a:off x="5539665" y="2035695"/>
            <a:ext cx="147881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A5109B31-C23B-4835-A403-5C0A6E530E2D}"/>
              </a:ext>
            </a:extLst>
          </p:cNvPr>
          <p:cNvCxnSpPr/>
          <p:nvPr/>
        </p:nvCxnSpPr>
        <p:spPr>
          <a:xfrm>
            <a:off x="7045215" y="2448164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4770379-B65B-472D-80DF-88ACCB3EE3D0}"/>
              </a:ext>
            </a:extLst>
          </p:cNvPr>
          <p:cNvCxnSpPr/>
          <p:nvPr/>
        </p:nvCxnSpPr>
        <p:spPr>
          <a:xfrm>
            <a:off x="6373007" y="2457981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52103D66-9021-424D-A4E8-F6CC27C27A9A}"/>
              </a:ext>
            </a:extLst>
          </p:cNvPr>
          <p:cNvCxnSpPr/>
          <p:nvPr/>
        </p:nvCxnSpPr>
        <p:spPr>
          <a:xfrm>
            <a:off x="5699713" y="2448164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BC736F2B-F1B7-4963-B1AF-2078A0141070}"/>
              </a:ext>
            </a:extLst>
          </p:cNvPr>
          <p:cNvCxnSpPr/>
          <p:nvPr/>
        </p:nvCxnSpPr>
        <p:spPr>
          <a:xfrm>
            <a:off x="7692391" y="2454795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704F556D-55D8-444C-A41F-B2CEC940F04E}"/>
              </a:ext>
            </a:extLst>
          </p:cNvPr>
          <p:cNvSpPr/>
          <p:nvPr/>
        </p:nvSpPr>
        <p:spPr>
          <a:xfrm>
            <a:off x="5432105" y="3281338"/>
            <a:ext cx="2485966" cy="11500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1115EF89-DF17-4EEE-B364-C93B20AB5BE1}"/>
              </a:ext>
            </a:extLst>
          </p:cNvPr>
          <p:cNvSpPr/>
          <p:nvPr/>
        </p:nvSpPr>
        <p:spPr>
          <a:xfrm>
            <a:off x="5550806" y="3416276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73013B79-A35A-4210-A8FB-BDBE8C1977A0}"/>
              </a:ext>
            </a:extLst>
          </p:cNvPr>
          <p:cNvCxnSpPr/>
          <p:nvPr/>
        </p:nvCxnSpPr>
        <p:spPr>
          <a:xfrm>
            <a:off x="7056356" y="3828745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F6151479-BA72-477D-BDBD-37421265612D}"/>
              </a:ext>
            </a:extLst>
          </p:cNvPr>
          <p:cNvCxnSpPr/>
          <p:nvPr/>
        </p:nvCxnSpPr>
        <p:spPr>
          <a:xfrm>
            <a:off x="6384148" y="3838562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ADA6C938-3772-4DDD-B3B5-DD9305838848}"/>
              </a:ext>
            </a:extLst>
          </p:cNvPr>
          <p:cNvCxnSpPr/>
          <p:nvPr/>
        </p:nvCxnSpPr>
        <p:spPr>
          <a:xfrm>
            <a:off x="5710854" y="3828745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矩形 127">
            <a:extLst>
              <a:ext uri="{FF2B5EF4-FFF2-40B4-BE49-F238E27FC236}">
                <a16:creationId xmlns:a16="http://schemas.microsoft.com/office/drawing/2014/main" id="{C29F8D13-53F1-41F8-88F1-BBC193C3F0E3}"/>
              </a:ext>
            </a:extLst>
          </p:cNvPr>
          <p:cNvSpPr/>
          <p:nvPr/>
        </p:nvSpPr>
        <p:spPr>
          <a:xfrm>
            <a:off x="7546409" y="3434685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0D9D4AC0-FEBA-4FAA-A151-8D5BC6802849}"/>
              </a:ext>
            </a:extLst>
          </p:cNvPr>
          <p:cNvSpPr/>
          <p:nvPr/>
        </p:nvSpPr>
        <p:spPr>
          <a:xfrm>
            <a:off x="6871824" y="3434685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EE94A20E-92D2-444A-BDCA-91A43E932A9F}"/>
              </a:ext>
            </a:extLst>
          </p:cNvPr>
          <p:cNvSpPr/>
          <p:nvPr/>
        </p:nvSpPr>
        <p:spPr>
          <a:xfrm>
            <a:off x="6208428" y="3428054"/>
            <a:ext cx="147881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94B047B1-EB39-472F-B3E4-1A8635A6B585}"/>
              </a:ext>
            </a:extLst>
          </p:cNvPr>
          <p:cNvCxnSpPr/>
          <p:nvPr/>
        </p:nvCxnSpPr>
        <p:spPr>
          <a:xfrm>
            <a:off x="7705091" y="3841110"/>
            <a:ext cx="49005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>
            <a:extLst>
              <a:ext uri="{FF2B5EF4-FFF2-40B4-BE49-F238E27FC236}">
                <a16:creationId xmlns:a16="http://schemas.microsoft.com/office/drawing/2014/main" id="{9AD9C483-80E0-4286-8922-B618C465934D}"/>
              </a:ext>
            </a:extLst>
          </p:cNvPr>
          <p:cNvCxnSpPr>
            <a:cxnSpLocks/>
          </p:cNvCxnSpPr>
          <p:nvPr/>
        </p:nvCxnSpPr>
        <p:spPr>
          <a:xfrm>
            <a:off x="5930148" y="2545070"/>
            <a:ext cx="0" cy="1171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>
            <a:extLst>
              <a:ext uri="{FF2B5EF4-FFF2-40B4-BE49-F238E27FC236}">
                <a16:creationId xmlns:a16="http://schemas.microsoft.com/office/drawing/2014/main" id="{E8C40B5D-6D03-4F20-B16D-746997D7D3D5}"/>
              </a:ext>
            </a:extLst>
          </p:cNvPr>
          <p:cNvCxnSpPr>
            <a:cxnSpLocks/>
          </p:cNvCxnSpPr>
          <p:nvPr/>
        </p:nvCxnSpPr>
        <p:spPr>
          <a:xfrm>
            <a:off x="6611990" y="2587693"/>
            <a:ext cx="0" cy="117108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字方塊 133">
            <a:extLst>
              <a:ext uri="{FF2B5EF4-FFF2-40B4-BE49-F238E27FC236}">
                <a16:creationId xmlns:a16="http://schemas.microsoft.com/office/drawing/2014/main" id="{4D38FF25-FC31-4F56-BBAA-663615B3B53F}"/>
              </a:ext>
            </a:extLst>
          </p:cNvPr>
          <p:cNvSpPr txBox="1"/>
          <p:nvPr/>
        </p:nvSpPr>
        <p:spPr>
          <a:xfrm>
            <a:off x="3772295" y="5717512"/>
            <a:ext cx="534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Couple GAN</a:t>
            </a:r>
            <a:r>
              <a:rPr lang="en-US" altLang="zh-TW" dirty="0">
                <a:solidFill>
                  <a:srgbClr val="0000FF"/>
                </a:solidFill>
              </a:rPr>
              <a:t>[</a:t>
            </a:r>
            <a:r>
              <a:rPr lang="zh-TW" altLang="zh-TW" dirty="0">
                <a:solidFill>
                  <a:srgbClr val="0000FF"/>
                </a:solidFill>
              </a:rPr>
              <a:t>Ming-Yu Liu, </a:t>
            </a:r>
            <a:r>
              <a:rPr lang="en-US" altLang="zh-TW" dirty="0">
                <a:solidFill>
                  <a:srgbClr val="0000FF"/>
                </a:solidFill>
              </a:rPr>
              <a:t>et al., NIPS, 2016]</a:t>
            </a:r>
          </a:p>
          <a:p>
            <a:r>
              <a:rPr lang="en-US" altLang="zh-TW" sz="2800" dirty="0"/>
              <a:t>UNIT</a:t>
            </a:r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[Ming-Yu Liu, et al., NIPS, 2017]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27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/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/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/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/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1EB9062-558F-484C-B38E-0BAA305ACDBB}"/>
              </a:ext>
            </a:extLst>
          </p:cNvPr>
          <p:cNvSpPr/>
          <p:nvPr/>
        </p:nvSpPr>
        <p:spPr>
          <a:xfrm>
            <a:off x="3520650" y="2461853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B37C9D-2333-460F-B376-4AB61E0CF001}"/>
              </a:ext>
            </a:extLst>
          </p:cNvPr>
          <p:cNvSpPr/>
          <p:nvPr/>
        </p:nvSpPr>
        <p:spPr>
          <a:xfrm>
            <a:off x="255310" y="169782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7432D-D2E5-4598-893A-382D9854A4FC}"/>
              </a:ext>
            </a:extLst>
          </p:cNvPr>
          <p:cNvSpPr/>
          <p:nvPr/>
        </p:nvSpPr>
        <p:spPr>
          <a:xfrm>
            <a:off x="255309" y="309491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94ADF3-99FE-4D1D-ACC2-B80021104EE2}"/>
              </a:ext>
            </a:extLst>
          </p:cNvPr>
          <p:cNvSpPr/>
          <p:nvPr/>
        </p:nvSpPr>
        <p:spPr>
          <a:xfrm>
            <a:off x="6033240" y="168181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2F4E56-9F31-4944-AFAF-F444023DDDCA}"/>
              </a:ext>
            </a:extLst>
          </p:cNvPr>
          <p:cNvSpPr/>
          <p:nvPr/>
        </p:nvSpPr>
        <p:spPr>
          <a:xfrm>
            <a:off x="6033239" y="307890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2BC20C7-9EF3-4027-97C4-FB42F4A0B975}"/>
              </a:ext>
            </a:extLst>
          </p:cNvPr>
          <p:cNvSpPr/>
          <p:nvPr/>
        </p:nvSpPr>
        <p:spPr>
          <a:xfrm>
            <a:off x="1300478" y="20155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0A3DA8B4-F96F-422B-B47A-5798D19700EC}"/>
              </a:ext>
            </a:extLst>
          </p:cNvPr>
          <p:cNvSpPr/>
          <p:nvPr/>
        </p:nvSpPr>
        <p:spPr>
          <a:xfrm>
            <a:off x="1300478" y="339086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D79F72B7-BE7B-46AD-9371-578127CFAA1F}"/>
              </a:ext>
            </a:extLst>
          </p:cNvPr>
          <p:cNvSpPr/>
          <p:nvPr/>
        </p:nvSpPr>
        <p:spPr>
          <a:xfrm>
            <a:off x="5460671" y="200737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BD1DC1D-2774-4966-A603-F1A8C425F829}"/>
              </a:ext>
            </a:extLst>
          </p:cNvPr>
          <p:cNvSpPr/>
          <p:nvPr/>
        </p:nvSpPr>
        <p:spPr>
          <a:xfrm>
            <a:off x="5460671" y="33827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B7149A70-97A4-4D1C-ADBF-BE68075CE9FA}"/>
              </a:ext>
            </a:extLst>
          </p:cNvPr>
          <p:cNvSpPr/>
          <p:nvPr/>
        </p:nvSpPr>
        <p:spPr>
          <a:xfrm rot="2701164">
            <a:off x="2880453" y="2274536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77E85FC-B6A9-4307-8A9A-22302DA4BBAC}"/>
              </a:ext>
            </a:extLst>
          </p:cNvPr>
          <p:cNvSpPr/>
          <p:nvPr/>
        </p:nvSpPr>
        <p:spPr>
          <a:xfrm rot="2701164">
            <a:off x="3933666" y="317095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B52B6847-4766-4B38-B90E-3942CA64B99C}"/>
              </a:ext>
            </a:extLst>
          </p:cNvPr>
          <p:cNvSpPr/>
          <p:nvPr/>
        </p:nvSpPr>
        <p:spPr>
          <a:xfrm rot="18882259">
            <a:off x="2878855" y="31123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4763417-F99F-4D74-BAFC-0633DEBFB501}"/>
              </a:ext>
            </a:extLst>
          </p:cNvPr>
          <p:cNvSpPr/>
          <p:nvPr/>
        </p:nvSpPr>
        <p:spPr>
          <a:xfrm rot="18882259">
            <a:off x="3878512" y="225299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FC2EE37-9AB0-4AC8-9395-AEDF13C83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08" y="1661792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C00AE3A-C005-460A-AA1D-76A6103BEDE1}"/>
              </a:ext>
            </a:extLst>
          </p:cNvPr>
          <p:cNvCxnSpPr>
            <a:cxnSpLocks/>
          </p:cNvCxnSpPr>
          <p:nvPr/>
        </p:nvCxnSpPr>
        <p:spPr>
          <a:xfrm>
            <a:off x="1395788" y="2375798"/>
            <a:ext cx="1438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3597C4E-3B04-484B-B9AC-0A85AD6CFF7B}"/>
              </a:ext>
            </a:extLst>
          </p:cNvPr>
          <p:cNvCxnSpPr>
            <a:cxnSpLocks/>
          </p:cNvCxnSpPr>
          <p:nvPr/>
        </p:nvCxnSpPr>
        <p:spPr>
          <a:xfrm>
            <a:off x="4478599" y="2376624"/>
            <a:ext cx="1520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5238035-029A-4F32-8C9E-59FB7A5DCB49}"/>
              </a:ext>
            </a:extLst>
          </p:cNvPr>
          <p:cNvCxnSpPr>
            <a:cxnSpLocks/>
          </p:cNvCxnSpPr>
          <p:nvPr/>
        </p:nvCxnSpPr>
        <p:spPr>
          <a:xfrm>
            <a:off x="2820767" y="2341700"/>
            <a:ext cx="663639" cy="5958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08F348D-5D9A-4D9D-914C-769732923B56}"/>
              </a:ext>
            </a:extLst>
          </p:cNvPr>
          <p:cNvCxnSpPr>
            <a:cxnSpLocks/>
          </p:cNvCxnSpPr>
          <p:nvPr/>
        </p:nvCxnSpPr>
        <p:spPr>
          <a:xfrm flipV="1">
            <a:off x="3839943" y="2375798"/>
            <a:ext cx="620558" cy="58084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>
            <a:extLst>
              <a:ext uri="{FF2B5EF4-FFF2-40B4-BE49-F238E27FC236}">
                <a16:creationId xmlns:a16="http://schemas.microsoft.com/office/drawing/2014/main" id="{F99E45DE-8271-4C39-AA30-291BADC09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60" y="1697826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41452679-6209-4BB2-AE6E-E464BCFC081B}"/>
              </a:ext>
            </a:extLst>
          </p:cNvPr>
          <p:cNvGrpSpPr/>
          <p:nvPr/>
        </p:nvGrpSpPr>
        <p:grpSpPr>
          <a:xfrm flipV="1">
            <a:off x="1373641" y="3217078"/>
            <a:ext cx="4674719" cy="595833"/>
            <a:chOff x="1841781" y="3243967"/>
            <a:chExt cx="4674719" cy="595833"/>
          </a:xfrm>
        </p:grpSpPr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7E6F5787-CAFE-4980-BA90-203D3CF7B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1781" y="3250210"/>
              <a:ext cx="1510831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A5170CE1-D15D-46BA-B781-EB1DE80C5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6377" y="3278633"/>
              <a:ext cx="1680123" cy="0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>
              <a:extLst>
                <a:ext uri="{FF2B5EF4-FFF2-40B4-BE49-F238E27FC236}">
                  <a16:creationId xmlns:a16="http://schemas.microsoft.com/office/drawing/2014/main" id="{9551A58B-FE30-4DDF-938F-CFEBC1D6D454}"/>
                </a:ext>
              </a:extLst>
            </p:cNvPr>
            <p:cNvCxnSpPr>
              <a:cxnSpLocks/>
            </p:cNvCxnSpPr>
            <p:nvPr/>
          </p:nvCxnSpPr>
          <p:spPr>
            <a:xfrm>
              <a:off x="3323462" y="3243967"/>
              <a:ext cx="663639" cy="595833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C7F24034-E7C0-40D4-AD92-F1ED3C306D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9604" y="3250621"/>
              <a:ext cx="620558" cy="580845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100A9136-CC75-4145-80D9-D4FE66BF5C37}"/>
              </a:ext>
            </a:extLst>
          </p:cNvPr>
          <p:cNvSpPr txBox="1"/>
          <p:nvPr/>
        </p:nvSpPr>
        <p:spPr>
          <a:xfrm>
            <a:off x="1657929" y="901813"/>
            <a:ext cx="41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Minimizing reconstruction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B879F87-1001-4EEC-98EB-FB46F7821C0C}"/>
              </a:ext>
            </a:extLst>
          </p:cNvPr>
          <p:cNvCxnSpPr>
            <a:cxnSpLocks/>
          </p:cNvCxnSpPr>
          <p:nvPr/>
        </p:nvCxnSpPr>
        <p:spPr>
          <a:xfrm>
            <a:off x="708652" y="1333659"/>
            <a:ext cx="5857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2D71F09-4CC9-4DED-87C5-3FE98D6E42FA}"/>
              </a:ext>
            </a:extLst>
          </p:cNvPr>
          <p:cNvCxnSpPr>
            <a:cxnSpLocks/>
          </p:cNvCxnSpPr>
          <p:nvPr/>
        </p:nvCxnSpPr>
        <p:spPr>
          <a:xfrm>
            <a:off x="708652" y="1333659"/>
            <a:ext cx="0" cy="29427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A863679F-BD32-410D-9407-56963ED90D9E}"/>
              </a:ext>
            </a:extLst>
          </p:cNvPr>
          <p:cNvCxnSpPr>
            <a:cxnSpLocks/>
          </p:cNvCxnSpPr>
          <p:nvPr/>
        </p:nvCxnSpPr>
        <p:spPr>
          <a:xfrm>
            <a:off x="6566184" y="1299805"/>
            <a:ext cx="0" cy="32813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「新八」的圖片搜尋結果">
            <a:extLst>
              <a:ext uri="{FF2B5EF4-FFF2-40B4-BE49-F238E27FC236}">
                <a16:creationId xmlns:a16="http://schemas.microsoft.com/office/drawing/2014/main" id="{F814660D-02CF-4440-9080-F7FCE06E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29" y="2983103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「新八」的圖片搜尋結果">
            <a:extLst>
              <a:ext uri="{FF2B5EF4-FFF2-40B4-BE49-F238E27FC236}">
                <a16:creationId xmlns:a16="http://schemas.microsoft.com/office/drawing/2014/main" id="{F0C5916D-FDA1-4CC9-B890-162E7FDB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5" y="2991046"/>
            <a:ext cx="946891" cy="1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77750DE-2CF4-46EC-A68D-364419830638}"/>
                  </a:ext>
                </a:extLst>
              </p:cNvPr>
              <p:cNvSpPr txBox="1"/>
              <p:nvPr/>
            </p:nvSpPr>
            <p:spPr>
              <a:xfrm>
                <a:off x="725273" y="5769081"/>
                <a:ext cx="72859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domain discriminator forces the output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the same distribution.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377750DE-2CF4-46EC-A68D-36441983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73" y="5769081"/>
                <a:ext cx="7285927" cy="830997"/>
              </a:xfrm>
              <a:prstGeom prst="rect">
                <a:avLst/>
              </a:prstGeom>
              <a:blipFill>
                <a:blip r:embed="rId8"/>
                <a:stretch>
                  <a:fillRect l="-1339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DA19D2C0-0077-44D8-9C9D-864A57AD60BB}"/>
                  </a:ext>
                </a:extLst>
              </p:cNvPr>
              <p:cNvSpPr txBox="1"/>
              <p:nvPr/>
            </p:nvSpPr>
            <p:spPr>
              <a:xfrm>
                <a:off x="6646715" y="4891937"/>
                <a:ext cx="2578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DA19D2C0-0077-44D8-9C9D-864A57AD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15" y="4891937"/>
                <a:ext cx="2578672" cy="461665"/>
              </a:xfrm>
              <a:prstGeom prst="rect">
                <a:avLst/>
              </a:prstGeom>
              <a:blipFill>
                <a:blip r:embed="rId9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/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/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箭號: 向右 68">
            <a:extLst>
              <a:ext uri="{FF2B5EF4-FFF2-40B4-BE49-F238E27FC236}">
                <a16:creationId xmlns:a16="http://schemas.microsoft.com/office/drawing/2014/main" id="{667BB0B7-09E7-424C-9A38-12727A471109}"/>
              </a:ext>
            </a:extLst>
          </p:cNvPr>
          <p:cNvSpPr/>
          <p:nvPr/>
        </p:nvSpPr>
        <p:spPr>
          <a:xfrm>
            <a:off x="7086947" y="20090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箭號: 向右 69">
            <a:extLst>
              <a:ext uri="{FF2B5EF4-FFF2-40B4-BE49-F238E27FC236}">
                <a16:creationId xmlns:a16="http://schemas.microsoft.com/office/drawing/2014/main" id="{6F8FA6C3-FF9B-436B-8B2C-891A92894291}"/>
              </a:ext>
            </a:extLst>
          </p:cNvPr>
          <p:cNvSpPr/>
          <p:nvPr/>
        </p:nvSpPr>
        <p:spPr>
          <a:xfrm>
            <a:off x="7063401" y="3378160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6785C868-9654-4713-AE29-F11419FA0E8E}"/>
              </a:ext>
            </a:extLst>
          </p:cNvPr>
          <p:cNvSpPr txBox="1"/>
          <p:nvPr/>
        </p:nvSpPr>
        <p:spPr>
          <a:xfrm>
            <a:off x="7181249" y="1048372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X domain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3BC27E36-42C6-444C-8A08-38764A1E7F85}"/>
              </a:ext>
            </a:extLst>
          </p:cNvPr>
          <p:cNvSpPr txBox="1"/>
          <p:nvPr/>
        </p:nvSpPr>
        <p:spPr>
          <a:xfrm>
            <a:off x="7181249" y="3973360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Y domain</a:t>
            </a:r>
            <a:endParaRPr lang="zh-TW" altLang="en-US" sz="24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A6FA20A-3891-4282-B86B-74CBF29F31DB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D682CC4-6362-4BC1-9CC0-583BC9731DC2}"/>
              </a:ext>
            </a:extLst>
          </p:cNvPr>
          <p:cNvSpPr/>
          <p:nvPr/>
        </p:nvSpPr>
        <p:spPr>
          <a:xfrm>
            <a:off x="157647" y="621541"/>
            <a:ext cx="13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Training</a:t>
            </a:r>
            <a:endParaRPr lang="zh-TW" altLang="en-US" sz="2800" i="1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05D3A24-2C9B-4C2C-BFA7-9CAE225D9760}"/>
              </a:ext>
            </a:extLst>
          </p:cNvPr>
          <p:cNvSpPr/>
          <p:nvPr/>
        </p:nvSpPr>
        <p:spPr>
          <a:xfrm>
            <a:off x="4211255" y="4583117"/>
            <a:ext cx="2025898" cy="1042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Domain</a:t>
            </a:r>
          </a:p>
          <a:p>
            <a:pPr algn="ctr"/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27404375-F2FD-435F-821C-69DB3EC26766}"/>
              </a:ext>
            </a:extLst>
          </p:cNvPr>
          <p:cNvCxnSpPr>
            <a:cxnSpLocks/>
          </p:cNvCxnSpPr>
          <p:nvPr/>
        </p:nvCxnSpPr>
        <p:spPr>
          <a:xfrm>
            <a:off x="6285198" y="5122769"/>
            <a:ext cx="36151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B70AD692-8F8B-40A3-8841-0B23E3D086D4}"/>
                  </a:ext>
                </a:extLst>
              </p:cNvPr>
              <p:cNvSpPr txBox="1"/>
              <p:nvPr/>
            </p:nvSpPr>
            <p:spPr>
              <a:xfrm>
                <a:off x="314017" y="4857765"/>
                <a:ext cx="30505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fool the domain discriminator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B70AD692-8F8B-40A3-8841-0B23E3D08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7" y="4857765"/>
                <a:ext cx="3050572" cy="830997"/>
              </a:xfrm>
              <a:prstGeom prst="rect">
                <a:avLst/>
              </a:prstGeom>
              <a:blipFill>
                <a:blip r:embed="rId12"/>
                <a:stretch>
                  <a:fillRect l="-3200" t="-5882" r="-1000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64236655-84CF-4151-A395-A77AD1F69E45}"/>
              </a:ext>
            </a:extLst>
          </p:cNvPr>
          <p:cNvCxnSpPr>
            <a:cxnSpLocks/>
          </p:cNvCxnSpPr>
          <p:nvPr/>
        </p:nvCxnSpPr>
        <p:spPr>
          <a:xfrm>
            <a:off x="3663569" y="5122769"/>
            <a:ext cx="554847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3F757C40-64D6-40DF-A3A2-036534B976E1}"/>
              </a:ext>
            </a:extLst>
          </p:cNvPr>
          <p:cNvCxnSpPr>
            <a:cxnSpLocks/>
          </p:cNvCxnSpPr>
          <p:nvPr/>
        </p:nvCxnSpPr>
        <p:spPr>
          <a:xfrm>
            <a:off x="3663569" y="3453000"/>
            <a:ext cx="0" cy="166976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C403C030-8115-4474-9651-76B4357A1A66}"/>
              </a:ext>
            </a:extLst>
          </p:cNvPr>
          <p:cNvSpPr/>
          <p:nvPr/>
        </p:nvSpPr>
        <p:spPr>
          <a:xfrm>
            <a:off x="4965163" y="6289939"/>
            <a:ext cx="3716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[Guillaume </a:t>
            </a:r>
            <a:r>
              <a:rPr lang="en-US" altLang="zh-TW" dirty="0" err="1">
                <a:solidFill>
                  <a:srgbClr val="0000FF"/>
                </a:solidFill>
              </a:rPr>
              <a:t>Lample</a:t>
            </a:r>
            <a:r>
              <a:rPr lang="en-US" altLang="zh-TW" dirty="0">
                <a:solidFill>
                  <a:srgbClr val="0000FF"/>
                </a:solidFill>
              </a:rPr>
              <a:t>, et al., NIPS,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6" grpId="0"/>
      <p:bldP spid="2" grpId="0" animBg="1"/>
      <p:bldP spid="6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/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/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/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/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1EB9062-558F-484C-B38E-0BAA305ACDBB}"/>
              </a:ext>
            </a:extLst>
          </p:cNvPr>
          <p:cNvSpPr/>
          <p:nvPr/>
        </p:nvSpPr>
        <p:spPr>
          <a:xfrm>
            <a:off x="3520650" y="2461853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B37C9D-2333-460F-B376-4AB61E0CF001}"/>
              </a:ext>
            </a:extLst>
          </p:cNvPr>
          <p:cNvSpPr/>
          <p:nvPr/>
        </p:nvSpPr>
        <p:spPr>
          <a:xfrm>
            <a:off x="255310" y="169782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7432D-D2E5-4598-893A-382D9854A4FC}"/>
              </a:ext>
            </a:extLst>
          </p:cNvPr>
          <p:cNvSpPr/>
          <p:nvPr/>
        </p:nvSpPr>
        <p:spPr>
          <a:xfrm>
            <a:off x="255309" y="309491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94ADF3-99FE-4D1D-ACC2-B80021104EE2}"/>
              </a:ext>
            </a:extLst>
          </p:cNvPr>
          <p:cNvSpPr/>
          <p:nvPr/>
        </p:nvSpPr>
        <p:spPr>
          <a:xfrm>
            <a:off x="6033240" y="168181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2F4E56-9F31-4944-AFAF-F444023DDDCA}"/>
              </a:ext>
            </a:extLst>
          </p:cNvPr>
          <p:cNvSpPr/>
          <p:nvPr/>
        </p:nvSpPr>
        <p:spPr>
          <a:xfrm>
            <a:off x="6033239" y="307890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2BC20C7-9EF3-4027-97C4-FB42F4A0B975}"/>
              </a:ext>
            </a:extLst>
          </p:cNvPr>
          <p:cNvSpPr/>
          <p:nvPr/>
        </p:nvSpPr>
        <p:spPr>
          <a:xfrm>
            <a:off x="1300478" y="20155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0A3DA8B4-F96F-422B-B47A-5798D19700EC}"/>
              </a:ext>
            </a:extLst>
          </p:cNvPr>
          <p:cNvSpPr/>
          <p:nvPr/>
        </p:nvSpPr>
        <p:spPr>
          <a:xfrm>
            <a:off x="1300478" y="339086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D79F72B7-BE7B-46AD-9371-578127CFAA1F}"/>
              </a:ext>
            </a:extLst>
          </p:cNvPr>
          <p:cNvSpPr/>
          <p:nvPr/>
        </p:nvSpPr>
        <p:spPr>
          <a:xfrm>
            <a:off x="5460671" y="200737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BD1DC1D-2774-4966-A603-F1A8C425F829}"/>
              </a:ext>
            </a:extLst>
          </p:cNvPr>
          <p:cNvSpPr/>
          <p:nvPr/>
        </p:nvSpPr>
        <p:spPr>
          <a:xfrm>
            <a:off x="5460671" y="33827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B7149A70-97A4-4D1C-ADBF-BE68075CE9FA}"/>
              </a:ext>
            </a:extLst>
          </p:cNvPr>
          <p:cNvSpPr/>
          <p:nvPr/>
        </p:nvSpPr>
        <p:spPr>
          <a:xfrm rot="2701164">
            <a:off x="2880453" y="2274536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77E85FC-B6A9-4307-8A9A-22302DA4BBAC}"/>
              </a:ext>
            </a:extLst>
          </p:cNvPr>
          <p:cNvSpPr/>
          <p:nvPr/>
        </p:nvSpPr>
        <p:spPr>
          <a:xfrm rot="2701164">
            <a:off x="3933666" y="317095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B52B6847-4766-4B38-B90E-3942CA64B99C}"/>
              </a:ext>
            </a:extLst>
          </p:cNvPr>
          <p:cNvSpPr/>
          <p:nvPr/>
        </p:nvSpPr>
        <p:spPr>
          <a:xfrm rot="18882259">
            <a:off x="2878855" y="31123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4763417-F99F-4D74-BAFC-0633DEBFB501}"/>
              </a:ext>
            </a:extLst>
          </p:cNvPr>
          <p:cNvSpPr/>
          <p:nvPr/>
        </p:nvSpPr>
        <p:spPr>
          <a:xfrm rot="18882259">
            <a:off x="3878512" y="225299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FC2EE37-9AB0-4AC8-9395-AEDF13C83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08" y="1661792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C00AE3A-C005-460A-AA1D-76A6103BEDE1}"/>
              </a:ext>
            </a:extLst>
          </p:cNvPr>
          <p:cNvCxnSpPr>
            <a:cxnSpLocks/>
          </p:cNvCxnSpPr>
          <p:nvPr/>
        </p:nvCxnSpPr>
        <p:spPr>
          <a:xfrm>
            <a:off x="1395788" y="2375798"/>
            <a:ext cx="1438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3597C4E-3B04-484B-B9AC-0A85AD6CFF7B}"/>
              </a:ext>
            </a:extLst>
          </p:cNvPr>
          <p:cNvCxnSpPr>
            <a:cxnSpLocks/>
          </p:cNvCxnSpPr>
          <p:nvPr/>
        </p:nvCxnSpPr>
        <p:spPr>
          <a:xfrm>
            <a:off x="4460501" y="3802999"/>
            <a:ext cx="1520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5238035-029A-4F32-8C9E-59FB7A5DCB49}"/>
              </a:ext>
            </a:extLst>
          </p:cNvPr>
          <p:cNvCxnSpPr>
            <a:cxnSpLocks/>
          </p:cNvCxnSpPr>
          <p:nvPr/>
        </p:nvCxnSpPr>
        <p:spPr>
          <a:xfrm>
            <a:off x="2863584" y="2387270"/>
            <a:ext cx="1568036" cy="140782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>
            <a:extLst>
              <a:ext uri="{FF2B5EF4-FFF2-40B4-BE49-F238E27FC236}">
                <a16:creationId xmlns:a16="http://schemas.microsoft.com/office/drawing/2014/main" id="{F99E45DE-8271-4C39-AA30-291BADC09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60" y="1697826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B879F87-1001-4EEC-98EB-FB46F7821C0C}"/>
              </a:ext>
            </a:extLst>
          </p:cNvPr>
          <p:cNvCxnSpPr>
            <a:cxnSpLocks/>
          </p:cNvCxnSpPr>
          <p:nvPr/>
        </p:nvCxnSpPr>
        <p:spPr>
          <a:xfrm>
            <a:off x="718836" y="4495335"/>
            <a:ext cx="58575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2D71F09-4CC9-4DED-87C5-3FE98D6E42FA}"/>
              </a:ext>
            </a:extLst>
          </p:cNvPr>
          <p:cNvCxnSpPr>
            <a:cxnSpLocks/>
          </p:cNvCxnSpPr>
          <p:nvPr/>
        </p:nvCxnSpPr>
        <p:spPr>
          <a:xfrm flipV="1">
            <a:off x="700457" y="3866453"/>
            <a:ext cx="0" cy="597881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A863679F-BD32-410D-9407-56963ED90D9E}"/>
              </a:ext>
            </a:extLst>
          </p:cNvPr>
          <p:cNvCxnSpPr>
            <a:cxnSpLocks/>
          </p:cNvCxnSpPr>
          <p:nvPr/>
        </p:nvCxnSpPr>
        <p:spPr>
          <a:xfrm>
            <a:off x="6576368" y="3866453"/>
            <a:ext cx="0" cy="64840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/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/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箭號: 向右 68">
            <a:extLst>
              <a:ext uri="{FF2B5EF4-FFF2-40B4-BE49-F238E27FC236}">
                <a16:creationId xmlns:a16="http://schemas.microsoft.com/office/drawing/2014/main" id="{667BB0B7-09E7-424C-9A38-12727A471109}"/>
              </a:ext>
            </a:extLst>
          </p:cNvPr>
          <p:cNvSpPr/>
          <p:nvPr/>
        </p:nvSpPr>
        <p:spPr>
          <a:xfrm>
            <a:off x="7086947" y="20090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箭號: 向右 69">
            <a:extLst>
              <a:ext uri="{FF2B5EF4-FFF2-40B4-BE49-F238E27FC236}">
                <a16:creationId xmlns:a16="http://schemas.microsoft.com/office/drawing/2014/main" id="{6F8FA6C3-FF9B-436B-8B2C-891A92894291}"/>
              </a:ext>
            </a:extLst>
          </p:cNvPr>
          <p:cNvSpPr/>
          <p:nvPr/>
        </p:nvSpPr>
        <p:spPr>
          <a:xfrm>
            <a:off x="7063401" y="3378160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6785C868-9654-4713-AE29-F11419FA0E8E}"/>
              </a:ext>
            </a:extLst>
          </p:cNvPr>
          <p:cNvSpPr txBox="1"/>
          <p:nvPr/>
        </p:nvSpPr>
        <p:spPr>
          <a:xfrm>
            <a:off x="7181249" y="1048372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X domain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3BC27E36-42C6-444C-8A08-38764A1E7F85}"/>
              </a:ext>
            </a:extLst>
          </p:cNvPr>
          <p:cNvSpPr txBox="1"/>
          <p:nvPr/>
        </p:nvSpPr>
        <p:spPr>
          <a:xfrm>
            <a:off x="7181249" y="3973360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Y domain</a:t>
            </a:r>
            <a:endParaRPr lang="zh-TW" altLang="en-US" sz="24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A6FA20A-3891-4282-B86B-74CBF29F31DB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D682CC4-6362-4BC1-9CC0-583BC9731DC2}"/>
              </a:ext>
            </a:extLst>
          </p:cNvPr>
          <p:cNvSpPr/>
          <p:nvPr/>
        </p:nvSpPr>
        <p:spPr>
          <a:xfrm>
            <a:off x="157647" y="621541"/>
            <a:ext cx="13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Training</a:t>
            </a:r>
            <a:endParaRPr lang="zh-TW" altLang="en-US" sz="2800" i="1" u="sng" dirty="0"/>
          </a:p>
        </p:txBody>
      </p: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D6FA6854-32F0-4F39-8C11-10FF140C4A64}"/>
              </a:ext>
            </a:extLst>
          </p:cNvPr>
          <p:cNvCxnSpPr>
            <a:cxnSpLocks/>
          </p:cNvCxnSpPr>
          <p:nvPr/>
        </p:nvCxnSpPr>
        <p:spPr>
          <a:xfrm>
            <a:off x="1346326" y="3752568"/>
            <a:ext cx="1438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A503D240-E367-4F42-B901-E5C95A2868F7}"/>
              </a:ext>
            </a:extLst>
          </p:cNvPr>
          <p:cNvCxnSpPr>
            <a:cxnSpLocks/>
          </p:cNvCxnSpPr>
          <p:nvPr/>
        </p:nvCxnSpPr>
        <p:spPr>
          <a:xfrm flipV="1">
            <a:off x="2785223" y="2332141"/>
            <a:ext cx="1679462" cy="147085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4B51DF5F-43F6-4E17-9D59-0D892C2A53CE}"/>
              </a:ext>
            </a:extLst>
          </p:cNvPr>
          <p:cNvCxnSpPr>
            <a:cxnSpLocks/>
          </p:cNvCxnSpPr>
          <p:nvPr/>
        </p:nvCxnSpPr>
        <p:spPr>
          <a:xfrm>
            <a:off x="4460501" y="2368797"/>
            <a:ext cx="1520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43EA67F9-F6DD-42D0-9404-DFECB48487E4}"/>
              </a:ext>
            </a:extLst>
          </p:cNvPr>
          <p:cNvSpPr txBox="1"/>
          <p:nvPr/>
        </p:nvSpPr>
        <p:spPr>
          <a:xfrm>
            <a:off x="817537" y="5146103"/>
            <a:ext cx="36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Cycle Consistency:</a:t>
            </a:r>
            <a:endParaRPr lang="zh-TW" altLang="en-US" sz="2800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CDCC72AC-0F80-4542-8C2E-0D699984ABCC}"/>
              </a:ext>
            </a:extLst>
          </p:cNvPr>
          <p:cNvSpPr txBox="1"/>
          <p:nvPr/>
        </p:nvSpPr>
        <p:spPr>
          <a:xfrm>
            <a:off x="2032901" y="5696132"/>
            <a:ext cx="36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Used in </a:t>
            </a:r>
            <a:r>
              <a:rPr lang="en-US" altLang="zh-TW" sz="2800" dirty="0" err="1"/>
              <a:t>ComboGAN</a:t>
            </a:r>
            <a:endParaRPr lang="zh-TW" altLang="en-US" sz="28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6B0725-DABB-4A15-B3BF-50B00B12BC8A}"/>
              </a:ext>
            </a:extLst>
          </p:cNvPr>
          <p:cNvSpPr/>
          <p:nvPr/>
        </p:nvSpPr>
        <p:spPr>
          <a:xfrm>
            <a:off x="5002563" y="5813971"/>
            <a:ext cx="3379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[Asha </a:t>
            </a:r>
            <a:r>
              <a:rPr lang="en-US" altLang="zh-TW" dirty="0" err="1">
                <a:solidFill>
                  <a:srgbClr val="0000FF"/>
                </a:solidFill>
              </a:rPr>
              <a:t>Anoosheh</a:t>
            </a:r>
            <a:r>
              <a:rPr lang="en-US" altLang="zh-TW" dirty="0">
                <a:solidFill>
                  <a:srgbClr val="0000FF"/>
                </a:solidFill>
              </a:rPr>
              <a:t>, et al., </a:t>
            </a:r>
            <a:r>
              <a:rPr lang="en-US" altLang="zh-TW" dirty="0" err="1">
                <a:solidFill>
                  <a:srgbClr val="0000FF"/>
                </a:solidFill>
              </a:rPr>
              <a:t>arXiv</a:t>
            </a:r>
            <a:r>
              <a:rPr lang="en-US" altLang="zh-TW" dirty="0">
                <a:solidFill>
                  <a:srgbClr val="0000FF"/>
                </a:solidFill>
              </a:rPr>
              <a:t>, 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78" name="直線接點 77">
            <a:extLst>
              <a:ext uri="{FF2B5EF4-FFF2-40B4-BE49-F238E27FC236}">
                <a16:creationId xmlns:a16="http://schemas.microsoft.com/office/drawing/2014/main" id="{5D47FBF6-33AB-46F5-86A4-1EDFE869C69F}"/>
              </a:ext>
            </a:extLst>
          </p:cNvPr>
          <p:cNvCxnSpPr>
            <a:cxnSpLocks/>
          </p:cNvCxnSpPr>
          <p:nvPr/>
        </p:nvCxnSpPr>
        <p:spPr>
          <a:xfrm>
            <a:off x="708652" y="1333659"/>
            <a:ext cx="5857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>
            <a:extLst>
              <a:ext uri="{FF2B5EF4-FFF2-40B4-BE49-F238E27FC236}">
                <a16:creationId xmlns:a16="http://schemas.microsoft.com/office/drawing/2014/main" id="{A9C51099-0480-414C-9512-DC0EC6E61F69}"/>
              </a:ext>
            </a:extLst>
          </p:cNvPr>
          <p:cNvCxnSpPr>
            <a:cxnSpLocks/>
          </p:cNvCxnSpPr>
          <p:nvPr/>
        </p:nvCxnSpPr>
        <p:spPr>
          <a:xfrm>
            <a:off x="708652" y="1333659"/>
            <a:ext cx="0" cy="29427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D8D7DD3B-F0A9-4F4A-B3C5-F4C518178FF8}"/>
              </a:ext>
            </a:extLst>
          </p:cNvPr>
          <p:cNvCxnSpPr>
            <a:cxnSpLocks/>
          </p:cNvCxnSpPr>
          <p:nvPr/>
        </p:nvCxnSpPr>
        <p:spPr>
          <a:xfrm>
            <a:off x="6566184" y="1299805"/>
            <a:ext cx="0" cy="32813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B699BAE9-16DE-48E7-892A-F9278E88E897}"/>
              </a:ext>
            </a:extLst>
          </p:cNvPr>
          <p:cNvSpPr txBox="1"/>
          <p:nvPr/>
        </p:nvSpPr>
        <p:spPr>
          <a:xfrm>
            <a:off x="1657929" y="901813"/>
            <a:ext cx="41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Minimizing reconstruction error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5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/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EAA5B6E-668C-4BCC-9FB7-4237488BD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1762153"/>
                <a:ext cx="996419" cy="945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/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B94C88-AE5A-4328-846B-824331EA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53" y="3129789"/>
                <a:ext cx="996419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/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C01867B-7917-44F5-A0D3-4F6A72085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3090017"/>
                <a:ext cx="939972" cy="945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/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6312C0A-2E31-4BE0-9C10-BFB2F76C1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501" y="1712071"/>
                <a:ext cx="950876" cy="945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31EB9062-558F-484C-B38E-0BAA305ACDBB}"/>
              </a:ext>
            </a:extLst>
          </p:cNvPr>
          <p:cNvSpPr/>
          <p:nvPr/>
        </p:nvSpPr>
        <p:spPr>
          <a:xfrm>
            <a:off x="3520650" y="2461853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DB37C9D-2333-460F-B376-4AB61E0CF001}"/>
              </a:ext>
            </a:extLst>
          </p:cNvPr>
          <p:cNvSpPr/>
          <p:nvPr/>
        </p:nvSpPr>
        <p:spPr>
          <a:xfrm>
            <a:off x="255310" y="169782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D57432D-D2E5-4598-893A-382D9854A4FC}"/>
              </a:ext>
            </a:extLst>
          </p:cNvPr>
          <p:cNvSpPr/>
          <p:nvPr/>
        </p:nvSpPr>
        <p:spPr>
          <a:xfrm>
            <a:off x="255309" y="3094916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E94ADF3-99FE-4D1D-ACC2-B80021104EE2}"/>
              </a:ext>
            </a:extLst>
          </p:cNvPr>
          <p:cNvSpPr/>
          <p:nvPr/>
        </p:nvSpPr>
        <p:spPr>
          <a:xfrm>
            <a:off x="6033240" y="168181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C2F4E56-9F31-4944-AFAF-F444023DDDCA}"/>
              </a:ext>
            </a:extLst>
          </p:cNvPr>
          <p:cNvSpPr/>
          <p:nvPr/>
        </p:nvSpPr>
        <p:spPr>
          <a:xfrm>
            <a:off x="6033239" y="3078901"/>
            <a:ext cx="996419" cy="10429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image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2BC20C7-9EF3-4027-97C4-FB42F4A0B975}"/>
              </a:ext>
            </a:extLst>
          </p:cNvPr>
          <p:cNvSpPr/>
          <p:nvPr/>
        </p:nvSpPr>
        <p:spPr>
          <a:xfrm>
            <a:off x="1300478" y="20155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0A3DA8B4-F96F-422B-B47A-5798D19700EC}"/>
              </a:ext>
            </a:extLst>
          </p:cNvPr>
          <p:cNvSpPr/>
          <p:nvPr/>
        </p:nvSpPr>
        <p:spPr>
          <a:xfrm>
            <a:off x="1300478" y="339086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D79F72B7-BE7B-46AD-9371-578127CFAA1F}"/>
              </a:ext>
            </a:extLst>
          </p:cNvPr>
          <p:cNvSpPr/>
          <p:nvPr/>
        </p:nvSpPr>
        <p:spPr>
          <a:xfrm>
            <a:off x="5460671" y="200737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EBD1DC1D-2774-4966-A603-F1A8C425F829}"/>
              </a:ext>
            </a:extLst>
          </p:cNvPr>
          <p:cNvSpPr/>
          <p:nvPr/>
        </p:nvSpPr>
        <p:spPr>
          <a:xfrm>
            <a:off x="5460671" y="33827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>
            <a:extLst>
              <a:ext uri="{FF2B5EF4-FFF2-40B4-BE49-F238E27FC236}">
                <a16:creationId xmlns:a16="http://schemas.microsoft.com/office/drawing/2014/main" id="{B7149A70-97A4-4D1C-ADBF-BE68075CE9FA}"/>
              </a:ext>
            </a:extLst>
          </p:cNvPr>
          <p:cNvSpPr/>
          <p:nvPr/>
        </p:nvSpPr>
        <p:spPr>
          <a:xfrm rot="2701164">
            <a:off x="2880453" y="2274536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677E85FC-B6A9-4307-8A9A-22302DA4BBAC}"/>
              </a:ext>
            </a:extLst>
          </p:cNvPr>
          <p:cNvSpPr/>
          <p:nvPr/>
        </p:nvSpPr>
        <p:spPr>
          <a:xfrm rot="2701164">
            <a:off x="3933666" y="317095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B52B6847-4766-4B38-B90E-3942CA64B99C}"/>
              </a:ext>
            </a:extLst>
          </p:cNvPr>
          <p:cNvSpPr/>
          <p:nvPr/>
        </p:nvSpPr>
        <p:spPr>
          <a:xfrm rot="18882259">
            <a:off x="2878855" y="3112318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箭號: 向右 41">
            <a:extLst>
              <a:ext uri="{FF2B5EF4-FFF2-40B4-BE49-F238E27FC236}">
                <a16:creationId xmlns:a16="http://schemas.microsoft.com/office/drawing/2014/main" id="{B4763417-F99F-4D74-BAFC-0633DEBFB501}"/>
              </a:ext>
            </a:extLst>
          </p:cNvPr>
          <p:cNvSpPr/>
          <p:nvPr/>
        </p:nvSpPr>
        <p:spPr>
          <a:xfrm rot="18882259">
            <a:off x="3878512" y="225299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3FC2EE37-9AB0-4AC8-9395-AEDF13C83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108" y="1661792"/>
            <a:ext cx="1015043" cy="1042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AC00AE3A-C005-460A-AA1D-76A6103BEDE1}"/>
              </a:ext>
            </a:extLst>
          </p:cNvPr>
          <p:cNvCxnSpPr>
            <a:cxnSpLocks/>
          </p:cNvCxnSpPr>
          <p:nvPr/>
        </p:nvCxnSpPr>
        <p:spPr>
          <a:xfrm>
            <a:off x="1395788" y="2375798"/>
            <a:ext cx="1438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3597C4E-3B04-484B-B9AC-0A85AD6CFF7B}"/>
              </a:ext>
            </a:extLst>
          </p:cNvPr>
          <p:cNvCxnSpPr>
            <a:cxnSpLocks/>
          </p:cNvCxnSpPr>
          <p:nvPr/>
        </p:nvCxnSpPr>
        <p:spPr>
          <a:xfrm>
            <a:off x="4460501" y="3802999"/>
            <a:ext cx="1520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5238035-029A-4F32-8C9E-59FB7A5DCB4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863584" y="2387270"/>
            <a:ext cx="657066" cy="54742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B879F87-1001-4EEC-98EB-FB46F7821C0C}"/>
              </a:ext>
            </a:extLst>
          </p:cNvPr>
          <p:cNvCxnSpPr>
            <a:cxnSpLocks/>
          </p:cNvCxnSpPr>
          <p:nvPr/>
        </p:nvCxnSpPr>
        <p:spPr>
          <a:xfrm>
            <a:off x="718836" y="4495335"/>
            <a:ext cx="58575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D2D71F09-4CC9-4DED-87C5-3FE98D6E42FA}"/>
              </a:ext>
            </a:extLst>
          </p:cNvPr>
          <p:cNvCxnSpPr>
            <a:cxnSpLocks/>
          </p:cNvCxnSpPr>
          <p:nvPr/>
        </p:nvCxnSpPr>
        <p:spPr>
          <a:xfrm flipV="1">
            <a:off x="700457" y="3802999"/>
            <a:ext cx="0" cy="66133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A863679F-BD32-410D-9407-56963ED90D9E}"/>
              </a:ext>
            </a:extLst>
          </p:cNvPr>
          <p:cNvCxnSpPr>
            <a:cxnSpLocks/>
          </p:cNvCxnSpPr>
          <p:nvPr/>
        </p:nvCxnSpPr>
        <p:spPr>
          <a:xfrm>
            <a:off x="6576368" y="3802999"/>
            <a:ext cx="0" cy="71185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/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7C6A5A81-AFA2-4073-AA9D-835D47A61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268" y="1906790"/>
                <a:ext cx="620558" cy="692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/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F94E706-C695-45D2-82FE-3973BB337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772" y="3265315"/>
                <a:ext cx="620558" cy="692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箭號: 向右 68">
            <a:extLst>
              <a:ext uri="{FF2B5EF4-FFF2-40B4-BE49-F238E27FC236}">
                <a16:creationId xmlns:a16="http://schemas.microsoft.com/office/drawing/2014/main" id="{667BB0B7-09E7-424C-9A38-12727A471109}"/>
              </a:ext>
            </a:extLst>
          </p:cNvPr>
          <p:cNvSpPr/>
          <p:nvPr/>
        </p:nvSpPr>
        <p:spPr>
          <a:xfrm>
            <a:off x="7086947" y="2009021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箭號: 向右 69">
            <a:extLst>
              <a:ext uri="{FF2B5EF4-FFF2-40B4-BE49-F238E27FC236}">
                <a16:creationId xmlns:a16="http://schemas.microsoft.com/office/drawing/2014/main" id="{6F8FA6C3-FF9B-436B-8B2C-891A92894291}"/>
              </a:ext>
            </a:extLst>
          </p:cNvPr>
          <p:cNvSpPr/>
          <p:nvPr/>
        </p:nvSpPr>
        <p:spPr>
          <a:xfrm>
            <a:off x="7063401" y="3378160"/>
            <a:ext cx="538825" cy="4882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6785C868-9654-4713-AE29-F11419FA0E8E}"/>
              </a:ext>
            </a:extLst>
          </p:cNvPr>
          <p:cNvSpPr txBox="1"/>
          <p:nvPr/>
        </p:nvSpPr>
        <p:spPr>
          <a:xfrm>
            <a:off x="7181249" y="1048372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X domain</a:t>
            </a:r>
            <a:endParaRPr lang="zh-TW" altLang="en-US" sz="2400" dirty="0"/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3BC27E36-42C6-444C-8A08-38764A1E7F85}"/>
              </a:ext>
            </a:extLst>
          </p:cNvPr>
          <p:cNvSpPr txBox="1"/>
          <p:nvPr/>
        </p:nvSpPr>
        <p:spPr>
          <a:xfrm>
            <a:off x="7181249" y="3973360"/>
            <a:ext cx="202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of Y domain</a:t>
            </a:r>
            <a:endParaRPr lang="zh-TW" altLang="en-US" sz="240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A6FA20A-3891-4282-B86B-74CBF29F31DB}"/>
              </a:ext>
            </a:extLst>
          </p:cNvPr>
          <p:cNvSpPr/>
          <p:nvPr/>
        </p:nvSpPr>
        <p:spPr>
          <a:xfrm>
            <a:off x="157647" y="99839"/>
            <a:ext cx="5111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Projection to Common Space</a:t>
            </a:r>
            <a:endParaRPr lang="zh-TW" altLang="en-US" sz="3200" b="1" i="1" u="sng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8D682CC4-6362-4BC1-9CC0-583BC9731DC2}"/>
              </a:ext>
            </a:extLst>
          </p:cNvPr>
          <p:cNvSpPr/>
          <p:nvPr/>
        </p:nvSpPr>
        <p:spPr>
          <a:xfrm>
            <a:off x="157647" y="621541"/>
            <a:ext cx="136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i="1" u="sng" dirty="0"/>
              <a:t>Training</a:t>
            </a:r>
            <a:endParaRPr lang="zh-TW" altLang="en-US" sz="2800" i="1" u="sng" dirty="0"/>
          </a:p>
        </p:txBody>
      </p: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D6FA6854-32F0-4F39-8C11-10FF140C4A64}"/>
              </a:ext>
            </a:extLst>
          </p:cNvPr>
          <p:cNvCxnSpPr>
            <a:cxnSpLocks/>
          </p:cNvCxnSpPr>
          <p:nvPr/>
        </p:nvCxnSpPr>
        <p:spPr>
          <a:xfrm>
            <a:off x="1346326" y="3752568"/>
            <a:ext cx="143889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A503D240-E367-4F42-B901-E5C95A2868F7}"/>
              </a:ext>
            </a:extLst>
          </p:cNvPr>
          <p:cNvCxnSpPr>
            <a:cxnSpLocks/>
          </p:cNvCxnSpPr>
          <p:nvPr/>
        </p:nvCxnSpPr>
        <p:spPr>
          <a:xfrm flipV="1">
            <a:off x="2785223" y="3188802"/>
            <a:ext cx="701305" cy="61419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43EA67F9-F6DD-42D0-9404-DFECB48487E4}"/>
              </a:ext>
            </a:extLst>
          </p:cNvPr>
          <p:cNvSpPr txBox="1"/>
          <p:nvPr/>
        </p:nvSpPr>
        <p:spPr>
          <a:xfrm>
            <a:off x="614012" y="5018722"/>
            <a:ext cx="36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Semantic Consistency:</a:t>
            </a:r>
            <a:endParaRPr lang="zh-TW" altLang="en-US" sz="2800" dirty="0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CDCC72AC-0F80-4542-8C2E-0D699984ABCC}"/>
              </a:ext>
            </a:extLst>
          </p:cNvPr>
          <p:cNvSpPr txBox="1"/>
          <p:nvPr/>
        </p:nvSpPr>
        <p:spPr>
          <a:xfrm>
            <a:off x="2122487" y="5581358"/>
            <a:ext cx="61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Used in DTN</a:t>
            </a:r>
            <a:r>
              <a:rPr lang="en-US" altLang="zh-TW" sz="2800" dirty="0">
                <a:solidFill>
                  <a:srgbClr val="0000FF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[Yaniv </a:t>
            </a:r>
            <a:r>
              <a:rPr lang="en-US" altLang="zh-TW" dirty="0" err="1">
                <a:solidFill>
                  <a:srgbClr val="0000FF"/>
                </a:solidFill>
              </a:rPr>
              <a:t>Taigman</a:t>
            </a:r>
            <a:r>
              <a:rPr lang="en-US" altLang="zh-TW" dirty="0">
                <a:solidFill>
                  <a:srgbClr val="0000FF"/>
                </a:solidFill>
              </a:rPr>
              <a:t>, et al., ICLR, 2017]</a:t>
            </a:r>
            <a:r>
              <a:rPr lang="en-US" altLang="zh-TW" sz="2800" dirty="0"/>
              <a:t> and XGAN </a:t>
            </a:r>
            <a:r>
              <a:rPr lang="en-US" altLang="zh-TW" dirty="0">
                <a:solidFill>
                  <a:srgbClr val="0000FF"/>
                </a:solidFill>
              </a:rPr>
              <a:t>[Amélie Royer, et al., </a:t>
            </a:r>
            <a:r>
              <a:rPr lang="en-US" altLang="zh-TW" dirty="0" err="1">
                <a:solidFill>
                  <a:srgbClr val="0000FF"/>
                </a:solidFill>
              </a:rPr>
              <a:t>arXiv</a:t>
            </a:r>
            <a:r>
              <a:rPr lang="en-US" altLang="zh-TW" dirty="0">
                <a:solidFill>
                  <a:srgbClr val="0000FF"/>
                </a:solidFill>
              </a:rPr>
              <a:t>, 2017]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9917ED4F-B4FB-48BF-A138-2F7DF0338485}"/>
              </a:ext>
            </a:extLst>
          </p:cNvPr>
          <p:cNvCxnSpPr>
            <a:cxnSpLocks/>
          </p:cNvCxnSpPr>
          <p:nvPr/>
        </p:nvCxnSpPr>
        <p:spPr>
          <a:xfrm>
            <a:off x="3845833" y="3265333"/>
            <a:ext cx="657066" cy="54742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1B707BD6-BCA4-40C6-93FA-D86AB184B492}"/>
              </a:ext>
            </a:extLst>
          </p:cNvPr>
          <p:cNvSpPr txBox="1"/>
          <p:nvPr/>
        </p:nvSpPr>
        <p:spPr>
          <a:xfrm>
            <a:off x="2884472" y="897997"/>
            <a:ext cx="168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To the same latent space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二次元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3969148" cy="4351338"/>
          </a:xfrm>
        </p:spPr>
        <p:txBody>
          <a:bodyPr/>
          <a:lstStyle/>
          <a:p>
            <a:r>
              <a:rPr lang="en-US" altLang="zh-TW" dirty="0"/>
              <a:t>Using the code: </a:t>
            </a:r>
            <a:r>
              <a:rPr lang="en-US" altLang="zh-TW" dirty="0">
                <a:hlinkClick r:id="rId3"/>
              </a:rPr>
              <a:t>https://github.com/Hi-king/kawaii_creator</a:t>
            </a:r>
            <a:r>
              <a:rPr lang="en-US" altLang="zh-TW" dirty="0"/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It is not cycle GAN, Disco GAN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25" y="4306374"/>
            <a:ext cx="1877767" cy="1870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20" y="4306374"/>
            <a:ext cx="1884009" cy="1870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19" y="1814052"/>
            <a:ext cx="1839179" cy="2298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81" y="1791466"/>
            <a:ext cx="1857248" cy="2321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701D47D4-DC29-4D17-AC06-6D3307485DB5}"/>
              </a:ext>
            </a:extLst>
          </p:cNvPr>
          <p:cNvGrpSpPr/>
          <p:nvPr/>
        </p:nvGrpSpPr>
        <p:grpSpPr>
          <a:xfrm>
            <a:off x="628650" y="4193061"/>
            <a:ext cx="3822712" cy="1683952"/>
            <a:chOff x="5176274" y="124434"/>
            <a:chExt cx="3822712" cy="168395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12FFE3F-5DC5-4031-BA1A-8F9C7D81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74" y="124434"/>
              <a:ext cx="1284693" cy="12755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CAE8648-3512-4E1C-8D28-D7EA32A5D02D}"/>
                </a:ext>
              </a:extLst>
            </p:cNvPr>
            <p:cNvSpPr txBox="1"/>
            <p:nvPr/>
          </p:nvSpPr>
          <p:spPr>
            <a:xfrm>
              <a:off x="5357184" y="1346721"/>
              <a:ext cx="88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input</a:t>
              </a:r>
              <a:endParaRPr lang="zh-TW" altLang="en-US" sz="2400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FBF3E00-1904-4275-BF68-A14E4704483B}"/>
                </a:ext>
              </a:extLst>
            </p:cNvPr>
            <p:cNvSpPr txBox="1"/>
            <p:nvPr/>
          </p:nvSpPr>
          <p:spPr>
            <a:xfrm>
              <a:off x="6632250" y="1330846"/>
              <a:ext cx="2366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output </a:t>
              </a:r>
              <a:r>
                <a:rPr lang="en-US" altLang="zh-TW" sz="2400" b="1" i="1" u="sng" dirty="0"/>
                <a:t>domain</a:t>
              </a:r>
              <a:endParaRPr lang="zh-TW" altLang="en-US" sz="2400" b="1" i="1" u="sng" dirty="0"/>
            </a:p>
          </p:txBody>
        </p: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FED294B9-59F8-4254-B37E-68B221AED1A6}"/>
                </a:ext>
              </a:extLst>
            </p:cNvPr>
            <p:cNvGrpSpPr/>
            <p:nvPr/>
          </p:nvGrpSpPr>
          <p:grpSpPr>
            <a:xfrm>
              <a:off x="6882649" y="139288"/>
              <a:ext cx="1926739" cy="1259290"/>
              <a:chOff x="8188256" y="2614781"/>
              <a:chExt cx="3652768" cy="2387400"/>
            </a:xfrm>
          </p:grpSpPr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9A4B9D31-E121-46F0-A090-F669A16F3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26624" y="346958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圖片 14">
                <a:extLst>
                  <a:ext uri="{FF2B5EF4-FFF2-40B4-BE49-F238E27FC236}">
                    <a16:creationId xmlns:a16="http://schemas.microsoft.com/office/drawing/2014/main" id="{205F76D1-F88D-4FE0-B766-60CFDFE91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8256" y="40877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圖片 15">
                <a:extLst>
                  <a:ext uri="{FF2B5EF4-FFF2-40B4-BE49-F238E27FC236}">
                    <a16:creationId xmlns:a16="http://schemas.microsoft.com/office/drawing/2014/main" id="{337321AB-37FD-4474-89A1-A243B78E8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9999" y="26147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圖片 16">
                <a:extLst>
                  <a:ext uri="{FF2B5EF4-FFF2-40B4-BE49-F238E27FC236}">
                    <a16:creationId xmlns:a16="http://schemas.microsoft.com/office/drawing/2014/main" id="{46F66F2E-CC10-47BA-BD4C-91D0B9A4D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6811" y="264446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8" name="圖片 17">
                <a:extLst>
                  <a:ext uri="{FF2B5EF4-FFF2-40B4-BE49-F238E27FC236}">
                    <a16:creationId xmlns:a16="http://schemas.microsoft.com/office/drawing/2014/main" id="{D0892D9D-100B-41F0-9AA2-491B58457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9806" y="31057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1D1068BB-B8EF-4CAE-A674-7D1F21E0E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7018" y="40877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圖片 19">
                <a:extLst>
                  <a:ext uri="{FF2B5EF4-FFF2-40B4-BE49-F238E27FC236}">
                    <a16:creationId xmlns:a16="http://schemas.microsoft.com/office/drawing/2014/main" id="{CFF763D6-A398-4A52-8016-A1C18FD197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50516" y="354446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9A2F92EF-08BC-45A1-BA1F-A1E71B139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2808" y="31057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圖片 21">
                <a:extLst>
                  <a:ext uri="{FF2B5EF4-FFF2-40B4-BE49-F238E27FC236}">
                    <a16:creationId xmlns:a16="http://schemas.microsoft.com/office/drawing/2014/main" id="{48DC22FF-4BA0-4CE0-8FD7-54ECB1481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3710" y="408778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圖片 22">
                <a:extLst>
                  <a:ext uri="{FF2B5EF4-FFF2-40B4-BE49-F238E27FC236}">
                    <a16:creationId xmlns:a16="http://schemas.microsoft.com/office/drawing/2014/main" id="{9DDADE68-519D-4E6C-8984-ED2260AFE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0312" y="374666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圖片 23">
                <a:extLst>
                  <a:ext uri="{FF2B5EF4-FFF2-40B4-BE49-F238E27FC236}">
                    <a16:creationId xmlns:a16="http://schemas.microsoft.com/office/drawing/2014/main" id="{461CEE98-5CC7-42E2-9848-71A58D49B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0999" y="2881325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30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EE4BD7-9336-418F-9FFF-67DA847C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Voice Conversion</a:t>
            </a:r>
            <a:endParaRPr lang="zh-TW" altLang="en-US" dirty="0"/>
          </a:p>
        </p:txBody>
      </p:sp>
      <p:pic>
        <p:nvPicPr>
          <p:cNvPr id="5" name="Picture 2" descr="ãé çµè®è²å¨ãçåçæå°çµæ">
            <a:extLst>
              <a:ext uri="{FF2B5EF4-FFF2-40B4-BE49-F238E27FC236}">
                <a16:creationId xmlns:a16="http://schemas.microsoft.com/office/drawing/2014/main" id="{0D32D545-B4AA-4CEB-8AB4-D5A0A7E3F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99" y="1825625"/>
            <a:ext cx="67186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5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E9D9064-C547-4491-8501-721825BB63E8}"/>
              </a:ext>
            </a:extLst>
          </p:cNvPr>
          <p:cNvSpPr txBox="1"/>
          <p:nvPr/>
        </p:nvSpPr>
        <p:spPr>
          <a:xfrm>
            <a:off x="215900" y="1143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In the past</a:t>
            </a:r>
            <a:endParaRPr lang="zh-TW" altLang="en-US" sz="3200" b="1" i="1" u="sng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59F7DC4-6B16-4E4C-B3CF-96A2C8F880D5}"/>
              </a:ext>
            </a:extLst>
          </p:cNvPr>
          <p:cNvSpPr txBox="1"/>
          <p:nvPr/>
        </p:nvSpPr>
        <p:spPr>
          <a:xfrm>
            <a:off x="215900" y="36957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Today</a:t>
            </a:r>
            <a:endParaRPr lang="zh-TW" altLang="en-US" sz="3200" b="1" i="1" u="sng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9EB4EE6-76AA-43EA-9484-ED1E1CEAF26D}"/>
              </a:ext>
            </a:extLst>
          </p:cNvPr>
          <p:cNvSpPr txBox="1"/>
          <p:nvPr/>
        </p:nvSpPr>
        <p:spPr>
          <a:xfrm>
            <a:off x="2142861" y="904325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Speaker A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331297F-1423-4DAC-AFDE-C5CA75A022C4}"/>
              </a:ext>
            </a:extLst>
          </p:cNvPr>
          <p:cNvSpPr txBox="1"/>
          <p:nvPr/>
        </p:nvSpPr>
        <p:spPr>
          <a:xfrm>
            <a:off x="4976127" y="904325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Speaker B</a:t>
            </a:r>
            <a:endParaRPr lang="zh-TW" altLang="en-US" sz="2800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C400C8C-8D59-4DC5-B660-878910105BBC}"/>
              </a:ext>
            </a:extLst>
          </p:cNvPr>
          <p:cNvGrpSpPr/>
          <p:nvPr/>
        </p:nvGrpSpPr>
        <p:grpSpPr>
          <a:xfrm>
            <a:off x="2349176" y="1567676"/>
            <a:ext cx="1614926" cy="680204"/>
            <a:chOff x="4005606" y="5533027"/>
            <a:chExt cx="1757324" cy="92929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A857859-BC77-4B70-BF1A-56821D688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93F1A3E-64E1-41B4-9046-62CA041F2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4F08281-6652-456E-9AEA-B259CCDCA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20038C6A-E58F-4480-85A2-AE5BCCA16075}"/>
              </a:ext>
            </a:extLst>
          </p:cNvPr>
          <p:cNvGrpSpPr/>
          <p:nvPr/>
        </p:nvGrpSpPr>
        <p:grpSpPr>
          <a:xfrm flipH="1">
            <a:off x="2324100" y="2387291"/>
            <a:ext cx="1640002" cy="680204"/>
            <a:chOff x="4005606" y="5533027"/>
            <a:chExt cx="1757324" cy="92929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B317F997-F7C4-4CAE-8766-3E27EF845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B948127-864C-432A-A729-22409C301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0B9BD6E-40D8-43A8-9A5E-4C7B9CC72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C00215C4-E99B-40A7-A963-6805703C02E7}"/>
              </a:ext>
            </a:extLst>
          </p:cNvPr>
          <p:cNvGrpSpPr/>
          <p:nvPr/>
        </p:nvGrpSpPr>
        <p:grpSpPr>
          <a:xfrm>
            <a:off x="5240689" y="1567234"/>
            <a:ext cx="1614926" cy="680204"/>
            <a:chOff x="4005606" y="5533027"/>
            <a:chExt cx="1757324" cy="929291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834856B5-719D-4AEA-82FB-97F5ABE4C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814192EF-A831-431F-8148-F03BA9174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03FBF832-6397-4201-B135-FD64046DC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F9EAB550-2DF0-4397-8BD0-E09FD1E40668}"/>
              </a:ext>
            </a:extLst>
          </p:cNvPr>
          <p:cNvGrpSpPr/>
          <p:nvPr/>
        </p:nvGrpSpPr>
        <p:grpSpPr>
          <a:xfrm flipH="1">
            <a:off x="5263972" y="2386849"/>
            <a:ext cx="1640002" cy="680204"/>
            <a:chOff x="4005606" y="5533027"/>
            <a:chExt cx="1757324" cy="929291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DE8C8928-4E0E-46C5-8486-DB4A18D6C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35B1C875-93B5-4FC8-A017-EAB760FF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6A770DBA-8F49-41A9-BA7F-A40D0F835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8A511008-46B0-4A5D-A96D-ADCCCA84B2EA}"/>
              </a:ext>
            </a:extLst>
          </p:cNvPr>
          <p:cNvCxnSpPr>
            <a:cxnSpLocks/>
          </p:cNvCxnSpPr>
          <p:nvPr/>
        </p:nvCxnSpPr>
        <p:spPr>
          <a:xfrm>
            <a:off x="4112415" y="1924556"/>
            <a:ext cx="1013974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0F228DF9-208F-49DD-9D8B-647279CB32A0}"/>
              </a:ext>
            </a:extLst>
          </p:cNvPr>
          <p:cNvCxnSpPr>
            <a:cxnSpLocks/>
          </p:cNvCxnSpPr>
          <p:nvPr/>
        </p:nvCxnSpPr>
        <p:spPr>
          <a:xfrm>
            <a:off x="4112415" y="2769818"/>
            <a:ext cx="1013974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623D6F02-4395-4877-B281-B804AA21DB90}"/>
              </a:ext>
            </a:extLst>
          </p:cNvPr>
          <p:cNvSpPr txBox="1"/>
          <p:nvPr/>
        </p:nvSpPr>
        <p:spPr>
          <a:xfrm>
            <a:off x="252919" y="1676282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are you?</a:t>
            </a:r>
            <a:endParaRPr lang="zh-TW" altLang="en-US" sz="24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BDF0545D-DC0A-4719-A401-42DA85F786DA}"/>
              </a:ext>
            </a:extLst>
          </p:cNvPr>
          <p:cNvSpPr txBox="1"/>
          <p:nvPr/>
        </p:nvSpPr>
        <p:spPr>
          <a:xfrm>
            <a:off x="6798183" y="1676281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are you?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A0999247-0576-4DC3-A79E-C392488B6563}"/>
              </a:ext>
            </a:extLst>
          </p:cNvPr>
          <p:cNvSpPr txBox="1"/>
          <p:nvPr/>
        </p:nvSpPr>
        <p:spPr>
          <a:xfrm>
            <a:off x="215900" y="2440072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morning</a:t>
            </a:r>
            <a:endParaRPr lang="zh-TW" altLang="en-US" sz="24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C9DA4F0F-7DB0-4668-B151-A3AC7F182AA9}"/>
              </a:ext>
            </a:extLst>
          </p:cNvPr>
          <p:cNvSpPr txBox="1"/>
          <p:nvPr/>
        </p:nvSpPr>
        <p:spPr>
          <a:xfrm>
            <a:off x="6870765" y="2538985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morning</a:t>
            </a:r>
            <a:endParaRPr lang="zh-TW" altLang="en-US" sz="2400" dirty="0"/>
          </a:p>
        </p:txBody>
      </p:sp>
      <p:cxnSp>
        <p:nvCxnSpPr>
          <p:cNvPr id="61" name="直線接點 60">
            <a:extLst>
              <a:ext uri="{FF2B5EF4-FFF2-40B4-BE49-F238E27FC236}">
                <a16:creationId xmlns:a16="http://schemas.microsoft.com/office/drawing/2014/main" id="{BBE61348-7DC3-4529-8BE8-4C217E359327}"/>
              </a:ext>
            </a:extLst>
          </p:cNvPr>
          <p:cNvCxnSpPr/>
          <p:nvPr/>
        </p:nvCxnSpPr>
        <p:spPr>
          <a:xfrm>
            <a:off x="-317300" y="3429000"/>
            <a:ext cx="990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F87CF0D0-A94B-4FBA-A98A-18F90583B40F}"/>
              </a:ext>
            </a:extLst>
          </p:cNvPr>
          <p:cNvSpPr txBox="1"/>
          <p:nvPr/>
        </p:nvSpPr>
        <p:spPr>
          <a:xfrm>
            <a:off x="2291174" y="3784378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Speaker A</a:t>
            </a:r>
            <a:endParaRPr lang="zh-TW" altLang="en-US" sz="28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96AF2855-A021-4C28-9DC1-692FD2C69AC5}"/>
              </a:ext>
            </a:extLst>
          </p:cNvPr>
          <p:cNvSpPr txBox="1"/>
          <p:nvPr/>
        </p:nvSpPr>
        <p:spPr>
          <a:xfrm>
            <a:off x="4835057" y="3791950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Speaker B</a:t>
            </a:r>
            <a:endParaRPr lang="zh-TW" altLang="en-US" sz="2800" dirty="0"/>
          </a:p>
        </p:txBody>
      </p: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E2F9795B-0174-4240-8010-9C21D80E7C7F}"/>
              </a:ext>
            </a:extLst>
          </p:cNvPr>
          <p:cNvGrpSpPr/>
          <p:nvPr/>
        </p:nvGrpSpPr>
        <p:grpSpPr>
          <a:xfrm>
            <a:off x="2497489" y="4447729"/>
            <a:ext cx="1614926" cy="680204"/>
            <a:chOff x="4005606" y="5533027"/>
            <a:chExt cx="1757324" cy="929291"/>
          </a:xfrm>
        </p:grpSpPr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E96C83ED-47AC-4104-B041-04318ADFC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2">
              <a:extLst>
                <a:ext uri="{FF2B5EF4-FFF2-40B4-BE49-F238E27FC236}">
                  <a16:creationId xmlns:a16="http://schemas.microsoft.com/office/drawing/2014/main" id="{4743AD65-390E-44F4-9750-26A1B0B29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>
              <a:extLst>
                <a:ext uri="{FF2B5EF4-FFF2-40B4-BE49-F238E27FC236}">
                  <a16:creationId xmlns:a16="http://schemas.microsoft.com/office/drawing/2014/main" id="{DFB917EF-7FA8-4181-8682-736A97676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93FA66B8-A702-4E37-B8E6-5B37E301B2B5}"/>
              </a:ext>
            </a:extLst>
          </p:cNvPr>
          <p:cNvGrpSpPr/>
          <p:nvPr/>
        </p:nvGrpSpPr>
        <p:grpSpPr>
          <a:xfrm flipH="1">
            <a:off x="2472413" y="5267344"/>
            <a:ext cx="1640002" cy="680204"/>
            <a:chOff x="4005606" y="5533027"/>
            <a:chExt cx="1757324" cy="929291"/>
          </a:xfrm>
        </p:grpSpPr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6627892F-17A0-48B2-AD63-93E6824AF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B9932305-B970-451E-9CF0-1A09EBC05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F17C6B64-D1A0-4367-BAB1-8C3BAC1C9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7050245D-CA01-47DB-838B-0DE3EE64FBE5}"/>
              </a:ext>
            </a:extLst>
          </p:cNvPr>
          <p:cNvGrpSpPr/>
          <p:nvPr/>
        </p:nvGrpSpPr>
        <p:grpSpPr>
          <a:xfrm>
            <a:off x="5099619" y="4454859"/>
            <a:ext cx="1614926" cy="680204"/>
            <a:chOff x="4005606" y="5533027"/>
            <a:chExt cx="1757324" cy="929291"/>
          </a:xfrm>
        </p:grpSpPr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0A9B7EE4-916F-4249-A932-678F65586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92F8ED91-F623-4304-86C0-608184780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BC9A1026-BA0C-45D2-8743-8CABCBF95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id="{41D642A8-62D4-4494-AC9F-288257152697}"/>
              </a:ext>
            </a:extLst>
          </p:cNvPr>
          <p:cNvGrpSpPr/>
          <p:nvPr/>
        </p:nvGrpSpPr>
        <p:grpSpPr>
          <a:xfrm flipH="1">
            <a:off x="5122902" y="5274474"/>
            <a:ext cx="1640002" cy="680204"/>
            <a:chOff x="4005606" y="5533027"/>
            <a:chExt cx="1757324" cy="929291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F7263610-8B52-48DB-8D3D-E5CAE5026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606" y="5533027"/>
              <a:ext cx="677862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525E79FF-27C5-4344-BB1D-431CECED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630" y="5533631"/>
              <a:ext cx="74930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A0A8B431-790C-430A-B4DA-2A4DD2FCC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60422" y="5533251"/>
              <a:ext cx="749266" cy="928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1B6794E6-48A6-4FF7-BCEC-7E8713C4A254}"/>
              </a:ext>
            </a:extLst>
          </p:cNvPr>
          <p:cNvSpPr txBox="1"/>
          <p:nvPr/>
        </p:nvSpPr>
        <p:spPr>
          <a:xfrm>
            <a:off x="673429" y="4582757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天氣真好</a:t>
            </a:r>
            <a:endParaRPr lang="zh-TW" altLang="en-US" sz="2400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A6C440D0-ED51-4DF6-B382-E0E584A8A842}"/>
              </a:ext>
            </a:extLst>
          </p:cNvPr>
          <p:cNvSpPr txBox="1"/>
          <p:nvPr/>
        </p:nvSpPr>
        <p:spPr>
          <a:xfrm>
            <a:off x="6657113" y="4563906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are you?</a:t>
            </a:r>
            <a:endParaRPr lang="zh-TW" altLang="en-US" sz="2400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E504C593-F633-43B1-B364-B6A55C59EEA3}"/>
              </a:ext>
            </a:extLst>
          </p:cNvPr>
          <p:cNvSpPr txBox="1"/>
          <p:nvPr/>
        </p:nvSpPr>
        <p:spPr>
          <a:xfrm>
            <a:off x="768378" y="5364700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再見囉</a:t>
            </a:r>
            <a:endParaRPr lang="zh-TW" altLang="en-US" sz="2400" dirty="0"/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224381DA-ED88-4480-81AA-BB683A0051F3}"/>
              </a:ext>
            </a:extLst>
          </p:cNvPr>
          <p:cNvSpPr txBox="1"/>
          <p:nvPr/>
        </p:nvSpPr>
        <p:spPr>
          <a:xfrm>
            <a:off x="6729695" y="5426610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Good morning</a:t>
            </a:r>
            <a:endParaRPr lang="zh-TW" altLang="en-US" sz="2400" dirty="0"/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C98DA183-F9CC-4293-A2AD-6AC726CCBE8A}"/>
              </a:ext>
            </a:extLst>
          </p:cNvPr>
          <p:cNvSpPr txBox="1"/>
          <p:nvPr/>
        </p:nvSpPr>
        <p:spPr>
          <a:xfrm>
            <a:off x="701013" y="6117313"/>
            <a:ext cx="80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Speakers A and B are talking about completely different things.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13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82" grpId="0"/>
      <p:bldP spid="83" grpId="0"/>
      <p:bldP spid="84" grpId="0"/>
      <p:bldP spid="85" grpId="0"/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C86E9B9E-2E2A-4C0B-A01E-C755260494FC}"/>
              </a:ext>
            </a:extLst>
          </p:cNvPr>
          <p:cNvSpPr txBox="1"/>
          <p:nvPr/>
        </p:nvSpPr>
        <p:spPr>
          <a:xfrm>
            <a:off x="1656174" y="641746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Speaker A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4E58D6-75FA-44DF-A8E9-E6059BF7BD9C}"/>
              </a:ext>
            </a:extLst>
          </p:cNvPr>
          <p:cNvSpPr txBox="1"/>
          <p:nvPr/>
        </p:nvSpPr>
        <p:spPr>
          <a:xfrm>
            <a:off x="5305543" y="641746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Speaker B</a:t>
            </a:r>
            <a:endParaRPr lang="zh-TW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0D5D27A-F62E-49C7-9AD6-7EBD542B33D9}"/>
              </a:ext>
            </a:extLst>
          </p:cNvPr>
          <p:cNvSpPr txBox="1"/>
          <p:nvPr/>
        </p:nvSpPr>
        <p:spPr>
          <a:xfrm>
            <a:off x="2086169" y="1606284"/>
            <a:ext cx="126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</a:p>
        </p:txBody>
      </p:sp>
      <p:pic>
        <p:nvPicPr>
          <p:cNvPr id="8" name="welcome_en1.mp3.wav.npy">
            <a:hlinkClick r:id="" action="ppaction://media"/>
            <a:extLst>
              <a:ext uri="{FF2B5EF4-FFF2-40B4-BE49-F238E27FC236}">
                <a16:creationId xmlns:a16="http://schemas.microsoft.com/office/drawing/2014/main" id="{D2CC11BF-A66C-4BF8-92A3-4F12AB41B6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62793" y="2717800"/>
            <a:ext cx="406400" cy="406400"/>
          </a:xfrm>
          <a:prstGeom prst="rect">
            <a:avLst/>
          </a:prstGeom>
        </p:spPr>
      </p:pic>
      <p:pic>
        <p:nvPicPr>
          <p:cNvPr id="9" name="welcome_en1">
            <a:hlinkClick r:id="" action="ppaction://media"/>
            <a:extLst>
              <a:ext uri="{FF2B5EF4-FFF2-40B4-BE49-F238E27FC236}">
                <a16:creationId xmlns:a16="http://schemas.microsoft.com/office/drawing/2014/main" id="{32E62313-F7BE-4F88-8895-FD62794D5C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49408" y="2717800"/>
            <a:ext cx="406400" cy="406400"/>
          </a:xfrm>
          <a:prstGeom prst="rect">
            <a:avLst/>
          </a:prstGeom>
        </p:spPr>
      </p:pic>
      <p:pic>
        <p:nvPicPr>
          <p:cNvPr id="10" name="p228_001">
            <a:hlinkClick r:id="" action="ppaction://media"/>
            <a:extLst>
              <a:ext uri="{FF2B5EF4-FFF2-40B4-BE49-F238E27FC236}">
                <a16:creationId xmlns:a16="http://schemas.microsoft.com/office/drawing/2014/main" id="{604212D8-CE62-4785-88C8-1F2D172FF0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62793" y="1631963"/>
            <a:ext cx="406400" cy="406400"/>
          </a:xfrm>
          <a:prstGeom prst="rect">
            <a:avLst/>
          </a:prstGeom>
        </p:spPr>
      </p:pic>
      <p:pic>
        <p:nvPicPr>
          <p:cNvPr id="11" name="welcome_ch1.mp3.wav.npy">
            <a:hlinkClick r:id="" action="ppaction://media"/>
            <a:extLst>
              <a:ext uri="{FF2B5EF4-FFF2-40B4-BE49-F238E27FC236}">
                <a16:creationId xmlns:a16="http://schemas.microsoft.com/office/drawing/2014/main" id="{939821A6-0D73-4F4A-8049-0BBBD3EF4C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62793" y="4006837"/>
            <a:ext cx="406400" cy="406400"/>
          </a:xfrm>
          <a:prstGeom prst="rect">
            <a:avLst/>
          </a:prstGeom>
        </p:spPr>
      </p:pic>
      <p:pic>
        <p:nvPicPr>
          <p:cNvPr id="13" name="welcome_ch1">
            <a:hlinkClick r:id="" action="ppaction://media"/>
            <a:extLst>
              <a:ext uri="{FF2B5EF4-FFF2-40B4-BE49-F238E27FC236}">
                <a16:creationId xmlns:a16="http://schemas.microsoft.com/office/drawing/2014/main" id="{7F2295F0-7889-4AE8-818B-6E05CDCE67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49408" y="4006837"/>
            <a:ext cx="406400" cy="406400"/>
          </a:xfrm>
          <a:prstGeom prst="rect">
            <a:avLst/>
          </a:prstGeom>
        </p:spPr>
      </p:pic>
      <p:pic>
        <p:nvPicPr>
          <p:cNvPr id="14" name="phd_ch1">
            <a:hlinkClick r:id="" action="ppaction://media"/>
            <a:extLst>
              <a:ext uri="{FF2B5EF4-FFF2-40B4-BE49-F238E27FC236}">
                <a16:creationId xmlns:a16="http://schemas.microsoft.com/office/drawing/2014/main" id="{5E67A1E3-82E2-44B1-B8AA-0A84DF3FA6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49408" y="5295874"/>
            <a:ext cx="406400" cy="406400"/>
          </a:xfrm>
          <a:prstGeom prst="rect">
            <a:avLst/>
          </a:prstGeom>
        </p:spPr>
      </p:pic>
      <p:pic>
        <p:nvPicPr>
          <p:cNvPr id="15" name="phd_ch1.mp3.wav.npy">
            <a:hlinkClick r:id="" action="ppaction://media"/>
            <a:extLst>
              <a:ext uri="{FF2B5EF4-FFF2-40B4-BE49-F238E27FC236}">
                <a16:creationId xmlns:a16="http://schemas.microsoft.com/office/drawing/2014/main" id="{3355CEBB-148E-4DA6-95FB-CF9C24EFD5C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62793" y="5295874"/>
            <a:ext cx="406400" cy="40640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EE163A-DA65-42C7-B2CA-FCECFE989FC8}"/>
              </a:ext>
            </a:extLst>
          </p:cNvPr>
          <p:cNvSpPr txBox="1"/>
          <p:nvPr/>
        </p:nvSpPr>
        <p:spPr>
          <a:xfrm>
            <a:off x="2549408" y="6215579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感謝周儒杰同學提供實驗結果</a:t>
            </a:r>
          </a:p>
        </p:txBody>
      </p:sp>
    </p:spTree>
    <p:extLst>
      <p:ext uri="{BB962C8B-B14F-4D97-AF65-F5344CB8AC3E}">
        <p14:creationId xmlns:p14="http://schemas.microsoft.com/office/powerpoint/2010/main" val="17914530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750803-F188-4279-B53A-25A9AC4A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Unsupervised </a:t>
            </a:r>
            <a:br>
              <a:rPr lang="en-US" altLang="zh-TW" dirty="0"/>
            </a:br>
            <a:r>
              <a:rPr lang="en-US" altLang="zh-TW" dirty="0"/>
              <a:t>Conditional Generation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7937F1-A594-451D-A840-5DE3381DE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Approach 1: Direct Transformation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Approach 2: Projection to Common Space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0630C9-CF17-4B0E-B125-0F527E0D8B92}"/>
              </a:ext>
            </a:extLst>
          </p:cNvPr>
          <p:cNvSpPr/>
          <p:nvPr/>
        </p:nvSpPr>
        <p:spPr>
          <a:xfrm>
            <a:off x="4931723" y="2476708"/>
            <a:ext cx="1473573" cy="10665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D834A3E-B2C7-4782-A8CF-FF01230679EE}"/>
                  </a:ext>
                </a:extLst>
              </p:cNvPr>
              <p:cNvSpPr/>
              <p:nvPr/>
            </p:nvSpPr>
            <p:spPr>
              <a:xfrm>
                <a:off x="2978392" y="2542341"/>
                <a:ext cx="135685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D834A3E-B2C7-4782-A8CF-FF0123067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92" y="2542341"/>
                <a:ext cx="135685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E3662682-2422-45DC-9A55-455AD530966F}"/>
              </a:ext>
            </a:extLst>
          </p:cNvPr>
          <p:cNvSpPr/>
          <p:nvPr/>
        </p:nvSpPr>
        <p:spPr>
          <a:xfrm>
            <a:off x="2461837" y="277982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C3DBB7D3-C0FF-4D1A-9525-9FBF0F87A099}"/>
              </a:ext>
            </a:extLst>
          </p:cNvPr>
          <p:cNvSpPr/>
          <p:nvPr/>
        </p:nvSpPr>
        <p:spPr>
          <a:xfrm>
            <a:off x="4379851" y="277982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1EC9D73-6391-43E5-AC4F-A55875E14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0" y="2428931"/>
            <a:ext cx="1464885" cy="11183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B137058-286C-4253-AD9C-76CA3F6FF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99" y="2423293"/>
            <a:ext cx="1494397" cy="117383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D44ECCD-76FC-41CD-A504-E67C7288A23B}"/>
              </a:ext>
            </a:extLst>
          </p:cNvPr>
          <p:cNvSpPr txBox="1"/>
          <p:nvPr/>
        </p:nvSpPr>
        <p:spPr>
          <a:xfrm>
            <a:off x="789964" y="3462209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X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EED212B-9EE4-48A3-8FFC-84A5DE485DD4}"/>
              </a:ext>
            </a:extLst>
          </p:cNvPr>
          <p:cNvSpPr txBox="1"/>
          <p:nvPr/>
        </p:nvSpPr>
        <p:spPr>
          <a:xfrm>
            <a:off x="4767509" y="3496867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Y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675A37C-9DCF-4BA7-BDFB-4B4579350BEE}"/>
              </a:ext>
            </a:extLst>
          </p:cNvPr>
          <p:cNvSpPr txBox="1"/>
          <p:nvPr/>
        </p:nvSpPr>
        <p:spPr>
          <a:xfrm>
            <a:off x="6731007" y="2579380"/>
            <a:ext cx="210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For texture or color change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7B12EB1-B555-4437-8DA0-0C7C84FB89E6}"/>
                  </a:ext>
                </a:extLst>
              </p:cNvPr>
              <p:cNvSpPr/>
              <p:nvPr/>
            </p:nvSpPr>
            <p:spPr>
              <a:xfrm>
                <a:off x="2027069" y="4492682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𝐸𝑁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7B12EB1-B555-4437-8DA0-0C7C84FB8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69" y="4492682"/>
                <a:ext cx="1356852" cy="945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8CCF557-16A1-407B-A6E2-4C6568728D9F}"/>
                  </a:ext>
                </a:extLst>
              </p:cNvPr>
              <p:cNvSpPr/>
              <p:nvPr/>
            </p:nvSpPr>
            <p:spPr>
              <a:xfrm>
                <a:off x="5191832" y="4463478"/>
                <a:ext cx="1356852" cy="94568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8CCF557-16A1-407B-A6E2-4C6568728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32" y="4463478"/>
                <a:ext cx="1356852" cy="945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>
            <a:extLst>
              <a:ext uri="{FF2B5EF4-FFF2-40B4-BE49-F238E27FC236}">
                <a16:creationId xmlns:a16="http://schemas.microsoft.com/office/drawing/2014/main" id="{18733C87-D362-4C23-A7F3-59C651D4D1B9}"/>
              </a:ext>
            </a:extLst>
          </p:cNvPr>
          <p:cNvSpPr txBox="1"/>
          <p:nvPr/>
        </p:nvSpPr>
        <p:spPr>
          <a:xfrm>
            <a:off x="1725780" y="5414610"/>
            <a:ext cx="19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Encoder of domain X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2BB8DF0-B423-4CD9-BFC9-2B149A703D74}"/>
              </a:ext>
            </a:extLst>
          </p:cNvPr>
          <p:cNvSpPr txBox="1"/>
          <p:nvPr/>
        </p:nvSpPr>
        <p:spPr>
          <a:xfrm>
            <a:off x="4890542" y="5399025"/>
            <a:ext cx="1959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Decoder of domain Y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42E74C1-32FE-4A72-A0B5-49DC9D63B26F}"/>
              </a:ext>
            </a:extLst>
          </p:cNvPr>
          <p:cNvSpPr txBox="1"/>
          <p:nvPr/>
        </p:nvSpPr>
        <p:spPr>
          <a:xfrm>
            <a:off x="3667954" y="6294458"/>
            <a:ext cx="524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Larger change, only keep the semantics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42BD1022-9A67-46F2-89ED-14AF063E0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4" y="4492682"/>
            <a:ext cx="943634" cy="93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「新八」的圖片搜尋結果">
            <a:extLst>
              <a:ext uri="{FF2B5EF4-FFF2-40B4-BE49-F238E27FC236}">
                <a16:creationId xmlns:a16="http://schemas.microsoft.com/office/drawing/2014/main" id="{EF31939D-9356-43BA-A36E-AD6FA68E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27" y="4431831"/>
            <a:ext cx="868408" cy="11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箭號: 向右 21">
            <a:extLst>
              <a:ext uri="{FF2B5EF4-FFF2-40B4-BE49-F238E27FC236}">
                <a16:creationId xmlns:a16="http://schemas.microsoft.com/office/drawing/2014/main" id="{A0BD62F3-C622-406F-8C0C-1DA535DF17B5}"/>
              </a:ext>
            </a:extLst>
          </p:cNvPr>
          <p:cNvSpPr/>
          <p:nvPr/>
        </p:nvSpPr>
        <p:spPr>
          <a:xfrm>
            <a:off x="1511429" y="4798767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13CF45BF-A558-4E69-AA6F-B63736570811}"/>
              </a:ext>
            </a:extLst>
          </p:cNvPr>
          <p:cNvSpPr/>
          <p:nvPr/>
        </p:nvSpPr>
        <p:spPr>
          <a:xfrm>
            <a:off x="3402212" y="4819865"/>
            <a:ext cx="728555" cy="3476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8532D0B0-0252-4A91-9C41-C5F4418DCF04}"/>
              </a:ext>
            </a:extLst>
          </p:cNvPr>
          <p:cNvSpPr/>
          <p:nvPr/>
        </p:nvSpPr>
        <p:spPr>
          <a:xfrm>
            <a:off x="4493233" y="4819781"/>
            <a:ext cx="710986" cy="31017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E2C8A89D-B773-4FB0-9490-2B780DDF8FA7}"/>
              </a:ext>
            </a:extLst>
          </p:cNvPr>
          <p:cNvSpPr/>
          <p:nvPr/>
        </p:nvSpPr>
        <p:spPr>
          <a:xfrm>
            <a:off x="6587274" y="4790661"/>
            <a:ext cx="471948" cy="3459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77DD866-905E-435C-A500-8077B14CD867}"/>
              </a:ext>
            </a:extLst>
          </p:cNvPr>
          <p:cNvSpPr txBox="1"/>
          <p:nvPr/>
        </p:nvSpPr>
        <p:spPr>
          <a:xfrm>
            <a:off x="6676277" y="5523065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Y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FA437C7-93C0-4521-B573-02756B943742}"/>
              </a:ext>
            </a:extLst>
          </p:cNvPr>
          <p:cNvSpPr txBox="1"/>
          <p:nvPr/>
        </p:nvSpPr>
        <p:spPr>
          <a:xfrm>
            <a:off x="71843" y="5442269"/>
            <a:ext cx="178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Domain X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7F37B3B-7247-426F-B723-C64D60358B79}"/>
              </a:ext>
            </a:extLst>
          </p:cNvPr>
          <p:cNvSpPr/>
          <p:nvPr/>
        </p:nvSpPr>
        <p:spPr>
          <a:xfrm>
            <a:off x="342901" y="1825625"/>
            <a:ext cx="6205784" cy="20405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17D6B25-D858-4B90-B994-900603CD9D60}"/>
              </a:ext>
            </a:extLst>
          </p:cNvPr>
          <p:cNvSpPr/>
          <p:nvPr/>
        </p:nvSpPr>
        <p:spPr>
          <a:xfrm>
            <a:off x="4197473" y="4508185"/>
            <a:ext cx="229055" cy="9456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960C052-7901-4A05-8D82-46F7551FE9F7}"/>
              </a:ext>
            </a:extLst>
          </p:cNvPr>
          <p:cNvSpPr txBox="1"/>
          <p:nvPr/>
        </p:nvSpPr>
        <p:spPr>
          <a:xfrm>
            <a:off x="3638187" y="5402074"/>
            <a:ext cx="135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Face</a:t>
            </a:r>
          </a:p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Attribute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3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A695D3-44AA-42AD-985D-AF8901F8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7BB54C-01FE-4C20-8261-FB74421D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1875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Jun-Yan Zhu, </a:t>
            </a:r>
            <a:r>
              <a:rPr lang="en-US" altLang="zh-TW" sz="1800" dirty="0" err="1"/>
              <a:t>Taesung</a:t>
            </a:r>
            <a:r>
              <a:rPr lang="en-US" altLang="zh-TW" sz="1800" dirty="0"/>
              <a:t> Park, Phillip Isola, Alexei A. </a:t>
            </a:r>
            <a:r>
              <a:rPr lang="en-US" altLang="zh-TW" sz="1800" dirty="0" err="1"/>
              <a:t>Efros</a:t>
            </a:r>
            <a:r>
              <a:rPr lang="en-US" altLang="zh-TW" sz="1800" dirty="0"/>
              <a:t>, Unpaired Image-to-Image Translation using Cycle-Consistent Adversarial Networks, ICCV, 2017</a:t>
            </a:r>
          </a:p>
          <a:p>
            <a:r>
              <a:rPr lang="en-US" altLang="zh-TW" sz="1800" dirty="0" err="1"/>
              <a:t>Zili</a:t>
            </a:r>
            <a:r>
              <a:rPr lang="en-US" altLang="zh-TW" sz="1800" dirty="0"/>
              <a:t> Yi, Hao Zhang, Ping Tan, </a:t>
            </a:r>
            <a:r>
              <a:rPr lang="en-US" altLang="zh-TW" sz="1800" dirty="0" err="1"/>
              <a:t>Minglun</a:t>
            </a:r>
            <a:r>
              <a:rPr lang="en-US" altLang="zh-TW" sz="1800" dirty="0"/>
              <a:t> Gong, </a:t>
            </a:r>
            <a:r>
              <a:rPr lang="en-US" altLang="zh-TW" sz="1800" dirty="0" err="1"/>
              <a:t>DualGAN</a:t>
            </a:r>
            <a:r>
              <a:rPr lang="en-US" altLang="zh-TW" sz="1800" dirty="0"/>
              <a:t>: Unsupervised Dual Learning for Image-to-Image Translation, ICCV, 2017</a:t>
            </a:r>
          </a:p>
          <a:p>
            <a:r>
              <a:rPr lang="de-DE" altLang="zh-TW" sz="1800" dirty="0"/>
              <a:t>Tomer Galanti, Lior Wolf, Sagie Benaim, </a:t>
            </a:r>
            <a:r>
              <a:rPr lang="en-US" altLang="zh-TW" sz="1800" dirty="0"/>
              <a:t>The Role of Minimal Complexity Functions in Unsupervised Learning of Semantic Mappings, ICLR, 2018</a:t>
            </a:r>
          </a:p>
          <a:p>
            <a:r>
              <a:rPr lang="en-US" altLang="zh-TW" sz="1800" dirty="0"/>
              <a:t>Yaniv </a:t>
            </a:r>
            <a:r>
              <a:rPr lang="en-US" altLang="zh-TW" sz="1800" dirty="0" err="1"/>
              <a:t>Taigman</a:t>
            </a:r>
            <a:r>
              <a:rPr lang="en-US" altLang="zh-TW" sz="1800" dirty="0"/>
              <a:t>, Adam </a:t>
            </a:r>
            <a:r>
              <a:rPr lang="en-US" altLang="zh-TW" sz="1800" dirty="0" err="1"/>
              <a:t>Polyak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Lior</a:t>
            </a:r>
            <a:r>
              <a:rPr lang="en-US" altLang="zh-TW" sz="1800" dirty="0"/>
              <a:t> Wolf, Unsupervised Cross-Domain Image Generation, ICLR, 2017</a:t>
            </a:r>
          </a:p>
          <a:p>
            <a:r>
              <a:rPr lang="en-US" altLang="zh-TW" sz="1800" dirty="0"/>
              <a:t>Asha </a:t>
            </a:r>
            <a:r>
              <a:rPr lang="en-US" altLang="zh-TW" sz="1800" dirty="0" err="1"/>
              <a:t>Anoosheh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Eirikur</a:t>
            </a:r>
            <a:r>
              <a:rPr lang="en-US" altLang="zh-TW" sz="1800" dirty="0"/>
              <a:t> Agustsson, Radu </a:t>
            </a:r>
            <a:r>
              <a:rPr lang="en-US" altLang="zh-TW" sz="1800" dirty="0" err="1"/>
              <a:t>Timofte</a:t>
            </a:r>
            <a:r>
              <a:rPr lang="en-US" altLang="zh-TW" sz="1800" dirty="0"/>
              <a:t>, Luc Van </a:t>
            </a:r>
            <a:r>
              <a:rPr lang="en-US" altLang="zh-TW" sz="1800" dirty="0" err="1"/>
              <a:t>Gool</a:t>
            </a:r>
            <a:r>
              <a:rPr lang="en-US" altLang="zh-TW" sz="1800" dirty="0"/>
              <a:t>, </a:t>
            </a:r>
            <a:r>
              <a:rPr lang="en-US" altLang="zh-TW" sz="1800" dirty="0" err="1"/>
              <a:t>ComboGAN</a:t>
            </a:r>
            <a:r>
              <a:rPr lang="en-US" altLang="zh-TW" sz="1800" dirty="0"/>
              <a:t>: Unrestrained Scalability for Image Domain Translation,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2017</a:t>
            </a:r>
          </a:p>
          <a:p>
            <a:r>
              <a:rPr lang="en-US" altLang="zh-TW" sz="1800" dirty="0"/>
              <a:t>Amélie Royer, Konstantinos </a:t>
            </a:r>
            <a:r>
              <a:rPr lang="en-US" altLang="zh-TW" sz="1800" dirty="0" err="1"/>
              <a:t>Bousmalis</a:t>
            </a:r>
            <a:r>
              <a:rPr lang="en-US" altLang="zh-TW" sz="1800" dirty="0"/>
              <a:t>, Stephan Gouws, Fred </a:t>
            </a:r>
            <a:r>
              <a:rPr lang="en-US" altLang="zh-TW" sz="1800" dirty="0" err="1"/>
              <a:t>Bertsch</a:t>
            </a:r>
            <a:r>
              <a:rPr lang="en-US" altLang="zh-TW" sz="1800" dirty="0"/>
              <a:t>, Inbar </a:t>
            </a:r>
            <a:r>
              <a:rPr lang="en-US" altLang="zh-TW" sz="1800" dirty="0" err="1"/>
              <a:t>Mosseri</a:t>
            </a:r>
            <a:r>
              <a:rPr lang="en-US" altLang="zh-TW" sz="1800" dirty="0"/>
              <a:t>, Forrester Cole, Kevin Murphy, XGAN: Unsupervised Image-to-Image Translation for Many-to-Many Mappings,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2017</a:t>
            </a:r>
          </a:p>
          <a:p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08681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39B7D7-6490-449B-99BD-48EA79B9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7F908-CFCD-4398-B9DE-4E4BD456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/>
              <a:t>Guillaume </a:t>
            </a:r>
            <a:r>
              <a:rPr lang="en-US" altLang="zh-TW" sz="1800" dirty="0" err="1"/>
              <a:t>Lample</a:t>
            </a:r>
            <a:r>
              <a:rPr lang="en-US" altLang="zh-TW" sz="1800" dirty="0"/>
              <a:t>, Neil </a:t>
            </a:r>
            <a:r>
              <a:rPr lang="en-US" altLang="zh-TW" sz="1800" dirty="0" err="1"/>
              <a:t>Zeghidour</a:t>
            </a:r>
            <a:r>
              <a:rPr lang="en-US" altLang="zh-TW" sz="1800" dirty="0"/>
              <a:t>, Nicolas </a:t>
            </a:r>
            <a:r>
              <a:rPr lang="en-US" altLang="zh-TW" sz="1800" dirty="0" err="1"/>
              <a:t>Usunier</a:t>
            </a:r>
            <a:r>
              <a:rPr lang="en-US" altLang="zh-TW" sz="1800" dirty="0"/>
              <a:t>, Antoine </a:t>
            </a:r>
            <a:r>
              <a:rPr lang="en-US" altLang="zh-TW" sz="1800" dirty="0" err="1"/>
              <a:t>Bordes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Ludovic</a:t>
            </a:r>
            <a:r>
              <a:rPr lang="en-US" altLang="zh-TW" sz="1800" dirty="0"/>
              <a:t> Denoyer, </a:t>
            </a:r>
            <a:r>
              <a:rPr lang="en-US" altLang="zh-TW" sz="1800" dirty="0" err="1"/>
              <a:t>Marc'Aurelio</a:t>
            </a:r>
            <a:r>
              <a:rPr lang="en-US" altLang="zh-TW" sz="1800" dirty="0"/>
              <a:t> Ranzato, Fader Networks: Manipulating Images by Sliding Attributes, NIPS, 2017</a:t>
            </a:r>
          </a:p>
          <a:p>
            <a:r>
              <a:rPr lang="en-US" altLang="zh-TW" sz="1800" dirty="0" err="1"/>
              <a:t>Taeksoo</a:t>
            </a:r>
            <a:r>
              <a:rPr lang="en-US" altLang="zh-TW" sz="1800" dirty="0"/>
              <a:t> Kim, </a:t>
            </a:r>
            <a:r>
              <a:rPr lang="en-US" altLang="zh-TW" sz="1800" dirty="0" err="1"/>
              <a:t>Moonsu</a:t>
            </a:r>
            <a:r>
              <a:rPr lang="en-US" altLang="zh-TW" sz="1800" dirty="0"/>
              <a:t> Cha, </a:t>
            </a:r>
            <a:r>
              <a:rPr lang="en-US" altLang="zh-TW" sz="1800" dirty="0" err="1"/>
              <a:t>Hyunsoo</a:t>
            </a:r>
            <a:r>
              <a:rPr lang="en-US" altLang="zh-TW" sz="1800" dirty="0"/>
              <a:t> Kim, Jung Kwon Lee, </a:t>
            </a:r>
            <a:r>
              <a:rPr lang="en-US" altLang="zh-TW" sz="1800" dirty="0" err="1"/>
              <a:t>Jiwon</a:t>
            </a:r>
            <a:r>
              <a:rPr lang="en-US" altLang="zh-TW" sz="1800" dirty="0"/>
              <a:t> Kim, Learning to Discover Cross-Domain Relations with Generative Adversarial Networks, ICML, 2017</a:t>
            </a:r>
          </a:p>
          <a:p>
            <a:r>
              <a:rPr lang="en-US" altLang="zh-TW" sz="1800" dirty="0"/>
              <a:t>Ming-Yu Liu, </a:t>
            </a:r>
            <a:r>
              <a:rPr lang="en-US" altLang="zh-TW" sz="1800" dirty="0" err="1"/>
              <a:t>Oncel</a:t>
            </a:r>
            <a:r>
              <a:rPr lang="en-US" altLang="zh-TW" sz="1800" dirty="0"/>
              <a:t> </a:t>
            </a:r>
            <a:r>
              <a:rPr lang="en-US" altLang="zh-TW" sz="1800" dirty="0" err="1"/>
              <a:t>Tuzel</a:t>
            </a:r>
            <a:r>
              <a:rPr lang="en-US" altLang="zh-TW" sz="1800" dirty="0"/>
              <a:t>, “Coupled Generative Adversarial Networks”, NIPS, 2016</a:t>
            </a:r>
          </a:p>
          <a:p>
            <a:r>
              <a:rPr lang="en-US" altLang="zh-TW" sz="1800" dirty="0"/>
              <a:t>Ming-Yu Liu, Thomas </a:t>
            </a:r>
            <a:r>
              <a:rPr lang="en-US" altLang="zh-TW" sz="1800" dirty="0" err="1"/>
              <a:t>Breuel</a:t>
            </a:r>
            <a:r>
              <a:rPr lang="en-US" altLang="zh-TW" sz="1800" dirty="0"/>
              <a:t>, Jan Kautz, Unsupervised Image-to-Image Translation Networks, NIPS, 2017</a:t>
            </a:r>
          </a:p>
          <a:p>
            <a:r>
              <a:rPr lang="en-US" altLang="zh-TW" sz="1800" dirty="0" err="1"/>
              <a:t>Yunjey</a:t>
            </a:r>
            <a:r>
              <a:rPr lang="en-US" altLang="zh-TW" sz="1800" dirty="0"/>
              <a:t> Choi, </a:t>
            </a:r>
            <a:r>
              <a:rPr lang="en-US" altLang="zh-TW" sz="1800" dirty="0" err="1"/>
              <a:t>Minje</a:t>
            </a:r>
            <a:r>
              <a:rPr lang="en-US" altLang="zh-TW" sz="1800" dirty="0"/>
              <a:t> Choi, </a:t>
            </a:r>
            <a:r>
              <a:rPr lang="en-US" altLang="zh-TW" sz="1800" dirty="0" err="1"/>
              <a:t>Munyoung</a:t>
            </a:r>
            <a:r>
              <a:rPr lang="en-US" altLang="zh-TW" sz="1800" dirty="0"/>
              <a:t> Kim, Jung-Woo Ha, </a:t>
            </a:r>
            <a:r>
              <a:rPr lang="en-US" altLang="zh-TW" sz="1800" dirty="0" err="1"/>
              <a:t>Sunghun</a:t>
            </a:r>
            <a:r>
              <a:rPr lang="en-US" altLang="zh-TW" sz="1800" dirty="0"/>
              <a:t> Kim, </a:t>
            </a:r>
            <a:r>
              <a:rPr lang="en-US" altLang="zh-TW" sz="1800" dirty="0" err="1"/>
              <a:t>Jaegul</a:t>
            </a:r>
            <a:r>
              <a:rPr lang="en-US" altLang="zh-TW" sz="1800" dirty="0"/>
              <a:t> Choo, </a:t>
            </a:r>
            <a:r>
              <a:rPr lang="en-US" altLang="zh-TW" sz="1800" dirty="0" err="1"/>
              <a:t>StarGAN</a:t>
            </a:r>
            <a:r>
              <a:rPr lang="en-US" altLang="zh-TW" sz="1800" dirty="0"/>
              <a:t>: Unified Generative Adversarial Networks for Multi-Domain Image-to-Image Translation, </a:t>
            </a:r>
            <a:r>
              <a:rPr lang="en-US" altLang="zh-TW" sz="1800" dirty="0" err="1"/>
              <a:t>arXiv</a:t>
            </a:r>
            <a:r>
              <a:rPr lang="en-US" altLang="zh-TW" sz="1800" dirty="0"/>
              <a:t>, 2017</a:t>
            </a:r>
          </a:p>
          <a:p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8433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6105630-B6CF-47E5-9050-E794D68B324F}"/>
              </a:ext>
            </a:extLst>
          </p:cNvPr>
          <p:cNvSpPr/>
          <p:nvPr/>
        </p:nvSpPr>
        <p:spPr>
          <a:xfrm>
            <a:off x="4376551" y="2585958"/>
            <a:ext cx="1473573" cy="10665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?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6372423" y="552823"/>
            <a:ext cx="2536616" cy="610226"/>
            <a:chOff x="4250491" y="2646474"/>
            <a:chExt cx="2536616" cy="61022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6745429" y="15627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37AEF2D-9333-48F7-AC5D-7B2669F6611D}"/>
              </a:ext>
            </a:extLst>
          </p:cNvPr>
          <p:cNvGrpSpPr/>
          <p:nvPr/>
        </p:nvGrpSpPr>
        <p:grpSpPr>
          <a:xfrm>
            <a:off x="6663621" y="1234949"/>
            <a:ext cx="1942862" cy="1110152"/>
            <a:chOff x="9123040" y="134547"/>
            <a:chExt cx="1942862" cy="1110152"/>
          </a:xfrm>
        </p:grpSpPr>
        <p:sp>
          <p:nvSpPr>
            <p:cNvPr id="20" name="文字方塊 19"/>
            <p:cNvSpPr txBox="1"/>
            <p:nvPr/>
          </p:nvSpPr>
          <p:spPr>
            <a:xfrm>
              <a:off x="9176966" y="134547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Domain Y</a:t>
              </a:r>
              <a:endParaRPr lang="zh-TW" altLang="en-US" sz="2400" dirty="0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3040" y="564393"/>
              <a:ext cx="728892" cy="573318"/>
            </a:xfrm>
            <a:prstGeom prst="rect">
              <a:avLst/>
            </a:prstGeom>
          </p:spPr>
        </p:pic>
        <p:pic>
          <p:nvPicPr>
            <p:cNvPr id="22" name="Picture 6" descr="「梵谷」的圖片搜尋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809" y="567350"/>
              <a:ext cx="555873" cy="67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0343" y="537144"/>
              <a:ext cx="525559" cy="701648"/>
            </a:xfrm>
            <a:prstGeom prst="rect">
              <a:avLst/>
            </a:prstGeom>
          </p:spPr>
        </p:pic>
      </p:grpSp>
      <p:sp>
        <p:nvSpPr>
          <p:cNvPr id="25" name="箭號: 向右 24"/>
          <p:cNvSpPr/>
          <p:nvPr/>
        </p:nvSpPr>
        <p:spPr>
          <a:xfrm>
            <a:off x="1906665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>
            <a:off x="3824679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38" y="2538181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圖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991" y="4658241"/>
            <a:ext cx="1590893" cy="1251334"/>
          </a:xfrm>
          <a:prstGeom prst="rect">
            <a:avLst/>
          </a:prstGeom>
        </p:spPr>
      </p:pic>
      <p:pic>
        <p:nvPicPr>
          <p:cNvPr id="32" name="Picture 6" descr="「梵谷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4665317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131" y="4665317"/>
            <a:ext cx="931993" cy="124425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727" y="2532543"/>
            <a:ext cx="1494397" cy="1173832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3170065" y="6022927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Y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34792" y="2105304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005321" y="4042080"/>
            <a:ext cx="90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38" name="箭號: 向右 37"/>
          <p:cNvSpPr/>
          <p:nvPr/>
        </p:nvSpPr>
        <p:spPr>
          <a:xfrm>
            <a:off x="7576508" y="4088558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/>
          <p:cNvSpPr/>
          <p:nvPr/>
        </p:nvSpPr>
        <p:spPr>
          <a:xfrm rot="1874375">
            <a:off x="6044558" y="348569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/>
          <p:cNvSpPr/>
          <p:nvPr/>
        </p:nvSpPr>
        <p:spPr>
          <a:xfrm rot="18957067">
            <a:off x="6044557" y="4805327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6622770" y="4766178"/>
            <a:ext cx="23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 belongs to domain Y or not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4267981" y="1752193"/>
            <a:ext cx="235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Become similar to domain 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37" grpId="0"/>
      <p:bldP spid="38" grpId="0" animBg="1"/>
      <p:bldP spid="39" grpId="0" animBg="1"/>
      <p:bldP spid="40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6372423" y="552823"/>
            <a:ext cx="2536616" cy="610226"/>
            <a:chOff x="4250491" y="2646474"/>
            <a:chExt cx="2536616" cy="61022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6745429" y="15627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37AEF2D-9333-48F7-AC5D-7B2669F6611D}"/>
              </a:ext>
            </a:extLst>
          </p:cNvPr>
          <p:cNvGrpSpPr/>
          <p:nvPr/>
        </p:nvGrpSpPr>
        <p:grpSpPr>
          <a:xfrm>
            <a:off x="6663621" y="1234949"/>
            <a:ext cx="1942862" cy="1110152"/>
            <a:chOff x="9123040" y="134547"/>
            <a:chExt cx="1942862" cy="1110152"/>
          </a:xfrm>
        </p:grpSpPr>
        <p:sp>
          <p:nvSpPr>
            <p:cNvPr id="20" name="文字方塊 19"/>
            <p:cNvSpPr txBox="1"/>
            <p:nvPr/>
          </p:nvSpPr>
          <p:spPr>
            <a:xfrm>
              <a:off x="9176966" y="134547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Domain Y</a:t>
              </a:r>
              <a:endParaRPr lang="zh-TW" altLang="en-US" sz="2400" dirty="0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3040" y="564393"/>
              <a:ext cx="728892" cy="573318"/>
            </a:xfrm>
            <a:prstGeom prst="rect">
              <a:avLst/>
            </a:prstGeom>
          </p:spPr>
        </p:pic>
        <p:pic>
          <p:nvPicPr>
            <p:cNvPr id="22" name="Picture 6" descr="「梵谷」的圖片搜尋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809" y="567350"/>
              <a:ext cx="555873" cy="67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0343" y="537144"/>
              <a:ext cx="525559" cy="701648"/>
            </a:xfrm>
            <a:prstGeom prst="rect">
              <a:avLst/>
            </a:prstGeom>
          </p:spPr>
        </p:pic>
      </p:grpSp>
      <p:sp>
        <p:nvSpPr>
          <p:cNvPr id="25" name="箭號: 向右 24"/>
          <p:cNvSpPr/>
          <p:nvPr/>
        </p:nvSpPr>
        <p:spPr>
          <a:xfrm>
            <a:off x="1906665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>
            <a:off x="3824679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38" y="2538181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圖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991" y="4658241"/>
            <a:ext cx="1590893" cy="1251334"/>
          </a:xfrm>
          <a:prstGeom prst="rect">
            <a:avLst/>
          </a:prstGeom>
        </p:spPr>
      </p:pic>
      <p:pic>
        <p:nvPicPr>
          <p:cNvPr id="32" name="Picture 6" descr="「梵谷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4665317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131" y="4665317"/>
            <a:ext cx="931993" cy="1244258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727" y="2532543"/>
            <a:ext cx="1494397" cy="1173832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3170065" y="6022927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Y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34792" y="2105304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005321" y="4042080"/>
            <a:ext cx="90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38" name="箭號: 向右 37"/>
          <p:cNvSpPr/>
          <p:nvPr/>
        </p:nvSpPr>
        <p:spPr>
          <a:xfrm>
            <a:off x="7576508" y="4088558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/>
          <p:cNvSpPr/>
          <p:nvPr/>
        </p:nvSpPr>
        <p:spPr>
          <a:xfrm rot="1874375">
            <a:off x="6044558" y="348569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箭號: 向右 39"/>
          <p:cNvSpPr/>
          <p:nvPr/>
        </p:nvSpPr>
        <p:spPr>
          <a:xfrm rot="18957067">
            <a:off x="6044557" y="4805327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6622770" y="4766178"/>
            <a:ext cx="23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 belongs to domain Y or not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4267981" y="1752193"/>
            <a:ext cx="235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Become similar to domain 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43" name="Picture 6" descr="「梵谷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17" y="2533669"/>
            <a:ext cx="1027930" cy="12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5995020" y="2877143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Not what we want!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07217" y="3654526"/>
            <a:ext cx="170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ignore input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6372423" y="552823"/>
            <a:ext cx="2536616" cy="610226"/>
            <a:chOff x="4250491" y="2646474"/>
            <a:chExt cx="2536616" cy="61022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6745429" y="15627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37AEF2D-9333-48F7-AC5D-7B2669F6611D}"/>
              </a:ext>
            </a:extLst>
          </p:cNvPr>
          <p:cNvGrpSpPr/>
          <p:nvPr/>
        </p:nvGrpSpPr>
        <p:grpSpPr>
          <a:xfrm>
            <a:off x="6663621" y="1234949"/>
            <a:ext cx="1942862" cy="1110152"/>
            <a:chOff x="9123040" y="134547"/>
            <a:chExt cx="1942862" cy="1110152"/>
          </a:xfrm>
        </p:grpSpPr>
        <p:sp>
          <p:nvSpPr>
            <p:cNvPr id="20" name="文字方塊 19"/>
            <p:cNvSpPr txBox="1"/>
            <p:nvPr/>
          </p:nvSpPr>
          <p:spPr>
            <a:xfrm>
              <a:off x="9176966" y="134547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Domain Y</a:t>
              </a:r>
              <a:endParaRPr lang="zh-TW" altLang="en-US" sz="2400" dirty="0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3040" y="564393"/>
              <a:ext cx="728892" cy="573318"/>
            </a:xfrm>
            <a:prstGeom prst="rect">
              <a:avLst/>
            </a:prstGeom>
          </p:spPr>
        </p:pic>
        <p:pic>
          <p:nvPicPr>
            <p:cNvPr id="22" name="Picture 6" descr="「梵谷」的圖片搜尋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809" y="567350"/>
              <a:ext cx="555873" cy="67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0343" y="537144"/>
              <a:ext cx="525559" cy="701648"/>
            </a:xfrm>
            <a:prstGeom prst="rect">
              <a:avLst/>
            </a:prstGeom>
          </p:spPr>
        </p:pic>
      </p:grpSp>
      <p:sp>
        <p:nvSpPr>
          <p:cNvPr id="25" name="箭號: 向右 24"/>
          <p:cNvSpPr/>
          <p:nvPr/>
        </p:nvSpPr>
        <p:spPr>
          <a:xfrm>
            <a:off x="1906665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>
            <a:off x="3824679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38" y="2538181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727" y="2532543"/>
            <a:ext cx="1494397" cy="1173832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234792" y="2105304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005321" y="4042080"/>
            <a:ext cx="90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38" name="箭號: 向右 37"/>
          <p:cNvSpPr/>
          <p:nvPr/>
        </p:nvSpPr>
        <p:spPr>
          <a:xfrm>
            <a:off x="7576508" y="4088558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/>
          <p:cNvSpPr/>
          <p:nvPr/>
        </p:nvSpPr>
        <p:spPr>
          <a:xfrm rot="1874375">
            <a:off x="6044558" y="348569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6622770" y="4766178"/>
            <a:ext cx="23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 belongs to domain Y or not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4267981" y="1752193"/>
            <a:ext cx="235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Become similar to domain 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43" name="Picture 6" descr="「梵谷」的圖片搜尋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17" y="2533669"/>
            <a:ext cx="1027930" cy="12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文字方塊 43"/>
          <p:cNvSpPr txBox="1"/>
          <p:nvPr/>
        </p:nvSpPr>
        <p:spPr>
          <a:xfrm>
            <a:off x="5995020" y="2877143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Not what we want!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07217" y="3654526"/>
            <a:ext cx="170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ignore input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E6855D9-F789-47F6-99D5-66496B7BC041}"/>
              </a:ext>
            </a:extLst>
          </p:cNvPr>
          <p:cNvSpPr/>
          <p:nvPr/>
        </p:nvSpPr>
        <p:spPr>
          <a:xfrm>
            <a:off x="3156356" y="6029937"/>
            <a:ext cx="3450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dirty="0">
                <a:solidFill>
                  <a:srgbClr val="0000FF"/>
                </a:solidFill>
              </a:rPr>
              <a:t>[Tomer Galanti, et al. ICLR, 2018]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6F25957-7372-49CC-B4F0-27E7F4E0A6E4}"/>
              </a:ext>
            </a:extLst>
          </p:cNvPr>
          <p:cNvSpPr txBox="1"/>
          <p:nvPr/>
        </p:nvSpPr>
        <p:spPr>
          <a:xfrm>
            <a:off x="442353" y="4593093"/>
            <a:ext cx="576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issue can be avoided by network design.</a:t>
            </a:r>
            <a:endParaRPr lang="zh-TW" altLang="en-US" sz="24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14B1AF4-2B9E-4541-88D0-685CBB3F71E3}"/>
              </a:ext>
            </a:extLst>
          </p:cNvPr>
          <p:cNvSpPr txBox="1"/>
          <p:nvPr/>
        </p:nvSpPr>
        <p:spPr>
          <a:xfrm>
            <a:off x="442353" y="5100579"/>
            <a:ext cx="576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Simpler generator makes the input and output more closely related.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92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2A7C1337-C880-4A98-A951-F73484E2D7AE}"/>
              </a:ext>
            </a:extLst>
          </p:cNvPr>
          <p:cNvSpPr/>
          <p:nvPr/>
        </p:nvSpPr>
        <p:spPr>
          <a:xfrm rot="5400000">
            <a:off x="4887028" y="3757994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220" y="2651591"/>
                <a:ext cx="1356852" cy="945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6372423" y="552823"/>
            <a:ext cx="2536616" cy="610226"/>
            <a:chOff x="4250491" y="2646474"/>
            <a:chExt cx="2536616" cy="61022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0491" y="2653163"/>
              <a:ext cx="867210" cy="588364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7701" y="2651495"/>
              <a:ext cx="792769" cy="605205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0470" y="2646474"/>
              <a:ext cx="876637" cy="604093"/>
            </a:xfrm>
            <a:prstGeom prst="rect">
              <a:avLst/>
            </a:prstGeom>
          </p:spPr>
        </p:pic>
      </p:grpSp>
      <p:sp>
        <p:nvSpPr>
          <p:cNvPr id="19" name="文字方塊 18"/>
          <p:cNvSpPr txBox="1"/>
          <p:nvPr/>
        </p:nvSpPr>
        <p:spPr>
          <a:xfrm>
            <a:off x="6745429" y="156270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37AEF2D-9333-48F7-AC5D-7B2669F6611D}"/>
              </a:ext>
            </a:extLst>
          </p:cNvPr>
          <p:cNvGrpSpPr/>
          <p:nvPr/>
        </p:nvGrpSpPr>
        <p:grpSpPr>
          <a:xfrm>
            <a:off x="6663621" y="1234949"/>
            <a:ext cx="1942862" cy="1110152"/>
            <a:chOff x="9123040" y="134547"/>
            <a:chExt cx="1942862" cy="1110152"/>
          </a:xfrm>
        </p:grpSpPr>
        <p:sp>
          <p:nvSpPr>
            <p:cNvPr id="20" name="文字方塊 19"/>
            <p:cNvSpPr txBox="1"/>
            <p:nvPr/>
          </p:nvSpPr>
          <p:spPr>
            <a:xfrm>
              <a:off x="9176966" y="134547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Domain Y</a:t>
              </a:r>
              <a:endParaRPr lang="zh-TW" altLang="en-US" sz="2400" dirty="0"/>
            </a:p>
          </p:txBody>
        </p: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3040" y="564393"/>
              <a:ext cx="728892" cy="573318"/>
            </a:xfrm>
            <a:prstGeom prst="rect">
              <a:avLst/>
            </a:prstGeom>
          </p:spPr>
        </p:pic>
        <p:pic>
          <p:nvPicPr>
            <p:cNvPr id="22" name="Picture 6" descr="「梵谷」的圖片搜尋結果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5809" y="567350"/>
              <a:ext cx="555873" cy="67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0343" y="537144"/>
              <a:ext cx="525559" cy="701648"/>
            </a:xfrm>
            <a:prstGeom prst="rect">
              <a:avLst/>
            </a:prstGeom>
          </p:spPr>
        </p:pic>
      </p:grpSp>
      <p:sp>
        <p:nvSpPr>
          <p:cNvPr id="25" name="箭號: 向右 24"/>
          <p:cNvSpPr/>
          <p:nvPr/>
        </p:nvSpPr>
        <p:spPr>
          <a:xfrm>
            <a:off x="1906665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>
            <a:off x="3824679" y="288907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38" y="2538181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70" y="3885359"/>
                <a:ext cx="859865" cy="829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5727" y="2532543"/>
            <a:ext cx="1494397" cy="1173832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234792" y="2105304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X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005321" y="4042080"/>
            <a:ext cx="90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38" name="箭號: 向右 37"/>
          <p:cNvSpPr/>
          <p:nvPr/>
        </p:nvSpPr>
        <p:spPr>
          <a:xfrm>
            <a:off x="7576508" y="4088558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箭號: 向右 38"/>
          <p:cNvSpPr/>
          <p:nvPr/>
        </p:nvSpPr>
        <p:spPr>
          <a:xfrm rot="1874375">
            <a:off x="6044558" y="348569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6622770" y="4766178"/>
            <a:ext cx="23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 belongs to domain Y or not</a:t>
            </a:r>
            <a:endParaRPr lang="zh-TW" altLang="en-US" sz="24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4267981" y="1752193"/>
            <a:ext cx="235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Become similar to domain Y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DDAC93-B34E-4013-9A47-785D8B20F527}"/>
              </a:ext>
            </a:extLst>
          </p:cNvPr>
          <p:cNvSpPr/>
          <p:nvPr/>
        </p:nvSpPr>
        <p:spPr>
          <a:xfrm>
            <a:off x="392938" y="4218122"/>
            <a:ext cx="1439869" cy="11183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50C4AA6-43EE-4390-B172-0EEEFBD4C7C1}"/>
              </a:ext>
            </a:extLst>
          </p:cNvPr>
          <p:cNvSpPr/>
          <p:nvPr/>
        </p:nvSpPr>
        <p:spPr>
          <a:xfrm>
            <a:off x="4398259" y="4207026"/>
            <a:ext cx="1439869" cy="11183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4A7C2D-6926-4DA2-8223-2A0D8457BC09}"/>
              </a:ext>
            </a:extLst>
          </p:cNvPr>
          <p:cNvSpPr txBox="1"/>
          <p:nvPr/>
        </p:nvSpPr>
        <p:spPr>
          <a:xfrm>
            <a:off x="2196993" y="4558178"/>
            <a:ext cx="18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pre-trained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9AE4F9E-7000-4635-AFE2-501F135943D4}"/>
              </a:ext>
            </a:extLst>
          </p:cNvPr>
          <p:cNvCxnSpPr/>
          <p:nvPr/>
        </p:nvCxnSpPr>
        <p:spPr>
          <a:xfrm flipH="1">
            <a:off x="1857823" y="4803524"/>
            <a:ext cx="471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19403CE-645F-44DE-99CB-0010E9CC8A81}"/>
              </a:ext>
            </a:extLst>
          </p:cNvPr>
          <p:cNvCxnSpPr>
            <a:cxnSpLocks/>
          </p:cNvCxnSpPr>
          <p:nvPr/>
        </p:nvCxnSpPr>
        <p:spPr>
          <a:xfrm>
            <a:off x="3926311" y="4803524"/>
            <a:ext cx="4719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>
            <a:extLst>
              <a:ext uri="{FF2B5EF4-FFF2-40B4-BE49-F238E27FC236}">
                <a16:creationId xmlns:a16="http://schemas.microsoft.com/office/drawing/2014/main" id="{643D5D7B-2859-480F-AA9F-74EE5096534D}"/>
              </a:ext>
            </a:extLst>
          </p:cNvPr>
          <p:cNvGrpSpPr/>
          <p:nvPr/>
        </p:nvGrpSpPr>
        <p:grpSpPr>
          <a:xfrm>
            <a:off x="5159519" y="2726659"/>
            <a:ext cx="1009446" cy="1230042"/>
            <a:chOff x="3692084" y="3411785"/>
            <a:chExt cx="1009446" cy="1230042"/>
          </a:xfrm>
        </p:grpSpPr>
        <p:pic>
          <p:nvPicPr>
            <p:cNvPr id="48" name="Picture 6" descr="「梵谷」的圖片搜尋結果">
              <a:extLst>
                <a:ext uri="{FF2B5EF4-FFF2-40B4-BE49-F238E27FC236}">
                  <a16:creationId xmlns:a16="http://schemas.microsoft.com/office/drawing/2014/main" id="{119F0884-7B2F-4F43-8F13-8CD0B1B94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84" y="3411785"/>
              <a:ext cx="1009446" cy="123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「打叉 png」的圖片搜尋結果">
              <a:extLst>
                <a:ext uri="{FF2B5EF4-FFF2-40B4-BE49-F238E27FC236}">
                  <a16:creationId xmlns:a16="http://schemas.microsoft.com/office/drawing/2014/main" id="{791E4E01-9BA9-40E6-A6C9-8279CD2B7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918" y="3652184"/>
              <a:ext cx="857938" cy="85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箭號: 向右 49">
            <a:extLst>
              <a:ext uri="{FF2B5EF4-FFF2-40B4-BE49-F238E27FC236}">
                <a16:creationId xmlns:a16="http://schemas.microsoft.com/office/drawing/2014/main" id="{5A1891A3-3652-494F-A292-A57DE9ACEF1B}"/>
              </a:ext>
            </a:extLst>
          </p:cNvPr>
          <p:cNvSpPr/>
          <p:nvPr/>
        </p:nvSpPr>
        <p:spPr>
          <a:xfrm rot="5400000">
            <a:off x="859570" y="3721673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箭號: 向右 51">
            <a:extLst>
              <a:ext uri="{FF2B5EF4-FFF2-40B4-BE49-F238E27FC236}">
                <a16:creationId xmlns:a16="http://schemas.microsoft.com/office/drawing/2014/main" id="{5E26E04A-1919-4289-BF59-8C00876B1233}"/>
              </a:ext>
            </a:extLst>
          </p:cNvPr>
          <p:cNvSpPr/>
          <p:nvPr/>
        </p:nvSpPr>
        <p:spPr>
          <a:xfrm rot="5400000">
            <a:off x="859570" y="5459693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箭號: 向右 52">
            <a:extLst>
              <a:ext uri="{FF2B5EF4-FFF2-40B4-BE49-F238E27FC236}">
                <a16:creationId xmlns:a16="http://schemas.microsoft.com/office/drawing/2014/main" id="{4BB36B3E-0776-4F87-BC6D-C9DFF9AEB08E}"/>
              </a:ext>
            </a:extLst>
          </p:cNvPr>
          <p:cNvSpPr/>
          <p:nvPr/>
        </p:nvSpPr>
        <p:spPr>
          <a:xfrm rot="5400000">
            <a:off x="4887028" y="5459693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100C52-2348-4081-A03D-45794E1D204A}"/>
              </a:ext>
            </a:extLst>
          </p:cNvPr>
          <p:cNvSpPr/>
          <p:nvPr/>
        </p:nvSpPr>
        <p:spPr>
          <a:xfrm>
            <a:off x="392938" y="5952807"/>
            <a:ext cx="1439869" cy="215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CF7F1BE-92EC-4DC8-8D29-290D6EACBD35}"/>
              </a:ext>
            </a:extLst>
          </p:cNvPr>
          <p:cNvSpPr/>
          <p:nvPr/>
        </p:nvSpPr>
        <p:spPr>
          <a:xfrm>
            <a:off x="4398258" y="5982263"/>
            <a:ext cx="1439869" cy="215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75B99492-B056-4333-B2D9-F4E7130DE3D4}"/>
              </a:ext>
            </a:extLst>
          </p:cNvPr>
          <p:cNvCxnSpPr>
            <a:cxnSpLocks/>
          </p:cNvCxnSpPr>
          <p:nvPr/>
        </p:nvCxnSpPr>
        <p:spPr>
          <a:xfrm flipH="1">
            <a:off x="1918489" y="6060796"/>
            <a:ext cx="2437238" cy="65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9FA6B702-A918-4A8B-89DD-1FD22665752E}"/>
              </a:ext>
            </a:extLst>
          </p:cNvPr>
          <p:cNvSpPr txBox="1"/>
          <p:nvPr/>
        </p:nvSpPr>
        <p:spPr>
          <a:xfrm>
            <a:off x="2182212" y="5228549"/>
            <a:ext cx="186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as close as possible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4513B6E-FF12-4EE7-943B-122F40D49696}"/>
              </a:ext>
            </a:extLst>
          </p:cNvPr>
          <p:cNvSpPr txBox="1"/>
          <p:nvPr/>
        </p:nvSpPr>
        <p:spPr>
          <a:xfrm>
            <a:off x="577264" y="6286231"/>
            <a:ext cx="608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Baseline of DTN </a:t>
            </a:r>
            <a:r>
              <a:rPr lang="en-US" altLang="zh-TW" dirty="0">
                <a:solidFill>
                  <a:srgbClr val="0000FF"/>
                </a:solidFill>
              </a:rPr>
              <a:t>[Yaniv </a:t>
            </a:r>
            <a:r>
              <a:rPr lang="en-US" altLang="zh-TW" dirty="0" err="1">
                <a:solidFill>
                  <a:srgbClr val="0000FF"/>
                </a:solidFill>
              </a:rPr>
              <a:t>Taigman</a:t>
            </a:r>
            <a:r>
              <a:rPr lang="en-US" altLang="zh-TW" dirty="0">
                <a:solidFill>
                  <a:srgbClr val="0000FF"/>
                </a:solidFill>
              </a:rPr>
              <a:t>, et al., ICLR, 2017] 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" grpId="0" animBg="1"/>
      <p:bldP spid="46" grpId="0" animBg="1"/>
      <p:bldP spid="6" grpId="0"/>
      <p:bldP spid="50" grpId="0" animBg="1"/>
      <p:bldP spid="52" grpId="0" animBg="1"/>
      <p:bldP spid="53" grpId="0" animBg="1"/>
      <p:bldP spid="10" grpId="0" animBg="1"/>
      <p:bldP spid="54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/>
          <p:cNvSpPr/>
          <p:nvPr/>
        </p:nvSpPr>
        <p:spPr>
          <a:xfrm>
            <a:off x="1630191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/>
          <p:cNvSpPr/>
          <p:nvPr/>
        </p:nvSpPr>
        <p:spPr>
          <a:xfrm>
            <a:off x="3373390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4" y="2502217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39642" y="4101021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642" y="4101021"/>
                <a:ext cx="859865" cy="8295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863" y="4873903"/>
            <a:ext cx="1590893" cy="1251334"/>
          </a:xfrm>
          <a:prstGeom prst="rect">
            <a:avLst/>
          </a:prstGeom>
        </p:spPr>
      </p:pic>
      <p:pic>
        <p:nvPicPr>
          <p:cNvPr id="20" name="Picture 6" descr="「梵谷」的圖片搜尋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00" y="4880979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5003" y="4880979"/>
            <a:ext cx="931993" cy="124425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9495" y="2438763"/>
            <a:ext cx="1494397" cy="1173832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2712437" y="6147427"/>
            <a:ext cx="17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Domain Y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498393" y="4257742"/>
            <a:ext cx="118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25" name="箭號: 向右 24"/>
          <p:cNvSpPr/>
          <p:nvPr/>
        </p:nvSpPr>
        <p:spPr>
          <a:xfrm>
            <a:off x="7069580" y="430422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/>
          <p:cNvSpPr/>
          <p:nvPr/>
        </p:nvSpPr>
        <p:spPr>
          <a:xfrm rot="1874375">
            <a:off x="5461430" y="37013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/>
          <p:cNvSpPr/>
          <p:nvPr/>
        </p:nvSpPr>
        <p:spPr>
          <a:xfrm rot="18957067">
            <a:off x="5461429" y="502098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039642" y="4981840"/>
            <a:ext cx="236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image belongs to domain Y or not</a:t>
            </a:r>
            <a:endParaRPr lang="zh-TW" altLang="en-US" sz="2400" dirty="0"/>
          </a:p>
        </p:txBody>
      </p:sp>
      <p:pic>
        <p:nvPicPr>
          <p:cNvPr id="29" name="Picture 6" descr="「梵谷」的圖片搜尋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84" y="3411785"/>
            <a:ext cx="1009446" cy="12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9115" y="2447353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箭號: 向右 33"/>
          <p:cNvSpPr/>
          <p:nvPr/>
        </p:nvSpPr>
        <p:spPr>
          <a:xfrm>
            <a:off x="5427574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/>
          <p:cNvSpPr/>
          <p:nvPr/>
        </p:nvSpPr>
        <p:spPr>
          <a:xfrm>
            <a:off x="7170773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3253027" y="1486240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8" name="直線接點 37"/>
          <p:cNvCxnSpPr>
            <a:cxnSpLocks/>
          </p:cNvCxnSpPr>
          <p:nvPr/>
        </p:nvCxnSpPr>
        <p:spPr>
          <a:xfrm>
            <a:off x="848906" y="194080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cxnSpLocks/>
          </p:cNvCxnSpPr>
          <p:nvPr/>
        </p:nvCxnSpPr>
        <p:spPr>
          <a:xfrm>
            <a:off x="841469" y="1978494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cxnSpLocks/>
          </p:cNvCxnSpPr>
          <p:nvPr/>
        </p:nvCxnSpPr>
        <p:spPr>
          <a:xfrm>
            <a:off x="8423523" y="1948960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「打叉 png」的圖片搜尋結果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918" y="3652184"/>
            <a:ext cx="857938" cy="8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字方塊 45"/>
          <p:cNvSpPr txBox="1"/>
          <p:nvPr/>
        </p:nvSpPr>
        <p:spPr>
          <a:xfrm>
            <a:off x="1043966" y="3751224"/>
            <a:ext cx="278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Lack of information for reconstruction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66E963C4-A773-45BA-8F2F-747F8FF384E6}"/>
              </a:ext>
            </a:extLst>
          </p:cNvPr>
          <p:cNvSpPr/>
          <p:nvPr/>
        </p:nvSpPr>
        <p:spPr>
          <a:xfrm>
            <a:off x="5697403" y="223268"/>
            <a:ext cx="3343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Lucida Grande"/>
                <a:cs typeface="Times New Roman" panose="02020603050405020304" pitchFamily="18" charset="0"/>
              </a:rPr>
              <a:t>[Jun-Yan Zhu, et al., ICCV, 2017]</a:t>
            </a: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765E40C-EA04-4597-995E-B152F1876044}"/>
              </a:ext>
            </a:extLst>
          </p:cNvPr>
          <p:cNvSpPr txBox="1"/>
          <p:nvPr/>
        </p:nvSpPr>
        <p:spPr>
          <a:xfrm>
            <a:off x="3253027" y="1941792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Cycle consistency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46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Direct Transformation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46" y="2558245"/>
                <a:ext cx="1131382" cy="9456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號: 向右 14"/>
          <p:cNvSpPr/>
          <p:nvPr/>
        </p:nvSpPr>
        <p:spPr>
          <a:xfrm>
            <a:off x="1630191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/>
          <p:cNvSpPr/>
          <p:nvPr/>
        </p:nvSpPr>
        <p:spPr>
          <a:xfrm>
            <a:off x="3373390" y="285311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64" y="2502217"/>
            <a:ext cx="1464885" cy="111830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9495" y="2438763"/>
            <a:ext cx="1494397" cy="117383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9115" y="2447353"/>
            <a:ext cx="1464885" cy="11183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204" y="2552836"/>
                <a:ext cx="1131382" cy="945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號: 向右 20"/>
          <p:cNvSpPr/>
          <p:nvPr/>
        </p:nvSpPr>
        <p:spPr>
          <a:xfrm>
            <a:off x="5427574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>
            <a:off x="7170773" y="2876761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3252106" y="1455492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直線接點 23"/>
          <p:cNvCxnSpPr>
            <a:cxnSpLocks/>
          </p:cNvCxnSpPr>
          <p:nvPr/>
        </p:nvCxnSpPr>
        <p:spPr>
          <a:xfrm>
            <a:off x="848906" y="194080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cxnSpLocks/>
          </p:cNvCxnSpPr>
          <p:nvPr/>
        </p:nvCxnSpPr>
        <p:spPr>
          <a:xfrm>
            <a:off x="841469" y="1978494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cxnSpLocks/>
          </p:cNvCxnSpPr>
          <p:nvPr/>
        </p:nvCxnSpPr>
        <p:spPr>
          <a:xfrm>
            <a:off x="8423523" y="1948960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「梵谷」的圖片搜尋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5" y="4778555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7735" y="4812874"/>
            <a:ext cx="1211723" cy="1238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96" y="4932484"/>
                <a:ext cx="1131382" cy="9456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箭號: 向右 31"/>
          <p:cNvSpPr/>
          <p:nvPr/>
        </p:nvSpPr>
        <p:spPr>
          <a:xfrm>
            <a:off x="1638766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/>
          <p:cNvSpPr/>
          <p:nvPr/>
        </p:nvSpPr>
        <p:spPr>
          <a:xfrm>
            <a:off x="3381965" y="5256409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129" y="5005440"/>
                <a:ext cx="1131382" cy="9456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箭號: 向右 34"/>
          <p:cNvSpPr/>
          <p:nvPr/>
        </p:nvSpPr>
        <p:spPr>
          <a:xfrm>
            <a:off x="5427574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右 35"/>
          <p:cNvSpPr/>
          <p:nvPr/>
        </p:nvSpPr>
        <p:spPr>
          <a:xfrm>
            <a:off x="7170773" y="530031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7" name="Picture 6" descr="「梵谷」的圖片搜尋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62" y="4779353"/>
            <a:ext cx="1021113" cy="12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接點 37"/>
          <p:cNvCxnSpPr>
            <a:cxnSpLocks/>
          </p:cNvCxnSpPr>
          <p:nvPr/>
        </p:nvCxnSpPr>
        <p:spPr>
          <a:xfrm>
            <a:off x="848905" y="6554523"/>
            <a:ext cx="7562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202916" y="6092858"/>
            <a:ext cx="278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as close as possible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 flipV="1">
            <a:off x="893138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cxnSpLocks/>
          </p:cNvCxnSpPr>
          <p:nvPr/>
        </p:nvCxnSpPr>
        <p:spPr>
          <a:xfrm flipV="1">
            <a:off x="8354983" y="6051725"/>
            <a:ext cx="0" cy="4688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27" y="3736233"/>
                <a:ext cx="859865" cy="8295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箭號: 向右 44"/>
          <p:cNvSpPr/>
          <p:nvPr/>
        </p:nvSpPr>
        <p:spPr>
          <a:xfrm>
            <a:off x="5932406" y="399163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右 45"/>
          <p:cNvSpPr/>
          <p:nvPr/>
        </p:nvSpPr>
        <p:spPr>
          <a:xfrm rot="1874375">
            <a:off x="4595630" y="3406252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65" y="3881320"/>
                <a:ext cx="859865" cy="82957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箭號: 向右 48"/>
          <p:cNvSpPr/>
          <p:nvPr/>
        </p:nvSpPr>
        <p:spPr>
          <a:xfrm rot="13132344">
            <a:off x="4201662" y="4508880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箭號: 向右 50"/>
          <p:cNvSpPr/>
          <p:nvPr/>
        </p:nvSpPr>
        <p:spPr>
          <a:xfrm flipH="1">
            <a:off x="2886743" y="4093865"/>
            <a:ext cx="471948" cy="3687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6333261" y="3798966"/>
            <a:ext cx="283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scalar: belongs to domain Y or not</a:t>
            </a:r>
            <a:endParaRPr lang="zh-TW" altLang="en-US" sz="24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12203" y="3806814"/>
            <a:ext cx="236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scalar: belongs to domain X or not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5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8" grpId="0" animBg="1"/>
      <p:bldP spid="49" grpId="0" animBg="1"/>
      <p:bldP spid="51" grpId="0" animBg="1"/>
      <p:bldP spid="53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1485</Words>
  <Application>Microsoft Office PowerPoint</Application>
  <PresentationFormat>如螢幕大小 (4:3)</PresentationFormat>
  <Paragraphs>349</Paragraphs>
  <Slides>31</Slides>
  <Notes>12</Notes>
  <HiddenSlides>0</HiddenSlides>
  <MMClips>7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等线</vt:lpstr>
      <vt:lpstr>Lucida Grande</vt:lpstr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Unsupervised Conditional Generation</vt:lpstr>
      <vt:lpstr>PowerPoint 簡報</vt:lpstr>
      <vt:lpstr>Unsupervised  Conditional Generation</vt:lpstr>
      <vt:lpstr>Direct Transformation</vt:lpstr>
      <vt:lpstr>Direct Transformation</vt:lpstr>
      <vt:lpstr>Direct Transformation</vt:lpstr>
      <vt:lpstr>Direct Transformation</vt:lpstr>
      <vt:lpstr>Direct Transformation </vt:lpstr>
      <vt:lpstr>Direct Transformation </vt:lpstr>
      <vt:lpstr>Cycle GAN – Silver Hair</vt:lpstr>
      <vt:lpstr>Cycle GAN – Silver Hair</vt:lpstr>
      <vt:lpstr>Issue of Cycle Consistency</vt:lpstr>
      <vt:lpstr>PowerPoint 簡報</vt:lpstr>
      <vt:lpstr>StarGAN</vt:lpstr>
      <vt:lpstr>StarGAN</vt:lpstr>
      <vt:lpstr>StarGAN</vt:lpstr>
      <vt:lpstr>StarGAN</vt:lpstr>
      <vt:lpstr>Unsupervised  Conditional Generation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世界二次元化</vt:lpstr>
      <vt:lpstr>Voice Conversion</vt:lpstr>
      <vt:lpstr>PowerPoint 簡報</vt:lpstr>
      <vt:lpstr>PowerPoint 簡報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of Part 1</dc:title>
  <dc:creator>Hung-yi Lee</dc:creator>
  <cp:lastModifiedBy>Hung-yi Lee</cp:lastModifiedBy>
  <cp:revision>11</cp:revision>
  <dcterms:created xsi:type="dcterms:W3CDTF">2018-05-09T13:54:27Z</dcterms:created>
  <dcterms:modified xsi:type="dcterms:W3CDTF">2018-05-17T17:39:04Z</dcterms:modified>
</cp:coreProperties>
</file>