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89" r:id="rId2"/>
    <p:sldId id="290" r:id="rId3"/>
    <p:sldId id="278" r:id="rId4"/>
    <p:sldId id="279" r:id="rId5"/>
    <p:sldId id="280" r:id="rId6"/>
    <p:sldId id="281" r:id="rId7"/>
    <p:sldId id="282" r:id="rId8"/>
    <p:sldId id="283" r:id="rId9"/>
    <p:sldId id="284" r:id="rId10"/>
    <p:sldId id="285" r:id="rId11"/>
    <p:sldId id="286" r:id="rId12"/>
    <p:sldId id="287" r:id="rId13"/>
    <p:sldId id="288" r:id="rId14"/>
    <p:sldId id="256" r:id="rId15"/>
    <p:sldId id="265" r:id="rId16"/>
    <p:sldId id="266" r:id="rId17"/>
    <p:sldId id="257" r:id="rId18"/>
    <p:sldId id="258" r:id="rId19"/>
    <p:sldId id="259" r:id="rId20"/>
    <p:sldId id="260" r:id="rId21"/>
    <p:sldId id="261" r:id="rId22"/>
    <p:sldId id="262" r:id="rId23"/>
    <p:sldId id="263" r:id="rId24"/>
    <p:sldId id="264" r:id="rId25"/>
    <p:sldId id="267" r:id="rId26"/>
    <p:sldId id="268" r:id="rId27"/>
    <p:sldId id="269" r:id="rId28"/>
    <p:sldId id="270" r:id="rId29"/>
    <p:sldId id="271" r:id="rId30"/>
    <p:sldId id="272" r:id="rId31"/>
    <p:sldId id="273" r:id="rId32"/>
    <p:sldId id="274" r:id="rId33"/>
    <p:sldId id="275" r:id="rId34"/>
    <p:sldId id="276" r:id="rId35"/>
    <p:sldId id="277"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1224" autoAdjust="0"/>
  </p:normalViewPr>
  <p:slideViewPr>
    <p:cSldViewPr snapToGrid="0">
      <p:cViewPr varScale="1">
        <p:scale>
          <a:sx n="51" d="100"/>
          <a:sy n="51" d="100"/>
        </p:scale>
        <p:origin x="19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wm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wmf"/><Relationship Id="rId10" Type="http://schemas.openxmlformats.org/officeDocument/2006/relationships/image" Target="../media/image25.wmf"/><Relationship Id="rId4" Type="http://schemas.openxmlformats.org/officeDocument/2006/relationships/image" Target="../media/image9.wmf"/><Relationship Id="rId9"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A62A2C-A19B-4CC0-8397-AB1DC0B51F67}" type="datetimeFigureOut">
              <a:rPr lang="zh-TW" altLang="en-US" smtClean="0"/>
              <a:t>2018/4/12</a:t>
            </a:fld>
            <a:endParaRPr lang="zh-TW" altLang="en-US"/>
          </a:p>
        </p:txBody>
      </p:sp>
      <p:sp>
        <p:nvSpPr>
          <p:cNvPr id="4" name="投影片影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706155-4C92-42E1-988D-F75F02E119CC}" type="slidenum">
              <a:rPr lang="zh-TW" altLang="en-US" smtClean="0"/>
              <a:t>‹#›</a:t>
            </a:fld>
            <a:endParaRPr lang="zh-TW" altLang="en-US"/>
          </a:p>
        </p:txBody>
      </p:sp>
    </p:spTree>
    <p:extLst>
      <p:ext uri="{BB962C8B-B14F-4D97-AF65-F5344CB8AC3E}">
        <p14:creationId xmlns:p14="http://schemas.microsoft.com/office/powerpoint/2010/main" val="3205413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arxiv.org/abs/1502.01852"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t>Can we demo this???????????????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t>https://standardfrancis.wordpress.com/2015/04/16/batch-normalization/</a:t>
            </a:r>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fld id="{D013B472-B66E-431C-811F-64FEA2AB6C54}" type="slidenum">
              <a:rPr lang="zh-TW" altLang="en-US" smtClean="0"/>
              <a:t>4</a:t>
            </a:fld>
            <a:endParaRPr lang="zh-TW" altLang="en-US"/>
          </a:p>
        </p:txBody>
      </p:sp>
    </p:spTree>
    <p:extLst>
      <p:ext uri="{BB962C8B-B14F-4D97-AF65-F5344CB8AC3E}">
        <p14:creationId xmlns:p14="http://schemas.microsoft.com/office/powerpoint/2010/main" val="227348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The intuition here is that high variance in one layer is mapped to low variance in the next layer and vice versa. This works because the SELU decreases the variance for negative inputs and increases the variance for positive inputs. The decrease effect is stronger for very negative inputs, and the increase effect is stronger for near-zero values.</a:t>
            </a:r>
          </a:p>
          <a:p>
            <a:r>
              <a:rPr lang="en-US" altLang="zh-TW" b="1" dirty="0"/>
              <a:t>Theorem 2 — </a:t>
            </a:r>
            <a:r>
              <a:rPr lang="en-US" altLang="zh-TW" dirty="0"/>
              <a:t>the mapping of variance is bounded from above so gradients cannot explode</a:t>
            </a:r>
          </a:p>
          <a:p>
            <a:r>
              <a:rPr lang="en-US" altLang="zh-TW" b="1" dirty="0"/>
              <a:t>Theorem 3—</a:t>
            </a:r>
            <a:r>
              <a:rPr lang="en-US" altLang="zh-TW" dirty="0"/>
              <a:t>the mapping of variance is bounded from below so gradients cannot vanish</a:t>
            </a:r>
          </a:p>
          <a:p>
            <a:endParaRPr lang="zh-TW" altLang="en-US" dirty="0"/>
          </a:p>
        </p:txBody>
      </p:sp>
      <p:sp>
        <p:nvSpPr>
          <p:cNvPr id="4" name="投影片編號版面配置區 3"/>
          <p:cNvSpPr>
            <a:spLocks noGrp="1"/>
          </p:cNvSpPr>
          <p:nvPr>
            <p:ph type="sldNum" sz="quarter" idx="10"/>
          </p:nvPr>
        </p:nvSpPr>
        <p:spPr/>
        <p:txBody>
          <a:bodyPr/>
          <a:lstStyle/>
          <a:p>
            <a:fld id="{1BE59C2E-0EC5-4EAB-8501-3C81A4613A00}" type="slidenum">
              <a:rPr lang="zh-TW" altLang="en-US" smtClean="0"/>
              <a:t>19</a:t>
            </a:fld>
            <a:endParaRPr lang="zh-TW" altLang="en-US"/>
          </a:p>
        </p:txBody>
      </p:sp>
    </p:spTree>
    <p:extLst>
      <p:ext uri="{BB962C8B-B14F-4D97-AF65-F5344CB8AC3E}">
        <p14:creationId xmlns:p14="http://schemas.microsoft.com/office/powerpoint/2010/main" val="1896269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The intuition here is that high variance in one layer is mapped to low variance in the next layer and vice versa. This works because the SELU decreases the variance for negative inputs and increases the variance for positive inputs. The decrease effect is stronger for very negative inputs, and the increase effect is stronger for near-zero values.</a:t>
            </a:r>
          </a:p>
          <a:p>
            <a:r>
              <a:rPr lang="en-US" altLang="zh-TW" b="1" dirty="0"/>
              <a:t>Theorem 2 — </a:t>
            </a:r>
            <a:r>
              <a:rPr lang="en-US" altLang="zh-TW" dirty="0"/>
              <a:t>the mapping of variance is bounded from above so gradients cannot explode</a:t>
            </a:r>
          </a:p>
          <a:p>
            <a:r>
              <a:rPr lang="en-US" altLang="zh-TW" b="1" dirty="0"/>
              <a:t>Theorem 3—</a:t>
            </a:r>
            <a:r>
              <a:rPr lang="en-US" altLang="zh-TW" dirty="0"/>
              <a:t>the mapping of variance is bounded from below so gradients cannot vanish</a:t>
            </a:r>
          </a:p>
          <a:p>
            <a:endParaRPr lang="zh-TW" altLang="en-US" dirty="0"/>
          </a:p>
        </p:txBody>
      </p:sp>
      <p:sp>
        <p:nvSpPr>
          <p:cNvPr id="4" name="投影片編號版面配置區 3"/>
          <p:cNvSpPr>
            <a:spLocks noGrp="1"/>
          </p:cNvSpPr>
          <p:nvPr>
            <p:ph type="sldNum" sz="quarter" idx="10"/>
          </p:nvPr>
        </p:nvSpPr>
        <p:spPr/>
        <p:txBody>
          <a:bodyPr/>
          <a:lstStyle/>
          <a:p>
            <a:fld id="{1BE59C2E-0EC5-4EAB-8501-3C81A4613A00}" type="slidenum">
              <a:rPr lang="zh-TW" altLang="en-US" smtClean="0"/>
              <a:t>20</a:t>
            </a:fld>
            <a:endParaRPr lang="zh-TW" altLang="en-US"/>
          </a:p>
        </p:txBody>
      </p:sp>
    </p:spTree>
    <p:extLst>
      <p:ext uri="{BB962C8B-B14F-4D97-AF65-F5344CB8AC3E}">
        <p14:creationId xmlns:p14="http://schemas.microsoft.com/office/powerpoint/2010/main" val="2478794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http://140.112.21.35:6001/tree?token=6b1c4dc126a2a6aee2ecd04400b3c5998cebb20afbd487b8</a:t>
            </a:r>
            <a:endParaRPr lang="zh-TW" altLang="en-US" dirty="0"/>
          </a:p>
        </p:txBody>
      </p:sp>
      <p:sp>
        <p:nvSpPr>
          <p:cNvPr id="4" name="投影片編號版面配置區 3"/>
          <p:cNvSpPr>
            <a:spLocks noGrp="1"/>
          </p:cNvSpPr>
          <p:nvPr>
            <p:ph type="sldNum" sz="quarter" idx="10"/>
          </p:nvPr>
        </p:nvSpPr>
        <p:spPr/>
        <p:txBody>
          <a:bodyPr/>
          <a:lstStyle/>
          <a:p>
            <a:fld id="{1BE59C2E-0EC5-4EAB-8501-3C81A4613A00}" type="slidenum">
              <a:rPr lang="zh-TW" altLang="en-US" smtClean="0"/>
              <a:t>21</a:t>
            </a:fld>
            <a:endParaRPr lang="zh-TW" altLang="en-US"/>
          </a:p>
        </p:txBody>
      </p:sp>
    </p:spTree>
    <p:extLst>
      <p:ext uri="{BB962C8B-B14F-4D97-AF65-F5344CB8AC3E}">
        <p14:creationId xmlns:p14="http://schemas.microsoft.com/office/powerpoint/2010/main" val="1913759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GELU: </a:t>
            </a:r>
            <a:endParaRPr lang="zh-TW" altLang="en-US" dirty="0"/>
          </a:p>
        </p:txBody>
      </p:sp>
      <p:sp>
        <p:nvSpPr>
          <p:cNvPr id="4" name="投影片編號版面配置區 3"/>
          <p:cNvSpPr>
            <a:spLocks noGrp="1"/>
          </p:cNvSpPr>
          <p:nvPr>
            <p:ph type="sldNum" sz="quarter" idx="10"/>
          </p:nvPr>
        </p:nvSpPr>
        <p:spPr/>
        <p:txBody>
          <a:bodyPr/>
          <a:lstStyle/>
          <a:p>
            <a:fld id="{1BE59C2E-0EC5-4EAB-8501-3C81A4613A00}" type="slidenum">
              <a:rPr lang="zh-TW" altLang="en-US" smtClean="0"/>
              <a:t>23</a:t>
            </a:fld>
            <a:endParaRPr lang="zh-TW" altLang="en-US"/>
          </a:p>
        </p:txBody>
      </p:sp>
    </p:spTree>
    <p:extLst>
      <p:ext uri="{BB962C8B-B14F-4D97-AF65-F5344CB8AC3E}">
        <p14:creationId xmlns:p14="http://schemas.microsoft.com/office/powerpoint/2010/main" val="234153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http://140.112.21.35:6001/tree?token=f75a8b24c45107363a1a26cc9ad2736bbe4e373ade6b24a7</a:t>
            </a:r>
          </a:p>
          <a:p>
            <a:r>
              <a:rPr lang="en-US" altLang="zh-TW" dirty="0"/>
              <a:t>http://140.112.21.35:6001/notebooks/SELU.ipynb</a:t>
            </a:r>
            <a:endParaRPr lang="zh-TW" altLang="en-US" dirty="0"/>
          </a:p>
        </p:txBody>
      </p:sp>
      <p:sp>
        <p:nvSpPr>
          <p:cNvPr id="4" name="投影片編號版面配置區 3"/>
          <p:cNvSpPr>
            <a:spLocks noGrp="1"/>
          </p:cNvSpPr>
          <p:nvPr>
            <p:ph type="sldNum" sz="quarter" idx="10"/>
          </p:nvPr>
        </p:nvSpPr>
        <p:spPr/>
        <p:txBody>
          <a:bodyPr/>
          <a:lstStyle/>
          <a:p>
            <a:fld id="{1BE59C2E-0EC5-4EAB-8501-3C81A4613A00}" type="slidenum">
              <a:rPr lang="zh-TW" altLang="en-US" smtClean="0"/>
              <a:t>24</a:t>
            </a:fld>
            <a:endParaRPr lang="zh-TW" altLang="en-US"/>
          </a:p>
        </p:txBody>
      </p:sp>
    </p:spTree>
    <p:extLst>
      <p:ext uri="{BB962C8B-B14F-4D97-AF65-F5344CB8AC3E}">
        <p14:creationId xmlns:p14="http://schemas.microsoft.com/office/powerpoint/2010/main" val="1086910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There are many interesting thin in highway network</a:t>
            </a:r>
            <a:endParaRPr lang="zh-TW" altLang="en-US" dirty="0"/>
          </a:p>
        </p:txBody>
      </p:sp>
      <p:sp>
        <p:nvSpPr>
          <p:cNvPr id="4" name="投影片編號版面配置區 3"/>
          <p:cNvSpPr>
            <a:spLocks noGrp="1"/>
          </p:cNvSpPr>
          <p:nvPr>
            <p:ph type="sldNum" sz="quarter" idx="10"/>
          </p:nvPr>
        </p:nvSpPr>
        <p:spPr/>
        <p:txBody>
          <a:bodyPr/>
          <a:lstStyle/>
          <a:p>
            <a:fld id="{98500D8A-8F69-433E-9A89-19B515AB742F}" type="slidenum">
              <a:rPr lang="zh-TW" altLang="en-US" smtClean="0"/>
              <a:t>29</a:t>
            </a:fld>
            <a:endParaRPr lang="zh-TW" altLang="en-US"/>
          </a:p>
        </p:txBody>
      </p:sp>
    </p:spTree>
    <p:extLst>
      <p:ext uri="{BB962C8B-B14F-4D97-AF65-F5344CB8AC3E}">
        <p14:creationId xmlns:p14="http://schemas.microsoft.com/office/powerpoint/2010/main" val="3742892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a:t>Lesion </a:t>
            </a:r>
            <a:r>
              <a:rPr lang="zh-TW" altLang="en-US"/>
              <a:t>損害</a:t>
            </a:r>
            <a:endParaRPr lang="zh-TW" altLang="en-US" dirty="0"/>
          </a:p>
        </p:txBody>
      </p:sp>
      <p:sp>
        <p:nvSpPr>
          <p:cNvPr id="4" name="投影片編號版面配置區 3"/>
          <p:cNvSpPr>
            <a:spLocks noGrp="1"/>
          </p:cNvSpPr>
          <p:nvPr>
            <p:ph type="sldNum" sz="quarter" idx="10"/>
          </p:nvPr>
        </p:nvSpPr>
        <p:spPr/>
        <p:txBody>
          <a:bodyPr/>
          <a:lstStyle/>
          <a:p>
            <a:fld id="{5C8664D3-CE45-4469-B650-FCB214109214}" type="slidenum">
              <a:rPr lang="zh-TW" altLang="en-US" smtClean="0"/>
              <a:t>30</a:t>
            </a:fld>
            <a:endParaRPr lang="zh-TW" altLang="en-US"/>
          </a:p>
        </p:txBody>
      </p:sp>
    </p:spTree>
    <p:extLst>
      <p:ext uri="{BB962C8B-B14F-4D97-AF65-F5344CB8AC3E}">
        <p14:creationId xmlns:p14="http://schemas.microsoft.com/office/powerpoint/2010/main" val="2542262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8500D8A-8F69-433E-9A89-19B515AB742F}" type="slidenum">
              <a:rPr lang="zh-TW" altLang="en-US" smtClean="0"/>
              <a:t>31</a:t>
            </a:fld>
            <a:endParaRPr lang="zh-TW" altLang="en-US"/>
          </a:p>
        </p:txBody>
      </p:sp>
    </p:spTree>
    <p:extLst>
      <p:ext uri="{BB962C8B-B14F-4D97-AF65-F5344CB8AC3E}">
        <p14:creationId xmlns:p14="http://schemas.microsoft.com/office/powerpoint/2010/main" val="2479894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When do we need this one??????</a:t>
            </a:r>
            <a:endParaRPr lang="zh-TW" altLang="en-US" dirty="0"/>
          </a:p>
        </p:txBody>
      </p:sp>
      <p:sp>
        <p:nvSpPr>
          <p:cNvPr id="4" name="投影片編號版面配置區 3"/>
          <p:cNvSpPr>
            <a:spLocks noGrp="1"/>
          </p:cNvSpPr>
          <p:nvPr>
            <p:ph type="sldNum" sz="quarter" idx="10"/>
          </p:nvPr>
        </p:nvSpPr>
        <p:spPr/>
        <p:txBody>
          <a:bodyPr/>
          <a:lstStyle/>
          <a:p>
            <a:fld id="{98500D8A-8F69-433E-9A89-19B515AB742F}" type="slidenum">
              <a:rPr lang="zh-TW" altLang="en-US" smtClean="0"/>
              <a:t>34</a:t>
            </a:fld>
            <a:endParaRPr lang="zh-TW" altLang="en-US"/>
          </a:p>
        </p:txBody>
      </p:sp>
    </p:spTree>
    <p:extLst>
      <p:ext uri="{BB962C8B-B14F-4D97-AF65-F5344CB8AC3E}">
        <p14:creationId xmlns:p14="http://schemas.microsoft.com/office/powerpoint/2010/main" val="3765836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800" dirty="0"/>
              <a:t>Normalizes layer inputs to zero mean and unit variance. </a:t>
            </a:r>
            <a:r>
              <a:rPr lang="en-US" altLang="zh-TW" sz="1800" i="1" dirty="0"/>
              <a:t>whitening</a:t>
            </a:r>
            <a:r>
              <a:rPr lang="en-US" altLang="zh-TW" sz="1800" dirty="0"/>
              <a:t>.</a:t>
            </a:r>
          </a:p>
          <a:p>
            <a:r>
              <a:rPr lang="en-US" altLang="zh-TW" sz="1800" dirty="0"/>
              <a:t>Naive method: Train on a batch. Update model parameters. Then normalize. </a:t>
            </a:r>
            <a:r>
              <a:rPr lang="en-US" altLang="zh-TW" sz="1800" dirty="0">
                <a:solidFill>
                  <a:srgbClr val="FF0000"/>
                </a:solidFill>
              </a:rPr>
              <a:t>Doesn't work: </a:t>
            </a:r>
            <a:r>
              <a:rPr lang="en-US" altLang="zh-TW" sz="1800" dirty="0"/>
              <a:t>Leads to exploding biases while distribution parameters (mean, variance) don't change.</a:t>
            </a:r>
          </a:p>
          <a:p>
            <a:pPr marL="0" indent="0">
              <a:buNone/>
            </a:pPr>
            <a:endParaRPr lang="en-US" altLang="zh-TW" sz="1800" dirty="0"/>
          </a:p>
          <a:p>
            <a:pPr lvl="1"/>
            <a:r>
              <a:rPr lang="en-US" altLang="zh-TW" sz="1800" dirty="0"/>
              <a:t>If we do it this way gradient always ignores the effect that the normalization  for the next batch would have</a:t>
            </a:r>
          </a:p>
          <a:p>
            <a:pPr lvl="1"/>
            <a:r>
              <a:rPr lang="en-US" altLang="zh-TW" sz="1800" dirty="0"/>
              <a:t>i.e. : “</a:t>
            </a:r>
            <a:r>
              <a:rPr lang="en-US" altLang="zh-TW" sz="1800" dirty="0">
                <a:solidFill>
                  <a:srgbClr val="FF0000"/>
                </a:solidFill>
              </a:rPr>
              <a:t>The issue with the above approach is that the gradient descent optimization does not take into account the fact that the normalization takes place</a:t>
            </a:r>
            <a:r>
              <a:rPr lang="en-US" altLang="zh-TW" sz="1800" dirty="0"/>
              <a:t>”</a:t>
            </a:r>
          </a:p>
          <a:p>
            <a:pPr marL="0" indent="0">
              <a:buNone/>
            </a:pP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28FF11C0-5C7A-4C68-8C15-C1D231A294F3}" type="slidenum">
              <a:rPr lang="zh-TW" altLang="en-US" smtClean="0"/>
              <a:t>5</a:t>
            </a:fld>
            <a:endParaRPr lang="zh-TW" altLang="en-US"/>
          </a:p>
        </p:txBody>
      </p:sp>
    </p:spTree>
    <p:extLst>
      <p:ext uri="{BB962C8B-B14F-4D97-AF65-F5344CB8AC3E}">
        <p14:creationId xmlns:p14="http://schemas.microsoft.com/office/powerpoint/2010/main" val="3405966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上學期好多人做</a:t>
            </a:r>
            <a:r>
              <a:rPr lang="en-US" altLang="zh-TW" dirty="0"/>
              <a:t>!</a:t>
            </a:r>
          </a:p>
          <a:p>
            <a:endParaRPr lang="en-US" altLang="zh-TW" dirty="0"/>
          </a:p>
          <a:p>
            <a:r>
              <a:rPr lang="en-US" altLang="zh-TW" dirty="0"/>
              <a:t>https://ntumlds.wordpress.com/2017/03/26/r05922005_rrrr/</a:t>
            </a:r>
            <a:endParaRPr lang="zh-TW" altLang="en-US" dirty="0"/>
          </a:p>
        </p:txBody>
      </p:sp>
      <p:sp>
        <p:nvSpPr>
          <p:cNvPr id="4" name="投影片編號版面配置區 3"/>
          <p:cNvSpPr>
            <a:spLocks noGrp="1"/>
          </p:cNvSpPr>
          <p:nvPr>
            <p:ph type="sldNum" sz="quarter" idx="10"/>
          </p:nvPr>
        </p:nvSpPr>
        <p:spPr/>
        <p:txBody>
          <a:bodyPr/>
          <a:lstStyle/>
          <a:p>
            <a:fld id="{5D76B85E-76DE-4769-AC39-05214A330808}" type="slidenum">
              <a:rPr lang="zh-TW" altLang="en-US" smtClean="0"/>
              <a:t>6</a:t>
            </a:fld>
            <a:endParaRPr lang="zh-TW" altLang="en-US"/>
          </a:p>
        </p:txBody>
      </p:sp>
    </p:spTree>
    <p:extLst>
      <p:ext uri="{BB962C8B-B14F-4D97-AF65-F5344CB8AC3E}">
        <p14:creationId xmlns:p14="http://schemas.microsoft.com/office/powerpoint/2010/main" val="4131820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上學期好多人做</a:t>
            </a:r>
            <a:r>
              <a:rPr lang="en-US" altLang="zh-TW" dirty="0"/>
              <a:t>!</a:t>
            </a:r>
          </a:p>
          <a:p>
            <a:endParaRPr lang="en-US" altLang="zh-TW" dirty="0"/>
          </a:p>
          <a:p>
            <a:r>
              <a:rPr lang="en-US" altLang="zh-TW" dirty="0"/>
              <a:t>https://ntumlds.wordpress.com/2017/03/26/r05922005_rrrr/</a:t>
            </a:r>
            <a:endParaRPr lang="zh-TW" altLang="en-US" dirty="0"/>
          </a:p>
        </p:txBody>
      </p:sp>
      <p:sp>
        <p:nvSpPr>
          <p:cNvPr id="4" name="投影片編號版面配置區 3"/>
          <p:cNvSpPr>
            <a:spLocks noGrp="1"/>
          </p:cNvSpPr>
          <p:nvPr>
            <p:ph type="sldNum" sz="quarter" idx="10"/>
          </p:nvPr>
        </p:nvSpPr>
        <p:spPr/>
        <p:txBody>
          <a:bodyPr/>
          <a:lstStyle/>
          <a:p>
            <a:fld id="{5D76B85E-76DE-4769-AC39-05214A330808}" type="slidenum">
              <a:rPr lang="zh-TW" altLang="en-US" smtClean="0"/>
              <a:t>7</a:t>
            </a:fld>
            <a:endParaRPr lang="zh-TW" altLang="en-US"/>
          </a:p>
        </p:txBody>
      </p:sp>
    </p:spTree>
    <p:extLst>
      <p:ext uri="{BB962C8B-B14F-4D97-AF65-F5344CB8AC3E}">
        <p14:creationId xmlns:p14="http://schemas.microsoft.com/office/powerpoint/2010/main" val="240527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上學期好多人做</a:t>
            </a:r>
            <a:r>
              <a:rPr lang="en-US" altLang="zh-TW" dirty="0"/>
              <a:t>!</a:t>
            </a:r>
          </a:p>
          <a:p>
            <a:endParaRPr lang="en-US" altLang="zh-TW" dirty="0"/>
          </a:p>
          <a:p>
            <a:r>
              <a:rPr lang="en-US" altLang="zh-TW" dirty="0"/>
              <a:t>https://ntumlds.wordpress.com/2017/03/26/r05922005_rrrr/</a:t>
            </a:r>
            <a:endParaRPr lang="zh-TW" altLang="en-US" dirty="0"/>
          </a:p>
        </p:txBody>
      </p:sp>
      <p:sp>
        <p:nvSpPr>
          <p:cNvPr id="4" name="投影片編號版面配置區 3"/>
          <p:cNvSpPr>
            <a:spLocks noGrp="1"/>
          </p:cNvSpPr>
          <p:nvPr>
            <p:ph type="sldNum" sz="quarter" idx="10"/>
          </p:nvPr>
        </p:nvSpPr>
        <p:spPr/>
        <p:txBody>
          <a:bodyPr/>
          <a:lstStyle/>
          <a:p>
            <a:fld id="{5D76B85E-76DE-4769-AC39-05214A330808}" type="slidenum">
              <a:rPr lang="zh-TW" altLang="en-US" smtClean="0"/>
              <a:t>8</a:t>
            </a:fld>
            <a:endParaRPr lang="zh-TW" altLang="en-US"/>
          </a:p>
        </p:txBody>
      </p:sp>
    </p:spTree>
    <p:extLst>
      <p:ext uri="{BB962C8B-B14F-4D97-AF65-F5344CB8AC3E}">
        <p14:creationId xmlns:p14="http://schemas.microsoft.com/office/powerpoint/2010/main" val="4134604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上學期好多人做</a:t>
            </a:r>
            <a:r>
              <a:rPr lang="en-US" altLang="zh-TW" dirty="0"/>
              <a:t>!</a:t>
            </a:r>
          </a:p>
          <a:p>
            <a:endParaRPr lang="en-US" altLang="zh-TW" dirty="0"/>
          </a:p>
          <a:p>
            <a:r>
              <a:rPr lang="en-US" altLang="zh-TW" dirty="0"/>
              <a:t>https://ntumlds.wordpress.com/2017/03/26/r05922005_rrrr/</a:t>
            </a:r>
            <a:endParaRPr lang="zh-TW" altLang="en-US" dirty="0"/>
          </a:p>
        </p:txBody>
      </p:sp>
      <p:sp>
        <p:nvSpPr>
          <p:cNvPr id="4" name="投影片編號版面配置區 3"/>
          <p:cNvSpPr>
            <a:spLocks noGrp="1"/>
          </p:cNvSpPr>
          <p:nvPr>
            <p:ph type="sldNum" sz="quarter" idx="10"/>
          </p:nvPr>
        </p:nvSpPr>
        <p:spPr/>
        <p:txBody>
          <a:bodyPr/>
          <a:lstStyle/>
          <a:p>
            <a:fld id="{5D76B85E-76DE-4769-AC39-05214A330808}" type="slidenum">
              <a:rPr lang="zh-TW" altLang="en-US" smtClean="0"/>
              <a:t>9</a:t>
            </a:fld>
            <a:endParaRPr lang="zh-TW" altLang="en-US"/>
          </a:p>
        </p:txBody>
      </p:sp>
    </p:spTree>
    <p:extLst>
      <p:ext uri="{BB962C8B-B14F-4D97-AF65-F5344CB8AC3E}">
        <p14:creationId xmlns:p14="http://schemas.microsoft.com/office/powerpoint/2010/main" val="998827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上學期好多人做</a:t>
            </a:r>
            <a:r>
              <a:rPr lang="en-US" altLang="zh-TW" dirty="0"/>
              <a:t>!</a:t>
            </a:r>
          </a:p>
          <a:p>
            <a:endParaRPr lang="en-US" altLang="zh-TW" dirty="0"/>
          </a:p>
          <a:p>
            <a:r>
              <a:rPr lang="en-US" altLang="zh-TW" dirty="0"/>
              <a:t>https://ntumlds.wordpress.com/2017/03/26/r05922005_rrrr/</a:t>
            </a:r>
            <a:endParaRPr lang="zh-TW" altLang="en-US" dirty="0"/>
          </a:p>
        </p:txBody>
      </p:sp>
      <p:sp>
        <p:nvSpPr>
          <p:cNvPr id="4" name="投影片編號版面配置區 3"/>
          <p:cNvSpPr>
            <a:spLocks noGrp="1"/>
          </p:cNvSpPr>
          <p:nvPr>
            <p:ph type="sldNum" sz="quarter" idx="10"/>
          </p:nvPr>
        </p:nvSpPr>
        <p:spPr/>
        <p:txBody>
          <a:bodyPr/>
          <a:lstStyle/>
          <a:p>
            <a:fld id="{5D76B85E-76DE-4769-AC39-05214A330808}" type="slidenum">
              <a:rPr lang="zh-TW" altLang="en-US" smtClean="0"/>
              <a:t>10</a:t>
            </a:fld>
            <a:endParaRPr lang="zh-TW" altLang="en-US"/>
          </a:p>
        </p:txBody>
      </p:sp>
    </p:spTree>
    <p:extLst>
      <p:ext uri="{BB962C8B-B14F-4D97-AF65-F5344CB8AC3E}">
        <p14:creationId xmlns:p14="http://schemas.microsoft.com/office/powerpoint/2010/main" val="512854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solidFill>
                  <a:srgbClr val="FF0000"/>
                </a:solidFill>
              </a:rPr>
              <a:t>Because the means and variances are calculated over batches and therefore every normalized value depends on the current batch. I.e. the network can no longer just memorize values and their correct answers.)</a:t>
            </a:r>
          </a:p>
          <a:p>
            <a:endParaRPr lang="zh-TW" altLang="en-US" dirty="0"/>
          </a:p>
        </p:txBody>
      </p:sp>
      <p:sp>
        <p:nvSpPr>
          <p:cNvPr id="4" name="投影片編號版面配置區 3"/>
          <p:cNvSpPr>
            <a:spLocks noGrp="1"/>
          </p:cNvSpPr>
          <p:nvPr>
            <p:ph type="sldNum" sz="quarter" idx="10"/>
          </p:nvPr>
        </p:nvSpPr>
        <p:spPr/>
        <p:txBody>
          <a:bodyPr/>
          <a:lstStyle/>
          <a:p>
            <a:fld id="{28FF11C0-5C7A-4C68-8C15-C1D231A294F3}" type="slidenum">
              <a:rPr lang="zh-TW" altLang="en-US" smtClean="0"/>
              <a:t>11</a:t>
            </a:fld>
            <a:endParaRPr lang="zh-TW" altLang="en-US"/>
          </a:p>
        </p:txBody>
      </p:sp>
    </p:spTree>
    <p:extLst>
      <p:ext uri="{BB962C8B-B14F-4D97-AF65-F5344CB8AC3E}">
        <p14:creationId xmlns:p14="http://schemas.microsoft.com/office/powerpoint/2010/main" val="3901647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hlinkClick r:id="rId3"/>
              </a:rPr>
              <a:t>Parametric </a:t>
            </a:r>
            <a:r>
              <a:rPr lang="en-US" altLang="zh-TW" sz="1200" b="0" i="0" kern="1200" dirty="0" err="1">
                <a:solidFill>
                  <a:schemeClr val="tx1"/>
                </a:solidFill>
                <a:effectLst/>
                <a:latin typeface="+mn-lt"/>
                <a:ea typeface="+mn-ea"/>
                <a:cs typeface="+mn-cs"/>
                <a:hlinkClick r:id="rId3"/>
              </a:rPr>
              <a:t>ReLU</a:t>
            </a:r>
            <a:r>
              <a:rPr lang="en-US" altLang="zh-TW" sz="1200" b="0" i="0" kern="1200" dirty="0">
                <a:solidFill>
                  <a:schemeClr val="tx1"/>
                </a:solidFill>
                <a:effectLst/>
                <a:latin typeface="+mn-lt"/>
                <a:ea typeface="+mn-ea"/>
                <a:cs typeface="+mn-cs"/>
              </a:rPr>
              <a:t>, -&gt;</a:t>
            </a:r>
            <a:r>
              <a:rPr lang="en-US" altLang="zh-TW" sz="1200" b="0" i="0" kern="1200" baseline="0" dirty="0">
                <a:solidFill>
                  <a:schemeClr val="tx1"/>
                </a:solidFill>
                <a:effectLst/>
                <a:latin typeface="+mn-lt"/>
                <a:ea typeface="+mn-ea"/>
                <a:cs typeface="+mn-cs"/>
              </a:rPr>
              <a:t> </a:t>
            </a:r>
            <a:r>
              <a:rPr lang="en-US" altLang="zh-TW" sz="1200" b="0" i="0" kern="1200" baseline="0" dirty="0" err="1">
                <a:solidFill>
                  <a:schemeClr val="tx1"/>
                </a:solidFill>
                <a:effectLst/>
                <a:latin typeface="+mn-lt"/>
                <a:ea typeface="+mn-ea"/>
                <a:cs typeface="+mn-cs"/>
              </a:rPr>
              <a:t>PReLU</a:t>
            </a:r>
            <a:endParaRPr lang="en-US" altLang="zh-TW" sz="1200" b="0" i="0" kern="1200" baseline="0" dirty="0">
              <a:solidFill>
                <a:schemeClr val="tx1"/>
              </a:solidFill>
              <a:effectLst/>
              <a:latin typeface="+mn-lt"/>
              <a:ea typeface="+mn-ea"/>
              <a:cs typeface="+mn-cs"/>
            </a:endParaRPr>
          </a:p>
          <a:p>
            <a:endParaRPr lang="en-US" altLang="zh-TW"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solidFill>
                  <a:srgbClr val="222222"/>
                </a:solidFill>
                <a:latin typeface="Arial" panose="020B0604020202020204" pitchFamily="34" charset="0"/>
              </a:rPr>
              <a:t>Ref: </a:t>
            </a:r>
            <a:r>
              <a:rPr lang="en-US" altLang="zh-TW" dirty="0" err="1">
                <a:solidFill>
                  <a:srgbClr val="222222"/>
                </a:solidFill>
                <a:latin typeface="Arial" panose="020B0604020202020204" pitchFamily="34" charset="0"/>
              </a:rPr>
              <a:t>Glorot</a:t>
            </a:r>
            <a:r>
              <a:rPr lang="en-US" altLang="zh-TW" dirty="0">
                <a:solidFill>
                  <a:srgbClr val="222222"/>
                </a:solidFill>
                <a:latin typeface="Arial" panose="020B0604020202020204" pitchFamily="34" charset="0"/>
              </a:rPr>
              <a:t>, Xavier, Antoine </a:t>
            </a:r>
            <a:r>
              <a:rPr lang="en-US" altLang="zh-TW" dirty="0" err="1">
                <a:solidFill>
                  <a:srgbClr val="222222"/>
                </a:solidFill>
                <a:latin typeface="Arial" panose="020B0604020202020204" pitchFamily="34" charset="0"/>
              </a:rPr>
              <a:t>Bordes</a:t>
            </a:r>
            <a:r>
              <a:rPr lang="en-US" altLang="zh-TW" dirty="0">
                <a:solidFill>
                  <a:srgbClr val="222222"/>
                </a:solidFill>
                <a:latin typeface="Arial" panose="020B0604020202020204" pitchFamily="34" charset="0"/>
              </a:rPr>
              <a:t>, and </a:t>
            </a:r>
            <a:r>
              <a:rPr lang="en-US" altLang="zh-TW" dirty="0" err="1">
                <a:solidFill>
                  <a:srgbClr val="222222"/>
                </a:solidFill>
                <a:latin typeface="Arial" panose="020B0604020202020204" pitchFamily="34" charset="0"/>
              </a:rPr>
              <a:t>Yoshua</a:t>
            </a:r>
            <a:r>
              <a:rPr lang="en-US" altLang="zh-TW" dirty="0">
                <a:solidFill>
                  <a:srgbClr val="222222"/>
                </a:solidFill>
                <a:latin typeface="Arial" panose="020B0604020202020204" pitchFamily="34" charset="0"/>
              </a:rPr>
              <a:t> </a:t>
            </a:r>
            <a:r>
              <a:rPr lang="en-US" altLang="zh-TW" dirty="0" err="1">
                <a:solidFill>
                  <a:srgbClr val="222222"/>
                </a:solidFill>
                <a:latin typeface="Arial" panose="020B0604020202020204" pitchFamily="34" charset="0"/>
              </a:rPr>
              <a:t>Bengio</a:t>
            </a:r>
            <a:r>
              <a:rPr lang="en-US" altLang="zh-TW" dirty="0">
                <a:solidFill>
                  <a:srgbClr val="222222"/>
                </a:solidFill>
                <a:latin typeface="Arial" panose="020B0604020202020204" pitchFamily="34" charset="0"/>
              </a:rPr>
              <a:t>. "Deep sparse rectifier neural networks." </a:t>
            </a:r>
            <a:r>
              <a:rPr lang="en-US" altLang="zh-TW" i="1" dirty="0">
                <a:solidFill>
                  <a:srgbClr val="222222"/>
                </a:solidFill>
                <a:latin typeface="Arial" panose="020B0604020202020204" pitchFamily="34" charset="0"/>
              </a:rPr>
              <a:t>International Conference on Artificial Intelligence and Statistics</a:t>
            </a:r>
            <a:r>
              <a:rPr lang="en-US" altLang="zh-TW" dirty="0">
                <a:solidFill>
                  <a:srgbClr val="222222"/>
                </a:solidFill>
                <a:latin typeface="Arial" panose="020B0604020202020204" pitchFamily="34" charset="0"/>
              </a:rPr>
              <a:t>. 2011.</a:t>
            </a:r>
            <a:endParaRPr lang="zh-TW" altLang="en-US" dirty="0"/>
          </a:p>
          <a:p>
            <a:endParaRPr lang="en-US" altLang="zh-TW" dirty="0"/>
          </a:p>
          <a:p>
            <a:endParaRPr lang="en-US" altLang="zh-TW" dirty="0"/>
          </a:p>
          <a:p>
            <a:r>
              <a:rPr lang="en-US" altLang="zh-TW" dirty="0"/>
              <a:t>No </a:t>
            </a:r>
            <a:r>
              <a:rPr lang="en-US" altLang="zh-TW" dirty="0" err="1"/>
              <a:t>differentailalbe</a:t>
            </a:r>
            <a:r>
              <a:rPr lang="en-US" altLang="zh-TW" dirty="0"/>
              <a:t> how about 0</a:t>
            </a:r>
          </a:p>
          <a:p>
            <a:endParaRPr lang="en-US" altLang="zh-TW" dirty="0"/>
          </a:p>
          <a:p>
            <a:r>
              <a:rPr lang="en-US" altLang="zh-TW" dirty="0"/>
              <a:t>Benefit:</a:t>
            </a:r>
            <a:endParaRPr lang="en-US" altLang="zh-TW" baseline="0" dirty="0"/>
          </a:p>
          <a:p>
            <a:r>
              <a:rPr lang="en-US" altLang="zh-TW" baseline="0" dirty="0"/>
              <a:t>2011</a:t>
            </a:r>
          </a:p>
          <a:p>
            <a:r>
              <a:rPr lang="en-US" altLang="zh-TW" baseline="0" dirty="0"/>
              <a:t>Where does it come from?</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baseline="0" dirty="0"/>
              <a:t>	fast to compute</a:t>
            </a:r>
          </a:p>
          <a:p>
            <a:r>
              <a:rPr lang="en-US" altLang="zh-TW" baseline="0" dirty="0"/>
              <a:t>	biology?</a:t>
            </a:r>
          </a:p>
          <a:p>
            <a:r>
              <a:rPr lang="en-US" altLang="zh-TW" baseline="0" dirty="0"/>
              <a:t>	many sigmoid</a:t>
            </a:r>
            <a:endParaRPr lang="zh-TW" altLang="en-US" dirty="0"/>
          </a:p>
        </p:txBody>
      </p:sp>
      <p:sp>
        <p:nvSpPr>
          <p:cNvPr id="4" name="投影片編號版面配置區 3"/>
          <p:cNvSpPr>
            <a:spLocks noGrp="1"/>
          </p:cNvSpPr>
          <p:nvPr>
            <p:ph type="sldNum" sz="quarter" idx="10"/>
          </p:nvPr>
        </p:nvSpPr>
        <p:spPr/>
        <p:txBody>
          <a:bodyPr/>
          <a:lstStyle/>
          <a:p>
            <a:fld id="{D013B472-B66E-431C-811F-64FEA2AB6C54}" type="slidenum">
              <a:rPr lang="zh-TW" altLang="en-US" smtClean="0"/>
              <a:t>15</a:t>
            </a:fld>
            <a:endParaRPr lang="zh-TW" altLang="en-US"/>
          </a:p>
        </p:txBody>
      </p:sp>
    </p:spTree>
    <p:extLst>
      <p:ext uri="{BB962C8B-B14F-4D97-AF65-F5344CB8AC3E}">
        <p14:creationId xmlns:p14="http://schemas.microsoft.com/office/powerpoint/2010/main" val="115423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BC1134F1-3E4F-4ADD-B800-D2EAA0398BF8}" type="datetimeFigureOut">
              <a:rPr lang="zh-TW" altLang="en-US" smtClean="0"/>
              <a:t>2018/4/12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F2B8D6F-B11F-4AE2-A705-C4F2C12C91F8}" type="slidenum">
              <a:rPr lang="zh-TW" altLang="en-US" smtClean="0"/>
              <a:t>‹#›</a:t>
            </a:fld>
            <a:endParaRPr lang="zh-TW" altLang="en-US"/>
          </a:p>
        </p:txBody>
      </p:sp>
    </p:spTree>
    <p:extLst>
      <p:ext uri="{BB962C8B-B14F-4D97-AF65-F5344CB8AC3E}">
        <p14:creationId xmlns:p14="http://schemas.microsoft.com/office/powerpoint/2010/main" val="2106100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C1134F1-3E4F-4ADD-B800-D2EAA0398BF8}" type="datetimeFigureOut">
              <a:rPr lang="zh-TW" altLang="en-US" smtClean="0"/>
              <a:t>2018/4/12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F2B8D6F-B11F-4AE2-A705-C4F2C12C91F8}" type="slidenum">
              <a:rPr lang="zh-TW" altLang="en-US" smtClean="0"/>
              <a:t>‹#›</a:t>
            </a:fld>
            <a:endParaRPr lang="zh-TW" altLang="en-US"/>
          </a:p>
        </p:txBody>
      </p:sp>
    </p:spTree>
    <p:extLst>
      <p:ext uri="{BB962C8B-B14F-4D97-AF65-F5344CB8AC3E}">
        <p14:creationId xmlns:p14="http://schemas.microsoft.com/office/powerpoint/2010/main" val="3254873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C1134F1-3E4F-4ADD-B800-D2EAA0398BF8}" type="datetimeFigureOut">
              <a:rPr lang="zh-TW" altLang="en-US" smtClean="0"/>
              <a:t>2018/4/12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F2B8D6F-B11F-4AE2-A705-C4F2C12C91F8}" type="slidenum">
              <a:rPr lang="zh-TW" altLang="en-US" smtClean="0"/>
              <a:t>‹#›</a:t>
            </a:fld>
            <a:endParaRPr lang="zh-TW" altLang="en-US"/>
          </a:p>
        </p:txBody>
      </p:sp>
    </p:spTree>
    <p:extLst>
      <p:ext uri="{BB962C8B-B14F-4D97-AF65-F5344CB8AC3E}">
        <p14:creationId xmlns:p14="http://schemas.microsoft.com/office/powerpoint/2010/main" val="2309812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C1134F1-3E4F-4ADD-B800-D2EAA0398BF8}" type="datetimeFigureOut">
              <a:rPr lang="zh-TW" altLang="en-US" smtClean="0"/>
              <a:t>2018/4/12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F2B8D6F-B11F-4AE2-A705-C4F2C12C91F8}" type="slidenum">
              <a:rPr lang="zh-TW" altLang="en-US" smtClean="0"/>
              <a:t>‹#›</a:t>
            </a:fld>
            <a:endParaRPr lang="zh-TW" altLang="en-US"/>
          </a:p>
        </p:txBody>
      </p:sp>
    </p:spTree>
    <p:extLst>
      <p:ext uri="{BB962C8B-B14F-4D97-AF65-F5344CB8AC3E}">
        <p14:creationId xmlns:p14="http://schemas.microsoft.com/office/powerpoint/2010/main" val="3071989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BC1134F1-3E4F-4ADD-B800-D2EAA0398BF8}" type="datetimeFigureOut">
              <a:rPr lang="zh-TW" altLang="en-US" smtClean="0"/>
              <a:t>2018/4/12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F2B8D6F-B11F-4AE2-A705-C4F2C12C91F8}" type="slidenum">
              <a:rPr lang="zh-TW" altLang="en-US" smtClean="0"/>
              <a:t>‹#›</a:t>
            </a:fld>
            <a:endParaRPr lang="zh-TW" altLang="en-US"/>
          </a:p>
        </p:txBody>
      </p:sp>
    </p:spTree>
    <p:extLst>
      <p:ext uri="{BB962C8B-B14F-4D97-AF65-F5344CB8AC3E}">
        <p14:creationId xmlns:p14="http://schemas.microsoft.com/office/powerpoint/2010/main" val="2405647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BC1134F1-3E4F-4ADD-B800-D2EAA0398BF8}" type="datetimeFigureOut">
              <a:rPr lang="zh-TW" altLang="en-US" smtClean="0"/>
              <a:t>2018/4/12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F2B8D6F-B11F-4AE2-A705-C4F2C12C91F8}" type="slidenum">
              <a:rPr lang="zh-TW" altLang="en-US" smtClean="0"/>
              <a:t>‹#›</a:t>
            </a:fld>
            <a:endParaRPr lang="zh-TW" altLang="en-US"/>
          </a:p>
        </p:txBody>
      </p:sp>
    </p:spTree>
    <p:extLst>
      <p:ext uri="{BB962C8B-B14F-4D97-AF65-F5344CB8AC3E}">
        <p14:creationId xmlns:p14="http://schemas.microsoft.com/office/powerpoint/2010/main" val="199877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C1134F1-3E4F-4ADD-B800-D2EAA0398BF8}" type="datetimeFigureOut">
              <a:rPr lang="zh-TW" altLang="en-US" smtClean="0"/>
              <a:t>2018/4/12</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5F2B8D6F-B11F-4AE2-A705-C4F2C12C91F8}" type="slidenum">
              <a:rPr lang="zh-TW" altLang="en-US" smtClean="0"/>
              <a:t>‹#›</a:t>
            </a:fld>
            <a:endParaRPr lang="zh-TW" altLang="en-US"/>
          </a:p>
        </p:txBody>
      </p:sp>
    </p:spTree>
    <p:extLst>
      <p:ext uri="{BB962C8B-B14F-4D97-AF65-F5344CB8AC3E}">
        <p14:creationId xmlns:p14="http://schemas.microsoft.com/office/powerpoint/2010/main" val="1292287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C1134F1-3E4F-4ADD-B800-D2EAA0398BF8}" type="datetimeFigureOut">
              <a:rPr lang="zh-TW" altLang="en-US" smtClean="0"/>
              <a:t>2018/4/12</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5F2B8D6F-B11F-4AE2-A705-C4F2C12C91F8}" type="slidenum">
              <a:rPr lang="zh-TW" altLang="en-US" smtClean="0"/>
              <a:t>‹#›</a:t>
            </a:fld>
            <a:endParaRPr lang="zh-TW" altLang="en-US"/>
          </a:p>
        </p:txBody>
      </p:sp>
    </p:spTree>
    <p:extLst>
      <p:ext uri="{BB962C8B-B14F-4D97-AF65-F5344CB8AC3E}">
        <p14:creationId xmlns:p14="http://schemas.microsoft.com/office/powerpoint/2010/main" val="360984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134F1-3E4F-4ADD-B800-D2EAA0398BF8}" type="datetimeFigureOut">
              <a:rPr lang="zh-TW" altLang="en-US" smtClean="0"/>
              <a:t>2018/4/12</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5F2B8D6F-B11F-4AE2-A705-C4F2C12C91F8}" type="slidenum">
              <a:rPr lang="zh-TW" altLang="en-US" smtClean="0"/>
              <a:t>‹#›</a:t>
            </a:fld>
            <a:endParaRPr lang="zh-TW" altLang="en-US"/>
          </a:p>
        </p:txBody>
      </p:sp>
    </p:spTree>
    <p:extLst>
      <p:ext uri="{BB962C8B-B14F-4D97-AF65-F5344CB8AC3E}">
        <p14:creationId xmlns:p14="http://schemas.microsoft.com/office/powerpoint/2010/main" val="3606360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BC1134F1-3E4F-4ADD-B800-D2EAA0398BF8}" type="datetimeFigureOut">
              <a:rPr lang="zh-TW" altLang="en-US" smtClean="0"/>
              <a:t>2018/4/12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F2B8D6F-B11F-4AE2-A705-C4F2C12C91F8}" type="slidenum">
              <a:rPr lang="zh-TW" altLang="en-US" smtClean="0"/>
              <a:t>‹#›</a:t>
            </a:fld>
            <a:endParaRPr lang="zh-TW" altLang="en-US"/>
          </a:p>
        </p:txBody>
      </p:sp>
    </p:spTree>
    <p:extLst>
      <p:ext uri="{BB962C8B-B14F-4D97-AF65-F5344CB8AC3E}">
        <p14:creationId xmlns:p14="http://schemas.microsoft.com/office/powerpoint/2010/main" val="2486706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BC1134F1-3E4F-4ADD-B800-D2EAA0398BF8}" type="datetimeFigureOut">
              <a:rPr lang="zh-TW" altLang="en-US" smtClean="0"/>
              <a:t>2018/4/12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F2B8D6F-B11F-4AE2-A705-C4F2C12C91F8}" type="slidenum">
              <a:rPr lang="zh-TW" altLang="en-US" smtClean="0"/>
              <a:t>‹#›</a:t>
            </a:fld>
            <a:endParaRPr lang="zh-TW" altLang="en-US"/>
          </a:p>
        </p:txBody>
      </p:sp>
    </p:spTree>
    <p:extLst>
      <p:ext uri="{BB962C8B-B14F-4D97-AF65-F5344CB8AC3E}">
        <p14:creationId xmlns:p14="http://schemas.microsoft.com/office/powerpoint/2010/main" val="390087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1134F1-3E4F-4ADD-B800-D2EAA0398BF8}" type="datetimeFigureOut">
              <a:rPr lang="zh-TW" altLang="en-US" smtClean="0"/>
              <a:t>2018/4/12</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2B8D6F-B11F-4AE2-A705-C4F2C12C91F8}" type="slidenum">
              <a:rPr lang="zh-TW" altLang="en-US" smtClean="0"/>
              <a:t>‹#›</a:t>
            </a:fld>
            <a:endParaRPr lang="zh-TW" altLang="en-US"/>
          </a:p>
        </p:txBody>
      </p:sp>
    </p:spTree>
    <p:extLst>
      <p:ext uri="{BB962C8B-B14F-4D97-AF65-F5344CB8AC3E}">
        <p14:creationId xmlns:p14="http://schemas.microsoft.com/office/powerpoint/2010/main" val="34079299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80.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notesSlide" Target="../notesSlides/notesSlide7.xml"/><Relationship Id="rId16"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0.png"/><Relationship Id="rId15" Type="http://schemas.openxmlformats.org/officeDocument/2006/relationships/image" Target="../media/image60.png"/><Relationship Id="rId10" Type="http://schemas.openxmlformats.org/officeDocument/2006/relationships/image" Target="../media/image55.png"/><Relationship Id="rId4" Type="http://schemas.openxmlformats.org/officeDocument/2006/relationships/image" Target="../media/image491.png"/><Relationship Id="rId9" Type="http://schemas.openxmlformats.org/officeDocument/2006/relationships/image" Target="../media/image54.png"/><Relationship Id="rId14" Type="http://schemas.openxmlformats.org/officeDocument/2006/relationships/image" Target="../media/image59.png"/></Relationships>
</file>

<file path=ppt/slides/_rels/slide11.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3" Type="http://schemas.openxmlformats.org/officeDocument/2006/relationships/image" Target="../media/image590.png"/><Relationship Id="rId7" Type="http://schemas.openxmlformats.org/officeDocument/2006/relationships/image" Target="../media/image63.png"/><Relationship Id="rId12" Type="http://schemas.openxmlformats.org/officeDocument/2006/relationships/image" Target="../media/image68.png"/><Relationship Id="rId17" Type="http://schemas.openxmlformats.org/officeDocument/2006/relationships/image" Target="../media/image7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0.png"/><Relationship Id="rId10" Type="http://schemas.openxmlformats.org/officeDocument/2006/relationships/image" Target="../media/image66.png"/><Relationship Id="rId4" Type="http://schemas.openxmlformats.org/officeDocument/2006/relationships/image" Target="../media/image600.png"/><Relationship Id="rId9" Type="http://schemas.openxmlformats.org/officeDocument/2006/relationships/image" Target="../media/image65.png"/><Relationship Id="rId14" Type="http://schemas.openxmlformats.org/officeDocument/2006/relationships/image" Target="../media/image70.png"/></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1" Type="http://schemas.openxmlformats.org/officeDocument/2006/relationships/image" Target="../media/image951.png"/><Relationship Id="rId2" Type="http://schemas.openxmlformats.org/officeDocument/2006/relationships/notesSlide" Target="../notesSlides/notesSlide9.xml"/><Relationship Id="rId20" Type="http://schemas.openxmlformats.org/officeDocument/2006/relationships/image" Target="../media/image941.png"/><Relationship Id="rId1" Type="http://schemas.openxmlformats.org/officeDocument/2006/relationships/slideLayout" Target="../slideLayouts/slideLayout2.xml"/><Relationship Id="rId23" Type="http://schemas.openxmlformats.org/officeDocument/2006/relationships/image" Target="../media/image1240.png"/><Relationship Id="rId19" Type="http://schemas.openxmlformats.org/officeDocument/2006/relationships/image" Target="../media/image931.png"/><Relationship Id="rId22" Type="http://schemas.openxmlformats.org/officeDocument/2006/relationships/image" Target="../media/image961.png"/></Relationships>
</file>

<file path=ppt/slides/_rels/slide16.xml.rels><?xml version="1.0" encoding="UTF-8" standalone="yes"?>
<Relationships xmlns="http://schemas.openxmlformats.org/package/2006/relationships"><Relationship Id="rId21" Type="http://schemas.openxmlformats.org/officeDocument/2006/relationships/image" Target="../media/image951.png"/><Relationship Id="rId25" Type="http://schemas.openxmlformats.org/officeDocument/2006/relationships/image" Target="../media/image550.png"/><Relationship Id="rId20" Type="http://schemas.openxmlformats.org/officeDocument/2006/relationships/image" Target="../media/image941.png"/><Relationship Id="rId1" Type="http://schemas.openxmlformats.org/officeDocument/2006/relationships/slideLayout" Target="../slideLayouts/slideLayout2.xml"/><Relationship Id="rId24" Type="http://schemas.openxmlformats.org/officeDocument/2006/relationships/image" Target="../media/image540.png"/><Relationship Id="rId23" Type="http://schemas.openxmlformats.org/officeDocument/2006/relationships/image" Target="../media/image530.png"/><Relationship Id="rId19" Type="http://schemas.openxmlformats.org/officeDocument/2006/relationships/image" Target="../media/image931.png"/><Relationship Id="rId22" Type="http://schemas.openxmlformats.org/officeDocument/2006/relationships/image" Target="../media/image520.png"/></Relationships>
</file>

<file path=ppt/slides/_rels/slide17.xml.rels><?xml version="1.0" encoding="UTF-8" standalone="yes"?>
<Relationships xmlns="http://schemas.openxmlformats.org/package/2006/relationships"><Relationship Id="rId26" Type="http://schemas.openxmlformats.org/officeDocument/2006/relationships/hyperlink" Target="https://github.com/bioinf-jku/SNNs" TargetMode="External"/><Relationship Id="rId21" Type="http://schemas.openxmlformats.org/officeDocument/2006/relationships/image" Target="../media/image9510.png"/><Relationship Id="rId25" Type="http://schemas.openxmlformats.org/officeDocument/2006/relationships/image" Target="../media/image4.png"/><Relationship Id="rId20" Type="http://schemas.openxmlformats.org/officeDocument/2006/relationships/image" Target="../media/image9410.png"/><Relationship Id="rId29" Type="http://schemas.openxmlformats.org/officeDocument/2006/relationships/image" Target="../media/image111.png"/><Relationship Id="rId1" Type="http://schemas.openxmlformats.org/officeDocument/2006/relationships/slideLayout" Target="../slideLayouts/slideLayout2.xml"/><Relationship Id="rId24" Type="http://schemas.openxmlformats.org/officeDocument/2006/relationships/image" Target="../media/image78.png"/><Relationship Id="rId23" Type="http://schemas.openxmlformats.org/officeDocument/2006/relationships/image" Target="../media/image611.png"/><Relationship Id="rId28" Type="http://schemas.openxmlformats.org/officeDocument/2006/relationships/image" Target="../media/image10100.png"/><Relationship Id="rId19" Type="http://schemas.openxmlformats.org/officeDocument/2006/relationships/image" Target="../media/image9310.png"/><Relationship Id="rId22" Type="http://schemas.openxmlformats.org/officeDocument/2006/relationships/image" Target="../media/image312.png"/><Relationship Id="rId27" Type="http://schemas.openxmlformats.org/officeDocument/2006/relationships/image" Target="../media/image902.png"/><Relationship Id="rId30" Type="http://schemas.openxmlformats.org/officeDocument/2006/relationships/image" Target="../media/image123.png"/></Relationships>
</file>

<file path=ppt/slides/_rels/slide18.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71.png"/><Relationship Id="rId5" Type="http://schemas.openxmlformats.org/officeDocument/2006/relationships/image" Target="../media/image161.png"/><Relationship Id="rId4" Type="http://schemas.openxmlformats.org/officeDocument/2006/relationships/image" Target="../media/image153.png"/></Relationships>
</file>

<file path=ppt/slides/_rels/slide19.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oleObject" Target="../embeddings/oleObject5.bin"/><Relationship Id="rId18" Type="http://schemas.openxmlformats.org/officeDocument/2006/relationships/image" Target="../media/image12.wmf"/><Relationship Id="rId26" Type="http://schemas.openxmlformats.org/officeDocument/2006/relationships/image" Target="../media/image16.wmf"/><Relationship Id="rId3" Type="http://schemas.openxmlformats.org/officeDocument/2006/relationships/notesSlide" Target="../notesSlides/notesSlide10.xml"/><Relationship Id="rId21" Type="http://schemas.openxmlformats.org/officeDocument/2006/relationships/oleObject" Target="../embeddings/oleObject9.bin"/><Relationship Id="rId7" Type="http://schemas.openxmlformats.org/officeDocument/2006/relationships/oleObject" Target="../embeddings/oleObject2.bin"/><Relationship Id="rId12" Type="http://schemas.openxmlformats.org/officeDocument/2006/relationships/image" Target="../media/image9.wmf"/><Relationship Id="rId17" Type="http://schemas.openxmlformats.org/officeDocument/2006/relationships/oleObject" Target="../embeddings/oleObject7.bin"/><Relationship Id="rId25" Type="http://schemas.openxmlformats.org/officeDocument/2006/relationships/oleObject" Target="../embeddings/oleObject11.bin"/><Relationship Id="rId2" Type="http://schemas.openxmlformats.org/officeDocument/2006/relationships/slideLayout" Target="../slideLayouts/slideLayout2.xml"/><Relationship Id="rId16" Type="http://schemas.openxmlformats.org/officeDocument/2006/relationships/image" Target="../media/image11.wmf"/><Relationship Id="rId20" Type="http://schemas.openxmlformats.org/officeDocument/2006/relationships/image" Target="../media/image13.wmf"/><Relationship Id="rId29" Type="http://schemas.openxmlformats.org/officeDocument/2006/relationships/image" Target="../media/image320.png"/><Relationship Id="rId1" Type="http://schemas.openxmlformats.org/officeDocument/2006/relationships/vmlDrawing" Target="../drawings/vmlDrawing1.vml"/><Relationship Id="rId6" Type="http://schemas.openxmlformats.org/officeDocument/2006/relationships/image" Target="../media/image6.wmf"/><Relationship Id="rId11" Type="http://schemas.openxmlformats.org/officeDocument/2006/relationships/oleObject" Target="../embeddings/oleObject4.bin"/><Relationship Id="rId24" Type="http://schemas.openxmlformats.org/officeDocument/2006/relationships/image" Target="../media/image15.wmf"/><Relationship Id="rId32" Type="http://schemas.openxmlformats.org/officeDocument/2006/relationships/image" Target="../media/image871.png"/><Relationship Id="rId5" Type="http://schemas.openxmlformats.org/officeDocument/2006/relationships/oleObject" Target="../embeddings/oleObject1.bin"/><Relationship Id="rId15" Type="http://schemas.openxmlformats.org/officeDocument/2006/relationships/oleObject" Target="../embeddings/oleObject6.bin"/><Relationship Id="rId23" Type="http://schemas.openxmlformats.org/officeDocument/2006/relationships/oleObject" Target="../embeddings/oleObject10.bin"/><Relationship Id="rId28" Type="http://schemas.openxmlformats.org/officeDocument/2006/relationships/image" Target="../media/image311.png"/><Relationship Id="rId10" Type="http://schemas.openxmlformats.org/officeDocument/2006/relationships/image" Target="../media/image8.wmf"/><Relationship Id="rId19" Type="http://schemas.openxmlformats.org/officeDocument/2006/relationships/oleObject" Target="../embeddings/oleObject8.bin"/><Relationship Id="rId31" Type="http://schemas.openxmlformats.org/officeDocument/2006/relationships/image" Target="../media/image341.png"/><Relationship Id="rId4" Type="http://schemas.openxmlformats.org/officeDocument/2006/relationships/image" Target="../media/image24.png"/><Relationship Id="rId9" Type="http://schemas.openxmlformats.org/officeDocument/2006/relationships/oleObject" Target="../embeddings/oleObject3.bin"/><Relationship Id="rId14" Type="http://schemas.openxmlformats.org/officeDocument/2006/relationships/image" Target="../media/image10.wmf"/><Relationship Id="rId22" Type="http://schemas.openxmlformats.org/officeDocument/2006/relationships/image" Target="../media/image14.wmf"/><Relationship Id="rId27" Type="http://schemas.openxmlformats.org/officeDocument/2006/relationships/image" Target="../media/image84.png"/><Relationship Id="rId30" Type="http://schemas.openxmlformats.org/officeDocument/2006/relationships/image" Target="../media/image3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oleObject" Target="../embeddings/oleObject5.bin"/><Relationship Id="rId18" Type="http://schemas.openxmlformats.org/officeDocument/2006/relationships/image" Target="../media/image12.wmf"/><Relationship Id="rId26" Type="http://schemas.openxmlformats.org/officeDocument/2006/relationships/image" Target="../media/image16.wmf"/><Relationship Id="rId39" Type="http://schemas.openxmlformats.org/officeDocument/2006/relationships/image" Target="../media/image921.png"/><Relationship Id="rId3" Type="http://schemas.openxmlformats.org/officeDocument/2006/relationships/notesSlide" Target="../notesSlides/notesSlide11.xml"/><Relationship Id="rId21" Type="http://schemas.openxmlformats.org/officeDocument/2006/relationships/oleObject" Target="../embeddings/oleObject9.bin"/><Relationship Id="rId34" Type="http://schemas.openxmlformats.org/officeDocument/2006/relationships/image" Target="../media/image881.png"/><Relationship Id="rId42" Type="http://schemas.openxmlformats.org/officeDocument/2006/relationships/image" Target="../media/image920.png"/><Relationship Id="rId7" Type="http://schemas.openxmlformats.org/officeDocument/2006/relationships/oleObject" Target="../embeddings/oleObject2.bin"/><Relationship Id="rId12" Type="http://schemas.openxmlformats.org/officeDocument/2006/relationships/image" Target="../media/image9.wmf"/><Relationship Id="rId17" Type="http://schemas.openxmlformats.org/officeDocument/2006/relationships/oleObject" Target="../embeddings/oleObject7.bin"/><Relationship Id="rId25" Type="http://schemas.openxmlformats.org/officeDocument/2006/relationships/oleObject" Target="../embeddings/oleObject11.bin"/><Relationship Id="rId33" Type="http://schemas.openxmlformats.org/officeDocument/2006/relationships/image" Target="../media/image420.png"/><Relationship Id="rId38" Type="http://schemas.openxmlformats.org/officeDocument/2006/relationships/image" Target="../media/image911.png"/><Relationship Id="rId2" Type="http://schemas.openxmlformats.org/officeDocument/2006/relationships/slideLayout" Target="../slideLayouts/slideLayout2.xml"/><Relationship Id="rId16" Type="http://schemas.openxmlformats.org/officeDocument/2006/relationships/image" Target="../media/image11.wmf"/><Relationship Id="rId20" Type="http://schemas.openxmlformats.org/officeDocument/2006/relationships/image" Target="../media/image13.wmf"/><Relationship Id="rId29" Type="http://schemas.openxmlformats.org/officeDocument/2006/relationships/image" Target="../media/image851.png"/><Relationship Id="rId41" Type="http://schemas.openxmlformats.org/officeDocument/2006/relationships/image" Target="../media/image932.png"/><Relationship Id="rId1" Type="http://schemas.openxmlformats.org/officeDocument/2006/relationships/vmlDrawing" Target="../drawings/vmlDrawing2.vml"/><Relationship Id="rId6" Type="http://schemas.openxmlformats.org/officeDocument/2006/relationships/image" Target="../media/image6.wmf"/><Relationship Id="rId11" Type="http://schemas.openxmlformats.org/officeDocument/2006/relationships/oleObject" Target="../embeddings/oleObject4.bin"/><Relationship Id="rId24" Type="http://schemas.openxmlformats.org/officeDocument/2006/relationships/image" Target="../media/image25.wmf"/><Relationship Id="rId32" Type="http://schemas.openxmlformats.org/officeDocument/2006/relationships/image" Target="../media/image410.png"/><Relationship Id="rId37" Type="http://schemas.openxmlformats.org/officeDocument/2006/relationships/image" Target="../media/image460.png"/><Relationship Id="rId40" Type="http://schemas.openxmlformats.org/officeDocument/2006/relationships/image" Target="../media/image490.png"/><Relationship Id="rId5" Type="http://schemas.openxmlformats.org/officeDocument/2006/relationships/oleObject" Target="../embeddings/oleObject12.bin"/><Relationship Id="rId15" Type="http://schemas.openxmlformats.org/officeDocument/2006/relationships/oleObject" Target="../embeddings/oleObject6.bin"/><Relationship Id="rId23" Type="http://schemas.openxmlformats.org/officeDocument/2006/relationships/oleObject" Target="../embeddings/oleObject13.bin"/><Relationship Id="rId28" Type="http://schemas.openxmlformats.org/officeDocument/2006/relationships/image" Target="../media/image371.png"/><Relationship Id="rId36" Type="http://schemas.openxmlformats.org/officeDocument/2006/relationships/image" Target="../media/image891.png"/><Relationship Id="rId10" Type="http://schemas.openxmlformats.org/officeDocument/2006/relationships/image" Target="../media/image8.wmf"/><Relationship Id="rId19" Type="http://schemas.openxmlformats.org/officeDocument/2006/relationships/oleObject" Target="../embeddings/oleObject8.bin"/><Relationship Id="rId31" Type="http://schemas.openxmlformats.org/officeDocument/2006/relationships/image" Target="../media/image401.png"/><Relationship Id="rId4" Type="http://schemas.openxmlformats.org/officeDocument/2006/relationships/image" Target="../media/image24.png"/><Relationship Id="rId9" Type="http://schemas.openxmlformats.org/officeDocument/2006/relationships/oleObject" Target="../embeddings/oleObject3.bin"/><Relationship Id="rId14" Type="http://schemas.openxmlformats.org/officeDocument/2006/relationships/image" Target="../media/image10.wmf"/><Relationship Id="rId22" Type="http://schemas.openxmlformats.org/officeDocument/2006/relationships/image" Target="../media/image14.wmf"/><Relationship Id="rId27" Type="http://schemas.openxmlformats.org/officeDocument/2006/relationships/image" Target="../media/image861.png"/><Relationship Id="rId30" Type="http://schemas.openxmlformats.org/officeDocument/2006/relationships/image" Target="../media/image391.png"/><Relationship Id="rId35" Type="http://schemas.openxmlformats.org/officeDocument/2006/relationships/image" Target="../media/image44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ata-sci.info/2017/06/11/%e6%9c%80%e6%96%b0%e6%bf%80%e6%b4%bb%e7%a5%9e%e7%b6%93%e5%85%83self-normalization-neural-network-sel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31.png"/><Relationship Id="rId2" Type="http://schemas.openxmlformats.org/officeDocument/2006/relationships/image" Target="../media/image320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7" Type="http://schemas.openxmlformats.org/officeDocument/2006/relationships/image" Target="../media/image98.png"/><Relationship Id="rId2" Type="http://schemas.openxmlformats.org/officeDocument/2006/relationships/image" Target="../media/image210.png"/><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89.png"/><Relationship Id="rId4" Type="http://schemas.openxmlformats.org/officeDocument/2006/relationships/image" Target="../media/image87.png"/></Relationships>
</file>

<file path=ppt/slides/_rels/slide28.xml.rels><?xml version="1.0" encoding="UTF-8" standalone="yes"?>
<Relationships xmlns="http://schemas.openxmlformats.org/package/2006/relationships"><Relationship Id="rId8" Type="http://schemas.openxmlformats.org/officeDocument/2006/relationships/image" Target="../media/image3900.png"/><Relationship Id="rId3" Type="http://schemas.openxmlformats.org/officeDocument/2006/relationships/image" Target="../media/image3400.png"/><Relationship Id="rId7" Type="http://schemas.openxmlformats.org/officeDocument/2006/relationships/image" Target="../media/image3800.png"/><Relationship Id="rId12" Type="http://schemas.openxmlformats.org/officeDocument/2006/relationships/image" Target="../media/image4300.png"/><Relationship Id="rId2" Type="http://schemas.openxmlformats.org/officeDocument/2006/relationships/image" Target="../media/image3300.png"/><Relationship Id="rId1" Type="http://schemas.openxmlformats.org/officeDocument/2006/relationships/slideLayout" Target="../slideLayouts/slideLayout4.xml"/><Relationship Id="rId6" Type="http://schemas.openxmlformats.org/officeDocument/2006/relationships/image" Target="../media/image3700.png"/><Relationship Id="rId11" Type="http://schemas.openxmlformats.org/officeDocument/2006/relationships/image" Target="../media/image4200.png"/><Relationship Id="rId5" Type="http://schemas.openxmlformats.org/officeDocument/2006/relationships/image" Target="../media/image3600.png"/><Relationship Id="rId10" Type="http://schemas.openxmlformats.org/officeDocument/2006/relationships/image" Target="../media/image4100.png"/><Relationship Id="rId4" Type="http://schemas.openxmlformats.org/officeDocument/2006/relationships/image" Target="../media/image3500.png"/><Relationship Id="rId9" Type="http://schemas.openxmlformats.org/officeDocument/2006/relationships/image" Target="../media/image400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4600.png"/><Relationship Id="rId7" Type="http://schemas.openxmlformats.org/officeDocument/2006/relationships/image" Target="../media/image4500.png"/><Relationship Id="rId1" Type="http://schemas.openxmlformats.org/officeDocument/2006/relationships/slideLayout" Target="../slideLayouts/slideLayout2.xml"/><Relationship Id="rId6" Type="http://schemas.openxmlformats.org/officeDocument/2006/relationships/image" Target="../media/image730.png"/><Relationship Id="rId9" Type="http://schemas.openxmlformats.org/officeDocument/2006/relationships/image" Target="../media/image4700.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0.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0.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60.png"/><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90.png"/><Relationship Id="rId5" Type="http://schemas.openxmlformats.org/officeDocument/2006/relationships/image" Target="../media/image281.png"/><Relationship Id="rId4" Type="http://schemas.openxmlformats.org/officeDocument/2006/relationships/image" Target="../media/image271.png"/></Relationships>
</file>

<file path=ppt/slides/_rels/slide6.xml.rels><?xml version="1.0" encoding="UTF-8" standalone="yes"?>
<Relationships xmlns="http://schemas.openxmlformats.org/package/2006/relationships"><Relationship Id="rId8" Type="http://schemas.openxmlformats.org/officeDocument/2006/relationships/image" Target="../media/image1012.png"/><Relationship Id="rId13" Type="http://schemas.openxmlformats.org/officeDocument/2006/relationships/image" Target="../media/image150.png"/><Relationship Id="rId18" Type="http://schemas.openxmlformats.org/officeDocument/2006/relationships/image" Target="../media/image321.png"/><Relationship Id="rId3" Type="http://schemas.openxmlformats.org/officeDocument/2006/relationships/image" Target="../media/image510.png"/><Relationship Id="rId21" Type="http://schemas.openxmlformats.org/officeDocument/2006/relationships/image" Target="../media/image351.png"/><Relationship Id="rId7" Type="http://schemas.openxmlformats.org/officeDocument/2006/relationships/image" Target="../media/image94.png"/><Relationship Id="rId12" Type="http://schemas.openxmlformats.org/officeDocument/2006/relationships/image" Target="../media/image140.png"/><Relationship Id="rId17" Type="http://schemas.openxmlformats.org/officeDocument/2006/relationships/image" Target="../media/image190.png"/><Relationship Id="rId2" Type="http://schemas.openxmlformats.org/officeDocument/2006/relationships/notesSlide" Target="../notesSlides/notesSlide3.xml"/><Relationship Id="rId16" Type="http://schemas.openxmlformats.org/officeDocument/2006/relationships/image" Target="../media/image180.png"/><Relationship Id="rId20" Type="http://schemas.openxmlformats.org/officeDocument/2006/relationships/image" Target="../media/image342.png"/><Relationship Id="rId1" Type="http://schemas.openxmlformats.org/officeDocument/2006/relationships/slideLayout" Target="../slideLayouts/slideLayout2.xml"/><Relationship Id="rId6" Type="http://schemas.openxmlformats.org/officeDocument/2006/relationships/image" Target="../media/image81.png"/><Relationship Id="rId11" Type="http://schemas.openxmlformats.org/officeDocument/2006/relationships/image" Target="../media/image13.png"/><Relationship Id="rId24" Type="http://schemas.openxmlformats.org/officeDocument/2006/relationships/image" Target="../media/image381.png"/><Relationship Id="rId5" Type="http://schemas.openxmlformats.org/officeDocument/2006/relationships/image" Target="../media/image72.png"/><Relationship Id="rId15" Type="http://schemas.openxmlformats.org/officeDocument/2006/relationships/image" Target="../media/image170.png"/><Relationship Id="rId23" Type="http://schemas.openxmlformats.org/officeDocument/2006/relationships/image" Target="../media/image372.png"/><Relationship Id="rId10" Type="http://schemas.openxmlformats.org/officeDocument/2006/relationships/image" Target="../media/image121.png"/><Relationship Id="rId19" Type="http://schemas.openxmlformats.org/officeDocument/2006/relationships/image" Target="../media/image332.png"/><Relationship Id="rId4" Type="http://schemas.openxmlformats.org/officeDocument/2006/relationships/image" Target="../media/image612.png"/><Relationship Id="rId9" Type="http://schemas.openxmlformats.org/officeDocument/2006/relationships/image" Target="../media/image117.png"/><Relationship Id="rId14" Type="http://schemas.openxmlformats.org/officeDocument/2006/relationships/image" Target="../media/image160.png"/><Relationship Id="rId22" Type="http://schemas.openxmlformats.org/officeDocument/2006/relationships/image" Target="../media/image36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80.png"/><Relationship Id="rId3" Type="http://schemas.openxmlformats.org/officeDocument/2006/relationships/image" Target="../media/image81.png"/><Relationship Id="rId7" Type="http://schemas.openxmlformats.org/officeDocument/2006/relationships/image" Target="../media/image121.png"/><Relationship Id="rId12" Type="http://schemas.openxmlformats.org/officeDocument/2006/relationships/image" Target="../media/image270.png"/><Relationship Id="rId2" Type="http://schemas.openxmlformats.org/officeDocument/2006/relationships/notesSlide" Target="../notesSlides/notesSlide4.xml"/><Relationship Id="rId16" Type="http://schemas.openxmlformats.org/officeDocument/2006/relationships/image" Target="../media/image310.png"/><Relationship Id="rId1" Type="http://schemas.openxmlformats.org/officeDocument/2006/relationships/slideLayout" Target="../slideLayouts/slideLayout2.xml"/><Relationship Id="rId6" Type="http://schemas.openxmlformats.org/officeDocument/2006/relationships/image" Target="../media/image117.png"/><Relationship Id="rId11" Type="http://schemas.openxmlformats.org/officeDocument/2006/relationships/image" Target="../media/image160.png"/><Relationship Id="rId5" Type="http://schemas.openxmlformats.org/officeDocument/2006/relationships/image" Target="../media/image1012.png"/><Relationship Id="rId15" Type="http://schemas.openxmlformats.org/officeDocument/2006/relationships/image" Target="../media/image402.png"/><Relationship Id="rId10" Type="http://schemas.openxmlformats.org/officeDocument/2006/relationships/image" Target="../media/image150.png"/><Relationship Id="rId4" Type="http://schemas.openxmlformats.org/officeDocument/2006/relationships/image" Target="../media/image94.png"/><Relationship Id="rId9" Type="http://schemas.openxmlformats.org/officeDocument/2006/relationships/image" Target="../media/image140.png"/><Relationship Id="rId14" Type="http://schemas.openxmlformats.org/officeDocument/2006/relationships/image" Target="../media/image392.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80.png"/><Relationship Id="rId18" Type="http://schemas.openxmlformats.org/officeDocument/2006/relationships/image" Target="../media/image360.png"/><Relationship Id="rId3" Type="http://schemas.openxmlformats.org/officeDocument/2006/relationships/image" Target="../media/image81.png"/><Relationship Id="rId21" Type="http://schemas.openxmlformats.org/officeDocument/2006/relationships/image" Target="../media/image390.png"/><Relationship Id="rId7" Type="http://schemas.openxmlformats.org/officeDocument/2006/relationships/image" Target="../media/image121.png"/><Relationship Id="rId12" Type="http://schemas.openxmlformats.org/officeDocument/2006/relationships/image" Target="../media/image270.png"/><Relationship Id="rId17" Type="http://schemas.openxmlformats.org/officeDocument/2006/relationships/image" Target="../media/image350.png"/><Relationship Id="rId2" Type="http://schemas.openxmlformats.org/officeDocument/2006/relationships/notesSlide" Target="../notesSlides/notesSlide5.xml"/><Relationship Id="rId16" Type="http://schemas.openxmlformats.org/officeDocument/2006/relationships/image" Target="../media/image340.png"/><Relationship Id="rId20" Type="http://schemas.openxmlformats.org/officeDocument/2006/relationships/image" Target="../media/image380.png"/><Relationship Id="rId1" Type="http://schemas.openxmlformats.org/officeDocument/2006/relationships/slideLayout" Target="../slideLayouts/slideLayout2.xml"/><Relationship Id="rId6" Type="http://schemas.openxmlformats.org/officeDocument/2006/relationships/image" Target="../media/image117.png"/><Relationship Id="rId11" Type="http://schemas.openxmlformats.org/officeDocument/2006/relationships/image" Target="../media/image160.png"/><Relationship Id="rId5" Type="http://schemas.openxmlformats.org/officeDocument/2006/relationships/image" Target="../media/image1012.png"/><Relationship Id="rId15" Type="http://schemas.openxmlformats.org/officeDocument/2006/relationships/image" Target="../media/image330.png"/><Relationship Id="rId10" Type="http://schemas.openxmlformats.org/officeDocument/2006/relationships/image" Target="../media/image150.png"/><Relationship Id="rId19" Type="http://schemas.openxmlformats.org/officeDocument/2006/relationships/image" Target="../media/image370.png"/><Relationship Id="rId4" Type="http://schemas.openxmlformats.org/officeDocument/2006/relationships/image" Target="../media/image94.png"/><Relationship Id="rId9" Type="http://schemas.openxmlformats.org/officeDocument/2006/relationships/image" Target="../media/image140.png"/><Relationship Id="rId22" Type="http://schemas.openxmlformats.org/officeDocument/2006/relationships/image" Target="../media/image400.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80.png"/><Relationship Id="rId18" Type="http://schemas.openxmlformats.org/officeDocument/2006/relationships/image" Target="../media/image430.png"/><Relationship Id="rId3" Type="http://schemas.openxmlformats.org/officeDocument/2006/relationships/image" Target="../media/image81.png"/><Relationship Id="rId21" Type="http://schemas.openxmlformats.org/officeDocument/2006/relationships/image" Target="../media/image390.png"/><Relationship Id="rId7" Type="http://schemas.openxmlformats.org/officeDocument/2006/relationships/image" Target="../media/image121.png"/><Relationship Id="rId12" Type="http://schemas.openxmlformats.org/officeDocument/2006/relationships/image" Target="../media/image270.png"/><Relationship Id="rId17" Type="http://schemas.openxmlformats.org/officeDocument/2006/relationships/image" Target="../media/image421.png"/><Relationship Id="rId25" Type="http://schemas.openxmlformats.org/officeDocument/2006/relationships/image" Target="../media/image470.png"/><Relationship Id="rId2" Type="http://schemas.openxmlformats.org/officeDocument/2006/relationships/notesSlide" Target="../notesSlides/notesSlide6.xml"/><Relationship Id="rId16" Type="http://schemas.openxmlformats.org/officeDocument/2006/relationships/image" Target="../media/image340.png"/><Relationship Id="rId20" Type="http://schemas.openxmlformats.org/officeDocument/2006/relationships/image" Target="../media/image380.png"/><Relationship Id="rId1" Type="http://schemas.openxmlformats.org/officeDocument/2006/relationships/slideLayout" Target="../slideLayouts/slideLayout2.xml"/><Relationship Id="rId6" Type="http://schemas.openxmlformats.org/officeDocument/2006/relationships/image" Target="../media/image117.png"/><Relationship Id="rId11" Type="http://schemas.openxmlformats.org/officeDocument/2006/relationships/image" Target="../media/image160.png"/><Relationship Id="rId24" Type="http://schemas.openxmlformats.org/officeDocument/2006/relationships/image" Target="../media/image461.png"/><Relationship Id="rId5" Type="http://schemas.openxmlformats.org/officeDocument/2006/relationships/image" Target="../media/image1012.png"/><Relationship Id="rId23" Type="http://schemas.openxmlformats.org/officeDocument/2006/relationships/image" Target="../media/image450.png"/><Relationship Id="rId10" Type="http://schemas.openxmlformats.org/officeDocument/2006/relationships/image" Target="../media/image150.png"/><Relationship Id="rId19" Type="http://schemas.openxmlformats.org/officeDocument/2006/relationships/image" Target="../media/image441.png"/><Relationship Id="rId4" Type="http://schemas.openxmlformats.org/officeDocument/2006/relationships/image" Target="../media/image94.png"/><Relationship Id="rId9" Type="http://schemas.openxmlformats.org/officeDocument/2006/relationships/image" Target="../media/image140.png"/><Relationship Id="rId14" Type="http://schemas.openxmlformats.org/officeDocument/2006/relationships/image" Target="../media/image411.png"/><Relationship Id="rId22" Type="http://schemas.openxmlformats.org/officeDocument/2006/relationships/image" Target="../media/image40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34C75F-993D-4644-A976-EB4B975BB245}"/>
              </a:ext>
            </a:extLst>
          </p:cNvPr>
          <p:cNvSpPr>
            <a:spLocks noGrp="1"/>
          </p:cNvSpPr>
          <p:nvPr>
            <p:ph type="ctrTitle"/>
          </p:nvPr>
        </p:nvSpPr>
        <p:spPr>
          <a:xfrm>
            <a:off x="685800" y="1677988"/>
            <a:ext cx="7772400" cy="2387600"/>
          </a:xfrm>
        </p:spPr>
        <p:txBody>
          <a:bodyPr/>
          <a:lstStyle/>
          <a:p>
            <a:r>
              <a:rPr lang="en-US" altLang="zh-TW" dirty="0"/>
              <a:t>Tips for Training </a:t>
            </a:r>
            <a:br>
              <a:rPr lang="en-US" altLang="zh-TW" dirty="0"/>
            </a:br>
            <a:r>
              <a:rPr lang="en-US" altLang="zh-TW" dirty="0"/>
              <a:t>Deep Network</a:t>
            </a:r>
            <a:endParaRPr lang="zh-TW" altLang="en-US" dirty="0"/>
          </a:p>
        </p:txBody>
      </p:sp>
      <p:sp>
        <p:nvSpPr>
          <p:cNvPr id="3" name="副標題 2">
            <a:extLst>
              <a:ext uri="{FF2B5EF4-FFF2-40B4-BE49-F238E27FC236}">
                <a16:creationId xmlns:a16="http://schemas.microsoft.com/office/drawing/2014/main" id="{5D4EED37-DF33-4FAF-B1B8-0B896D9AD24D}"/>
              </a:ext>
            </a:extLst>
          </p:cNvPr>
          <p:cNvSpPr>
            <a:spLocks noGrp="1"/>
          </p:cNvSpPr>
          <p:nvPr>
            <p:ph type="subTitle" idx="1"/>
          </p:nvPr>
        </p:nvSpPr>
        <p:spPr/>
        <p:txBody>
          <a:bodyPr/>
          <a:lstStyle/>
          <a:p>
            <a:endParaRPr lang="zh-TW" altLang="en-US" dirty="0"/>
          </a:p>
        </p:txBody>
      </p:sp>
    </p:spTree>
    <p:extLst>
      <p:ext uri="{BB962C8B-B14F-4D97-AF65-F5344CB8AC3E}">
        <p14:creationId xmlns:p14="http://schemas.microsoft.com/office/powerpoint/2010/main" val="1254606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9CFC0DE-2994-4AB6-B374-2598230488A9}"/>
              </a:ext>
            </a:extLst>
          </p:cNvPr>
          <p:cNvSpPr>
            <a:spLocks noGrp="1"/>
          </p:cNvSpPr>
          <p:nvPr>
            <p:ph type="title"/>
          </p:nvPr>
        </p:nvSpPr>
        <p:spPr/>
        <p:txBody>
          <a:bodyPr/>
          <a:lstStyle/>
          <a:p>
            <a:r>
              <a:rPr lang="en-US" altLang="zh-TW" dirty="0"/>
              <a:t>Batch normalization</a:t>
            </a:r>
            <a:endParaRPr lang="zh-TW" altLang="en-US" dirty="0"/>
          </a:p>
        </p:txBody>
      </p:sp>
      <p:sp>
        <p:nvSpPr>
          <p:cNvPr id="3" name="內容版面配置區 2">
            <a:extLst>
              <a:ext uri="{FF2B5EF4-FFF2-40B4-BE49-F238E27FC236}">
                <a16:creationId xmlns:a16="http://schemas.microsoft.com/office/drawing/2014/main" id="{CF0AF531-7523-4305-B27B-65E2C2777EEE}"/>
              </a:ext>
            </a:extLst>
          </p:cNvPr>
          <p:cNvSpPr>
            <a:spLocks noGrp="1"/>
          </p:cNvSpPr>
          <p:nvPr>
            <p:ph idx="1"/>
          </p:nvPr>
        </p:nvSpPr>
        <p:spPr/>
        <p:txBody>
          <a:bodyPr>
            <a:normAutofit/>
          </a:bodyPr>
          <a:lstStyle/>
          <a:p>
            <a:r>
              <a:rPr lang="en-US" altLang="zh-TW" dirty="0"/>
              <a:t>At testing stage:</a:t>
            </a:r>
            <a:endParaRPr lang="zh-TW" altLang="en-US" dirty="0"/>
          </a:p>
        </p:txBody>
      </p:sp>
      <p:cxnSp>
        <p:nvCxnSpPr>
          <p:cNvPr id="16" name="直線單箭頭接點 15">
            <a:extLst>
              <a:ext uri="{FF2B5EF4-FFF2-40B4-BE49-F238E27FC236}">
                <a16:creationId xmlns:a16="http://schemas.microsoft.com/office/drawing/2014/main" id="{4F8CFB36-D193-4DF8-BC56-291203C4BAE3}"/>
              </a:ext>
            </a:extLst>
          </p:cNvPr>
          <p:cNvCxnSpPr/>
          <p:nvPr/>
        </p:nvCxnSpPr>
        <p:spPr>
          <a:xfrm>
            <a:off x="2217934" y="3081599"/>
            <a:ext cx="431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矩形 16">
                <a:extLst>
                  <a:ext uri="{FF2B5EF4-FFF2-40B4-BE49-F238E27FC236}">
                    <a16:creationId xmlns:a16="http://schemas.microsoft.com/office/drawing/2014/main" id="{FD5DD5BA-BF1B-494F-9DF1-ACE836411AD1}"/>
                  </a:ext>
                </a:extLst>
              </p:cNvPr>
              <p:cNvSpPr/>
              <p:nvPr/>
            </p:nvSpPr>
            <p:spPr>
              <a:xfrm>
                <a:off x="458984" y="2633921"/>
                <a:ext cx="361950" cy="9017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TW" sz="2400" i="1" smtClean="0">
                          <a:latin typeface="Cambria Math" panose="02040503050406030204" pitchFamily="18" charset="0"/>
                        </a:rPr>
                        <m:t>𝑥</m:t>
                      </m:r>
                    </m:oMath>
                  </m:oMathPara>
                </a14:m>
                <a:endParaRPr lang="zh-TW" altLang="en-US" sz="2400" dirty="0"/>
              </a:p>
            </p:txBody>
          </p:sp>
        </mc:Choice>
        <mc:Fallback xmlns="">
          <p:sp>
            <p:nvSpPr>
              <p:cNvPr id="17" name="矩形 16">
                <a:extLst>
                  <a:ext uri="{FF2B5EF4-FFF2-40B4-BE49-F238E27FC236}">
                    <a16:creationId xmlns:a16="http://schemas.microsoft.com/office/drawing/2014/main" id="{FD5DD5BA-BF1B-494F-9DF1-ACE836411AD1}"/>
                  </a:ext>
                </a:extLst>
              </p:cNvPr>
              <p:cNvSpPr>
                <a:spLocks noRot="1" noChangeAspect="1" noMove="1" noResize="1" noEditPoints="1" noAdjustHandles="1" noChangeArrowheads="1" noChangeShapeType="1" noTextEdit="1"/>
              </p:cNvSpPr>
              <p:nvPr/>
            </p:nvSpPr>
            <p:spPr>
              <a:xfrm>
                <a:off x="458984" y="2633921"/>
                <a:ext cx="361950" cy="901700"/>
              </a:xfrm>
              <a:prstGeom prst="rect">
                <a:avLst/>
              </a:prstGeom>
              <a:blipFill>
                <a:blip r:embed="rId3"/>
                <a:stretch>
                  <a:fillRect l="-161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8" name="矩形 17">
                <a:extLst>
                  <a:ext uri="{FF2B5EF4-FFF2-40B4-BE49-F238E27FC236}">
                    <a16:creationId xmlns:a16="http://schemas.microsoft.com/office/drawing/2014/main" id="{9FC2B9E8-E8DE-4550-AD09-F8458A1D4E4D}"/>
                  </a:ext>
                </a:extLst>
              </p:cNvPr>
              <p:cNvSpPr/>
              <p:nvPr/>
            </p:nvSpPr>
            <p:spPr>
              <a:xfrm>
                <a:off x="1074934" y="2633921"/>
                <a:ext cx="1308100" cy="9017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𝑊</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18" name="矩形 17">
                <a:extLst>
                  <a:ext uri="{FF2B5EF4-FFF2-40B4-BE49-F238E27FC236}">
                    <a16:creationId xmlns:a16="http://schemas.microsoft.com/office/drawing/2014/main" id="{9FC2B9E8-E8DE-4550-AD09-F8458A1D4E4D}"/>
                  </a:ext>
                </a:extLst>
              </p:cNvPr>
              <p:cNvSpPr>
                <a:spLocks noRot="1" noChangeAspect="1" noMove="1" noResize="1" noEditPoints="1" noAdjustHandles="1" noChangeArrowheads="1" noChangeShapeType="1" noTextEdit="1"/>
              </p:cNvSpPr>
              <p:nvPr/>
            </p:nvSpPr>
            <p:spPr>
              <a:xfrm>
                <a:off x="1074934" y="2633921"/>
                <a:ext cx="1308100" cy="901700"/>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9" name="矩形 18">
                <a:extLst>
                  <a:ext uri="{FF2B5EF4-FFF2-40B4-BE49-F238E27FC236}">
                    <a16:creationId xmlns:a16="http://schemas.microsoft.com/office/drawing/2014/main" id="{8CF5FC29-0922-493F-8630-228937CCE508}"/>
                  </a:ext>
                </a:extLst>
              </p:cNvPr>
              <p:cNvSpPr/>
              <p:nvPr/>
            </p:nvSpPr>
            <p:spPr>
              <a:xfrm>
                <a:off x="2662434" y="2633921"/>
                <a:ext cx="361950" cy="901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TW" sz="2400" i="1" smtClean="0">
                          <a:latin typeface="Cambria Math" panose="02040503050406030204" pitchFamily="18" charset="0"/>
                        </a:rPr>
                        <m:t>𝑧</m:t>
                      </m:r>
                    </m:oMath>
                  </m:oMathPara>
                </a14:m>
                <a:endParaRPr lang="zh-TW" altLang="en-US" sz="2400" dirty="0"/>
              </a:p>
            </p:txBody>
          </p:sp>
        </mc:Choice>
        <mc:Fallback xmlns="">
          <p:sp>
            <p:nvSpPr>
              <p:cNvPr id="19" name="矩形 18">
                <a:extLst>
                  <a:ext uri="{FF2B5EF4-FFF2-40B4-BE49-F238E27FC236}">
                    <a16:creationId xmlns:a16="http://schemas.microsoft.com/office/drawing/2014/main" id="{8CF5FC29-0922-493F-8630-228937CCE508}"/>
                  </a:ext>
                </a:extLst>
              </p:cNvPr>
              <p:cNvSpPr>
                <a:spLocks noRot="1" noChangeAspect="1" noMove="1" noResize="1" noEditPoints="1" noAdjustHandles="1" noChangeArrowheads="1" noChangeShapeType="1" noTextEdit="1"/>
              </p:cNvSpPr>
              <p:nvPr/>
            </p:nvSpPr>
            <p:spPr>
              <a:xfrm>
                <a:off x="2662434" y="2633921"/>
                <a:ext cx="361950" cy="901700"/>
              </a:xfrm>
              <a:prstGeom prst="rect">
                <a:avLst/>
              </a:prstGeom>
              <a:blipFill>
                <a:blip r:embed="rId5"/>
                <a:stretch>
                  <a:fillRect/>
                </a:stretch>
              </a:blipFill>
            </p:spPr>
            <p:txBody>
              <a:bodyPr/>
              <a:lstStyle/>
              <a:p>
                <a:r>
                  <a:rPr lang="zh-TW" altLang="en-US">
                    <a:noFill/>
                  </a:rPr>
                  <a:t> </a:t>
                </a:r>
              </a:p>
            </p:txBody>
          </p:sp>
        </mc:Fallback>
      </mc:AlternateContent>
      <p:cxnSp>
        <p:nvCxnSpPr>
          <p:cNvPr id="20" name="直線單箭頭接點 19">
            <a:extLst>
              <a:ext uri="{FF2B5EF4-FFF2-40B4-BE49-F238E27FC236}">
                <a16:creationId xmlns:a16="http://schemas.microsoft.com/office/drawing/2014/main" id="{564EEBF9-FCD0-43B0-B9B7-10B5C912A277}"/>
              </a:ext>
            </a:extLst>
          </p:cNvPr>
          <p:cNvCxnSpPr/>
          <p:nvPr/>
        </p:nvCxnSpPr>
        <p:spPr>
          <a:xfrm>
            <a:off x="643134" y="3065721"/>
            <a:ext cx="431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矩形 20">
                <a:extLst>
                  <a:ext uri="{FF2B5EF4-FFF2-40B4-BE49-F238E27FC236}">
                    <a16:creationId xmlns:a16="http://schemas.microsoft.com/office/drawing/2014/main" id="{01B16270-6819-40F3-B473-5240D783EF9F}"/>
                  </a:ext>
                </a:extLst>
              </p:cNvPr>
              <p:cNvSpPr/>
              <p:nvPr/>
            </p:nvSpPr>
            <p:spPr>
              <a:xfrm>
                <a:off x="8402108" y="2625982"/>
                <a:ext cx="361950" cy="901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𝑧</m:t>
                          </m:r>
                        </m:e>
                      </m:acc>
                    </m:oMath>
                  </m:oMathPara>
                </a14:m>
                <a:endParaRPr lang="zh-TW" altLang="en-US" sz="2400" dirty="0"/>
              </a:p>
            </p:txBody>
          </p:sp>
        </mc:Choice>
        <mc:Fallback xmlns="">
          <p:sp>
            <p:nvSpPr>
              <p:cNvPr id="21" name="矩形 20">
                <a:extLst>
                  <a:ext uri="{FF2B5EF4-FFF2-40B4-BE49-F238E27FC236}">
                    <a16:creationId xmlns:a16="http://schemas.microsoft.com/office/drawing/2014/main" id="{01B16270-6819-40F3-B473-5240D783EF9F}"/>
                  </a:ext>
                </a:extLst>
              </p:cNvPr>
              <p:cNvSpPr>
                <a:spLocks noRot="1" noChangeAspect="1" noMove="1" noResize="1" noEditPoints="1" noAdjustHandles="1" noChangeArrowheads="1" noChangeShapeType="1" noTextEdit="1"/>
              </p:cNvSpPr>
              <p:nvPr/>
            </p:nvSpPr>
            <p:spPr>
              <a:xfrm>
                <a:off x="8402108" y="2625982"/>
                <a:ext cx="361950" cy="901700"/>
              </a:xfrm>
              <a:prstGeom prst="rect">
                <a:avLst/>
              </a:prstGeom>
              <a:blipFill>
                <a:blip r:embed="rId6"/>
                <a:stretch>
                  <a:fillRect r="-3387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2" name="矩形 21">
                <a:extLst>
                  <a:ext uri="{FF2B5EF4-FFF2-40B4-BE49-F238E27FC236}">
                    <a16:creationId xmlns:a16="http://schemas.microsoft.com/office/drawing/2014/main" id="{252EF493-1F3B-4975-9A9B-1DBB8FD66488}"/>
                  </a:ext>
                </a:extLst>
              </p:cNvPr>
              <p:cNvSpPr/>
              <p:nvPr/>
            </p:nvSpPr>
            <p:spPr>
              <a:xfrm>
                <a:off x="5266511" y="2610637"/>
                <a:ext cx="361950" cy="901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𝑧</m:t>
                          </m:r>
                        </m:e>
                      </m:acc>
                    </m:oMath>
                  </m:oMathPara>
                </a14:m>
                <a:endParaRPr lang="zh-TW" altLang="en-US" sz="2400" dirty="0"/>
              </a:p>
            </p:txBody>
          </p:sp>
        </mc:Choice>
        <mc:Fallback xmlns="">
          <p:sp>
            <p:nvSpPr>
              <p:cNvPr id="22" name="矩形 21">
                <a:extLst>
                  <a:ext uri="{FF2B5EF4-FFF2-40B4-BE49-F238E27FC236}">
                    <a16:creationId xmlns:a16="http://schemas.microsoft.com/office/drawing/2014/main" id="{252EF493-1F3B-4975-9A9B-1DBB8FD66488}"/>
                  </a:ext>
                </a:extLst>
              </p:cNvPr>
              <p:cNvSpPr>
                <a:spLocks noRot="1" noChangeAspect="1" noMove="1" noResize="1" noEditPoints="1" noAdjustHandles="1" noChangeArrowheads="1" noChangeShapeType="1" noTextEdit="1"/>
              </p:cNvSpPr>
              <p:nvPr/>
            </p:nvSpPr>
            <p:spPr>
              <a:xfrm>
                <a:off x="5266511" y="2610637"/>
                <a:ext cx="361950" cy="901700"/>
              </a:xfrm>
              <a:prstGeom prst="rect">
                <a:avLst/>
              </a:prstGeom>
              <a:blipFill>
                <a:blip r:embed="rId7"/>
                <a:stretch>
                  <a:fillRect r="-26230"/>
                </a:stretch>
              </a:blipFill>
            </p:spPr>
            <p:txBody>
              <a:bodyPr/>
              <a:lstStyle/>
              <a:p>
                <a:r>
                  <a:rPr lang="zh-TW" altLang="en-US">
                    <a:noFill/>
                  </a:rPr>
                  <a:t> </a:t>
                </a:r>
              </a:p>
            </p:txBody>
          </p:sp>
        </mc:Fallback>
      </mc:AlternateContent>
      <p:cxnSp>
        <p:nvCxnSpPr>
          <p:cNvPr id="23" name="直線單箭頭接點 22">
            <a:extLst>
              <a:ext uri="{FF2B5EF4-FFF2-40B4-BE49-F238E27FC236}">
                <a16:creationId xmlns:a16="http://schemas.microsoft.com/office/drawing/2014/main" id="{5154996C-82CF-47F8-9BA5-365574067B3F}"/>
              </a:ext>
            </a:extLst>
          </p:cNvPr>
          <p:cNvCxnSpPr>
            <a:cxnSpLocks/>
          </p:cNvCxnSpPr>
          <p:nvPr/>
        </p:nvCxnSpPr>
        <p:spPr>
          <a:xfrm>
            <a:off x="3024384" y="3073841"/>
            <a:ext cx="219637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23">
            <a:extLst>
              <a:ext uri="{FF2B5EF4-FFF2-40B4-BE49-F238E27FC236}">
                <a16:creationId xmlns:a16="http://schemas.microsoft.com/office/drawing/2014/main" id="{A7DBE5D6-900B-444C-AB43-EA549310BA4C}"/>
              </a:ext>
            </a:extLst>
          </p:cNvPr>
          <p:cNvCxnSpPr>
            <a:cxnSpLocks/>
          </p:cNvCxnSpPr>
          <p:nvPr/>
        </p:nvCxnSpPr>
        <p:spPr>
          <a:xfrm>
            <a:off x="5628461" y="3066885"/>
            <a:ext cx="277364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文字方塊 24">
                <a:extLst>
                  <a:ext uri="{FF2B5EF4-FFF2-40B4-BE49-F238E27FC236}">
                    <a16:creationId xmlns:a16="http://schemas.microsoft.com/office/drawing/2014/main" id="{F0D73380-D05C-4803-B614-0569887FBBC2}"/>
                  </a:ext>
                </a:extLst>
              </p:cNvPr>
              <p:cNvSpPr txBox="1"/>
              <p:nvPr/>
            </p:nvSpPr>
            <p:spPr>
              <a:xfrm>
                <a:off x="5618305" y="2496064"/>
                <a:ext cx="2893660" cy="44480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acc>
                            <m:accPr>
                              <m:chr m:val="̂"/>
                              <m:ctrlPr>
                                <a:rPr lang="en-US" altLang="zh-TW" sz="2800" i="1" smtClean="0">
                                  <a:latin typeface="Cambria Math" panose="02040503050406030204" pitchFamily="18" charset="0"/>
                                </a:rPr>
                              </m:ctrlPr>
                            </m:accPr>
                            <m:e>
                              <m:r>
                                <a:rPr lang="en-US" altLang="zh-TW" sz="2800" b="0" i="1" smtClean="0">
                                  <a:latin typeface="Cambria Math" panose="02040503050406030204" pitchFamily="18" charset="0"/>
                                </a:rPr>
                                <m:t>𝑧</m:t>
                              </m:r>
                            </m:e>
                          </m:acc>
                        </m:e>
                        <m:sup>
                          <m:r>
                            <a:rPr lang="en-US" altLang="zh-TW" sz="2800" b="0" i="1" smtClean="0">
                              <a:latin typeface="Cambria Math" panose="02040503050406030204" pitchFamily="18" charset="0"/>
                            </a:rPr>
                            <m:t>𝑖</m:t>
                          </m:r>
                        </m:sup>
                      </m:sSup>
                      <m:r>
                        <a:rPr lang="en-US" altLang="zh-TW" sz="2800" b="0" i="1" smtClean="0">
                          <a:latin typeface="Cambria Math" panose="02040503050406030204" pitchFamily="18" charset="0"/>
                        </a:rPr>
                        <m:t>=</m:t>
                      </m:r>
                      <m:r>
                        <a:rPr lang="zh-TW" altLang="en-US" sz="2800" b="0" i="1" smtClean="0">
                          <a:latin typeface="Cambria Math" panose="02040503050406030204" pitchFamily="18" charset="0"/>
                        </a:rPr>
                        <m:t>𝛾</m:t>
                      </m:r>
                      <m:r>
                        <a:rPr lang="zh-TW" altLang="en-US" sz="2800" b="0" i="1" smtClean="0">
                          <a:latin typeface="Cambria Math" panose="02040503050406030204" pitchFamily="18" charset="0"/>
                        </a:rPr>
                        <m:t>⨀</m:t>
                      </m:r>
                      <m:sSup>
                        <m:sSupPr>
                          <m:ctrlPr>
                            <a:rPr lang="en-US" altLang="zh-TW" sz="2800" i="1">
                              <a:latin typeface="Cambria Math" panose="02040503050406030204" pitchFamily="18" charset="0"/>
                            </a:rPr>
                          </m:ctrlPr>
                        </m:sSupPr>
                        <m:e>
                          <m:acc>
                            <m:accPr>
                              <m:chr m:val="̃"/>
                              <m:ctrlPr>
                                <a:rPr lang="en-US" altLang="zh-TW" sz="2800" i="1">
                                  <a:latin typeface="Cambria Math" panose="02040503050406030204" pitchFamily="18" charset="0"/>
                                </a:rPr>
                              </m:ctrlPr>
                            </m:accPr>
                            <m:e>
                              <m:r>
                                <a:rPr lang="en-US" altLang="zh-TW" sz="2800" i="1">
                                  <a:latin typeface="Cambria Math" panose="02040503050406030204" pitchFamily="18" charset="0"/>
                                </a:rPr>
                                <m:t>𝑧</m:t>
                              </m:r>
                            </m:e>
                          </m:acc>
                        </m:e>
                        <m:sup>
                          <m:r>
                            <a:rPr lang="en-US" altLang="zh-TW" sz="2800" b="0" i="1" smtClean="0">
                              <a:latin typeface="Cambria Math" panose="02040503050406030204" pitchFamily="18" charset="0"/>
                            </a:rPr>
                            <m:t>𝑖</m:t>
                          </m:r>
                        </m:sup>
                      </m:sSup>
                      <m:r>
                        <a:rPr lang="en-US" altLang="zh-TW" sz="2800" b="0" i="1" smtClean="0">
                          <a:latin typeface="Cambria Math" panose="02040503050406030204" pitchFamily="18" charset="0"/>
                        </a:rPr>
                        <m:t>+</m:t>
                      </m:r>
                      <m:r>
                        <a:rPr lang="zh-TW" altLang="en-US" sz="2800" b="0" i="1" smtClean="0">
                          <a:latin typeface="Cambria Math" panose="02040503050406030204" pitchFamily="18" charset="0"/>
                        </a:rPr>
                        <m:t>𝛽</m:t>
                      </m:r>
                    </m:oMath>
                  </m:oMathPara>
                </a14:m>
                <a:endParaRPr lang="zh-TW" altLang="en-US" sz="2800" dirty="0"/>
              </a:p>
            </p:txBody>
          </p:sp>
        </mc:Choice>
        <mc:Fallback xmlns="">
          <p:sp>
            <p:nvSpPr>
              <p:cNvPr id="25" name="文字方塊 24">
                <a:extLst>
                  <a:ext uri="{FF2B5EF4-FFF2-40B4-BE49-F238E27FC236}">
                    <a16:creationId xmlns:a16="http://schemas.microsoft.com/office/drawing/2014/main" id="{F0D73380-D05C-4803-B614-0569887FBBC2}"/>
                  </a:ext>
                </a:extLst>
              </p:cNvPr>
              <p:cNvSpPr txBox="1">
                <a:spLocks noRot="1" noChangeAspect="1" noMove="1" noResize="1" noEditPoints="1" noAdjustHandles="1" noChangeArrowheads="1" noChangeShapeType="1" noTextEdit="1"/>
              </p:cNvSpPr>
              <p:nvPr/>
            </p:nvSpPr>
            <p:spPr>
              <a:xfrm>
                <a:off x="5618305" y="2496064"/>
                <a:ext cx="2893660" cy="444802"/>
              </a:xfrm>
              <a:prstGeom prst="rect">
                <a:avLst/>
              </a:prstGeom>
              <a:blipFill>
                <a:blip r:embed="rId8"/>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6" name="文字方塊 25">
                <a:extLst>
                  <a:ext uri="{FF2B5EF4-FFF2-40B4-BE49-F238E27FC236}">
                    <a16:creationId xmlns:a16="http://schemas.microsoft.com/office/drawing/2014/main" id="{F4CAC204-9543-4023-AC71-C766F428EFFD}"/>
                  </a:ext>
                </a:extLst>
              </p:cNvPr>
              <p:cNvSpPr txBox="1"/>
              <p:nvPr/>
            </p:nvSpPr>
            <p:spPr>
              <a:xfrm>
                <a:off x="3374659" y="2266448"/>
                <a:ext cx="1541576" cy="7349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TW" sz="2800" i="1">
                              <a:latin typeface="Cambria Math" panose="02040503050406030204" pitchFamily="18" charset="0"/>
                            </a:rPr>
                          </m:ctrlPr>
                        </m:accPr>
                        <m:e>
                          <m:r>
                            <a:rPr lang="en-US" altLang="zh-TW" sz="2800" i="1">
                              <a:latin typeface="Cambria Math" panose="02040503050406030204" pitchFamily="18" charset="0"/>
                            </a:rPr>
                            <m:t>𝑧</m:t>
                          </m:r>
                        </m:e>
                      </m:acc>
                      <m:r>
                        <a:rPr lang="en-US" altLang="zh-TW" sz="2800" b="0" i="1" smtClean="0">
                          <a:latin typeface="Cambria Math" panose="02040503050406030204" pitchFamily="18" charset="0"/>
                        </a:rPr>
                        <m:t>=</m:t>
                      </m:r>
                      <m:f>
                        <m:fPr>
                          <m:ctrlPr>
                            <a:rPr lang="en-US" altLang="zh-TW" sz="2800" b="0" i="1" smtClean="0">
                              <a:latin typeface="Cambria Math" panose="02040503050406030204" pitchFamily="18" charset="0"/>
                            </a:rPr>
                          </m:ctrlPr>
                        </m:fPr>
                        <m:num>
                          <m:r>
                            <a:rPr lang="en-US" altLang="zh-TW" sz="2800" i="1">
                              <a:latin typeface="Cambria Math" panose="02040503050406030204" pitchFamily="18" charset="0"/>
                            </a:rPr>
                            <m:t>𝑧</m:t>
                          </m:r>
                          <m:r>
                            <a:rPr lang="en-US" altLang="zh-TW" sz="2800" b="0" i="1" smtClean="0">
                              <a:latin typeface="Cambria Math" panose="02040503050406030204" pitchFamily="18" charset="0"/>
                            </a:rPr>
                            <m:t>−</m:t>
                          </m:r>
                          <m:r>
                            <a:rPr lang="zh-TW" altLang="en-US" sz="2800" b="0" i="1" smtClean="0">
                              <a:latin typeface="Cambria Math" panose="02040503050406030204" pitchFamily="18" charset="0"/>
                            </a:rPr>
                            <m:t>𝜇</m:t>
                          </m:r>
                        </m:num>
                        <m:den>
                          <m:r>
                            <a:rPr lang="zh-TW" altLang="en-US" sz="2800" i="1">
                              <a:latin typeface="Cambria Math" panose="02040503050406030204" pitchFamily="18" charset="0"/>
                            </a:rPr>
                            <m:t>𝜎</m:t>
                          </m:r>
                        </m:den>
                      </m:f>
                    </m:oMath>
                  </m:oMathPara>
                </a14:m>
                <a:endParaRPr lang="zh-TW" altLang="en-US" sz="2800" dirty="0"/>
              </a:p>
            </p:txBody>
          </p:sp>
        </mc:Choice>
        <mc:Fallback xmlns="">
          <p:sp>
            <p:nvSpPr>
              <p:cNvPr id="26" name="文字方塊 25">
                <a:extLst>
                  <a:ext uri="{FF2B5EF4-FFF2-40B4-BE49-F238E27FC236}">
                    <a16:creationId xmlns:a16="http://schemas.microsoft.com/office/drawing/2014/main" id="{F4CAC204-9543-4023-AC71-C766F428EFFD}"/>
                  </a:ext>
                </a:extLst>
              </p:cNvPr>
              <p:cNvSpPr txBox="1">
                <a:spLocks noRot="1" noChangeAspect="1" noMove="1" noResize="1" noEditPoints="1" noAdjustHandles="1" noChangeArrowheads="1" noChangeShapeType="1" noTextEdit="1"/>
              </p:cNvSpPr>
              <p:nvPr/>
            </p:nvSpPr>
            <p:spPr>
              <a:xfrm>
                <a:off x="3374659" y="2266448"/>
                <a:ext cx="1541576" cy="734945"/>
              </a:xfrm>
              <a:prstGeom prst="rect">
                <a:avLst/>
              </a:prstGeom>
              <a:blipFill>
                <a:blip r:embed="rId9"/>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3" name="文字方塊 32">
                <a:extLst>
                  <a:ext uri="{FF2B5EF4-FFF2-40B4-BE49-F238E27FC236}">
                    <a16:creationId xmlns:a16="http://schemas.microsoft.com/office/drawing/2014/main" id="{C69D8BAF-F843-474B-95A3-43732686E373}"/>
                  </a:ext>
                </a:extLst>
              </p:cNvPr>
              <p:cNvSpPr txBox="1"/>
              <p:nvPr/>
            </p:nvSpPr>
            <p:spPr>
              <a:xfrm>
                <a:off x="3332359" y="3112183"/>
                <a:ext cx="1663700" cy="830997"/>
              </a:xfrm>
              <a:prstGeom prst="rect">
                <a:avLst/>
              </a:prstGeom>
              <a:noFill/>
            </p:spPr>
            <p:txBody>
              <a:bodyPr wrap="square" rtlCol="0">
                <a:spAutoFit/>
              </a:bodyPr>
              <a:lstStyle/>
              <a:p>
                <a14:m>
                  <m:oMath xmlns:m="http://schemas.openxmlformats.org/officeDocument/2006/math">
                    <m:r>
                      <a:rPr lang="zh-TW" altLang="en-US" sz="2400" i="1" smtClean="0">
                        <a:latin typeface="Cambria Math" panose="02040503050406030204" pitchFamily="18" charset="0"/>
                      </a:rPr>
                      <m:t>𝜇</m:t>
                    </m:r>
                  </m:oMath>
                </a14:m>
                <a:r>
                  <a:rPr lang="en-US" altLang="zh-TW" sz="2400" dirty="0"/>
                  <a:t>, </a:t>
                </a:r>
                <a14:m>
                  <m:oMath xmlns:m="http://schemas.openxmlformats.org/officeDocument/2006/math">
                    <m:r>
                      <a:rPr lang="zh-TW" altLang="en-US" sz="2400" i="1" smtClean="0">
                        <a:latin typeface="Cambria Math" panose="02040503050406030204" pitchFamily="18" charset="0"/>
                      </a:rPr>
                      <m:t>𝜎</m:t>
                    </m:r>
                  </m:oMath>
                </a14:m>
                <a:r>
                  <a:rPr lang="zh-TW" altLang="en-US" sz="2400" dirty="0"/>
                  <a:t> </a:t>
                </a:r>
                <a:r>
                  <a:rPr lang="en-US" altLang="zh-TW" sz="2400" dirty="0"/>
                  <a:t>are from </a:t>
                </a:r>
                <a:r>
                  <a:rPr lang="en-US" altLang="zh-TW" sz="2400" b="1" i="1" u="sng" dirty="0"/>
                  <a:t>batch</a:t>
                </a:r>
                <a:endParaRPr lang="zh-TW" altLang="en-US" sz="2400" b="1" i="1" u="sng" dirty="0"/>
              </a:p>
            </p:txBody>
          </p:sp>
        </mc:Choice>
        <mc:Fallback xmlns="">
          <p:sp>
            <p:nvSpPr>
              <p:cNvPr id="33" name="文字方塊 32">
                <a:extLst>
                  <a:ext uri="{FF2B5EF4-FFF2-40B4-BE49-F238E27FC236}">
                    <a16:creationId xmlns:a16="http://schemas.microsoft.com/office/drawing/2014/main" id="{C69D8BAF-F843-474B-95A3-43732686E373}"/>
                  </a:ext>
                </a:extLst>
              </p:cNvPr>
              <p:cNvSpPr txBox="1">
                <a:spLocks noRot="1" noChangeAspect="1" noMove="1" noResize="1" noEditPoints="1" noAdjustHandles="1" noChangeArrowheads="1" noChangeShapeType="1" noTextEdit="1"/>
              </p:cNvSpPr>
              <p:nvPr/>
            </p:nvSpPr>
            <p:spPr>
              <a:xfrm>
                <a:off x="3332359" y="3112183"/>
                <a:ext cx="1663700" cy="830997"/>
              </a:xfrm>
              <a:prstGeom prst="rect">
                <a:avLst/>
              </a:prstGeom>
              <a:blipFill>
                <a:blip r:embed="rId10"/>
                <a:stretch>
                  <a:fillRect l="-5861" t="-5882" b="-1617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4" name="文字方塊 33">
                <a:extLst>
                  <a:ext uri="{FF2B5EF4-FFF2-40B4-BE49-F238E27FC236}">
                    <a16:creationId xmlns:a16="http://schemas.microsoft.com/office/drawing/2014/main" id="{02354A69-24AC-4EE0-99C8-3C123D6B378E}"/>
                  </a:ext>
                </a:extLst>
              </p:cNvPr>
              <p:cNvSpPr txBox="1"/>
              <p:nvPr/>
            </p:nvSpPr>
            <p:spPr>
              <a:xfrm>
                <a:off x="5890683" y="3070784"/>
                <a:ext cx="2692400" cy="830997"/>
              </a:xfrm>
              <a:prstGeom prst="rect">
                <a:avLst/>
              </a:prstGeom>
              <a:noFill/>
            </p:spPr>
            <p:txBody>
              <a:bodyPr wrap="square" rtlCol="0">
                <a:spAutoFit/>
              </a:bodyPr>
              <a:lstStyle/>
              <a:p>
                <a14:m>
                  <m:oMath xmlns:m="http://schemas.openxmlformats.org/officeDocument/2006/math">
                    <m:r>
                      <a:rPr lang="zh-TW" altLang="en-US" sz="2400" i="1">
                        <a:latin typeface="Cambria Math" panose="02040503050406030204" pitchFamily="18" charset="0"/>
                      </a:rPr>
                      <m:t>𝛾</m:t>
                    </m:r>
                  </m:oMath>
                </a14:m>
                <a:r>
                  <a:rPr lang="en-US" altLang="zh-TW" sz="2400" dirty="0"/>
                  <a:t>, </a:t>
                </a:r>
                <a14:m>
                  <m:oMath xmlns:m="http://schemas.openxmlformats.org/officeDocument/2006/math">
                    <m:r>
                      <a:rPr lang="zh-TW" altLang="en-US" sz="2400" i="1">
                        <a:latin typeface="Cambria Math" panose="02040503050406030204" pitchFamily="18" charset="0"/>
                      </a:rPr>
                      <m:t>𝛽</m:t>
                    </m:r>
                  </m:oMath>
                </a14:m>
                <a:r>
                  <a:rPr lang="en-US" altLang="zh-TW" sz="2400" dirty="0"/>
                  <a:t> are network parameters</a:t>
                </a:r>
                <a:endParaRPr lang="zh-TW" altLang="en-US" sz="2400" dirty="0"/>
              </a:p>
            </p:txBody>
          </p:sp>
        </mc:Choice>
        <mc:Fallback xmlns="">
          <p:sp>
            <p:nvSpPr>
              <p:cNvPr id="34" name="文字方塊 33">
                <a:extLst>
                  <a:ext uri="{FF2B5EF4-FFF2-40B4-BE49-F238E27FC236}">
                    <a16:creationId xmlns:a16="http://schemas.microsoft.com/office/drawing/2014/main" id="{02354A69-24AC-4EE0-99C8-3C123D6B378E}"/>
                  </a:ext>
                </a:extLst>
              </p:cNvPr>
              <p:cNvSpPr txBox="1">
                <a:spLocks noRot="1" noChangeAspect="1" noMove="1" noResize="1" noEditPoints="1" noAdjustHandles="1" noChangeArrowheads="1" noChangeShapeType="1" noTextEdit="1"/>
              </p:cNvSpPr>
              <p:nvPr/>
            </p:nvSpPr>
            <p:spPr>
              <a:xfrm>
                <a:off x="5890683" y="3070784"/>
                <a:ext cx="2692400" cy="830997"/>
              </a:xfrm>
              <a:prstGeom prst="rect">
                <a:avLst/>
              </a:prstGeom>
              <a:blipFill>
                <a:blip r:embed="rId11"/>
                <a:stretch>
                  <a:fillRect l="-3394" t="-5882" b="-16176"/>
                </a:stretch>
              </a:blipFill>
            </p:spPr>
            <p:txBody>
              <a:bodyPr/>
              <a:lstStyle/>
              <a:p>
                <a:r>
                  <a:rPr lang="zh-TW" altLang="en-US">
                    <a:noFill/>
                  </a:rPr>
                  <a:t> </a:t>
                </a:r>
              </a:p>
            </p:txBody>
          </p:sp>
        </mc:Fallback>
      </mc:AlternateContent>
      <p:sp>
        <p:nvSpPr>
          <p:cNvPr id="35" name="文字方塊 34">
            <a:extLst>
              <a:ext uri="{FF2B5EF4-FFF2-40B4-BE49-F238E27FC236}">
                <a16:creationId xmlns:a16="http://schemas.microsoft.com/office/drawing/2014/main" id="{FABAB90C-970E-412D-844D-3C0DF3D93E9D}"/>
              </a:ext>
            </a:extLst>
          </p:cNvPr>
          <p:cNvSpPr txBox="1"/>
          <p:nvPr/>
        </p:nvSpPr>
        <p:spPr>
          <a:xfrm>
            <a:off x="859034" y="4026534"/>
            <a:ext cx="5198866" cy="461665"/>
          </a:xfrm>
          <a:prstGeom prst="rect">
            <a:avLst/>
          </a:prstGeom>
          <a:noFill/>
        </p:spPr>
        <p:txBody>
          <a:bodyPr wrap="square" rtlCol="0">
            <a:spAutoFit/>
          </a:bodyPr>
          <a:lstStyle/>
          <a:p>
            <a:r>
              <a:rPr lang="en-US" altLang="zh-TW" sz="2400" dirty="0"/>
              <a:t>We do not have </a:t>
            </a:r>
            <a:r>
              <a:rPr lang="en-US" altLang="zh-TW" sz="2400" b="1" i="1" u="sng" dirty="0"/>
              <a:t>batch</a:t>
            </a:r>
            <a:r>
              <a:rPr lang="en-US" altLang="zh-TW" sz="2400" dirty="0"/>
              <a:t> at testing stage.</a:t>
            </a:r>
            <a:endParaRPr lang="zh-TW" altLang="en-US" sz="2400" dirty="0"/>
          </a:p>
        </p:txBody>
      </p:sp>
      <p:sp>
        <p:nvSpPr>
          <p:cNvPr id="36" name="文字方塊 35">
            <a:extLst>
              <a:ext uri="{FF2B5EF4-FFF2-40B4-BE49-F238E27FC236}">
                <a16:creationId xmlns:a16="http://schemas.microsoft.com/office/drawing/2014/main" id="{6D83FF68-DF80-44EF-8936-6431E24E873C}"/>
              </a:ext>
            </a:extLst>
          </p:cNvPr>
          <p:cNvSpPr txBox="1"/>
          <p:nvPr/>
        </p:nvSpPr>
        <p:spPr>
          <a:xfrm>
            <a:off x="859034" y="4488199"/>
            <a:ext cx="5198866" cy="461665"/>
          </a:xfrm>
          <a:prstGeom prst="rect">
            <a:avLst/>
          </a:prstGeom>
          <a:noFill/>
        </p:spPr>
        <p:txBody>
          <a:bodyPr wrap="square" rtlCol="0">
            <a:spAutoFit/>
          </a:bodyPr>
          <a:lstStyle/>
          <a:p>
            <a:r>
              <a:rPr lang="en-US" altLang="zh-TW" sz="2400" dirty="0"/>
              <a:t>Ideal solution:</a:t>
            </a:r>
            <a:endParaRPr lang="zh-TW" altLang="en-US" sz="2400" dirty="0"/>
          </a:p>
        </p:txBody>
      </p:sp>
      <mc:AlternateContent xmlns:mc="http://schemas.openxmlformats.org/markup-compatibility/2006" xmlns:a14="http://schemas.microsoft.com/office/drawing/2010/main">
        <mc:Choice Requires="a14">
          <p:sp>
            <p:nvSpPr>
              <p:cNvPr id="37" name="文字方塊 36">
                <a:extLst>
                  <a:ext uri="{FF2B5EF4-FFF2-40B4-BE49-F238E27FC236}">
                    <a16:creationId xmlns:a16="http://schemas.microsoft.com/office/drawing/2014/main" id="{E0B8693A-5366-48E9-9DFF-FCA9B9E7B22B}"/>
                  </a:ext>
                </a:extLst>
              </p:cNvPr>
              <p:cNvSpPr txBox="1"/>
              <p:nvPr/>
            </p:nvSpPr>
            <p:spPr>
              <a:xfrm>
                <a:off x="1671829" y="4913530"/>
                <a:ext cx="7199282" cy="461665"/>
              </a:xfrm>
              <a:prstGeom prst="rect">
                <a:avLst/>
              </a:prstGeom>
              <a:noFill/>
            </p:spPr>
            <p:txBody>
              <a:bodyPr wrap="square" rtlCol="0">
                <a:spAutoFit/>
              </a:bodyPr>
              <a:lstStyle/>
              <a:p>
                <a:r>
                  <a:rPr lang="en-US" altLang="zh-TW" sz="2400" dirty="0"/>
                  <a:t>Computing </a:t>
                </a:r>
                <a14:m>
                  <m:oMath xmlns:m="http://schemas.openxmlformats.org/officeDocument/2006/math">
                    <m:r>
                      <a:rPr lang="zh-TW" altLang="en-US" sz="2400" i="1">
                        <a:latin typeface="Cambria Math" panose="02040503050406030204" pitchFamily="18" charset="0"/>
                      </a:rPr>
                      <m:t>𝜇</m:t>
                    </m:r>
                  </m:oMath>
                </a14:m>
                <a:r>
                  <a:rPr lang="en-US" altLang="zh-TW" sz="2400" dirty="0"/>
                  <a:t> and </a:t>
                </a:r>
                <a14:m>
                  <m:oMath xmlns:m="http://schemas.openxmlformats.org/officeDocument/2006/math">
                    <m:r>
                      <a:rPr lang="zh-TW" altLang="en-US" sz="2400" i="1">
                        <a:latin typeface="Cambria Math" panose="02040503050406030204" pitchFamily="18" charset="0"/>
                      </a:rPr>
                      <m:t>𝜎</m:t>
                    </m:r>
                  </m:oMath>
                </a14:m>
                <a:r>
                  <a:rPr lang="en-US" altLang="zh-TW" sz="2400" dirty="0"/>
                  <a:t> using the whole training dataset.</a:t>
                </a:r>
                <a:endParaRPr lang="zh-TW" altLang="en-US" sz="2400" dirty="0"/>
              </a:p>
            </p:txBody>
          </p:sp>
        </mc:Choice>
        <mc:Fallback xmlns="">
          <p:sp>
            <p:nvSpPr>
              <p:cNvPr id="37" name="文字方塊 36">
                <a:extLst>
                  <a:ext uri="{FF2B5EF4-FFF2-40B4-BE49-F238E27FC236}">
                    <a16:creationId xmlns:a16="http://schemas.microsoft.com/office/drawing/2014/main" id="{E0B8693A-5366-48E9-9DFF-FCA9B9E7B22B}"/>
                  </a:ext>
                </a:extLst>
              </p:cNvPr>
              <p:cNvSpPr txBox="1">
                <a:spLocks noRot="1" noChangeAspect="1" noMove="1" noResize="1" noEditPoints="1" noAdjustHandles="1" noChangeArrowheads="1" noChangeShapeType="1" noTextEdit="1"/>
              </p:cNvSpPr>
              <p:nvPr/>
            </p:nvSpPr>
            <p:spPr>
              <a:xfrm>
                <a:off x="1671829" y="4913530"/>
                <a:ext cx="7199282" cy="461665"/>
              </a:xfrm>
              <a:prstGeom prst="rect">
                <a:avLst/>
              </a:prstGeom>
              <a:blipFill>
                <a:blip r:embed="rId12"/>
                <a:stretch>
                  <a:fillRect l="-1270" t="-10526" b="-28947"/>
                </a:stretch>
              </a:blipFill>
            </p:spPr>
            <p:txBody>
              <a:bodyPr/>
              <a:lstStyle/>
              <a:p>
                <a:r>
                  <a:rPr lang="zh-TW" altLang="en-US">
                    <a:noFill/>
                  </a:rPr>
                  <a:t> </a:t>
                </a:r>
              </a:p>
            </p:txBody>
          </p:sp>
        </mc:Fallback>
      </mc:AlternateContent>
      <p:sp>
        <p:nvSpPr>
          <p:cNvPr id="38" name="文字方塊 37">
            <a:extLst>
              <a:ext uri="{FF2B5EF4-FFF2-40B4-BE49-F238E27FC236}">
                <a16:creationId xmlns:a16="http://schemas.microsoft.com/office/drawing/2014/main" id="{B6789D8C-95AA-4A09-ACA3-9C356BC3DC8A}"/>
              </a:ext>
            </a:extLst>
          </p:cNvPr>
          <p:cNvSpPr txBox="1"/>
          <p:nvPr/>
        </p:nvSpPr>
        <p:spPr>
          <a:xfrm>
            <a:off x="859034" y="5406470"/>
            <a:ext cx="5198866" cy="461665"/>
          </a:xfrm>
          <a:prstGeom prst="rect">
            <a:avLst/>
          </a:prstGeom>
          <a:noFill/>
        </p:spPr>
        <p:txBody>
          <a:bodyPr wrap="square" rtlCol="0">
            <a:spAutoFit/>
          </a:bodyPr>
          <a:lstStyle/>
          <a:p>
            <a:r>
              <a:rPr lang="en-US" altLang="zh-TW" sz="2400" dirty="0"/>
              <a:t>Practical solution:</a:t>
            </a:r>
            <a:endParaRPr lang="zh-TW" altLang="en-US" sz="2400" dirty="0"/>
          </a:p>
        </p:txBody>
      </p:sp>
      <mc:AlternateContent xmlns:mc="http://schemas.openxmlformats.org/markup-compatibility/2006" xmlns:a14="http://schemas.microsoft.com/office/drawing/2010/main">
        <mc:Choice Requires="a14">
          <p:sp>
            <p:nvSpPr>
              <p:cNvPr id="39" name="文字方塊 38">
                <a:extLst>
                  <a:ext uri="{FF2B5EF4-FFF2-40B4-BE49-F238E27FC236}">
                    <a16:creationId xmlns:a16="http://schemas.microsoft.com/office/drawing/2014/main" id="{B24A5CAA-35F3-4925-9DCE-F3097B51F24C}"/>
                  </a:ext>
                </a:extLst>
              </p:cNvPr>
              <p:cNvSpPr txBox="1"/>
              <p:nvPr/>
            </p:nvSpPr>
            <p:spPr>
              <a:xfrm>
                <a:off x="1671829" y="5793644"/>
                <a:ext cx="6613137" cy="830997"/>
              </a:xfrm>
              <a:prstGeom prst="rect">
                <a:avLst/>
              </a:prstGeom>
              <a:noFill/>
            </p:spPr>
            <p:txBody>
              <a:bodyPr wrap="square" rtlCol="0">
                <a:spAutoFit/>
              </a:bodyPr>
              <a:lstStyle/>
              <a:p>
                <a:r>
                  <a:rPr lang="en-US" altLang="zh-TW" sz="2400" dirty="0"/>
                  <a:t>Computing the moving average of </a:t>
                </a:r>
                <a14:m>
                  <m:oMath xmlns:m="http://schemas.openxmlformats.org/officeDocument/2006/math">
                    <m:r>
                      <a:rPr lang="zh-TW" altLang="en-US" sz="2400" i="1">
                        <a:latin typeface="Cambria Math" panose="02040503050406030204" pitchFamily="18" charset="0"/>
                      </a:rPr>
                      <m:t>𝜇</m:t>
                    </m:r>
                  </m:oMath>
                </a14:m>
                <a:r>
                  <a:rPr lang="en-US" altLang="zh-TW" sz="2400" dirty="0"/>
                  <a:t> and </a:t>
                </a:r>
                <a14:m>
                  <m:oMath xmlns:m="http://schemas.openxmlformats.org/officeDocument/2006/math">
                    <m:r>
                      <a:rPr lang="zh-TW" altLang="en-US" sz="2400" i="1">
                        <a:latin typeface="Cambria Math" panose="02040503050406030204" pitchFamily="18" charset="0"/>
                      </a:rPr>
                      <m:t>𝜎</m:t>
                    </m:r>
                  </m:oMath>
                </a14:m>
                <a:r>
                  <a:rPr lang="en-US" altLang="zh-TW" sz="2400" dirty="0"/>
                  <a:t> of the batches during training.</a:t>
                </a:r>
                <a:endParaRPr lang="zh-TW" altLang="en-US" sz="2400" dirty="0"/>
              </a:p>
            </p:txBody>
          </p:sp>
        </mc:Choice>
        <mc:Fallback xmlns="">
          <p:sp>
            <p:nvSpPr>
              <p:cNvPr id="39" name="文字方塊 38">
                <a:extLst>
                  <a:ext uri="{FF2B5EF4-FFF2-40B4-BE49-F238E27FC236}">
                    <a16:creationId xmlns:a16="http://schemas.microsoft.com/office/drawing/2014/main" id="{B24A5CAA-35F3-4925-9DCE-F3097B51F24C}"/>
                  </a:ext>
                </a:extLst>
              </p:cNvPr>
              <p:cNvSpPr txBox="1">
                <a:spLocks noRot="1" noChangeAspect="1" noMove="1" noResize="1" noEditPoints="1" noAdjustHandles="1" noChangeArrowheads="1" noChangeShapeType="1" noTextEdit="1"/>
              </p:cNvSpPr>
              <p:nvPr/>
            </p:nvSpPr>
            <p:spPr>
              <a:xfrm>
                <a:off x="1671829" y="5793644"/>
                <a:ext cx="6613137" cy="830997"/>
              </a:xfrm>
              <a:prstGeom prst="rect">
                <a:avLst/>
              </a:prstGeom>
              <a:blipFill>
                <a:blip r:embed="rId13"/>
                <a:stretch>
                  <a:fillRect l="-1382" t="-5839" b="-15328"/>
                </a:stretch>
              </a:blipFill>
            </p:spPr>
            <p:txBody>
              <a:bodyPr/>
              <a:lstStyle/>
              <a:p>
                <a:r>
                  <a:rPr lang="zh-TW" altLang="en-US">
                    <a:noFill/>
                  </a:rPr>
                  <a:t> </a:t>
                </a:r>
              </a:p>
            </p:txBody>
          </p:sp>
        </mc:Fallback>
      </mc:AlternateContent>
      <p:grpSp>
        <p:nvGrpSpPr>
          <p:cNvPr id="30" name="群組 29">
            <a:extLst>
              <a:ext uri="{FF2B5EF4-FFF2-40B4-BE49-F238E27FC236}">
                <a16:creationId xmlns:a16="http://schemas.microsoft.com/office/drawing/2014/main" id="{BEA2C4AB-2213-47BD-8A30-F9CE4DE7FB59}"/>
              </a:ext>
            </a:extLst>
          </p:cNvPr>
          <p:cNvGrpSpPr/>
          <p:nvPr/>
        </p:nvGrpSpPr>
        <p:grpSpPr>
          <a:xfrm>
            <a:off x="5628461" y="232124"/>
            <a:ext cx="3366074" cy="2103010"/>
            <a:chOff x="5628461" y="232124"/>
            <a:chExt cx="3366074" cy="2103010"/>
          </a:xfrm>
        </p:grpSpPr>
        <p:cxnSp>
          <p:nvCxnSpPr>
            <p:cNvPr id="5" name="直線單箭頭接點 4">
              <a:extLst>
                <a:ext uri="{FF2B5EF4-FFF2-40B4-BE49-F238E27FC236}">
                  <a16:creationId xmlns:a16="http://schemas.microsoft.com/office/drawing/2014/main" id="{1841726D-A603-4B9A-8DAC-E9ED4A206255}"/>
                </a:ext>
              </a:extLst>
            </p:cNvPr>
            <p:cNvCxnSpPr/>
            <p:nvPr/>
          </p:nvCxnSpPr>
          <p:spPr>
            <a:xfrm>
              <a:off x="5890683" y="1825625"/>
              <a:ext cx="262128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單箭頭接點 26">
              <a:extLst>
                <a:ext uri="{FF2B5EF4-FFF2-40B4-BE49-F238E27FC236}">
                  <a16:creationId xmlns:a16="http://schemas.microsoft.com/office/drawing/2014/main" id="{590032F5-92E4-4377-9D41-E4442977F8E7}"/>
                </a:ext>
              </a:extLst>
            </p:cNvPr>
            <p:cNvCxnSpPr>
              <a:cxnSpLocks/>
            </p:cNvCxnSpPr>
            <p:nvPr/>
          </p:nvCxnSpPr>
          <p:spPr>
            <a:xfrm flipV="1">
              <a:off x="6274432" y="232124"/>
              <a:ext cx="0" cy="19114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文字方塊 6">
              <a:extLst>
                <a:ext uri="{FF2B5EF4-FFF2-40B4-BE49-F238E27FC236}">
                  <a16:creationId xmlns:a16="http://schemas.microsoft.com/office/drawing/2014/main" id="{CC47818D-220F-47FD-95E0-03CC224FDC7A}"/>
                </a:ext>
              </a:extLst>
            </p:cNvPr>
            <p:cNvSpPr txBox="1"/>
            <p:nvPr/>
          </p:nvSpPr>
          <p:spPr>
            <a:xfrm>
              <a:off x="5628461" y="235208"/>
              <a:ext cx="674557" cy="461665"/>
            </a:xfrm>
            <a:prstGeom prst="rect">
              <a:avLst/>
            </a:prstGeom>
            <a:noFill/>
          </p:spPr>
          <p:txBody>
            <a:bodyPr wrap="square" rtlCol="0">
              <a:spAutoFit/>
            </a:bodyPr>
            <a:lstStyle/>
            <a:p>
              <a:r>
                <a:rPr lang="en-US" altLang="zh-TW" sz="2400" dirty="0" err="1"/>
                <a:t>Acc</a:t>
              </a:r>
              <a:endParaRPr lang="zh-TW" altLang="en-US" sz="2400" dirty="0"/>
            </a:p>
          </p:txBody>
        </p:sp>
        <p:sp>
          <p:nvSpPr>
            <p:cNvPr id="28" name="文字方塊 27">
              <a:extLst>
                <a:ext uri="{FF2B5EF4-FFF2-40B4-BE49-F238E27FC236}">
                  <a16:creationId xmlns:a16="http://schemas.microsoft.com/office/drawing/2014/main" id="{3C41470C-EB3B-493A-8716-F15E22BDA4B4}"/>
                </a:ext>
              </a:extLst>
            </p:cNvPr>
            <p:cNvSpPr txBox="1"/>
            <p:nvPr/>
          </p:nvSpPr>
          <p:spPr>
            <a:xfrm>
              <a:off x="7715373" y="1873469"/>
              <a:ext cx="1279162" cy="461665"/>
            </a:xfrm>
            <a:prstGeom prst="rect">
              <a:avLst/>
            </a:prstGeom>
            <a:noFill/>
          </p:spPr>
          <p:txBody>
            <a:bodyPr wrap="square" rtlCol="0">
              <a:spAutoFit/>
            </a:bodyPr>
            <a:lstStyle/>
            <a:p>
              <a:r>
                <a:rPr lang="en-US" altLang="zh-TW" sz="2400" dirty="0"/>
                <a:t>Updates</a:t>
              </a:r>
              <a:endParaRPr lang="zh-TW" altLang="en-US" sz="2400" dirty="0"/>
            </a:p>
          </p:txBody>
        </p:sp>
        <p:sp>
          <p:nvSpPr>
            <p:cNvPr id="9" name="手繪多邊形: 圖案 8">
              <a:extLst>
                <a:ext uri="{FF2B5EF4-FFF2-40B4-BE49-F238E27FC236}">
                  <a16:creationId xmlns:a16="http://schemas.microsoft.com/office/drawing/2014/main" id="{EFCCB2D6-096D-4158-96C4-A7BE0CB7078B}"/>
                </a:ext>
              </a:extLst>
            </p:cNvPr>
            <p:cNvSpPr/>
            <p:nvPr/>
          </p:nvSpPr>
          <p:spPr>
            <a:xfrm>
              <a:off x="6445770" y="571209"/>
              <a:ext cx="1993692" cy="1152660"/>
            </a:xfrm>
            <a:custGeom>
              <a:avLst/>
              <a:gdLst>
                <a:gd name="connsiteX0" fmla="*/ 0 w 1993692"/>
                <a:gd name="connsiteY0" fmla="*/ 1152660 h 1152660"/>
                <a:gd name="connsiteX1" fmla="*/ 434715 w 1993692"/>
                <a:gd name="connsiteY1" fmla="*/ 373171 h 1152660"/>
                <a:gd name="connsiteX2" fmla="*/ 809469 w 1993692"/>
                <a:gd name="connsiteY2" fmla="*/ 43388 h 1152660"/>
                <a:gd name="connsiteX3" fmla="*/ 1993692 w 1993692"/>
                <a:gd name="connsiteY3" fmla="*/ 13407 h 1152660"/>
              </a:gdLst>
              <a:ahLst/>
              <a:cxnLst>
                <a:cxn ang="0">
                  <a:pos x="connsiteX0" y="connsiteY0"/>
                </a:cxn>
                <a:cxn ang="0">
                  <a:pos x="connsiteX1" y="connsiteY1"/>
                </a:cxn>
                <a:cxn ang="0">
                  <a:pos x="connsiteX2" y="connsiteY2"/>
                </a:cxn>
                <a:cxn ang="0">
                  <a:pos x="connsiteX3" y="connsiteY3"/>
                </a:cxn>
              </a:cxnLst>
              <a:rect l="l" t="t" r="r" b="b"/>
              <a:pathLst>
                <a:path w="1993692" h="1152660">
                  <a:moveTo>
                    <a:pt x="0" y="1152660"/>
                  </a:moveTo>
                  <a:cubicBezTo>
                    <a:pt x="149902" y="855355"/>
                    <a:pt x="299804" y="558050"/>
                    <a:pt x="434715" y="373171"/>
                  </a:cubicBezTo>
                  <a:cubicBezTo>
                    <a:pt x="569626" y="188292"/>
                    <a:pt x="549640" y="103349"/>
                    <a:pt x="809469" y="43388"/>
                  </a:cubicBezTo>
                  <a:cubicBezTo>
                    <a:pt x="1069298" y="-16573"/>
                    <a:pt x="1531495" y="-1583"/>
                    <a:pt x="1993692" y="1340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id="{461D3D75-B7B9-4D7A-AC85-8411F7573D4C}"/>
                  </a:ext>
                </a:extLst>
              </p:cNvPr>
              <p:cNvSpPr txBox="1"/>
              <p:nvPr/>
            </p:nvSpPr>
            <p:spPr>
              <a:xfrm>
                <a:off x="6967447" y="1370175"/>
                <a:ext cx="37273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zh-TW" altLang="en-US" sz="2400" i="1" smtClean="0">
                              <a:latin typeface="Cambria Math" panose="02040503050406030204" pitchFamily="18" charset="0"/>
                            </a:rPr>
                            <m:t>𝜇</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10" name="文字方塊 9">
                <a:extLst>
                  <a:ext uri="{FF2B5EF4-FFF2-40B4-BE49-F238E27FC236}">
                    <a16:creationId xmlns:a16="http://schemas.microsoft.com/office/drawing/2014/main" id="{461D3D75-B7B9-4D7A-AC85-8411F7573D4C}"/>
                  </a:ext>
                </a:extLst>
              </p:cNvPr>
              <p:cNvSpPr txBox="1">
                <a:spLocks noRot="1" noChangeAspect="1" noMove="1" noResize="1" noEditPoints="1" noAdjustHandles="1" noChangeArrowheads="1" noChangeShapeType="1" noTextEdit="1"/>
              </p:cNvSpPr>
              <p:nvPr/>
            </p:nvSpPr>
            <p:spPr>
              <a:xfrm>
                <a:off x="6967447" y="1370175"/>
                <a:ext cx="372731" cy="369332"/>
              </a:xfrm>
              <a:prstGeom prst="rect">
                <a:avLst/>
              </a:prstGeom>
              <a:blipFill>
                <a:blip r:embed="rId14"/>
                <a:stretch>
                  <a:fillRect l="-19672" r="-6557" b="-23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1" name="文字方塊 30">
                <a:extLst>
                  <a:ext uri="{FF2B5EF4-FFF2-40B4-BE49-F238E27FC236}">
                    <a16:creationId xmlns:a16="http://schemas.microsoft.com/office/drawing/2014/main" id="{646AA285-03DE-49EE-A039-22E3B51A3D20}"/>
                  </a:ext>
                </a:extLst>
              </p:cNvPr>
              <p:cNvSpPr txBox="1"/>
              <p:nvPr/>
            </p:nvSpPr>
            <p:spPr>
              <a:xfrm>
                <a:off x="7442616" y="1040503"/>
                <a:ext cx="63241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zh-TW" altLang="en-US" sz="2400" i="1" smtClean="0">
                              <a:latin typeface="Cambria Math" panose="02040503050406030204" pitchFamily="18" charset="0"/>
                            </a:rPr>
                            <m:t>𝜇</m:t>
                          </m:r>
                        </m:e>
                        <m:sub>
                          <m:r>
                            <a:rPr lang="en-US" altLang="zh-TW" sz="2400" b="0" i="1" smtClean="0">
                              <a:latin typeface="Cambria Math" panose="02040503050406030204" pitchFamily="18" charset="0"/>
                            </a:rPr>
                            <m:t>100</m:t>
                          </m:r>
                        </m:sub>
                      </m:sSub>
                    </m:oMath>
                  </m:oMathPara>
                </a14:m>
                <a:endParaRPr lang="zh-TW" altLang="en-US" sz="2400" dirty="0"/>
              </a:p>
            </p:txBody>
          </p:sp>
        </mc:Choice>
        <mc:Fallback xmlns="">
          <p:sp>
            <p:nvSpPr>
              <p:cNvPr id="31" name="文字方塊 30">
                <a:extLst>
                  <a:ext uri="{FF2B5EF4-FFF2-40B4-BE49-F238E27FC236}">
                    <a16:creationId xmlns:a16="http://schemas.microsoft.com/office/drawing/2014/main" id="{646AA285-03DE-49EE-A039-22E3B51A3D20}"/>
                  </a:ext>
                </a:extLst>
              </p:cNvPr>
              <p:cNvSpPr txBox="1">
                <a:spLocks noRot="1" noChangeAspect="1" noMove="1" noResize="1" noEditPoints="1" noAdjustHandles="1" noChangeArrowheads="1" noChangeShapeType="1" noTextEdit="1"/>
              </p:cNvSpPr>
              <p:nvPr/>
            </p:nvSpPr>
            <p:spPr>
              <a:xfrm>
                <a:off x="7442616" y="1040503"/>
                <a:ext cx="632417" cy="369332"/>
              </a:xfrm>
              <a:prstGeom prst="rect">
                <a:avLst/>
              </a:prstGeom>
              <a:blipFill>
                <a:blip r:embed="rId15"/>
                <a:stretch>
                  <a:fillRect l="-11538" r="-2885" b="-23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2" name="文字方塊 31">
                <a:extLst>
                  <a:ext uri="{FF2B5EF4-FFF2-40B4-BE49-F238E27FC236}">
                    <a16:creationId xmlns:a16="http://schemas.microsoft.com/office/drawing/2014/main" id="{2C405390-6F08-438D-855F-8BD4EA9BCB80}"/>
                  </a:ext>
                </a:extLst>
              </p:cNvPr>
              <p:cNvSpPr txBox="1"/>
              <p:nvPr/>
            </p:nvSpPr>
            <p:spPr>
              <a:xfrm>
                <a:off x="8236083" y="856862"/>
                <a:ext cx="63953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zh-TW" altLang="en-US" sz="2400" i="1" smtClean="0">
                              <a:latin typeface="Cambria Math" panose="02040503050406030204" pitchFamily="18" charset="0"/>
                            </a:rPr>
                            <m:t>𝜇</m:t>
                          </m:r>
                        </m:e>
                        <m:sub>
                          <m:r>
                            <a:rPr lang="en-US" altLang="zh-TW" sz="2400" b="0" i="1" smtClean="0">
                              <a:latin typeface="Cambria Math" panose="02040503050406030204" pitchFamily="18" charset="0"/>
                            </a:rPr>
                            <m:t>300</m:t>
                          </m:r>
                        </m:sub>
                      </m:sSub>
                    </m:oMath>
                  </m:oMathPara>
                </a14:m>
                <a:endParaRPr lang="zh-TW" altLang="en-US" sz="2400" dirty="0"/>
              </a:p>
            </p:txBody>
          </p:sp>
        </mc:Choice>
        <mc:Fallback xmlns="">
          <p:sp>
            <p:nvSpPr>
              <p:cNvPr id="32" name="文字方塊 31">
                <a:extLst>
                  <a:ext uri="{FF2B5EF4-FFF2-40B4-BE49-F238E27FC236}">
                    <a16:creationId xmlns:a16="http://schemas.microsoft.com/office/drawing/2014/main" id="{2C405390-6F08-438D-855F-8BD4EA9BCB80}"/>
                  </a:ext>
                </a:extLst>
              </p:cNvPr>
              <p:cNvSpPr txBox="1">
                <a:spLocks noRot="1" noChangeAspect="1" noMove="1" noResize="1" noEditPoints="1" noAdjustHandles="1" noChangeArrowheads="1" noChangeShapeType="1" noTextEdit="1"/>
              </p:cNvSpPr>
              <p:nvPr/>
            </p:nvSpPr>
            <p:spPr>
              <a:xfrm>
                <a:off x="8236083" y="856862"/>
                <a:ext cx="639534" cy="369332"/>
              </a:xfrm>
              <a:prstGeom prst="rect">
                <a:avLst/>
              </a:prstGeom>
              <a:blipFill>
                <a:blip r:embed="rId16"/>
                <a:stretch>
                  <a:fillRect l="-10476" r="-2857" b="-23333"/>
                </a:stretch>
              </a:blipFill>
            </p:spPr>
            <p:txBody>
              <a:bodyPr/>
              <a:lstStyle/>
              <a:p>
                <a:r>
                  <a:rPr lang="zh-TW" altLang="en-US">
                    <a:noFill/>
                  </a:rPr>
                  <a:t> </a:t>
                </a:r>
              </a:p>
            </p:txBody>
          </p:sp>
        </mc:Fallback>
      </mc:AlternateContent>
      <p:cxnSp>
        <p:nvCxnSpPr>
          <p:cNvPr id="12" name="直線單箭頭接點 11">
            <a:extLst>
              <a:ext uri="{FF2B5EF4-FFF2-40B4-BE49-F238E27FC236}">
                <a16:creationId xmlns:a16="http://schemas.microsoft.com/office/drawing/2014/main" id="{66B292D6-1750-4369-97BF-B729E9A291AF}"/>
              </a:ext>
            </a:extLst>
          </p:cNvPr>
          <p:cNvCxnSpPr>
            <a:cxnSpLocks/>
            <a:endCxn id="10" idx="1"/>
          </p:cNvCxnSpPr>
          <p:nvPr/>
        </p:nvCxnSpPr>
        <p:spPr>
          <a:xfrm>
            <a:off x="6658182" y="1338900"/>
            <a:ext cx="309265" cy="21594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39">
            <a:extLst>
              <a:ext uri="{FF2B5EF4-FFF2-40B4-BE49-F238E27FC236}">
                <a16:creationId xmlns:a16="http://schemas.microsoft.com/office/drawing/2014/main" id="{47AC45EE-238A-468D-B134-7625E8B92404}"/>
              </a:ext>
            </a:extLst>
          </p:cNvPr>
          <p:cNvCxnSpPr>
            <a:cxnSpLocks/>
            <a:stCxn id="9" idx="2"/>
            <a:endCxn id="31" idx="1"/>
          </p:cNvCxnSpPr>
          <p:nvPr/>
        </p:nvCxnSpPr>
        <p:spPr>
          <a:xfrm>
            <a:off x="7255239" y="614597"/>
            <a:ext cx="187377" cy="6105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40">
            <a:extLst>
              <a:ext uri="{FF2B5EF4-FFF2-40B4-BE49-F238E27FC236}">
                <a16:creationId xmlns:a16="http://schemas.microsoft.com/office/drawing/2014/main" id="{63306C98-F9B8-41F9-9821-35D985A87690}"/>
              </a:ext>
            </a:extLst>
          </p:cNvPr>
          <p:cNvCxnSpPr>
            <a:cxnSpLocks/>
          </p:cNvCxnSpPr>
          <p:nvPr/>
        </p:nvCxnSpPr>
        <p:spPr>
          <a:xfrm>
            <a:off x="8293143" y="592825"/>
            <a:ext cx="61811" cy="3673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960500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p:bldP spid="10" grpId="0"/>
      <p:bldP spid="31"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008EE69-330E-4E93-9C6F-10B3197B7633}"/>
              </a:ext>
            </a:extLst>
          </p:cNvPr>
          <p:cNvSpPr>
            <a:spLocks noGrp="1"/>
          </p:cNvSpPr>
          <p:nvPr>
            <p:ph type="title"/>
          </p:nvPr>
        </p:nvSpPr>
        <p:spPr/>
        <p:txBody>
          <a:bodyPr/>
          <a:lstStyle/>
          <a:p>
            <a:r>
              <a:rPr lang="en-US" altLang="zh-TW" dirty="0"/>
              <a:t>Batch normalization - Benefit</a:t>
            </a:r>
            <a:endParaRPr lang="zh-TW" altLang="en-US" dirty="0"/>
          </a:p>
        </p:txBody>
      </p:sp>
      <p:sp>
        <p:nvSpPr>
          <p:cNvPr id="3" name="內容版面配置區 2">
            <a:extLst>
              <a:ext uri="{FF2B5EF4-FFF2-40B4-BE49-F238E27FC236}">
                <a16:creationId xmlns:a16="http://schemas.microsoft.com/office/drawing/2014/main" id="{4A4375FF-1E6B-4314-8095-B451A244902D}"/>
              </a:ext>
            </a:extLst>
          </p:cNvPr>
          <p:cNvSpPr>
            <a:spLocks noGrp="1"/>
          </p:cNvSpPr>
          <p:nvPr>
            <p:ph idx="1"/>
          </p:nvPr>
        </p:nvSpPr>
        <p:spPr>
          <a:xfrm>
            <a:off x="628650" y="1825624"/>
            <a:ext cx="7886700" cy="4667249"/>
          </a:xfrm>
        </p:spPr>
        <p:txBody>
          <a:bodyPr>
            <a:noAutofit/>
          </a:bodyPr>
          <a:lstStyle/>
          <a:p>
            <a:r>
              <a:rPr lang="en-US" altLang="zh-TW" sz="2400" dirty="0"/>
              <a:t>BN reduces training times, and make very deep net trainable.</a:t>
            </a:r>
          </a:p>
          <a:p>
            <a:pPr lvl="1"/>
            <a:r>
              <a:rPr lang="en-US" altLang="zh-TW" dirty="0"/>
              <a:t>Because of less Covariate Shift, we can use larger learning rates.</a:t>
            </a:r>
          </a:p>
          <a:p>
            <a:pPr lvl="1"/>
            <a:r>
              <a:rPr lang="en-US" altLang="zh-TW" dirty="0"/>
              <a:t>Less exploding/vanishing gradients</a:t>
            </a:r>
          </a:p>
          <a:p>
            <a:pPr lvl="2"/>
            <a:r>
              <a:rPr lang="en-US" altLang="zh-TW" sz="2400" dirty="0"/>
              <a:t>Especially effective for sigmoid, tanh, etc.</a:t>
            </a:r>
          </a:p>
          <a:p>
            <a:r>
              <a:rPr lang="en-US" altLang="zh-TW" sz="2400" dirty="0"/>
              <a:t>Learning is less affected by initialization. </a:t>
            </a:r>
          </a:p>
          <a:p>
            <a:endParaRPr lang="en-US" altLang="zh-TW" sz="2400" dirty="0"/>
          </a:p>
          <a:p>
            <a:endParaRPr lang="en-US" altLang="zh-TW" sz="2400" dirty="0"/>
          </a:p>
          <a:p>
            <a:endParaRPr lang="en-US" altLang="zh-TW" sz="2400" dirty="0"/>
          </a:p>
          <a:p>
            <a:r>
              <a:rPr lang="en-US" altLang="zh-TW" sz="2400" dirty="0"/>
              <a:t>BN reduces the demand for regularization. </a:t>
            </a:r>
          </a:p>
          <a:p>
            <a:endParaRPr lang="zh-TW" altLang="en-US" sz="2400" dirty="0"/>
          </a:p>
        </p:txBody>
      </p:sp>
      <p:cxnSp>
        <p:nvCxnSpPr>
          <p:cNvPr id="4" name="直線單箭頭接點 3">
            <a:extLst>
              <a:ext uri="{FF2B5EF4-FFF2-40B4-BE49-F238E27FC236}">
                <a16:creationId xmlns:a16="http://schemas.microsoft.com/office/drawing/2014/main" id="{6A12D45B-3A18-4C47-B1F6-981EACC43B11}"/>
              </a:ext>
            </a:extLst>
          </p:cNvPr>
          <p:cNvCxnSpPr/>
          <p:nvPr/>
        </p:nvCxnSpPr>
        <p:spPr>
          <a:xfrm>
            <a:off x="2192534" y="5073686"/>
            <a:ext cx="431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8813E4F1-87A0-48F8-B90D-4A2B579386CE}"/>
                  </a:ext>
                </a:extLst>
              </p:cNvPr>
              <p:cNvSpPr/>
              <p:nvPr/>
            </p:nvSpPr>
            <p:spPr>
              <a:xfrm>
                <a:off x="433584" y="4626008"/>
                <a:ext cx="361950" cy="9017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𝑥</m:t>
                          </m:r>
                        </m:e>
                        <m:sup>
                          <m:r>
                            <a:rPr lang="en-US" altLang="zh-TW" sz="2400" b="0" i="1" smtClean="0">
                              <a:latin typeface="Cambria Math" panose="02040503050406030204" pitchFamily="18" charset="0"/>
                            </a:rPr>
                            <m:t>𝑖</m:t>
                          </m:r>
                        </m:sup>
                      </m:sSup>
                    </m:oMath>
                  </m:oMathPara>
                </a14:m>
                <a:endParaRPr lang="zh-TW" altLang="en-US" sz="2400" dirty="0"/>
              </a:p>
            </p:txBody>
          </p:sp>
        </mc:Choice>
        <mc:Fallback xmlns="">
          <p:sp>
            <p:nvSpPr>
              <p:cNvPr id="5" name="矩形 4">
                <a:extLst>
                  <a:ext uri="{FF2B5EF4-FFF2-40B4-BE49-F238E27FC236}">
                    <a16:creationId xmlns:a16="http://schemas.microsoft.com/office/drawing/2014/main" id="{8813E4F1-87A0-48F8-B90D-4A2B579386CE}"/>
                  </a:ext>
                </a:extLst>
              </p:cNvPr>
              <p:cNvSpPr>
                <a:spLocks noRot="1" noChangeAspect="1" noMove="1" noResize="1" noEditPoints="1" noAdjustHandles="1" noChangeArrowheads="1" noChangeShapeType="1" noTextEdit="1"/>
              </p:cNvSpPr>
              <p:nvPr/>
            </p:nvSpPr>
            <p:spPr>
              <a:xfrm>
                <a:off x="433584" y="4626008"/>
                <a:ext cx="361950" cy="901700"/>
              </a:xfrm>
              <a:prstGeom prst="rect">
                <a:avLst/>
              </a:prstGeom>
              <a:blipFill>
                <a:blip r:embed="rId3"/>
                <a:stretch>
                  <a:fillRect l="-1612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3AE3D481-8B97-4B5A-8F73-6308739C3AED}"/>
                  </a:ext>
                </a:extLst>
              </p:cNvPr>
              <p:cNvSpPr/>
              <p:nvPr/>
            </p:nvSpPr>
            <p:spPr>
              <a:xfrm>
                <a:off x="1049534" y="4626008"/>
                <a:ext cx="1308100" cy="9017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𝑊</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6" name="矩形 5">
                <a:extLst>
                  <a:ext uri="{FF2B5EF4-FFF2-40B4-BE49-F238E27FC236}">
                    <a16:creationId xmlns:a16="http://schemas.microsoft.com/office/drawing/2014/main" id="{3AE3D481-8B97-4B5A-8F73-6308739C3AED}"/>
                  </a:ext>
                </a:extLst>
              </p:cNvPr>
              <p:cNvSpPr>
                <a:spLocks noRot="1" noChangeAspect="1" noMove="1" noResize="1" noEditPoints="1" noAdjustHandles="1" noChangeArrowheads="1" noChangeShapeType="1" noTextEdit="1"/>
              </p:cNvSpPr>
              <p:nvPr/>
            </p:nvSpPr>
            <p:spPr>
              <a:xfrm>
                <a:off x="1049534" y="4626008"/>
                <a:ext cx="1308100" cy="901700"/>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F5EDECC8-8CBE-4B97-97C4-25934F9ADED9}"/>
                  </a:ext>
                </a:extLst>
              </p:cNvPr>
              <p:cNvSpPr/>
              <p:nvPr/>
            </p:nvSpPr>
            <p:spPr>
              <a:xfrm>
                <a:off x="2637034" y="4626008"/>
                <a:ext cx="361950" cy="901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𝑧</m:t>
                          </m:r>
                        </m:e>
                        <m:sup>
                          <m:r>
                            <a:rPr lang="en-US" altLang="zh-TW" sz="2400" b="0" i="1" smtClean="0">
                              <a:latin typeface="Cambria Math" panose="02040503050406030204" pitchFamily="18" charset="0"/>
                            </a:rPr>
                            <m:t>𝑖</m:t>
                          </m:r>
                        </m:sup>
                      </m:sSup>
                    </m:oMath>
                  </m:oMathPara>
                </a14:m>
                <a:endParaRPr lang="zh-TW" altLang="en-US" sz="2400" dirty="0"/>
              </a:p>
            </p:txBody>
          </p:sp>
        </mc:Choice>
        <mc:Fallback xmlns="">
          <p:sp>
            <p:nvSpPr>
              <p:cNvPr id="7" name="矩形 6">
                <a:extLst>
                  <a:ext uri="{FF2B5EF4-FFF2-40B4-BE49-F238E27FC236}">
                    <a16:creationId xmlns:a16="http://schemas.microsoft.com/office/drawing/2014/main" id="{F5EDECC8-8CBE-4B97-97C4-25934F9ADED9}"/>
                  </a:ext>
                </a:extLst>
              </p:cNvPr>
              <p:cNvSpPr>
                <a:spLocks noRot="1" noChangeAspect="1" noMove="1" noResize="1" noEditPoints="1" noAdjustHandles="1" noChangeArrowheads="1" noChangeShapeType="1" noTextEdit="1"/>
              </p:cNvSpPr>
              <p:nvPr/>
            </p:nvSpPr>
            <p:spPr>
              <a:xfrm>
                <a:off x="2637034" y="4626008"/>
                <a:ext cx="361950" cy="901700"/>
              </a:xfrm>
              <a:prstGeom prst="rect">
                <a:avLst/>
              </a:prstGeom>
              <a:blipFill>
                <a:blip r:embed="rId5"/>
                <a:stretch>
                  <a:fillRect l="-14754"/>
                </a:stretch>
              </a:blipFill>
            </p:spPr>
            <p:txBody>
              <a:bodyPr/>
              <a:lstStyle/>
              <a:p>
                <a:r>
                  <a:rPr lang="zh-TW" altLang="en-US">
                    <a:noFill/>
                  </a:rPr>
                  <a:t> </a:t>
                </a:r>
              </a:p>
            </p:txBody>
          </p:sp>
        </mc:Fallback>
      </mc:AlternateContent>
      <p:cxnSp>
        <p:nvCxnSpPr>
          <p:cNvPr id="8" name="直線單箭頭接點 7">
            <a:extLst>
              <a:ext uri="{FF2B5EF4-FFF2-40B4-BE49-F238E27FC236}">
                <a16:creationId xmlns:a16="http://schemas.microsoft.com/office/drawing/2014/main" id="{8AE3272D-098F-4922-8820-7455B776B557}"/>
              </a:ext>
            </a:extLst>
          </p:cNvPr>
          <p:cNvCxnSpPr/>
          <p:nvPr/>
        </p:nvCxnSpPr>
        <p:spPr>
          <a:xfrm>
            <a:off x="617734" y="5057808"/>
            <a:ext cx="431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83E89CCC-A61F-4CA8-AA0A-42E480DEDCBB}"/>
                  </a:ext>
                </a:extLst>
              </p:cNvPr>
              <p:cNvSpPr/>
              <p:nvPr/>
            </p:nvSpPr>
            <p:spPr>
              <a:xfrm>
                <a:off x="8376708" y="4618069"/>
                <a:ext cx="361950" cy="901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𝑧</m:t>
                              </m:r>
                            </m:e>
                          </m:acc>
                        </m:e>
                        <m:sup>
                          <m:r>
                            <a:rPr lang="en-US" altLang="zh-TW" sz="2400" b="0" i="1" smtClean="0">
                              <a:latin typeface="Cambria Math" panose="02040503050406030204" pitchFamily="18" charset="0"/>
                            </a:rPr>
                            <m:t>𝑖</m:t>
                          </m:r>
                        </m:sup>
                      </m:sSup>
                    </m:oMath>
                  </m:oMathPara>
                </a14:m>
                <a:endParaRPr lang="zh-TW" altLang="en-US" sz="2400" dirty="0"/>
              </a:p>
            </p:txBody>
          </p:sp>
        </mc:Choice>
        <mc:Fallback xmlns="">
          <p:sp>
            <p:nvSpPr>
              <p:cNvPr id="9" name="矩形 8">
                <a:extLst>
                  <a:ext uri="{FF2B5EF4-FFF2-40B4-BE49-F238E27FC236}">
                    <a16:creationId xmlns:a16="http://schemas.microsoft.com/office/drawing/2014/main" id="{83E89CCC-A61F-4CA8-AA0A-42E480DEDCBB}"/>
                  </a:ext>
                </a:extLst>
              </p:cNvPr>
              <p:cNvSpPr>
                <a:spLocks noRot="1" noChangeAspect="1" noMove="1" noResize="1" noEditPoints="1" noAdjustHandles="1" noChangeArrowheads="1" noChangeShapeType="1" noTextEdit="1"/>
              </p:cNvSpPr>
              <p:nvPr/>
            </p:nvSpPr>
            <p:spPr>
              <a:xfrm>
                <a:off x="8376708" y="4618069"/>
                <a:ext cx="361950" cy="901700"/>
              </a:xfrm>
              <a:prstGeom prst="rect">
                <a:avLst/>
              </a:prstGeom>
              <a:blipFill>
                <a:blip r:embed="rId6"/>
                <a:stretch>
                  <a:fillRect l="-14516" r="-1935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65DD3C9D-9B46-4FC1-B0D9-43EAA67328CF}"/>
                  </a:ext>
                </a:extLst>
              </p:cNvPr>
              <p:cNvSpPr/>
              <p:nvPr/>
            </p:nvSpPr>
            <p:spPr>
              <a:xfrm>
                <a:off x="5241111" y="4602724"/>
                <a:ext cx="361950" cy="901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acc>
                            <m:accPr>
                              <m:chr m:val="̃"/>
                              <m:ctrlPr>
                                <a:rPr lang="en-US" altLang="zh-TW" sz="2400" i="1" smtClean="0">
                                  <a:latin typeface="Cambria Math" panose="02040503050406030204" pitchFamily="18" charset="0"/>
                                </a:rPr>
                              </m:ctrlPr>
                            </m:accPr>
                            <m:e>
                              <m:r>
                                <a:rPr lang="en-US" altLang="zh-TW" sz="2400" b="0" i="1" smtClean="0">
                                  <a:latin typeface="Cambria Math" panose="02040503050406030204" pitchFamily="18" charset="0"/>
                                </a:rPr>
                                <m:t>𝑧</m:t>
                              </m:r>
                            </m:e>
                          </m:acc>
                        </m:e>
                        <m:sup>
                          <m:r>
                            <a:rPr lang="en-US" altLang="zh-TW" sz="2400" b="0" i="1" smtClean="0">
                              <a:latin typeface="Cambria Math" panose="02040503050406030204" pitchFamily="18" charset="0"/>
                            </a:rPr>
                            <m:t>𝑖</m:t>
                          </m:r>
                        </m:sup>
                      </m:sSup>
                    </m:oMath>
                  </m:oMathPara>
                </a14:m>
                <a:endParaRPr lang="zh-TW" altLang="en-US" sz="2400" dirty="0"/>
              </a:p>
            </p:txBody>
          </p:sp>
        </mc:Choice>
        <mc:Fallback xmlns="">
          <p:sp>
            <p:nvSpPr>
              <p:cNvPr id="10" name="矩形 9">
                <a:extLst>
                  <a:ext uri="{FF2B5EF4-FFF2-40B4-BE49-F238E27FC236}">
                    <a16:creationId xmlns:a16="http://schemas.microsoft.com/office/drawing/2014/main" id="{65DD3C9D-9B46-4FC1-B0D9-43EAA67328CF}"/>
                  </a:ext>
                </a:extLst>
              </p:cNvPr>
              <p:cNvSpPr>
                <a:spLocks noRot="1" noChangeAspect="1" noMove="1" noResize="1" noEditPoints="1" noAdjustHandles="1" noChangeArrowheads="1" noChangeShapeType="1" noTextEdit="1"/>
              </p:cNvSpPr>
              <p:nvPr/>
            </p:nvSpPr>
            <p:spPr>
              <a:xfrm>
                <a:off x="5241111" y="4602724"/>
                <a:ext cx="361950" cy="901700"/>
              </a:xfrm>
              <a:prstGeom prst="rect">
                <a:avLst/>
              </a:prstGeom>
              <a:blipFill>
                <a:blip r:embed="rId7"/>
                <a:stretch>
                  <a:fillRect l="-14754" r="-11475"/>
                </a:stretch>
              </a:blipFill>
            </p:spPr>
            <p:txBody>
              <a:bodyPr/>
              <a:lstStyle/>
              <a:p>
                <a:r>
                  <a:rPr lang="zh-TW" altLang="en-US">
                    <a:noFill/>
                  </a:rPr>
                  <a:t> </a:t>
                </a:r>
              </a:p>
            </p:txBody>
          </p:sp>
        </mc:Fallback>
      </mc:AlternateContent>
      <p:cxnSp>
        <p:nvCxnSpPr>
          <p:cNvPr id="11" name="直線單箭頭接點 10">
            <a:extLst>
              <a:ext uri="{FF2B5EF4-FFF2-40B4-BE49-F238E27FC236}">
                <a16:creationId xmlns:a16="http://schemas.microsoft.com/office/drawing/2014/main" id="{74C0087E-1051-4E09-9C67-C2542327E3B0}"/>
              </a:ext>
            </a:extLst>
          </p:cNvPr>
          <p:cNvCxnSpPr>
            <a:cxnSpLocks/>
          </p:cNvCxnSpPr>
          <p:nvPr/>
        </p:nvCxnSpPr>
        <p:spPr>
          <a:xfrm>
            <a:off x="2998984" y="5065928"/>
            <a:ext cx="219637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11">
            <a:extLst>
              <a:ext uri="{FF2B5EF4-FFF2-40B4-BE49-F238E27FC236}">
                <a16:creationId xmlns:a16="http://schemas.microsoft.com/office/drawing/2014/main" id="{794147A2-F206-4D0B-9EFE-C631E0499BF2}"/>
              </a:ext>
            </a:extLst>
          </p:cNvPr>
          <p:cNvCxnSpPr>
            <a:cxnSpLocks/>
          </p:cNvCxnSpPr>
          <p:nvPr/>
        </p:nvCxnSpPr>
        <p:spPr>
          <a:xfrm>
            <a:off x="5603061" y="5058972"/>
            <a:ext cx="277364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文字方塊 12">
                <a:extLst>
                  <a:ext uri="{FF2B5EF4-FFF2-40B4-BE49-F238E27FC236}">
                    <a16:creationId xmlns:a16="http://schemas.microsoft.com/office/drawing/2014/main" id="{C3008206-FBAF-45AC-997E-68049C1BAE8D}"/>
                  </a:ext>
                </a:extLst>
              </p:cNvPr>
              <p:cNvSpPr txBox="1"/>
              <p:nvPr/>
            </p:nvSpPr>
            <p:spPr>
              <a:xfrm>
                <a:off x="5495748" y="5319328"/>
                <a:ext cx="2893660" cy="44480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acc>
                            <m:accPr>
                              <m:chr m:val="̂"/>
                              <m:ctrlPr>
                                <a:rPr lang="en-US" altLang="zh-TW" sz="2800" i="1" smtClean="0">
                                  <a:latin typeface="Cambria Math" panose="02040503050406030204" pitchFamily="18" charset="0"/>
                                </a:rPr>
                              </m:ctrlPr>
                            </m:accPr>
                            <m:e>
                              <m:r>
                                <a:rPr lang="en-US" altLang="zh-TW" sz="2800" b="0" i="1" smtClean="0">
                                  <a:latin typeface="Cambria Math" panose="02040503050406030204" pitchFamily="18" charset="0"/>
                                </a:rPr>
                                <m:t>𝑧</m:t>
                              </m:r>
                            </m:e>
                          </m:acc>
                        </m:e>
                        <m:sup>
                          <m:r>
                            <a:rPr lang="en-US" altLang="zh-TW" sz="2800" b="0" i="1" smtClean="0">
                              <a:latin typeface="Cambria Math" panose="02040503050406030204" pitchFamily="18" charset="0"/>
                            </a:rPr>
                            <m:t>𝑖</m:t>
                          </m:r>
                        </m:sup>
                      </m:sSup>
                      <m:r>
                        <a:rPr lang="en-US" altLang="zh-TW" sz="2800" b="0" i="1" smtClean="0">
                          <a:latin typeface="Cambria Math" panose="02040503050406030204" pitchFamily="18" charset="0"/>
                        </a:rPr>
                        <m:t>=</m:t>
                      </m:r>
                      <m:r>
                        <a:rPr lang="zh-TW" altLang="en-US" sz="2800" b="0" i="1" smtClean="0">
                          <a:latin typeface="Cambria Math" panose="02040503050406030204" pitchFamily="18" charset="0"/>
                        </a:rPr>
                        <m:t>𝛾</m:t>
                      </m:r>
                      <m:r>
                        <a:rPr lang="zh-TW" altLang="en-US" sz="2800" b="0" i="1" smtClean="0">
                          <a:latin typeface="Cambria Math" panose="02040503050406030204" pitchFamily="18" charset="0"/>
                        </a:rPr>
                        <m:t>⨀</m:t>
                      </m:r>
                      <m:sSup>
                        <m:sSupPr>
                          <m:ctrlPr>
                            <a:rPr lang="en-US" altLang="zh-TW" sz="2800" i="1">
                              <a:latin typeface="Cambria Math" panose="02040503050406030204" pitchFamily="18" charset="0"/>
                            </a:rPr>
                          </m:ctrlPr>
                        </m:sSupPr>
                        <m:e>
                          <m:acc>
                            <m:accPr>
                              <m:chr m:val="̃"/>
                              <m:ctrlPr>
                                <a:rPr lang="en-US" altLang="zh-TW" sz="2800" i="1">
                                  <a:latin typeface="Cambria Math" panose="02040503050406030204" pitchFamily="18" charset="0"/>
                                </a:rPr>
                              </m:ctrlPr>
                            </m:accPr>
                            <m:e>
                              <m:r>
                                <a:rPr lang="en-US" altLang="zh-TW" sz="2800" i="1">
                                  <a:latin typeface="Cambria Math" panose="02040503050406030204" pitchFamily="18" charset="0"/>
                                </a:rPr>
                                <m:t>𝑧</m:t>
                              </m:r>
                            </m:e>
                          </m:acc>
                        </m:e>
                        <m:sup>
                          <m:r>
                            <a:rPr lang="en-US" altLang="zh-TW" sz="2800" b="0" i="1" smtClean="0">
                              <a:latin typeface="Cambria Math" panose="02040503050406030204" pitchFamily="18" charset="0"/>
                            </a:rPr>
                            <m:t>𝑖</m:t>
                          </m:r>
                        </m:sup>
                      </m:sSup>
                      <m:r>
                        <a:rPr lang="en-US" altLang="zh-TW" sz="2800" b="0" i="1" smtClean="0">
                          <a:latin typeface="Cambria Math" panose="02040503050406030204" pitchFamily="18" charset="0"/>
                        </a:rPr>
                        <m:t>+</m:t>
                      </m:r>
                      <m:r>
                        <a:rPr lang="zh-TW" altLang="en-US" sz="2800" b="0" i="1" smtClean="0">
                          <a:latin typeface="Cambria Math" panose="02040503050406030204" pitchFamily="18" charset="0"/>
                        </a:rPr>
                        <m:t>𝛽</m:t>
                      </m:r>
                    </m:oMath>
                  </m:oMathPara>
                </a14:m>
                <a:endParaRPr lang="zh-TW" altLang="en-US" sz="2800" dirty="0"/>
              </a:p>
            </p:txBody>
          </p:sp>
        </mc:Choice>
        <mc:Fallback xmlns="">
          <p:sp>
            <p:nvSpPr>
              <p:cNvPr id="13" name="文字方塊 12">
                <a:extLst>
                  <a:ext uri="{FF2B5EF4-FFF2-40B4-BE49-F238E27FC236}">
                    <a16:creationId xmlns:a16="http://schemas.microsoft.com/office/drawing/2014/main" id="{C3008206-FBAF-45AC-997E-68049C1BAE8D}"/>
                  </a:ext>
                </a:extLst>
              </p:cNvPr>
              <p:cNvSpPr txBox="1">
                <a:spLocks noRot="1" noChangeAspect="1" noMove="1" noResize="1" noEditPoints="1" noAdjustHandles="1" noChangeArrowheads="1" noChangeShapeType="1" noTextEdit="1"/>
              </p:cNvSpPr>
              <p:nvPr/>
            </p:nvSpPr>
            <p:spPr>
              <a:xfrm>
                <a:off x="5495748" y="5319328"/>
                <a:ext cx="2893660" cy="444802"/>
              </a:xfrm>
              <a:prstGeom prst="rect">
                <a:avLst/>
              </a:prstGeom>
              <a:blipFill>
                <a:blip r:embed="rId8"/>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a:extLst>
                  <a:ext uri="{FF2B5EF4-FFF2-40B4-BE49-F238E27FC236}">
                    <a16:creationId xmlns:a16="http://schemas.microsoft.com/office/drawing/2014/main" id="{CD31846E-D36B-4F45-99EB-5ABB803F195D}"/>
                  </a:ext>
                </a:extLst>
              </p:cNvPr>
              <p:cNvSpPr txBox="1"/>
              <p:nvPr/>
            </p:nvSpPr>
            <p:spPr>
              <a:xfrm>
                <a:off x="3162141" y="5101833"/>
                <a:ext cx="1794722" cy="8797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acc>
                            <m:accPr>
                              <m:chr m:val="̃"/>
                              <m:ctrlPr>
                                <a:rPr lang="en-US" altLang="zh-TW" sz="2800" i="1" smtClean="0">
                                  <a:latin typeface="Cambria Math" panose="02040503050406030204" pitchFamily="18" charset="0"/>
                                </a:rPr>
                              </m:ctrlPr>
                            </m:accPr>
                            <m:e>
                              <m:r>
                                <a:rPr lang="en-US" altLang="zh-TW" sz="2800" b="0" i="1" smtClean="0">
                                  <a:latin typeface="Cambria Math" panose="02040503050406030204" pitchFamily="18" charset="0"/>
                                </a:rPr>
                                <m:t>𝑧</m:t>
                              </m:r>
                            </m:e>
                          </m:acc>
                        </m:e>
                        <m:sup>
                          <m:r>
                            <a:rPr lang="en-US" altLang="zh-TW" sz="2800" b="0" i="1" smtClean="0">
                              <a:latin typeface="Cambria Math" panose="02040503050406030204" pitchFamily="18" charset="0"/>
                            </a:rPr>
                            <m:t>𝑖</m:t>
                          </m:r>
                        </m:sup>
                      </m:sSup>
                      <m:r>
                        <a:rPr lang="en-US" altLang="zh-TW" sz="2800" b="0" i="1" smtClean="0">
                          <a:latin typeface="Cambria Math" panose="02040503050406030204" pitchFamily="18" charset="0"/>
                        </a:rPr>
                        <m:t>=</m:t>
                      </m:r>
                      <m:f>
                        <m:fPr>
                          <m:ctrlPr>
                            <a:rPr lang="en-US" altLang="zh-TW" sz="2800" b="0" i="1" smtClean="0">
                              <a:latin typeface="Cambria Math" panose="02040503050406030204" pitchFamily="18" charset="0"/>
                            </a:rPr>
                          </m:ctrlPr>
                        </m:fPr>
                        <m:num>
                          <m:sSup>
                            <m:sSupPr>
                              <m:ctrlPr>
                                <a:rPr lang="en-US" altLang="zh-TW" sz="2800" i="1">
                                  <a:latin typeface="Cambria Math" panose="02040503050406030204" pitchFamily="18" charset="0"/>
                                </a:rPr>
                              </m:ctrlPr>
                            </m:sSupPr>
                            <m:e>
                              <m:r>
                                <a:rPr lang="en-US" altLang="zh-TW" sz="2800" b="0" i="1" smtClean="0">
                                  <a:latin typeface="Cambria Math" panose="02040503050406030204" pitchFamily="18" charset="0"/>
                                </a:rPr>
                                <m:t>𝑧</m:t>
                              </m:r>
                            </m:e>
                            <m:sup>
                              <m:r>
                                <a:rPr lang="en-US" altLang="zh-TW" sz="2800" i="1">
                                  <a:latin typeface="Cambria Math" panose="02040503050406030204" pitchFamily="18" charset="0"/>
                                </a:rPr>
                                <m:t>𝑖</m:t>
                              </m:r>
                            </m:sup>
                          </m:sSup>
                          <m:r>
                            <a:rPr lang="en-US" altLang="zh-TW" sz="2800" b="0" i="1" smtClean="0">
                              <a:latin typeface="Cambria Math" panose="02040503050406030204" pitchFamily="18" charset="0"/>
                            </a:rPr>
                            <m:t>−</m:t>
                          </m:r>
                          <m:r>
                            <a:rPr lang="zh-TW" altLang="en-US" sz="2800" b="0" i="1" smtClean="0">
                              <a:latin typeface="Cambria Math" panose="02040503050406030204" pitchFamily="18" charset="0"/>
                            </a:rPr>
                            <m:t>𝜇</m:t>
                          </m:r>
                        </m:num>
                        <m:den>
                          <m:r>
                            <a:rPr lang="zh-TW" altLang="en-US" sz="2800" i="1">
                              <a:latin typeface="Cambria Math" panose="02040503050406030204" pitchFamily="18" charset="0"/>
                            </a:rPr>
                            <m:t>𝜎</m:t>
                          </m:r>
                        </m:den>
                      </m:f>
                    </m:oMath>
                  </m:oMathPara>
                </a14:m>
                <a:endParaRPr lang="zh-TW" altLang="en-US" sz="2800" dirty="0"/>
              </a:p>
            </p:txBody>
          </p:sp>
        </mc:Choice>
        <mc:Fallback xmlns="">
          <p:sp>
            <p:nvSpPr>
              <p:cNvPr id="14" name="文字方塊 13">
                <a:extLst>
                  <a:ext uri="{FF2B5EF4-FFF2-40B4-BE49-F238E27FC236}">
                    <a16:creationId xmlns:a16="http://schemas.microsoft.com/office/drawing/2014/main" id="{CD31846E-D36B-4F45-99EB-5ABB803F195D}"/>
                  </a:ext>
                </a:extLst>
              </p:cNvPr>
              <p:cNvSpPr txBox="1">
                <a:spLocks noRot="1" noChangeAspect="1" noMove="1" noResize="1" noEditPoints="1" noAdjustHandles="1" noChangeArrowheads="1" noChangeShapeType="1" noTextEdit="1"/>
              </p:cNvSpPr>
              <p:nvPr/>
            </p:nvSpPr>
            <p:spPr>
              <a:xfrm>
                <a:off x="3162141" y="5101833"/>
                <a:ext cx="1794722" cy="879793"/>
              </a:xfrm>
              <a:prstGeom prst="rect">
                <a:avLst/>
              </a:prstGeom>
              <a:blipFill>
                <a:blip r:embed="rId9"/>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7" name="文字方塊 16">
                <a:extLst>
                  <a:ext uri="{FF2B5EF4-FFF2-40B4-BE49-F238E27FC236}">
                    <a16:creationId xmlns:a16="http://schemas.microsoft.com/office/drawing/2014/main" id="{B0729D7E-D3A6-4B24-931C-5566AA80E7F6}"/>
                  </a:ext>
                </a:extLst>
              </p:cNvPr>
              <p:cNvSpPr txBox="1"/>
              <p:nvPr/>
            </p:nvSpPr>
            <p:spPr>
              <a:xfrm>
                <a:off x="1751868" y="4525813"/>
                <a:ext cx="544508"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solidFill>
                            <a:srgbClr val="FF0000"/>
                          </a:solidFill>
                          <a:latin typeface="Cambria Math" panose="02040503050406030204" pitchFamily="18" charset="0"/>
                          <a:ea typeface="Cambria Math" panose="02040503050406030204" pitchFamily="18" charset="0"/>
                        </a:rPr>
                        <m:t>×</m:t>
                      </m:r>
                      <m:r>
                        <a:rPr lang="en-US" altLang="zh-TW" sz="2400" b="1" i="1" smtClean="0">
                          <a:solidFill>
                            <a:srgbClr val="FF0000"/>
                          </a:solidFill>
                          <a:latin typeface="Cambria Math" panose="02040503050406030204" pitchFamily="18" charset="0"/>
                          <a:ea typeface="Cambria Math" panose="02040503050406030204" pitchFamily="18" charset="0"/>
                        </a:rPr>
                        <m:t>𝒌</m:t>
                      </m:r>
                    </m:oMath>
                  </m:oMathPara>
                </a14:m>
                <a:endParaRPr lang="zh-TW" altLang="en-US" sz="2400" b="1" dirty="0">
                  <a:solidFill>
                    <a:srgbClr val="FF0000"/>
                  </a:solidFill>
                </a:endParaRPr>
              </a:p>
            </p:txBody>
          </p:sp>
        </mc:Choice>
        <mc:Fallback xmlns="">
          <p:sp>
            <p:nvSpPr>
              <p:cNvPr id="17" name="文字方塊 16">
                <a:extLst>
                  <a:ext uri="{FF2B5EF4-FFF2-40B4-BE49-F238E27FC236}">
                    <a16:creationId xmlns:a16="http://schemas.microsoft.com/office/drawing/2014/main" id="{B0729D7E-D3A6-4B24-931C-5566AA80E7F6}"/>
                  </a:ext>
                </a:extLst>
              </p:cNvPr>
              <p:cNvSpPr txBox="1">
                <a:spLocks noRot="1" noChangeAspect="1" noMove="1" noResize="1" noEditPoints="1" noAdjustHandles="1" noChangeArrowheads="1" noChangeShapeType="1" noTextEdit="1"/>
              </p:cNvSpPr>
              <p:nvPr/>
            </p:nvSpPr>
            <p:spPr>
              <a:xfrm>
                <a:off x="1751868" y="4525813"/>
                <a:ext cx="544508" cy="369332"/>
              </a:xfrm>
              <a:prstGeom prst="rect">
                <a:avLst/>
              </a:prstGeom>
              <a:blipFill>
                <a:blip r:embed="rId10"/>
                <a:stretch>
                  <a:fillRect l="-8889" r="-14444" b="-819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8" name="文字方塊 17">
                <a:extLst>
                  <a:ext uri="{FF2B5EF4-FFF2-40B4-BE49-F238E27FC236}">
                    <a16:creationId xmlns:a16="http://schemas.microsoft.com/office/drawing/2014/main" id="{AB89647E-BFF2-421E-9792-19367CE3022E}"/>
                  </a:ext>
                </a:extLst>
              </p:cNvPr>
              <p:cNvSpPr txBox="1"/>
              <p:nvPr/>
            </p:nvSpPr>
            <p:spPr>
              <a:xfrm>
                <a:off x="2995301" y="4525813"/>
                <a:ext cx="5445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solidFill>
                            <a:srgbClr val="FF0000"/>
                          </a:solidFill>
                          <a:latin typeface="Cambria Math" panose="02040503050406030204" pitchFamily="18" charset="0"/>
                          <a:ea typeface="Cambria Math" panose="02040503050406030204" pitchFamily="18" charset="0"/>
                        </a:rPr>
                        <m:t>×</m:t>
                      </m:r>
                      <m:r>
                        <a:rPr lang="en-US" altLang="zh-TW" sz="2400" b="1" i="1" smtClean="0">
                          <a:solidFill>
                            <a:srgbClr val="FF0000"/>
                          </a:solidFill>
                          <a:latin typeface="Cambria Math" panose="02040503050406030204" pitchFamily="18" charset="0"/>
                          <a:ea typeface="Cambria Math" panose="02040503050406030204" pitchFamily="18" charset="0"/>
                        </a:rPr>
                        <m:t>𝒌</m:t>
                      </m:r>
                    </m:oMath>
                  </m:oMathPara>
                </a14:m>
                <a:endParaRPr lang="zh-TW" altLang="en-US" sz="2400" b="1" dirty="0">
                  <a:solidFill>
                    <a:srgbClr val="FF0000"/>
                  </a:solidFill>
                </a:endParaRPr>
              </a:p>
            </p:txBody>
          </p:sp>
        </mc:Choice>
        <mc:Fallback xmlns="">
          <p:sp>
            <p:nvSpPr>
              <p:cNvPr id="18" name="文字方塊 17">
                <a:extLst>
                  <a:ext uri="{FF2B5EF4-FFF2-40B4-BE49-F238E27FC236}">
                    <a16:creationId xmlns:a16="http://schemas.microsoft.com/office/drawing/2014/main" id="{AB89647E-BFF2-421E-9792-19367CE3022E}"/>
                  </a:ext>
                </a:extLst>
              </p:cNvPr>
              <p:cNvSpPr txBox="1">
                <a:spLocks noRot="1" noChangeAspect="1" noMove="1" noResize="1" noEditPoints="1" noAdjustHandles="1" noChangeArrowheads="1" noChangeShapeType="1" noTextEdit="1"/>
              </p:cNvSpPr>
              <p:nvPr/>
            </p:nvSpPr>
            <p:spPr>
              <a:xfrm>
                <a:off x="2995301" y="4525813"/>
                <a:ext cx="544508" cy="369332"/>
              </a:xfrm>
              <a:prstGeom prst="rect">
                <a:avLst/>
              </a:prstGeom>
              <a:blipFill>
                <a:blip r:embed="rId11"/>
                <a:stretch>
                  <a:fillRect l="-8889" r="-14444" b="-819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9" name="文字方塊 18">
                <a:extLst>
                  <a:ext uri="{FF2B5EF4-FFF2-40B4-BE49-F238E27FC236}">
                    <a16:creationId xmlns:a16="http://schemas.microsoft.com/office/drawing/2014/main" id="{CD24E087-0FF7-45DB-A5E6-BC26C1C553A4}"/>
                  </a:ext>
                </a:extLst>
              </p:cNvPr>
              <p:cNvSpPr txBox="1"/>
              <p:nvPr/>
            </p:nvSpPr>
            <p:spPr>
              <a:xfrm>
                <a:off x="3761027" y="5042038"/>
                <a:ext cx="25648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solidFill>
                            <a:srgbClr val="FF0000"/>
                          </a:solidFill>
                          <a:latin typeface="Cambria Math" panose="02040503050406030204" pitchFamily="18" charset="0"/>
                          <a:ea typeface="Cambria Math" panose="02040503050406030204" pitchFamily="18" charset="0"/>
                        </a:rPr>
                        <m:t>𝒌</m:t>
                      </m:r>
                    </m:oMath>
                  </m:oMathPara>
                </a14:m>
                <a:endParaRPr lang="zh-TW" altLang="en-US" sz="2400" b="1" dirty="0">
                  <a:solidFill>
                    <a:srgbClr val="FF0000"/>
                  </a:solidFill>
                </a:endParaRPr>
              </a:p>
            </p:txBody>
          </p:sp>
        </mc:Choice>
        <mc:Fallback xmlns="">
          <p:sp>
            <p:nvSpPr>
              <p:cNvPr id="19" name="文字方塊 18">
                <a:extLst>
                  <a:ext uri="{FF2B5EF4-FFF2-40B4-BE49-F238E27FC236}">
                    <a16:creationId xmlns:a16="http://schemas.microsoft.com/office/drawing/2014/main" id="{CD24E087-0FF7-45DB-A5E6-BC26C1C553A4}"/>
                  </a:ext>
                </a:extLst>
              </p:cNvPr>
              <p:cNvSpPr txBox="1">
                <a:spLocks noRot="1" noChangeAspect="1" noMove="1" noResize="1" noEditPoints="1" noAdjustHandles="1" noChangeArrowheads="1" noChangeShapeType="1" noTextEdit="1"/>
              </p:cNvSpPr>
              <p:nvPr/>
            </p:nvSpPr>
            <p:spPr>
              <a:xfrm>
                <a:off x="3761027" y="5042038"/>
                <a:ext cx="256480" cy="369332"/>
              </a:xfrm>
              <a:prstGeom prst="rect">
                <a:avLst/>
              </a:prstGeom>
              <a:blipFill>
                <a:blip r:embed="rId12"/>
                <a:stretch>
                  <a:fillRect l="-30952" r="-30952" b="-819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0" name="文字方塊 19">
                <a:extLst>
                  <a:ext uri="{FF2B5EF4-FFF2-40B4-BE49-F238E27FC236}">
                    <a16:creationId xmlns:a16="http://schemas.microsoft.com/office/drawing/2014/main" id="{405E67E2-4122-4D23-81AF-B01915A9397B}"/>
                  </a:ext>
                </a:extLst>
              </p:cNvPr>
              <p:cNvSpPr txBox="1"/>
              <p:nvPr/>
            </p:nvSpPr>
            <p:spPr>
              <a:xfrm>
                <a:off x="4509995" y="5000393"/>
                <a:ext cx="25648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solidFill>
                            <a:srgbClr val="FF0000"/>
                          </a:solidFill>
                          <a:latin typeface="Cambria Math" panose="02040503050406030204" pitchFamily="18" charset="0"/>
                          <a:ea typeface="Cambria Math" panose="02040503050406030204" pitchFamily="18" charset="0"/>
                        </a:rPr>
                        <m:t>𝒌</m:t>
                      </m:r>
                    </m:oMath>
                  </m:oMathPara>
                </a14:m>
                <a:endParaRPr lang="zh-TW" altLang="en-US" sz="2400" b="1" dirty="0">
                  <a:solidFill>
                    <a:srgbClr val="FF0000"/>
                  </a:solidFill>
                </a:endParaRPr>
              </a:p>
            </p:txBody>
          </p:sp>
        </mc:Choice>
        <mc:Fallback xmlns="">
          <p:sp>
            <p:nvSpPr>
              <p:cNvPr id="20" name="文字方塊 19">
                <a:extLst>
                  <a:ext uri="{FF2B5EF4-FFF2-40B4-BE49-F238E27FC236}">
                    <a16:creationId xmlns:a16="http://schemas.microsoft.com/office/drawing/2014/main" id="{405E67E2-4122-4D23-81AF-B01915A9397B}"/>
                  </a:ext>
                </a:extLst>
              </p:cNvPr>
              <p:cNvSpPr txBox="1">
                <a:spLocks noRot="1" noChangeAspect="1" noMove="1" noResize="1" noEditPoints="1" noAdjustHandles="1" noChangeArrowheads="1" noChangeShapeType="1" noTextEdit="1"/>
              </p:cNvSpPr>
              <p:nvPr/>
            </p:nvSpPr>
            <p:spPr>
              <a:xfrm>
                <a:off x="4509995" y="5000393"/>
                <a:ext cx="256480" cy="369332"/>
              </a:xfrm>
              <a:prstGeom prst="rect">
                <a:avLst/>
              </a:prstGeom>
              <a:blipFill>
                <a:blip r:embed="rId13"/>
                <a:stretch>
                  <a:fillRect l="-30952" r="-30952" b="-819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1" name="文字方塊 20">
                <a:extLst>
                  <a:ext uri="{FF2B5EF4-FFF2-40B4-BE49-F238E27FC236}">
                    <a16:creationId xmlns:a16="http://schemas.microsoft.com/office/drawing/2014/main" id="{7F9B58FA-F070-464F-90C7-98640A8DEF15}"/>
                  </a:ext>
                </a:extLst>
              </p:cNvPr>
              <p:cNvSpPr txBox="1"/>
              <p:nvPr/>
            </p:nvSpPr>
            <p:spPr>
              <a:xfrm>
                <a:off x="4059502" y="5657669"/>
                <a:ext cx="25648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solidFill>
                            <a:srgbClr val="FF0000"/>
                          </a:solidFill>
                          <a:latin typeface="Cambria Math" panose="02040503050406030204" pitchFamily="18" charset="0"/>
                          <a:ea typeface="Cambria Math" panose="02040503050406030204" pitchFamily="18" charset="0"/>
                        </a:rPr>
                        <m:t>𝒌</m:t>
                      </m:r>
                    </m:oMath>
                  </m:oMathPara>
                </a14:m>
                <a:endParaRPr lang="zh-TW" altLang="en-US" sz="2400" b="1" dirty="0">
                  <a:solidFill>
                    <a:srgbClr val="FF0000"/>
                  </a:solidFill>
                </a:endParaRPr>
              </a:p>
            </p:txBody>
          </p:sp>
        </mc:Choice>
        <mc:Fallback xmlns="">
          <p:sp>
            <p:nvSpPr>
              <p:cNvPr id="21" name="文字方塊 20">
                <a:extLst>
                  <a:ext uri="{FF2B5EF4-FFF2-40B4-BE49-F238E27FC236}">
                    <a16:creationId xmlns:a16="http://schemas.microsoft.com/office/drawing/2014/main" id="{7F9B58FA-F070-464F-90C7-98640A8DEF15}"/>
                  </a:ext>
                </a:extLst>
              </p:cNvPr>
              <p:cNvSpPr txBox="1">
                <a:spLocks noRot="1" noChangeAspect="1" noMove="1" noResize="1" noEditPoints="1" noAdjustHandles="1" noChangeArrowheads="1" noChangeShapeType="1" noTextEdit="1"/>
              </p:cNvSpPr>
              <p:nvPr/>
            </p:nvSpPr>
            <p:spPr>
              <a:xfrm>
                <a:off x="4059502" y="5657669"/>
                <a:ext cx="256480" cy="369332"/>
              </a:xfrm>
              <a:prstGeom prst="rect">
                <a:avLst/>
              </a:prstGeom>
              <a:blipFill>
                <a:blip r:embed="rId14"/>
                <a:stretch>
                  <a:fillRect l="-30952" r="-30952" b="-819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4" name="文字方塊 23">
                <a:extLst>
                  <a:ext uri="{FF2B5EF4-FFF2-40B4-BE49-F238E27FC236}">
                    <a16:creationId xmlns:a16="http://schemas.microsoft.com/office/drawing/2014/main" id="{D4F3808B-32E7-4600-977C-EE42E8E2A89A}"/>
                  </a:ext>
                </a:extLst>
              </p:cNvPr>
              <p:cNvSpPr txBox="1"/>
              <p:nvPr/>
            </p:nvSpPr>
            <p:spPr>
              <a:xfrm>
                <a:off x="5648814" y="4418058"/>
                <a:ext cx="78386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1" i="1" smtClean="0">
                          <a:solidFill>
                            <a:srgbClr val="FF0000"/>
                          </a:solidFill>
                          <a:latin typeface="Cambria Math" panose="02040503050406030204" pitchFamily="18" charset="0"/>
                          <a:ea typeface="Cambria Math" panose="02040503050406030204" pitchFamily="18" charset="0"/>
                        </a:rPr>
                        <m:t>𝒌𝒆𝒆𝒑</m:t>
                      </m:r>
                    </m:oMath>
                  </m:oMathPara>
                </a14:m>
                <a:endParaRPr lang="zh-TW" altLang="en-US" sz="2400" b="1" dirty="0">
                  <a:solidFill>
                    <a:srgbClr val="FF0000"/>
                  </a:solidFill>
                </a:endParaRPr>
              </a:p>
            </p:txBody>
          </p:sp>
        </mc:Choice>
        <mc:Fallback xmlns="">
          <p:sp>
            <p:nvSpPr>
              <p:cNvPr id="24" name="文字方塊 23">
                <a:extLst>
                  <a:ext uri="{FF2B5EF4-FFF2-40B4-BE49-F238E27FC236}">
                    <a16:creationId xmlns:a16="http://schemas.microsoft.com/office/drawing/2014/main" id="{D4F3808B-32E7-4600-977C-EE42E8E2A89A}"/>
                  </a:ext>
                </a:extLst>
              </p:cNvPr>
              <p:cNvSpPr txBox="1">
                <a:spLocks noRot="1" noChangeAspect="1" noMove="1" noResize="1" noEditPoints="1" noAdjustHandles="1" noChangeArrowheads="1" noChangeShapeType="1" noTextEdit="1"/>
              </p:cNvSpPr>
              <p:nvPr/>
            </p:nvSpPr>
            <p:spPr>
              <a:xfrm>
                <a:off x="5648814" y="4418058"/>
                <a:ext cx="783869" cy="369332"/>
              </a:xfrm>
              <a:prstGeom prst="rect">
                <a:avLst/>
              </a:prstGeom>
              <a:blipFill>
                <a:blip r:embed="rId17"/>
                <a:stretch>
                  <a:fillRect l="-14063" t="-3333" r="-14063" b="-3666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40075419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7" grpId="0"/>
      <p:bldP spid="18" grpId="0"/>
      <p:bldP spid="19" grpId="0"/>
      <p:bldP spid="20" grpId="0"/>
      <p:bldP spid="21"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C887D90-8AB7-4E76-9397-351DFCEE9C70}"/>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F52081E3-D04D-4819-80EF-D2689AB87137}"/>
              </a:ext>
            </a:extLst>
          </p:cNvPr>
          <p:cNvSpPr>
            <a:spLocks noGrp="1"/>
          </p:cNvSpPr>
          <p:nvPr>
            <p:ph idx="1"/>
          </p:nvPr>
        </p:nvSpPr>
        <p:spPr/>
        <p:txBody>
          <a:bodyPr/>
          <a:lstStyle/>
          <a:p>
            <a:endParaRPr lang="zh-TW" altLang="en-US"/>
          </a:p>
        </p:txBody>
      </p:sp>
      <p:pic>
        <p:nvPicPr>
          <p:cNvPr id="4" name="圖片 3">
            <a:extLst>
              <a:ext uri="{FF2B5EF4-FFF2-40B4-BE49-F238E27FC236}">
                <a16:creationId xmlns:a16="http://schemas.microsoft.com/office/drawing/2014/main" id="{4AA01C67-D9F3-4475-82E8-603776DB0739}"/>
              </a:ext>
            </a:extLst>
          </p:cNvPr>
          <p:cNvPicPr>
            <a:picLocks noChangeAspect="1"/>
          </p:cNvPicPr>
          <p:nvPr/>
        </p:nvPicPr>
        <p:blipFill>
          <a:blip r:embed="rId2"/>
          <a:stretch>
            <a:fillRect/>
          </a:stretch>
        </p:blipFill>
        <p:spPr>
          <a:xfrm>
            <a:off x="415831" y="326819"/>
            <a:ext cx="8312338" cy="6223368"/>
          </a:xfrm>
          <a:prstGeom prst="rect">
            <a:avLst/>
          </a:prstGeom>
        </p:spPr>
      </p:pic>
    </p:spTree>
    <p:extLst>
      <p:ext uri="{BB962C8B-B14F-4D97-AF65-F5344CB8AC3E}">
        <p14:creationId xmlns:p14="http://schemas.microsoft.com/office/powerpoint/2010/main" val="75611648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289480-1E1B-4118-89BD-F76CE0A6647B}"/>
              </a:ext>
            </a:extLst>
          </p:cNvPr>
          <p:cNvSpPr>
            <a:spLocks noGrp="1"/>
          </p:cNvSpPr>
          <p:nvPr>
            <p:ph type="title"/>
          </p:nvPr>
        </p:nvSpPr>
        <p:spPr/>
        <p:txBody>
          <a:bodyPr/>
          <a:lstStyle/>
          <a:p>
            <a:r>
              <a:rPr lang="en-US" altLang="zh-TW" dirty="0"/>
              <a:t>To learn more ……</a:t>
            </a:r>
            <a:endParaRPr lang="zh-TW" altLang="en-US" dirty="0"/>
          </a:p>
        </p:txBody>
      </p:sp>
      <p:sp>
        <p:nvSpPr>
          <p:cNvPr id="3" name="內容版面配置區 2">
            <a:extLst>
              <a:ext uri="{FF2B5EF4-FFF2-40B4-BE49-F238E27FC236}">
                <a16:creationId xmlns:a16="http://schemas.microsoft.com/office/drawing/2014/main" id="{5F5BB076-1365-48E0-BA2A-57FAAFD3B74F}"/>
              </a:ext>
            </a:extLst>
          </p:cNvPr>
          <p:cNvSpPr>
            <a:spLocks noGrp="1"/>
          </p:cNvSpPr>
          <p:nvPr>
            <p:ph idx="1"/>
          </p:nvPr>
        </p:nvSpPr>
        <p:spPr/>
        <p:txBody>
          <a:bodyPr/>
          <a:lstStyle/>
          <a:p>
            <a:r>
              <a:rPr lang="en-US" altLang="zh-TW" dirty="0"/>
              <a:t>Batch Renormalization</a:t>
            </a:r>
          </a:p>
          <a:p>
            <a:r>
              <a:rPr lang="en-US" altLang="zh-TW" dirty="0"/>
              <a:t>Layer Normalization</a:t>
            </a:r>
          </a:p>
          <a:p>
            <a:r>
              <a:rPr lang="en-US" altLang="zh-TW" dirty="0"/>
              <a:t>Instance Normalization</a:t>
            </a:r>
          </a:p>
          <a:p>
            <a:r>
              <a:rPr lang="en-US" altLang="zh-TW" dirty="0"/>
              <a:t>Weight Normalization</a:t>
            </a:r>
          </a:p>
          <a:p>
            <a:r>
              <a:rPr lang="en-US" altLang="zh-TW" dirty="0"/>
              <a:t>Spectrum Normalization</a:t>
            </a:r>
            <a:endParaRPr lang="zh-TW" altLang="en-US" dirty="0"/>
          </a:p>
        </p:txBody>
      </p:sp>
    </p:spTree>
    <p:extLst>
      <p:ext uri="{BB962C8B-B14F-4D97-AF65-F5344CB8AC3E}">
        <p14:creationId xmlns:p14="http://schemas.microsoft.com/office/powerpoint/2010/main" val="3064737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1054FB0-1642-4B5C-B434-1E08A557B9AA}"/>
              </a:ext>
            </a:extLst>
          </p:cNvPr>
          <p:cNvSpPr>
            <a:spLocks noGrp="1"/>
          </p:cNvSpPr>
          <p:nvPr>
            <p:ph type="ctrTitle"/>
          </p:nvPr>
        </p:nvSpPr>
        <p:spPr>
          <a:xfrm>
            <a:off x="685800" y="1838643"/>
            <a:ext cx="7772400" cy="2387600"/>
          </a:xfrm>
        </p:spPr>
        <p:txBody>
          <a:bodyPr/>
          <a:lstStyle/>
          <a:p>
            <a:r>
              <a:rPr lang="en-US" altLang="zh-TW" dirty="0"/>
              <a:t>Activation Function: </a:t>
            </a:r>
            <a:br>
              <a:rPr lang="en-US" altLang="zh-TW" dirty="0"/>
            </a:br>
            <a:r>
              <a:rPr lang="en-US" altLang="zh-TW" dirty="0"/>
              <a:t>SELU</a:t>
            </a:r>
            <a:endParaRPr lang="zh-TW" altLang="en-US" dirty="0"/>
          </a:p>
        </p:txBody>
      </p:sp>
      <p:sp>
        <p:nvSpPr>
          <p:cNvPr id="3" name="副標題 2">
            <a:extLst>
              <a:ext uri="{FF2B5EF4-FFF2-40B4-BE49-F238E27FC236}">
                <a16:creationId xmlns:a16="http://schemas.microsoft.com/office/drawing/2014/main" id="{0B8973F1-1071-4231-9FE1-34ED0D884CED}"/>
              </a:ext>
            </a:extLst>
          </p:cNvPr>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2559721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ReLU</a:t>
            </a:r>
            <a:endParaRPr lang="zh-TW" altLang="en-US" dirty="0"/>
          </a:p>
        </p:txBody>
      </p:sp>
      <p:sp>
        <p:nvSpPr>
          <p:cNvPr id="3" name="內容版面配置區 2"/>
          <p:cNvSpPr>
            <a:spLocks noGrp="1"/>
          </p:cNvSpPr>
          <p:nvPr>
            <p:ph idx="1"/>
          </p:nvPr>
        </p:nvSpPr>
        <p:spPr/>
        <p:txBody>
          <a:bodyPr/>
          <a:lstStyle/>
          <a:p>
            <a:r>
              <a:rPr lang="en-US" altLang="zh-TW" dirty="0"/>
              <a:t>Rectified Linear Unit (</a:t>
            </a:r>
            <a:r>
              <a:rPr lang="en-US" altLang="zh-TW" dirty="0" err="1"/>
              <a:t>ReLU</a:t>
            </a:r>
            <a:r>
              <a:rPr lang="en-US" altLang="zh-TW" dirty="0"/>
              <a:t>)</a:t>
            </a:r>
          </a:p>
        </p:txBody>
      </p:sp>
      <p:sp>
        <p:nvSpPr>
          <p:cNvPr id="24" name="文字方塊 23"/>
          <p:cNvSpPr txBox="1"/>
          <p:nvPr/>
        </p:nvSpPr>
        <p:spPr>
          <a:xfrm>
            <a:off x="4769867" y="2393162"/>
            <a:ext cx="3314700" cy="523220"/>
          </a:xfrm>
          <a:prstGeom prst="rect">
            <a:avLst/>
          </a:prstGeom>
          <a:noFill/>
        </p:spPr>
        <p:txBody>
          <a:bodyPr wrap="square" rtlCol="0">
            <a:spAutoFit/>
          </a:bodyPr>
          <a:lstStyle/>
          <a:p>
            <a:r>
              <a:rPr lang="en-US" altLang="zh-TW" sz="2800" b="1" i="1" u="sng" dirty="0"/>
              <a:t>Reason:</a:t>
            </a:r>
            <a:endParaRPr lang="zh-TW" altLang="en-US" sz="2800" b="1" i="1" u="sng" dirty="0"/>
          </a:p>
        </p:txBody>
      </p:sp>
      <p:sp>
        <p:nvSpPr>
          <p:cNvPr id="27" name="文字方塊 26"/>
          <p:cNvSpPr txBox="1"/>
          <p:nvPr/>
        </p:nvSpPr>
        <p:spPr>
          <a:xfrm>
            <a:off x="5104958" y="2966483"/>
            <a:ext cx="3314700" cy="523220"/>
          </a:xfrm>
          <a:prstGeom prst="rect">
            <a:avLst/>
          </a:prstGeom>
          <a:noFill/>
        </p:spPr>
        <p:txBody>
          <a:bodyPr wrap="square" rtlCol="0">
            <a:spAutoFit/>
          </a:bodyPr>
          <a:lstStyle/>
          <a:p>
            <a:r>
              <a:rPr lang="en-US" altLang="zh-TW" sz="2800" dirty="0"/>
              <a:t>1. Fast to compute</a:t>
            </a:r>
            <a:endParaRPr lang="zh-TW" altLang="en-US" sz="2800" dirty="0"/>
          </a:p>
        </p:txBody>
      </p:sp>
      <p:sp>
        <p:nvSpPr>
          <p:cNvPr id="28" name="文字方塊 27"/>
          <p:cNvSpPr txBox="1"/>
          <p:nvPr/>
        </p:nvSpPr>
        <p:spPr>
          <a:xfrm>
            <a:off x="5119099" y="3604415"/>
            <a:ext cx="3314700" cy="523220"/>
          </a:xfrm>
          <a:prstGeom prst="rect">
            <a:avLst/>
          </a:prstGeom>
          <a:noFill/>
        </p:spPr>
        <p:txBody>
          <a:bodyPr wrap="square" rtlCol="0">
            <a:spAutoFit/>
          </a:bodyPr>
          <a:lstStyle/>
          <a:p>
            <a:r>
              <a:rPr lang="en-US" altLang="zh-TW" sz="2800" dirty="0"/>
              <a:t>2. Biological reason</a:t>
            </a:r>
            <a:endParaRPr lang="zh-TW" altLang="en-US" sz="2800" dirty="0"/>
          </a:p>
        </p:txBody>
      </p:sp>
      <p:sp>
        <p:nvSpPr>
          <p:cNvPr id="29" name="文字方塊 28"/>
          <p:cNvSpPr txBox="1"/>
          <p:nvPr/>
        </p:nvSpPr>
        <p:spPr>
          <a:xfrm>
            <a:off x="5119099" y="4238900"/>
            <a:ext cx="3314700" cy="954107"/>
          </a:xfrm>
          <a:prstGeom prst="rect">
            <a:avLst/>
          </a:prstGeom>
          <a:noFill/>
        </p:spPr>
        <p:txBody>
          <a:bodyPr wrap="square" rtlCol="0">
            <a:spAutoFit/>
          </a:bodyPr>
          <a:lstStyle/>
          <a:p>
            <a:r>
              <a:rPr lang="en-US" altLang="zh-TW" sz="2800" dirty="0"/>
              <a:t>3. Infinite sigmoid with different biases</a:t>
            </a:r>
            <a:endParaRPr lang="zh-TW" altLang="en-US" sz="2800" dirty="0"/>
          </a:p>
        </p:txBody>
      </p:sp>
      <p:sp>
        <p:nvSpPr>
          <p:cNvPr id="30" name="文字方塊 29"/>
          <p:cNvSpPr txBox="1"/>
          <p:nvPr/>
        </p:nvSpPr>
        <p:spPr>
          <a:xfrm>
            <a:off x="5119099" y="5250566"/>
            <a:ext cx="3314700" cy="954107"/>
          </a:xfrm>
          <a:prstGeom prst="rect">
            <a:avLst/>
          </a:prstGeom>
          <a:noFill/>
        </p:spPr>
        <p:txBody>
          <a:bodyPr wrap="square" rtlCol="0">
            <a:spAutoFit/>
          </a:bodyPr>
          <a:lstStyle/>
          <a:p>
            <a:r>
              <a:rPr lang="en-US" altLang="zh-TW" sz="2800" dirty="0"/>
              <a:t>4. Vanishing gradient problem</a:t>
            </a:r>
            <a:endParaRPr lang="zh-TW" altLang="en-US" sz="2800" dirty="0"/>
          </a:p>
        </p:txBody>
      </p:sp>
      <p:grpSp>
        <p:nvGrpSpPr>
          <p:cNvPr id="20" name="群組 19"/>
          <p:cNvGrpSpPr/>
          <p:nvPr/>
        </p:nvGrpSpPr>
        <p:grpSpPr>
          <a:xfrm>
            <a:off x="1247173" y="2966483"/>
            <a:ext cx="3103710" cy="2809363"/>
            <a:chOff x="1054530" y="3434696"/>
            <a:chExt cx="3103710" cy="2809363"/>
          </a:xfrm>
        </p:grpSpPr>
        <p:grpSp>
          <p:nvGrpSpPr>
            <p:cNvPr id="21" name="群組 20"/>
            <p:cNvGrpSpPr/>
            <p:nvPr/>
          </p:nvGrpSpPr>
          <p:grpSpPr>
            <a:xfrm>
              <a:off x="1448290" y="3434696"/>
              <a:ext cx="2709950" cy="2809363"/>
              <a:chOff x="6200673" y="3815455"/>
              <a:chExt cx="2709950" cy="2809363"/>
            </a:xfrm>
          </p:grpSpPr>
          <p:cxnSp>
            <p:nvCxnSpPr>
              <p:cNvPr id="25" name="直線單箭頭接點 24"/>
              <p:cNvCxnSpPr/>
              <p:nvPr/>
            </p:nvCxnSpPr>
            <p:spPr>
              <a:xfrm>
                <a:off x="6200673" y="5714500"/>
                <a:ext cx="247433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a:xfrm rot="16200000">
                <a:off x="6200674" y="5387649"/>
                <a:ext cx="247433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文字方塊 30"/>
                  <p:cNvSpPr txBox="1"/>
                  <p:nvPr/>
                </p:nvSpPr>
                <p:spPr>
                  <a:xfrm>
                    <a:off x="8687357" y="5527718"/>
                    <a:ext cx="22326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i="1" smtClean="0">
                              <a:latin typeface="Cambria Math" panose="02040503050406030204" pitchFamily="18" charset="0"/>
                            </a:rPr>
                            <m:t>𝑧</m:t>
                          </m:r>
                        </m:oMath>
                      </m:oMathPara>
                    </a14:m>
                    <a:endParaRPr lang="zh-TW" altLang="en-US" sz="2400" dirty="0"/>
                  </a:p>
                </p:txBody>
              </p:sp>
            </mc:Choice>
            <mc:Fallback xmlns="">
              <p:sp>
                <p:nvSpPr>
                  <p:cNvPr id="92" name="文字方塊 91"/>
                  <p:cNvSpPr txBox="1">
                    <a:spLocks noRot="1" noChangeAspect="1" noMove="1" noResize="1" noEditPoints="1" noAdjustHandles="1" noChangeArrowheads="1" noChangeShapeType="1" noTextEdit="1"/>
                  </p:cNvSpPr>
                  <p:nvPr/>
                </p:nvSpPr>
                <p:spPr>
                  <a:xfrm>
                    <a:off x="8687357" y="5527718"/>
                    <a:ext cx="223266" cy="369332"/>
                  </a:xfrm>
                  <a:prstGeom prst="rect">
                    <a:avLst/>
                  </a:prstGeom>
                  <a:blipFill rotWithShape="0">
                    <a:blip r:embed="rId19"/>
                    <a:stretch>
                      <a:fillRect l="-16216" r="-1621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2" name="文字方塊 31"/>
                  <p:cNvSpPr txBox="1"/>
                  <p:nvPr/>
                </p:nvSpPr>
                <p:spPr>
                  <a:xfrm>
                    <a:off x="7313865" y="3815455"/>
                    <a:ext cx="24795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𝑎</m:t>
                          </m:r>
                        </m:oMath>
                      </m:oMathPara>
                    </a14:m>
                    <a:endParaRPr lang="zh-TW" altLang="en-US" sz="2400" dirty="0"/>
                  </a:p>
                </p:txBody>
              </p:sp>
            </mc:Choice>
            <mc:Fallback xmlns="">
              <p:sp>
                <p:nvSpPr>
                  <p:cNvPr id="93" name="文字方塊 92"/>
                  <p:cNvSpPr txBox="1">
                    <a:spLocks noRot="1" noChangeAspect="1" noMove="1" noResize="1" noEditPoints="1" noAdjustHandles="1" noChangeArrowheads="1" noChangeShapeType="1" noTextEdit="1"/>
                  </p:cNvSpPr>
                  <p:nvPr/>
                </p:nvSpPr>
                <p:spPr>
                  <a:xfrm>
                    <a:off x="7313865" y="3815455"/>
                    <a:ext cx="247953" cy="369332"/>
                  </a:xfrm>
                  <a:prstGeom prst="rect">
                    <a:avLst/>
                  </a:prstGeom>
                  <a:blipFill rotWithShape="0">
                    <a:blip r:embed="rId20"/>
                    <a:stretch>
                      <a:fillRect l="-17500" r="-15000"/>
                    </a:stretch>
                  </a:blipFill>
                </p:spPr>
                <p:txBody>
                  <a:bodyPr/>
                  <a:lstStyle/>
                  <a:p>
                    <a:r>
                      <a:rPr lang="zh-TW" altLang="en-US">
                        <a:noFill/>
                      </a:rPr>
                      <a:t> </a:t>
                    </a:r>
                  </a:p>
                </p:txBody>
              </p:sp>
            </mc:Fallback>
          </mc:AlternateContent>
          <p:cxnSp>
            <p:nvCxnSpPr>
              <p:cNvPr id="33" name="直線接點 32"/>
              <p:cNvCxnSpPr/>
              <p:nvPr/>
            </p:nvCxnSpPr>
            <p:spPr>
              <a:xfrm>
                <a:off x="6228958" y="5708803"/>
                <a:ext cx="1237168"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V="1">
                <a:off x="7427944" y="4629511"/>
                <a:ext cx="959230" cy="1079292"/>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文字方塊 34"/>
                  <p:cNvSpPr txBox="1"/>
                  <p:nvPr/>
                </p:nvSpPr>
                <p:spPr>
                  <a:xfrm>
                    <a:off x="7985942" y="4252893"/>
                    <a:ext cx="80246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𝑎</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𝑧</m:t>
                          </m:r>
                        </m:oMath>
                      </m:oMathPara>
                    </a14:m>
                    <a:endParaRPr lang="zh-TW" altLang="en-US" sz="2400" dirty="0"/>
                  </a:p>
                </p:txBody>
              </p:sp>
            </mc:Choice>
            <mc:Fallback xmlns="">
              <p:sp>
                <p:nvSpPr>
                  <p:cNvPr id="98" name="文字方塊 97"/>
                  <p:cNvSpPr txBox="1">
                    <a:spLocks noRot="1" noChangeAspect="1" noMove="1" noResize="1" noEditPoints="1" noAdjustHandles="1" noChangeArrowheads="1" noChangeShapeType="1" noTextEdit="1"/>
                  </p:cNvSpPr>
                  <p:nvPr/>
                </p:nvSpPr>
                <p:spPr>
                  <a:xfrm>
                    <a:off x="7985942" y="4252893"/>
                    <a:ext cx="802464" cy="369332"/>
                  </a:xfrm>
                  <a:prstGeom prst="rect">
                    <a:avLst/>
                  </a:prstGeom>
                  <a:blipFill rotWithShape="0">
                    <a:blip r:embed="rId21"/>
                    <a:stretch>
                      <a:fillRect l="-4545" r="-378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6" name="文字方塊 35"/>
                  <p:cNvSpPr txBox="1"/>
                  <p:nvPr/>
                </p:nvSpPr>
                <p:spPr>
                  <a:xfrm>
                    <a:off x="6401952" y="5321208"/>
                    <a:ext cx="81804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𝑎</m:t>
                          </m:r>
                          <m:r>
                            <a:rPr lang="en-US" altLang="zh-TW" sz="2400" b="0" i="1" smtClean="0">
                              <a:latin typeface="Cambria Math" panose="02040503050406030204" pitchFamily="18" charset="0"/>
                            </a:rPr>
                            <m:t>=0</m:t>
                          </m:r>
                        </m:oMath>
                      </m:oMathPara>
                    </a14:m>
                    <a:endParaRPr lang="zh-TW" altLang="en-US" sz="2400" dirty="0"/>
                  </a:p>
                </p:txBody>
              </p:sp>
            </mc:Choice>
            <mc:Fallback xmlns="">
              <p:sp>
                <p:nvSpPr>
                  <p:cNvPr id="99" name="文字方塊 98"/>
                  <p:cNvSpPr txBox="1">
                    <a:spLocks noRot="1" noChangeAspect="1" noMove="1" noResize="1" noEditPoints="1" noAdjustHandles="1" noChangeArrowheads="1" noChangeShapeType="1" noTextEdit="1"/>
                  </p:cNvSpPr>
                  <p:nvPr/>
                </p:nvSpPr>
                <p:spPr>
                  <a:xfrm>
                    <a:off x="6401952" y="5321208"/>
                    <a:ext cx="818044" cy="369332"/>
                  </a:xfrm>
                  <a:prstGeom prst="rect">
                    <a:avLst/>
                  </a:prstGeom>
                  <a:blipFill rotWithShape="0">
                    <a:blip r:embed="rId22"/>
                    <a:stretch>
                      <a:fillRect l="-4478" r="-8955" b="-6557"/>
                    </a:stretch>
                  </a:blipFill>
                </p:spPr>
                <p:txBody>
                  <a:bodyPr/>
                  <a:lstStyle/>
                  <a:p>
                    <a:r>
                      <a:rPr lang="zh-TW" altLang="en-US">
                        <a:noFill/>
                      </a:rPr>
                      <a:t> </a:t>
                    </a:r>
                  </a:p>
                </p:txBody>
              </p:sp>
            </mc:Fallback>
          </mc:AlternateContent>
        </p:grpSp>
        <mc:AlternateContent xmlns:mc="http://schemas.openxmlformats.org/markup-compatibility/2006" xmlns:a14="http://schemas.microsoft.com/office/drawing/2010/main">
          <mc:Choice Requires="a14">
            <p:sp>
              <p:nvSpPr>
                <p:cNvPr id="23" name="文字方塊 22"/>
                <p:cNvSpPr txBox="1"/>
                <p:nvPr/>
              </p:nvSpPr>
              <p:spPr>
                <a:xfrm>
                  <a:off x="1054530" y="3588584"/>
                  <a:ext cx="77784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800" i="1" smtClean="0">
                            <a:latin typeface="Cambria Math" panose="02040503050406030204" pitchFamily="18" charset="0"/>
                          </a:rPr>
                          <m:t>𝜎</m:t>
                        </m:r>
                        <m:d>
                          <m:dPr>
                            <m:ctrlPr>
                              <a:rPr lang="en-US" altLang="zh-TW" sz="2800" i="1" smtClean="0">
                                <a:latin typeface="Cambria Math" panose="02040503050406030204" pitchFamily="18" charset="0"/>
                              </a:rPr>
                            </m:ctrlPr>
                          </m:dPr>
                          <m:e>
                            <m:r>
                              <a:rPr lang="en-US" altLang="zh-TW" sz="2800" b="0" i="1" smtClean="0">
                                <a:latin typeface="Cambria Math" panose="02040503050406030204" pitchFamily="18" charset="0"/>
                              </a:rPr>
                              <m:t>𝑧</m:t>
                            </m:r>
                          </m:e>
                        </m:d>
                      </m:oMath>
                    </m:oMathPara>
                  </a14:m>
                  <a:endParaRPr lang="zh-TW" altLang="en-US" sz="2800" dirty="0"/>
                </a:p>
              </p:txBody>
            </p:sp>
          </mc:Choice>
          <mc:Fallback xmlns="">
            <p:sp>
              <p:nvSpPr>
                <p:cNvPr id="23" name="文字方塊 22"/>
                <p:cNvSpPr txBox="1">
                  <a:spLocks noRot="1" noChangeAspect="1" noMove="1" noResize="1" noEditPoints="1" noAdjustHandles="1" noChangeArrowheads="1" noChangeShapeType="1" noTextEdit="1"/>
                </p:cNvSpPr>
                <p:nvPr/>
              </p:nvSpPr>
              <p:spPr>
                <a:xfrm>
                  <a:off x="1054530" y="3588584"/>
                  <a:ext cx="777842" cy="430887"/>
                </a:xfrm>
                <a:prstGeom prst="rect">
                  <a:avLst/>
                </a:prstGeom>
                <a:blipFill rotWithShape="0">
                  <a:blip r:embed="rId23"/>
                  <a:stretch>
                    <a:fillRect/>
                  </a:stretch>
                </a:blipFill>
              </p:spPr>
              <p:txBody>
                <a:bodyPr/>
                <a:lstStyle/>
                <a:p>
                  <a:r>
                    <a:rPr lang="zh-TW" altLang="en-US">
                      <a:noFill/>
                    </a:rPr>
                    <a:t> </a:t>
                  </a:r>
                </a:p>
              </p:txBody>
            </p:sp>
          </mc:Fallback>
        </mc:AlternateContent>
      </p:grpSp>
    </p:spTree>
    <p:extLst>
      <p:ext uri="{BB962C8B-B14F-4D97-AF65-F5344CB8AC3E}">
        <p14:creationId xmlns:p14="http://schemas.microsoft.com/office/powerpoint/2010/main" val="296380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ReLU</a:t>
            </a:r>
            <a:r>
              <a:rPr lang="en-US" altLang="zh-TW" dirty="0"/>
              <a:t> - variant</a:t>
            </a:r>
            <a:endParaRPr lang="zh-TW" altLang="en-US" dirty="0"/>
          </a:p>
        </p:txBody>
      </p:sp>
      <p:sp>
        <p:nvSpPr>
          <p:cNvPr id="3" name="內容版面配置區 2"/>
          <p:cNvSpPr>
            <a:spLocks noGrp="1"/>
          </p:cNvSpPr>
          <p:nvPr>
            <p:ph idx="1"/>
          </p:nvPr>
        </p:nvSpPr>
        <p:spPr/>
        <p:txBody>
          <a:bodyPr/>
          <a:lstStyle/>
          <a:p>
            <a:endParaRPr lang="zh-TW" altLang="en-US"/>
          </a:p>
        </p:txBody>
      </p:sp>
      <p:grpSp>
        <p:nvGrpSpPr>
          <p:cNvPr id="4" name="群組 3"/>
          <p:cNvGrpSpPr/>
          <p:nvPr/>
        </p:nvGrpSpPr>
        <p:grpSpPr>
          <a:xfrm>
            <a:off x="1099159" y="2138130"/>
            <a:ext cx="3065937" cy="3267845"/>
            <a:chOff x="7326642" y="417698"/>
            <a:chExt cx="3065937" cy="3267845"/>
          </a:xfrm>
        </p:grpSpPr>
        <p:grpSp>
          <p:nvGrpSpPr>
            <p:cNvPr id="5" name="群組 4"/>
            <p:cNvGrpSpPr/>
            <p:nvPr/>
          </p:nvGrpSpPr>
          <p:grpSpPr>
            <a:xfrm>
              <a:off x="7326642" y="876180"/>
              <a:ext cx="3065937" cy="2809363"/>
              <a:chOff x="5844686" y="3815455"/>
              <a:chExt cx="3065937" cy="2809363"/>
            </a:xfrm>
          </p:grpSpPr>
          <p:cxnSp>
            <p:nvCxnSpPr>
              <p:cNvPr id="7" name="直線單箭頭接點 6"/>
              <p:cNvCxnSpPr/>
              <p:nvPr/>
            </p:nvCxnSpPr>
            <p:spPr>
              <a:xfrm>
                <a:off x="6200673" y="5714500"/>
                <a:ext cx="247433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單箭頭接點 7"/>
              <p:cNvCxnSpPr/>
              <p:nvPr/>
            </p:nvCxnSpPr>
            <p:spPr>
              <a:xfrm rot="16200000">
                <a:off x="6200674" y="5387649"/>
                <a:ext cx="247433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文字方塊 8"/>
                  <p:cNvSpPr txBox="1"/>
                  <p:nvPr/>
                </p:nvSpPr>
                <p:spPr>
                  <a:xfrm>
                    <a:off x="8687357" y="5527718"/>
                    <a:ext cx="22326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i="1" smtClean="0">
                              <a:latin typeface="Cambria Math" panose="02040503050406030204" pitchFamily="18" charset="0"/>
                            </a:rPr>
                            <m:t>𝑧</m:t>
                          </m:r>
                        </m:oMath>
                      </m:oMathPara>
                    </a14:m>
                    <a:endParaRPr lang="zh-TW" altLang="en-US" sz="2400" dirty="0"/>
                  </a:p>
                </p:txBody>
              </p:sp>
            </mc:Choice>
            <mc:Fallback xmlns="">
              <p:sp>
                <p:nvSpPr>
                  <p:cNvPr id="92" name="文字方塊 91"/>
                  <p:cNvSpPr txBox="1">
                    <a:spLocks noRot="1" noChangeAspect="1" noMove="1" noResize="1" noEditPoints="1" noAdjustHandles="1" noChangeArrowheads="1" noChangeShapeType="1" noTextEdit="1"/>
                  </p:cNvSpPr>
                  <p:nvPr/>
                </p:nvSpPr>
                <p:spPr>
                  <a:xfrm>
                    <a:off x="8687357" y="5527718"/>
                    <a:ext cx="223266" cy="369332"/>
                  </a:xfrm>
                  <a:prstGeom prst="rect">
                    <a:avLst/>
                  </a:prstGeom>
                  <a:blipFill rotWithShape="0">
                    <a:blip r:embed="rId19"/>
                    <a:stretch>
                      <a:fillRect l="-16216" r="-1621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文字方塊 9"/>
                  <p:cNvSpPr txBox="1"/>
                  <p:nvPr/>
                </p:nvSpPr>
                <p:spPr>
                  <a:xfrm>
                    <a:off x="7313865" y="3815455"/>
                    <a:ext cx="24795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𝑎</m:t>
                          </m:r>
                        </m:oMath>
                      </m:oMathPara>
                    </a14:m>
                    <a:endParaRPr lang="zh-TW" altLang="en-US" sz="2400" dirty="0"/>
                  </a:p>
                </p:txBody>
              </p:sp>
            </mc:Choice>
            <mc:Fallback xmlns="">
              <p:sp>
                <p:nvSpPr>
                  <p:cNvPr id="93" name="文字方塊 92"/>
                  <p:cNvSpPr txBox="1">
                    <a:spLocks noRot="1" noChangeAspect="1" noMove="1" noResize="1" noEditPoints="1" noAdjustHandles="1" noChangeArrowheads="1" noChangeShapeType="1" noTextEdit="1"/>
                  </p:cNvSpPr>
                  <p:nvPr/>
                </p:nvSpPr>
                <p:spPr>
                  <a:xfrm>
                    <a:off x="7313865" y="3815455"/>
                    <a:ext cx="247953" cy="369332"/>
                  </a:xfrm>
                  <a:prstGeom prst="rect">
                    <a:avLst/>
                  </a:prstGeom>
                  <a:blipFill rotWithShape="0">
                    <a:blip r:embed="rId20"/>
                    <a:stretch>
                      <a:fillRect l="-17500" r="-15000"/>
                    </a:stretch>
                  </a:blipFill>
                </p:spPr>
                <p:txBody>
                  <a:bodyPr/>
                  <a:lstStyle/>
                  <a:p>
                    <a:r>
                      <a:rPr lang="zh-TW" altLang="en-US">
                        <a:noFill/>
                      </a:rPr>
                      <a:t> </a:t>
                    </a:r>
                  </a:p>
                </p:txBody>
              </p:sp>
            </mc:Fallback>
          </mc:AlternateContent>
          <p:cxnSp>
            <p:nvCxnSpPr>
              <p:cNvPr id="11" name="直線接點 10"/>
              <p:cNvCxnSpPr/>
              <p:nvPr/>
            </p:nvCxnSpPr>
            <p:spPr>
              <a:xfrm flipV="1">
                <a:off x="6200673" y="5708803"/>
                <a:ext cx="1265453" cy="33385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flipV="1">
                <a:off x="7427944" y="4629511"/>
                <a:ext cx="959230" cy="1079292"/>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文字方塊 12"/>
                  <p:cNvSpPr txBox="1"/>
                  <p:nvPr/>
                </p:nvSpPr>
                <p:spPr>
                  <a:xfrm>
                    <a:off x="7985942" y="4252893"/>
                    <a:ext cx="80246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𝑎</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𝑧</m:t>
                          </m:r>
                        </m:oMath>
                      </m:oMathPara>
                    </a14:m>
                    <a:endParaRPr lang="zh-TW" altLang="en-US" sz="2400" dirty="0"/>
                  </a:p>
                </p:txBody>
              </p:sp>
            </mc:Choice>
            <mc:Fallback xmlns="">
              <p:sp>
                <p:nvSpPr>
                  <p:cNvPr id="98" name="文字方塊 97"/>
                  <p:cNvSpPr txBox="1">
                    <a:spLocks noRot="1" noChangeAspect="1" noMove="1" noResize="1" noEditPoints="1" noAdjustHandles="1" noChangeArrowheads="1" noChangeShapeType="1" noTextEdit="1"/>
                  </p:cNvSpPr>
                  <p:nvPr/>
                </p:nvSpPr>
                <p:spPr>
                  <a:xfrm>
                    <a:off x="7985942" y="4252893"/>
                    <a:ext cx="802464" cy="369332"/>
                  </a:xfrm>
                  <a:prstGeom prst="rect">
                    <a:avLst/>
                  </a:prstGeom>
                  <a:blipFill rotWithShape="0">
                    <a:blip r:embed="rId21"/>
                    <a:stretch>
                      <a:fillRect l="-4545" r="-378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p:cNvSpPr txBox="1"/>
                  <p:nvPr/>
                </p:nvSpPr>
                <p:spPr>
                  <a:xfrm>
                    <a:off x="5844686" y="6082863"/>
                    <a:ext cx="137473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𝑎</m:t>
                          </m:r>
                          <m:r>
                            <a:rPr lang="en-US" altLang="zh-TW" sz="2400" b="0" i="1" smtClean="0">
                              <a:latin typeface="Cambria Math" panose="02040503050406030204" pitchFamily="18" charset="0"/>
                            </a:rPr>
                            <m:t>=0.01</m:t>
                          </m:r>
                          <m:r>
                            <a:rPr lang="en-US" altLang="zh-TW" sz="2400" b="0" i="1" smtClean="0">
                              <a:latin typeface="Cambria Math" panose="02040503050406030204" pitchFamily="18" charset="0"/>
                            </a:rPr>
                            <m:t>𝑧</m:t>
                          </m:r>
                        </m:oMath>
                      </m:oMathPara>
                    </a14:m>
                    <a:endParaRPr lang="zh-TW" altLang="en-US" sz="2400" dirty="0"/>
                  </a:p>
                </p:txBody>
              </p:sp>
            </mc:Choice>
            <mc:Fallback xmlns="">
              <p:sp>
                <p:nvSpPr>
                  <p:cNvPr id="14" name="文字方塊 13"/>
                  <p:cNvSpPr txBox="1">
                    <a:spLocks noRot="1" noChangeAspect="1" noMove="1" noResize="1" noEditPoints="1" noAdjustHandles="1" noChangeArrowheads="1" noChangeShapeType="1" noTextEdit="1"/>
                  </p:cNvSpPr>
                  <p:nvPr/>
                </p:nvSpPr>
                <p:spPr>
                  <a:xfrm>
                    <a:off x="5844686" y="6082863"/>
                    <a:ext cx="1374735" cy="369332"/>
                  </a:xfrm>
                  <a:prstGeom prst="rect">
                    <a:avLst/>
                  </a:prstGeom>
                  <a:blipFill rotWithShape="0">
                    <a:blip r:embed="rId22"/>
                    <a:stretch>
                      <a:fillRect l="-2212" r="-2655" b="-6667"/>
                    </a:stretch>
                  </a:blipFill>
                </p:spPr>
                <p:txBody>
                  <a:bodyPr/>
                  <a:lstStyle/>
                  <a:p>
                    <a:r>
                      <a:rPr lang="zh-TW" altLang="en-US">
                        <a:noFill/>
                      </a:rPr>
                      <a:t> </a:t>
                    </a:r>
                  </a:p>
                </p:txBody>
              </p:sp>
            </mc:Fallback>
          </mc:AlternateContent>
        </p:grpSp>
        <mc:AlternateContent xmlns:mc="http://schemas.openxmlformats.org/markup-compatibility/2006" xmlns:a14="http://schemas.microsoft.com/office/drawing/2010/main">
          <mc:Choice Requires="a14">
            <p:sp>
              <p:nvSpPr>
                <p:cNvPr id="6" name="文字方塊 5"/>
                <p:cNvSpPr txBox="1"/>
                <p:nvPr/>
              </p:nvSpPr>
              <p:spPr>
                <a:xfrm>
                  <a:off x="7926576" y="417698"/>
                  <a:ext cx="198644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i="1" smtClean="0">
                            <a:latin typeface="Cambria Math" panose="02040503050406030204" pitchFamily="18" charset="0"/>
                          </a:rPr>
                          <m:t>𝐿</m:t>
                        </m:r>
                        <m:r>
                          <a:rPr lang="en-US" altLang="zh-TW" sz="2800" b="0" i="1" smtClean="0">
                            <a:latin typeface="Cambria Math" panose="02040503050406030204" pitchFamily="18" charset="0"/>
                          </a:rPr>
                          <m:t>𝑒𝑎𝑘𝑦</m:t>
                        </m:r>
                        <m:r>
                          <a:rPr lang="en-US" altLang="zh-TW" sz="2800" b="0" i="1" smtClean="0">
                            <a:latin typeface="Cambria Math" panose="02040503050406030204" pitchFamily="18" charset="0"/>
                          </a:rPr>
                          <m:t> </m:t>
                        </m:r>
                        <m:r>
                          <a:rPr lang="en-US" altLang="zh-TW" sz="2800" b="0" i="1" smtClean="0">
                            <a:latin typeface="Cambria Math" panose="02040503050406030204" pitchFamily="18" charset="0"/>
                          </a:rPr>
                          <m:t>𝑅𝑒𝐿𝑈</m:t>
                        </m:r>
                      </m:oMath>
                    </m:oMathPara>
                  </a14:m>
                  <a:endParaRPr lang="zh-TW" altLang="en-US" sz="2800" dirty="0"/>
                </a:p>
              </p:txBody>
            </p:sp>
          </mc:Choice>
          <mc:Fallback xmlns="">
            <p:sp>
              <p:nvSpPr>
                <p:cNvPr id="6" name="文字方塊 5"/>
                <p:cNvSpPr txBox="1">
                  <a:spLocks noRot="1" noChangeAspect="1" noMove="1" noResize="1" noEditPoints="1" noAdjustHandles="1" noChangeArrowheads="1" noChangeShapeType="1" noTextEdit="1"/>
                </p:cNvSpPr>
                <p:nvPr/>
              </p:nvSpPr>
              <p:spPr>
                <a:xfrm>
                  <a:off x="7926576" y="417698"/>
                  <a:ext cx="1986441" cy="430887"/>
                </a:xfrm>
                <a:prstGeom prst="rect">
                  <a:avLst/>
                </a:prstGeom>
                <a:blipFill rotWithShape="0">
                  <a:blip r:embed="rId23"/>
                  <a:stretch>
                    <a:fillRect/>
                  </a:stretch>
                </a:blipFill>
              </p:spPr>
              <p:txBody>
                <a:bodyPr/>
                <a:lstStyle/>
                <a:p>
                  <a:r>
                    <a:rPr lang="zh-TW" altLang="en-US">
                      <a:noFill/>
                    </a:rPr>
                    <a:t> </a:t>
                  </a:r>
                </a:p>
              </p:txBody>
            </p:sp>
          </mc:Fallback>
        </mc:AlternateContent>
      </p:grpSp>
      <p:grpSp>
        <p:nvGrpSpPr>
          <p:cNvPr id="15" name="群組 14"/>
          <p:cNvGrpSpPr/>
          <p:nvPr/>
        </p:nvGrpSpPr>
        <p:grpSpPr>
          <a:xfrm>
            <a:off x="4925769" y="2168302"/>
            <a:ext cx="3053828" cy="3328700"/>
            <a:chOff x="7434636" y="356843"/>
            <a:chExt cx="3053828" cy="3328700"/>
          </a:xfrm>
        </p:grpSpPr>
        <p:grpSp>
          <p:nvGrpSpPr>
            <p:cNvPr id="16" name="群組 15"/>
            <p:cNvGrpSpPr/>
            <p:nvPr/>
          </p:nvGrpSpPr>
          <p:grpSpPr>
            <a:xfrm>
              <a:off x="7434636" y="876180"/>
              <a:ext cx="2957943" cy="2809363"/>
              <a:chOff x="5952680" y="3815455"/>
              <a:chExt cx="2957943" cy="2809363"/>
            </a:xfrm>
          </p:grpSpPr>
          <p:cxnSp>
            <p:nvCxnSpPr>
              <p:cNvPr id="18" name="直線單箭頭接點 17"/>
              <p:cNvCxnSpPr/>
              <p:nvPr/>
            </p:nvCxnSpPr>
            <p:spPr>
              <a:xfrm>
                <a:off x="6200673" y="5714500"/>
                <a:ext cx="247433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p:nvPr/>
            </p:nvCxnSpPr>
            <p:spPr>
              <a:xfrm rot="16200000">
                <a:off x="6200674" y="5387649"/>
                <a:ext cx="247433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文字方塊 19"/>
                  <p:cNvSpPr txBox="1"/>
                  <p:nvPr/>
                </p:nvSpPr>
                <p:spPr>
                  <a:xfrm>
                    <a:off x="8687357" y="5527718"/>
                    <a:ext cx="22326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i="1" smtClean="0">
                              <a:latin typeface="Cambria Math" panose="02040503050406030204" pitchFamily="18" charset="0"/>
                            </a:rPr>
                            <m:t>𝑧</m:t>
                          </m:r>
                        </m:oMath>
                      </m:oMathPara>
                    </a14:m>
                    <a:endParaRPr lang="zh-TW" altLang="en-US" sz="2400" dirty="0"/>
                  </a:p>
                </p:txBody>
              </p:sp>
            </mc:Choice>
            <mc:Fallback xmlns="">
              <p:sp>
                <p:nvSpPr>
                  <p:cNvPr id="92" name="文字方塊 91"/>
                  <p:cNvSpPr txBox="1">
                    <a:spLocks noRot="1" noChangeAspect="1" noMove="1" noResize="1" noEditPoints="1" noAdjustHandles="1" noChangeArrowheads="1" noChangeShapeType="1" noTextEdit="1"/>
                  </p:cNvSpPr>
                  <p:nvPr/>
                </p:nvSpPr>
                <p:spPr>
                  <a:xfrm>
                    <a:off x="8687357" y="5527718"/>
                    <a:ext cx="223266" cy="369332"/>
                  </a:xfrm>
                  <a:prstGeom prst="rect">
                    <a:avLst/>
                  </a:prstGeom>
                  <a:blipFill rotWithShape="0">
                    <a:blip r:embed="rId19"/>
                    <a:stretch>
                      <a:fillRect l="-16216" r="-1621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1" name="文字方塊 20"/>
                  <p:cNvSpPr txBox="1"/>
                  <p:nvPr/>
                </p:nvSpPr>
                <p:spPr>
                  <a:xfrm>
                    <a:off x="7313865" y="3815455"/>
                    <a:ext cx="24795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𝑎</m:t>
                          </m:r>
                        </m:oMath>
                      </m:oMathPara>
                    </a14:m>
                    <a:endParaRPr lang="zh-TW" altLang="en-US" sz="2400" dirty="0"/>
                  </a:p>
                </p:txBody>
              </p:sp>
            </mc:Choice>
            <mc:Fallback xmlns="">
              <p:sp>
                <p:nvSpPr>
                  <p:cNvPr id="93" name="文字方塊 92"/>
                  <p:cNvSpPr txBox="1">
                    <a:spLocks noRot="1" noChangeAspect="1" noMove="1" noResize="1" noEditPoints="1" noAdjustHandles="1" noChangeArrowheads="1" noChangeShapeType="1" noTextEdit="1"/>
                  </p:cNvSpPr>
                  <p:nvPr/>
                </p:nvSpPr>
                <p:spPr>
                  <a:xfrm>
                    <a:off x="7313865" y="3815455"/>
                    <a:ext cx="247953" cy="369332"/>
                  </a:xfrm>
                  <a:prstGeom prst="rect">
                    <a:avLst/>
                  </a:prstGeom>
                  <a:blipFill rotWithShape="0">
                    <a:blip r:embed="rId20"/>
                    <a:stretch>
                      <a:fillRect l="-17500" r="-15000"/>
                    </a:stretch>
                  </a:blipFill>
                </p:spPr>
                <p:txBody>
                  <a:bodyPr/>
                  <a:lstStyle/>
                  <a:p>
                    <a:r>
                      <a:rPr lang="zh-TW" altLang="en-US">
                        <a:noFill/>
                      </a:rPr>
                      <a:t> </a:t>
                    </a:r>
                  </a:p>
                </p:txBody>
              </p:sp>
            </mc:Fallback>
          </mc:AlternateContent>
          <p:cxnSp>
            <p:nvCxnSpPr>
              <p:cNvPr id="22" name="直線接點 21"/>
              <p:cNvCxnSpPr/>
              <p:nvPr/>
            </p:nvCxnSpPr>
            <p:spPr>
              <a:xfrm flipV="1">
                <a:off x="6200673" y="5708803"/>
                <a:ext cx="1265453" cy="333850"/>
              </a:xfrm>
              <a:prstGeom prst="line">
                <a:avLst/>
              </a:prstGeom>
              <a:ln w="76200">
                <a:solidFill>
                  <a:srgbClr val="00B050"/>
                </a:solidFill>
              </a:ln>
            </p:spPr>
            <p:style>
              <a:lnRef idx="3">
                <a:schemeClr val="accent5"/>
              </a:lnRef>
              <a:fillRef idx="0">
                <a:schemeClr val="accent5"/>
              </a:fillRef>
              <a:effectRef idx="2">
                <a:schemeClr val="accent5"/>
              </a:effectRef>
              <a:fontRef idx="minor">
                <a:schemeClr val="tx1"/>
              </a:fontRef>
            </p:style>
          </p:cxnSp>
          <p:cxnSp>
            <p:nvCxnSpPr>
              <p:cNvPr id="23" name="直線接點 22"/>
              <p:cNvCxnSpPr/>
              <p:nvPr/>
            </p:nvCxnSpPr>
            <p:spPr>
              <a:xfrm flipV="1">
                <a:off x="7427944" y="4629511"/>
                <a:ext cx="959230" cy="1079292"/>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文字方塊 23"/>
                  <p:cNvSpPr txBox="1"/>
                  <p:nvPr/>
                </p:nvSpPr>
                <p:spPr>
                  <a:xfrm>
                    <a:off x="7985942" y="4252893"/>
                    <a:ext cx="80246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𝑎</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𝑧</m:t>
                          </m:r>
                        </m:oMath>
                      </m:oMathPara>
                    </a14:m>
                    <a:endParaRPr lang="zh-TW" altLang="en-US" sz="2400" dirty="0"/>
                  </a:p>
                </p:txBody>
              </p:sp>
            </mc:Choice>
            <mc:Fallback xmlns="">
              <p:sp>
                <p:nvSpPr>
                  <p:cNvPr id="98" name="文字方塊 97"/>
                  <p:cNvSpPr txBox="1">
                    <a:spLocks noRot="1" noChangeAspect="1" noMove="1" noResize="1" noEditPoints="1" noAdjustHandles="1" noChangeArrowheads="1" noChangeShapeType="1" noTextEdit="1"/>
                  </p:cNvSpPr>
                  <p:nvPr/>
                </p:nvSpPr>
                <p:spPr>
                  <a:xfrm>
                    <a:off x="7985942" y="4252893"/>
                    <a:ext cx="802464" cy="369332"/>
                  </a:xfrm>
                  <a:prstGeom prst="rect">
                    <a:avLst/>
                  </a:prstGeom>
                  <a:blipFill rotWithShape="0">
                    <a:blip r:embed="rId21"/>
                    <a:stretch>
                      <a:fillRect l="-4545" r="-378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5" name="文字方塊 24"/>
                  <p:cNvSpPr txBox="1"/>
                  <p:nvPr/>
                </p:nvSpPr>
                <p:spPr>
                  <a:xfrm>
                    <a:off x="5952680" y="6055863"/>
                    <a:ext cx="98680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𝑎</m:t>
                          </m:r>
                          <m:r>
                            <a:rPr lang="en-US" altLang="zh-TW" sz="2400" b="0" i="1" smtClean="0">
                              <a:latin typeface="Cambria Math" panose="02040503050406030204" pitchFamily="18" charset="0"/>
                            </a:rPr>
                            <m:t>=</m:t>
                          </m:r>
                          <m:r>
                            <a:rPr lang="zh-TW" altLang="en-US" sz="2400" b="0" i="1" smtClean="0">
                              <a:latin typeface="Cambria Math" panose="02040503050406030204" pitchFamily="18" charset="0"/>
                            </a:rPr>
                            <m:t>𝛼</m:t>
                          </m:r>
                          <m:r>
                            <a:rPr lang="en-US" altLang="zh-TW" sz="2400" b="0" i="1" smtClean="0">
                              <a:latin typeface="Cambria Math" panose="02040503050406030204" pitchFamily="18" charset="0"/>
                            </a:rPr>
                            <m:t>𝑧</m:t>
                          </m:r>
                        </m:oMath>
                      </m:oMathPara>
                    </a14:m>
                    <a:endParaRPr lang="zh-TW" altLang="en-US" sz="2400" dirty="0"/>
                  </a:p>
                </p:txBody>
              </p:sp>
            </mc:Choice>
            <mc:Fallback xmlns="">
              <p:sp>
                <p:nvSpPr>
                  <p:cNvPr id="25" name="文字方塊 24"/>
                  <p:cNvSpPr txBox="1">
                    <a:spLocks noRot="1" noChangeAspect="1" noMove="1" noResize="1" noEditPoints="1" noAdjustHandles="1" noChangeArrowheads="1" noChangeShapeType="1" noTextEdit="1"/>
                  </p:cNvSpPr>
                  <p:nvPr/>
                </p:nvSpPr>
                <p:spPr>
                  <a:xfrm>
                    <a:off x="5952680" y="6055863"/>
                    <a:ext cx="986809" cy="369332"/>
                  </a:xfrm>
                  <a:prstGeom prst="rect">
                    <a:avLst/>
                  </a:prstGeom>
                  <a:blipFill rotWithShape="0">
                    <a:blip r:embed="rId24"/>
                    <a:stretch>
                      <a:fillRect l="-3704" r="-3086"/>
                    </a:stretch>
                  </a:blipFill>
                </p:spPr>
                <p:txBody>
                  <a:bodyPr/>
                  <a:lstStyle/>
                  <a:p>
                    <a:r>
                      <a:rPr lang="zh-TW" altLang="en-US">
                        <a:noFill/>
                      </a:rPr>
                      <a:t> </a:t>
                    </a:r>
                  </a:p>
                </p:txBody>
              </p:sp>
            </mc:Fallback>
          </mc:AlternateContent>
        </p:grpSp>
        <mc:AlternateContent xmlns:mc="http://schemas.openxmlformats.org/markup-compatibility/2006" xmlns:a14="http://schemas.microsoft.com/office/drawing/2010/main">
          <mc:Choice Requires="a14">
            <p:sp>
              <p:nvSpPr>
                <p:cNvPr id="17" name="文字方塊 16"/>
                <p:cNvSpPr txBox="1"/>
                <p:nvPr/>
              </p:nvSpPr>
              <p:spPr>
                <a:xfrm>
                  <a:off x="7599083" y="356843"/>
                  <a:ext cx="288938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i="1" smtClean="0">
                            <a:latin typeface="Cambria Math" panose="02040503050406030204" pitchFamily="18" charset="0"/>
                          </a:rPr>
                          <m:t>𝑃</m:t>
                        </m:r>
                        <m:r>
                          <a:rPr lang="en-US" altLang="zh-TW" sz="2800" b="0" i="1" smtClean="0">
                            <a:latin typeface="Cambria Math" panose="02040503050406030204" pitchFamily="18" charset="0"/>
                          </a:rPr>
                          <m:t>𝑎𝑟𝑎𝑚𝑒𝑡𝑟𝑖𝑐</m:t>
                        </m:r>
                        <m:r>
                          <a:rPr lang="en-US" altLang="zh-TW" sz="2800" b="0" i="1" smtClean="0">
                            <a:latin typeface="Cambria Math" panose="02040503050406030204" pitchFamily="18" charset="0"/>
                          </a:rPr>
                          <m:t> </m:t>
                        </m:r>
                        <m:r>
                          <a:rPr lang="en-US" altLang="zh-TW" sz="2800" b="0" i="1" smtClean="0">
                            <a:latin typeface="Cambria Math" panose="02040503050406030204" pitchFamily="18" charset="0"/>
                          </a:rPr>
                          <m:t>𝑅𝑒𝐿𝑈</m:t>
                        </m:r>
                      </m:oMath>
                    </m:oMathPara>
                  </a14:m>
                  <a:endParaRPr lang="zh-TW" altLang="en-US" sz="2800" dirty="0"/>
                </a:p>
              </p:txBody>
            </p:sp>
          </mc:Choice>
          <mc:Fallback xmlns="">
            <p:sp>
              <p:nvSpPr>
                <p:cNvPr id="17" name="文字方塊 16"/>
                <p:cNvSpPr txBox="1">
                  <a:spLocks noRot="1" noChangeAspect="1" noMove="1" noResize="1" noEditPoints="1" noAdjustHandles="1" noChangeArrowheads="1" noChangeShapeType="1" noTextEdit="1"/>
                </p:cNvSpPr>
                <p:nvPr/>
              </p:nvSpPr>
              <p:spPr>
                <a:xfrm>
                  <a:off x="7599083" y="356843"/>
                  <a:ext cx="2889381" cy="430887"/>
                </a:xfrm>
                <a:prstGeom prst="rect">
                  <a:avLst/>
                </a:prstGeom>
                <a:blipFill rotWithShape="0">
                  <a:blip r:embed="rId25"/>
                  <a:stretch>
                    <a:fillRect/>
                  </a:stretch>
                </a:blipFill>
              </p:spPr>
              <p:txBody>
                <a:bodyPr/>
                <a:lstStyle/>
                <a:p>
                  <a:r>
                    <a:rPr lang="zh-TW" altLang="en-US">
                      <a:noFill/>
                    </a:rPr>
                    <a:t> </a:t>
                  </a:r>
                </a:p>
              </p:txBody>
            </p:sp>
          </mc:Fallback>
        </mc:AlternateContent>
      </p:grpSp>
      <p:sp>
        <p:nvSpPr>
          <p:cNvPr id="26" name="文字方塊 25"/>
          <p:cNvSpPr txBox="1"/>
          <p:nvPr/>
        </p:nvSpPr>
        <p:spPr>
          <a:xfrm>
            <a:off x="5090216" y="5758281"/>
            <a:ext cx="2722332"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l-GR" altLang="zh-TW" sz="2400" dirty="0"/>
              <a:t>α</a:t>
            </a:r>
            <a:r>
              <a:rPr lang="en-US" altLang="zh-TW" sz="2400" dirty="0"/>
              <a:t> also learned by gradient descent</a:t>
            </a:r>
            <a:endParaRPr lang="zh-TW" altLang="en-US" sz="2400" dirty="0"/>
          </a:p>
        </p:txBody>
      </p:sp>
    </p:spTree>
    <p:extLst>
      <p:ext uri="{BB962C8B-B14F-4D97-AF65-F5344CB8AC3E}">
        <p14:creationId xmlns:p14="http://schemas.microsoft.com/office/powerpoint/2010/main" val="338854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F10E65D-787B-4E71-BFA8-5A1D49D8499A}"/>
              </a:ext>
            </a:extLst>
          </p:cNvPr>
          <p:cNvSpPr>
            <a:spLocks noGrp="1"/>
          </p:cNvSpPr>
          <p:nvPr>
            <p:ph type="title"/>
          </p:nvPr>
        </p:nvSpPr>
        <p:spPr/>
        <p:txBody>
          <a:bodyPr/>
          <a:lstStyle/>
          <a:p>
            <a:r>
              <a:rPr lang="en-US" altLang="zh-TW" dirty="0" err="1"/>
              <a:t>ReLU</a:t>
            </a:r>
            <a:r>
              <a:rPr lang="en-US" altLang="zh-TW" dirty="0"/>
              <a:t> - variant</a:t>
            </a:r>
            <a:endParaRPr lang="zh-TW" altLang="en-US" dirty="0"/>
          </a:p>
        </p:txBody>
      </p:sp>
      <p:grpSp>
        <p:nvGrpSpPr>
          <p:cNvPr id="7" name="群組 6">
            <a:extLst>
              <a:ext uri="{FF2B5EF4-FFF2-40B4-BE49-F238E27FC236}">
                <a16:creationId xmlns:a16="http://schemas.microsoft.com/office/drawing/2014/main" id="{77223E9A-66B5-45DA-BF5C-F7900885CF3D}"/>
              </a:ext>
            </a:extLst>
          </p:cNvPr>
          <p:cNvGrpSpPr/>
          <p:nvPr/>
        </p:nvGrpSpPr>
        <p:grpSpPr>
          <a:xfrm>
            <a:off x="698050" y="1953602"/>
            <a:ext cx="3873950" cy="3662065"/>
            <a:chOff x="6848750" y="39608"/>
            <a:chExt cx="3873950" cy="3662065"/>
          </a:xfrm>
        </p:grpSpPr>
        <p:grpSp>
          <p:nvGrpSpPr>
            <p:cNvPr id="8" name="群組 7">
              <a:extLst>
                <a:ext uri="{FF2B5EF4-FFF2-40B4-BE49-F238E27FC236}">
                  <a16:creationId xmlns:a16="http://schemas.microsoft.com/office/drawing/2014/main" id="{A700C1F4-BF8E-4901-825E-8D6D8769FD7B}"/>
                </a:ext>
              </a:extLst>
            </p:cNvPr>
            <p:cNvGrpSpPr/>
            <p:nvPr/>
          </p:nvGrpSpPr>
          <p:grpSpPr>
            <a:xfrm>
              <a:off x="6848750" y="876180"/>
              <a:ext cx="3543829" cy="2825493"/>
              <a:chOff x="5366794" y="3815455"/>
              <a:chExt cx="3543829" cy="2825493"/>
            </a:xfrm>
          </p:grpSpPr>
          <p:cxnSp>
            <p:nvCxnSpPr>
              <p:cNvPr id="10" name="直線單箭頭接點 9">
                <a:extLst>
                  <a:ext uri="{FF2B5EF4-FFF2-40B4-BE49-F238E27FC236}">
                    <a16:creationId xmlns:a16="http://schemas.microsoft.com/office/drawing/2014/main" id="{0C50820F-C19B-404F-93D5-6F2FD0F275C3}"/>
                  </a:ext>
                </a:extLst>
              </p:cNvPr>
              <p:cNvCxnSpPr/>
              <p:nvPr/>
            </p:nvCxnSpPr>
            <p:spPr>
              <a:xfrm>
                <a:off x="6200673" y="5714500"/>
                <a:ext cx="247433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a:extLst>
                  <a:ext uri="{FF2B5EF4-FFF2-40B4-BE49-F238E27FC236}">
                    <a16:creationId xmlns:a16="http://schemas.microsoft.com/office/drawing/2014/main" id="{D768E149-2F75-4E6B-AECA-63AC70E28536}"/>
                  </a:ext>
                </a:extLst>
              </p:cNvPr>
              <p:cNvCxnSpPr/>
              <p:nvPr/>
            </p:nvCxnSpPr>
            <p:spPr>
              <a:xfrm rot="16200000">
                <a:off x="6200674" y="5387649"/>
                <a:ext cx="247433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文字方塊 11">
                    <a:extLst>
                      <a:ext uri="{FF2B5EF4-FFF2-40B4-BE49-F238E27FC236}">
                        <a16:creationId xmlns:a16="http://schemas.microsoft.com/office/drawing/2014/main" id="{BE487469-F8E9-4A34-BF50-58362A401BE8}"/>
                      </a:ext>
                    </a:extLst>
                  </p:cNvPr>
                  <p:cNvSpPr txBox="1"/>
                  <p:nvPr/>
                </p:nvSpPr>
                <p:spPr>
                  <a:xfrm>
                    <a:off x="8687357" y="5527718"/>
                    <a:ext cx="22326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i="1" smtClean="0">
                              <a:latin typeface="Cambria Math" panose="02040503050406030204" pitchFamily="18" charset="0"/>
                            </a:rPr>
                            <m:t>𝑧</m:t>
                          </m:r>
                        </m:oMath>
                      </m:oMathPara>
                    </a14:m>
                    <a:endParaRPr lang="zh-TW" altLang="en-US" sz="2400" dirty="0"/>
                  </a:p>
                </p:txBody>
              </p:sp>
            </mc:Choice>
            <mc:Fallback xmlns="">
              <p:sp>
                <p:nvSpPr>
                  <p:cNvPr id="92" name="文字方塊 91"/>
                  <p:cNvSpPr txBox="1">
                    <a:spLocks noRot="1" noChangeAspect="1" noMove="1" noResize="1" noEditPoints="1" noAdjustHandles="1" noChangeArrowheads="1" noChangeShapeType="1" noTextEdit="1"/>
                  </p:cNvSpPr>
                  <p:nvPr/>
                </p:nvSpPr>
                <p:spPr>
                  <a:xfrm>
                    <a:off x="8687357" y="5527718"/>
                    <a:ext cx="223266" cy="369332"/>
                  </a:xfrm>
                  <a:prstGeom prst="rect">
                    <a:avLst/>
                  </a:prstGeom>
                  <a:blipFill rotWithShape="0">
                    <a:blip r:embed="rId19"/>
                    <a:stretch>
                      <a:fillRect l="-16216" r="-1621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文字方塊 12">
                    <a:extLst>
                      <a:ext uri="{FF2B5EF4-FFF2-40B4-BE49-F238E27FC236}">
                        <a16:creationId xmlns:a16="http://schemas.microsoft.com/office/drawing/2014/main" id="{F45DE08E-ADAF-436F-8419-ED2D0CEADDA5}"/>
                      </a:ext>
                    </a:extLst>
                  </p:cNvPr>
                  <p:cNvSpPr txBox="1"/>
                  <p:nvPr/>
                </p:nvSpPr>
                <p:spPr>
                  <a:xfrm>
                    <a:off x="7313865" y="3815455"/>
                    <a:ext cx="24795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𝑎</m:t>
                          </m:r>
                        </m:oMath>
                      </m:oMathPara>
                    </a14:m>
                    <a:endParaRPr lang="zh-TW" altLang="en-US" sz="2400" dirty="0"/>
                  </a:p>
                </p:txBody>
              </p:sp>
            </mc:Choice>
            <mc:Fallback xmlns="">
              <p:sp>
                <p:nvSpPr>
                  <p:cNvPr id="93" name="文字方塊 92"/>
                  <p:cNvSpPr txBox="1">
                    <a:spLocks noRot="1" noChangeAspect="1" noMove="1" noResize="1" noEditPoints="1" noAdjustHandles="1" noChangeArrowheads="1" noChangeShapeType="1" noTextEdit="1"/>
                  </p:cNvSpPr>
                  <p:nvPr/>
                </p:nvSpPr>
                <p:spPr>
                  <a:xfrm>
                    <a:off x="7313865" y="3815455"/>
                    <a:ext cx="247953" cy="369332"/>
                  </a:xfrm>
                  <a:prstGeom prst="rect">
                    <a:avLst/>
                  </a:prstGeom>
                  <a:blipFill rotWithShape="0">
                    <a:blip r:embed="rId20"/>
                    <a:stretch>
                      <a:fillRect l="-17500" r="-15000"/>
                    </a:stretch>
                  </a:blipFill>
                </p:spPr>
                <p:txBody>
                  <a:bodyPr/>
                  <a:lstStyle/>
                  <a:p>
                    <a:r>
                      <a:rPr lang="zh-TW" altLang="en-US">
                        <a:noFill/>
                      </a:rPr>
                      <a:t> </a:t>
                    </a:r>
                  </a:p>
                </p:txBody>
              </p:sp>
            </mc:Fallback>
          </mc:AlternateContent>
          <p:cxnSp>
            <p:nvCxnSpPr>
              <p:cNvPr id="14" name="直線接點 13">
                <a:extLst>
                  <a:ext uri="{FF2B5EF4-FFF2-40B4-BE49-F238E27FC236}">
                    <a16:creationId xmlns:a16="http://schemas.microsoft.com/office/drawing/2014/main" id="{23A0C8A8-2A9E-45D0-AE02-A580431ACA8B}"/>
                  </a:ext>
                </a:extLst>
              </p:cNvPr>
              <p:cNvCxnSpPr/>
              <p:nvPr/>
            </p:nvCxnSpPr>
            <p:spPr>
              <a:xfrm flipV="1">
                <a:off x="7427944" y="4629511"/>
                <a:ext cx="959230" cy="1079292"/>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文字方塊 14">
                    <a:extLst>
                      <a:ext uri="{FF2B5EF4-FFF2-40B4-BE49-F238E27FC236}">
                        <a16:creationId xmlns:a16="http://schemas.microsoft.com/office/drawing/2014/main" id="{A2627657-497D-4C41-AA47-138E981ED63A}"/>
                      </a:ext>
                    </a:extLst>
                  </p:cNvPr>
                  <p:cNvSpPr txBox="1"/>
                  <p:nvPr/>
                </p:nvSpPr>
                <p:spPr>
                  <a:xfrm>
                    <a:off x="7985942" y="4252893"/>
                    <a:ext cx="80246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𝑎</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𝑧</m:t>
                          </m:r>
                        </m:oMath>
                      </m:oMathPara>
                    </a14:m>
                    <a:endParaRPr lang="zh-TW" altLang="en-US" sz="2400" dirty="0"/>
                  </a:p>
                </p:txBody>
              </p:sp>
            </mc:Choice>
            <mc:Fallback xmlns="">
              <p:sp>
                <p:nvSpPr>
                  <p:cNvPr id="98" name="文字方塊 97"/>
                  <p:cNvSpPr txBox="1">
                    <a:spLocks noRot="1" noChangeAspect="1" noMove="1" noResize="1" noEditPoints="1" noAdjustHandles="1" noChangeArrowheads="1" noChangeShapeType="1" noTextEdit="1"/>
                  </p:cNvSpPr>
                  <p:nvPr/>
                </p:nvSpPr>
                <p:spPr>
                  <a:xfrm>
                    <a:off x="7985942" y="4252893"/>
                    <a:ext cx="802464" cy="369332"/>
                  </a:xfrm>
                  <a:prstGeom prst="rect">
                    <a:avLst/>
                  </a:prstGeom>
                  <a:blipFill rotWithShape="0">
                    <a:blip r:embed="rId21"/>
                    <a:stretch>
                      <a:fillRect l="-4545" r="-378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文字方塊 15">
                    <a:extLst>
                      <a:ext uri="{FF2B5EF4-FFF2-40B4-BE49-F238E27FC236}">
                        <a16:creationId xmlns:a16="http://schemas.microsoft.com/office/drawing/2014/main" id="{FF895715-8449-46DA-B2EE-4CD2E4F4E763}"/>
                      </a:ext>
                    </a:extLst>
                  </p:cNvPr>
                  <p:cNvSpPr txBox="1"/>
                  <p:nvPr/>
                </p:nvSpPr>
                <p:spPr>
                  <a:xfrm>
                    <a:off x="5366794" y="6271616"/>
                    <a:ext cx="19470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𝑎</m:t>
                          </m:r>
                          <m:r>
                            <a:rPr lang="en-US" altLang="zh-TW" sz="2400" b="0" i="1" smtClean="0">
                              <a:latin typeface="Cambria Math" panose="02040503050406030204" pitchFamily="18" charset="0"/>
                            </a:rPr>
                            <m:t>=</m:t>
                          </m:r>
                          <m:r>
                            <a:rPr lang="zh-TW" altLang="en-US" sz="2400" b="0" i="1" smtClean="0">
                              <a:latin typeface="Cambria Math" panose="02040503050406030204" pitchFamily="18" charset="0"/>
                            </a:rPr>
                            <m:t>𝛼</m:t>
                          </m:r>
                          <m:d>
                            <m:dPr>
                              <m:ctrlPr>
                                <a:rPr lang="en-US" altLang="zh-TW" sz="2400" b="0" i="1" smtClean="0">
                                  <a:latin typeface="Cambria Math" panose="02040503050406030204" pitchFamily="18" charset="0"/>
                                </a:rPr>
                              </m:ctrlPr>
                            </m:dPr>
                            <m:e>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𝑒</m:t>
                                  </m:r>
                                </m:e>
                                <m:sup>
                                  <m:r>
                                    <a:rPr lang="en-US" altLang="zh-TW" sz="2400" b="0" i="1" smtClean="0">
                                      <a:latin typeface="Cambria Math" panose="02040503050406030204" pitchFamily="18" charset="0"/>
                                    </a:rPr>
                                    <m:t>𝑧</m:t>
                                  </m:r>
                                </m:sup>
                              </m:sSup>
                              <m:r>
                                <a:rPr lang="en-US" altLang="zh-TW" sz="2400" b="0" i="1" smtClean="0">
                                  <a:latin typeface="Cambria Math" panose="02040503050406030204" pitchFamily="18" charset="0"/>
                                </a:rPr>
                                <m:t>−1</m:t>
                              </m:r>
                            </m:e>
                          </m:d>
                        </m:oMath>
                      </m:oMathPara>
                    </a14:m>
                    <a:endParaRPr lang="zh-TW" altLang="en-US" sz="2400" dirty="0"/>
                  </a:p>
                </p:txBody>
              </p:sp>
            </mc:Choice>
            <mc:Fallback xmlns="">
              <p:sp>
                <p:nvSpPr>
                  <p:cNvPr id="25" name="文字方塊 24"/>
                  <p:cNvSpPr txBox="1">
                    <a:spLocks noRot="1" noChangeAspect="1" noMove="1" noResize="1" noEditPoints="1" noAdjustHandles="1" noChangeArrowheads="1" noChangeShapeType="1" noTextEdit="1"/>
                  </p:cNvSpPr>
                  <p:nvPr/>
                </p:nvSpPr>
                <p:spPr>
                  <a:xfrm>
                    <a:off x="5366794" y="6271616"/>
                    <a:ext cx="1947071" cy="369332"/>
                  </a:xfrm>
                  <a:prstGeom prst="rect">
                    <a:avLst/>
                  </a:prstGeom>
                  <a:blipFill>
                    <a:blip r:embed="rId22"/>
                    <a:stretch>
                      <a:fillRect l="-1881" b="-6667"/>
                    </a:stretch>
                  </a:blipFill>
                </p:spPr>
                <p:txBody>
                  <a:bodyPr/>
                  <a:lstStyle/>
                  <a:p>
                    <a:r>
                      <a:rPr lang="zh-TW" altLang="en-US">
                        <a:noFill/>
                      </a:rPr>
                      <a:t> </a:t>
                    </a:r>
                  </a:p>
                </p:txBody>
              </p:sp>
            </mc:Fallback>
          </mc:AlternateContent>
        </p:grpSp>
        <p:sp>
          <p:nvSpPr>
            <p:cNvPr id="9" name="文字方塊 8">
              <a:extLst>
                <a:ext uri="{FF2B5EF4-FFF2-40B4-BE49-F238E27FC236}">
                  <a16:creationId xmlns:a16="http://schemas.microsoft.com/office/drawing/2014/main" id="{497F6FAD-B293-482C-9AD0-48D0FC2425D0}"/>
                </a:ext>
              </a:extLst>
            </p:cNvPr>
            <p:cNvSpPr txBox="1"/>
            <p:nvPr/>
          </p:nvSpPr>
          <p:spPr>
            <a:xfrm>
              <a:off x="7370257" y="39608"/>
              <a:ext cx="3352443" cy="861774"/>
            </a:xfrm>
            <a:prstGeom prst="rect">
              <a:avLst/>
            </a:prstGeom>
            <a:noFill/>
          </p:spPr>
          <p:txBody>
            <a:bodyPr wrap="square" lIns="0" tIns="0" rIns="0" bIns="0" rtlCol="0">
              <a:spAutoFit/>
            </a:bodyPr>
            <a:lstStyle/>
            <a:p>
              <a:r>
                <a:rPr lang="en-US" altLang="zh-TW" sz="2800" dirty="0">
                  <a:solidFill>
                    <a:srgbClr val="000000"/>
                  </a:solidFill>
                </a:rPr>
                <a:t>Exponential Linear Unit (ELU)</a:t>
              </a:r>
            </a:p>
          </p:txBody>
        </p:sp>
      </p:grpSp>
      <p:sp>
        <p:nvSpPr>
          <p:cNvPr id="17" name="手繪多邊形: 圖案 16">
            <a:extLst>
              <a:ext uri="{FF2B5EF4-FFF2-40B4-BE49-F238E27FC236}">
                <a16:creationId xmlns:a16="http://schemas.microsoft.com/office/drawing/2014/main" id="{EC7671F2-4C1D-4056-8679-F54C02A7177F}"/>
              </a:ext>
            </a:extLst>
          </p:cNvPr>
          <p:cNvSpPr/>
          <p:nvPr/>
        </p:nvSpPr>
        <p:spPr>
          <a:xfrm>
            <a:off x="1374667" y="4699935"/>
            <a:ext cx="1346200" cy="419100"/>
          </a:xfrm>
          <a:custGeom>
            <a:avLst/>
            <a:gdLst>
              <a:gd name="connsiteX0" fmla="*/ 1346200 w 1346200"/>
              <a:gd name="connsiteY0" fmla="*/ 0 h 419100"/>
              <a:gd name="connsiteX1" fmla="*/ 914400 w 1346200"/>
              <a:gd name="connsiteY1" fmla="*/ 304800 h 419100"/>
              <a:gd name="connsiteX2" fmla="*/ 0 w 1346200"/>
              <a:gd name="connsiteY2" fmla="*/ 419100 h 419100"/>
            </a:gdLst>
            <a:ahLst/>
            <a:cxnLst>
              <a:cxn ang="0">
                <a:pos x="connsiteX0" y="connsiteY0"/>
              </a:cxn>
              <a:cxn ang="0">
                <a:pos x="connsiteX1" y="connsiteY1"/>
              </a:cxn>
              <a:cxn ang="0">
                <a:pos x="connsiteX2" y="connsiteY2"/>
              </a:cxn>
            </a:cxnLst>
            <a:rect l="l" t="t" r="r" b="b"/>
            <a:pathLst>
              <a:path w="1346200" h="419100">
                <a:moveTo>
                  <a:pt x="1346200" y="0"/>
                </a:moveTo>
                <a:cubicBezTo>
                  <a:pt x="1242483" y="117475"/>
                  <a:pt x="1138767" y="234950"/>
                  <a:pt x="914400" y="304800"/>
                </a:cubicBezTo>
                <a:cubicBezTo>
                  <a:pt x="690033" y="374650"/>
                  <a:pt x="345016" y="396875"/>
                  <a:pt x="0" y="419100"/>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8" name="群組 17">
            <a:extLst>
              <a:ext uri="{FF2B5EF4-FFF2-40B4-BE49-F238E27FC236}">
                <a16:creationId xmlns:a16="http://schemas.microsoft.com/office/drawing/2014/main" id="{6AC41A4C-A159-4CCB-9990-D9ECAC0016C1}"/>
              </a:ext>
            </a:extLst>
          </p:cNvPr>
          <p:cNvGrpSpPr/>
          <p:nvPr/>
        </p:nvGrpSpPr>
        <p:grpSpPr>
          <a:xfrm>
            <a:off x="4254345" y="2193121"/>
            <a:ext cx="4010347" cy="3383246"/>
            <a:chOff x="6461695" y="302297"/>
            <a:chExt cx="4010347" cy="3383246"/>
          </a:xfrm>
        </p:grpSpPr>
        <p:grpSp>
          <p:nvGrpSpPr>
            <p:cNvPr id="19" name="群組 18">
              <a:extLst>
                <a:ext uri="{FF2B5EF4-FFF2-40B4-BE49-F238E27FC236}">
                  <a16:creationId xmlns:a16="http://schemas.microsoft.com/office/drawing/2014/main" id="{74673B37-7CC4-4AAC-88B0-9706E6B4AA19}"/>
                </a:ext>
              </a:extLst>
            </p:cNvPr>
            <p:cNvGrpSpPr/>
            <p:nvPr/>
          </p:nvGrpSpPr>
          <p:grpSpPr>
            <a:xfrm>
              <a:off x="6461695" y="876180"/>
              <a:ext cx="3930884" cy="2809363"/>
              <a:chOff x="4979739" y="3815455"/>
              <a:chExt cx="3930884" cy="2809363"/>
            </a:xfrm>
          </p:grpSpPr>
          <p:cxnSp>
            <p:nvCxnSpPr>
              <p:cNvPr id="21" name="直線單箭頭接點 20">
                <a:extLst>
                  <a:ext uri="{FF2B5EF4-FFF2-40B4-BE49-F238E27FC236}">
                    <a16:creationId xmlns:a16="http://schemas.microsoft.com/office/drawing/2014/main" id="{A265D69B-AB21-4C1F-AAD0-448C562643AF}"/>
                  </a:ext>
                </a:extLst>
              </p:cNvPr>
              <p:cNvCxnSpPr/>
              <p:nvPr/>
            </p:nvCxnSpPr>
            <p:spPr>
              <a:xfrm>
                <a:off x="6200673" y="5714500"/>
                <a:ext cx="247433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單箭頭接點 21">
                <a:extLst>
                  <a:ext uri="{FF2B5EF4-FFF2-40B4-BE49-F238E27FC236}">
                    <a16:creationId xmlns:a16="http://schemas.microsoft.com/office/drawing/2014/main" id="{D985BE71-6E02-4673-9FCF-C82CE5779888}"/>
                  </a:ext>
                </a:extLst>
              </p:cNvPr>
              <p:cNvCxnSpPr/>
              <p:nvPr/>
            </p:nvCxnSpPr>
            <p:spPr>
              <a:xfrm rot="16200000">
                <a:off x="6200674" y="5387649"/>
                <a:ext cx="247433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文字方塊 22">
                    <a:extLst>
                      <a:ext uri="{FF2B5EF4-FFF2-40B4-BE49-F238E27FC236}">
                        <a16:creationId xmlns:a16="http://schemas.microsoft.com/office/drawing/2014/main" id="{69B561EE-BDA7-446A-9089-CEA31BD23C0C}"/>
                      </a:ext>
                    </a:extLst>
                  </p:cNvPr>
                  <p:cNvSpPr txBox="1"/>
                  <p:nvPr/>
                </p:nvSpPr>
                <p:spPr>
                  <a:xfrm>
                    <a:off x="8687357" y="5527718"/>
                    <a:ext cx="22326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i="1" smtClean="0">
                              <a:latin typeface="Cambria Math" panose="02040503050406030204" pitchFamily="18" charset="0"/>
                            </a:rPr>
                            <m:t>𝑧</m:t>
                          </m:r>
                        </m:oMath>
                      </m:oMathPara>
                    </a14:m>
                    <a:endParaRPr lang="zh-TW" altLang="en-US" sz="2400" dirty="0"/>
                  </a:p>
                </p:txBody>
              </p:sp>
            </mc:Choice>
            <mc:Fallback xmlns="">
              <p:sp>
                <p:nvSpPr>
                  <p:cNvPr id="92" name="文字方塊 91"/>
                  <p:cNvSpPr txBox="1">
                    <a:spLocks noRot="1" noChangeAspect="1" noMove="1" noResize="1" noEditPoints="1" noAdjustHandles="1" noChangeArrowheads="1" noChangeShapeType="1" noTextEdit="1"/>
                  </p:cNvSpPr>
                  <p:nvPr/>
                </p:nvSpPr>
                <p:spPr>
                  <a:xfrm>
                    <a:off x="8687357" y="5527718"/>
                    <a:ext cx="223266" cy="369332"/>
                  </a:xfrm>
                  <a:prstGeom prst="rect">
                    <a:avLst/>
                  </a:prstGeom>
                  <a:blipFill rotWithShape="0">
                    <a:blip r:embed="rId19"/>
                    <a:stretch>
                      <a:fillRect l="-16216" r="-1621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4" name="文字方塊 23">
                    <a:extLst>
                      <a:ext uri="{FF2B5EF4-FFF2-40B4-BE49-F238E27FC236}">
                        <a16:creationId xmlns:a16="http://schemas.microsoft.com/office/drawing/2014/main" id="{68F49AB7-F696-4531-A905-53C2DDF1D9BE}"/>
                      </a:ext>
                    </a:extLst>
                  </p:cNvPr>
                  <p:cNvSpPr txBox="1"/>
                  <p:nvPr/>
                </p:nvSpPr>
                <p:spPr>
                  <a:xfrm>
                    <a:off x="7313865" y="3815455"/>
                    <a:ext cx="24795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𝑎</m:t>
                          </m:r>
                        </m:oMath>
                      </m:oMathPara>
                    </a14:m>
                    <a:endParaRPr lang="zh-TW" altLang="en-US" sz="2400" dirty="0"/>
                  </a:p>
                </p:txBody>
              </p:sp>
            </mc:Choice>
            <mc:Fallback xmlns="">
              <p:sp>
                <p:nvSpPr>
                  <p:cNvPr id="93" name="文字方塊 92"/>
                  <p:cNvSpPr txBox="1">
                    <a:spLocks noRot="1" noChangeAspect="1" noMove="1" noResize="1" noEditPoints="1" noAdjustHandles="1" noChangeArrowheads="1" noChangeShapeType="1" noTextEdit="1"/>
                  </p:cNvSpPr>
                  <p:nvPr/>
                </p:nvSpPr>
                <p:spPr>
                  <a:xfrm>
                    <a:off x="7313865" y="3815455"/>
                    <a:ext cx="247953" cy="369332"/>
                  </a:xfrm>
                  <a:prstGeom prst="rect">
                    <a:avLst/>
                  </a:prstGeom>
                  <a:blipFill rotWithShape="0">
                    <a:blip r:embed="rId20"/>
                    <a:stretch>
                      <a:fillRect l="-17500" r="-1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6" name="文字方塊 25">
                    <a:extLst>
                      <a:ext uri="{FF2B5EF4-FFF2-40B4-BE49-F238E27FC236}">
                        <a16:creationId xmlns:a16="http://schemas.microsoft.com/office/drawing/2014/main" id="{B1FAAD28-E671-4ED0-B32A-26F0083B3FA6}"/>
                      </a:ext>
                    </a:extLst>
                  </p:cNvPr>
                  <p:cNvSpPr txBox="1"/>
                  <p:nvPr/>
                </p:nvSpPr>
                <p:spPr>
                  <a:xfrm>
                    <a:off x="8026238" y="4233219"/>
                    <a:ext cx="80246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𝑎</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𝑧</m:t>
                          </m:r>
                        </m:oMath>
                      </m:oMathPara>
                    </a14:m>
                    <a:endParaRPr lang="zh-TW" altLang="en-US" sz="2400" dirty="0"/>
                  </a:p>
                </p:txBody>
              </p:sp>
            </mc:Choice>
            <mc:Fallback xmlns="">
              <p:sp>
                <p:nvSpPr>
                  <p:cNvPr id="26" name="文字方塊 25">
                    <a:extLst>
                      <a:ext uri="{FF2B5EF4-FFF2-40B4-BE49-F238E27FC236}">
                        <a16:creationId xmlns:a16="http://schemas.microsoft.com/office/drawing/2014/main" id="{B1FAAD28-E671-4ED0-B32A-26F0083B3FA6}"/>
                      </a:ext>
                    </a:extLst>
                  </p:cNvPr>
                  <p:cNvSpPr txBox="1">
                    <a:spLocks noRot="1" noChangeAspect="1" noMove="1" noResize="1" noEditPoints="1" noAdjustHandles="1" noChangeArrowheads="1" noChangeShapeType="1" noTextEdit="1"/>
                  </p:cNvSpPr>
                  <p:nvPr/>
                </p:nvSpPr>
                <p:spPr>
                  <a:xfrm>
                    <a:off x="8026238" y="4233219"/>
                    <a:ext cx="802464" cy="369332"/>
                  </a:xfrm>
                  <a:prstGeom prst="rect">
                    <a:avLst/>
                  </a:prstGeom>
                  <a:blipFill>
                    <a:blip r:embed="rId23"/>
                    <a:stretch>
                      <a:fillRect l="-5344" r="-381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7" name="文字方塊 26">
                    <a:extLst>
                      <a:ext uri="{FF2B5EF4-FFF2-40B4-BE49-F238E27FC236}">
                        <a16:creationId xmlns:a16="http://schemas.microsoft.com/office/drawing/2014/main" id="{37B0077C-D748-4C92-B56A-B0B8AD3D77E1}"/>
                      </a:ext>
                    </a:extLst>
                  </p:cNvPr>
                  <p:cNvSpPr txBox="1"/>
                  <p:nvPr/>
                </p:nvSpPr>
                <p:spPr>
                  <a:xfrm>
                    <a:off x="4979739" y="5992283"/>
                    <a:ext cx="19470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𝑎</m:t>
                          </m:r>
                          <m:r>
                            <a:rPr lang="en-US" altLang="zh-TW" sz="2400" b="0" i="1" smtClean="0">
                              <a:latin typeface="Cambria Math" panose="02040503050406030204" pitchFamily="18" charset="0"/>
                            </a:rPr>
                            <m:t>=</m:t>
                          </m:r>
                          <m:r>
                            <a:rPr lang="zh-TW" altLang="en-US" sz="2400" b="0" i="1" smtClean="0">
                              <a:latin typeface="Cambria Math" panose="02040503050406030204" pitchFamily="18" charset="0"/>
                            </a:rPr>
                            <m:t>𝛼</m:t>
                          </m:r>
                          <m:d>
                            <m:dPr>
                              <m:ctrlPr>
                                <a:rPr lang="en-US" altLang="zh-TW" sz="2400" b="0" i="1" smtClean="0">
                                  <a:latin typeface="Cambria Math" panose="02040503050406030204" pitchFamily="18" charset="0"/>
                                </a:rPr>
                              </m:ctrlPr>
                            </m:dPr>
                            <m:e>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𝑒</m:t>
                                  </m:r>
                                </m:e>
                                <m:sup>
                                  <m:r>
                                    <a:rPr lang="en-US" altLang="zh-TW" sz="2400" b="0" i="1" smtClean="0">
                                      <a:latin typeface="Cambria Math" panose="02040503050406030204" pitchFamily="18" charset="0"/>
                                    </a:rPr>
                                    <m:t>𝑧</m:t>
                                  </m:r>
                                </m:sup>
                              </m:sSup>
                              <m:r>
                                <a:rPr lang="en-US" altLang="zh-TW" sz="2400" b="0" i="1" smtClean="0">
                                  <a:latin typeface="Cambria Math" panose="02040503050406030204" pitchFamily="18" charset="0"/>
                                </a:rPr>
                                <m:t>−1</m:t>
                              </m:r>
                            </m:e>
                          </m:d>
                        </m:oMath>
                      </m:oMathPara>
                    </a14:m>
                    <a:endParaRPr lang="zh-TW" altLang="en-US" sz="2400" dirty="0"/>
                  </a:p>
                </p:txBody>
              </p:sp>
            </mc:Choice>
            <mc:Fallback xmlns="">
              <p:sp>
                <p:nvSpPr>
                  <p:cNvPr id="27" name="文字方塊 26">
                    <a:extLst>
                      <a:ext uri="{FF2B5EF4-FFF2-40B4-BE49-F238E27FC236}">
                        <a16:creationId xmlns:a16="http://schemas.microsoft.com/office/drawing/2014/main" id="{37B0077C-D748-4C92-B56A-B0B8AD3D77E1}"/>
                      </a:ext>
                    </a:extLst>
                  </p:cNvPr>
                  <p:cNvSpPr txBox="1">
                    <a:spLocks noRot="1" noChangeAspect="1" noMove="1" noResize="1" noEditPoints="1" noAdjustHandles="1" noChangeArrowheads="1" noChangeShapeType="1" noTextEdit="1"/>
                  </p:cNvSpPr>
                  <p:nvPr/>
                </p:nvSpPr>
                <p:spPr>
                  <a:xfrm>
                    <a:off x="4979739" y="5992283"/>
                    <a:ext cx="1947071" cy="369332"/>
                  </a:xfrm>
                  <a:prstGeom prst="rect">
                    <a:avLst/>
                  </a:prstGeom>
                  <a:blipFill>
                    <a:blip r:embed="rId24"/>
                    <a:stretch>
                      <a:fillRect l="-1881" b="-4918"/>
                    </a:stretch>
                  </a:blipFill>
                </p:spPr>
                <p:txBody>
                  <a:bodyPr/>
                  <a:lstStyle/>
                  <a:p>
                    <a:r>
                      <a:rPr lang="zh-TW" altLang="en-US">
                        <a:noFill/>
                      </a:rPr>
                      <a:t> </a:t>
                    </a:r>
                  </a:p>
                </p:txBody>
              </p:sp>
            </mc:Fallback>
          </mc:AlternateContent>
        </p:grpSp>
        <p:sp>
          <p:nvSpPr>
            <p:cNvPr id="20" name="文字方塊 19">
              <a:extLst>
                <a:ext uri="{FF2B5EF4-FFF2-40B4-BE49-F238E27FC236}">
                  <a16:creationId xmlns:a16="http://schemas.microsoft.com/office/drawing/2014/main" id="{6646FF8C-EC94-4C0D-85B8-B6A2453975B2}"/>
                </a:ext>
              </a:extLst>
            </p:cNvPr>
            <p:cNvSpPr txBox="1"/>
            <p:nvPr/>
          </p:nvSpPr>
          <p:spPr>
            <a:xfrm>
              <a:off x="7119599" y="302297"/>
              <a:ext cx="3352443" cy="430887"/>
            </a:xfrm>
            <a:prstGeom prst="rect">
              <a:avLst/>
            </a:prstGeom>
            <a:noFill/>
          </p:spPr>
          <p:txBody>
            <a:bodyPr wrap="square" lIns="0" tIns="0" rIns="0" bIns="0" rtlCol="0">
              <a:spAutoFit/>
            </a:bodyPr>
            <a:lstStyle/>
            <a:p>
              <a:pPr algn="ctr"/>
              <a:r>
                <a:rPr lang="en-US" altLang="zh-TW" sz="2800" dirty="0">
                  <a:solidFill>
                    <a:srgbClr val="000000"/>
                  </a:solidFill>
                </a:rPr>
                <a:t>Scaled ELU (SELU)</a:t>
              </a:r>
            </a:p>
          </p:txBody>
        </p:sp>
      </p:grpSp>
      <p:sp>
        <p:nvSpPr>
          <p:cNvPr id="28" name="手繪多邊形: 圖案 27">
            <a:extLst>
              <a:ext uri="{FF2B5EF4-FFF2-40B4-BE49-F238E27FC236}">
                <a16:creationId xmlns:a16="http://schemas.microsoft.com/office/drawing/2014/main" id="{9963652D-1816-4FDB-8081-3EFA580DF61F}"/>
              </a:ext>
            </a:extLst>
          </p:cNvPr>
          <p:cNvSpPr/>
          <p:nvPr/>
        </p:nvSpPr>
        <p:spPr>
          <a:xfrm>
            <a:off x="5318017" y="4676764"/>
            <a:ext cx="1346200" cy="815075"/>
          </a:xfrm>
          <a:custGeom>
            <a:avLst/>
            <a:gdLst>
              <a:gd name="connsiteX0" fmla="*/ 1346200 w 1346200"/>
              <a:gd name="connsiteY0" fmla="*/ 0 h 419100"/>
              <a:gd name="connsiteX1" fmla="*/ 914400 w 1346200"/>
              <a:gd name="connsiteY1" fmla="*/ 304800 h 419100"/>
              <a:gd name="connsiteX2" fmla="*/ 0 w 1346200"/>
              <a:gd name="connsiteY2" fmla="*/ 419100 h 419100"/>
            </a:gdLst>
            <a:ahLst/>
            <a:cxnLst>
              <a:cxn ang="0">
                <a:pos x="connsiteX0" y="connsiteY0"/>
              </a:cxn>
              <a:cxn ang="0">
                <a:pos x="connsiteX1" y="connsiteY1"/>
              </a:cxn>
              <a:cxn ang="0">
                <a:pos x="connsiteX2" y="connsiteY2"/>
              </a:cxn>
            </a:cxnLst>
            <a:rect l="l" t="t" r="r" b="b"/>
            <a:pathLst>
              <a:path w="1346200" h="419100">
                <a:moveTo>
                  <a:pt x="1346200" y="0"/>
                </a:moveTo>
                <a:cubicBezTo>
                  <a:pt x="1242483" y="117475"/>
                  <a:pt x="1138767" y="234950"/>
                  <a:pt x="914400" y="304800"/>
                </a:cubicBezTo>
                <a:cubicBezTo>
                  <a:pt x="690033" y="374650"/>
                  <a:pt x="345016" y="396875"/>
                  <a:pt x="0" y="419100"/>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37" name="群組 36">
            <a:extLst>
              <a:ext uri="{FF2B5EF4-FFF2-40B4-BE49-F238E27FC236}">
                <a16:creationId xmlns:a16="http://schemas.microsoft.com/office/drawing/2014/main" id="{E5A86895-396F-47C8-A5B2-565875F0C05D}"/>
              </a:ext>
            </a:extLst>
          </p:cNvPr>
          <p:cNvGrpSpPr/>
          <p:nvPr/>
        </p:nvGrpSpPr>
        <p:grpSpPr>
          <a:xfrm>
            <a:off x="0" y="290737"/>
            <a:ext cx="9144000" cy="1423472"/>
            <a:chOff x="0" y="276816"/>
            <a:chExt cx="9144000" cy="1423472"/>
          </a:xfrm>
        </p:grpSpPr>
        <p:pic>
          <p:nvPicPr>
            <p:cNvPr id="4" name="圖片 3">
              <a:extLst>
                <a:ext uri="{FF2B5EF4-FFF2-40B4-BE49-F238E27FC236}">
                  <a16:creationId xmlns:a16="http://schemas.microsoft.com/office/drawing/2014/main" id="{0C616762-6324-4D6F-87A8-5993F3DBF389}"/>
                </a:ext>
              </a:extLst>
            </p:cNvPr>
            <p:cNvPicPr>
              <a:picLocks noChangeAspect="1"/>
            </p:cNvPicPr>
            <p:nvPr/>
          </p:nvPicPr>
          <p:blipFill>
            <a:blip r:embed="rId25"/>
            <a:stretch>
              <a:fillRect/>
            </a:stretch>
          </p:blipFill>
          <p:spPr>
            <a:xfrm>
              <a:off x="0" y="276816"/>
              <a:ext cx="9144000" cy="1423472"/>
            </a:xfrm>
            <a:prstGeom prst="rect">
              <a:avLst/>
            </a:prstGeom>
          </p:spPr>
        </p:pic>
        <p:sp>
          <p:nvSpPr>
            <p:cNvPr id="5" name="矩形 4">
              <a:extLst>
                <a:ext uri="{FF2B5EF4-FFF2-40B4-BE49-F238E27FC236}">
                  <a16:creationId xmlns:a16="http://schemas.microsoft.com/office/drawing/2014/main" id="{1CEA3BBA-E132-425B-99A6-FD72274BB25C}"/>
                </a:ext>
              </a:extLst>
            </p:cNvPr>
            <p:cNvSpPr/>
            <p:nvPr/>
          </p:nvSpPr>
          <p:spPr>
            <a:xfrm>
              <a:off x="5162907" y="724963"/>
              <a:ext cx="3529428" cy="369332"/>
            </a:xfrm>
            <a:prstGeom prst="rect">
              <a:avLst/>
            </a:prstGeom>
          </p:spPr>
          <p:txBody>
            <a:bodyPr wrap="none">
              <a:spAutoFit/>
            </a:bodyPr>
            <a:lstStyle/>
            <a:p>
              <a:r>
                <a:rPr lang="en-US" altLang="zh-TW" dirty="0">
                  <a:hlinkClick r:id="rId26"/>
                </a:rPr>
                <a:t>https://github.com/bioinf-jku/SNNs</a:t>
              </a:r>
              <a:endParaRPr lang="en-US" altLang="zh-TW" dirty="0"/>
            </a:p>
          </p:txBody>
        </p:sp>
      </p:grpSp>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CB396F8D-132B-4F70-838F-C6FD52C56246}"/>
                  </a:ext>
                </a:extLst>
              </p:cNvPr>
              <p:cNvSpPr txBox="1"/>
              <p:nvPr/>
            </p:nvSpPr>
            <p:spPr>
              <a:xfrm>
                <a:off x="5835293" y="4674587"/>
                <a:ext cx="52091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i="1" smtClean="0">
                          <a:latin typeface="Cambria Math" panose="02040503050406030204" pitchFamily="18" charset="0"/>
                          <a:ea typeface="Cambria Math" panose="02040503050406030204" pitchFamily="18" charset="0"/>
                        </a:rPr>
                        <m:t>×</m:t>
                      </m:r>
                      <m:r>
                        <a:rPr lang="zh-TW" altLang="en-US" sz="2400" i="1" smtClean="0">
                          <a:latin typeface="Cambria Math" panose="02040503050406030204" pitchFamily="18" charset="0"/>
                          <a:ea typeface="Cambria Math" panose="02040503050406030204" pitchFamily="18" charset="0"/>
                        </a:rPr>
                        <m:t>𝜆</m:t>
                      </m:r>
                    </m:oMath>
                  </m:oMathPara>
                </a14:m>
                <a:endParaRPr lang="zh-TW" altLang="en-US" sz="2400" dirty="0"/>
              </a:p>
            </p:txBody>
          </p:sp>
        </mc:Choice>
        <mc:Fallback xmlns="">
          <p:sp>
            <p:nvSpPr>
              <p:cNvPr id="6" name="文字方塊 5">
                <a:extLst>
                  <a:ext uri="{FF2B5EF4-FFF2-40B4-BE49-F238E27FC236}">
                    <a16:creationId xmlns:a16="http://schemas.microsoft.com/office/drawing/2014/main" id="{CB396F8D-132B-4F70-838F-C6FD52C56246}"/>
                  </a:ext>
                </a:extLst>
              </p:cNvPr>
              <p:cNvSpPr txBox="1">
                <a:spLocks noRot="1" noChangeAspect="1" noMove="1" noResize="1" noEditPoints="1" noAdjustHandles="1" noChangeArrowheads="1" noChangeShapeType="1" noTextEdit="1"/>
              </p:cNvSpPr>
              <p:nvPr/>
            </p:nvSpPr>
            <p:spPr>
              <a:xfrm>
                <a:off x="5835293" y="4674587"/>
                <a:ext cx="520912" cy="369332"/>
              </a:xfrm>
              <a:prstGeom prst="rect">
                <a:avLst/>
              </a:prstGeom>
              <a:blipFill>
                <a:blip r:embed="rId27"/>
                <a:stretch>
                  <a:fillRect l="-9302" r="-12791" b="-8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2" name="文字方塊 31">
                <a:extLst>
                  <a:ext uri="{FF2B5EF4-FFF2-40B4-BE49-F238E27FC236}">
                    <a16:creationId xmlns:a16="http://schemas.microsoft.com/office/drawing/2014/main" id="{B1F88653-19AE-4B62-96F3-F935FEB892CC}"/>
                  </a:ext>
                </a:extLst>
              </p:cNvPr>
              <p:cNvSpPr txBox="1"/>
              <p:nvPr/>
            </p:nvSpPr>
            <p:spPr>
              <a:xfrm>
                <a:off x="7947259" y="3509282"/>
                <a:ext cx="52091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i="1" smtClean="0">
                          <a:latin typeface="Cambria Math" panose="02040503050406030204" pitchFamily="18" charset="0"/>
                          <a:ea typeface="Cambria Math" panose="02040503050406030204" pitchFamily="18" charset="0"/>
                        </a:rPr>
                        <m:t>×</m:t>
                      </m:r>
                      <m:r>
                        <a:rPr lang="zh-TW" altLang="en-US" sz="2400" i="1" smtClean="0">
                          <a:latin typeface="Cambria Math" panose="02040503050406030204" pitchFamily="18" charset="0"/>
                          <a:ea typeface="Cambria Math" panose="02040503050406030204" pitchFamily="18" charset="0"/>
                        </a:rPr>
                        <m:t>𝜆</m:t>
                      </m:r>
                    </m:oMath>
                  </m:oMathPara>
                </a14:m>
                <a:endParaRPr lang="zh-TW" altLang="en-US" sz="2400" dirty="0"/>
              </a:p>
            </p:txBody>
          </p:sp>
        </mc:Choice>
        <mc:Fallback xmlns="">
          <p:sp>
            <p:nvSpPr>
              <p:cNvPr id="32" name="文字方塊 31">
                <a:extLst>
                  <a:ext uri="{FF2B5EF4-FFF2-40B4-BE49-F238E27FC236}">
                    <a16:creationId xmlns:a16="http://schemas.microsoft.com/office/drawing/2014/main" id="{B1F88653-19AE-4B62-96F3-F935FEB892CC}"/>
                  </a:ext>
                </a:extLst>
              </p:cNvPr>
              <p:cNvSpPr txBox="1">
                <a:spLocks noRot="1" noChangeAspect="1" noMove="1" noResize="1" noEditPoints="1" noAdjustHandles="1" noChangeArrowheads="1" noChangeShapeType="1" noTextEdit="1"/>
              </p:cNvSpPr>
              <p:nvPr/>
            </p:nvSpPr>
            <p:spPr>
              <a:xfrm>
                <a:off x="7947259" y="3509282"/>
                <a:ext cx="520912" cy="369332"/>
              </a:xfrm>
              <a:prstGeom prst="rect">
                <a:avLst/>
              </a:prstGeom>
              <a:blipFill>
                <a:blip r:embed="rId28"/>
                <a:stretch>
                  <a:fillRect l="-10588" r="-14118" b="-8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0" name="文字方塊 29">
                <a:extLst>
                  <a:ext uri="{FF2B5EF4-FFF2-40B4-BE49-F238E27FC236}">
                    <a16:creationId xmlns:a16="http://schemas.microsoft.com/office/drawing/2014/main" id="{351566AD-01BE-40F7-AA9B-B9518794E041}"/>
                  </a:ext>
                </a:extLst>
              </p:cNvPr>
              <p:cNvSpPr txBox="1"/>
              <p:nvPr/>
            </p:nvSpPr>
            <p:spPr>
              <a:xfrm>
                <a:off x="2645121" y="5815761"/>
                <a:ext cx="616264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𝛼</m:t>
                      </m:r>
                      <m:r>
                        <a:rPr lang="en-US" altLang="zh-TW" sz="2400" i="1">
                          <a:latin typeface="Cambria Math" panose="02040503050406030204" pitchFamily="18" charset="0"/>
                        </a:rPr>
                        <m:t>=1.6732632423543772848170429916717</m:t>
                      </m:r>
                    </m:oMath>
                  </m:oMathPara>
                </a14:m>
                <a:endParaRPr lang="zh-TW" altLang="en-US" sz="2400" dirty="0"/>
              </a:p>
            </p:txBody>
          </p:sp>
        </mc:Choice>
        <mc:Fallback xmlns="">
          <p:sp>
            <p:nvSpPr>
              <p:cNvPr id="30" name="文字方塊 29">
                <a:extLst>
                  <a:ext uri="{FF2B5EF4-FFF2-40B4-BE49-F238E27FC236}">
                    <a16:creationId xmlns:a16="http://schemas.microsoft.com/office/drawing/2014/main" id="{351566AD-01BE-40F7-AA9B-B9518794E041}"/>
                  </a:ext>
                </a:extLst>
              </p:cNvPr>
              <p:cNvSpPr txBox="1">
                <a:spLocks noRot="1" noChangeAspect="1" noMove="1" noResize="1" noEditPoints="1" noAdjustHandles="1" noChangeArrowheads="1" noChangeShapeType="1" noTextEdit="1"/>
              </p:cNvSpPr>
              <p:nvPr/>
            </p:nvSpPr>
            <p:spPr>
              <a:xfrm>
                <a:off x="2645121" y="5815761"/>
                <a:ext cx="6162649" cy="369332"/>
              </a:xfrm>
              <a:prstGeom prst="rect">
                <a:avLst/>
              </a:prstGeom>
              <a:blipFill>
                <a:blip r:embed="rId29"/>
                <a:stretch>
                  <a:fillRect l="-297" r="-791" b="-8197"/>
                </a:stretch>
              </a:blipFill>
            </p:spPr>
            <p:txBody>
              <a:bodyPr/>
              <a:lstStyle/>
              <a:p>
                <a:r>
                  <a:rPr lang="zh-TW" altLang="en-US">
                    <a:noFill/>
                  </a:rPr>
                  <a:t> </a:t>
                </a:r>
              </a:p>
            </p:txBody>
          </p:sp>
        </mc:Fallback>
      </mc:AlternateContent>
      <p:cxnSp>
        <p:nvCxnSpPr>
          <p:cNvPr id="39" name="直線接點 38">
            <a:extLst>
              <a:ext uri="{FF2B5EF4-FFF2-40B4-BE49-F238E27FC236}">
                <a16:creationId xmlns:a16="http://schemas.microsoft.com/office/drawing/2014/main" id="{F10AB255-E59B-45C0-858C-42ED29A7956C}"/>
              </a:ext>
            </a:extLst>
          </p:cNvPr>
          <p:cNvCxnSpPr/>
          <p:nvPr/>
        </p:nvCxnSpPr>
        <p:spPr>
          <a:xfrm flipV="1">
            <a:off x="6651959" y="3584641"/>
            <a:ext cx="959230" cy="1079292"/>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文字方塊 39">
                <a:extLst>
                  <a:ext uri="{FF2B5EF4-FFF2-40B4-BE49-F238E27FC236}">
                    <a16:creationId xmlns:a16="http://schemas.microsoft.com/office/drawing/2014/main" id="{BC077528-66B2-4163-9F60-BBC1C5DD25B7}"/>
                  </a:ext>
                </a:extLst>
              </p:cNvPr>
              <p:cNvSpPr txBox="1"/>
              <p:nvPr/>
            </p:nvSpPr>
            <p:spPr>
              <a:xfrm>
                <a:off x="2659964" y="6227997"/>
                <a:ext cx="613296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𝜆</m:t>
                      </m:r>
                      <m:r>
                        <a:rPr lang="en-US" altLang="zh-TW" sz="2400" i="1">
                          <a:latin typeface="Cambria Math" panose="02040503050406030204" pitchFamily="18" charset="0"/>
                        </a:rPr>
                        <m:t>=1.0507009873554804934193349852946</m:t>
                      </m:r>
                    </m:oMath>
                  </m:oMathPara>
                </a14:m>
                <a:endParaRPr lang="zh-TW" altLang="en-US" sz="2400" dirty="0"/>
              </a:p>
            </p:txBody>
          </p:sp>
        </mc:Choice>
        <mc:Fallback xmlns="">
          <p:sp>
            <p:nvSpPr>
              <p:cNvPr id="40" name="文字方塊 39">
                <a:extLst>
                  <a:ext uri="{FF2B5EF4-FFF2-40B4-BE49-F238E27FC236}">
                    <a16:creationId xmlns:a16="http://schemas.microsoft.com/office/drawing/2014/main" id="{BC077528-66B2-4163-9F60-BBC1C5DD25B7}"/>
                  </a:ext>
                </a:extLst>
              </p:cNvPr>
              <p:cNvSpPr txBox="1">
                <a:spLocks noRot="1" noChangeAspect="1" noMove="1" noResize="1" noEditPoints="1" noAdjustHandles="1" noChangeArrowheads="1" noChangeShapeType="1" noTextEdit="1"/>
              </p:cNvSpPr>
              <p:nvPr/>
            </p:nvSpPr>
            <p:spPr>
              <a:xfrm>
                <a:off x="2659964" y="6227997"/>
                <a:ext cx="6132961" cy="369332"/>
              </a:xfrm>
              <a:prstGeom prst="rect">
                <a:avLst/>
              </a:prstGeom>
              <a:blipFill>
                <a:blip r:embed="rId30"/>
                <a:stretch>
                  <a:fillRect l="-795" r="-994" b="-8333"/>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01371937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 grpId="0"/>
      <p:bldP spid="32" grpId="0"/>
      <p:bldP spid="30" grpId="0"/>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2387EF6-86AC-437F-BF3F-55AA9715144F}"/>
              </a:ext>
            </a:extLst>
          </p:cNvPr>
          <p:cNvSpPr>
            <a:spLocks noGrp="1"/>
          </p:cNvSpPr>
          <p:nvPr>
            <p:ph type="title"/>
          </p:nvPr>
        </p:nvSpPr>
        <p:spPr/>
        <p:txBody>
          <a:bodyPr/>
          <a:lstStyle/>
          <a:p>
            <a:r>
              <a:rPr lang="en-US" altLang="zh-TW" dirty="0"/>
              <a:t>SELU</a:t>
            </a:r>
            <a:endParaRPr lang="zh-TW" altLang="en-US" dirty="0"/>
          </a:p>
        </p:txBody>
      </p:sp>
      <p:pic>
        <p:nvPicPr>
          <p:cNvPr id="7" name="內容版面配置區 6">
            <a:extLst>
              <a:ext uri="{FF2B5EF4-FFF2-40B4-BE49-F238E27FC236}">
                <a16:creationId xmlns:a16="http://schemas.microsoft.com/office/drawing/2014/main" id="{2A0BD6B4-BDD5-4271-9396-11DF402B1D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8083" y="307976"/>
            <a:ext cx="5667267" cy="3892549"/>
          </a:xfrm>
        </p:spPr>
      </p:pic>
      <p:sp>
        <p:nvSpPr>
          <p:cNvPr id="8" name="文字方塊 7">
            <a:extLst>
              <a:ext uri="{FF2B5EF4-FFF2-40B4-BE49-F238E27FC236}">
                <a16:creationId xmlns:a16="http://schemas.microsoft.com/office/drawing/2014/main" id="{648EE781-4514-44A1-8C1D-1CE86DDAAA2D}"/>
              </a:ext>
            </a:extLst>
          </p:cNvPr>
          <p:cNvSpPr txBox="1"/>
          <p:nvPr/>
        </p:nvSpPr>
        <p:spPr>
          <a:xfrm>
            <a:off x="257175" y="4383664"/>
            <a:ext cx="3943350" cy="461665"/>
          </a:xfrm>
          <a:prstGeom prst="rect">
            <a:avLst/>
          </a:prstGeom>
          <a:noFill/>
        </p:spPr>
        <p:txBody>
          <a:bodyPr wrap="square" rtlCol="0">
            <a:spAutoFit/>
          </a:bodyPr>
          <a:lstStyle/>
          <a:p>
            <a:r>
              <a:rPr lang="en-US" altLang="zh-TW" sz="2400" dirty="0"/>
              <a:t>Positive and negative values</a:t>
            </a:r>
            <a:endParaRPr lang="zh-TW" altLang="en-US" sz="2400" dirty="0"/>
          </a:p>
        </p:txBody>
      </p:sp>
      <p:sp>
        <p:nvSpPr>
          <p:cNvPr id="9" name="文字方塊 8">
            <a:extLst>
              <a:ext uri="{FF2B5EF4-FFF2-40B4-BE49-F238E27FC236}">
                <a16:creationId xmlns:a16="http://schemas.microsoft.com/office/drawing/2014/main" id="{E3EC843B-1A20-461E-A83F-FFBBE5370E2E}"/>
              </a:ext>
            </a:extLst>
          </p:cNvPr>
          <p:cNvSpPr txBox="1"/>
          <p:nvPr/>
        </p:nvSpPr>
        <p:spPr>
          <a:xfrm>
            <a:off x="842970" y="4884859"/>
            <a:ext cx="8786812" cy="461665"/>
          </a:xfrm>
          <a:prstGeom prst="rect">
            <a:avLst/>
          </a:prstGeom>
          <a:noFill/>
        </p:spPr>
        <p:txBody>
          <a:bodyPr wrap="square" rtlCol="0">
            <a:spAutoFit/>
          </a:bodyPr>
          <a:lstStyle/>
          <a:p>
            <a:r>
              <a:rPr lang="en-US" altLang="zh-TW" sz="2400" dirty="0"/>
              <a:t>The whole </a:t>
            </a:r>
            <a:r>
              <a:rPr lang="en-US" altLang="zh-TW" sz="2400" dirty="0" err="1"/>
              <a:t>ReLU</a:t>
            </a:r>
            <a:r>
              <a:rPr lang="en-US" altLang="zh-TW" sz="2400" dirty="0"/>
              <a:t> family has this property except the original </a:t>
            </a:r>
            <a:r>
              <a:rPr lang="en-US" altLang="zh-TW" sz="2400" dirty="0" err="1"/>
              <a:t>ReLU</a:t>
            </a:r>
            <a:r>
              <a:rPr lang="en-US" altLang="zh-TW" sz="2400" dirty="0"/>
              <a:t>.</a:t>
            </a:r>
            <a:endParaRPr lang="zh-TW" altLang="en-US" sz="2400" dirty="0"/>
          </a:p>
        </p:txBody>
      </p:sp>
      <p:sp>
        <p:nvSpPr>
          <p:cNvPr id="10" name="文字方塊 9">
            <a:extLst>
              <a:ext uri="{FF2B5EF4-FFF2-40B4-BE49-F238E27FC236}">
                <a16:creationId xmlns:a16="http://schemas.microsoft.com/office/drawing/2014/main" id="{D5D75CB8-1500-4A1F-B383-F17FB45BD2BC}"/>
              </a:ext>
            </a:extLst>
          </p:cNvPr>
          <p:cNvSpPr txBox="1"/>
          <p:nvPr/>
        </p:nvSpPr>
        <p:spPr>
          <a:xfrm>
            <a:off x="262045" y="5502439"/>
            <a:ext cx="2586038" cy="461665"/>
          </a:xfrm>
          <a:prstGeom prst="rect">
            <a:avLst/>
          </a:prstGeom>
          <a:noFill/>
        </p:spPr>
        <p:txBody>
          <a:bodyPr wrap="square" rtlCol="0">
            <a:spAutoFit/>
          </a:bodyPr>
          <a:lstStyle/>
          <a:p>
            <a:r>
              <a:rPr lang="en-US" altLang="zh-TW" sz="2400" dirty="0"/>
              <a:t>Saturation region</a:t>
            </a:r>
            <a:endParaRPr lang="zh-TW" altLang="en-US" sz="2400" dirty="0"/>
          </a:p>
        </p:txBody>
      </p:sp>
      <p:sp>
        <p:nvSpPr>
          <p:cNvPr id="11" name="文字方塊 10">
            <a:extLst>
              <a:ext uri="{FF2B5EF4-FFF2-40B4-BE49-F238E27FC236}">
                <a16:creationId xmlns:a16="http://schemas.microsoft.com/office/drawing/2014/main" id="{998CE32F-21BC-4873-A58E-7135EE36EF20}"/>
              </a:ext>
            </a:extLst>
          </p:cNvPr>
          <p:cNvSpPr txBox="1"/>
          <p:nvPr/>
        </p:nvSpPr>
        <p:spPr>
          <a:xfrm>
            <a:off x="3657600" y="5502440"/>
            <a:ext cx="3943350" cy="461665"/>
          </a:xfrm>
          <a:prstGeom prst="rect">
            <a:avLst/>
          </a:prstGeom>
          <a:noFill/>
        </p:spPr>
        <p:txBody>
          <a:bodyPr wrap="square" rtlCol="0">
            <a:spAutoFit/>
          </a:bodyPr>
          <a:lstStyle/>
          <a:p>
            <a:r>
              <a:rPr lang="en-US" altLang="zh-TW" sz="2400" dirty="0"/>
              <a:t>ELU also has this property </a:t>
            </a:r>
            <a:endParaRPr lang="zh-TW" altLang="en-US" sz="2400" dirty="0"/>
          </a:p>
        </p:txBody>
      </p:sp>
      <p:sp>
        <p:nvSpPr>
          <p:cNvPr id="12" name="文字方塊 11">
            <a:extLst>
              <a:ext uri="{FF2B5EF4-FFF2-40B4-BE49-F238E27FC236}">
                <a16:creationId xmlns:a16="http://schemas.microsoft.com/office/drawing/2014/main" id="{91C2280D-9CB6-4FBA-8098-A6CDB0084338}"/>
              </a:ext>
            </a:extLst>
          </p:cNvPr>
          <p:cNvSpPr txBox="1"/>
          <p:nvPr/>
        </p:nvSpPr>
        <p:spPr>
          <a:xfrm>
            <a:off x="257175" y="6088359"/>
            <a:ext cx="2902852" cy="461665"/>
          </a:xfrm>
          <a:prstGeom prst="rect">
            <a:avLst/>
          </a:prstGeom>
          <a:noFill/>
        </p:spPr>
        <p:txBody>
          <a:bodyPr wrap="square" rtlCol="0">
            <a:spAutoFit/>
          </a:bodyPr>
          <a:lstStyle/>
          <a:p>
            <a:r>
              <a:rPr lang="en-US" altLang="zh-TW" sz="2400" dirty="0"/>
              <a:t>Slope larger than 1</a:t>
            </a:r>
            <a:endParaRPr lang="zh-TW" altLang="en-US" sz="2400" dirty="0"/>
          </a:p>
        </p:txBody>
      </p:sp>
      <mc:AlternateContent xmlns:mc="http://schemas.openxmlformats.org/markup-compatibility/2006" xmlns:a14="http://schemas.microsoft.com/office/drawing/2010/main">
        <mc:Choice Requires="a14">
          <p:sp>
            <p:nvSpPr>
              <p:cNvPr id="13" name="文字方塊 12">
                <a:extLst>
                  <a:ext uri="{FF2B5EF4-FFF2-40B4-BE49-F238E27FC236}">
                    <a16:creationId xmlns:a16="http://schemas.microsoft.com/office/drawing/2014/main" id="{B90E1869-B98A-4FF9-9A87-44B2826C348D}"/>
                  </a:ext>
                </a:extLst>
              </p:cNvPr>
              <p:cNvSpPr txBox="1"/>
              <p:nvPr/>
            </p:nvSpPr>
            <p:spPr>
              <a:xfrm>
                <a:off x="7115106" y="1690689"/>
                <a:ext cx="96116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𝑎</m:t>
                      </m:r>
                      <m:r>
                        <a:rPr lang="en-US" altLang="zh-TW" sz="2400" b="0" i="1" smtClean="0">
                          <a:latin typeface="Cambria Math" panose="02040503050406030204" pitchFamily="18" charset="0"/>
                        </a:rPr>
                        <m:t>=</m:t>
                      </m:r>
                      <m:r>
                        <a:rPr lang="zh-TW" altLang="en-US" sz="2400" i="1">
                          <a:latin typeface="Cambria Math" panose="02040503050406030204" pitchFamily="18" charset="0"/>
                          <a:ea typeface="Cambria Math" panose="02040503050406030204" pitchFamily="18" charset="0"/>
                        </a:rPr>
                        <m:t>𝜆</m:t>
                      </m:r>
                      <m:r>
                        <a:rPr lang="en-US" altLang="zh-TW" sz="2400" b="0" i="1" smtClean="0">
                          <a:latin typeface="Cambria Math" panose="02040503050406030204" pitchFamily="18" charset="0"/>
                        </a:rPr>
                        <m:t>𝑧</m:t>
                      </m:r>
                    </m:oMath>
                  </m:oMathPara>
                </a14:m>
                <a:endParaRPr lang="zh-TW" altLang="en-US" sz="2400" dirty="0"/>
              </a:p>
            </p:txBody>
          </p:sp>
        </mc:Choice>
        <mc:Fallback xmlns="">
          <p:sp>
            <p:nvSpPr>
              <p:cNvPr id="13" name="文字方塊 12">
                <a:extLst>
                  <a:ext uri="{FF2B5EF4-FFF2-40B4-BE49-F238E27FC236}">
                    <a16:creationId xmlns:a16="http://schemas.microsoft.com/office/drawing/2014/main" id="{B90E1869-B98A-4FF9-9A87-44B2826C348D}"/>
                  </a:ext>
                </a:extLst>
              </p:cNvPr>
              <p:cNvSpPr txBox="1">
                <a:spLocks noRot="1" noChangeAspect="1" noMove="1" noResize="1" noEditPoints="1" noAdjustHandles="1" noChangeArrowheads="1" noChangeShapeType="1" noTextEdit="1"/>
              </p:cNvSpPr>
              <p:nvPr/>
            </p:nvSpPr>
            <p:spPr>
              <a:xfrm>
                <a:off x="7115106" y="1690689"/>
                <a:ext cx="961161" cy="369332"/>
              </a:xfrm>
              <a:prstGeom prst="rect">
                <a:avLst/>
              </a:prstGeom>
              <a:blipFill>
                <a:blip r:embed="rId3"/>
                <a:stretch>
                  <a:fillRect l="-3797" r="-3165" b="-655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a:extLst>
                  <a:ext uri="{FF2B5EF4-FFF2-40B4-BE49-F238E27FC236}">
                    <a16:creationId xmlns:a16="http://schemas.microsoft.com/office/drawing/2014/main" id="{0F2851D6-3C0F-469B-81BB-06012B0A471B}"/>
                  </a:ext>
                </a:extLst>
              </p:cNvPr>
              <p:cNvSpPr txBox="1"/>
              <p:nvPr/>
            </p:nvSpPr>
            <p:spPr>
              <a:xfrm>
                <a:off x="3339944" y="2933840"/>
                <a:ext cx="210576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𝑎</m:t>
                      </m:r>
                      <m:r>
                        <a:rPr lang="en-US" altLang="zh-TW" sz="2400" b="0" i="1" smtClean="0">
                          <a:latin typeface="Cambria Math" panose="02040503050406030204" pitchFamily="18" charset="0"/>
                        </a:rPr>
                        <m:t>=</m:t>
                      </m:r>
                      <m:r>
                        <a:rPr lang="zh-TW" altLang="en-US" sz="2400" i="1">
                          <a:latin typeface="Cambria Math" panose="02040503050406030204" pitchFamily="18" charset="0"/>
                          <a:ea typeface="Cambria Math" panose="02040503050406030204" pitchFamily="18" charset="0"/>
                        </a:rPr>
                        <m:t>𝜆</m:t>
                      </m:r>
                      <m:r>
                        <a:rPr lang="zh-TW" altLang="en-US" sz="2400" b="0" i="1" smtClean="0">
                          <a:latin typeface="Cambria Math" panose="02040503050406030204" pitchFamily="18" charset="0"/>
                        </a:rPr>
                        <m:t>𝛼</m:t>
                      </m:r>
                      <m:d>
                        <m:dPr>
                          <m:ctrlPr>
                            <a:rPr lang="en-US" altLang="zh-TW" sz="2400" b="0" i="1" smtClean="0">
                              <a:latin typeface="Cambria Math" panose="02040503050406030204" pitchFamily="18" charset="0"/>
                            </a:rPr>
                          </m:ctrlPr>
                        </m:dPr>
                        <m:e>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𝑒</m:t>
                              </m:r>
                            </m:e>
                            <m:sup>
                              <m:r>
                                <a:rPr lang="en-US" altLang="zh-TW" sz="2400" b="0" i="1" smtClean="0">
                                  <a:latin typeface="Cambria Math" panose="02040503050406030204" pitchFamily="18" charset="0"/>
                                </a:rPr>
                                <m:t>𝑧</m:t>
                              </m:r>
                            </m:sup>
                          </m:sSup>
                          <m:r>
                            <a:rPr lang="en-US" altLang="zh-TW" sz="2400" b="0" i="1" smtClean="0">
                              <a:latin typeface="Cambria Math" panose="02040503050406030204" pitchFamily="18" charset="0"/>
                            </a:rPr>
                            <m:t>−1</m:t>
                          </m:r>
                        </m:e>
                      </m:d>
                    </m:oMath>
                  </m:oMathPara>
                </a14:m>
                <a:endParaRPr lang="zh-TW" altLang="en-US" sz="2400" dirty="0"/>
              </a:p>
            </p:txBody>
          </p:sp>
        </mc:Choice>
        <mc:Fallback xmlns="">
          <p:sp>
            <p:nvSpPr>
              <p:cNvPr id="14" name="文字方塊 13">
                <a:extLst>
                  <a:ext uri="{FF2B5EF4-FFF2-40B4-BE49-F238E27FC236}">
                    <a16:creationId xmlns:a16="http://schemas.microsoft.com/office/drawing/2014/main" id="{0F2851D6-3C0F-469B-81BB-06012B0A471B}"/>
                  </a:ext>
                </a:extLst>
              </p:cNvPr>
              <p:cNvSpPr txBox="1">
                <a:spLocks noRot="1" noChangeAspect="1" noMove="1" noResize="1" noEditPoints="1" noAdjustHandles="1" noChangeArrowheads="1" noChangeShapeType="1" noTextEdit="1"/>
              </p:cNvSpPr>
              <p:nvPr/>
            </p:nvSpPr>
            <p:spPr>
              <a:xfrm>
                <a:off x="3339944" y="2933840"/>
                <a:ext cx="2105769" cy="369332"/>
              </a:xfrm>
              <a:prstGeom prst="rect">
                <a:avLst/>
              </a:prstGeom>
              <a:blipFill>
                <a:blip r:embed="rId4"/>
                <a:stretch>
                  <a:fillRect l="-1739" b="-655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 name="文字方塊 14">
                <a:extLst>
                  <a:ext uri="{FF2B5EF4-FFF2-40B4-BE49-F238E27FC236}">
                    <a16:creationId xmlns:a16="http://schemas.microsoft.com/office/drawing/2014/main" id="{310A8246-CF5B-4749-83D3-F378AF53CB39}"/>
                  </a:ext>
                </a:extLst>
              </p:cNvPr>
              <p:cNvSpPr txBox="1"/>
              <p:nvPr/>
            </p:nvSpPr>
            <p:spPr>
              <a:xfrm>
                <a:off x="3516659" y="599124"/>
                <a:ext cx="270657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𝛼</m:t>
                      </m:r>
                      <m:r>
                        <a:rPr lang="en-US" altLang="zh-TW" sz="2400" i="1">
                          <a:latin typeface="Cambria Math" panose="02040503050406030204" pitchFamily="18" charset="0"/>
                        </a:rPr>
                        <m:t>=1.673263242</m:t>
                      </m:r>
                      <m:r>
                        <a:rPr lang="en-US" altLang="zh-TW" sz="2400" b="0" i="1" smtClean="0">
                          <a:latin typeface="Cambria Math" panose="02040503050406030204" pitchFamily="18" charset="0"/>
                        </a:rPr>
                        <m:t>…</m:t>
                      </m:r>
                    </m:oMath>
                  </m:oMathPara>
                </a14:m>
                <a:endParaRPr lang="zh-TW" altLang="en-US" sz="2400" dirty="0"/>
              </a:p>
            </p:txBody>
          </p:sp>
        </mc:Choice>
        <mc:Fallback xmlns="">
          <p:sp>
            <p:nvSpPr>
              <p:cNvPr id="15" name="文字方塊 14">
                <a:extLst>
                  <a:ext uri="{FF2B5EF4-FFF2-40B4-BE49-F238E27FC236}">
                    <a16:creationId xmlns:a16="http://schemas.microsoft.com/office/drawing/2014/main" id="{310A8246-CF5B-4749-83D3-F378AF53CB39}"/>
                  </a:ext>
                </a:extLst>
              </p:cNvPr>
              <p:cNvSpPr txBox="1">
                <a:spLocks noRot="1" noChangeAspect="1" noMove="1" noResize="1" noEditPoints="1" noAdjustHandles="1" noChangeArrowheads="1" noChangeShapeType="1" noTextEdit="1"/>
              </p:cNvSpPr>
              <p:nvPr/>
            </p:nvSpPr>
            <p:spPr>
              <a:xfrm>
                <a:off x="3516659" y="599124"/>
                <a:ext cx="2706575" cy="369332"/>
              </a:xfrm>
              <a:prstGeom prst="rect">
                <a:avLst/>
              </a:prstGeom>
              <a:blipFill>
                <a:blip r:embed="rId5"/>
                <a:stretch>
                  <a:fillRect l="-1126" b="-655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文字方塊 15">
                <a:extLst>
                  <a:ext uri="{FF2B5EF4-FFF2-40B4-BE49-F238E27FC236}">
                    <a16:creationId xmlns:a16="http://schemas.microsoft.com/office/drawing/2014/main" id="{707562F5-DEDC-47AA-A56A-86E88F022B13}"/>
                  </a:ext>
                </a:extLst>
              </p:cNvPr>
              <p:cNvSpPr txBox="1"/>
              <p:nvPr/>
            </p:nvSpPr>
            <p:spPr>
              <a:xfrm>
                <a:off x="3531502" y="1011360"/>
                <a:ext cx="274421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𝜆</m:t>
                      </m:r>
                      <m:r>
                        <a:rPr lang="en-US" altLang="zh-TW" sz="2400" i="1">
                          <a:latin typeface="Cambria Math" panose="02040503050406030204" pitchFamily="18" charset="0"/>
                        </a:rPr>
                        <m:t>=1.050700987</m:t>
                      </m:r>
                      <m:r>
                        <a:rPr lang="en-US" altLang="zh-TW" sz="2400" b="0" i="1" smtClean="0">
                          <a:latin typeface="Cambria Math" panose="02040503050406030204" pitchFamily="18" charset="0"/>
                        </a:rPr>
                        <m:t>…</m:t>
                      </m:r>
                    </m:oMath>
                  </m:oMathPara>
                </a14:m>
                <a:endParaRPr lang="zh-TW" altLang="en-US" sz="2400" dirty="0"/>
              </a:p>
            </p:txBody>
          </p:sp>
        </mc:Choice>
        <mc:Fallback xmlns="">
          <p:sp>
            <p:nvSpPr>
              <p:cNvPr id="16" name="文字方塊 15">
                <a:extLst>
                  <a:ext uri="{FF2B5EF4-FFF2-40B4-BE49-F238E27FC236}">
                    <a16:creationId xmlns:a16="http://schemas.microsoft.com/office/drawing/2014/main" id="{707562F5-DEDC-47AA-A56A-86E88F022B13}"/>
                  </a:ext>
                </a:extLst>
              </p:cNvPr>
              <p:cNvSpPr txBox="1">
                <a:spLocks noRot="1" noChangeAspect="1" noMove="1" noResize="1" noEditPoints="1" noAdjustHandles="1" noChangeArrowheads="1" noChangeShapeType="1" noTextEdit="1"/>
              </p:cNvSpPr>
              <p:nvPr/>
            </p:nvSpPr>
            <p:spPr>
              <a:xfrm>
                <a:off x="3531502" y="1011360"/>
                <a:ext cx="2744213" cy="369332"/>
              </a:xfrm>
              <a:prstGeom prst="rect">
                <a:avLst/>
              </a:prstGeom>
              <a:blipFill>
                <a:blip r:embed="rId6"/>
                <a:stretch>
                  <a:fillRect l="-1111" b="-8333"/>
                </a:stretch>
              </a:blipFill>
            </p:spPr>
            <p:txBody>
              <a:bodyPr/>
              <a:lstStyle/>
              <a:p>
                <a:r>
                  <a:rPr lang="zh-TW" altLang="en-US">
                    <a:noFill/>
                  </a:rPr>
                  <a:t> </a:t>
                </a:r>
              </a:p>
            </p:txBody>
          </p:sp>
        </mc:Fallback>
      </mc:AlternateContent>
      <p:sp>
        <p:nvSpPr>
          <p:cNvPr id="17" name="文字方塊 16">
            <a:extLst>
              <a:ext uri="{FF2B5EF4-FFF2-40B4-BE49-F238E27FC236}">
                <a16:creationId xmlns:a16="http://schemas.microsoft.com/office/drawing/2014/main" id="{31FC35BB-B561-4FA0-A8E6-6A2CD6A1C043}"/>
              </a:ext>
            </a:extLst>
          </p:cNvPr>
          <p:cNvSpPr txBox="1"/>
          <p:nvPr/>
        </p:nvSpPr>
        <p:spPr>
          <a:xfrm>
            <a:off x="3657600" y="6088359"/>
            <a:ext cx="4857750" cy="461665"/>
          </a:xfrm>
          <a:prstGeom prst="rect">
            <a:avLst/>
          </a:prstGeom>
          <a:noFill/>
        </p:spPr>
        <p:txBody>
          <a:bodyPr wrap="square" rtlCol="0">
            <a:spAutoFit/>
          </a:bodyPr>
          <a:lstStyle/>
          <a:p>
            <a:r>
              <a:rPr lang="en-US" altLang="zh-TW" sz="2400" dirty="0"/>
              <a:t>Only SELU also has this property </a:t>
            </a:r>
            <a:endParaRPr lang="zh-TW" altLang="en-US" sz="2400" dirty="0"/>
          </a:p>
        </p:txBody>
      </p:sp>
      <p:sp>
        <p:nvSpPr>
          <p:cNvPr id="18" name="箭號: 向右 17">
            <a:extLst>
              <a:ext uri="{FF2B5EF4-FFF2-40B4-BE49-F238E27FC236}">
                <a16:creationId xmlns:a16="http://schemas.microsoft.com/office/drawing/2014/main" id="{865F532F-1EFB-423D-990C-4CB4B97FD56A}"/>
              </a:ext>
            </a:extLst>
          </p:cNvPr>
          <p:cNvSpPr/>
          <p:nvPr/>
        </p:nvSpPr>
        <p:spPr>
          <a:xfrm>
            <a:off x="385763" y="4884859"/>
            <a:ext cx="457207" cy="46166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9" name="箭號: 向右 18">
            <a:extLst>
              <a:ext uri="{FF2B5EF4-FFF2-40B4-BE49-F238E27FC236}">
                <a16:creationId xmlns:a16="http://schemas.microsoft.com/office/drawing/2014/main" id="{C0B817CF-DC76-40FA-971A-1BF148E9520D}"/>
              </a:ext>
            </a:extLst>
          </p:cNvPr>
          <p:cNvSpPr/>
          <p:nvPr/>
        </p:nvSpPr>
        <p:spPr>
          <a:xfrm>
            <a:off x="3024238" y="5529663"/>
            <a:ext cx="457207" cy="46166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0" name="箭號: 向右 19">
            <a:extLst>
              <a:ext uri="{FF2B5EF4-FFF2-40B4-BE49-F238E27FC236}">
                <a16:creationId xmlns:a16="http://schemas.microsoft.com/office/drawing/2014/main" id="{3A1A8D92-A7C7-4F4E-9BF2-B75A812B6EC1}"/>
              </a:ext>
            </a:extLst>
          </p:cNvPr>
          <p:cNvSpPr/>
          <p:nvPr/>
        </p:nvSpPr>
        <p:spPr>
          <a:xfrm>
            <a:off x="3024237" y="6088358"/>
            <a:ext cx="457207" cy="46166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5060514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7" grpId="0"/>
      <p:bldP spid="18" grpId="0" animBg="1"/>
      <p:bldP spid="19"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2" descr="相關圖片">
            <a:extLst>
              <a:ext uri="{FF2B5EF4-FFF2-40B4-BE49-F238E27FC236}">
                <a16:creationId xmlns:a16="http://schemas.microsoft.com/office/drawing/2014/main" id="{0A314876-2A21-4E80-94F2-4924C5D431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66171" y="4254924"/>
            <a:ext cx="1569928" cy="62909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相關圖片">
            <a:extLst>
              <a:ext uri="{FF2B5EF4-FFF2-40B4-BE49-F238E27FC236}">
                <a16:creationId xmlns:a16="http://schemas.microsoft.com/office/drawing/2014/main" id="{6D24E9C9-AC1F-4619-B50F-3656D9089A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57" y="5586823"/>
            <a:ext cx="1569928" cy="62909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相關圖片">
            <a:extLst>
              <a:ext uri="{FF2B5EF4-FFF2-40B4-BE49-F238E27FC236}">
                <a16:creationId xmlns:a16="http://schemas.microsoft.com/office/drawing/2014/main" id="{64C9CDBB-C086-410C-ADDA-0FF1A4A970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57" y="4100030"/>
            <a:ext cx="1569928" cy="62909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相關圖片">
            <a:extLst>
              <a:ext uri="{FF2B5EF4-FFF2-40B4-BE49-F238E27FC236}">
                <a16:creationId xmlns:a16="http://schemas.microsoft.com/office/drawing/2014/main" id="{2426D298-9DA7-486B-8246-F2E77AA316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54" y="3013635"/>
            <a:ext cx="1569928" cy="62909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a:extLst>
              <a:ext uri="{FF2B5EF4-FFF2-40B4-BE49-F238E27FC236}">
                <a16:creationId xmlns:a16="http://schemas.microsoft.com/office/drawing/2014/main" id="{DF98CB7B-192D-414F-A4D6-FCDF6586100F}"/>
              </a:ext>
            </a:extLst>
          </p:cNvPr>
          <p:cNvSpPr>
            <a:spLocks noGrp="1"/>
          </p:cNvSpPr>
          <p:nvPr>
            <p:ph type="title"/>
          </p:nvPr>
        </p:nvSpPr>
        <p:spPr/>
        <p:txBody>
          <a:bodyPr/>
          <a:lstStyle/>
          <a:p>
            <a:r>
              <a:rPr lang="en-US" altLang="zh-TW" dirty="0"/>
              <a:t>SELU</a:t>
            </a:r>
            <a:endParaRPr lang="zh-TW" altLang="en-US" dirty="0"/>
          </a:p>
        </p:txBody>
      </p:sp>
      <p:graphicFrame>
        <p:nvGraphicFramePr>
          <p:cNvPr id="4" name="Object 12">
            <a:extLst>
              <a:ext uri="{FF2B5EF4-FFF2-40B4-BE49-F238E27FC236}">
                <a16:creationId xmlns:a16="http://schemas.microsoft.com/office/drawing/2014/main" id="{47A8F2BD-26F3-4160-A3F1-DE95311B5BFD}"/>
              </a:ext>
            </a:extLst>
          </p:cNvPr>
          <p:cNvGraphicFramePr>
            <a:graphicFrameLocks noChangeAspect="1"/>
          </p:cNvGraphicFramePr>
          <p:nvPr>
            <p:extLst/>
          </p:nvPr>
        </p:nvGraphicFramePr>
        <p:xfrm>
          <a:off x="3431810" y="5772075"/>
          <a:ext cx="5430837" cy="631825"/>
        </p:xfrm>
        <a:graphic>
          <a:graphicData uri="http://schemas.openxmlformats.org/presentationml/2006/ole">
            <mc:AlternateContent xmlns:mc="http://schemas.openxmlformats.org/markup-compatibility/2006">
              <mc:Choice xmlns:v="urn:schemas-microsoft-com:vml" Requires="v">
                <p:oleObj spid="_x0000_s1125" name="方程式" r:id="rId5" imgW="1955520" imgH="228600" progId="Equation.3">
                  <p:embed/>
                </p:oleObj>
              </mc:Choice>
              <mc:Fallback>
                <p:oleObj name="方程式" r:id="rId5" imgW="1955520" imgH="228600" progId="Equation.3">
                  <p:embed/>
                  <p:pic>
                    <p:nvPicPr>
                      <p:cNvPr id="4" name="Object 12">
                        <a:extLst>
                          <a:ext uri="{FF2B5EF4-FFF2-40B4-BE49-F238E27FC236}">
                            <a16:creationId xmlns:a16="http://schemas.microsoft.com/office/drawing/2014/main" id="{47A8F2BD-26F3-4160-A3F1-DE95311B5BFD}"/>
                          </a:ext>
                        </a:extLst>
                      </p:cNvPr>
                      <p:cNvPicPr>
                        <a:picLocks noChangeAspect="1" noChangeArrowheads="1"/>
                      </p:cNvPicPr>
                      <p:nvPr/>
                    </p:nvPicPr>
                    <p:blipFill>
                      <a:blip r:embed="rId6"/>
                      <a:srcRect/>
                      <a:stretch>
                        <a:fillRect/>
                      </a:stretch>
                    </p:blipFill>
                    <p:spPr bwMode="auto">
                      <a:xfrm>
                        <a:off x="3431810" y="5772075"/>
                        <a:ext cx="5430837" cy="631825"/>
                      </a:xfrm>
                      <a:prstGeom prst="rect">
                        <a:avLst/>
                      </a:prstGeom>
                      <a:noFill/>
                      <a:extLst/>
                    </p:spPr>
                  </p:pic>
                </p:oleObj>
              </mc:Fallback>
            </mc:AlternateContent>
          </a:graphicData>
        </a:graphic>
      </p:graphicFrame>
      <p:grpSp>
        <p:nvGrpSpPr>
          <p:cNvPr id="36" name="群組 35">
            <a:extLst>
              <a:ext uri="{FF2B5EF4-FFF2-40B4-BE49-F238E27FC236}">
                <a16:creationId xmlns:a16="http://schemas.microsoft.com/office/drawing/2014/main" id="{66A7171D-F209-43AF-B16E-2FCF88CC9349}"/>
              </a:ext>
            </a:extLst>
          </p:cNvPr>
          <p:cNvGrpSpPr/>
          <p:nvPr/>
        </p:nvGrpSpPr>
        <p:grpSpPr>
          <a:xfrm>
            <a:off x="1547589" y="2986659"/>
            <a:ext cx="5818582" cy="3226716"/>
            <a:chOff x="1881418" y="3011126"/>
            <a:chExt cx="5818582" cy="3226716"/>
          </a:xfrm>
        </p:grpSpPr>
        <p:sp>
          <p:nvSpPr>
            <p:cNvPr id="5" name="矩形 4">
              <a:extLst>
                <a:ext uri="{FF2B5EF4-FFF2-40B4-BE49-F238E27FC236}">
                  <a16:creationId xmlns:a16="http://schemas.microsoft.com/office/drawing/2014/main" id="{60C23663-016E-41FE-9E57-78C45F26BA06}"/>
                </a:ext>
              </a:extLst>
            </p:cNvPr>
            <p:cNvSpPr/>
            <p:nvPr/>
          </p:nvSpPr>
          <p:spPr>
            <a:xfrm>
              <a:off x="2894823" y="3141770"/>
              <a:ext cx="622890" cy="266757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cxnSp>
          <p:nvCxnSpPr>
            <p:cNvPr id="6" name="直線單箭頭接點 5">
              <a:extLst>
                <a:ext uri="{FF2B5EF4-FFF2-40B4-BE49-F238E27FC236}">
                  <a16:creationId xmlns:a16="http://schemas.microsoft.com/office/drawing/2014/main" id="{90BCB188-E58E-4B0E-A862-7C5364526B09}"/>
                </a:ext>
              </a:extLst>
            </p:cNvPr>
            <p:cNvCxnSpPr/>
            <p:nvPr/>
          </p:nvCxnSpPr>
          <p:spPr>
            <a:xfrm flipV="1">
              <a:off x="6481058" y="4644756"/>
              <a:ext cx="804687"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11A65D31-7C8E-4FB8-AE0E-955378A95DD7}"/>
                </a:ext>
              </a:extLst>
            </p:cNvPr>
            <p:cNvSpPr/>
            <p:nvPr/>
          </p:nvSpPr>
          <p:spPr>
            <a:xfrm>
              <a:off x="1881418" y="3053902"/>
              <a:ext cx="596697" cy="318394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9" name="直線單箭頭接點 8">
              <a:extLst>
                <a:ext uri="{FF2B5EF4-FFF2-40B4-BE49-F238E27FC236}">
                  <a16:creationId xmlns:a16="http://schemas.microsoft.com/office/drawing/2014/main" id="{BBE703EA-88FD-40A0-9B03-F75AA170E20F}"/>
                </a:ext>
              </a:extLst>
            </p:cNvPr>
            <p:cNvCxnSpPr>
              <a:stCxn id="21" idx="3"/>
              <a:endCxn id="23" idx="1"/>
            </p:cNvCxnSpPr>
            <p:nvPr/>
          </p:nvCxnSpPr>
          <p:spPr>
            <a:xfrm flipV="1">
              <a:off x="2470495" y="4655201"/>
              <a:ext cx="2145559" cy="12533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橢圓 9">
              <a:extLst>
                <a:ext uri="{FF2B5EF4-FFF2-40B4-BE49-F238E27FC236}">
                  <a16:creationId xmlns:a16="http://schemas.microsoft.com/office/drawing/2014/main" id="{F7DF862B-E3BD-42BA-90A5-A0E0EF5527E2}"/>
                </a:ext>
              </a:extLst>
            </p:cNvPr>
            <p:cNvSpPr/>
            <p:nvPr/>
          </p:nvSpPr>
          <p:spPr>
            <a:xfrm>
              <a:off x="5770626" y="4146295"/>
              <a:ext cx="941612" cy="94161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2400" dirty="0"/>
            </a:p>
          </p:txBody>
        </p:sp>
        <p:graphicFrame>
          <p:nvGraphicFramePr>
            <p:cNvPr id="11" name="Object 12">
              <a:extLst>
                <a:ext uri="{FF2B5EF4-FFF2-40B4-BE49-F238E27FC236}">
                  <a16:creationId xmlns:a16="http://schemas.microsoft.com/office/drawing/2014/main" id="{B61B0189-9E76-49C4-BA8C-5E06F59982A6}"/>
                </a:ext>
              </a:extLst>
            </p:cNvPr>
            <p:cNvGraphicFramePr>
              <a:graphicFrameLocks noChangeAspect="1"/>
            </p:cNvGraphicFramePr>
            <p:nvPr>
              <p:extLst/>
            </p:nvPr>
          </p:nvGraphicFramePr>
          <p:xfrm>
            <a:off x="5299692" y="4257722"/>
            <a:ext cx="352425" cy="350837"/>
          </p:xfrm>
          <a:graphic>
            <a:graphicData uri="http://schemas.openxmlformats.org/presentationml/2006/ole">
              <mc:AlternateContent xmlns:mc="http://schemas.openxmlformats.org/markup-compatibility/2006">
                <mc:Choice xmlns:v="urn:schemas-microsoft-com:vml" Requires="v">
                  <p:oleObj spid="_x0000_s1126" name="方程式" r:id="rId7" imgW="126720" imgH="126720" progId="Equation.3">
                    <p:embed/>
                  </p:oleObj>
                </mc:Choice>
                <mc:Fallback>
                  <p:oleObj name="方程式" r:id="rId7" imgW="126720" imgH="126720" progId="Equation.3">
                    <p:embed/>
                    <p:pic>
                      <p:nvPicPr>
                        <p:cNvPr id="11" name="Object 12">
                          <a:extLst>
                            <a:ext uri="{FF2B5EF4-FFF2-40B4-BE49-F238E27FC236}">
                              <a16:creationId xmlns:a16="http://schemas.microsoft.com/office/drawing/2014/main" id="{B61B0189-9E76-49C4-BA8C-5E06F59982A6}"/>
                            </a:ext>
                          </a:extLst>
                        </p:cNvPr>
                        <p:cNvPicPr>
                          <a:picLocks noChangeAspect="1" noChangeArrowheads="1"/>
                        </p:cNvPicPr>
                        <p:nvPr/>
                      </p:nvPicPr>
                      <p:blipFill>
                        <a:blip r:embed="rId8"/>
                        <a:srcRect/>
                        <a:stretch>
                          <a:fillRect/>
                        </a:stretch>
                      </p:blipFill>
                      <p:spPr bwMode="auto">
                        <a:xfrm>
                          <a:off x="5299692" y="4257722"/>
                          <a:ext cx="352425" cy="350837"/>
                        </a:xfrm>
                        <a:prstGeom prst="rect">
                          <a:avLst/>
                        </a:prstGeom>
                        <a:noFill/>
                        <a:extLst/>
                      </p:spPr>
                    </p:pic>
                  </p:oleObj>
                </mc:Fallback>
              </mc:AlternateContent>
            </a:graphicData>
          </a:graphic>
        </p:graphicFrame>
        <p:graphicFrame>
          <p:nvGraphicFramePr>
            <p:cNvPr id="12" name="Object 12">
              <a:extLst>
                <a:ext uri="{FF2B5EF4-FFF2-40B4-BE49-F238E27FC236}">
                  <a16:creationId xmlns:a16="http://schemas.microsoft.com/office/drawing/2014/main" id="{B3042E4C-91A6-4BA0-84D5-C8945B053911}"/>
                </a:ext>
              </a:extLst>
            </p:cNvPr>
            <p:cNvGraphicFramePr>
              <a:graphicFrameLocks noChangeAspect="1"/>
            </p:cNvGraphicFramePr>
            <p:nvPr>
              <p:extLst/>
            </p:nvPr>
          </p:nvGraphicFramePr>
          <p:xfrm>
            <a:off x="2924194" y="3162499"/>
            <a:ext cx="493713" cy="595313"/>
          </p:xfrm>
          <a:graphic>
            <a:graphicData uri="http://schemas.openxmlformats.org/presentationml/2006/ole">
              <mc:AlternateContent xmlns:mc="http://schemas.openxmlformats.org/markup-compatibility/2006">
                <mc:Choice xmlns:v="urn:schemas-microsoft-com:vml" Requires="v">
                  <p:oleObj spid="_x0000_s1127" name="方程式" r:id="rId9" imgW="177480" imgH="215640" progId="Equation.3">
                    <p:embed/>
                  </p:oleObj>
                </mc:Choice>
                <mc:Fallback>
                  <p:oleObj name="方程式" r:id="rId9" imgW="177480" imgH="215640" progId="Equation.3">
                    <p:embed/>
                    <p:pic>
                      <p:nvPicPr>
                        <p:cNvPr id="12" name="Object 12">
                          <a:extLst>
                            <a:ext uri="{FF2B5EF4-FFF2-40B4-BE49-F238E27FC236}">
                              <a16:creationId xmlns:a16="http://schemas.microsoft.com/office/drawing/2014/main" id="{B3042E4C-91A6-4BA0-84D5-C8945B053911}"/>
                            </a:ext>
                          </a:extLst>
                        </p:cNvPr>
                        <p:cNvPicPr>
                          <a:picLocks noChangeAspect="1" noChangeArrowheads="1"/>
                        </p:cNvPicPr>
                        <p:nvPr/>
                      </p:nvPicPr>
                      <p:blipFill>
                        <a:blip r:embed="rId10"/>
                        <a:srcRect/>
                        <a:stretch>
                          <a:fillRect/>
                        </a:stretch>
                      </p:blipFill>
                      <p:spPr bwMode="auto">
                        <a:xfrm>
                          <a:off x="2924194" y="3162499"/>
                          <a:ext cx="493713" cy="595313"/>
                        </a:xfrm>
                        <a:prstGeom prst="rect">
                          <a:avLst/>
                        </a:prstGeom>
                        <a:noFill/>
                        <a:extLst/>
                      </p:spPr>
                    </p:pic>
                  </p:oleObj>
                </mc:Fallback>
              </mc:AlternateContent>
            </a:graphicData>
          </a:graphic>
        </p:graphicFrame>
        <p:graphicFrame>
          <p:nvGraphicFramePr>
            <p:cNvPr id="13" name="Object 12">
              <a:extLst>
                <a:ext uri="{FF2B5EF4-FFF2-40B4-BE49-F238E27FC236}">
                  <a16:creationId xmlns:a16="http://schemas.microsoft.com/office/drawing/2014/main" id="{3A4D180F-D317-413F-A543-BEAE550ECB18}"/>
                </a:ext>
              </a:extLst>
            </p:cNvPr>
            <p:cNvGraphicFramePr>
              <a:graphicFrameLocks noChangeAspect="1"/>
            </p:cNvGraphicFramePr>
            <p:nvPr>
              <p:extLst/>
            </p:nvPr>
          </p:nvGraphicFramePr>
          <p:xfrm>
            <a:off x="2929617" y="4071442"/>
            <a:ext cx="563562" cy="630238"/>
          </p:xfrm>
          <a:graphic>
            <a:graphicData uri="http://schemas.openxmlformats.org/presentationml/2006/ole">
              <mc:AlternateContent xmlns:mc="http://schemas.openxmlformats.org/markup-compatibility/2006">
                <mc:Choice xmlns:v="urn:schemas-microsoft-com:vml" Requires="v">
                  <p:oleObj spid="_x0000_s1128" name="方程式" r:id="rId11" imgW="203040" imgH="228600" progId="Equation.3">
                    <p:embed/>
                  </p:oleObj>
                </mc:Choice>
                <mc:Fallback>
                  <p:oleObj name="方程式" r:id="rId11" imgW="203040" imgH="228600" progId="Equation.3">
                    <p:embed/>
                    <p:pic>
                      <p:nvPicPr>
                        <p:cNvPr id="13" name="Object 12">
                          <a:extLst>
                            <a:ext uri="{FF2B5EF4-FFF2-40B4-BE49-F238E27FC236}">
                              <a16:creationId xmlns:a16="http://schemas.microsoft.com/office/drawing/2014/main" id="{3A4D180F-D317-413F-A543-BEAE550ECB18}"/>
                            </a:ext>
                          </a:extLst>
                        </p:cNvPr>
                        <p:cNvPicPr>
                          <a:picLocks noChangeAspect="1" noChangeArrowheads="1"/>
                        </p:cNvPicPr>
                        <p:nvPr/>
                      </p:nvPicPr>
                      <p:blipFill>
                        <a:blip r:embed="rId12"/>
                        <a:srcRect/>
                        <a:stretch>
                          <a:fillRect/>
                        </a:stretch>
                      </p:blipFill>
                      <p:spPr bwMode="auto">
                        <a:xfrm>
                          <a:off x="2929617" y="4071442"/>
                          <a:ext cx="563562" cy="630238"/>
                        </a:xfrm>
                        <a:prstGeom prst="rect">
                          <a:avLst/>
                        </a:prstGeom>
                        <a:noFill/>
                        <a:extLst/>
                      </p:spPr>
                    </p:pic>
                  </p:oleObj>
                </mc:Fallback>
              </mc:AlternateContent>
            </a:graphicData>
          </a:graphic>
        </p:graphicFrame>
        <p:graphicFrame>
          <p:nvGraphicFramePr>
            <p:cNvPr id="14" name="Object 12">
              <a:extLst>
                <a:ext uri="{FF2B5EF4-FFF2-40B4-BE49-F238E27FC236}">
                  <a16:creationId xmlns:a16="http://schemas.microsoft.com/office/drawing/2014/main" id="{D62AA4CA-C009-4ABA-985B-EC1345570B1F}"/>
                </a:ext>
              </a:extLst>
            </p:cNvPr>
            <p:cNvGraphicFramePr>
              <a:graphicFrameLocks noChangeAspect="1"/>
            </p:cNvGraphicFramePr>
            <p:nvPr>
              <p:extLst/>
            </p:nvPr>
          </p:nvGraphicFramePr>
          <p:xfrm>
            <a:off x="2944787" y="5124193"/>
            <a:ext cx="598487" cy="595312"/>
          </p:xfrm>
          <a:graphic>
            <a:graphicData uri="http://schemas.openxmlformats.org/presentationml/2006/ole">
              <mc:AlternateContent xmlns:mc="http://schemas.openxmlformats.org/markup-compatibility/2006">
                <mc:Choice xmlns:v="urn:schemas-microsoft-com:vml" Requires="v">
                  <p:oleObj spid="_x0000_s1129" name="方程式" r:id="rId13" imgW="215640" imgH="215640" progId="Equation.3">
                    <p:embed/>
                  </p:oleObj>
                </mc:Choice>
                <mc:Fallback>
                  <p:oleObj name="方程式" r:id="rId13" imgW="215640" imgH="215640" progId="Equation.3">
                    <p:embed/>
                    <p:pic>
                      <p:nvPicPr>
                        <p:cNvPr id="14" name="Object 12">
                          <a:extLst>
                            <a:ext uri="{FF2B5EF4-FFF2-40B4-BE49-F238E27FC236}">
                              <a16:creationId xmlns:a16="http://schemas.microsoft.com/office/drawing/2014/main" id="{D62AA4CA-C009-4ABA-985B-EC1345570B1F}"/>
                            </a:ext>
                          </a:extLst>
                        </p:cNvPr>
                        <p:cNvPicPr>
                          <a:picLocks noChangeAspect="1" noChangeArrowheads="1"/>
                        </p:cNvPicPr>
                        <p:nvPr/>
                      </p:nvPicPr>
                      <p:blipFill>
                        <a:blip r:embed="rId14"/>
                        <a:srcRect/>
                        <a:stretch>
                          <a:fillRect/>
                        </a:stretch>
                      </p:blipFill>
                      <p:spPr bwMode="auto">
                        <a:xfrm>
                          <a:off x="2944787" y="5124193"/>
                          <a:ext cx="598487" cy="595312"/>
                        </a:xfrm>
                        <a:prstGeom prst="rect">
                          <a:avLst/>
                        </a:prstGeom>
                        <a:noFill/>
                        <a:extLst/>
                      </p:spPr>
                    </p:pic>
                  </p:oleObj>
                </mc:Fallback>
              </mc:AlternateContent>
            </a:graphicData>
          </a:graphic>
        </p:graphicFrame>
        <p:cxnSp>
          <p:nvCxnSpPr>
            <p:cNvPr id="15" name="直線單箭頭接點 14">
              <a:extLst>
                <a:ext uri="{FF2B5EF4-FFF2-40B4-BE49-F238E27FC236}">
                  <a16:creationId xmlns:a16="http://schemas.microsoft.com/office/drawing/2014/main" id="{F9CEF93D-0D45-40D6-9F49-F70877BA56E7}"/>
                </a:ext>
              </a:extLst>
            </p:cNvPr>
            <p:cNvCxnSpPr/>
            <p:nvPr/>
          </p:nvCxnSpPr>
          <p:spPr>
            <a:xfrm flipV="1">
              <a:off x="4957568" y="4624599"/>
              <a:ext cx="804687"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a:extLst>
                <a:ext uri="{FF2B5EF4-FFF2-40B4-BE49-F238E27FC236}">
                  <a16:creationId xmlns:a16="http://schemas.microsoft.com/office/drawing/2014/main" id="{3FA77ED7-894B-4C5A-9EAA-EC82FD81DF5A}"/>
                </a:ext>
              </a:extLst>
            </p:cNvPr>
            <p:cNvCxnSpPr>
              <a:cxnSpLocks/>
              <a:stCxn id="8" idx="3"/>
              <a:endCxn id="23" idx="1"/>
            </p:cNvCxnSpPr>
            <p:nvPr/>
          </p:nvCxnSpPr>
          <p:spPr>
            <a:xfrm>
              <a:off x="2478115" y="4645872"/>
              <a:ext cx="2137939" cy="932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16">
              <a:extLst>
                <a:ext uri="{FF2B5EF4-FFF2-40B4-BE49-F238E27FC236}">
                  <a16:creationId xmlns:a16="http://schemas.microsoft.com/office/drawing/2014/main" id="{347B6FD9-83BA-443E-91AA-9139076291ED}"/>
                </a:ext>
              </a:extLst>
            </p:cNvPr>
            <p:cNvCxnSpPr>
              <a:endCxn id="23" idx="1"/>
            </p:cNvCxnSpPr>
            <p:nvPr/>
          </p:nvCxnSpPr>
          <p:spPr>
            <a:xfrm>
              <a:off x="2478115" y="3369669"/>
              <a:ext cx="2137939" cy="128553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文字方塊 17">
              <a:extLst>
                <a:ext uri="{FF2B5EF4-FFF2-40B4-BE49-F238E27FC236}">
                  <a16:creationId xmlns:a16="http://schemas.microsoft.com/office/drawing/2014/main" id="{100ED540-849B-4F38-9512-8CEBC66A2435}"/>
                </a:ext>
              </a:extLst>
            </p:cNvPr>
            <p:cNvSpPr txBox="1"/>
            <p:nvPr/>
          </p:nvSpPr>
          <p:spPr>
            <a:xfrm rot="5400000">
              <a:off x="1874220" y="5034336"/>
              <a:ext cx="769257" cy="523220"/>
            </a:xfrm>
            <a:prstGeom prst="rect">
              <a:avLst/>
            </a:prstGeom>
            <a:noFill/>
          </p:spPr>
          <p:txBody>
            <a:bodyPr wrap="square" rtlCol="0">
              <a:spAutoFit/>
            </a:bodyPr>
            <a:lstStyle/>
            <a:p>
              <a:pPr algn="ctr"/>
              <a:r>
                <a:rPr lang="en-US" altLang="zh-TW" sz="2800" dirty="0"/>
                <a:t>…</a:t>
              </a:r>
              <a:endParaRPr lang="zh-TW" altLang="en-US" sz="2800" dirty="0"/>
            </a:p>
          </p:txBody>
        </p:sp>
        <p:graphicFrame>
          <p:nvGraphicFramePr>
            <p:cNvPr id="19" name="Object 12">
              <a:extLst>
                <a:ext uri="{FF2B5EF4-FFF2-40B4-BE49-F238E27FC236}">
                  <a16:creationId xmlns:a16="http://schemas.microsoft.com/office/drawing/2014/main" id="{5D092D47-CF93-4114-9CC6-56AE48F92E2C}"/>
                </a:ext>
              </a:extLst>
            </p:cNvPr>
            <p:cNvGraphicFramePr>
              <a:graphicFrameLocks noChangeAspect="1"/>
            </p:cNvGraphicFramePr>
            <p:nvPr>
              <p:extLst/>
            </p:nvPr>
          </p:nvGraphicFramePr>
          <p:xfrm>
            <a:off x="1963164" y="3011126"/>
            <a:ext cx="495300" cy="630238"/>
          </p:xfrm>
          <a:graphic>
            <a:graphicData uri="http://schemas.openxmlformats.org/presentationml/2006/ole">
              <mc:AlternateContent xmlns:mc="http://schemas.openxmlformats.org/markup-compatibility/2006">
                <mc:Choice xmlns:v="urn:schemas-microsoft-com:vml" Requires="v">
                  <p:oleObj spid="_x0000_s1130" name="方程式" r:id="rId15" imgW="177480" imgH="228600" progId="Equation.3">
                    <p:embed/>
                  </p:oleObj>
                </mc:Choice>
                <mc:Fallback>
                  <p:oleObj name="方程式" r:id="rId15" imgW="177480" imgH="228600" progId="Equation.3">
                    <p:embed/>
                    <p:pic>
                      <p:nvPicPr>
                        <p:cNvPr id="19" name="Object 12">
                          <a:extLst>
                            <a:ext uri="{FF2B5EF4-FFF2-40B4-BE49-F238E27FC236}">
                              <a16:creationId xmlns:a16="http://schemas.microsoft.com/office/drawing/2014/main" id="{5D092D47-CF93-4114-9CC6-56AE48F92E2C}"/>
                            </a:ext>
                          </a:extLst>
                        </p:cNvPr>
                        <p:cNvPicPr>
                          <a:picLocks noChangeAspect="1" noChangeArrowheads="1"/>
                        </p:cNvPicPr>
                        <p:nvPr/>
                      </p:nvPicPr>
                      <p:blipFill>
                        <a:blip r:embed="rId16"/>
                        <a:srcRect/>
                        <a:stretch>
                          <a:fillRect/>
                        </a:stretch>
                      </p:blipFill>
                      <p:spPr bwMode="auto">
                        <a:xfrm>
                          <a:off x="1963164" y="3011126"/>
                          <a:ext cx="495300" cy="630238"/>
                        </a:xfrm>
                        <a:prstGeom prst="rect">
                          <a:avLst/>
                        </a:prstGeom>
                        <a:noFill/>
                        <a:extLst/>
                      </p:spPr>
                    </p:pic>
                  </p:oleObj>
                </mc:Fallback>
              </mc:AlternateContent>
            </a:graphicData>
          </a:graphic>
        </p:graphicFrame>
        <p:graphicFrame>
          <p:nvGraphicFramePr>
            <p:cNvPr id="20" name="Object 12">
              <a:extLst>
                <a:ext uri="{FF2B5EF4-FFF2-40B4-BE49-F238E27FC236}">
                  <a16:creationId xmlns:a16="http://schemas.microsoft.com/office/drawing/2014/main" id="{AA67791F-A1FA-4B4E-A283-5C3B5A0AF91A}"/>
                </a:ext>
              </a:extLst>
            </p:cNvPr>
            <p:cNvGraphicFramePr>
              <a:graphicFrameLocks noChangeAspect="1"/>
            </p:cNvGraphicFramePr>
            <p:nvPr>
              <p:extLst/>
            </p:nvPr>
          </p:nvGraphicFramePr>
          <p:xfrm>
            <a:off x="1963164" y="4226744"/>
            <a:ext cx="495300" cy="665163"/>
          </p:xfrm>
          <a:graphic>
            <a:graphicData uri="http://schemas.openxmlformats.org/presentationml/2006/ole">
              <mc:AlternateContent xmlns:mc="http://schemas.openxmlformats.org/markup-compatibility/2006">
                <mc:Choice xmlns:v="urn:schemas-microsoft-com:vml" Requires="v">
                  <p:oleObj spid="_x0000_s1131" name="方程式" r:id="rId17" imgW="177480" imgH="241200" progId="Equation.3">
                    <p:embed/>
                  </p:oleObj>
                </mc:Choice>
                <mc:Fallback>
                  <p:oleObj name="方程式" r:id="rId17" imgW="177480" imgH="241200" progId="Equation.3">
                    <p:embed/>
                    <p:pic>
                      <p:nvPicPr>
                        <p:cNvPr id="20" name="Object 12">
                          <a:extLst>
                            <a:ext uri="{FF2B5EF4-FFF2-40B4-BE49-F238E27FC236}">
                              <a16:creationId xmlns:a16="http://schemas.microsoft.com/office/drawing/2014/main" id="{AA67791F-A1FA-4B4E-A283-5C3B5A0AF91A}"/>
                            </a:ext>
                          </a:extLst>
                        </p:cNvPr>
                        <p:cNvPicPr>
                          <a:picLocks noChangeAspect="1" noChangeArrowheads="1"/>
                        </p:cNvPicPr>
                        <p:nvPr/>
                      </p:nvPicPr>
                      <p:blipFill>
                        <a:blip r:embed="rId18"/>
                        <a:srcRect/>
                        <a:stretch>
                          <a:fillRect/>
                        </a:stretch>
                      </p:blipFill>
                      <p:spPr bwMode="auto">
                        <a:xfrm>
                          <a:off x="1963164" y="4226744"/>
                          <a:ext cx="495300" cy="665163"/>
                        </a:xfrm>
                        <a:prstGeom prst="rect">
                          <a:avLst/>
                        </a:prstGeom>
                        <a:noFill/>
                        <a:extLst/>
                      </p:spPr>
                    </p:pic>
                  </p:oleObj>
                </mc:Fallback>
              </mc:AlternateContent>
            </a:graphicData>
          </a:graphic>
        </p:graphicFrame>
        <p:graphicFrame>
          <p:nvGraphicFramePr>
            <p:cNvPr id="21" name="Object 12">
              <a:extLst>
                <a:ext uri="{FF2B5EF4-FFF2-40B4-BE49-F238E27FC236}">
                  <a16:creationId xmlns:a16="http://schemas.microsoft.com/office/drawing/2014/main" id="{6A319A1A-CFA5-4D53-A8B2-68BD95623E0A}"/>
                </a:ext>
              </a:extLst>
            </p:cNvPr>
            <p:cNvGraphicFramePr>
              <a:graphicFrameLocks noChangeAspect="1"/>
            </p:cNvGraphicFramePr>
            <p:nvPr>
              <p:extLst/>
            </p:nvPr>
          </p:nvGraphicFramePr>
          <p:xfrm>
            <a:off x="1937095" y="5593401"/>
            <a:ext cx="533400" cy="630238"/>
          </p:xfrm>
          <a:graphic>
            <a:graphicData uri="http://schemas.openxmlformats.org/presentationml/2006/ole">
              <mc:AlternateContent xmlns:mc="http://schemas.openxmlformats.org/markup-compatibility/2006">
                <mc:Choice xmlns:v="urn:schemas-microsoft-com:vml" Requires="v">
                  <p:oleObj spid="_x0000_s1132" name="方程式" r:id="rId19" imgW="190440" imgH="228600" progId="Equation.3">
                    <p:embed/>
                  </p:oleObj>
                </mc:Choice>
                <mc:Fallback>
                  <p:oleObj name="方程式" r:id="rId19" imgW="190440" imgH="228600" progId="Equation.3">
                    <p:embed/>
                    <p:pic>
                      <p:nvPicPr>
                        <p:cNvPr id="21" name="Object 12">
                          <a:extLst>
                            <a:ext uri="{FF2B5EF4-FFF2-40B4-BE49-F238E27FC236}">
                              <a16:creationId xmlns:a16="http://schemas.microsoft.com/office/drawing/2014/main" id="{6A319A1A-CFA5-4D53-A8B2-68BD95623E0A}"/>
                            </a:ext>
                          </a:extLst>
                        </p:cNvPr>
                        <p:cNvPicPr>
                          <a:picLocks noChangeAspect="1" noChangeArrowheads="1"/>
                        </p:cNvPicPr>
                        <p:nvPr/>
                      </p:nvPicPr>
                      <p:blipFill>
                        <a:blip r:embed="rId20"/>
                        <a:srcRect/>
                        <a:stretch>
                          <a:fillRect/>
                        </a:stretch>
                      </p:blipFill>
                      <p:spPr bwMode="auto">
                        <a:xfrm>
                          <a:off x="1937095" y="5593401"/>
                          <a:ext cx="533400" cy="630238"/>
                        </a:xfrm>
                        <a:prstGeom prst="rect">
                          <a:avLst/>
                        </a:prstGeom>
                        <a:noFill/>
                        <a:extLst/>
                      </p:spPr>
                    </p:pic>
                  </p:oleObj>
                </mc:Fallback>
              </mc:AlternateContent>
            </a:graphicData>
          </a:graphic>
        </p:graphicFrame>
        <p:grpSp>
          <p:nvGrpSpPr>
            <p:cNvPr id="22" name="群組 21">
              <a:extLst>
                <a:ext uri="{FF2B5EF4-FFF2-40B4-BE49-F238E27FC236}">
                  <a16:creationId xmlns:a16="http://schemas.microsoft.com/office/drawing/2014/main" id="{63C68D6C-EB3E-4C9E-ABE6-711A68C515D2}"/>
                </a:ext>
              </a:extLst>
            </p:cNvPr>
            <p:cNvGrpSpPr/>
            <p:nvPr/>
          </p:nvGrpSpPr>
          <p:grpSpPr>
            <a:xfrm>
              <a:off x="4616054" y="4395041"/>
              <a:ext cx="520319" cy="520319"/>
              <a:chOff x="3342651" y="3507082"/>
              <a:chExt cx="520319" cy="520319"/>
            </a:xfrm>
          </p:grpSpPr>
          <p:sp>
            <p:nvSpPr>
              <p:cNvPr id="23" name="矩形 22">
                <a:extLst>
                  <a:ext uri="{FF2B5EF4-FFF2-40B4-BE49-F238E27FC236}">
                    <a16:creationId xmlns:a16="http://schemas.microsoft.com/office/drawing/2014/main" id="{5A610D8E-2101-401C-9C96-E94E2F722974}"/>
                  </a:ext>
                </a:extLst>
              </p:cNvPr>
              <p:cNvSpPr/>
              <p:nvPr/>
            </p:nvSpPr>
            <p:spPr>
              <a:xfrm>
                <a:off x="3342651" y="3507082"/>
                <a:ext cx="520319" cy="52031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graphicFrame>
            <p:nvGraphicFramePr>
              <p:cNvPr id="24" name="Object 12">
                <a:extLst>
                  <a:ext uri="{FF2B5EF4-FFF2-40B4-BE49-F238E27FC236}">
                    <a16:creationId xmlns:a16="http://schemas.microsoft.com/office/drawing/2014/main" id="{8ACDF4B1-D998-4C15-83BB-53D51A2DE0B6}"/>
                  </a:ext>
                </a:extLst>
              </p:cNvPr>
              <p:cNvGraphicFramePr>
                <a:graphicFrameLocks noChangeAspect="1"/>
              </p:cNvGraphicFramePr>
              <p:nvPr>
                <p:extLst/>
              </p:nvPr>
            </p:nvGraphicFramePr>
            <p:xfrm>
              <a:off x="3435128" y="3545009"/>
              <a:ext cx="385763" cy="387350"/>
            </p:xfrm>
            <a:graphic>
              <a:graphicData uri="http://schemas.openxmlformats.org/presentationml/2006/ole">
                <mc:AlternateContent xmlns:mc="http://schemas.openxmlformats.org/markup-compatibility/2006">
                  <mc:Choice xmlns:v="urn:schemas-microsoft-com:vml" Requires="v">
                    <p:oleObj spid="_x0000_s1133" name="方程式" r:id="rId21" imgW="139680" imgH="139680" progId="Equation.3">
                      <p:embed/>
                    </p:oleObj>
                  </mc:Choice>
                  <mc:Fallback>
                    <p:oleObj name="方程式" r:id="rId21" imgW="139680" imgH="139680" progId="Equation.3">
                      <p:embed/>
                      <p:pic>
                        <p:nvPicPr>
                          <p:cNvPr id="24" name="Object 12">
                            <a:extLst>
                              <a:ext uri="{FF2B5EF4-FFF2-40B4-BE49-F238E27FC236}">
                                <a16:creationId xmlns:a16="http://schemas.microsoft.com/office/drawing/2014/main" id="{8ACDF4B1-D998-4C15-83BB-53D51A2DE0B6}"/>
                              </a:ext>
                            </a:extLst>
                          </p:cNvPr>
                          <p:cNvPicPr>
                            <a:picLocks noChangeAspect="1" noChangeArrowheads="1"/>
                          </p:cNvPicPr>
                          <p:nvPr/>
                        </p:nvPicPr>
                        <p:blipFill>
                          <a:blip r:embed="rId22"/>
                          <a:srcRect/>
                          <a:stretch>
                            <a:fillRect/>
                          </a:stretch>
                        </p:blipFill>
                        <p:spPr bwMode="auto">
                          <a:xfrm>
                            <a:off x="3435128" y="3545009"/>
                            <a:ext cx="385763" cy="387350"/>
                          </a:xfrm>
                          <a:prstGeom prst="rect">
                            <a:avLst/>
                          </a:prstGeom>
                          <a:noFill/>
                          <a:extLst/>
                        </p:spPr>
                      </p:pic>
                    </p:oleObj>
                  </mc:Fallback>
                </mc:AlternateContent>
              </a:graphicData>
            </a:graphic>
          </p:graphicFrame>
        </p:grpSp>
        <p:graphicFrame>
          <p:nvGraphicFramePr>
            <p:cNvPr id="27" name="Object 12">
              <a:extLst>
                <a:ext uri="{FF2B5EF4-FFF2-40B4-BE49-F238E27FC236}">
                  <a16:creationId xmlns:a16="http://schemas.microsoft.com/office/drawing/2014/main" id="{3DDD15AC-FB80-498F-9A24-83C3FEEB976F}"/>
                </a:ext>
              </a:extLst>
            </p:cNvPr>
            <p:cNvGraphicFramePr>
              <a:graphicFrameLocks noChangeAspect="1"/>
            </p:cNvGraphicFramePr>
            <p:nvPr>
              <p:extLst/>
            </p:nvPr>
          </p:nvGraphicFramePr>
          <p:xfrm>
            <a:off x="5838017" y="4341859"/>
            <a:ext cx="787400" cy="533400"/>
          </p:xfrm>
          <a:graphic>
            <a:graphicData uri="http://schemas.openxmlformats.org/presentationml/2006/ole">
              <mc:AlternateContent xmlns:mc="http://schemas.openxmlformats.org/markup-compatibility/2006">
                <mc:Choice xmlns:v="urn:schemas-microsoft-com:vml" Requires="v">
                  <p:oleObj spid="_x0000_s1134" name="方程式" r:id="rId23" imgW="317160" imgH="215640" progId="Equation.3">
                    <p:embed/>
                  </p:oleObj>
                </mc:Choice>
                <mc:Fallback>
                  <p:oleObj name="方程式" r:id="rId23" imgW="317160" imgH="215640" progId="Equation.3">
                    <p:embed/>
                    <p:pic>
                      <p:nvPicPr>
                        <p:cNvPr id="27" name="Object 12">
                          <a:extLst>
                            <a:ext uri="{FF2B5EF4-FFF2-40B4-BE49-F238E27FC236}">
                              <a16:creationId xmlns:a16="http://schemas.microsoft.com/office/drawing/2014/main" id="{3DDD15AC-FB80-498F-9A24-83C3FEEB976F}"/>
                            </a:ext>
                          </a:extLst>
                        </p:cNvPr>
                        <p:cNvPicPr>
                          <a:picLocks noChangeAspect="1" noChangeArrowheads="1"/>
                        </p:cNvPicPr>
                        <p:nvPr/>
                      </p:nvPicPr>
                      <p:blipFill>
                        <a:blip r:embed="rId24"/>
                        <a:srcRect/>
                        <a:stretch>
                          <a:fillRect/>
                        </a:stretch>
                      </p:blipFill>
                      <p:spPr bwMode="auto">
                        <a:xfrm>
                          <a:off x="5838017" y="4341859"/>
                          <a:ext cx="787400" cy="533400"/>
                        </a:xfrm>
                        <a:prstGeom prst="rect">
                          <a:avLst/>
                        </a:prstGeom>
                        <a:noFill/>
                        <a:extLst/>
                      </p:spPr>
                    </p:pic>
                  </p:oleObj>
                </mc:Fallback>
              </mc:AlternateContent>
            </a:graphicData>
          </a:graphic>
        </p:graphicFrame>
        <p:graphicFrame>
          <p:nvGraphicFramePr>
            <p:cNvPr id="29" name="Object 12">
              <a:extLst>
                <a:ext uri="{FF2B5EF4-FFF2-40B4-BE49-F238E27FC236}">
                  <a16:creationId xmlns:a16="http://schemas.microsoft.com/office/drawing/2014/main" id="{18A4B9F4-C1AC-4CE6-AE04-1744C60CC27D}"/>
                </a:ext>
              </a:extLst>
            </p:cNvPr>
            <p:cNvGraphicFramePr>
              <a:graphicFrameLocks noChangeAspect="1"/>
            </p:cNvGraphicFramePr>
            <p:nvPr>
              <p:extLst/>
            </p:nvPr>
          </p:nvGraphicFramePr>
          <p:xfrm>
            <a:off x="7347575" y="4435473"/>
            <a:ext cx="352425" cy="385763"/>
          </p:xfrm>
          <a:graphic>
            <a:graphicData uri="http://schemas.openxmlformats.org/presentationml/2006/ole">
              <mc:AlternateContent xmlns:mc="http://schemas.openxmlformats.org/markup-compatibility/2006">
                <mc:Choice xmlns:v="urn:schemas-microsoft-com:vml" Requires="v">
                  <p:oleObj spid="_x0000_s1135" name="方程式" r:id="rId25" imgW="126720" imgH="139680" progId="Equation.3">
                    <p:embed/>
                  </p:oleObj>
                </mc:Choice>
                <mc:Fallback>
                  <p:oleObj name="方程式" r:id="rId25" imgW="126720" imgH="139680" progId="Equation.3">
                    <p:embed/>
                    <p:pic>
                      <p:nvPicPr>
                        <p:cNvPr id="29" name="Object 12">
                          <a:extLst>
                            <a:ext uri="{FF2B5EF4-FFF2-40B4-BE49-F238E27FC236}">
                              <a16:creationId xmlns:a16="http://schemas.microsoft.com/office/drawing/2014/main" id="{18A4B9F4-C1AC-4CE6-AE04-1744C60CC27D}"/>
                            </a:ext>
                          </a:extLst>
                        </p:cNvPr>
                        <p:cNvPicPr>
                          <a:picLocks noChangeAspect="1" noChangeArrowheads="1"/>
                        </p:cNvPicPr>
                        <p:nvPr/>
                      </p:nvPicPr>
                      <p:blipFill>
                        <a:blip r:embed="rId26"/>
                        <a:srcRect/>
                        <a:stretch>
                          <a:fillRect/>
                        </a:stretch>
                      </p:blipFill>
                      <p:spPr bwMode="auto">
                        <a:xfrm>
                          <a:off x="7347575" y="4435473"/>
                          <a:ext cx="352425" cy="385763"/>
                        </a:xfrm>
                        <a:prstGeom prst="rect">
                          <a:avLst/>
                        </a:prstGeom>
                        <a:noFill/>
                        <a:extLst/>
                      </p:spPr>
                    </p:pic>
                  </p:oleObj>
                </mc:Fallback>
              </mc:AlternateContent>
            </a:graphicData>
          </a:graphic>
        </p:graphicFrame>
        <p:sp>
          <p:nvSpPr>
            <p:cNvPr id="31" name="文字方塊 30">
              <a:extLst>
                <a:ext uri="{FF2B5EF4-FFF2-40B4-BE49-F238E27FC236}">
                  <a16:creationId xmlns:a16="http://schemas.microsoft.com/office/drawing/2014/main" id="{6302E309-E705-4364-805F-C470C57B9961}"/>
                </a:ext>
              </a:extLst>
            </p:cNvPr>
            <p:cNvSpPr txBox="1"/>
            <p:nvPr/>
          </p:nvSpPr>
          <p:spPr>
            <a:xfrm rot="5400000">
              <a:off x="1867419" y="3709432"/>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2" name="文字方塊 31">
              <a:extLst>
                <a:ext uri="{FF2B5EF4-FFF2-40B4-BE49-F238E27FC236}">
                  <a16:creationId xmlns:a16="http://schemas.microsoft.com/office/drawing/2014/main" id="{61657E50-5338-424A-AC54-3AC7CFE6AA5B}"/>
                </a:ext>
              </a:extLst>
            </p:cNvPr>
            <p:cNvSpPr txBox="1"/>
            <p:nvPr/>
          </p:nvSpPr>
          <p:spPr>
            <a:xfrm rot="5400000">
              <a:off x="2900322" y="4767775"/>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3" name="文字方塊 32">
              <a:extLst>
                <a:ext uri="{FF2B5EF4-FFF2-40B4-BE49-F238E27FC236}">
                  <a16:creationId xmlns:a16="http://schemas.microsoft.com/office/drawing/2014/main" id="{BDFE8DF6-43F3-4F5E-840C-08362C597CED}"/>
                </a:ext>
              </a:extLst>
            </p:cNvPr>
            <p:cNvSpPr txBox="1"/>
            <p:nvPr/>
          </p:nvSpPr>
          <p:spPr>
            <a:xfrm rot="5400000">
              <a:off x="2892797" y="3791726"/>
              <a:ext cx="769257" cy="523220"/>
            </a:xfrm>
            <a:prstGeom prst="rect">
              <a:avLst/>
            </a:prstGeom>
            <a:noFill/>
          </p:spPr>
          <p:txBody>
            <a:bodyPr wrap="square" rtlCol="0">
              <a:spAutoFit/>
            </a:bodyPr>
            <a:lstStyle/>
            <a:p>
              <a:pPr algn="ctr"/>
              <a:r>
                <a:rPr lang="en-US" altLang="zh-TW" sz="2800" dirty="0"/>
                <a:t>…</a:t>
              </a:r>
              <a:endParaRPr lang="zh-TW" altLang="en-US" sz="2800" dirty="0"/>
            </a:p>
          </p:txBody>
        </p:sp>
      </p:grpSp>
      <mc:AlternateContent xmlns:mc="http://schemas.openxmlformats.org/markup-compatibility/2006" xmlns:a14="http://schemas.microsoft.com/office/drawing/2010/main">
        <mc:Choice Requires="a14">
          <p:sp>
            <p:nvSpPr>
              <p:cNvPr id="37" name="文字方塊 36">
                <a:extLst>
                  <a:ext uri="{FF2B5EF4-FFF2-40B4-BE49-F238E27FC236}">
                    <a16:creationId xmlns:a16="http://schemas.microsoft.com/office/drawing/2014/main" id="{1CD1B422-F7DD-4651-B404-4933F56D3D64}"/>
                  </a:ext>
                </a:extLst>
              </p:cNvPr>
              <p:cNvSpPr txBox="1"/>
              <p:nvPr/>
            </p:nvSpPr>
            <p:spPr>
              <a:xfrm>
                <a:off x="377106" y="1579539"/>
                <a:ext cx="3605445" cy="1200329"/>
              </a:xfrm>
              <a:prstGeom prst="rect">
                <a:avLst/>
              </a:prstGeom>
              <a:noFill/>
            </p:spPr>
            <p:txBody>
              <a:bodyPr wrap="square" rtlCol="0">
                <a:spAutoFit/>
              </a:bodyPr>
              <a:lstStyle/>
              <a:p>
                <a:r>
                  <a:rPr lang="en-US" altLang="zh-TW" sz="2400" dirty="0"/>
                  <a:t>The inputs are </a:t>
                </a:r>
                <a:r>
                  <a:rPr lang="en-US" altLang="zh-TW" sz="2400" dirty="0" err="1"/>
                  <a:t>i.i.d</a:t>
                </a:r>
                <a:r>
                  <a:rPr lang="en-US" altLang="zh-TW" sz="2400" dirty="0"/>
                  <a:t> random variables with mean </a:t>
                </a:r>
                <a14:m>
                  <m:oMath xmlns:m="http://schemas.openxmlformats.org/officeDocument/2006/math">
                    <m:r>
                      <a:rPr lang="zh-TW" altLang="en-US" sz="2400" i="1" smtClean="0">
                        <a:latin typeface="Cambria Math" panose="02040503050406030204" pitchFamily="18" charset="0"/>
                      </a:rPr>
                      <m:t>𝜇</m:t>
                    </m:r>
                  </m:oMath>
                </a14:m>
                <a:r>
                  <a:rPr lang="en-US" altLang="zh-TW" sz="2400" dirty="0"/>
                  <a:t> and variance  </a:t>
                </a:r>
                <a14:m>
                  <m:oMath xmlns:m="http://schemas.openxmlformats.org/officeDocument/2006/math">
                    <m:sSup>
                      <m:sSupPr>
                        <m:ctrlPr>
                          <a:rPr lang="en-US" altLang="zh-TW" sz="2400" i="1" smtClean="0">
                            <a:latin typeface="Cambria Math" panose="02040503050406030204" pitchFamily="18" charset="0"/>
                          </a:rPr>
                        </m:ctrlPr>
                      </m:sSupPr>
                      <m:e>
                        <m:r>
                          <a:rPr lang="zh-TW" altLang="en-US" sz="2400" i="1">
                            <a:latin typeface="Cambria Math" panose="02040503050406030204" pitchFamily="18" charset="0"/>
                          </a:rPr>
                          <m:t>𝜎</m:t>
                        </m:r>
                      </m:e>
                      <m:sup>
                        <m:r>
                          <a:rPr lang="en-US" altLang="zh-TW" sz="2400" b="0" i="1" smtClean="0">
                            <a:latin typeface="Cambria Math" panose="02040503050406030204" pitchFamily="18" charset="0"/>
                          </a:rPr>
                          <m:t>2</m:t>
                        </m:r>
                      </m:sup>
                    </m:sSup>
                  </m:oMath>
                </a14:m>
                <a:r>
                  <a:rPr lang="en-US" altLang="zh-TW" sz="2400" dirty="0"/>
                  <a:t>.</a:t>
                </a:r>
                <a:endParaRPr lang="zh-TW" altLang="en-US" sz="2400" dirty="0"/>
              </a:p>
            </p:txBody>
          </p:sp>
        </mc:Choice>
        <mc:Fallback xmlns="">
          <p:sp>
            <p:nvSpPr>
              <p:cNvPr id="37" name="文字方塊 36">
                <a:extLst>
                  <a:ext uri="{FF2B5EF4-FFF2-40B4-BE49-F238E27FC236}">
                    <a16:creationId xmlns:a16="http://schemas.microsoft.com/office/drawing/2014/main" id="{1CD1B422-F7DD-4651-B404-4933F56D3D64}"/>
                  </a:ext>
                </a:extLst>
              </p:cNvPr>
              <p:cNvSpPr txBox="1">
                <a:spLocks noRot="1" noChangeAspect="1" noMove="1" noResize="1" noEditPoints="1" noAdjustHandles="1" noChangeArrowheads="1" noChangeShapeType="1" noTextEdit="1"/>
              </p:cNvSpPr>
              <p:nvPr/>
            </p:nvSpPr>
            <p:spPr>
              <a:xfrm>
                <a:off x="377106" y="1579539"/>
                <a:ext cx="3605445" cy="1200329"/>
              </a:xfrm>
              <a:prstGeom prst="rect">
                <a:avLst/>
              </a:prstGeom>
              <a:blipFill>
                <a:blip r:embed="rId27"/>
                <a:stretch>
                  <a:fillRect l="-2707" t="-4061" r="-1861" b="-1066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1" name="文字方塊 40">
                <a:extLst>
                  <a:ext uri="{FF2B5EF4-FFF2-40B4-BE49-F238E27FC236}">
                    <a16:creationId xmlns:a16="http://schemas.microsoft.com/office/drawing/2014/main" id="{30E58554-6961-4EE0-ABCA-D882F5705A47}"/>
                  </a:ext>
                </a:extLst>
              </p:cNvPr>
              <p:cNvSpPr txBox="1"/>
              <p:nvPr/>
            </p:nvSpPr>
            <p:spPr>
              <a:xfrm>
                <a:off x="4054058" y="233643"/>
                <a:ext cx="134793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zh-TW" altLang="en-US" sz="2400" i="1" smtClean="0">
                              <a:latin typeface="Cambria Math" panose="02040503050406030204" pitchFamily="18" charset="0"/>
                            </a:rPr>
                            <m:t>𝜇</m:t>
                          </m:r>
                        </m:e>
                        <m:sub>
                          <m:r>
                            <a:rPr lang="en-US" altLang="zh-TW" sz="2400" b="0" i="1" smtClean="0">
                              <a:latin typeface="Cambria Math" panose="02040503050406030204" pitchFamily="18" charset="0"/>
                            </a:rPr>
                            <m:t>𝑧</m:t>
                          </m:r>
                        </m:sub>
                      </m:sSub>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𝐸</m:t>
                      </m:r>
                      <m:d>
                        <m:dPr>
                          <m:begChr m:val="["/>
                          <m:endChr m:val="]"/>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𝑧</m:t>
                          </m:r>
                        </m:e>
                      </m:d>
                    </m:oMath>
                  </m:oMathPara>
                </a14:m>
                <a:endParaRPr lang="zh-TW" altLang="en-US" sz="2400" dirty="0"/>
              </a:p>
            </p:txBody>
          </p:sp>
        </mc:Choice>
        <mc:Fallback xmlns="">
          <p:sp>
            <p:nvSpPr>
              <p:cNvPr id="41" name="文字方塊 40">
                <a:extLst>
                  <a:ext uri="{FF2B5EF4-FFF2-40B4-BE49-F238E27FC236}">
                    <a16:creationId xmlns:a16="http://schemas.microsoft.com/office/drawing/2014/main" id="{30E58554-6961-4EE0-ABCA-D882F5705A47}"/>
                  </a:ext>
                </a:extLst>
              </p:cNvPr>
              <p:cNvSpPr txBox="1">
                <a:spLocks noRot="1" noChangeAspect="1" noMove="1" noResize="1" noEditPoints="1" noAdjustHandles="1" noChangeArrowheads="1" noChangeShapeType="1" noTextEdit="1"/>
              </p:cNvSpPr>
              <p:nvPr/>
            </p:nvSpPr>
            <p:spPr>
              <a:xfrm>
                <a:off x="4054058" y="233643"/>
                <a:ext cx="1347933" cy="369332"/>
              </a:xfrm>
              <a:prstGeom prst="rect">
                <a:avLst/>
              </a:prstGeom>
              <a:blipFill>
                <a:blip r:embed="rId28"/>
                <a:stretch>
                  <a:fillRect l="-4525" b="-2295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6" name="文字方塊 45">
                <a:extLst>
                  <a:ext uri="{FF2B5EF4-FFF2-40B4-BE49-F238E27FC236}">
                    <a16:creationId xmlns:a16="http://schemas.microsoft.com/office/drawing/2014/main" id="{BBCDE115-FCBF-4F22-B3F2-7964F3455FEC}"/>
                  </a:ext>
                </a:extLst>
              </p:cNvPr>
              <p:cNvSpPr txBox="1"/>
              <p:nvPr/>
            </p:nvSpPr>
            <p:spPr>
              <a:xfrm>
                <a:off x="3993904" y="677118"/>
                <a:ext cx="2106410" cy="1038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nary>
                        <m:naryPr>
                          <m:chr m:val="∑"/>
                          <m:ctrlPr>
                            <a:rPr lang="en-US" altLang="zh-TW" sz="2400" b="0" i="1" smtClean="0">
                              <a:latin typeface="Cambria Math" panose="02040503050406030204" pitchFamily="18" charset="0"/>
                            </a:rPr>
                          </m:ctrlPr>
                        </m:naryPr>
                        <m:sub>
                          <m:r>
                            <m:rPr>
                              <m:brk m:alnAt="23"/>
                            </m:rPr>
                            <a:rPr lang="en-US" altLang="zh-TW" sz="2400" b="0" i="1" smtClean="0">
                              <a:latin typeface="Cambria Math" panose="02040503050406030204" pitchFamily="18" charset="0"/>
                            </a:rPr>
                            <m:t>𝑘</m:t>
                          </m:r>
                          <m:r>
                            <a:rPr lang="en-US" altLang="zh-TW" sz="2400" b="0" i="1" smtClean="0">
                              <a:latin typeface="Cambria Math" panose="02040503050406030204" pitchFamily="18" charset="0"/>
                            </a:rPr>
                            <m:t>=1</m:t>
                          </m:r>
                        </m:sub>
                        <m:sup>
                          <m:r>
                            <a:rPr lang="en-US" altLang="zh-TW" sz="2400" b="0" i="1" smtClean="0">
                              <a:latin typeface="Cambria Math" panose="02040503050406030204" pitchFamily="18" charset="0"/>
                            </a:rPr>
                            <m:t>𝐾</m:t>
                          </m:r>
                        </m:sup>
                        <m:e>
                          <m:r>
                            <a:rPr lang="en-US" altLang="zh-TW" sz="2400" b="0" i="1" smtClean="0">
                              <a:latin typeface="Cambria Math" panose="02040503050406030204" pitchFamily="18" charset="0"/>
                            </a:rPr>
                            <m:t>𝐸</m:t>
                          </m:r>
                          <m:d>
                            <m:dPr>
                              <m:begChr m:val="["/>
                              <m:endChr m:val="]"/>
                              <m:ctrlPr>
                                <a:rPr lang="en-US" altLang="zh-TW" sz="2400" b="0" i="1" smtClean="0">
                                  <a:latin typeface="Cambria Math" panose="02040503050406030204" pitchFamily="18" charset="0"/>
                                </a:rPr>
                              </m:ctrlPr>
                            </m:dPr>
                            <m:e>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𝑎</m:t>
                                  </m:r>
                                </m:e>
                                <m:sub>
                                  <m:r>
                                    <a:rPr lang="en-US" altLang="zh-TW" sz="2400" b="0" i="1" smtClean="0">
                                      <a:latin typeface="Cambria Math" panose="02040503050406030204" pitchFamily="18" charset="0"/>
                                    </a:rPr>
                                    <m:t>𝑘</m:t>
                                  </m:r>
                                </m:sub>
                              </m:sSub>
                            </m:e>
                          </m:d>
                        </m:e>
                      </m:nary>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𝑘</m:t>
                          </m:r>
                        </m:sub>
                      </m:sSub>
                    </m:oMath>
                  </m:oMathPara>
                </a14:m>
                <a:endParaRPr lang="zh-TW" altLang="en-US" sz="2400" dirty="0"/>
              </a:p>
            </p:txBody>
          </p:sp>
        </mc:Choice>
        <mc:Fallback xmlns="">
          <p:sp>
            <p:nvSpPr>
              <p:cNvPr id="46" name="文字方塊 45">
                <a:extLst>
                  <a:ext uri="{FF2B5EF4-FFF2-40B4-BE49-F238E27FC236}">
                    <a16:creationId xmlns:a16="http://schemas.microsoft.com/office/drawing/2014/main" id="{BBCDE115-FCBF-4F22-B3F2-7964F3455FEC}"/>
                  </a:ext>
                </a:extLst>
              </p:cNvPr>
              <p:cNvSpPr txBox="1">
                <a:spLocks noRot="1" noChangeAspect="1" noMove="1" noResize="1" noEditPoints="1" noAdjustHandles="1" noChangeArrowheads="1" noChangeShapeType="1" noTextEdit="1"/>
              </p:cNvSpPr>
              <p:nvPr/>
            </p:nvSpPr>
            <p:spPr>
              <a:xfrm>
                <a:off x="3993904" y="677118"/>
                <a:ext cx="2106410" cy="1038489"/>
              </a:xfrm>
              <a:prstGeom prst="rect">
                <a:avLst/>
              </a:prstGeom>
              <a:blipFill>
                <a:blip r:embed="rId29"/>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7" name="文字方塊 46">
                <a:extLst>
                  <a:ext uri="{FF2B5EF4-FFF2-40B4-BE49-F238E27FC236}">
                    <a16:creationId xmlns:a16="http://schemas.microsoft.com/office/drawing/2014/main" id="{C2BAEE3A-7CD7-402D-BC12-760327EF5285}"/>
                  </a:ext>
                </a:extLst>
              </p:cNvPr>
              <p:cNvSpPr txBox="1"/>
              <p:nvPr/>
            </p:nvSpPr>
            <p:spPr>
              <a:xfrm>
                <a:off x="4945944" y="1331570"/>
                <a:ext cx="56119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TW" altLang="en-US" sz="2400" i="1">
                          <a:latin typeface="Cambria Math" panose="02040503050406030204" pitchFamily="18" charset="0"/>
                        </a:rPr>
                        <m:t>𝜇</m:t>
                      </m:r>
                    </m:oMath>
                  </m:oMathPara>
                </a14:m>
                <a:endParaRPr lang="zh-TW" altLang="en-US" sz="2400" dirty="0"/>
              </a:p>
            </p:txBody>
          </p:sp>
        </mc:Choice>
        <mc:Fallback xmlns="">
          <p:sp>
            <p:nvSpPr>
              <p:cNvPr id="47" name="文字方塊 46">
                <a:extLst>
                  <a:ext uri="{FF2B5EF4-FFF2-40B4-BE49-F238E27FC236}">
                    <a16:creationId xmlns:a16="http://schemas.microsoft.com/office/drawing/2014/main" id="{C2BAEE3A-7CD7-402D-BC12-760327EF5285}"/>
                  </a:ext>
                </a:extLst>
              </p:cNvPr>
              <p:cNvSpPr txBox="1">
                <a:spLocks noRot="1" noChangeAspect="1" noMove="1" noResize="1" noEditPoints="1" noAdjustHandles="1" noChangeArrowheads="1" noChangeShapeType="1" noTextEdit="1"/>
              </p:cNvSpPr>
              <p:nvPr/>
            </p:nvSpPr>
            <p:spPr>
              <a:xfrm>
                <a:off x="4945944" y="1331570"/>
                <a:ext cx="561190" cy="461665"/>
              </a:xfrm>
              <a:prstGeom prst="rect">
                <a:avLst/>
              </a:prstGeom>
              <a:blipFill>
                <a:blip r:embed="rId30"/>
                <a:stretch>
                  <a:fillRect b="-7895"/>
                </a:stretch>
              </a:blipFill>
            </p:spPr>
            <p:txBody>
              <a:bodyPr/>
              <a:lstStyle/>
              <a:p>
                <a:r>
                  <a:rPr lang="zh-TW" altLang="en-US">
                    <a:noFill/>
                  </a:rPr>
                  <a:t> </a:t>
                </a:r>
              </a:p>
            </p:txBody>
          </p:sp>
        </mc:Fallback>
      </mc:AlternateContent>
      <p:cxnSp>
        <p:nvCxnSpPr>
          <p:cNvPr id="48" name="直線接點 47">
            <a:extLst>
              <a:ext uri="{FF2B5EF4-FFF2-40B4-BE49-F238E27FC236}">
                <a16:creationId xmlns:a16="http://schemas.microsoft.com/office/drawing/2014/main" id="{5BB16694-B553-4BFA-ACE3-BEA73E722880}"/>
              </a:ext>
            </a:extLst>
          </p:cNvPr>
          <p:cNvCxnSpPr/>
          <p:nvPr/>
        </p:nvCxnSpPr>
        <p:spPr>
          <a:xfrm>
            <a:off x="4895303" y="1447151"/>
            <a:ext cx="64304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文字方塊 49">
                <a:extLst>
                  <a:ext uri="{FF2B5EF4-FFF2-40B4-BE49-F238E27FC236}">
                    <a16:creationId xmlns:a16="http://schemas.microsoft.com/office/drawing/2014/main" id="{B8B8A0A6-8ACD-41BB-AD62-41C640EB7ECC}"/>
                  </a:ext>
                </a:extLst>
              </p:cNvPr>
              <p:cNvSpPr txBox="1"/>
              <p:nvPr/>
            </p:nvSpPr>
            <p:spPr>
              <a:xfrm>
                <a:off x="5451653" y="695517"/>
                <a:ext cx="2932241" cy="103848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r>
                        <a:rPr lang="zh-TW" altLang="en-US" sz="2400" i="1">
                          <a:latin typeface="Cambria Math" panose="02040503050406030204" pitchFamily="18" charset="0"/>
                        </a:rPr>
                        <m:t>𝜇</m:t>
                      </m:r>
                      <m:nary>
                        <m:naryPr>
                          <m:chr m:val="∑"/>
                          <m:ctrlPr>
                            <a:rPr lang="en-US" altLang="zh-TW" sz="2400" b="0" i="1" smtClean="0">
                              <a:latin typeface="Cambria Math" panose="02040503050406030204" pitchFamily="18" charset="0"/>
                            </a:rPr>
                          </m:ctrlPr>
                        </m:naryPr>
                        <m:sub>
                          <m:r>
                            <m:rPr>
                              <m:brk m:alnAt="23"/>
                            </m:rPr>
                            <a:rPr lang="en-US" altLang="zh-TW" sz="2400" b="0" i="1" smtClean="0">
                              <a:latin typeface="Cambria Math" panose="02040503050406030204" pitchFamily="18" charset="0"/>
                            </a:rPr>
                            <m:t>𝑘</m:t>
                          </m:r>
                          <m:r>
                            <a:rPr lang="en-US" altLang="zh-TW" sz="2400" b="0" i="1" smtClean="0">
                              <a:latin typeface="Cambria Math" panose="02040503050406030204" pitchFamily="18" charset="0"/>
                            </a:rPr>
                            <m:t>=1</m:t>
                          </m:r>
                        </m:sub>
                        <m:sup>
                          <m:r>
                            <a:rPr lang="en-US" altLang="zh-TW" sz="2400" b="0" i="1" smtClean="0">
                              <a:latin typeface="Cambria Math" panose="02040503050406030204" pitchFamily="18" charset="0"/>
                            </a:rPr>
                            <m:t>𝐾</m:t>
                          </m:r>
                        </m:sup>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i="1">
                                  <a:latin typeface="Cambria Math" panose="02040503050406030204" pitchFamily="18" charset="0"/>
                                </a:rPr>
                                <m:t>𝑘</m:t>
                              </m:r>
                            </m:sub>
                          </m:sSub>
                        </m:e>
                      </m:nary>
                    </m:oMath>
                  </m:oMathPara>
                </a14:m>
                <a:endParaRPr lang="zh-TW" altLang="en-US" sz="2400" dirty="0"/>
              </a:p>
            </p:txBody>
          </p:sp>
        </mc:Choice>
        <mc:Fallback xmlns="">
          <p:sp>
            <p:nvSpPr>
              <p:cNvPr id="50" name="文字方塊 49">
                <a:extLst>
                  <a:ext uri="{FF2B5EF4-FFF2-40B4-BE49-F238E27FC236}">
                    <a16:creationId xmlns:a16="http://schemas.microsoft.com/office/drawing/2014/main" id="{B8B8A0A6-8ACD-41BB-AD62-41C640EB7ECC}"/>
                  </a:ext>
                </a:extLst>
              </p:cNvPr>
              <p:cNvSpPr txBox="1">
                <a:spLocks noRot="1" noChangeAspect="1" noMove="1" noResize="1" noEditPoints="1" noAdjustHandles="1" noChangeArrowheads="1" noChangeShapeType="1" noTextEdit="1"/>
              </p:cNvSpPr>
              <p:nvPr/>
            </p:nvSpPr>
            <p:spPr>
              <a:xfrm>
                <a:off x="5451653" y="695517"/>
                <a:ext cx="2932241" cy="1038489"/>
              </a:xfrm>
              <a:prstGeom prst="rect">
                <a:avLst/>
              </a:prstGeom>
              <a:blipFill>
                <a:blip r:embed="rId31"/>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1" name="文字方塊 50">
                <a:extLst>
                  <a:ext uri="{FF2B5EF4-FFF2-40B4-BE49-F238E27FC236}">
                    <a16:creationId xmlns:a16="http://schemas.microsoft.com/office/drawing/2014/main" id="{ED0331BC-F14B-423A-9A38-3EFDDB2CFCD5}"/>
                  </a:ext>
                </a:extLst>
              </p:cNvPr>
              <p:cNvSpPr txBox="1"/>
              <p:nvPr/>
            </p:nvSpPr>
            <p:spPr>
              <a:xfrm>
                <a:off x="7622620" y="1038545"/>
                <a:ext cx="1398439"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r>
                        <a:rPr lang="zh-TW" altLang="en-US" sz="2400" i="1">
                          <a:latin typeface="Cambria Math" panose="02040503050406030204" pitchFamily="18" charset="0"/>
                        </a:rPr>
                        <m:t>𝜇</m:t>
                      </m:r>
                      <m:r>
                        <a:rPr lang="zh-TW" altLang="en-US" sz="2400" i="1" smtClean="0">
                          <a:latin typeface="Cambria Math" panose="02040503050406030204" pitchFamily="18" charset="0"/>
                        </a:rPr>
                        <m:t>∙</m:t>
                      </m:r>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𝐾</m:t>
                          </m:r>
                          <m:r>
                            <a:rPr lang="zh-TW" altLang="en-US" sz="2400" i="1">
                              <a:latin typeface="Cambria Math" panose="02040503050406030204" pitchFamily="18" charset="0"/>
                            </a:rPr>
                            <m:t>𝜇</m:t>
                          </m:r>
                        </m:e>
                        <m:sub>
                          <m:r>
                            <a:rPr lang="en-US" altLang="zh-TW" sz="2400" b="0" i="1" smtClean="0">
                              <a:latin typeface="Cambria Math" panose="02040503050406030204" pitchFamily="18" charset="0"/>
                            </a:rPr>
                            <m:t>𝑤</m:t>
                          </m:r>
                        </m:sub>
                      </m:sSub>
                    </m:oMath>
                  </m:oMathPara>
                </a14:m>
                <a:endParaRPr lang="zh-TW" altLang="en-US" sz="2400" dirty="0"/>
              </a:p>
            </p:txBody>
          </p:sp>
        </mc:Choice>
        <mc:Fallback xmlns="">
          <p:sp>
            <p:nvSpPr>
              <p:cNvPr id="51" name="文字方塊 50">
                <a:extLst>
                  <a:ext uri="{FF2B5EF4-FFF2-40B4-BE49-F238E27FC236}">
                    <a16:creationId xmlns:a16="http://schemas.microsoft.com/office/drawing/2014/main" id="{ED0331BC-F14B-423A-9A38-3EFDDB2CFCD5}"/>
                  </a:ext>
                </a:extLst>
              </p:cNvPr>
              <p:cNvSpPr txBox="1">
                <a:spLocks noRot="1" noChangeAspect="1" noMove="1" noResize="1" noEditPoints="1" noAdjustHandles="1" noChangeArrowheads="1" noChangeShapeType="1" noTextEdit="1"/>
              </p:cNvSpPr>
              <p:nvPr/>
            </p:nvSpPr>
            <p:spPr>
              <a:xfrm>
                <a:off x="7622620" y="1038545"/>
                <a:ext cx="1398439" cy="369332"/>
              </a:xfrm>
              <a:prstGeom prst="rect">
                <a:avLst/>
              </a:prstGeom>
              <a:blipFill>
                <a:blip r:embed="rId32"/>
                <a:stretch>
                  <a:fillRect l="-870" b="-22951"/>
                </a:stretch>
              </a:blipFill>
            </p:spPr>
            <p:txBody>
              <a:bodyPr/>
              <a:lstStyle/>
              <a:p>
                <a:r>
                  <a:rPr lang="zh-TW" altLang="en-US">
                    <a:noFill/>
                  </a:rPr>
                  <a:t> </a:t>
                </a:r>
              </a:p>
            </p:txBody>
          </p:sp>
        </mc:Fallback>
      </mc:AlternateContent>
      <p:sp>
        <p:nvSpPr>
          <p:cNvPr id="49" name="文字方塊 48">
            <a:extLst>
              <a:ext uri="{FF2B5EF4-FFF2-40B4-BE49-F238E27FC236}">
                <a16:creationId xmlns:a16="http://schemas.microsoft.com/office/drawing/2014/main" id="{F33386A2-ABA3-42F2-8FBD-534F598A8F17}"/>
              </a:ext>
            </a:extLst>
          </p:cNvPr>
          <p:cNvSpPr txBox="1"/>
          <p:nvPr/>
        </p:nvSpPr>
        <p:spPr>
          <a:xfrm>
            <a:off x="3029466" y="2243394"/>
            <a:ext cx="804687" cy="461665"/>
          </a:xfrm>
          <a:prstGeom prst="rect">
            <a:avLst/>
          </a:prstGeom>
          <a:noFill/>
        </p:spPr>
        <p:txBody>
          <a:bodyPr wrap="square" rtlCol="0">
            <a:spAutoFit/>
          </a:bodyPr>
          <a:lstStyle/>
          <a:p>
            <a:r>
              <a:rPr lang="en-US" altLang="zh-TW" sz="2400" dirty="0">
                <a:solidFill>
                  <a:srgbClr val="0000FF"/>
                </a:solidFill>
              </a:rPr>
              <a:t>=0</a:t>
            </a:r>
            <a:endParaRPr lang="zh-TW" altLang="en-US" sz="2400" dirty="0">
              <a:solidFill>
                <a:srgbClr val="0000FF"/>
              </a:solidFill>
            </a:endParaRPr>
          </a:p>
        </p:txBody>
      </p:sp>
      <p:sp>
        <p:nvSpPr>
          <p:cNvPr id="56" name="文字方塊 55">
            <a:extLst>
              <a:ext uri="{FF2B5EF4-FFF2-40B4-BE49-F238E27FC236}">
                <a16:creationId xmlns:a16="http://schemas.microsoft.com/office/drawing/2014/main" id="{E52D19C1-82CD-41DC-A0C4-573D45C3CA4A}"/>
              </a:ext>
            </a:extLst>
          </p:cNvPr>
          <p:cNvSpPr txBox="1"/>
          <p:nvPr/>
        </p:nvSpPr>
        <p:spPr>
          <a:xfrm>
            <a:off x="1995698" y="2382286"/>
            <a:ext cx="804687" cy="461665"/>
          </a:xfrm>
          <a:prstGeom prst="rect">
            <a:avLst/>
          </a:prstGeom>
          <a:noFill/>
        </p:spPr>
        <p:txBody>
          <a:bodyPr wrap="square" rtlCol="0">
            <a:spAutoFit/>
          </a:bodyPr>
          <a:lstStyle/>
          <a:p>
            <a:r>
              <a:rPr lang="en-US" altLang="zh-TW" sz="2400" dirty="0">
                <a:solidFill>
                  <a:srgbClr val="0000FF"/>
                </a:solidFill>
              </a:rPr>
              <a:t>=1</a:t>
            </a:r>
            <a:endParaRPr lang="zh-TW" altLang="en-US" sz="2400" dirty="0">
              <a:solidFill>
                <a:srgbClr val="0000FF"/>
              </a:solidFill>
            </a:endParaRPr>
          </a:p>
        </p:txBody>
      </p:sp>
      <p:sp>
        <p:nvSpPr>
          <p:cNvPr id="57" name="文字方塊 56">
            <a:extLst>
              <a:ext uri="{FF2B5EF4-FFF2-40B4-BE49-F238E27FC236}">
                <a16:creationId xmlns:a16="http://schemas.microsoft.com/office/drawing/2014/main" id="{F52D6662-AD4D-42C1-A0EF-8D5E378AFE3C}"/>
              </a:ext>
            </a:extLst>
          </p:cNvPr>
          <p:cNvSpPr txBox="1"/>
          <p:nvPr/>
        </p:nvSpPr>
        <p:spPr>
          <a:xfrm>
            <a:off x="7678346" y="1462060"/>
            <a:ext cx="804687" cy="461665"/>
          </a:xfrm>
          <a:prstGeom prst="rect">
            <a:avLst/>
          </a:prstGeom>
          <a:noFill/>
        </p:spPr>
        <p:txBody>
          <a:bodyPr wrap="square" rtlCol="0">
            <a:spAutoFit/>
          </a:bodyPr>
          <a:lstStyle/>
          <a:p>
            <a:r>
              <a:rPr lang="en-US" altLang="zh-TW" sz="2400" dirty="0">
                <a:solidFill>
                  <a:srgbClr val="0000FF"/>
                </a:solidFill>
              </a:rPr>
              <a:t>=0</a:t>
            </a:r>
            <a:endParaRPr lang="zh-TW" altLang="en-US" sz="2400" dirty="0">
              <a:solidFill>
                <a:srgbClr val="0000FF"/>
              </a:solidFill>
            </a:endParaRPr>
          </a:p>
        </p:txBody>
      </p:sp>
      <p:sp>
        <p:nvSpPr>
          <p:cNvPr id="55" name="文字方塊 54">
            <a:extLst>
              <a:ext uri="{FF2B5EF4-FFF2-40B4-BE49-F238E27FC236}">
                <a16:creationId xmlns:a16="http://schemas.microsoft.com/office/drawing/2014/main" id="{F72BA7C6-2FA6-492D-AFD0-7932578CA203}"/>
              </a:ext>
            </a:extLst>
          </p:cNvPr>
          <p:cNvSpPr txBox="1"/>
          <p:nvPr/>
        </p:nvSpPr>
        <p:spPr>
          <a:xfrm>
            <a:off x="249382" y="6319977"/>
            <a:ext cx="3584771" cy="461665"/>
          </a:xfrm>
          <a:prstGeom prst="rect">
            <a:avLst/>
          </a:prstGeom>
          <a:noFill/>
        </p:spPr>
        <p:txBody>
          <a:bodyPr wrap="square" rtlCol="0">
            <a:spAutoFit/>
          </a:bodyPr>
          <a:lstStyle/>
          <a:p>
            <a:r>
              <a:rPr lang="en-US" altLang="zh-TW" sz="2400" dirty="0">
                <a:solidFill>
                  <a:srgbClr val="FF0000"/>
                </a:solidFill>
              </a:rPr>
              <a:t>Do not have to be Gaussian</a:t>
            </a:r>
            <a:endParaRPr lang="zh-TW" altLang="en-US" sz="2400" dirty="0">
              <a:solidFill>
                <a:srgbClr val="FF0000"/>
              </a:solidFill>
            </a:endParaRPr>
          </a:p>
        </p:txBody>
      </p:sp>
      <p:sp>
        <p:nvSpPr>
          <p:cNvPr id="44" name="文字方塊 43">
            <a:extLst>
              <a:ext uri="{FF2B5EF4-FFF2-40B4-BE49-F238E27FC236}">
                <a16:creationId xmlns:a16="http://schemas.microsoft.com/office/drawing/2014/main" id="{A6FB9AE5-F604-414C-8599-94157EA018DC}"/>
              </a:ext>
            </a:extLst>
          </p:cNvPr>
          <p:cNvSpPr txBox="1"/>
          <p:nvPr/>
        </p:nvSpPr>
        <p:spPr>
          <a:xfrm>
            <a:off x="8321839" y="1458725"/>
            <a:ext cx="804687" cy="461665"/>
          </a:xfrm>
          <a:prstGeom prst="rect">
            <a:avLst/>
          </a:prstGeom>
          <a:noFill/>
        </p:spPr>
        <p:txBody>
          <a:bodyPr wrap="square" rtlCol="0">
            <a:spAutoFit/>
          </a:bodyPr>
          <a:lstStyle/>
          <a:p>
            <a:r>
              <a:rPr lang="en-US" altLang="zh-TW" sz="2400" dirty="0">
                <a:solidFill>
                  <a:srgbClr val="0000FF"/>
                </a:solidFill>
              </a:rPr>
              <a:t>=0</a:t>
            </a:r>
            <a:endParaRPr lang="zh-TW" altLang="en-US" sz="2400" dirty="0">
              <a:solidFill>
                <a:srgbClr val="0000FF"/>
              </a:solidFill>
            </a:endParaRPr>
          </a:p>
        </p:txBody>
      </p:sp>
    </p:spTree>
    <p:extLst>
      <p:ext uri="{BB962C8B-B14F-4D97-AF65-F5344CB8AC3E}">
        <p14:creationId xmlns:p14="http://schemas.microsoft.com/office/powerpoint/2010/main" val="345022891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1" grpId="0"/>
      <p:bldP spid="46" grpId="0"/>
      <p:bldP spid="47" grpId="0"/>
      <p:bldP spid="50" grpId="0"/>
      <p:bldP spid="51" grpId="0"/>
      <p:bldP spid="49" grpId="0"/>
      <p:bldP spid="56" grpId="0"/>
      <p:bldP spid="57" grpId="0"/>
      <p:bldP spid="55"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D08878F-08F0-450A-B9CD-86B2B2F39E3F}"/>
              </a:ext>
            </a:extLst>
          </p:cNvPr>
          <p:cNvSpPr>
            <a:spLocks noGrp="1"/>
          </p:cNvSpPr>
          <p:nvPr>
            <p:ph type="title"/>
          </p:nvPr>
        </p:nvSpPr>
        <p:spPr/>
        <p:txBody>
          <a:bodyPr/>
          <a:lstStyle/>
          <a:p>
            <a:r>
              <a:rPr lang="en-US" altLang="zh-TW" dirty="0"/>
              <a:t>Output</a:t>
            </a:r>
            <a:endParaRPr lang="zh-TW" altLang="en-US" dirty="0"/>
          </a:p>
        </p:txBody>
      </p:sp>
      <p:sp>
        <p:nvSpPr>
          <p:cNvPr id="3" name="內容版面配置區 2">
            <a:extLst>
              <a:ext uri="{FF2B5EF4-FFF2-40B4-BE49-F238E27FC236}">
                <a16:creationId xmlns:a16="http://schemas.microsoft.com/office/drawing/2014/main" id="{01035B82-48F5-4F9E-A2C5-01D79185CC36}"/>
              </a:ext>
            </a:extLst>
          </p:cNvPr>
          <p:cNvSpPr>
            <a:spLocks noGrp="1"/>
          </p:cNvSpPr>
          <p:nvPr>
            <p:ph idx="1"/>
          </p:nvPr>
        </p:nvSpPr>
        <p:spPr/>
        <p:txBody>
          <a:bodyPr/>
          <a:lstStyle/>
          <a:p>
            <a:r>
              <a:rPr lang="en-US" altLang="zh-TW" dirty="0"/>
              <a:t>Training Strategy: Batch Normalization</a:t>
            </a:r>
          </a:p>
          <a:p>
            <a:r>
              <a:rPr lang="en-US" altLang="zh-TW" dirty="0"/>
              <a:t>Activation Function: SELU</a:t>
            </a:r>
          </a:p>
          <a:p>
            <a:r>
              <a:rPr lang="en-US" altLang="zh-TW" dirty="0"/>
              <a:t>Network Structure: Highway Network</a:t>
            </a:r>
            <a:endParaRPr lang="zh-TW" altLang="en-US" dirty="0"/>
          </a:p>
        </p:txBody>
      </p:sp>
    </p:spTree>
    <p:extLst>
      <p:ext uri="{BB962C8B-B14F-4D97-AF65-F5344CB8AC3E}">
        <p14:creationId xmlns:p14="http://schemas.microsoft.com/office/powerpoint/2010/main" val="288217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2" descr="相關圖片">
            <a:extLst>
              <a:ext uri="{FF2B5EF4-FFF2-40B4-BE49-F238E27FC236}">
                <a16:creationId xmlns:a16="http://schemas.microsoft.com/office/drawing/2014/main" id="{0A314876-2A21-4E80-94F2-4924C5D431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66171" y="4254924"/>
            <a:ext cx="1569928" cy="62909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相關圖片">
            <a:extLst>
              <a:ext uri="{FF2B5EF4-FFF2-40B4-BE49-F238E27FC236}">
                <a16:creationId xmlns:a16="http://schemas.microsoft.com/office/drawing/2014/main" id="{6D24E9C9-AC1F-4619-B50F-3656D9089A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57" y="5586823"/>
            <a:ext cx="1569928" cy="62909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相關圖片">
            <a:extLst>
              <a:ext uri="{FF2B5EF4-FFF2-40B4-BE49-F238E27FC236}">
                <a16:creationId xmlns:a16="http://schemas.microsoft.com/office/drawing/2014/main" id="{64C9CDBB-C086-410C-ADDA-0FF1A4A970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57" y="4100030"/>
            <a:ext cx="1569928" cy="62909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相關圖片">
            <a:extLst>
              <a:ext uri="{FF2B5EF4-FFF2-40B4-BE49-F238E27FC236}">
                <a16:creationId xmlns:a16="http://schemas.microsoft.com/office/drawing/2014/main" id="{2426D298-9DA7-486B-8246-F2E77AA316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54" y="3013635"/>
            <a:ext cx="1569928" cy="62909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a:extLst>
              <a:ext uri="{FF2B5EF4-FFF2-40B4-BE49-F238E27FC236}">
                <a16:creationId xmlns:a16="http://schemas.microsoft.com/office/drawing/2014/main" id="{DF98CB7B-192D-414F-A4D6-FCDF6586100F}"/>
              </a:ext>
            </a:extLst>
          </p:cNvPr>
          <p:cNvSpPr>
            <a:spLocks noGrp="1"/>
          </p:cNvSpPr>
          <p:nvPr>
            <p:ph type="title"/>
          </p:nvPr>
        </p:nvSpPr>
        <p:spPr/>
        <p:txBody>
          <a:bodyPr/>
          <a:lstStyle/>
          <a:p>
            <a:r>
              <a:rPr lang="en-US" altLang="zh-TW" dirty="0"/>
              <a:t>SELU</a:t>
            </a:r>
            <a:endParaRPr lang="zh-TW" altLang="en-US" dirty="0"/>
          </a:p>
        </p:txBody>
      </p:sp>
      <p:graphicFrame>
        <p:nvGraphicFramePr>
          <p:cNvPr id="4" name="Object 12">
            <a:extLst>
              <a:ext uri="{FF2B5EF4-FFF2-40B4-BE49-F238E27FC236}">
                <a16:creationId xmlns:a16="http://schemas.microsoft.com/office/drawing/2014/main" id="{47A8F2BD-26F3-4160-A3F1-DE95311B5BFD}"/>
              </a:ext>
            </a:extLst>
          </p:cNvPr>
          <p:cNvGraphicFramePr>
            <a:graphicFrameLocks noChangeAspect="1"/>
          </p:cNvGraphicFramePr>
          <p:nvPr>
            <p:extLst/>
          </p:nvPr>
        </p:nvGraphicFramePr>
        <p:xfrm>
          <a:off x="3431810" y="5772075"/>
          <a:ext cx="5430837" cy="631825"/>
        </p:xfrm>
        <a:graphic>
          <a:graphicData uri="http://schemas.openxmlformats.org/presentationml/2006/ole">
            <mc:AlternateContent xmlns:mc="http://schemas.openxmlformats.org/markup-compatibility/2006">
              <mc:Choice xmlns:v="urn:schemas-microsoft-com:vml" Requires="v">
                <p:oleObj spid="_x0000_s2149" name="方程式" r:id="rId5" imgW="1955520" imgH="228600" progId="Equation.3">
                  <p:embed/>
                </p:oleObj>
              </mc:Choice>
              <mc:Fallback>
                <p:oleObj name="方程式" r:id="rId5" imgW="1955520" imgH="228600" progId="Equation.3">
                  <p:embed/>
                  <p:pic>
                    <p:nvPicPr>
                      <p:cNvPr id="4" name="Object 12">
                        <a:extLst>
                          <a:ext uri="{FF2B5EF4-FFF2-40B4-BE49-F238E27FC236}">
                            <a16:creationId xmlns:a16="http://schemas.microsoft.com/office/drawing/2014/main" id="{47A8F2BD-26F3-4160-A3F1-DE95311B5BFD}"/>
                          </a:ext>
                        </a:extLst>
                      </p:cNvPr>
                      <p:cNvPicPr>
                        <a:picLocks noChangeAspect="1" noChangeArrowheads="1"/>
                      </p:cNvPicPr>
                      <p:nvPr/>
                    </p:nvPicPr>
                    <p:blipFill>
                      <a:blip r:embed="rId6"/>
                      <a:srcRect/>
                      <a:stretch>
                        <a:fillRect/>
                      </a:stretch>
                    </p:blipFill>
                    <p:spPr bwMode="auto">
                      <a:xfrm>
                        <a:off x="3431810" y="5772075"/>
                        <a:ext cx="5430837" cy="631825"/>
                      </a:xfrm>
                      <a:prstGeom prst="rect">
                        <a:avLst/>
                      </a:prstGeom>
                      <a:noFill/>
                      <a:extLst/>
                    </p:spPr>
                  </p:pic>
                </p:oleObj>
              </mc:Fallback>
            </mc:AlternateContent>
          </a:graphicData>
        </a:graphic>
      </p:graphicFrame>
      <p:grpSp>
        <p:nvGrpSpPr>
          <p:cNvPr id="36" name="群組 35">
            <a:extLst>
              <a:ext uri="{FF2B5EF4-FFF2-40B4-BE49-F238E27FC236}">
                <a16:creationId xmlns:a16="http://schemas.microsoft.com/office/drawing/2014/main" id="{66A7171D-F209-43AF-B16E-2FCF88CC9349}"/>
              </a:ext>
            </a:extLst>
          </p:cNvPr>
          <p:cNvGrpSpPr/>
          <p:nvPr/>
        </p:nvGrpSpPr>
        <p:grpSpPr>
          <a:xfrm>
            <a:off x="1547589" y="2986659"/>
            <a:ext cx="5818582" cy="3226716"/>
            <a:chOff x="1881418" y="3011126"/>
            <a:chExt cx="5818582" cy="3226716"/>
          </a:xfrm>
        </p:grpSpPr>
        <p:sp>
          <p:nvSpPr>
            <p:cNvPr id="5" name="矩形 4">
              <a:extLst>
                <a:ext uri="{FF2B5EF4-FFF2-40B4-BE49-F238E27FC236}">
                  <a16:creationId xmlns:a16="http://schemas.microsoft.com/office/drawing/2014/main" id="{60C23663-016E-41FE-9E57-78C45F26BA06}"/>
                </a:ext>
              </a:extLst>
            </p:cNvPr>
            <p:cNvSpPr/>
            <p:nvPr/>
          </p:nvSpPr>
          <p:spPr>
            <a:xfrm>
              <a:off x="2894823" y="3141770"/>
              <a:ext cx="622890" cy="266757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cxnSp>
          <p:nvCxnSpPr>
            <p:cNvPr id="6" name="直線單箭頭接點 5">
              <a:extLst>
                <a:ext uri="{FF2B5EF4-FFF2-40B4-BE49-F238E27FC236}">
                  <a16:creationId xmlns:a16="http://schemas.microsoft.com/office/drawing/2014/main" id="{90BCB188-E58E-4B0E-A862-7C5364526B09}"/>
                </a:ext>
              </a:extLst>
            </p:cNvPr>
            <p:cNvCxnSpPr/>
            <p:nvPr/>
          </p:nvCxnSpPr>
          <p:spPr>
            <a:xfrm flipV="1">
              <a:off x="6481058" y="4644756"/>
              <a:ext cx="804687"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11A65D31-7C8E-4FB8-AE0E-955378A95DD7}"/>
                </a:ext>
              </a:extLst>
            </p:cNvPr>
            <p:cNvSpPr/>
            <p:nvPr/>
          </p:nvSpPr>
          <p:spPr>
            <a:xfrm>
              <a:off x="1881418" y="3053902"/>
              <a:ext cx="596697" cy="318394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9" name="直線單箭頭接點 8">
              <a:extLst>
                <a:ext uri="{FF2B5EF4-FFF2-40B4-BE49-F238E27FC236}">
                  <a16:creationId xmlns:a16="http://schemas.microsoft.com/office/drawing/2014/main" id="{BBE703EA-88FD-40A0-9B03-F75AA170E20F}"/>
                </a:ext>
              </a:extLst>
            </p:cNvPr>
            <p:cNvCxnSpPr>
              <a:stCxn id="21" idx="3"/>
              <a:endCxn id="23" idx="1"/>
            </p:cNvCxnSpPr>
            <p:nvPr/>
          </p:nvCxnSpPr>
          <p:spPr>
            <a:xfrm flipV="1">
              <a:off x="2470495" y="4655201"/>
              <a:ext cx="2145559" cy="12533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橢圓 9">
              <a:extLst>
                <a:ext uri="{FF2B5EF4-FFF2-40B4-BE49-F238E27FC236}">
                  <a16:creationId xmlns:a16="http://schemas.microsoft.com/office/drawing/2014/main" id="{F7DF862B-E3BD-42BA-90A5-A0E0EF5527E2}"/>
                </a:ext>
              </a:extLst>
            </p:cNvPr>
            <p:cNvSpPr/>
            <p:nvPr/>
          </p:nvSpPr>
          <p:spPr>
            <a:xfrm>
              <a:off x="5770626" y="4146295"/>
              <a:ext cx="941612" cy="94161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2400" dirty="0"/>
            </a:p>
          </p:txBody>
        </p:sp>
        <p:graphicFrame>
          <p:nvGraphicFramePr>
            <p:cNvPr id="11" name="Object 12">
              <a:extLst>
                <a:ext uri="{FF2B5EF4-FFF2-40B4-BE49-F238E27FC236}">
                  <a16:creationId xmlns:a16="http://schemas.microsoft.com/office/drawing/2014/main" id="{B61B0189-9E76-49C4-BA8C-5E06F59982A6}"/>
                </a:ext>
              </a:extLst>
            </p:cNvPr>
            <p:cNvGraphicFramePr>
              <a:graphicFrameLocks noChangeAspect="1"/>
            </p:cNvGraphicFramePr>
            <p:nvPr>
              <p:extLst/>
            </p:nvPr>
          </p:nvGraphicFramePr>
          <p:xfrm>
            <a:off x="5299692" y="4257722"/>
            <a:ext cx="352425" cy="350837"/>
          </p:xfrm>
          <a:graphic>
            <a:graphicData uri="http://schemas.openxmlformats.org/presentationml/2006/ole">
              <mc:AlternateContent xmlns:mc="http://schemas.openxmlformats.org/markup-compatibility/2006">
                <mc:Choice xmlns:v="urn:schemas-microsoft-com:vml" Requires="v">
                  <p:oleObj spid="_x0000_s2150" name="方程式" r:id="rId7" imgW="126720" imgH="126720" progId="Equation.3">
                    <p:embed/>
                  </p:oleObj>
                </mc:Choice>
                <mc:Fallback>
                  <p:oleObj name="方程式" r:id="rId7" imgW="126720" imgH="126720" progId="Equation.3">
                    <p:embed/>
                    <p:pic>
                      <p:nvPicPr>
                        <p:cNvPr id="11" name="Object 12">
                          <a:extLst>
                            <a:ext uri="{FF2B5EF4-FFF2-40B4-BE49-F238E27FC236}">
                              <a16:creationId xmlns:a16="http://schemas.microsoft.com/office/drawing/2014/main" id="{B61B0189-9E76-49C4-BA8C-5E06F59982A6}"/>
                            </a:ext>
                          </a:extLst>
                        </p:cNvPr>
                        <p:cNvPicPr>
                          <a:picLocks noChangeAspect="1" noChangeArrowheads="1"/>
                        </p:cNvPicPr>
                        <p:nvPr/>
                      </p:nvPicPr>
                      <p:blipFill>
                        <a:blip r:embed="rId8"/>
                        <a:srcRect/>
                        <a:stretch>
                          <a:fillRect/>
                        </a:stretch>
                      </p:blipFill>
                      <p:spPr bwMode="auto">
                        <a:xfrm>
                          <a:off x="5299692" y="4257722"/>
                          <a:ext cx="352425" cy="350837"/>
                        </a:xfrm>
                        <a:prstGeom prst="rect">
                          <a:avLst/>
                        </a:prstGeom>
                        <a:noFill/>
                        <a:extLst/>
                      </p:spPr>
                    </p:pic>
                  </p:oleObj>
                </mc:Fallback>
              </mc:AlternateContent>
            </a:graphicData>
          </a:graphic>
        </p:graphicFrame>
        <p:graphicFrame>
          <p:nvGraphicFramePr>
            <p:cNvPr id="12" name="Object 12">
              <a:extLst>
                <a:ext uri="{FF2B5EF4-FFF2-40B4-BE49-F238E27FC236}">
                  <a16:creationId xmlns:a16="http://schemas.microsoft.com/office/drawing/2014/main" id="{B3042E4C-91A6-4BA0-84D5-C8945B053911}"/>
                </a:ext>
              </a:extLst>
            </p:cNvPr>
            <p:cNvGraphicFramePr>
              <a:graphicFrameLocks noChangeAspect="1"/>
            </p:cNvGraphicFramePr>
            <p:nvPr>
              <p:extLst/>
            </p:nvPr>
          </p:nvGraphicFramePr>
          <p:xfrm>
            <a:off x="2924194" y="3162499"/>
            <a:ext cx="493713" cy="595313"/>
          </p:xfrm>
          <a:graphic>
            <a:graphicData uri="http://schemas.openxmlformats.org/presentationml/2006/ole">
              <mc:AlternateContent xmlns:mc="http://schemas.openxmlformats.org/markup-compatibility/2006">
                <mc:Choice xmlns:v="urn:schemas-microsoft-com:vml" Requires="v">
                  <p:oleObj spid="_x0000_s2151" name="方程式" r:id="rId9" imgW="177480" imgH="215640" progId="Equation.3">
                    <p:embed/>
                  </p:oleObj>
                </mc:Choice>
                <mc:Fallback>
                  <p:oleObj name="方程式" r:id="rId9" imgW="177480" imgH="215640" progId="Equation.3">
                    <p:embed/>
                    <p:pic>
                      <p:nvPicPr>
                        <p:cNvPr id="12" name="Object 12">
                          <a:extLst>
                            <a:ext uri="{FF2B5EF4-FFF2-40B4-BE49-F238E27FC236}">
                              <a16:creationId xmlns:a16="http://schemas.microsoft.com/office/drawing/2014/main" id="{B3042E4C-91A6-4BA0-84D5-C8945B053911}"/>
                            </a:ext>
                          </a:extLst>
                        </p:cNvPr>
                        <p:cNvPicPr>
                          <a:picLocks noChangeAspect="1" noChangeArrowheads="1"/>
                        </p:cNvPicPr>
                        <p:nvPr/>
                      </p:nvPicPr>
                      <p:blipFill>
                        <a:blip r:embed="rId10"/>
                        <a:srcRect/>
                        <a:stretch>
                          <a:fillRect/>
                        </a:stretch>
                      </p:blipFill>
                      <p:spPr bwMode="auto">
                        <a:xfrm>
                          <a:off x="2924194" y="3162499"/>
                          <a:ext cx="493713" cy="595313"/>
                        </a:xfrm>
                        <a:prstGeom prst="rect">
                          <a:avLst/>
                        </a:prstGeom>
                        <a:noFill/>
                        <a:extLst/>
                      </p:spPr>
                    </p:pic>
                  </p:oleObj>
                </mc:Fallback>
              </mc:AlternateContent>
            </a:graphicData>
          </a:graphic>
        </p:graphicFrame>
        <p:graphicFrame>
          <p:nvGraphicFramePr>
            <p:cNvPr id="13" name="Object 12">
              <a:extLst>
                <a:ext uri="{FF2B5EF4-FFF2-40B4-BE49-F238E27FC236}">
                  <a16:creationId xmlns:a16="http://schemas.microsoft.com/office/drawing/2014/main" id="{3A4D180F-D317-413F-A543-BEAE550ECB18}"/>
                </a:ext>
              </a:extLst>
            </p:cNvPr>
            <p:cNvGraphicFramePr>
              <a:graphicFrameLocks noChangeAspect="1"/>
            </p:cNvGraphicFramePr>
            <p:nvPr>
              <p:extLst/>
            </p:nvPr>
          </p:nvGraphicFramePr>
          <p:xfrm>
            <a:off x="2929617" y="4071442"/>
            <a:ext cx="563562" cy="630238"/>
          </p:xfrm>
          <a:graphic>
            <a:graphicData uri="http://schemas.openxmlformats.org/presentationml/2006/ole">
              <mc:AlternateContent xmlns:mc="http://schemas.openxmlformats.org/markup-compatibility/2006">
                <mc:Choice xmlns:v="urn:schemas-microsoft-com:vml" Requires="v">
                  <p:oleObj spid="_x0000_s2152" name="方程式" r:id="rId11" imgW="203040" imgH="228600" progId="Equation.3">
                    <p:embed/>
                  </p:oleObj>
                </mc:Choice>
                <mc:Fallback>
                  <p:oleObj name="方程式" r:id="rId11" imgW="203040" imgH="228600" progId="Equation.3">
                    <p:embed/>
                    <p:pic>
                      <p:nvPicPr>
                        <p:cNvPr id="13" name="Object 12">
                          <a:extLst>
                            <a:ext uri="{FF2B5EF4-FFF2-40B4-BE49-F238E27FC236}">
                              <a16:creationId xmlns:a16="http://schemas.microsoft.com/office/drawing/2014/main" id="{3A4D180F-D317-413F-A543-BEAE550ECB18}"/>
                            </a:ext>
                          </a:extLst>
                        </p:cNvPr>
                        <p:cNvPicPr>
                          <a:picLocks noChangeAspect="1" noChangeArrowheads="1"/>
                        </p:cNvPicPr>
                        <p:nvPr/>
                      </p:nvPicPr>
                      <p:blipFill>
                        <a:blip r:embed="rId12"/>
                        <a:srcRect/>
                        <a:stretch>
                          <a:fillRect/>
                        </a:stretch>
                      </p:blipFill>
                      <p:spPr bwMode="auto">
                        <a:xfrm>
                          <a:off x="2929617" y="4071442"/>
                          <a:ext cx="563562" cy="630238"/>
                        </a:xfrm>
                        <a:prstGeom prst="rect">
                          <a:avLst/>
                        </a:prstGeom>
                        <a:noFill/>
                        <a:extLst/>
                      </p:spPr>
                    </p:pic>
                  </p:oleObj>
                </mc:Fallback>
              </mc:AlternateContent>
            </a:graphicData>
          </a:graphic>
        </p:graphicFrame>
        <p:graphicFrame>
          <p:nvGraphicFramePr>
            <p:cNvPr id="14" name="Object 12">
              <a:extLst>
                <a:ext uri="{FF2B5EF4-FFF2-40B4-BE49-F238E27FC236}">
                  <a16:creationId xmlns:a16="http://schemas.microsoft.com/office/drawing/2014/main" id="{D62AA4CA-C009-4ABA-985B-EC1345570B1F}"/>
                </a:ext>
              </a:extLst>
            </p:cNvPr>
            <p:cNvGraphicFramePr>
              <a:graphicFrameLocks noChangeAspect="1"/>
            </p:cNvGraphicFramePr>
            <p:nvPr>
              <p:extLst/>
            </p:nvPr>
          </p:nvGraphicFramePr>
          <p:xfrm>
            <a:off x="2944787" y="5124193"/>
            <a:ext cx="598487" cy="595312"/>
          </p:xfrm>
          <a:graphic>
            <a:graphicData uri="http://schemas.openxmlformats.org/presentationml/2006/ole">
              <mc:AlternateContent xmlns:mc="http://schemas.openxmlformats.org/markup-compatibility/2006">
                <mc:Choice xmlns:v="urn:schemas-microsoft-com:vml" Requires="v">
                  <p:oleObj spid="_x0000_s2153" name="方程式" r:id="rId13" imgW="215640" imgH="215640" progId="Equation.3">
                    <p:embed/>
                  </p:oleObj>
                </mc:Choice>
                <mc:Fallback>
                  <p:oleObj name="方程式" r:id="rId13" imgW="215640" imgH="215640" progId="Equation.3">
                    <p:embed/>
                    <p:pic>
                      <p:nvPicPr>
                        <p:cNvPr id="14" name="Object 12">
                          <a:extLst>
                            <a:ext uri="{FF2B5EF4-FFF2-40B4-BE49-F238E27FC236}">
                              <a16:creationId xmlns:a16="http://schemas.microsoft.com/office/drawing/2014/main" id="{D62AA4CA-C009-4ABA-985B-EC1345570B1F}"/>
                            </a:ext>
                          </a:extLst>
                        </p:cNvPr>
                        <p:cNvPicPr>
                          <a:picLocks noChangeAspect="1" noChangeArrowheads="1"/>
                        </p:cNvPicPr>
                        <p:nvPr/>
                      </p:nvPicPr>
                      <p:blipFill>
                        <a:blip r:embed="rId14"/>
                        <a:srcRect/>
                        <a:stretch>
                          <a:fillRect/>
                        </a:stretch>
                      </p:blipFill>
                      <p:spPr bwMode="auto">
                        <a:xfrm>
                          <a:off x="2944787" y="5124193"/>
                          <a:ext cx="598487" cy="595312"/>
                        </a:xfrm>
                        <a:prstGeom prst="rect">
                          <a:avLst/>
                        </a:prstGeom>
                        <a:noFill/>
                        <a:extLst/>
                      </p:spPr>
                    </p:pic>
                  </p:oleObj>
                </mc:Fallback>
              </mc:AlternateContent>
            </a:graphicData>
          </a:graphic>
        </p:graphicFrame>
        <p:cxnSp>
          <p:nvCxnSpPr>
            <p:cNvPr id="15" name="直線單箭頭接點 14">
              <a:extLst>
                <a:ext uri="{FF2B5EF4-FFF2-40B4-BE49-F238E27FC236}">
                  <a16:creationId xmlns:a16="http://schemas.microsoft.com/office/drawing/2014/main" id="{F9CEF93D-0D45-40D6-9F49-F70877BA56E7}"/>
                </a:ext>
              </a:extLst>
            </p:cNvPr>
            <p:cNvCxnSpPr/>
            <p:nvPr/>
          </p:nvCxnSpPr>
          <p:spPr>
            <a:xfrm flipV="1">
              <a:off x="4957568" y="4624599"/>
              <a:ext cx="804687"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a:extLst>
                <a:ext uri="{FF2B5EF4-FFF2-40B4-BE49-F238E27FC236}">
                  <a16:creationId xmlns:a16="http://schemas.microsoft.com/office/drawing/2014/main" id="{3FA77ED7-894B-4C5A-9EAA-EC82FD81DF5A}"/>
                </a:ext>
              </a:extLst>
            </p:cNvPr>
            <p:cNvCxnSpPr>
              <a:cxnSpLocks/>
              <a:stCxn id="8" idx="3"/>
              <a:endCxn id="23" idx="1"/>
            </p:cNvCxnSpPr>
            <p:nvPr/>
          </p:nvCxnSpPr>
          <p:spPr>
            <a:xfrm>
              <a:off x="2478115" y="4645872"/>
              <a:ext cx="2137939" cy="932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16">
              <a:extLst>
                <a:ext uri="{FF2B5EF4-FFF2-40B4-BE49-F238E27FC236}">
                  <a16:creationId xmlns:a16="http://schemas.microsoft.com/office/drawing/2014/main" id="{347B6FD9-83BA-443E-91AA-9139076291ED}"/>
                </a:ext>
              </a:extLst>
            </p:cNvPr>
            <p:cNvCxnSpPr>
              <a:endCxn id="23" idx="1"/>
            </p:cNvCxnSpPr>
            <p:nvPr/>
          </p:nvCxnSpPr>
          <p:spPr>
            <a:xfrm>
              <a:off x="2478115" y="3369669"/>
              <a:ext cx="2137939" cy="128553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文字方塊 17">
              <a:extLst>
                <a:ext uri="{FF2B5EF4-FFF2-40B4-BE49-F238E27FC236}">
                  <a16:creationId xmlns:a16="http://schemas.microsoft.com/office/drawing/2014/main" id="{100ED540-849B-4F38-9512-8CEBC66A2435}"/>
                </a:ext>
              </a:extLst>
            </p:cNvPr>
            <p:cNvSpPr txBox="1"/>
            <p:nvPr/>
          </p:nvSpPr>
          <p:spPr>
            <a:xfrm rot="5400000">
              <a:off x="1874220" y="5034336"/>
              <a:ext cx="769257" cy="523220"/>
            </a:xfrm>
            <a:prstGeom prst="rect">
              <a:avLst/>
            </a:prstGeom>
            <a:noFill/>
          </p:spPr>
          <p:txBody>
            <a:bodyPr wrap="square" rtlCol="0">
              <a:spAutoFit/>
            </a:bodyPr>
            <a:lstStyle/>
            <a:p>
              <a:pPr algn="ctr"/>
              <a:r>
                <a:rPr lang="en-US" altLang="zh-TW" sz="2800" dirty="0"/>
                <a:t>…</a:t>
              </a:r>
              <a:endParaRPr lang="zh-TW" altLang="en-US" sz="2800" dirty="0"/>
            </a:p>
          </p:txBody>
        </p:sp>
        <p:graphicFrame>
          <p:nvGraphicFramePr>
            <p:cNvPr id="19" name="Object 12">
              <a:extLst>
                <a:ext uri="{FF2B5EF4-FFF2-40B4-BE49-F238E27FC236}">
                  <a16:creationId xmlns:a16="http://schemas.microsoft.com/office/drawing/2014/main" id="{5D092D47-CF93-4114-9CC6-56AE48F92E2C}"/>
                </a:ext>
              </a:extLst>
            </p:cNvPr>
            <p:cNvGraphicFramePr>
              <a:graphicFrameLocks noChangeAspect="1"/>
            </p:cNvGraphicFramePr>
            <p:nvPr>
              <p:extLst/>
            </p:nvPr>
          </p:nvGraphicFramePr>
          <p:xfrm>
            <a:off x="1963164" y="3011126"/>
            <a:ext cx="495300" cy="630238"/>
          </p:xfrm>
          <a:graphic>
            <a:graphicData uri="http://schemas.openxmlformats.org/presentationml/2006/ole">
              <mc:AlternateContent xmlns:mc="http://schemas.openxmlformats.org/markup-compatibility/2006">
                <mc:Choice xmlns:v="urn:schemas-microsoft-com:vml" Requires="v">
                  <p:oleObj spid="_x0000_s2154" name="方程式" r:id="rId15" imgW="177480" imgH="228600" progId="Equation.3">
                    <p:embed/>
                  </p:oleObj>
                </mc:Choice>
                <mc:Fallback>
                  <p:oleObj name="方程式" r:id="rId15" imgW="177480" imgH="228600" progId="Equation.3">
                    <p:embed/>
                    <p:pic>
                      <p:nvPicPr>
                        <p:cNvPr id="19" name="Object 12">
                          <a:extLst>
                            <a:ext uri="{FF2B5EF4-FFF2-40B4-BE49-F238E27FC236}">
                              <a16:creationId xmlns:a16="http://schemas.microsoft.com/office/drawing/2014/main" id="{5D092D47-CF93-4114-9CC6-56AE48F92E2C}"/>
                            </a:ext>
                          </a:extLst>
                        </p:cNvPr>
                        <p:cNvPicPr>
                          <a:picLocks noChangeAspect="1" noChangeArrowheads="1"/>
                        </p:cNvPicPr>
                        <p:nvPr/>
                      </p:nvPicPr>
                      <p:blipFill>
                        <a:blip r:embed="rId16"/>
                        <a:srcRect/>
                        <a:stretch>
                          <a:fillRect/>
                        </a:stretch>
                      </p:blipFill>
                      <p:spPr bwMode="auto">
                        <a:xfrm>
                          <a:off x="1963164" y="3011126"/>
                          <a:ext cx="495300" cy="630238"/>
                        </a:xfrm>
                        <a:prstGeom prst="rect">
                          <a:avLst/>
                        </a:prstGeom>
                        <a:noFill/>
                        <a:extLst/>
                      </p:spPr>
                    </p:pic>
                  </p:oleObj>
                </mc:Fallback>
              </mc:AlternateContent>
            </a:graphicData>
          </a:graphic>
        </p:graphicFrame>
        <p:graphicFrame>
          <p:nvGraphicFramePr>
            <p:cNvPr id="20" name="Object 12">
              <a:extLst>
                <a:ext uri="{FF2B5EF4-FFF2-40B4-BE49-F238E27FC236}">
                  <a16:creationId xmlns:a16="http://schemas.microsoft.com/office/drawing/2014/main" id="{AA67791F-A1FA-4B4E-A283-5C3B5A0AF91A}"/>
                </a:ext>
              </a:extLst>
            </p:cNvPr>
            <p:cNvGraphicFramePr>
              <a:graphicFrameLocks noChangeAspect="1"/>
            </p:cNvGraphicFramePr>
            <p:nvPr>
              <p:extLst/>
            </p:nvPr>
          </p:nvGraphicFramePr>
          <p:xfrm>
            <a:off x="1963164" y="4226744"/>
            <a:ext cx="495300" cy="665163"/>
          </p:xfrm>
          <a:graphic>
            <a:graphicData uri="http://schemas.openxmlformats.org/presentationml/2006/ole">
              <mc:AlternateContent xmlns:mc="http://schemas.openxmlformats.org/markup-compatibility/2006">
                <mc:Choice xmlns:v="urn:schemas-microsoft-com:vml" Requires="v">
                  <p:oleObj spid="_x0000_s2155" name="方程式" r:id="rId17" imgW="177480" imgH="241200" progId="Equation.3">
                    <p:embed/>
                  </p:oleObj>
                </mc:Choice>
                <mc:Fallback>
                  <p:oleObj name="方程式" r:id="rId17" imgW="177480" imgH="241200" progId="Equation.3">
                    <p:embed/>
                    <p:pic>
                      <p:nvPicPr>
                        <p:cNvPr id="20" name="Object 12">
                          <a:extLst>
                            <a:ext uri="{FF2B5EF4-FFF2-40B4-BE49-F238E27FC236}">
                              <a16:creationId xmlns:a16="http://schemas.microsoft.com/office/drawing/2014/main" id="{AA67791F-A1FA-4B4E-A283-5C3B5A0AF91A}"/>
                            </a:ext>
                          </a:extLst>
                        </p:cNvPr>
                        <p:cNvPicPr>
                          <a:picLocks noChangeAspect="1" noChangeArrowheads="1"/>
                        </p:cNvPicPr>
                        <p:nvPr/>
                      </p:nvPicPr>
                      <p:blipFill>
                        <a:blip r:embed="rId18"/>
                        <a:srcRect/>
                        <a:stretch>
                          <a:fillRect/>
                        </a:stretch>
                      </p:blipFill>
                      <p:spPr bwMode="auto">
                        <a:xfrm>
                          <a:off x="1963164" y="4226744"/>
                          <a:ext cx="495300" cy="665163"/>
                        </a:xfrm>
                        <a:prstGeom prst="rect">
                          <a:avLst/>
                        </a:prstGeom>
                        <a:noFill/>
                        <a:extLst/>
                      </p:spPr>
                    </p:pic>
                  </p:oleObj>
                </mc:Fallback>
              </mc:AlternateContent>
            </a:graphicData>
          </a:graphic>
        </p:graphicFrame>
        <p:graphicFrame>
          <p:nvGraphicFramePr>
            <p:cNvPr id="21" name="Object 12">
              <a:extLst>
                <a:ext uri="{FF2B5EF4-FFF2-40B4-BE49-F238E27FC236}">
                  <a16:creationId xmlns:a16="http://schemas.microsoft.com/office/drawing/2014/main" id="{6A319A1A-CFA5-4D53-A8B2-68BD95623E0A}"/>
                </a:ext>
              </a:extLst>
            </p:cNvPr>
            <p:cNvGraphicFramePr>
              <a:graphicFrameLocks noChangeAspect="1"/>
            </p:cNvGraphicFramePr>
            <p:nvPr>
              <p:extLst/>
            </p:nvPr>
          </p:nvGraphicFramePr>
          <p:xfrm>
            <a:off x="1937095" y="5593401"/>
            <a:ext cx="533400" cy="630238"/>
          </p:xfrm>
          <a:graphic>
            <a:graphicData uri="http://schemas.openxmlformats.org/presentationml/2006/ole">
              <mc:AlternateContent xmlns:mc="http://schemas.openxmlformats.org/markup-compatibility/2006">
                <mc:Choice xmlns:v="urn:schemas-microsoft-com:vml" Requires="v">
                  <p:oleObj spid="_x0000_s2156" name="方程式" r:id="rId19" imgW="190440" imgH="228600" progId="Equation.3">
                    <p:embed/>
                  </p:oleObj>
                </mc:Choice>
                <mc:Fallback>
                  <p:oleObj name="方程式" r:id="rId19" imgW="190440" imgH="228600" progId="Equation.3">
                    <p:embed/>
                    <p:pic>
                      <p:nvPicPr>
                        <p:cNvPr id="21" name="Object 12">
                          <a:extLst>
                            <a:ext uri="{FF2B5EF4-FFF2-40B4-BE49-F238E27FC236}">
                              <a16:creationId xmlns:a16="http://schemas.microsoft.com/office/drawing/2014/main" id="{6A319A1A-CFA5-4D53-A8B2-68BD95623E0A}"/>
                            </a:ext>
                          </a:extLst>
                        </p:cNvPr>
                        <p:cNvPicPr>
                          <a:picLocks noChangeAspect="1" noChangeArrowheads="1"/>
                        </p:cNvPicPr>
                        <p:nvPr/>
                      </p:nvPicPr>
                      <p:blipFill>
                        <a:blip r:embed="rId20"/>
                        <a:srcRect/>
                        <a:stretch>
                          <a:fillRect/>
                        </a:stretch>
                      </p:blipFill>
                      <p:spPr bwMode="auto">
                        <a:xfrm>
                          <a:off x="1937095" y="5593401"/>
                          <a:ext cx="533400" cy="630238"/>
                        </a:xfrm>
                        <a:prstGeom prst="rect">
                          <a:avLst/>
                        </a:prstGeom>
                        <a:noFill/>
                        <a:extLst/>
                      </p:spPr>
                    </p:pic>
                  </p:oleObj>
                </mc:Fallback>
              </mc:AlternateContent>
            </a:graphicData>
          </a:graphic>
        </p:graphicFrame>
        <p:grpSp>
          <p:nvGrpSpPr>
            <p:cNvPr id="22" name="群組 21">
              <a:extLst>
                <a:ext uri="{FF2B5EF4-FFF2-40B4-BE49-F238E27FC236}">
                  <a16:creationId xmlns:a16="http://schemas.microsoft.com/office/drawing/2014/main" id="{63C68D6C-EB3E-4C9E-ABE6-711A68C515D2}"/>
                </a:ext>
              </a:extLst>
            </p:cNvPr>
            <p:cNvGrpSpPr/>
            <p:nvPr/>
          </p:nvGrpSpPr>
          <p:grpSpPr>
            <a:xfrm>
              <a:off x="4616054" y="4395041"/>
              <a:ext cx="520319" cy="520319"/>
              <a:chOff x="3342651" y="3507082"/>
              <a:chExt cx="520319" cy="520319"/>
            </a:xfrm>
          </p:grpSpPr>
          <p:sp>
            <p:nvSpPr>
              <p:cNvPr id="23" name="矩形 22">
                <a:extLst>
                  <a:ext uri="{FF2B5EF4-FFF2-40B4-BE49-F238E27FC236}">
                    <a16:creationId xmlns:a16="http://schemas.microsoft.com/office/drawing/2014/main" id="{5A610D8E-2101-401C-9C96-E94E2F722974}"/>
                  </a:ext>
                </a:extLst>
              </p:cNvPr>
              <p:cNvSpPr/>
              <p:nvPr/>
            </p:nvSpPr>
            <p:spPr>
              <a:xfrm>
                <a:off x="3342651" y="3507082"/>
                <a:ext cx="520319" cy="52031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graphicFrame>
            <p:nvGraphicFramePr>
              <p:cNvPr id="24" name="Object 12">
                <a:extLst>
                  <a:ext uri="{FF2B5EF4-FFF2-40B4-BE49-F238E27FC236}">
                    <a16:creationId xmlns:a16="http://schemas.microsoft.com/office/drawing/2014/main" id="{8ACDF4B1-D998-4C15-83BB-53D51A2DE0B6}"/>
                  </a:ext>
                </a:extLst>
              </p:cNvPr>
              <p:cNvGraphicFramePr>
                <a:graphicFrameLocks noChangeAspect="1"/>
              </p:cNvGraphicFramePr>
              <p:nvPr>
                <p:extLst/>
              </p:nvPr>
            </p:nvGraphicFramePr>
            <p:xfrm>
              <a:off x="3435128" y="3545009"/>
              <a:ext cx="385763" cy="387350"/>
            </p:xfrm>
            <a:graphic>
              <a:graphicData uri="http://schemas.openxmlformats.org/presentationml/2006/ole">
                <mc:AlternateContent xmlns:mc="http://schemas.openxmlformats.org/markup-compatibility/2006">
                  <mc:Choice xmlns:v="urn:schemas-microsoft-com:vml" Requires="v">
                    <p:oleObj spid="_x0000_s2157" name="方程式" r:id="rId21" imgW="139680" imgH="139680" progId="Equation.3">
                      <p:embed/>
                    </p:oleObj>
                  </mc:Choice>
                  <mc:Fallback>
                    <p:oleObj name="方程式" r:id="rId21" imgW="139680" imgH="139680" progId="Equation.3">
                      <p:embed/>
                      <p:pic>
                        <p:nvPicPr>
                          <p:cNvPr id="24" name="Object 12">
                            <a:extLst>
                              <a:ext uri="{FF2B5EF4-FFF2-40B4-BE49-F238E27FC236}">
                                <a16:creationId xmlns:a16="http://schemas.microsoft.com/office/drawing/2014/main" id="{8ACDF4B1-D998-4C15-83BB-53D51A2DE0B6}"/>
                              </a:ext>
                            </a:extLst>
                          </p:cNvPr>
                          <p:cNvPicPr>
                            <a:picLocks noChangeAspect="1" noChangeArrowheads="1"/>
                          </p:cNvPicPr>
                          <p:nvPr/>
                        </p:nvPicPr>
                        <p:blipFill>
                          <a:blip r:embed="rId22"/>
                          <a:srcRect/>
                          <a:stretch>
                            <a:fillRect/>
                          </a:stretch>
                        </p:blipFill>
                        <p:spPr bwMode="auto">
                          <a:xfrm>
                            <a:off x="3435128" y="3545009"/>
                            <a:ext cx="385763" cy="387350"/>
                          </a:xfrm>
                          <a:prstGeom prst="rect">
                            <a:avLst/>
                          </a:prstGeom>
                          <a:noFill/>
                          <a:extLst/>
                        </p:spPr>
                      </p:pic>
                    </p:oleObj>
                  </mc:Fallback>
                </mc:AlternateContent>
              </a:graphicData>
            </a:graphic>
          </p:graphicFrame>
        </p:grpSp>
        <p:graphicFrame>
          <p:nvGraphicFramePr>
            <p:cNvPr id="27" name="Object 12">
              <a:extLst>
                <a:ext uri="{FF2B5EF4-FFF2-40B4-BE49-F238E27FC236}">
                  <a16:creationId xmlns:a16="http://schemas.microsoft.com/office/drawing/2014/main" id="{3DDD15AC-FB80-498F-9A24-83C3FEEB976F}"/>
                </a:ext>
              </a:extLst>
            </p:cNvPr>
            <p:cNvGraphicFramePr>
              <a:graphicFrameLocks noChangeAspect="1"/>
            </p:cNvGraphicFramePr>
            <p:nvPr>
              <p:extLst/>
            </p:nvPr>
          </p:nvGraphicFramePr>
          <p:xfrm>
            <a:off x="5838017" y="4341859"/>
            <a:ext cx="787400" cy="533400"/>
          </p:xfrm>
          <a:graphic>
            <a:graphicData uri="http://schemas.openxmlformats.org/presentationml/2006/ole">
              <mc:AlternateContent xmlns:mc="http://schemas.openxmlformats.org/markup-compatibility/2006">
                <mc:Choice xmlns:v="urn:schemas-microsoft-com:vml" Requires="v">
                  <p:oleObj spid="_x0000_s2158" name="方程式" r:id="rId23" imgW="317160" imgH="215640" progId="Equation.3">
                    <p:embed/>
                  </p:oleObj>
                </mc:Choice>
                <mc:Fallback>
                  <p:oleObj name="方程式" r:id="rId23" imgW="317160" imgH="215640" progId="Equation.3">
                    <p:embed/>
                    <p:pic>
                      <p:nvPicPr>
                        <p:cNvPr id="27" name="Object 12">
                          <a:extLst>
                            <a:ext uri="{FF2B5EF4-FFF2-40B4-BE49-F238E27FC236}">
                              <a16:creationId xmlns:a16="http://schemas.microsoft.com/office/drawing/2014/main" id="{3DDD15AC-FB80-498F-9A24-83C3FEEB976F}"/>
                            </a:ext>
                          </a:extLst>
                        </p:cNvPr>
                        <p:cNvPicPr>
                          <a:picLocks noChangeAspect="1" noChangeArrowheads="1"/>
                        </p:cNvPicPr>
                        <p:nvPr/>
                      </p:nvPicPr>
                      <p:blipFill>
                        <a:blip r:embed="rId24"/>
                        <a:srcRect/>
                        <a:stretch>
                          <a:fillRect/>
                        </a:stretch>
                      </p:blipFill>
                      <p:spPr bwMode="auto">
                        <a:xfrm>
                          <a:off x="5838017" y="4341859"/>
                          <a:ext cx="787400" cy="533400"/>
                        </a:xfrm>
                        <a:prstGeom prst="rect">
                          <a:avLst/>
                        </a:prstGeom>
                        <a:noFill/>
                        <a:extLst/>
                      </p:spPr>
                    </p:pic>
                  </p:oleObj>
                </mc:Fallback>
              </mc:AlternateContent>
            </a:graphicData>
          </a:graphic>
        </p:graphicFrame>
        <p:graphicFrame>
          <p:nvGraphicFramePr>
            <p:cNvPr id="29" name="Object 12">
              <a:extLst>
                <a:ext uri="{FF2B5EF4-FFF2-40B4-BE49-F238E27FC236}">
                  <a16:creationId xmlns:a16="http://schemas.microsoft.com/office/drawing/2014/main" id="{18A4B9F4-C1AC-4CE6-AE04-1744C60CC27D}"/>
                </a:ext>
              </a:extLst>
            </p:cNvPr>
            <p:cNvGraphicFramePr>
              <a:graphicFrameLocks noChangeAspect="1"/>
            </p:cNvGraphicFramePr>
            <p:nvPr>
              <p:extLst/>
            </p:nvPr>
          </p:nvGraphicFramePr>
          <p:xfrm>
            <a:off x="7347575" y="4435473"/>
            <a:ext cx="352425" cy="385763"/>
          </p:xfrm>
          <a:graphic>
            <a:graphicData uri="http://schemas.openxmlformats.org/presentationml/2006/ole">
              <mc:AlternateContent xmlns:mc="http://schemas.openxmlformats.org/markup-compatibility/2006">
                <mc:Choice xmlns:v="urn:schemas-microsoft-com:vml" Requires="v">
                  <p:oleObj spid="_x0000_s2159" name="方程式" r:id="rId25" imgW="126720" imgH="139680" progId="Equation.3">
                    <p:embed/>
                  </p:oleObj>
                </mc:Choice>
                <mc:Fallback>
                  <p:oleObj name="方程式" r:id="rId25" imgW="126720" imgH="139680" progId="Equation.3">
                    <p:embed/>
                    <p:pic>
                      <p:nvPicPr>
                        <p:cNvPr id="29" name="Object 12">
                          <a:extLst>
                            <a:ext uri="{FF2B5EF4-FFF2-40B4-BE49-F238E27FC236}">
                              <a16:creationId xmlns:a16="http://schemas.microsoft.com/office/drawing/2014/main" id="{18A4B9F4-C1AC-4CE6-AE04-1744C60CC27D}"/>
                            </a:ext>
                          </a:extLst>
                        </p:cNvPr>
                        <p:cNvPicPr>
                          <a:picLocks noChangeAspect="1" noChangeArrowheads="1"/>
                        </p:cNvPicPr>
                        <p:nvPr/>
                      </p:nvPicPr>
                      <p:blipFill>
                        <a:blip r:embed="rId26"/>
                        <a:srcRect/>
                        <a:stretch>
                          <a:fillRect/>
                        </a:stretch>
                      </p:blipFill>
                      <p:spPr bwMode="auto">
                        <a:xfrm>
                          <a:off x="7347575" y="4435473"/>
                          <a:ext cx="352425" cy="385763"/>
                        </a:xfrm>
                        <a:prstGeom prst="rect">
                          <a:avLst/>
                        </a:prstGeom>
                        <a:noFill/>
                        <a:extLst/>
                      </p:spPr>
                    </p:pic>
                  </p:oleObj>
                </mc:Fallback>
              </mc:AlternateContent>
            </a:graphicData>
          </a:graphic>
        </p:graphicFrame>
        <p:sp>
          <p:nvSpPr>
            <p:cNvPr id="31" name="文字方塊 30">
              <a:extLst>
                <a:ext uri="{FF2B5EF4-FFF2-40B4-BE49-F238E27FC236}">
                  <a16:creationId xmlns:a16="http://schemas.microsoft.com/office/drawing/2014/main" id="{6302E309-E705-4364-805F-C470C57B9961}"/>
                </a:ext>
              </a:extLst>
            </p:cNvPr>
            <p:cNvSpPr txBox="1"/>
            <p:nvPr/>
          </p:nvSpPr>
          <p:spPr>
            <a:xfrm rot="5400000">
              <a:off x="1867419" y="3709432"/>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2" name="文字方塊 31">
              <a:extLst>
                <a:ext uri="{FF2B5EF4-FFF2-40B4-BE49-F238E27FC236}">
                  <a16:creationId xmlns:a16="http://schemas.microsoft.com/office/drawing/2014/main" id="{61657E50-5338-424A-AC54-3AC7CFE6AA5B}"/>
                </a:ext>
              </a:extLst>
            </p:cNvPr>
            <p:cNvSpPr txBox="1"/>
            <p:nvPr/>
          </p:nvSpPr>
          <p:spPr>
            <a:xfrm rot="5400000">
              <a:off x="2900322" y="4767775"/>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3" name="文字方塊 32">
              <a:extLst>
                <a:ext uri="{FF2B5EF4-FFF2-40B4-BE49-F238E27FC236}">
                  <a16:creationId xmlns:a16="http://schemas.microsoft.com/office/drawing/2014/main" id="{BDFE8DF6-43F3-4F5E-840C-08362C597CED}"/>
                </a:ext>
              </a:extLst>
            </p:cNvPr>
            <p:cNvSpPr txBox="1"/>
            <p:nvPr/>
          </p:nvSpPr>
          <p:spPr>
            <a:xfrm rot="5400000">
              <a:off x="2892797" y="3791726"/>
              <a:ext cx="769257" cy="523220"/>
            </a:xfrm>
            <a:prstGeom prst="rect">
              <a:avLst/>
            </a:prstGeom>
            <a:noFill/>
          </p:spPr>
          <p:txBody>
            <a:bodyPr wrap="square" rtlCol="0">
              <a:spAutoFit/>
            </a:bodyPr>
            <a:lstStyle/>
            <a:p>
              <a:pPr algn="ctr"/>
              <a:r>
                <a:rPr lang="en-US" altLang="zh-TW" sz="2800" dirty="0"/>
                <a:t>…</a:t>
              </a:r>
              <a:endParaRPr lang="zh-TW" altLang="en-US" sz="2800" dirty="0"/>
            </a:p>
          </p:txBody>
        </p:sp>
      </p:grpSp>
      <mc:AlternateContent xmlns:mc="http://schemas.openxmlformats.org/markup-compatibility/2006" xmlns:a14="http://schemas.microsoft.com/office/drawing/2010/main">
        <mc:Choice Requires="a14">
          <p:sp>
            <p:nvSpPr>
              <p:cNvPr id="37" name="文字方塊 36">
                <a:extLst>
                  <a:ext uri="{FF2B5EF4-FFF2-40B4-BE49-F238E27FC236}">
                    <a16:creationId xmlns:a16="http://schemas.microsoft.com/office/drawing/2014/main" id="{1CD1B422-F7DD-4651-B404-4933F56D3D64}"/>
                  </a:ext>
                </a:extLst>
              </p:cNvPr>
              <p:cNvSpPr txBox="1"/>
              <p:nvPr/>
            </p:nvSpPr>
            <p:spPr>
              <a:xfrm>
                <a:off x="377106" y="1579539"/>
                <a:ext cx="3605445" cy="1200329"/>
              </a:xfrm>
              <a:prstGeom prst="rect">
                <a:avLst/>
              </a:prstGeom>
              <a:noFill/>
            </p:spPr>
            <p:txBody>
              <a:bodyPr wrap="square" rtlCol="0">
                <a:spAutoFit/>
              </a:bodyPr>
              <a:lstStyle/>
              <a:p>
                <a:r>
                  <a:rPr lang="en-US" altLang="zh-TW" sz="2400" dirty="0"/>
                  <a:t>The inputs are </a:t>
                </a:r>
                <a:r>
                  <a:rPr lang="en-US" altLang="zh-TW" sz="2400" dirty="0" err="1"/>
                  <a:t>i.i.d</a:t>
                </a:r>
                <a:r>
                  <a:rPr lang="en-US" altLang="zh-TW" sz="2400" dirty="0"/>
                  <a:t> random variables with mean </a:t>
                </a:r>
                <a14:m>
                  <m:oMath xmlns:m="http://schemas.openxmlformats.org/officeDocument/2006/math">
                    <m:r>
                      <a:rPr lang="zh-TW" altLang="en-US" sz="2400" i="1">
                        <a:latin typeface="Cambria Math" panose="02040503050406030204" pitchFamily="18" charset="0"/>
                      </a:rPr>
                      <m:t>𝜇</m:t>
                    </m:r>
                  </m:oMath>
                </a14:m>
                <a:r>
                  <a:rPr lang="en-US" altLang="zh-TW" sz="2400" dirty="0"/>
                  <a:t> and variance </a:t>
                </a:r>
                <a14:m>
                  <m:oMath xmlns:m="http://schemas.openxmlformats.org/officeDocument/2006/math">
                    <m:sSup>
                      <m:sSupPr>
                        <m:ctrlPr>
                          <a:rPr lang="en-US" altLang="zh-TW" sz="2400" i="1">
                            <a:latin typeface="Cambria Math" panose="02040503050406030204" pitchFamily="18" charset="0"/>
                          </a:rPr>
                        </m:ctrlPr>
                      </m:sSupPr>
                      <m:e>
                        <m:r>
                          <a:rPr lang="zh-TW" altLang="en-US" sz="2400" i="1">
                            <a:latin typeface="Cambria Math" panose="02040503050406030204" pitchFamily="18" charset="0"/>
                          </a:rPr>
                          <m:t>𝜎</m:t>
                        </m:r>
                      </m:e>
                      <m:sup>
                        <m:r>
                          <a:rPr lang="en-US" altLang="zh-TW" sz="2400" i="1">
                            <a:latin typeface="Cambria Math" panose="02040503050406030204" pitchFamily="18" charset="0"/>
                          </a:rPr>
                          <m:t>2</m:t>
                        </m:r>
                      </m:sup>
                    </m:sSup>
                  </m:oMath>
                </a14:m>
                <a:r>
                  <a:rPr lang="en-US" altLang="zh-TW" sz="2400" dirty="0"/>
                  <a:t>.</a:t>
                </a:r>
                <a:endParaRPr lang="zh-TW" altLang="en-US" sz="2400" dirty="0"/>
              </a:p>
            </p:txBody>
          </p:sp>
        </mc:Choice>
        <mc:Fallback xmlns="">
          <p:sp>
            <p:nvSpPr>
              <p:cNvPr id="37" name="文字方塊 36">
                <a:extLst>
                  <a:ext uri="{FF2B5EF4-FFF2-40B4-BE49-F238E27FC236}">
                    <a16:creationId xmlns:a16="http://schemas.microsoft.com/office/drawing/2014/main" id="{1CD1B422-F7DD-4651-B404-4933F56D3D64}"/>
                  </a:ext>
                </a:extLst>
              </p:cNvPr>
              <p:cNvSpPr txBox="1">
                <a:spLocks noRot="1" noChangeAspect="1" noMove="1" noResize="1" noEditPoints="1" noAdjustHandles="1" noChangeArrowheads="1" noChangeShapeType="1" noTextEdit="1"/>
              </p:cNvSpPr>
              <p:nvPr/>
            </p:nvSpPr>
            <p:spPr>
              <a:xfrm>
                <a:off x="377106" y="1579539"/>
                <a:ext cx="3605445" cy="1200329"/>
              </a:xfrm>
              <a:prstGeom prst="rect">
                <a:avLst/>
              </a:prstGeom>
              <a:blipFill>
                <a:blip r:embed="rId27"/>
                <a:stretch>
                  <a:fillRect l="-2707" t="-4061" r="-1861" b="-1066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1" name="文字方塊 40">
                <a:extLst>
                  <a:ext uri="{FF2B5EF4-FFF2-40B4-BE49-F238E27FC236}">
                    <a16:creationId xmlns:a16="http://schemas.microsoft.com/office/drawing/2014/main" id="{30E58554-6961-4EE0-ABCA-D882F5705A47}"/>
                  </a:ext>
                </a:extLst>
              </p:cNvPr>
              <p:cNvSpPr txBox="1"/>
              <p:nvPr/>
            </p:nvSpPr>
            <p:spPr>
              <a:xfrm>
                <a:off x="4054058" y="233643"/>
                <a:ext cx="94365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zh-TW" altLang="en-US" sz="2400" i="1" smtClean="0">
                              <a:latin typeface="Cambria Math" panose="02040503050406030204" pitchFamily="18" charset="0"/>
                            </a:rPr>
                            <m:t>𝜇</m:t>
                          </m:r>
                        </m:e>
                        <m:sub>
                          <m:r>
                            <a:rPr lang="en-US" altLang="zh-TW" sz="2400" b="0" i="1" smtClean="0">
                              <a:latin typeface="Cambria Math" panose="02040503050406030204" pitchFamily="18" charset="0"/>
                            </a:rPr>
                            <m:t>𝑧</m:t>
                          </m:r>
                        </m:sub>
                      </m:sSub>
                      <m:r>
                        <a:rPr lang="en-US" altLang="zh-TW" sz="2400" b="0" i="1" smtClean="0">
                          <a:latin typeface="Cambria Math" panose="02040503050406030204" pitchFamily="18" charset="0"/>
                        </a:rPr>
                        <m:t>=0</m:t>
                      </m:r>
                    </m:oMath>
                  </m:oMathPara>
                </a14:m>
                <a:endParaRPr lang="zh-TW" altLang="en-US" sz="2400" dirty="0"/>
              </a:p>
            </p:txBody>
          </p:sp>
        </mc:Choice>
        <mc:Fallback xmlns="">
          <p:sp>
            <p:nvSpPr>
              <p:cNvPr id="41" name="文字方塊 40">
                <a:extLst>
                  <a:ext uri="{FF2B5EF4-FFF2-40B4-BE49-F238E27FC236}">
                    <a16:creationId xmlns:a16="http://schemas.microsoft.com/office/drawing/2014/main" id="{30E58554-6961-4EE0-ABCA-D882F5705A47}"/>
                  </a:ext>
                </a:extLst>
              </p:cNvPr>
              <p:cNvSpPr txBox="1">
                <a:spLocks noRot="1" noChangeAspect="1" noMove="1" noResize="1" noEditPoints="1" noAdjustHandles="1" noChangeArrowheads="1" noChangeShapeType="1" noTextEdit="1"/>
              </p:cNvSpPr>
              <p:nvPr/>
            </p:nvSpPr>
            <p:spPr>
              <a:xfrm>
                <a:off x="4054058" y="233643"/>
                <a:ext cx="943655" cy="369332"/>
              </a:xfrm>
              <a:prstGeom prst="rect">
                <a:avLst/>
              </a:prstGeom>
              <a:blipFill>
                <a:blip r:embed="rId28"/>
                <a:stretch>
                  <a:fillRect l="-7097" r="-7742" b="-2295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3" name="文字方塊 52">
                <a:extLst>
                  <a:ext uri="{FF2B5EF4-FFF2-40B4-BE49-F238E27FC236}">
                    <a16:creationId xmlns:a16="http://schemas.microsoft.com/office/drawing/2014/main" id="{1D9D6726-6045-4630-B2AB-32298AA1BF3D}"/>
                  </a:ext>
                </a:extLst>
              </p:cNvPr>
              <p:cNvSpPr txBox="1"/>
              <p:nvPr/>
            </p:nvSpPr>
            <p:spPr>
              <a:xfrm>
                <a:off x="4088362" y="727705"/>
                <a:ext cx="245221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zh-TW" altLang="en-US" sz="2400" i="1">
                              <a:latin typeface="Cambria Math" panose="02040503050406030204" pitchFamily="18" charset="0"/>
                            </a:rPr>
                            <m:t>𝜎</m:t>
                          </m:r>
                        </m:e>
                        <m:sub>
                          <m:r>
                            <a:rPr lang="en-US" altLang="zh-TW" sz="2400" b="0" i="1" smtClean="0">
                              <a:latin typeface="Cambria Math" panose="02040503050406030204" pitchFamily="18" charset="0"/>
                            </a:rPr>
                            <m:t>𝑧</m:t>
                          </m:r>
                        </m:sub>
                        <m:sup>
                          <m:r>
                            <a:rPr lang="en-US" altLang="zh-TW" sz="2400" b="0" i="1" smtClean="0">
                              <a:latin typeface="Cambria Math" panose="02040503050406030204" pitchFamily="18" charset="0"/>
                            </a:rPr>
                            <m:t>2</m:t>
                          </m:r>
                        </m:sup>
                      </m:sSubSup>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𝐸</m:t>
                      </m:r>
                      <m:d>
                        <m:dPr>
                          <m:begChr m:val="["/>
                          <m:endChr m:val="]"/>
                          <m:ctrlPr>
                            <a:rPr lang="en-US" altLang="zh-TW" sz="2400" b="0" i="1" smtClean="0">
                              <a:latin typeface="Cambria Math" panose="02040503050406030204" pitchFamily="18" charset="0"/>
                            </a:rPr>
                          </m:ctrlPr>
                        </m:dPr>
                        <m:e>
                          <m:sSup>
                            <m:sSupPr>
                              <m:ctrlPr>
                                <a:rPr lang="en-US" altLang="zh-TW" sz="2400" b="0" i="1" smtClean="0">
                                  <a:latin typeface="Cambria Math" panose="02040503050406030204" pitchFamily="18" charset="0"/>
                                </a:rPr>
                              </m:ctrlPr>
                            </m:sSupPr>
                            <m:e>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𝑧</m:t>
                                  </m:r>
                                  <m:r>
                                    <a:rPr lang="en-US" altLang="zh-TW" sz="2400" b="0" i="1" smtClean="0">
                                      <a:latin typeface="Cambria Math" panose="02040503050406030204" pitchFamily="18" charset="0"/>
                                    </a:rPr>
                                    <m:t>−</m:t>
                                  </m:r>
                                  <m:sSub>
                                    <m:sSubPr>
                                      <m:ctrlPr>
                                        <a:rPr lang="en-US" altLang="zh-TW" sz="2400" i="1">
                                          <a:latin typeface="Cambria Math" panose="02040503050406030204" pitchFamily="18" charset="0"/>
                                        </a:rPr>
                                      </m:ctrlPr>
                                    </m:sSubPr>
                                    <m:e>
                                      <m:r>
                                        <a:rPr lang="zh-TW" altLang="en-US" sz="2400" i="1">
                                          <a:latin typeface="Cambria Math" panose="02040503050406030204" pitchFamily="18" charset="0"/>
                                        </a:rPr>
                                        <m:t>𝜇</m:t>
                                      </m:r>
                                    </m:e>
                                    <m:sub>
                                      <m:r>
                                        <a:rPr lang="en-US" altLang="zh-TW" sz="2400" i="1">
                                          <a:latin typeface="Cambria Math" panose="02040503050406030204" pitchFamily="18" charset="0"/>
                                        </a:rPr>
                                        <m:t>𝑧</m:t>
                                      </m:r>
                                    </m:sub>
                                  </m:sSub>
                                </m:e>
                              </m:d>
                            </m:e>
                            <m:sup>
                              <m:r>
                                <a:rPr lang="en-US" altLang="zh-TW" sz="2400" b="0" i="1" smtClean="0">
                                  <a:latin typeface="Cambria Math" panose="02040503050406030204" pitchFamily="18" charset="0"/>
                                </a:rPr>
                                <m:t>2</m:t>
                              </m:r>
                            </m:sup>
                          </m:sSup>
                        </m:e>
                      </m:d>
                    </m:oMath>
                  </m:oMathPara>
                </a14:m>
                <a:endParaRPr lang="zh-TW" altLang="en-US" sz="2400" dirty="0"/>
              </a:p>
            </p:txBody>
          </p:sp>
        </mc:Choice>
        <mc:Fallback xmlns="">
          <p:sp>
            <p:nvSpPr>
              <p:cNvPr id="53" name="文字方塊 52">
                <a:extLst>
                  <a:ext uri="{FF2B5EF4-FFF2-40B4-BE49-F238E27FC236}">
                    <a16:creationId xmlns:a16="http://schemas.microsoft.com/office/drawing/2014/main" id="{1D9D6726-6045-4630-B2AB-32298AA1BF3D}"/>
                  </a:ext>
                </a:extLst>
              </p:cNvPr>
              <p:cNvSpPr txBox="1">
                <a:spLocks noRot="1" noChangeAspect="1" noMove="1" noResize="1" noEditPoints="1" noAdjustHandles="1" noChangeArrowheads="1" noChangeShapeType="1" noTextEdit="1"/>
              </p:cNvSpPr>
              <p:nvPr/>
            </p:nvSpPr>
            <p:spPr>
              <a:xfrm>
                <a:off x="4088362" y="727705"/>
                <a:ext cx="2452210" cy="369332"/>
              </a:xfrm>
              <a:prstGeom prst="rect">
                <a:avLst/>
              </a:prstGeom>
              <a:blipFill>
                <a:blip r:embed="rId29"/>
                <a:stretch>
                  <a:fillRect l="-1493" b="-2295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4" name="文字方塊 53">
                <a:extLst>
                  <a:ext uri="{FF2B5EF4-FFF2-40B4-BE49-F238E27FC236}">
                    <a16:creationId xmlns:a16="http://schemas.microsoft.com/office/drawing/2014/main" id="{23B5F127-A626-445A-9DE2-28BF7544BA9F}"/>
                  </a:ext>
                </a:extLst>
              </p:cNvPr>
              <p:cNvSpPr txBox="1"/>
              <p:nvPr/>
            </p:nvSpPr>
            <p:spPr>
              <a:xfrm>
                <a:off x="6549572" y="727705"/>
                <a:ext cx="11101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𝐸</m:t>
                      </m:r>
                      <m:d>
                        <m:dPr>
                          <m:begChr m:val="["/>
                          <m:endChr m:val="]"/>
                          <m:ctrlPr>
                            <a:rPr lang="en-US" altLang="zh-TW" sz="2400" b="0" i="1" smtClean="0">
                              <a:latin typeface="Cambria Math" panose="02040503050406030204" pitchFamily="18" charset="0"/>
                            </a:rPr>
                          </m:ctrlPr>
                        </m:dPr>
                        <m:e>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𝑧</m:t>
                              </m:r>
                            </m:e>
                            <m:sup>
                              <m:r>
                                <a:rPr lang="en-US" altLang="zh-TW" sz="2400" b="0" i="1" smtClean="0">
                                  <a:latin typeface="Cambria Math" panose="02040503050406030204" pitchFamily="18" charset="0"/>
                                </a:rPr>
                                <m:t>2</m:t>
                              </m:r>
                            </m:sup>
                          </m:sSup>
                        </m:e>
                      </m:d>
                    </m:oMath>
                  </m:oMathPara>
                </a14:m>
                <a:endParaRPr lang="zh-TW" altLang="en-US" sz="2400" dirty="0"/>
              </a:p>
            </p:txBody>
          </p:sp>
        </mc:Choice>
        <mc:Fallback xmlns="">
          <p:sp>
            <p:nvSpPr>
              <p:cNvPr id="54" name="文字方塊 53">
                <a:extLst>
                  <a:ext uri="{FF2B5EF4-FFF2-40B4-BE49-F238E27FC236}">
                    <a16:creationId xmlns:a16="http://schemas.microsoft.com/office/drawing/2014/main" id="{23B5F127-A626-445A-9DE2-28BF7544BA9F}"/>
                  </a:ext>
                </a:extLst>
              </p:cNvPr>
              <p:cNvSpPr txBox="1">
                <a:spLocks noRot="1" noChangeAspect="1" noMove="1" noResize="1" noEditPoints="1" noAdjustHandles="1" noChangeArrowheads="1" noChangeShapeType="1" noTextEdit="1"/>
              </p:cNvSpPr>
              <p:nvPr/>
            </p:nvSpPr>
            <p:spPr>
              <a:xfrm>
                <a:off x="6549572" y="727705"/>
                <a:ext cx="1110176" cy="369332"/>
              </a:xfrm>
              <a:prstGeom prst="rect">
                <a:avLst/>
              </a:prstGeom>
              <a:blipFill>
                <a:blip r:embed="rId30"/>
                <a:stretch>
                  <a:fillRect l="-2732" b="-6557"/>
                </a:stretch>
              </a:blipFill>
            </p:spPr>
            <p:txBody>
              <a:bodyPr/>
              <a:lstStyle/>
              <a:p>
                <a:r>
                  <a:rPr lang="zh-TW" altLang="en-US">
                    <a:noFill/>
                  </a:rPr>
                  <a:t> </a:t>
                </a:r>
              </a:p>
            </p:txBody>
          </p:sp>
        </mc:Fallback>
      </mc:AlternateContent>
      <p:sp>
        <p:nvSpPr>
          <p:cNvPr id="49" name="文字方塊 48">
            <a:extLst>
              <a:ext uri="{FF2B5EF4-FFF2-40B4-BE49-F238E27FC236}">
                <a16:creationId xmlns:a16="http://schemas.microsoft.com/office/drawing/2014/main" id="{F33386A2-ABA3-42F2-8FBD-534F598A8F17}"/>
              </a:ext>
            </a:extLst>
          </p:cNvPr>
          <p:cNvSpPr txBox="1"/>
          <p:nvPr/>
        </p:nvSpPr>
        <p:spPr>
          <a:xfrm>
            <a:off x="3029466" y="2243394"/>
            <a:ext cx="804687" cy="461665"/>
          </a:xfrm>
          <a:prstGeom prst="rect">
            <a:avLst/>
          </a:prstGeom>
          <a:noFill/>
        </p:spPr>
        <p:txBody>
          <a:bodyPr wrap="square" rtlCol="0">
            <a:spAutoFit/>
          </a:bodyPr>
          <a:lstStyle/>
          <a:p>
            <a:r>
              <a:rPr lang="en-US" altLang="zh-TW" sz="2400" dirty="0">
                <a:solidFill>
                  <a:srgbClr val="0000FF"/>
                </a:solidFill>
              </a:rPr>
              <a:t>=0</a:t>
            </a:r>
            <a:endParaRPr lang="zh-TW" altLang="en-US" sz="2400" dirty="0">
              <a:solidFill>
                <a:srgbClr val="0000FF"/>
              </a:solidFill>
            </a:endParaRPr>
          </a:p>
        </p:txBody>
      </p:sp>
      <p:sp>
        <p:nvSpPr>
          <p:cNvPr id="56" name="文字方塊 55">
            <a:extLst>
              <a:ext uri="{FF2B5EF4-FFF2-40B4-BE49-F238E27FC236}">
                <a16:creationId xmlns:a16="http://schemas.microsoft.com/office/drawing/2014/main" id="{E52D19C1-82CD-41DC-A0C4-573D45C3CA4A}"/>
              </a:ext>
            </a:extLst>
          </p:cNvPr>
          <p:cNvSpPr txBox="1"/>
          <p:nvPr/>
        </p:nvSpPr>
        <p:spPr>
          <a:xfrm>
            <a:off x="1974528" y="2415328"/>
            <a:ext cx="804687" cy="461665"/>
          </a:xfrm>
          <a:prstGeom prst="rect">
            <a:avLst/>
          </a:prstGeom>
          <a:noFill/>
        </p:spPr>
        <p:txBody>
          <a:bodyPr wrap="square" rtlCol="0">
            <a:spAutoFit/>
          </a:bodyPr>
          <a:lstStyle/>
          <a:p>
            <a:r>
              <a:rPr lang="en-US" altLang="zh-TW" sz="2400" dirty="0">
                <a:solidFill>
                  <a:srgbClr val="0000FF"/>
                </a:solidFill>
              </a:rPr>
              <a:t>=1</a:t>
            </a:r>
            <a:endParaRPr lang="zh-TW" altLang="en-US" sz="2400" dirty="0">
              <a:solidFill>
                <a:srgbClr val="0000FF"/>
              </a:solidFill>
            </a:endParaRPr>
          </a:p>
        </p:txBody>
      </p:sp>
      <mc:AlternateContent xmlns:mc="http://schemas.openxmlformats.org/markup-compatibility/2006" xmlns:a14="http://schemas.microsoft.com/office/drawing/2010/main">
        <mc:Choice Requires="a14">
          <p:sp>
            <p:nvSpPr>
              <p:cNvPr id="58" name="文字方塊 57">
                <a:extLst>
                  <a:ext uri="{FF2B5EF4-FFF2-40B4-BE49-F238E27FC236}">
                    <a16:creationId xmlns:a16="http://schemas.microsoft.com/office/drawing/2014/main" id="{517B3C52-D899-4FE3-BC53-F1A342D1876B}"/>
                  </a:ext>
                </a:extLst>
              </p:cNvPr>
              <p:cNvSpPr txBox="1"/>
              <p:nvPr/>
            </p:nvSpPr>
            <p:spPr>
              <a:xfrm>
                <a:off x="4429434" y="1322797"/>
                <a:ext cx="365176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𝐸</m:t>
                      </m:r>
                      <m:d>
                        <m:dPr>
                          <m:begChr m:val="["/>
                          <m:endChr m:val="]"/>
                          <m:ctrlPr>
                            <a:rPr lang="en-US" altLang="zh-TW" sz="2400" b="0" i="1" smtClean="0">
                              <a:latin typeface="Cambria Math" panose="02040503050406030204" pitchFamily="18" charset="0"/>
                            </a:rPr>
                          </m:ctrlPr>
                        </m:dPr>
                        <m:e>
                          <m:sSup>
                            <m:sSupPr>
                              <m:ctrlPr>
                                <a:rPr lang="en-US" altLang="zh-TW" sz="2400" b="0" i="1" smtClean="0">
                                  <a:latin typeface="Cambria Math" panose="02040503050406030204" pitchFamily="18" charset="0"/>
                                </a:rPr>
                              </m:ctrlPr>
                            </m:sSupPr>
                            <m:e>
                              <m:d>
                                <m:dPr>
                                  <m:ctrlPr>
                                    <a:rPr lang="en-US" altLang="zh-TW" sz="2400" b="0" i="1" smtClean="0">
                                      <a:latin typeface="Cambria Math" panose="02040503050406030204" pitchFamily="18" charset="0"/>
                                    </a:rPr>
                                  </m:ctrlPr>
                                </m:dPr>
                                <m:e>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𝑎</m:t>
                                      </m:r>
                                    </m:e>
                                    <m:sub>
                                      <m:r>
                                        <a:rPr lang="en-US" altLang="zh-TW" sz="2400" b="0" i="1" smtClean="0">
                                          <a:latin typeface="Cambria Math" panose="02040503050406030204" pitchFamily="18" charset="0"/>
                                        </a:rPr>
                                        <m:t>1</m:t>
                                      </m:r>
                                    </m:sub>
                                  </m:sSub>
                                  <m:sSub>
                                    <m:sSubPr>
                                      <m:ctrlPr>
                                        <a:rPr lang="en-US" altLang="zh-TW" sz="2400" i="1">
                                          <a:latin typeface="Cambria Math" panose="02040503050406030204" pitchFamily="18" charset="0"/>
                                        </a:rPr>
                                      </m:ctrlPr>
                                    </m:sSubPr>
                                    <m:e>
                                      <m:r>
                                        <a:rPr lang="en-US" altLang="zh-TW" sz="2400" b="0" i="1" smtClean="0">
                                          <a:latin typeface="Cambria Math" panose="02040503050406030204" pitchFamily="18" charset="0"/>
                                        </a:rPr>
                                        <m:t>𝑤</m:t>
                                      </m:r>
                                    </m:e>
                                    <m:sub>
                                      <m:r>
                                        <a:rPr lang="en-US" altLang="zh-TW" sz="2400" i="1">
                                          <a:latin typeface="Cambria Math" panose="02040503050406030204" pitchFamily="18" charset="0"/>
                                        </a:rPr>
                                        <m:t>1</m:t>
                                      </m:r>
                                    </m:sub>
                                  </m:sSub>
                                  <m:r>
                                    <a:rPr lang="en-US" altLang="zh-TW" sz="2400" b="0" i="1" smtClean="0">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𝑎</m:t>
                                      </m:r>
                                    </m:e>
                                    <m:sub>
                                      <m:r>
                                        <a:rPr lang="en-US" altLang="zh-TW" sz="2400" b="0" i="1" smtClean="0">
                                          <a:latin typeface="Cambria Math" panose="02040503050406030204" pitchFamily="18" charset="0"/>
                                        </a:rPr>
                                        <m:t>2</m:t>
                                      </m:r>
                                    </m:sub>
                                  </m:sSub>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b="0" i="1" smtClean="0">
                                          <a:latin typeface="Cambria Math" panose="02040503050406030204" pitchFamily="18" charset="0"/>
                                        </a:rPr>
                                        <m:t>2</m:t>
                                      </m:r>
                                    </m:sub>
                                  </m:sSub>
                                  <m:r>
                                    <a:rPr lang="en-US" altLang="zh-TW" sz="2400" b="0" i="1" smtClean="0">
                                      <a:latin typeface="Cambria Math" panose="02040503050406030204" pitchFamily="18" charset="0"/>
                                    </a:rPr>
                                    <m:t>+</m:t>
                                  </m:r>
                                  <m:r>
                                    <a:rPr lang="en-US" altLang="zh-TW" sz="2400" b="0" i="1" smtClean="0">
                                      <a:latin typeface="Cambria Math" panose="02040503050406030204" pitchFamily="18" charset="0"/>
                                      <a:ea typeface="Cambria Math" panose="02040503050406030204" pitchFamily="18" charset="0"/>
                                    </a:rPr>
                                    <m:t>⋯</m:t>
                                  </m:r>
                                </m:e>
                              </m:d>
                            </m:e>
                            <m:sup>
                              <m:r>
                                <a:rPr lang="en-US" altLang="zh-TW" sz="2400" b="0" i="1" smtClean="0">
                                  <a:latin typeface="Cambria Math" panose="02040503050406030204" pitchFamily="18" charset="0"/>
                                </a:rPr>
                                <m:t>2</m:t>
                              </m:r>
                            </m:sup>
                          </m:sSup>
                        </m:e>
                      </m:d>
                    </m:oMath>
                  </m:oMathPara>
                </a14:m>
                <a:endParaRPr lang="zh-TW" altLang="en-US" sz="2400" dirty="0"/>
              </a:p>
            </p:txBody>
          </p:sp>
        </mc:Choice>
        <mc:Fallback xmlns="">
          <p:sp>
            <p:nvSpPr>
              <p:cNvPr id="58" name="文字方塊 57">
                <a:extLst>
                  <a:ext uri="{FF2B5EF4-FFF2-40B4-BE49-F238E27FC236}">
                    <a16:creationId xmlns:a16="http://schemas.microsoft.com/office/drawing/2014/main" id="{517B3C52-D899-4FE3-BC53-F1A342D1876B}"/>
                  </a:ext>
                </a:extLst>
              </p:cNvPr>
              <p:cNvSpPr txBox="1">
                <a:spLocks noRot="1" noChangeAspect="1" noMove="1" noResize="1" noEditPoints="1" noAdjustHandles="1" noChangeArrowheads="1" noChangeShapeType="1" noTextEdit="1"/>
              </p:cNvSpPr>
              <p:nvPr/>
            </p:nvSpPr>
            <p:spPr>
              <a:xfrm>
                <a:off x="4429434" y="1322797"/>
                <a:ext cx="3651769" cy="369332"/>
              </a:xfrm>
              <a:prstGeom prst="rect">
                <a:avLst/>
              </a:prstGeom>
              <a:blipFill>
                <a:blip r:embed="rId31"/>
                <a:stretch>
                  <a:fillRect b="-1311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9" name="文字方塊 58">
                <a:extLst>
                  <a:ext uri="{FF2B5EF4-FFF2-40B4-BE49-F238E27FC236}">
                    <a16:creationId xmlns:a16="http://schemas.microsoft.com/office/drawing/2014/main" id="{9E300BCC-1750-4382-9396-2F3D5D5EEAF9}"/>
                  </a:ext>
                </a:extLst>
              </p:cNvPr>
              <p:cNvSpPr txBox="1"/>
              <p:nvPr/>
            </p:nvSpPr>
            <p:spPr>
              <a:xfrm>
                <a:off x="3506609" y="2971355"/>
                <a:ext cx="158703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𝐸</m:t>
                      </m:r>
                      <m:d>
                        <m:dPr>
                          <m:begChr m:val="["/>
                          <m:endChr m:val="]"/>
                          <m:ctrlPr>
                            <a:rPr lang="en-US" altLang="zh-TW" sz="2400" b="0" i="1" smtClean="0">
                              <a:latin typeface="Cambria Math" panose="02040503050406030204" pitchFamily="18" charset="0"/>
                            </a:rPr>
                          </m:ctrlPr>
                        </m:dPr>
                        <m:e>
                          <m:sSup>
                            <m:sSupPr>
                              <m:ctrlPr>
                                <a:rPr lang="en-US" altLang="zh-TW" sz="2400" b="0" i="1" smtClean="0">
                                  <a:latin typeface="Cambria Math" panose="02040503050406030204" pitchFamily="18" charset="0"/>
                                </a:rPr>
                              </m:ctrlPr>
                            </m:sSupPr>
                            <m:e>
                              <m:d>
                                <m:dPr>
                                  <m:ctrlPr>
                                    <a:rPr lang="en-US" altLang="zh-TW" sz="2400" b="0" i="1" smtClean="0">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b="0" i="1" smtClean="0">
                                          <a:latin typeface="Cambria Math" panose="02040503050406030204" pitchFamily="18" charset="0"/>
                                        </a:rPr>
                                        <m:t>𝑎</m:t>
                                      </m:r>
                                    </m:e>
                                    <m:sub>
                                      <m:r>
                                        <a:rPr lang="en-US" altLang="zh-TW" sz="2400" b="0" i="1" smtClean="0">
                                          <a:latin typeface="Cambria Math" panose="02040503050406030204" pitchFamily="18" charset="0"/>
                                        </a:rPr>
                                        <m:t>𝑘</m:t>
                                      </m:r>
                                    </m:sub>
                                  </m:sSub>
                                  <m:sSub>
                                    <m:sSubPr>
                                      <m:ctrlPr>
                                        <a:rPr lang="en-US" altLang="zh-TW" sz="2400" i="1">
                                          <a:latin typeface="Cambria Math" panose="02040503050406030204" pitchFamily="18" charset="0"/>
                                        </a:rPr>
                                      </m:ctrlPr>
                                    </m:sSubPr>
                                    <m:e>
                                      <m:r>
                                        <a:rPr lang="en-US" altLang="zh-TW" sz="2400" b="0" i="1" smtClean="0">
                                          <a:latin typeface="Cambria Math" panose="02040503050406030204" pitchFamily="18" charset="0"/>
                                        </a:rPr>
                                        <m:t>𝑤</m:t>
                                      </m:r>
                                    </m:e>
                                    <m:sub>
                                      <m:r>
                                        <a:rPr lang="en-US" altLang="zh-TW" sz="2400" i="1">
                                          <a:latin typeface="Cambria Math" panose="02040503050406030204" pitchFamily="18" charset="0"/>
                                        </a:rPr>
                                        <m:t>𝑘</m:t>
                                      </m:r>
                                    </m:sub>
                                  </m:sSub>
                                </m:e>
                              </m:d>
                            </m:e>
                            <m:sup>
                              <m:r>
                                <a:rPr lang="en-US" altLang="zh-TW" sz="2400" b="0" i="1" smtClean="0">
                                  <a:latin typeface="Cambria Math" panose="02040503050406030204" pitchFamily="18" charset="0"/>
                                </a:rPr>
                                <m:t>2</m:t>
                              </m:r>
                            </m:sup>
                          </m:sSup>
                        </m:e>
                      </m:d>
                    </m:oMath>
                  </m:oMathPara>
                </a14:m>
                <a:endParaRPr lang="zh-TW" altLang="en-US" sz="2400" dirty="0"/>
              </a:p>
            </p:txBody>
          </p:sp>
        </mc:Choice>
        <mc:Fallback xmlns="">
          <p:sp>
            <p:nvSpPr>
              <p:cNvPr id="59" name="文字方塊 58">
                <a:extLst>
                  <a:ext uri="{FF2B5EF4-FFF2-40B4-BE49-F238E27FC236}">
                    <a16:creationId xmlns:a16="http://schemas.microsoft.com/office/drawing/2014/main" id="{9E300BCC-1750-4382-9396-2F3D5D5EEAF9}"/>
                  </a:ext>
                </a:extLst>
              </p:cNvPr>
              <p:cNvSpPr txBox="1">
                <a:spLocks noRot="1" noChangeAspect="1" noMove="1" noResize="1" noEditPoints="1" noAdjustHandles="1" noChangeArrowheads="1" noChangeShapeType="1" noTextEdit="1"/>
              </p:cNvSpPr>
              <p:nvPr/>
            </p:nvSpPr>
            <p:spPr>
              <a:xfrm>
                <a:off x="3506609" y="2971355"/>
                <a:ext cx="1587038" cy="369332"/>
              </a:xfrm>
              <a:prstGeom prst="rect">
                <a:avLst/>
              </a:prstGeom>
              <a:blipFill>
                <a:blip r:embed="rId32"/>
                <a:stretch>
                  <a:fillRect l="-3831" b="-1475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0" name="文字方塊 59">
                <a:extLst>
                  <a:ext uri="{FF2B5EF4-FFF2-40B4-BE49-F238E27FC236}">
                    <a16:creationId xmlns:a16="http://schemas.microsoft.com/office/drawing/2014/main" id="{36C140B3-A54C-4F1C-A708-8B689B98063A}"/>
                  </a:ext>
                </a:extLst>
              </p:cNvPr>
              <p:cNvSpPr txBox="1"/>
              <p:nvPr/>
            </p:nvSpPr>
            <p:spPr>
              <a:xfrm>
                <a:off x="5093647" y="2968475"/>
                <a:ext cx="229979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sSup>
                        <m:sSupPr>
                          <m:ctrlPr>
                            <a:rPr lang="en-US" altLang="zh-TW" sz="2400" i="1">
                              <a:latin typeface="Cambria Math" panose="02040503050406030204" pitchFamily="18" charset="0"/>
                            </a:rPr>
                          </m:ctrlPr>
                        </m:sSupPr>
                        <m:e>
                          <m:d>
                            <m:dPr>
                              <m:ctrlPr>
                                <a:rPr lang="en-US" altLang="zh-TW" sz="2400" i="1">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i="1">
                                      <a:latin typeface="Cambria Math" panose="02040503050406030204" pitchFamily="18" charset="0"/>
                                    </a:rPr>
                                    <m:t>𝑘</m:t>
                                  </m:r>
                                </m:sub>
                              </m:sSub>
                            </m:e>
                          </m:d>
                        </m:e>
                        <m:sup>
                          <m:r>
                            <a:rPr lang="en-US" altLang="zh-TW" sz="2400" i="1">
                              <a:latin typeface="Cambria Math" panose="02040503050406030204" pitchFamily="18" charset="0"/>
                            </a:rPr>
                            <m:t>2</m:t>
                          </m:r>
                        </m:sup>
                      </m:sSup>
                      <m:r>
                        <a:rPr lang="en-US" altLang="zh-TW" sz="2400" b="0" i="1" smtClean="0">
                          <a:latin typeface="Cambria Math" panose="02040503050406030204" pitchFamily="18" charset="0"/>
                        </a:rPr>
                        <m:t>𝐸</m:t>
                      </m:r>
                      <m:d>
                        <m:dPr>
                          <m:begChr m:val="["/>
                          <m:endChr m:val="]"/>
                          <m:ctrlPr>
                            <a:rPr lang="en-US" altLang="zh-TW" sz="2400" b="0" i="1" smtClean="0">
                              <a:latin typeface="Cambria Math" panose="02040503050406030204" pitchFamily="18" charset="0"/>
                            </a:rPr>
                          </m:ctrlPr>
                        </m:dPr>
                        <m:e>
                          <m:sSup>
                            <m:sSupPr>
                              <m:ctrlPr>
                                <a:rPr lang="en-US" altLang="zh-TW" sz="2400" i="1">
                                  <a:latin typeface="Cambria Math" panose="02040503050406030204" pitchFamily="18" charset="0"/>
                                </a:rPr>
                              </m:ctrlPr>
                            </m:sSupPr>
                            <m:e>
                              <m:d>
                                <m:dPr>
                                  <m:ctrlPr>
                                    <a:rPr lang="en-US" altLang="zh-TW" sz="2400" i="1">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𝑎</m:t>
                                      </m:r>
                                    </m:e>
                                    <m:sub>
                                      <m:r>
                                        <a:rPr lang="en-US" altLang="zh-TW" sz="2400" i="1">
                                          <a:latin typeface="Cambria Math" panose="02040503050406030204" pitchFamily="18" charset="0"/>
                                        </a:rPr>
                                        <m:t>𝑘</m:t>
                                      </m:r>
                                    </m:sub>
                                  </m:sSub>
                                </m:e>
                              </m:d>
                            </m:e>
                            <m:sup>
                              <m:r>
                                <a:rPr lang="en-US" altLang="zh-TW" sz="2400" i="1">
                                  <a:latin typeface="Cambria Math" panose="02040503050406030204" pitchFamily="18" charset="0"/>
                                </a:rPr>
                                <m:t>2</m:t>
                              </m:r>
                            </m:sup>
                          </m:sSup>
                        </m:e>
                      </m:d>
                    </m:oMath>
                  </m:oMathPara>
                </a14:m>
                <a:endParaRPr lang="zh-TW" altLang="en-US" sz="2400" dirty="0"/>
              </a:p>
            </p:txBody>
          </p:sp>
        </mc:Choice>
        <mc:Fallback xmlns="">
          <p:sp>
            <p:nvSpPr>
              <p:cNvPr id="60" name="文字方塊 59">
                <a:extLst>
                  <a:ext uri="{FF2B5EF4-FFF2-40B4-BE49-F238E27FC236}">
                    <a16:creationId xmlns:a16="http://schemas.microsoft.com/office/drawing/2014/main" id="{36C140B3-A54C-4F1C-A708-8B689B98063A}"/>
                  </a:ext>
                </a:extLst>
              </p:cNvPr>
              <p:cNvSpPr txBox="1">
                <a:spLocks noRot="1" noChangeAspect="1" noMove="1" noResize="1" noEditPoints="1" noAdjustHandles="1" noChangeArrowheads="1" noChangeShapeType="1" noTextEdit="1"/>
              </p:cNvSpPr>
              <p:nvPr/>
            </p:nvSpPr>
            <p:spPr>
              <a:xfrm>
                <a:off x="5093647" y="2968475"/>
                <a:ext cx="2299797" cy="369332"/>
              </a:xfrm>
              <a:prstGeom prst="rect">
                <a:avLst/>
              </a:prstGeom>
              <a:blipFill>
                <a:blip r:embed="rId33"/>
                <a:stretch>
                  <a:fillRect l="-1061" b="-1475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1" name="文字方塊 60">
                <a:extLst>
                  <a:ext uri="{FF2B5EF4-FFF2-40B4-BE49-F238E27FC236}">
                    <a16:creationId xmlns:a16="http://schemas.microsoft.com/office/drawing/2014/main" id="{1D0E8839-7011-4126-9C05-3B40723442DF}"/>
                  </a:ext>
                </a:extLst>
              </p:cNvPr>
              <p:cNvSpPr txBox="1"/>
              <p:nvPr/>
            </p:nvSpPr>
            <p:spPr>
              <a:xfrm>
                <a:off x="7383387" y="2965595"/>
                <a:ext cx="14948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sSup>
                        <m:sSupPr>
                          <m:ctrlPr>
                            <a:rPr lang="en-US" altLang="zh-TW" sz="2400" i="1">
                              <a:latin typeface="Cambria Math" panose="02040503050406030204" pitchFamily="18" charset="0"/>
                            </a:rPr>
                          </m:ctrlPr>
                        </m:sSupPr>
                        <m:e>
                          <m:d>
                            <m:dPr>
                              <m:ctrlPr>
                                <a:rPr lang="en-US" altLang="zh-TW" sz="2400" i="1">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i="1">
                                      <a:latin typeface="Cambria Math" panose="02040503050406030204" pitchFamily="18" charset="0"/>
                                    </a:rPr>
                                    <m:t>𝑘</m:t>
                                  </m:r>
                                </m:sub>
                              </m:sSub>
                            </m:e>
                          </m:d>
                        </m:e>
                        <m:sup>
                          <m:r>
                            <a:rPr lang="en-US" altLang="zh-TW" sz="2400" i="1">
                              <a:latin typeface="Cambria Math" panose="02040503050406030204" pitchFamily="18" charset="0"/>
                            </a:rPr>
                            <m:t>2</m:t>
                          </m:r>
                        </m:sup>
                      </m:sSup>
                      <m:sSup>
                        <m:sSupPr>
                          <m:ctrlPr>
                            <a:rPr lang="en-US" altLang="zh-TW" sz="2400" i="1">
                              <a:latin typeface="Cambria Math" panose="02040503050406030204" pitchFamily="18" charset="0"/>
                            </a:rPr>
                          </m:ctrlPr>
                        </m:sSupPr>
                        <m:e>
                          <m:r>
                            <a:rPr lang="zh-TW" altLang="en-US" sz="2400" i="1">
                              <a:latin typeface="Cambria Math" panose="02040503050406030204" pitchFamily="18" charset="0"/>
                            </a:rPr>
                            <m:t>𝜎</m:t>
                          </m:r>
                        </m:e>
                        <m:sup>
                          <m:r>
                            <a:rPr lang="en-US" altLang="zh-TW" sz="2400" i="1">
                              <a:latin typeface="Cambria Math" panose="02040503050406030204" pitchFamily="18" charset="0"/>
                            </a:rPr>
                            <m:t>2</m:t>
                          </m:r>
                        </m:sup>
                      </m:sSup>
                    </m:oMath>
                  </m:oMathPara>
                </a14:m>
                <a:endParaRPr lang="zh-TW" altLang="en-US" sz="2400" dirty="0"/>
              </a:p>
            </p:txBody>
          </p:sp>
        </mc:Choice>
        <mc:Fallback xmlns="">
          <p:sp>
            <p:nvSpPr>
              <p:cNvPr id="61" name="文字方塊 60">
                <a:extLst>
                  <a:ext uri="{FF2B5EF4-FFF2-40B4-BE49-F238E27FC236}">
                    <a16:creationId xmlns:a16="http://schemas.microsoft.com/office/drawing/2014/main" id="{1D0E8839-7011-4126-9C05-3B40723442DF}"/>
                  </a:ext>
                </a:extLst>
              </p:cNvPr>
              <p:cNvSpPr txBox="1">
                <a:spLocks noRot="1" noChangeAspect="1" noMove="1" noResize="1" noEditPoints="1" noAdjustHandles="1" noChangeArrowheads="1" noChangeShapeType="1" noTextEdit="1"/>
              </p:cNvSpPr>
              <p:nvPr/>
            </p:nvSpPr>
            <p:spPr>
              <a:xfrm>
                <a:off x="7383387" y="2965595"/>
                <a:ext cx="1494896" cy="369332"/>
              </a:xfrm>
              <a:prstGeom prst="rect">
                <a:avLst/>
              </a:prstGeom>
              <a:blipFill>
                <a:blip r:embed="rId34"/>
                <a:stretch>
                  <a:fillRect l="-1633" r="-1224" b="-1475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2" name="文字方塊 61">
                <a:extLst>
                  <a:ext uri="{FF2B5EF4-FFF2-40B4-BE49-F238E27FC236}">
                    <a16:creationId xmlns:a16="http://schemas.microsoft.com/office/drawing/2014/main" id="{8028DD51-2125-40B3-997C-A7D4BF3DB815}"/>
                  </a:ext>
                </a:extLst>
              </p:cNvPr>
              <p:cNvSpPr txBox="1"/>
              <p:nvPr/>
            </p:nvSpPr>
            <p:spPr>
              <a:xfrm>
                <a:off x="3506609" y="3469588"/>
                <a:ext cx="1666162" cy="4255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𝐸</m:t>
                      </m:r>
                      <m:d>
                        <m:dPr>
                          <m:begChr m:val="["/>
                          <m:endChr m:val="]"/>
                          <m:ctrlPr>
                            <a:rPr lang="en-US" altLang="zh-TW" sz="2400" b="0" i="1" smtClean="0">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𝑎</m:t>
                              </m:r>
                            </m:e>
                            <m:sub>
                              <m:r>
                                <a:rPr lang="en-US" altLang="zh-TW" sz="2400" i="1">
                                  <a:latin typeface="Cambria Math" panose="02040503050406030204" pitchFamily="18" charset="0"/>
                                </a:rPr>
                                <m:t>𝑖</m:t>
                              </m:r>
                            </m:sub>
                          </m:sSub>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𝑎</m:t>
                              </m:r>
                            </m:e>
                            <m:sub>
                              <m:r>
                                <a:rPr lang="en-US" altLang="zh-TW" sz="2400" i="1">
                                  <a:latin typeface="Cambria Math" panose="02040503050406030204" pitchFamily="18" charset="0"/>
                                </a:rPr>
                                <m:t>𝑗</m:t>
                              </m:r>
                            </m:sub>
                          </m:sSub>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i="1">
                                  <a:latin typeface="Cambria Math" panose="02040503050406030204" pitchFamily="18" charset="0"/>
                                </a:rPr>
                                <m:t>𝑖</m:t>
                              </m:r>
                            </m:sub>
                          </m:sSub>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i="1">
                                  <a:latin typeface="Cambria Math" panose="02040503050406030204" pitchFamily="18" charset="0"/>
                                </a:rPr>
                                <m:t>𝑗</m:t>
                              </m:r>
                            </m:sub>
                          </m:sSub>
                        </m:e>
                      </m:d>
                    </m:oMath>
                  </m:oMathPara>
                </a14:m>
                <a:endParaRPr lang="zh-TW" altLang="en-US" sz="2400" dirty="0"/>
              </a:p>
            </p:txBody>
          </p:sp>
        </mc:Choice>
        <mc:Fallback xmlns="">
          <p:sp>
            <p:nvSpPr>
              <p:cNvPr id="62" name="文字方塊 61">
                <a:extLst>
                  <a:ext uri="{FF2B5EF4-FFF2-40B4-BE49-F238E27FC236}">
                    <a16:creationId xmlns:a16="http://schemas.microsoft.com/office/drawing/2014/main" id="{8028DD51-2125-40B3-997C-A7D4BF3DB815}"/>
                  </a:ext>
                </a:extLst>
              </p:cNvPr>
              <p:cNvSpPr txBox="1">
                <a:spLocks noRot="1" noChangeAspect="1" noMove="1" noResize="1" noEditPoints="1" noAdjustHandles="1" noChangeArrowheads="1" noChangeShapeType="1" noTextEdit="1"/>
              </p:cNvSpPr>
              <p:nvPr/>
            </p:nvSpPr>
            <p:spPr>
              <a:xfrm>
                <a:off x="3506609" y="3469588"/>
                <a:ext cx="1666162" cy="425501"/>
              </a:xfrm>
              <a:prstGeom prst="rect">
                <a:avLst/>
              </a:prstGeom>
              <a:blipFill>
                <a:blip r:embed="rId3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3" name="文字方塊 62">
                <a:extLst>
                  <a:ext uri="{FF2B5EF4-FFF2-40B4-BE49-F238E27FC236}">
                    <a16:creationId xmlns:a16="http://schemas.microsoft.com/office/drawing/2014/main" id="{E724E87F-D34D-4942-B5A2-5524A8DC06B7}"/>
                  </a:ext>
                </a:extLst>
              </p:cNvPr>
              <p:cNvSpPr txBox="1"/>
              <p:nvPr/>
            </p:nvSpPr>
            <p:spPr>
              <a:xfrm>
                <a:off x="5142075" y="3506062"/>
                <a:ext cx="2400721" cy="4255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i="1">
                              <a:latin typeface="Cambria Math" panose="02040503050406030204" pitchFamily="18" charset="0"/>
                            </a:rPr>
                            <m:t>𝑖</m:t>
                          </m:r>
                        </m:sub>
                      </m:sSub>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i="1">
                              <a:latin typeface="Cambria Math" panose="02040503050406030204" pitchFamily="18" charset="0"/>
                            </a:rPr>
                            <m:t>𝑗</m:t>
                          </m:r>
                        </m:sub>
                      </m:sSub>
                      <m:r>
                        <a:rPr lang="en-US" altLang="zh-TW" sz="2400" b="0" i="1" smtClean="0">
                          <a:latin typeface="Cambria Math" panose="02040503050406030204" pitchFamily="18" charset="0"/>
                        </a:rPr>
                        <m:t>𝐸</m:t>
                      </m:r>
                      <m:d>
                        <m:dPr>
                          <m:begChr m:val="["/>
                          <m:endChr m:val="]"/>
                          <m:ctrlPr>
                            <a:rPr lang="en-US" altLang="zh-TW" sz="2400" b="0" i="1" smtClean="0">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𝑎</m:t>
                              </m:r>
                            </m:e>
                            <m:sub>
                              <m:r>
                                <a:rPr lang="en-US" altLang="zh-TW" sz="2400" b="0" i="1" smtClean="0">
                                  <a:latin typeface="Cambria Math" panose="02040503050406030204" pitchFamily="18" charset="0"/>
                                </a:rPr>
                                <m:t>𝑖</m:t>
                              </m:r>
                            </m:sub>
                          </m:sSub>
                        </m:e>
                      </m:d>
                      <m:r>
                        <a:rPr lang="en-US" altLang="zh-TW" sz="2400" i="1">
                          <a:latin typeface="Cambria Math" panose="02040503050406030204" pitchFamily="18" charset="0"/>
                        </a:rPr>
                        <m:t>𝐸</m:t>
                      </m:r>
                      <m:d>
                        <m:dPr>
                          <m:begChr m:val="["/>
                          <m:endChr m:val="]"/>
                          <m:ctrlPr>
                            <a:rPr lang="en-US" altLang="zh-TW" sz="2400" i="1">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𝑎</m:t>
                              </m:r>
                            </m:e>
                            <m:sub>
                              <m:r>
                                <a:rPr lang="en-US" altLang="zh-TW" sz="2400" b="0" i="1" smtClean="0">
                                  <a:latin typeface="Cambria Math" panose="02040503050406030204" pitchFamily="18" charset="0"/>
                                </a:rPr>
                                <m:t>𝑗</m:t>
                              </m:r>
                            </m:sub>
                          </m:sSub>
                        </m:e>
                      </m:d>
                    </m:oMath>
                  </m:oMathPara>
                </a14:m>
                <a:endParaRPr lang="zh-TW" altLang="en-US" sz="2400" dirty="0"/>
              </a:p>
            </p:txBody>
          </p:sp>
        </mc:Choice>
        <mc:Fallback xmlns="">
          <p:sp>
            <p:nvSpPr>
              <p:cNvPr id="63" name="文字方塊 62">
                <a:extLst>
                  <a:ext uri="{FF2B5EF4-FFF2-40B4-BE49-F238E27FC236}">
                    <a16:creationId xmlns:a16="http://schemas.microsoft.com/office/drawing/2014/main" id="{E724E87F-D34D-4942-B5A2-5524A8DC06B7}"/>
                  </a:ext>
                </a:extLst>
              </p:cNvPr>
              <p:cNvSpPr txBox="1">
                <a:spLocks noRot="1" noChangeAspect="1" noMove="1" noResize="1" noEditPoints="1" noAdjustHandles="1" noChangeArrowheads="1" noChangeShapeType="1" noTextEdit="1"/>
              </p:cNvSpPr>
              <p:nvPr/>
            </p:nvSpPr>
            <p:spPr>
              <a:xfrm>
                <a:off x="5142075" y="3506062"/>
                <a:ext cx="2400721" cy="425501"/>
              </a:xfrm>
              <a:prstGeom prst="rect">
                <a:avLst/>
              </a:prstGeom>
              <a:blipFill>
                <a:blip r:embed="rId3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4" name="文字方塊 63">
                <a:extLst>
                  <a:ext uri="{FF2B5EF4-FFF2-40B4-BE49-F238E27FC236}">
                    <a16:creationId xmlns:a16="http://schemas.microsoft.com/office/drawing/2014/main" id="{754D3134-C36B-4E6E-8D38-FFD34380401E}"/>
                  </a:ext>
                </a:extLst>
              </p:cNvPr>
              <p:cNvSpPr txBox="1"/>
              <p:nvPr/>
            </p:nvSpPr>
            <p:spPr>
              <a:xfrm>
                <a:off x="7597587" y="3548679"/>
                <a:ext cx="55354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=0</m:t>
                      </m:r>
                    </m:oMath>
                  </m:oMathPara>
                </a14:m>
                <a:endParaRPr lang="zh-TW" altLang="en-US" sz="2400" dirty="0"/>
              </a:p>
            </p:txBody>
          </p:sp>
        </mc:Choice>
        <mc:Fallback xmlns="">
          <p:sp>
            <p:nvSpPr>
              <p:cNvPr id="64" name="文字方塊 63">
                <a:extLst>
                  <a:ext uri="{FF2B5EF4-FFF2-40B4-BE49-F238E27FC236}">
                    <a16:creationId xmlns:a16="http://schemas.microsoft.com/office/drawing/2014/main" id="{754D3134-C36B-4E6E-8D38-FFD34380401E}"/>
                  </a:ext>
                </a:extLst>
              </p:cNvPr>
              <p:cNvSpPr txBox="1">
                <a:spLocks noRot="1" noChangeAspect="1" noMove="1" noResize="1" noEditPoints="1" noAdjustHandles="1" noChangeArrowheads="1" noChangeShapeType="1" noTextEdit="1"/>
              </p:cNvSpPr>
              <p:nvPr/>
            </p:nvSpPr>
            <p:spPr>
              <a:xfrm>
                <a:off x="7597587" y="3548679"/>
                <a:ext cx="553548" cy="369332"/>
              </a:xfrm>
              <a:prstGeom prst="rect">
                <a:avLst/>
              </a:prstGeom>
              <a:blipFill>
                <a:blip r:embed="rId37"/>
                <a:stretch>
                  <a:fillRect l="-5495" r="-13187" b="-655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5" name="文字方塊 54">
                <a:extLst>
                  <a:ext uri="{FF2B5EF4-FFF2-40B4-BE49-F238E27FC236}">
                    <a16:creationId xmlns:a16="http://schemas.microsoft.com/office/drawing/2014/main" id="{3F8B7C83-4BF2-4FBB-A1F6-72D8E269B01D}"/>
                  </a:ext>
                </a:extLst>
              </p:cNvPr>
              <p:cNvSpPr txBox="1"/>
              <p:nvPr/>
            </p:nvSpPr>
            <p:spPr>
              <a:xfrm>
                <a:off x="4477332" y="1773844"/>
                <a:ext cx="1931106" cy="1038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nary>
                        <m:naryPr>
                          <m:chr m:val="∑"/>
                          <m:ctrlPr>
                            <a:rPr lang="en-US" altLang="zh-TW" sz="2400" b="0" i="1" smtClean="0">
                              <a:latin typeface="Cambria Math" panose="02040503050406030204" pitchFamily="18" charset="0"/>
                            </a:rPr>
                          </m:ctrlPr>
                        </m:naryPr>
                        <m:sub>
                          <m:r>
                            <m:rPr>
                              <m:brk m:alnAt="23"/>
                            </m:rPr>
                            <a:rPr lang="en-US" altLang="zh-TW" sz="2400" b="0" i="1" smtClean="0">
                              <a:latin typeface="Cambria Math" panose="02040503050406030204" pitchFamily="18" charset="0"/>
                            </a:rPr>
                            <m:t>𝑘</m:t>
                          </m:r>
                          <m:r>
                            <a:rPr lang="en-US" altLang="zh-TW" sz="2400" b="0" i="1" smtClean="0">
                              <a:latin typeface="Cambria Math" panose="02040503050406030204" pitchFamily="18" charset="0"/>
                            </a:rPr>
                            <m:t>=1</m:t>
                          </m:r>
                        </m:sub>
                        <m:sup>
                          <m:r>
                            <a:rPr lang="en-US" altLang="zh-TW" sz="2400" b="0" i="1" smtClean="0">
                              <a:latin typeface="Cambria Math" panose="02040503050406030204" pitchFamily="18" charset="0"/>
                            </a:rPr>
                            <m:t>𝐾</m:t>
                          </m:r>
                        </m:sup>
                        <m:e>
                          <m:sSup>
                            <m:sSupPr>
                              <m:ctrlPr>
                                <a:rPr lang="en-US" altLang="zh-TW" sz="2400" i="1">
                                  <a:latin typeface="Cambria Math" panose="02040503050406030204" pitchFamily="18" charset="0"/>
                                </a:rPr>
                              </m:ctrlPr>
                            </m:sSupPr>
                            <m:e>
                              <m:d>
                                <m:dPr>
                                  <m:ctrlPr>
                                    <a:rPr lang="en-US" altLang="zh-TW" sz="2400" i="1">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i="1">
                                          <a:latin typeface="Cambria Math" panose="02040503050406030204" pitchFamily="18" charset="0"/>
                                        </a:rPr>
                                        <m:t>𝑘</m:t>
                                      </m:r>
                                    </m:sub>
                                  </m:sSub>
                                </m:e>
                              </m:d>
                            </m:e>
                            <m:sup>
                              <m:r>
                                <a:rPr lang="en-US" altLang="zh-TW" sz="2400" i="1">
                                  <a:latin typeface="Cambria Math" panose="02040503050406030204" pitchFamily="18" charset="0"/>
                                </a:rPr>
                                <m:t>2</m:t>
                              </m:r>
                            </m:sup>
                          </m:sSup>
                          <m:sSup>
                            <m:sSupPr>
                              <m:ctrlPr>
                                <a:rPr lang="en-US" altLang="zh-TW" sz="2400" i="1">
                                  <a:latin typeface="Cambria Math" panose="02040503050406030204" pitchFamily="18" charset="0"/>
                                </a:rPr>
                              </m:ctrlPr>
                            </m:sSupPr>
                            <m:e>
                              <m:r>
                                <a:rPr lang="zh-TW" altLang="en-US" sz="2400" i="1">
                                  <a:latin typeface="Cambria Math" panose="02040503050406030204" pitchFamily="18" charset="0"/>
                                </a:rPr>
                                <m:t>𝜎</m:t>
                              </m:r>
                            </m:e>
                            <m:sup>
                              <m:r>
                                <a:rPr lang="en-US" altLang="zh-TW" sz="2400" i="1">
                                  <a:latin typeface="Cambria Math" panose="02040503050406030204" pitchFamily="18" charset="0"/>
                                </a:rPr>
                                <m:t>2</m:t>
                              </m:r>
                            </m:sup>
                          </m:sSup>
                        </m:e>
                      </m:nary>
                    </m:oMath>
                  </m:oMathPara>
                </a14:m>
                <a:endParaRPr lang="zh-TW" altLang="en-US" sz="2400" dirty="0"/>
              </a:p>
            </p:txBody>
          </p:sp>
        </mc:Choice>
        <mc:Fallback xmlns="">
          <p:sp>
            <p:nvSpPr>
              <p:cNvPr id="55" name="文字方塊 54">
                <a:extLst>
                  <a:ext uri="{FF2B5EF4-FFF2-40B4-BE49-F238E27FC236}">
                    <a16:creationId xmlns:a16="http://schemas.microsoft.com/office/drawing/2014/main" id="{3F8B7C83-4BF2-4FBB-A1F6-72D8E269B01D}"/>
                  </a:ext>
                </a:extLst>
              </p:cNvPr>
              <p:cNvSpPr txBox="1">
                <a:spLocks noRot="1" noChangeAspect="1" noMove="1" noResize="1" noEditPoints="1" noAdjustHandles="1" noChangeArrowheads="1" noChangeShapeType="1" noTextEdit="1"/>
              </p:cNvSpPr>
              <p:nvPr/>
            </p:nvSpPr>
            <p:spPr>
              <a:xfrm>
                <a:off x="4477332" y="1773844"/>
                <a:ext cx="1931106" cy="1038489"/>
              </a:xfrm>
              <a:prstGeom prst="rect">
                <a:avLst/>
              </a:prstGeom>
              <a:blipFill>
                <a:blip r:embed="rId38"/>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5" name="文字方塊 64">
                <a:extLst>
                  <a:ext uri="{FF2B5EF4-FFF2-40B4-BE49-F238E27FC236}">
                    <a16:creationId xmlns:a16="http://schemas.microsoft.com/office/drawing/2014/main" id="{37D69151-513E-4D2B-B095-8F5874F765DD}"/>
                  </a:ext>
                </a:extLst>
              </p:cNvPr>
              <p:cNvSpPr txBox="1"/>
              <p:nvPr/>
            </p:nvSpPr>
            <p:spPr>
              <a:xfrm>
                <a:off x="6128034" y="2130945"/>
                <a:ext cx="2123847"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sSup>
                        <m:sSupPr>
                          <m:ctrlPr>
                            <a:rPr lang="en-US" altLang="zh-TW" sz="2400" i="1">
                              <a:latin typeface="Cambria Math" panose="02040503050406030204" pitchFamily="18" charset="0"/>
                            </a:rPr>
                          </m:ctrlPr>
                        </m:sSupPr>
                        <m:e>
                          <m:r>
                            <a:rPr lang="zh-TW" altLang="en-US" sz="2400" i="1">
                              <a:latin typeface="Cambria Math" panose="02040503050406030204" pitchFamily="18" charset="0"/>
                            </a:rPr>
                            <m:t>𝜎</m:t>
                          </m:r>
                        </m:e>
                        <m:sup>
                          <m:r>
                            <a:rPr lang="en-US" altLang="zh-TW" sz="2400" i="1">
                              <a:latin typeface="Cambria Math" panose="02040503050406030204" pitchFamily="18" charset="0"/>
                            </a:rPr>
                            <m:t>2</m:t>
                          </m:r>
                        </m:sup>
                      </m:sSup>
                      <m:r>
                        <a:rPr lang="zh-TW" altLang="en-US" sz="2400" i="1" smtClean="0">
                          <a:latin typeface="Cambria Math" panose="02040503050406030204" pitchFamily="18" charset="0"/>
                        </a:rPr>
                        <m:t>∙</m:t>
                      </m:r>
                      <m:sSubSup>
                        <m:sSubSupPr>
                          <m:ctrlPr>
                            <a:rPr lang="en-US" altLang="zh-TW" sz="2400" i="1">
                              <a:latin typeface="Cambria Math" panose="02040503050406030204" pitchFamily="18" charset="0"/>
                            </a:rPr>
                          </m:ctrlPr>
                        </m:sSubSupPr>
                        <m:e>
                          <m:r>
                            <a:rPr lang="en-US" altLang="zh-TW" sz="2400" b="0" i="1" smtClean="0">
                              <a:latin typeface="Cambria Math" panose="02040503050406030204" pitchFamily="18" charset="0"/>
                            </a:rPr>
                            <m:t>𝐾</m:t>
                          </m:r>
                          <m:r>
                            <a:rPr lang="zh-TW" altLang="en-US" sz="2400" i="1">
                              <a:latin typeface="Cambria Math" panose="02040503050406030204" pitchFamily="18" charset="0"/>
                            </a:rPr>
                            <m:t>𝜎</m:t>
                          </m:r>
                        </m:e>
                        <m:sub>
                          <m:r>
                            <a:rPr lang="en-US" altLang="zh-TW" sz="2400" b="0" i="1" smtClean="0">
                              <a:latin typeface="Cambria Math" panose="02040503050406030204" pitchFamily="18" charset="0"/>
                            </a:rPr>
                            <m:t>𝑤</m:t>
                          </m:r>
                        </m:sub>
                        <m:sup>
                          <m:r>
                            <a:rPr lang="en-US" altLang="zh-TW" sz="2400" b="0" i="1" smtClean="0">
                              <a:latin typeface="Cambria Math" panose="02040503050406030204" pitchFamily="18" charset="0"/>
                            </a:rPr>
                            <m:t>2</m:t>
                          </m:r>
                        </m:sup>
                      </m:sSubSup>
                    </m:oMath>
                  </m:oMathPara>
                </a14:m>
                <a:endParaRPr lang="zh-TW" altLang="en-US" sz="2400" dirty="0"/>
              </a:p>
            </p:txBody>
          </p:sp>
        </mc:Choice>
        <mc:Fallback xmlns="">
          <p:sp>
            <p:nvSpPr>
              <p:cNvPr id="65" name="文字方塊 64">
                <a:extLst>
                  <a:ext uri="{FF2B5EF4-FFF2-40B4-BE49-F238E27FC236}">
                    <a16:creationId xmlns:a16="http://schemas.microsoft.com/office/drawing/2014/main" id="{37D69151-513E-4D2B-B095-8F5874F765DD}"/>
                  </a:ext>
                </a:extLst>
              </p:cNvPr>
              <p:cNvSpPr txBox="1">
                <a:spLocks noRot="1" noChangeAspect="1" noMove="1" noResize="1" noEditPoints="1" noAdjustHandles="1" noChangeArrowheads="1" noChangeShapeType="1" noTextEdit="1"/>
              </p:cNvSpPr>
              <p:nvPr/>
            </p:nvSpPr>
            <p:spPr>
              <a:xfrm>
                <a:off x="6128034" y="2130945"/>
                <a:ext cx="2123847" cy="369332"/>
              </a:xfrm>
              <a:prstGeom prst="rect">
                <a:avLst/>
              </a:prstGeom>
              <a:blipFill>
                <a:blip r:embed="rId39"/>
                <a:stretch>
                  <a:fillRect t="-1667" b="-10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942AD530-C51B-4422-8543-12D1929E0482}"/>
                  </a:ext>
                </a:extLst>
              </p:cNvPr>
              <p:cNvSpPr/>
              <p:nvPr/>
            </p:nvSpPr>
            <p:spPr>
              <a:xfrm>
                <a:off x="6991429" y="5211237"/>
                <a:ext cx="187121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𝜇</m:t>
                      </m:r>
                      <m:r>
                        <a:rPr lang="en-US" altLang="zh-TW" sz="2400" b="0" i="1" smtClean="0">
                          <a:latin typeface="Cambria Math" panose="02040503050406030204" pitchFamily="18" charset="0"/>
                        </a:rPr>
                        <m:t>=0,</m:t>
                      </m:r>
                      <m:r>
                        <a:rPr lang="zh-TW" altLang="en-US" sz="2400" i="1">
                          <a:latin typeface="Cambria Math" panose="02040503050406030204" pitchFamily="18" charset="0"/>
                        </a:rPr>
                        <m:t>𝜎</m:t>
                      </m:r>
                      <m:r>
                        <a:rPr lang="en-US" altLang="zh-TW" sz="2400" b="0" i="1" smtClean="0">
                          <a:latin typeface="Cambria Math" panose="02040503050406030204" pitchFamily="18" charset="0"/>
                        </a:rPr>
                        <m:t>=1</m:t>
                      </m:r>
                    </m:oMath>
                  </m:oMathPara>
                </a14:m>
                <a:endParaRPr lang="zh-TW" altLang="en-US" sz="2400" dirty="0"/>
              </a:p>
            </p:txBody>
          </p:sp>
        </mc:Choice>
        <mc:Fallback xmlns="">
          <p:sp>
            <p:nvSpPr>
              <p:cNvPr id="3" name="矩形 2">
                <a:extLst>
                  <a:ext uri="{FF2B5EF4-FFF2-40B4-BE49-F238E27FC236}">
                    <a16:creationId xmlns:a16="http://schemas.microsoft.com/office/drawing/2014/main" id="{942AD530-C51B-4422-8543-12D1929E0482}"/>
                  </a:ext>
                </a:extLst>
              </p:cNvPr>
              <p:cNvSpPr>
                <a:spLocks noRot="1" noChangeAspect="1" noMove="1" noResize="1" noEditPoints="1" noAdjustHandles="1" noChangeArrowheads="1" noChangeShapeType="1" noTextEdit="1"/>
              </p:cNvSpPr>
              <p:nvPr/>
            </p:nvSpPr>
            <p:spPr>
              <a:xfrm>
                <a:off x="6991429" y="5211237"/>
                <a:ext cx="1871218" cy="461665"/>
              </a:xfrm>
              <a:prstGeom prst="rect">
                <a:avLst/>
              </a:prstGeom>
              <a:blipFill>
                <a:blip r:embed="rId40"/>
                <a:stretch>
                  <a:fillRect b="-7895"/>
                </a:stretch>
              </a:blipFill>
            </p:spPr>
            <p:txBody>
              <a:bodyPr/>
              <a:lstStyle/>
              <a:p>
                <a:r>
                  <a:rPr lang="zh-TW" altLang="en-US">
                    <a:noFill/>
                  </a:rPr>
                  <a:t> </a:t>
                </a:r>
              </a:p>
            </p:txBody>
          </p:sp>
        </mc:Fallback>
      </mc:AlternateContent>
      <p:sp>
        <p:nvSpPr>
          <p:cNvPr id="66" name="文字方塊 65">
            <a:extLst>
              <a:ext uri="{FF2B5EF4-FFF2-40B4-BE49-F238E27FC236}">
                <a16:creationId xmlns:a16="http://schemas.microsoft.com/office/drawing/2014/main" id="{741F95A2-A39F-43F5-8683-9C9A910A9E98}"/>
              </a:ext>
            </a:extLst>
          </p:cNvPr>
          <p:cNvSpPr txBox="1"/>
          <p:nvPr/>
        </p:nvSpPr>
        <p:spPr>
          <a:xfrm>
            <a:off x="7257404" y="2462513"/>
            <a:ext cx="804687" cy="461665"/>
          </a:xfrm>
          <a:prstGeom prst="rect">
            <a:avLst/>
          </a:prstGeom>
          <a:noFill/>
        </p:spPr>
        <p:txBody>
          <a:bodyPr wrap="square" rtlCol="0">
            <a:spAutoFit/>
          </a:bodyPr>
          <a:lstStyle/>
          <a:p>
            <a:r>
              <a:rPr lang="en-US" altLang="zh-TW" sz="2400" dirty="0">
                <a:solidFill>
                  <a:srgbClr val="0000FF"/>
                </a:solidFill>
              </a:rPr>
              <a:t>=1</a:t>
            </a:r>
            <a:endParaRPr lang="zh-TW" altLang="en-US" sz="2400" dirty="0">
              <a:solidFill>
                <a:srgbClr val="0000FF"/>
              </a:solidFill>
            </a:endParaRPr>
          </a:p>
        </p:txBody>
      </p:sp>
      <p:sp>
        <p:nvSpPr>
          <p:cNvPr id="67" name="文字方塊 66">
            <a:extLst>
              <a:ext uri="{FF2B5EF4-FFF2-40B4-BE49-F238E27FC236}">
                <a16:creationId xmlns:a16="http://schemas.microsoft.com/office/drawing/2014/main" id="{E3B64BA1-C15D-4C51-9206-CBD8F0A416DC}"/>
              </a:ext>
            </a:extLst>
          </p:cNvPr>
          <p:cNvSpPr txBox="1"/>
          <p:nvPr/>
        </p:nvSpPr>
        <p:spPr>
          <a:xfrm>
            <a:off x="6615049" y="2447392"/>
            <a:ext cx="804687" cy="461665"/>
          </a:xfrm>
          <a:prstGeom prst="rect">
            <a:avLst/>
          </a:prstGeom>
          <a:noFill/>
        </p:spPr>
        <p:txBody>
          <a:bodyPr wrap="square" rtlCol="0">
            <a:spAutoFit/>
          </a:bodyPr>
          <a:lstStyle/>
          <a:p>
            <a:r>
              <a:rPr lang="en-US" altLang="zh-TW" sz="2400" dirty="0">
                <a:solidFill>
                  <a:srgbClr val="0000FF"/>
                </a:solidFill>
              </a:rPr>
              <a:t>=1</a:t>
            </a:r>
            <a:endParaRPr lang="zh-TW" altLang="en-US" sz="2400" dirty="0">
              <a:solidFill>
                <a:srgbClr val="0000FF"/>
              </a:solidFill>
            </a:endParaRPr>
          </a:p>
        </p:txBody>
      </p:sp>
      <mc:AlternateContent xmlns:mc="http://schemas.openxmlformats.org/markup-compatibility/2006" xmlns:a14="http://schemas.microsoft.com/office/drawing/2010/main">
        <mc:Choice Requires="a14">
          <p:sp>
            <p:nvSpPr>
              <p:cNvPr id="68" name="文字方塊 67">
                <a:extLst>
                  <a:ext uri="{FF2B5EF4-FFF2-40B4-BE49-F238E27FC236}">
                    <a16:creationId xmlns:a16="http://schemas.microsoft.com/office/drawing/2014/main" id="{B1F0E880-C114-4912-A72B-CF19EEBB7046}"/>
                  </a:ext>
                </a:extLst>
              </p:cNvPr>
              <p:cNvSpPr txBox="1"/>
              <p:nvPr/>
            </p:nvSpPr>
            <p:spPr>
              <a:xfrm>
                <a:off x="7669116" y="2102307"/>
                <a:ext cx="1266983"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r>
                        <a:rPr lang="en-US" altLang="zh-TW" sz="2400" i="1" smtClean="0">
                          <a:latin typeface="Cambria Math" panose="02040503050406030204" pitchFamily="18" charset="0"/>
                        </a:rPr>
                        <m:t>1</m:t>
                      </m:r>
                    </m:oMath>
                  </m:oMathPara>
                </a14:m>
                <a:endParaRPr lang="zh-TW" altLang="en-US" sz="2400" dirty="0"/>
              </a:p>
            </p:txBody>
          </p:sp>
        </mc:Choice>
        <mc:Fallback xmlns="">
          <p:sp>
            <p:nvSpPr>
              <p:cNvPr id="68" name="文字方塊 67">
                <a:extLst>
                  <a:ext uri="{FF2B5EF4-FFF2-40B4-BE49-F238E27FC236}">
                    <a16:creationId xmlns:a16="http://schemas.microsoft.com/office/drawing/2014/main" id="{B1F0E880-C114-4912-A72B-CF19EEBB7046}"/>
                  </a:ext>
                </a:extLst>
              </p:cNvPr>
              <p:cNvSpPr txBox="1">
                <a:spLocks noRot="1" noChangeAspect="1" noMove="1" noResize="1" noEditPoints="1" noAdjustHandles="1" noChangeArrowheads="1" noChangeShapeType="1" noTextEdit="1"/>
              </p:cNvSpPr>
              <p:nvPr/>
            </p:nvSpPr>
            <p:spPr>
              <a:xfrm>
                <a:off x="7669116" y="2102307"/>
                <a:ext cx="1266983" cy="369332"/>
              </a:xfrm>
              <a:prstGeom prst="rect">
                <a:avLst/>
              </a:prstGeom>
              <a:blipFill>
                <a:blip r:embed="rId41"/>
                <a:stretch>
                  <a:fillRect b="-6667"/>
                </a:stretch>
              </a:blipFill>
            </p:spPr>
            <p:txBody>
              <a:bodyPr/>
              <a:lstStyle/>
              <a:p>
                <a:r>
                  <a:rPr lang="zh-TW" altLang="en-US">
                    <a:noFill/>
                  </a:rPr>
                  <a:t> </a:t>
                </a:r>
              </a:p>
            </p:txBody>
          </p:sp>
        </mc:Fallback>
      </mc:AlternateContent>
      <p:sp>
        <p:nvSpPr>
          <p:cNvPr id="7" name="文字方塊 6">
            <a:extLst>
              <a:ext uri="{FF2B5EF4-FFF2-40B4-BE49-F238E27FC236}">
                <a16:creationId xmlns:a16="http://schemas.microsoft.com/office/drawing/2014/main" id="{3DA06289-41AC-4424-A3A0-1FBBA76EF288}"/>
              </a:ext>
            </a:extLst>
          </p:cNvPr>
          <p:cNvSpPr txBox="1"/>
          <p:nvPr/>
        </p:nvSpPr>
        <p:spPr>
          <a:xfrm>
            <a:off x="6753214" y="4827011"/>
            <a:ext cx="1121147" cy="461665"/>
          </a:xfrm>
          <a:prstGeom prst="rect">
            <a:avLst/>
          </a:prstGeom>
          <a:noFill/>
        </p:spPr>
        <p:txBody>
          <a:bodyPr wrap="square" rtlCol="0">
            <a:spAutoFit/>
          </a:bodyPr>
          <a:lstStyle/>
          <a:p>
            <a:r>
              <a:rPr lang="en-US" altLang="zh-TW" sz="2400" dirty="0">
                <a:solidFill>
                  <a:srgbClr val="FF0000"/>
                </a:solidFill>
              </a:rPr>
              <a:t>target</a:t>
            </a:r>
            <a:endParaRPr lang="zh-TW" altLang="en-US" sz="2400" dirty="0">
              <a:solidFill>
                <a:srgbClr val="FF0000"/>
              </a:solidFill>
            </a:endParaRPr>
          </a:p>
        </p:txBody>
      </p:sp>
      <p:sp>
        <p:nvSpPr>
          <p:cNvPr id="70" name="文字方塊 69">
            <a:extLst>
              <a:ext uri="{FF2B5EF4-FFF2-40B4-BE49-F238E27FC236}">
                <a16:creationId xmlns:a16="http://schemas.microsoft.com/office/drawing/2014/main" id="{42A663DC-E44C-403D-9D44-0868ECA6DA4B}"/>
              </a:ext>
            </a:extLst>
          </p:cNvPr>
          <p:cNvSpPr txBox="1"/>
          <p:nvPr/>
        </p:nvSpPr>
        <p:spPr>
          <a:xfrm>
            <a:off x="4208559" y="5211236"/>
            <a:ext cx="2397130" cy="461665"/>
          </a:xfrm>
          <a:prstGeom prst="rect">
            <a:avLst/>
          </a:prstGeom>
          <a:noFill/>
        </p:spPr>
        <p:txBody>
          <a:bodyPr wrap="square" rtlCol="0">
            <a:spAutoFit/>
          </a:bodyPr>
          <a:lstStyle/>
          <a:p>
            <a:pPr algn="ctr"/>
            <a:r>
              <a:rPr lang="en-US" altLang="zh-TW" sz="2400" dirty="0">
                <a:solidFill>
                  <a:srgbClr val="FF0000"/>
                </a:solidFill>
              </a:rPr>
              <a:t>Assume Gaussian</a:t>
            </a:r>
            <a:endParaRPr lang="zh-TW" altLang="en-US" sz="2400" dirty="0">
              <a:solidFill>
                <a:srgbClr val="FF0000"/>
              </a:solidFill>
            </a:endParaRPr>
          </a:p>
        </p:txBody>
      </p:sp>
      <p:cxnSp>
        <p:nvCxnSpPr>
          <p:cNvPr id="26" name="直線單箭頭接點 25">
            <a:extLst>
              <a:ext uri="{FF2B5EF4-FFF2-40B4-BE49-F238E27FC236}">
                <a16:creationId xmlns:a16="http://schemas.microsoft.com/office/drawing/2014/main" id="{DDD96290-E585-46F5-98A5-248D639B24F8}"/>
              </a:ext>
            </a:extLst>
          </p:cNvPr>
          <p:cNvCxnSpPr>
            <a:cxnSpLocks/>
          </p:cNvCxnSpPr>
          <p:nvPr/>
        </p:nvCxnSpPr>
        <p:spPr>
          <a:xfrm flipV="1">
            <a:off x="5142075" y="4677213"/>
            <a:ext cx="0" cy="6177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文字方塊 56">
                <a:extLst>
                  <a:ext uri="{FF2B5EF4-FFF2-40B4-BE49-F238E27FC236}">
                    <a16:creationId xmlns:a16="http://schemas.microsoft.com/office/drawing/2014/main" id="{17756160-FE0D-4F30-B8B4-2AEEF763B372}"/>
                  </a:ext>
                </a:extLst>
              </p:cNvPr>
              <p:cNvSpPr txBox="1"/>
              <p:nvPr/>
            </p:nvSpPr>
            <p:spPr>
              <a:xfrm>
                <a:off x="5291800" y="230682"/>
                <a:ext cx="102688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zh-TW" altLang="en-US" sz="2400" i="1" smtClean="0">
                              <a:latin typeface="Cambria Math" panose="02040503050406030204" pitchFamily="18" charset="0"/>
                            </a:rPr>
                            <m:t>𝜇</m:t>
                          </m:r>
                        </m:e>
                        <m:sub>
                          <m:r>
                            <a:rPr lang="en-US" altLang="zh-TW" sz="2400" b="0" i="1" smtClean="0">
                              <a:latin typeface="Cambria Math" panose="02040503050406030204" pitchFamily="18" charset="0"/>
                            </a:rPr>
                            <m:t>𝑤</m:t>
                          </m:r>
                        </m:sub>
                      </m:sSub>
                      <m:r>
                        <a:rPr lang="en-US" altLang="zh-TW" sz="2400" b="0" i="1" smtClean="0">
                          <a:latin typeface="Cambria Math" panose="02040503050406030204" pitchFamily="18" charset="0"/>
                        </a:rPr>
                        <m:t>=0</m:t>
                      </m:r>
                    </m:oMath>
                  </m:oMathPara>
                </a14:m>
                <a:endParaRPr lang="zh-TW" altLang="en-US" sz="2400" dirty="0"/>
              </a:p>
            </p:txBody>
          </p:sp>
        </mc:Choice>
        <mc:Fallback xmlns="">
          <p:sp>
            <p:nvSpPr>
              <p:cNvPr id="57" name="文字方塊 56">
                <a:extLst>
                  <a:ext uri="{FF2B5EF4-FFF2-40B4-BE49-F238E27FC236}">
                    <a16:creationId xmlns:a16="http://schemas.microsoft.com/office/drawing/2014/main" id="{17756160-FE0D-4F30-B8B4-2AEEF763B372}"/>
                  </a:ext>
                </a:extLst>
              </p:cNvPr>
              <p:cNvSpPr txBox="1">
                <a:spLocks noRot="1" noChangeAspect="1" noMove="1" noResize="1" noEditPoints="1" noAdjustHandles="1" noChangeArrowheads="1" noChangeShapeType="1" noTextEdit="1"/>
              </p:cNvSpPr>
              <p:nvPr/>
            </p:nvSpPr>
            <p:spPr>
              <a:xfrm>
                <a:off x="5291800" y="230682"/>
                <a:ext cx="1026884" cy="369332"/>
              </a:xfrm>
              <a:prstGeom prst="rect">
                <a:avLst/>
              </a:prstGeom>
              <a:blipFill>
                <a:blip r:embed="rId42"/>
                <a:stretch>
                  <a:fillRect l="-5325" r="-5917" b="-23333"/>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92947510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8" grpId="0"/>
      <p:bldP spid="59" grpId="0"/>
      <p:bldP spid="60" grpId="0"/>
      <p:bldP spid="61" grpId="0"/>
      <p:bldP spid="62" grpId="0"/>
      <p:bldP spid="63" grpId="0"/>
      <p:bldP spid="64" grpId="0"/>
      <p:bldP spid="55" grpId="0"/>
      <p:bldP spid="65" grpId="0"/>
      <p:bldP spid="3" grpId="0"/>
      <p:bldP spid="66" grpId="0"/>
      <p:bldP spid="67" grpId="0"/>
      <p:bldP spid="68" grpId="0"/>
      <p:bldP spid="7" grpId="0"/>
      <p:bldP spid="7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AADF3F1-24B6-41CF-AE97-73FB98F765E8}"/>
              </a:ext>
            </a:extLst>
          </p:cNvPr>
          <p:cNvSpPr>
            <a:spLocks noGrp="1"/>
          </p:cNvSpPr>
          <p:nvPr>
            <p:ph type="title"/>
          </p:nvPr>
        </p:nvSpPr>
        <p:spPr/>
        <p:txBody>
          <a:bodyPr/>
          <a:lstStyle/>
          <a:p>
            <a:r>
              <a:rPr lang="en-US" altLang="zh-TW" dirty="0"/>
              <a:t>Demo</a:t>
            </a:r>
            <a:endParaRPr lang="zh-TW" altLang="en-US" dirty="0"/>
          </a:p>
        </p:txBody>
      </p:sp>
      <p:sp>
        <p:nvSpPr>
          <p:cNvPr id="3" name="內容版面配置區 2">
            <a:extLst>
              <a:ext uri="{FF2B5EF4-FFF2-40B4-BE49-F238E27FC236}">
                <a16:creationId xmlns:a16="http://schemas.microsoft.com/office/drawing/2014/main" id="{B56165EF-EA98-4D45-AC7C-7334EDC0D597}"/>
              </a:ext>
            </a:extLst>
          </p:cNvPr>
          <p:cNvSpPr>
            <a:spLocks noGrp="1"/>
          </p:cNvSpPr>
          <p:nvPr>
            <p:ph idx="1"/>
          </p:nvPr>
        </p:nvSpPr>
        <p:spPr/>
        <p:txBody>
          <a:bodyPr/>
          <a:lstStyle/>
          <a:p>
            <a:endParaRPr lang="zh-TW" altLang="en-US"/>
          </a:p>
        </p:txBody>
      </p:sp>
    </p:spTree>
    <p:extLst>
      <p:ext uri="{BB962C8B-B14F-4D97-AF65-F5344CB8AC3E}">
        <p14:creationId xmlns:p14="http://schemas.microsoft.com/office/powerpoint/2010/main" val="377070054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812939E-CBE3-47FC-94C4-951DA5B85855}"/>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B3655D48-98FB-4959-82C9-28F6932BBA92}"/>
              </a:ext>
            </a:extLst>
          </p:cNvPr>
          <p:cNvSpPr>
            <a:spLocks noGrp="1"/>
          </p:cNvSpPr>
          <p:nvPr>
            <p:ph idx="1"/>
          </p:nvPr>
        </p:nvSpPr>
        <p:spPr/>
        <p:txBody>
          <a:bodyPr/>
          <a:lstStyle/>
          <a:p>
            <a:endParaRPr lang="zh-TW" altLang="en-US"/>
          </a:p>
        </p:txBody>
      </p:sp>
      <p:sp>
        <p:nvSpPr>
          <p:cNvPr id="4" name="矩形 3">
            <a:extLst>
              <a:ext uri="{FF2B5EF4-FFF2-40B4-BE49-F238E27FC236}">
                <a16:creationId xmlns:a16="http://schemas.microsoft.com/office/drawing/2014/main" id="{9AADD70C-191D-4BD9-9E48-FB1FB725F76C}"/>
              </a:ext>
            </a:extLst>
          </p:cNvPr>
          <p:cNvSpPr/>
          <p:nvPr/>
        </p:nvSpPr>
        <p:spPr>
          <a:xfrm>
            <a:off x="6224777" y="796445"/>
            <a:ext cx="2711788" cy="923330"/>
          </a:xfrm>
          <a:prstGeom prst="rect">
            <a:avLst/>
          </a:prstGeom>
        </p:spPr>
        <p:txBody>
          <a:bodyPr wrap="square">
            <a:spAutoFit/>
          </a:bodyPr>
          <a:lstStyle/>
          <a:p>
            <a:r>
              <a:rPr lang="en-US" altLang="zh-TW" dirty="0"/>
              <a:t>Source of joke: </a:t>
            </a:r>
            <a:r>
              <a:rPr lang="zh-TW" altLang="en-US" dirty="0"/>
              <a:t>https://zhuanlan.zhihu.com/p/27336839</a:t>
            </a:r>
          </a:p>
        </p:txBody>
      </p:sp>
      <p:pic>
        <p:nvPicPr>
          <p:cNvPr id="5" name="圖片 4">
            <a:extLst>
              <a:ext uri="{FF2B5EF4-FFF2-40B4-BE49-F238E27FC236}">
                <a16:creationId xmlns:a16="http://schemas.microsoft.com/office/drawing/2014/main" id="{11C6967F-AB46-467A-8536-DAC3B24D2D19}"/>
              </a:ext>
            </a:extLst>
          </p:cNvPr>
          <p:cNvPicPr>
            <a:picLocks noChangeAspect="1"/>
          </p:cNvPicPr>
          <p:nvPr/>
        </p:nvPicPr>
        <p:blipFill>
          <a:blip r:embed="rId2"/>
          <a:stretch>
            <a:fillRect/>
          </a:stretch>
        </p:blipFill>
        <p:spPr>
          <a:xfrm>
            <a:off x="893047" y="236206"/>
            <a:ext cx="4716226" cy="60466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0" name="Picture 2" descr="preview">
            <a:extLst>
              <a:ext uri="{FF2B5EF4-FFF2-40B4-BE49-F238E27FC236}">
                <a16:creationId xmlns:a16="http://schemas.microsoft.com/office/drawing/2014/main" id="{BD29A378-F220-47D9-96DD-1AB7DE8EB9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715" y="3721098"/>
            <a:ext cx="6462576" cy="29009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文字方塊 5">
            <a:extLst>
              <a:ext uri="{FF2B5EF4-FFF2-40B4-BE49-F238E27FC236}">
                <a16:creationId xmlns:a16="http://schemas.microsoft.com/office/drawing/2014/main" id="{6707D640-00CB-4584-A704-B4320000E276}"/>
              </a:ext>
            </a:extLst>
          </p:cNvPr>
          <p:cNvSpPr txBox="1"/>
          <p:nvPr/>
        </p:nvSpPr>
        <p:spPr>
          <a:xfrm>
            <a:off x="5766618" y="259276"/>
            <a:ext cx="2168013" cy="461665"/>
          </a:xfrm>
          <a:prstGeom prst="rect">
            <a:avLst/>
          </a:prstGeom>
          <a:noFill/>
        </p:spPr>
        <p:txBody>
          <a:bodyPr wrap="square" rtlCol="0">
            <a:spAutoFit/>
          </a:bodyPr>
          <a:lstStyle/>
          <a:p>
            <a:r>
              <a:rPr lang="en-US" altLang="zh-TW" sz="2400" dirty="0"/>
              <a:t>93 </a:t>
            </a:r>
            <a:r>
              <a:rPr lang="zh-TW" altLang="en-US" sz="2400" dirty="0"/>
              <a:t>頁的證明</a:t>
            </a:r>
          </a:p>
        </p:txBody>
      </p:sp>
      <p:sp>
        <p:nvSpPr>
          <p:cNvPr id="7" name="文字方塊 6">
            <a:extLst>
              <a:ext uri="{FF2B5EF4-FFF2-40B4-BE49-F238E27FC236}">
                <a16:creationId xmlns:a16="http://schemas.microsoft.com/office/drawing/2014/main" id="{89A11162-18F7-4298-96E1-6E49F557B231}"/>
              </a:ext>
            </a:extLst>
          </p:cNvPr>
          <p:cNvSpPr txBox="1"/>
          <p:nvPr/>
        </p:nvSpPr>
        <p:spPr>
          <a:xfrm>
            <a:off x="6073399" y="2182795"/>
            <a:ext cx="2562514" cy="954107"/>
          </a:xfrm>
          <a:prstGeom prst="rect">
            <a:avLst/>
          </a:prstGeom>
          <a:noFill/>
        </p:spPr>
        <p:txBody>
          <a:bodyPr wrap="square" rtlCol="0">
            <a:spAutoFit/>
          </a:bodyPr>
          <a:lstStyle/>
          <a:p>
            <a:r>
              <a:rPr lang="en-US" altLang="zh-TW" sz="2800" dirty="0"/>
              <a:t>SELU is actually more general.</a:t>
            </a:r>
            <a:endParaRPr lang="zh-TW" altLang="en-US" sz="2800" dirty="0"/>
          </a:p>
        </p:txBody>
      </p:sp>
    </p:spTree>
    <p:extLst>
      <p:ext uri="{BB962C8B-B14F-4D97-AF65-F5344CB8AC3E}">
        <p14:creationId xmlns:p14="http://schemas.microsoft.com/office/powerpoint/2010/main" val="169965006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F5E498-6FC8-4549-8956-3D7A48793077}"/>
              </a:ext>
            </a:extLst>
          </p:cNvPr>
          <p:cNvSpPr>
            <a:spLocks noGrp="1"/>
          </p:cNvSpPr>
          <p:nvPr>
            <p:ph type="title"/>
          </p:nvPr>
        </p:nvSpPr>
        <p:spPr>
          <a:xfrm>
            <a:off x="628650" y="365126"/>
            <a:ext cx="7886700" cy="1325563"/>
          </a:xfrm>
        </p:spPr>
        <p:txBody>
          <a:bodyPr/>
          <a:lstStyle/>
          <a:p>
            <a:endParaRPr lang="zh-TW" altLang="en-US" dirty="0"/>
          </a:p>
        </p:txBody>
      </p:sp>
      <p:sp>
        <p:nvSpPr>
          <p:cNvPr id="3" name="內容版面配置區 2">
            <a:extLst>
              <a:ext uri="{FF2B5EF4-FFF2-40B4-BE49-F238E27FC236}">
                <a16:creationId xmlns:a16="http://schemas.microsoft.com/office/drawing/2014/main" id="{49AEC769-907B-4633-88EF-35752FBA89A7}"/>
              </a:ext>
            </a:extLst>
          </p:cNvPr>
          <p:cNvSpPr>
            <a:spLocks noGrp="1"/>
          </p:cNvSpPr>
          <p:nvPr>
            <p:ph idx="1"/>
          </p:nvPr>
        </p:nvSpPr>
        <p:spPr>
          <a:xfrm>
            <a:off x="628650" y="1825625"/>
            <a:ext cx="7886700" cy="4351338"/>
          </a:xfrm>
        </p:spPr>
        <p:txBody>
          <a:bodyPr/>
          <a:lstStyle/>
          <a:p>
            <a:r>
              <a:rPr lang="zh-TW" altLang="en-US" b="1" cap="all">
                <a:hlinkClick r:id="rId3"/>
              </a:rPr>
              <a:t>最新激活神經元</a:t>
            </a:r>
            <a:r>
              <a:rPr lang="en-US" altLang="zh-TW" b="1" cap="all">
                <a:hlinkClick r:id="rId3"/>
              </a:rPr>
              <a:t>:SELF-NORMALIZATION NEURAL NETWORK (SELU)</a:t>
            </a:r>
            <a:endParaRPr lang="en-US" altLang="zh-TW" b="1" cap="all"/>
          </a:p>
          <a:p>
            <a:endParaRPr lang="zh-TW" altLang="en-US" dirty="0"/>
          </a:p>
        </p:txBody>
      </p:sp>
      <p:pic>
        <p:nvPicPr>
          <p:cNvPr id="1026" name="Picture 2" descr="https://data-sci.info/wp-content/uploads/2017/06/%E8%9E%A2%E5%B9%95%E5%BF%AB%E7%85%A7-2017-06-11-%E4%B8%8B%E5%8D%8810.06.58.png">
            <a:extLst>
              <a:ext uri="{FF2B5EF4-FFF2-40B4-BE49-F238E27FC236}">
                <a16:creationId xmlns:a16="http://schemas.microsoft.com/office/drawing/2014/main" id="{C8191C68-A665-47BE-8B9F-BE7F3D874B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4153"/>
            <a:ext cx="9144000" cy="3565525"/>
          </a:xfrm>
          <a:prstGeom prst="rect">
            <a:avLst/>
          </a:prstGeom>
          <a:noFill/>
          <a:extLst>
            <a:ext uri="{909E8E84-426E-40DD-AFC4-6F175D3DCCD1}">
              <a14:hiddenFill xmlns:a14="http://schemas.microsoft.com/office/drawing/2010/main">
                <a:solidFill>
                  <a:srgbClr val="FFFFFF"/>
                </a:solidFill>
              </a14:hiddenFill>
            </a:ext>
          </a:extLst>
        </p:spPr>
      </p:pic>
      <p:pic>
        <p:nvPicPr>
          <p:cNvPr id="4" name="圖片 3">
            <a:extLst>
              <a:ext uri="{FF2B5EF4-FFF2-40B4-BE49-F238E27FC236}">
                <a16:creationId xmlns:a16="http://schemas.microsoft.com/office/drawing/2014/main" id="{8DFB5FEC-09A8-4F4C-A574-48485503123B}"/>
              </a:ext>
            </a:extLst>
          </p:cNvPr>
          <p:cNvPicPr>
            <a:picLocks noChangeAspect="1"/>
          </p:cNvPicPr>
          <p:nvPr/>
        </p:nvPicPr>
        <p:blipFill>
          <a:blip r:embed="rId5"/>
          <a:stretch>
            <a:fillRect/>
          </a:stretch>
        </p:blipFill>
        <p:spPr>
          <a:xfrm>
            <a:off x="0" y="3816251"/>
            <a:ext cx="9144000" cy="2874896"/>
          </a:xfrm>
          <a:prstGeom prst="rect">
            <a:avLst/>
          </a:prstGeom>
        </p:spPr>
      </p:pic>
      <p:sp>
        <p:nvSpPr>
          <p:cNvPr id="5" name="文字方塊 4">
            <a:extLst>
              <a:ext uri="{FF2B5EF4-FFF2-40B4-BE49-F238E27FC236}">
                <a16:creationId xmlns:a16="http://schemas.microsoft.com/office/drawing/2014/main" id="{CE1A60DC-92F2-4C25-AC07-3F553E5A99DE}"/>
              </a:ext>
            </a:extLst>
          </p:cNvPr>
          <p:cNvSpPr txBox="1"/>
          <p:nvPr/>
        </p:nvSpPr>
        <p:spPr>
          <a:xfrm>
            <a:off x="1120877" y="530942"/>
            <a:ext cx="1135626" cy="461665"/>
          </a:xfrm>
          <a:prstGeom prst="rect">
            <a:avLst/>
          </a:prstGeom>
          <a:noFill/>
        </p:spPr>
        <p:txBody>
          <a:bodyPr wrap="square" rtlCol="0">
            <a:spAutoFit/>
          </a:bodyPr>
          <a:lstStyle/>
          <a:p>
            <a:r>
              <a:rPr lang="en-US" altLang="zh-TW" sz="2400" dirty="0"/>
              <a:t>MNIST</a:t>
            </a:r>
            <a:endParaRPr lang="zh-TW" altLang="en-US" sz="2400" dirty="0"/>
          </a:p>
        </p:txBody>
      </p:sp>
      <p:sp>
        <p:nvSpPr>
          <p:cNvPr id="12" name="文字方塊 11">
            <a:extLst>
              <a:ext uri="{FF2B5EF4-FFF2-40B4-BE49-F238E27FC236}">
                <a16:creationId xmlns:a16="http://schemas.microsoft.com/office/drawing/2014/main" id="{1AE4EB88-C49D-4D59-AF93-208D6093933A}"/>
              </a:ext>
            </a:extLst>
          </p:cNvPr>
          <p:cNvSpPr txBox="1"/>
          <p:nvPr/>
        </p:nvSpPr>
        <p:spPr>
          <a:xfrm>
            <a:off x="5948516" y="530941"/>
            <a:ext cx="1366684" cy="461665"/>
          </a:xfrm>
          <a:prstGeom prst="rect">
            <a:avLst/>
          </a:prstGeom>
          <a:noFill/>
        </p:spPr>
        <p:txBody>
          <a:bodyPr wrap="square" rtlCol="0">
            <a:spAutoFit/>
          </a:bodyPr>
          <a:lstStyle/>
          <a:p>
            <a:r>
              <a:rPr lang="en-US" altLang="zh-TW" sz="2400" dirty="0"/>
              <a:t>CIFAR-10</a:t>
            </a:r>
            <a:endParaRPr lang="zh-TW" altLang="en-US" sz="2400" dirty="0"/>
          </a:p>
        </p:txBody>
      </p:sp>
    </p:spTree>
    <p:extLst>
      <p:ext uri="{BB962C8B-B14F-4D97-AF65-F5344CB8AC3E}">
        <p14:creationId xmlns:p14="http://schemas.microsoft.com/office/powerpoint/2010/main" val="339868742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AADF3F1-24B6-41CF-AE97-73FB98F765E8}"/>
              </a:ext>
            </a:extLst>
          </p:cNvPr>
          <p:cNvSpPr>
            <a:spLocks noGrp="1"/>
          </p:cNvSpPr>
          <p:nvPr>
            <p:ph type="title"/>
          </p:nvPr>
        </p:nvSpPr>
        <p:spPr/>
        <p:txBody>
          <a:bodyPr/>
          <a:lstStyle/>
          <a:p>
            <a:r>
              <a:rPr lang="en-US" altLang="zh-TW" dirty="0"/>
              <a:t>Demo</a:t>
            </a:r>
            <a:endParaRPr lang="zh-TW" altLang="en-US" dirty="0"/>
          </a:p>
        </p:txBody>
      </p:sp>
      <p:sp>
        <p:nvSpPr>
          <p:cNvPr id="3" name="內容版面配置區 2">
            <a:extLst>
              <a:ext uri="{FF2B5EF4-FFF2-40B4-BE49-F238E27FC236}">
                <a16:creationId xmlns:a16="http://schemas.microsoft.com/office/drawing/2014/main" id="{B56165EF-EA98-4D45-AC7C-7334EDC0D597}"/>
              </a:ext>
            </a:extLst>
          </p:cNvPr>
          <p:cNvSpPr>
            <a:spLocks noGrp="1"/>
          </p:cNvSpPr>
          <p:nvPr>
            <p:ph idx="1"/>
          </p:nvPr>
        </p:nvSpPr>
        <p:spPr/>
        <p:txBody>
          <a:bodyPr/>
          <a:lstStyle/>
          <a:p>
            <a:endParaRPr lang="zh-TW" altLang="en-US"/>
          </a:p>
        </p:txBody>
      </p:sp>
    </p:spTree>
    <p:extLst>
      <p:ext uri="{BB962C8B-B14F-4D97-AF65-F5344CB8AC3E}">
        <p14:creationId xmlns:p14="http://schemas.microsoft.com/office/powerpoint/2010/main" val="149224032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3A2951D-F195-4D23-B07A-89EB772C94F0}"/>
              </a:ext>
            </a:extLst>
          </p:cNvPr>
          <p:cNvSpPr>
            <a:spLocks noGrp="1"/>
          </p:cNvSpPr>
          <p:nvPr>
            <p:ph type="ctrTitle"/>
          </p:nvPr>
        </p:nvSpPr>
        <p:spPr/>
        <p:txBody>
          <a:bodyPr/>
          <a:lstStyle/>
          <a:p>
            <a:r>
              <a:rPr lang="en-US" altLang="zh-TW" dirty="0"/>
              <a:t>Highway Network </a:t>
            </a:r>
            <a:br>
              <a:rPr lang="en-US" altLang="zh-TW" dirty="0"/>
            </a:br>
            <a:r>
              <a:rPr lang="en-US" altLang="zh-TW" dirty="0"/>
              <a:t>&amp; Grid LSTM </a:t>
            </a:r>
          </a:p>
        </p:txBody>
      </p:sp>
      <p:sp>
        <p:nvSpPr>
          <p:cNvPr id="3" name="副標題 2">
            <a:extLst>
              <a:ext uri="{FF2B5EF4-FFF2-40B4-BE49-F238E27FC236}">
                <a16:creationId xmlns:a16="http://schemas.microsoft.com/office/drawing/2014/main" id="{3FC3F61E-FE0A-4E1F-84E6-7D1CB205D304}"/>
              </a:ext>
            </a:extLst>
          </p:cNvPr>
          <p:cNvSpPr>
            <a:spLocks noGrp="1"/>
          </p:cNvSpPr>
          <p:nvPr>
            <p:ph type="subTitle" idx="1"/>
          </p:nvPr>
        </p:nvSpPr>
        <p:spPr/>
        <p:txBody>
          <a:bodyPr>
            <a:normAutofit/>
          </a:bodyPr>
          <a:lstStyle/>
          <a:p>
            <a:endParaRPr lang="en-US" altLang="zh-TW" sz="4000" dirty="0"/>
          </a:p>
        </p:txBody>
      </p:sp>
      <p:pic>
        <p:nvPicPr>
          <p:cNvPr id="4" name="圖片 3">
            <a:extLst>
              <a:ext uri="{FF2B5EF4-FFF2-40B4-BE49-F238E27FC236}">
                <a16:creationId xmlns:a16="http://schemas.microsoft.com/office/drawing/2014/main" id="{A1B2F45B-60AF-4A6B-A722-452D96177E88}"/>
              </a:ext>
            </a:extLst>
          </p:cNvPr>
          <p:cNvPicPr>
            <a:picLocks noChangeAspect="1"/>
          </p:cNvPicPr>
          <p:nvPr/>
        </p:nvPicPr>
        <p:blipFill>
          <a:blip r:embed="rId2"/>
          <a:stretch>
            <a:fillRect/>
          </a:stretch>
        </p:blipFill>
        <p:spPr>
          <a:xfrm>
            <a:off x="1143000" y="3602038"/>
            <a:ext cx="7211124" cy="2956560"/>
          </a:xfrm>
          <a:prstGeom prst="rect">
            <a:avLst/>
          </a:prstGeom>
        </p:spPr>
      </p:pic>
    </p:spTree>
    <p:extLst>
      <p:ext uri="{BB962C8B-B14F-4D97-AF65-F5344CB8AC3E}">
        <p14:creationId xmlns:p14="http://schemas.microsoft.com/office/powerpoint/2010/main" val="43254680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線單箭頭接點 46"/>
          <p:cNvCxnSpPr>
            <a:cxnSpLocks/>
          </p:cNvCxnSpPr>
          <p:nvPr/>
        </p:nvCxnSpPr>
        <p:spPr>
          <a:xfrm flipV="1">
            <a:off x="5691659" y="3998385"/>
            <a:ext cx="46232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832513" y="1890386"/>
            <a:ext cx="437694" cy="72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2400" dirty="0"/>
              <a:t>x</a:t>
            </a:r>
            <a:endParaRPr lang="zh-TW" altLang="en-US" sz="2400" baseline="30000" dirty="0"/>
          </a:p>
        </p:txBody>
      </p:sp>
      <p:sp>
        <p:nvSpPr>
          <p:cNvPr id="5" name="矩形 4"/>
          <p:cNvSpPr/>
          <p:nvPr/>
        </p:nvSpPr>
        <p:spPr>
          <a:xfrm>
            <a:off x="1495542" y="1890386"/>
            <a:ext cx="429682"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f</a:t>
            </a:r>
            <a:r>
              <a:rPr lang="en-US" altLang="zh-TW" sz="2400" baseline="-25000" dirty="0"/>
              <a:t>1</a:t>
            </a:r>
            <a:endParaRPr lang="zh-TW" altLang="en-US" sz="2400" baseline="-25000" dirty="0"/>
          </a:p>
        </p:txBody>
      </p:sp>
      <p:sp>
        <p:nvSpPr>
          <p:cNvPr id="6" name="矩形 5"/>
          <p:cNvSpPr/>
          <p:nvPr/>
        </p:nvSpPr>
        <p:spPr>
          <a:xfrm>
            <a:off x="2150559" y="1890386"/>
            <a:ext cx="437694" cy="720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400" dirty="0"/>
              <a:t>a</a:t>
            </a:r>
            <a:r>
              <a:rPr lang="en-US" altLang="zh-TW" sz="2400" baseline="30000" dirty="0"/>
              <a:t>1</a:t>
            </a:r>
            <a:endParaRPr lang="zh-TW" altLang="en-US" sz="2400" baseline="30000" dirty="0"/>
          </a:p>
        </p:txBody>
      </p:sp>
      <p:sp>
        <p:nvSpPr>
          <p:cNvPr id="7" name="矩形 6"/>
          <p:cNvSpPr/>
          <p:nvPr/>
        </p:nvSpPr>
        <p:spPr>
          <a:xfrm>
            <a:off x="2813588" y="1890386"/>
            <a:ext cx="429682"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f</a:t>
            </a:r>
            <a:r>
              <a:rPr lang="en-US" altLang="zh-TW" sz="2400" baseline="-25000" dirty="0"/>
              <a:t>2</a:t>
            </a:r>
            <a:endParaRPr lang="zh-TW" altLang="en-US" sz="2400" baseline="-25000" dirty="0"/>
          </a:p>
        </p:txBody>
      </p:sp>
      <p:sp>
        <p:nvSpPr>
          <p:cNvPr id="8" name="矩形 7"/>
          <p:cNvSpPr/>
          <p:nvPr/>
        </p:nvSpPr>
        <p:spPr>
          <a:xfrm>
            <a:off x="3468605" y="1890386"/>
            <a:ext cx="437694" cy="720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400" dirty="0"/>
              <a:t>a</a:t>
            </a:r>
            <a:r>
              <a:rPr lang="en-US" altLang="zh-TW" sz="2400" baseline="30000" dirty="0"/>
              <a:t>2</a:t>
            </a:r>
            <a:endParaRPr lang="zh-TW" altLang="en-US" sz="2400" baseline="30000" dirty="0"/>
          </a:p>
        </p:txBody>
      </p:sp>
      <p:sp>
        <p:nvSpPr>
          <p:cNvPr id="9" name="矩形 8"/>
          <p:cNvSpPr/>
          <p:nvPr/>
        </p:nvSpPr>
        <p:spPr>
          <a:xfrm>
            <a:off x="4131634" y="1890386"/>
            <a:ext cx="429682"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f</a:t>
            </a:r>
            <a:r>
              <a:rPr lang="en-US" altLang="zh-TW" sz="2400" baseline="-25000" dirty="0"/>
              <a:t>3</a:t>
            </a:r>
            <a:endParaRPr lang="zh-TW" altLang="en-US" sz="2400" baseline="-25000" dirty="0"/>
          </a:p>
        </p:txBody>
      </p:sp>
      <p:sp>
        <p:nvSpPr>
          <p:cNvPr id="10" name="矩形 9"/>
          <p:cNvSpPr/>
          <p:nvPr/>
        </p:nvSpPr>
        <p:spPr>
          <a:xfrm>
            <a:off x="4786651" y="1890386"/>
            <a:ext cx="437694" cy="720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400" dirty="0"/>
              <a:t>a</a:t>
            </a:r>
            <a:r>
              <a:rPr lang="en-US" altLang="zh-TW" sz="2400" baseline="30000" dirty="0"/>
              <a:t>3</a:t>
            </a:r>
            <a:endParaRPr lang="zh-TW" altLang="en-US" sz="2400" baseline="30000" dirty="0"/>
          </a:p>
        </p:txBody>
      </p:sp>
      <p:sp>
        <p:nvSpPr>
          <p:cNvPr id="11" name="矩形 10"/>
          <p:cNvSpPr/>
          <p:nvPr/>
        </p:nvSpPr>
        <p:spPr>
          <a:xfrm>
            <a:off x="5449682" y="1890386"/>
            <a:ext cx="429682"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f</a:t>
            </a:r>
            <a:r>
              <a:rPr lang="en-US" altLang="zh-TW" sz="2400" baseline="-25000" dirty="0"/>
              <a:t>4</a:t>
            </a:r>
            <a:endParaRPr lang="zh-TW" altLang="en-US" sz="2400" baseline="-25000" dirty="0"/>
          </a:p>
        </p:txBody>
      </p:sp>
      <p:cxnSp>
        <p:nvCxnSpPr>
          <p:cNvPr id="12" name="直線單箭頭接點 11"/>
          <p:cNvCxnSpPr/>
          <p:nvPr/>
        </p:nvCxnSpPr>
        <p:spPr>
          <a:xfrm>
            <a:off x="1270207" y="2247187"/>
            <a:ext cx="22533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a:off x="1908382" y="2247187"/>
            <a:ext cx="22533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a:off x="2584657" y="2247187"/>
            <a:ext cx="22533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a:off x="3270457" y="2256712"/>
            <a:ext cx="22533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a:off x="3908632" y="2256712"/>
            <a:ext cx="22533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a:off x="4546807" y="2256712"/>
            <a:ext cx="22533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p:nvPr/>
        </p:nvCxnSpPr>
        <p:spPr>
          <a:xfrm>
            <a:off x="5232607" y="2256712"/>
            <a:ext cx="22533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6137830" y="1896712"/>
            <a:ext cx="429682" cy="720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TW" sz="2400" dirty="0"/>
              <a:t>y</a:t>
            </a:r>
            <a:endParaRPr lang="zh-TW" altLang="en-US" sz="2400" baseline="30000" dirty="0"/>
          </a:p>
        </p:txBody>
      </p:sp>
      <p:cxnSp>
        <p:nvCxnSpPr>
          <p:cNvPr id="20" name="直線單箭頭接點 19"/>
          <p:cNvCxnSpPr/>
          <p:nvPr/>
        </p:nvCxnSpPr>
        <p:spPr>
          <a:xfrm>
            <a:off x="5879364" y="2262751"/>
            <a:ext cx="22533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文字方塊 20"/>
              <p:cNvSpPr txBox="1"/>
              <p:nvPr/>
            </p:nvSpPr>
            <p:spPr>
              <a:xfrm>
                <a:off x="770151" y="2818141"/>
                <a:ext cx="508568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r>
                            <a:rPr lang="en-US" altLang="zh-TW" sz="2800" b="0" i="1" smtClean="0">
                              <a:latin typeface="Cambria Math" panose="02040503050406030204" pitchFamily="18" charset="0"/>
                            </a:rPr>
                            <m:t>𝑎</m:t>
                          </m:r>
                        </m:e>
                        <m:sup>
                          <m:r>
                            <a:rPr lang="en-US" altLang="zh-TW" sz="2800" b="0" i="1" smtClean="0">
                              <a:latin typeface="Cambria Math" panose="02040503050406030204" pitchFamily="18" charset="0"/>
                            </a:rPr>
                            <m:t>𝑡</m:t>
                          </m:r>
                        </m:sup>
                      </m:sSup>
                      <m:r>
                        <a:rPr lang="en-US" altLang="zh-TW" sz="2800" b="0" i="1" smtClean="0">
                          <a:latin typeface="Cambria Math" panose="02040503050406030204" pitchFamily="18" charset="0"/>
                        </a:rPr>
                        <m:t>=</m:t>
                      </m:r>
                      <m:sSub>
                        <m:sSubPr>
                          <m:ctrlPr>
                            <a:rPr lang="en-US" altLang="zh-TW" sz="2800" b="0" i="1" smtClean="0">
                              <a:latin typeface="Cambria Math" panose="02040503050406030204" pitchFamily="18" charset="0"/>
                            </a:rPr>
                          </m:ctrlPr>
                        </m:sSubPr>
                        <m:e>
                          <m:r>
                            <a:rPr lang="en-US" altLang="zh-TW" sz="2800" b="0" i="1" smtClean="0">
                              <a:latin typeface="Cambria Math" panose="02040503050406030204" pitchFamily="18" charset="0"/>
                            </a:rPr>
                            <m:t>𝑓</m:t>
                          </m:r>
                        </m:e>
                        <m:sub>
                          <m:r>
                            <a:rPr lang="en-US" altLang="zh-TW" sz="2800" b="0" i="1" smtClean="0">
                              <a:latin typeface="Cambria Math" panose="02040503050406030204" pitchFamily="18" charset="0"/>
                            </a:rPr>
                            <m:t>𝑙</m:t>
                          </m:r>
                        </m:sub>
                      </m:sSub>
                      <m:d>
                        <m:dPr>
                          <m:ctrlPr>
                            <a:rPr lang="en-US" altLang="zh-TW" sz="2800" b="0" i="1" smtClean="0">
                              <a:latin typeface="Cambria Math" panose="02040503050406030204" pitchFamily="18" charset="0"/>
                            </a:rPr>
                          </m:ctrlPr>
                        </m:dPr>
                        <m:e>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𝑎</m:t>
                              </m:r>
                            </m:e>
                            <m:sup>
                              <m:r>
                                <a:rPr lang="en-US" altLang="zh-TW" sz="2800" b="0" i="1" smtClean="0">
                                  <a:latin typeface="Cambria Math" panose="02040503050406030204" pitchFamily="18" charset="0"/>
                                </a:rPr>
                                <m:t>𝑡</m:t>
                              </m:r>
                              <m:r>
                                <a:rPr lang="en-US" altLang="zh-TW" sz="2800" i="1">
                                  <a:latin typeface="Cambria Math" panose="02040503050406030204" pitchFamily="18" charset="0"/>
                                </a:rPr>
                                <m:t>−1</m:t>
                              </m:r>
                            </m:sup>
                          </m:sSup>
                        </m:e>
                      </m:d>
                      <m:r>
                        <a:rPr lang="en-US" altLang="zh-TW" sz="2800" b="0" i="1" smtClean="0">
                          <a:latin typeface="Cambria Math" panose="02040503050406030204" pitchFamily="18" charset="0"/>
                        </a:rPr>
                        <m:t>=</m:t>
                      </m:r>
                      <m:r>
                        <a:rPr lang="zh-TW" altLang="en-US" sz="2800" b="0" i="1" smtClean="0">
                          <a:latin typeface="Cambria Math" panose="02040503050406030204" pitchFamily="18" charset="0"/>
                        </a:rPr>
                        <m:t>𝜎</m:t>
                      </m:r>
                      <m:d>
                        <m:dPr>
                          <m:ctrlPr>
                            <a:rPr lang="en-US" altLang="zh-TW" sz="2800" b="0" i="1" smtClean="0">
                              <a:latin typeface="Cambria Math" panose="02040503050406030204" pitchFamily="18" charset="0"/>
                            </a:rPr>
                          </m:ctrlPr>
                        </m:dPr>
                        <m:e>
                          <m:sSup>
                            <m:sSupPr>
                              <m:ctrlPr>
                                <a:rPr lang="en-US" altLang="zh-TW" sz="2800" b="0" i="1" smtClean="0">
                                  <a:latin typeface="Cambria Math" panose="02040503050406030204" pitchFamily="18" charset="0"/>
                                </a:rPr>
                              </m:ctrlPr>
                            </m:sSupPr>
                            <m:e>
                              <m:r>
                                <a:rPr lang="en-US" altLang="zh-TW" sz="2800" b="0" i="1" smtClean="0">
                                  <a:latin typeface="Cambria Math" panose="02040503050406030204" pitchFamily="18" charset="0"/>
                                </a:rPr>
                                <m:t>𝑊</m:t>
                              </m:r>
                            </m:e>
                            <m:sup>
                              <m:r>
                                <a:rPr lang="en-US" altLang="zh-TW" sz="2800" b="0" i="1" smtClean="0">
                                  <a:latin typeface="Cambria Math" panose="02040503050406030204" pitchFamily="18" charset="0"/>
                                </a:rPr>
                                <m:t>𝑡</m:t>
                              </m:r>
                            </m:sup>
                          </m:sSup>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𝑎</m:t>
                              </m:r>
                            </m:e>
                            <m:sup>
                              <m:r>
                                <a:rPr lang="en-US" altLang="zh-TW" sz="2800" b="0" i="1" smtClean="0">
                                  <a:latin typeface="Cambria Math" panose="02040503050406030204" pitchFamily="18" charset="0"/>
                                </a:rPr>
                                <m:t>𝑡</m:t>
                              </m:r>
                              <m:r>
                                <a:rPr lang="en-US" altLang="zh-TW" sz="2800" b="0" i="1" smtClean="0">
                                  <a:latin typeface="Cambria Math" panose="02040503050406030204" pitchFamily="18" charset="0"/>
                                </a:rPr>
                                <m:t>−1</m:t>
                              </m:r>
                            </m:sup>
                          </m:sSup>
                          <m:r>
                            <a:rPr lang="en-US" altLang="zh-TW" sz="2800" b="0" i="1" smtClean="0">
                              <a:latin typeface="Cambria Math" panose="02040503050406030204" pitchFamily="18" charset="0"/>
                            </a:rPr>
                            <m:t>+</m:t>
                          </m:r>
                          <m:sSup>
                            <m:sSupPr>
                              <m:ctrlPr>
                                <a:rPr lang="en-US" altLang="zh-TW" sz="2800" b="0" i="1" smtClean="0">
                                  <a:latin typeface="Cambria Math" panose="02040503050406030204" pitchFamily="18" charset="0"/>
                                </a:rPr>
                              </m:ctrlPr>
                            </m:sSupPr>
                            <m:e>
                              <m:r>
                                <a:rPr lang="en-US" altLang="zh-TW" sz="2800" b="0" i="1" smtClean="0">
                                  <a:latin typeface="Cambria Math" panose="02040503050406030204" pitchFamily="18" charset="0"/>
                                </a:rPr>
                                <m:t>𝑏</m:t>
                              </m:r>
                            </m:e>
                            <m:sup>
                              <m:r>
                                <a:rPr lang="en-US" altLang="zh-TW" sz="2800" b="0" i="1" smtClean="0">
                                  <a:latin typeface="Cambria Math" panose="02040503050406030204" pitchFamily="18" charset="0"/>
                                </a:rPr>
                                <m:t>𝑡</m:t>
                              </m:r>
                            </m:sup>
                          </m:sSup>
                        </m:e>
                      </m:d>
                    </m:oMath>
                  </m:oMathPara>
                </a14:m>
                <a:endParaRPr lang="zh-TW" altLang="en-US" sz="2800" dirty="0"/>
              </a:p>
            </p:txBody>
          </p:sp>
        </mc:Choice>
        <mc:Fallback xmlns="">
          <p:sp>
            <p:nvSpPr>
              <p:cNvPr id="21" name="文字方塊 20"/>
              <p:cNvSpPr txBox="1">
                <a:spLocks noRot="1" noChangeAspect="1" noMove="1" noResize="1" noEditPoints="1" noAdjustHandles="1" noChangeArrowheads="1" noChangeShapeType="1" noTextEdit="1"/>
              </p:cNvSpPr>
              <p:nvPr/>
            </p:nvSpPr>
            <p:spPr>
              <a:xfrm>
                <a:off x="770151" y="2818141"/>
                <a:ext cx="5085688" cy="430887"/>
              </a:xfrm>
              <a:prstGeom prst="rect">
                <a:avLst/>
              </a:prstGeom>
              <a:blipFill>
                <a:blip r:embed="rId2"/>
                <a:stretch>
                  <a:fillRect/>
                </a:stretch>
              </a:blipFill>
            </p:spPr>
            <p:txBody>
              <a:bodyPr/>
              <a:lstStyle/>
              <a:p>
                <a:r>
                  <a:rPr lang="zh-TW" altLang="en-US">
                    <a:noFill/>
                  </a:rPr>
                  <a:t> </a:t>
                </a:r>
              </a:p>
            </p:txBody>
          </p:sp>
        </mc:Fallback>
      </mc:AlternateContent>
      <p:sp>
        <p:nvSpPr>
          <p:cNvPr id="22" name="矩形 21"/>
          <p:cNvSpPr/>
          <p:nvPr/>
        </p:nvSpPr>
        <p:spPr>
          <a:xfrm>
            <a:off x="1514629" y="4585120"/>
            <a:ext cx="437694" cy="72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2400" dirty="0"/>
              <a:t>x</a:t>
            </a:r>
            <a:r>
              <a:rPr lang="en-US" altLang="zh-TW" sz="2400" baseline="30000" dirty="0"/>
              <a:t>1</a:t>
            </a:r>
            <a:endParaRPr lang="zh-TW" altLang="en-US" sz="2400" baseline="30000" dirty="0"/>
          </a:p>
        </p:txBody>
      </p:sp>
      <p:sp>
        <p:nvSpPr>
          <p:cNvPr id="23" name="矩形 22"/>
          <p:cNvSpPr/>
          <p:nvPr/>
        </p:nvSpPr>
        <p:spPr>
          <a:xfrm>
            <a:off x="832513" y="3641584"/>
            <a:ext cx="453966" cy="72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2400" dirty="0"/>
              <a:t>h</a:t>
            </a:r>
            <a:r>
              <a:rPr lang="en-US" altLang="zh-TW" sz="2400" baseline="30000" dirty="0"/>
              <a:t>0</a:t>
            </a:r>
            <a:endParaRPr lang="zh-TW" altLang="en-US" sz="2400" baseline="30000" dirty="0"/>
          </a:p>
        </p:txBody>
      </p:sp>
      <p:sp>
        <p:nvSpPr>
          <p:cNvPr id="24" name="矩形 23"/>
          <p:cNvSpPr/>
          <p:nvPr/>
        </p:nvSpPr>
        <p:spPr>
          <a:xfrm>
            <a:off x="1511814" y="3641584"/>
            <a:ext cx="429682"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f</a:t>
            </a:r>
            <a:endParaRPr lang="zh-TW" altLang="en-US" sz="2400" dirty="0"/>
          </a:p>
        </p:txBody>
      </p:sp>
      <p:sp>
        <p:nvSpPr>
          <p:cNvPr id="25" name="矩形 24"/>
          <p:cNvSpPr/>
          <p:nvPr/>
        </p:nvSpPr>
        <p:spPr>
          <a:xfrm>
            <a:off x="2121932" y="3641584"/>
            <a:ext cx="454285" cy="720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400" dirty="0"/>
              <a:t>h</a:t>
            </a:r>
            <a:r>
              <a:rPr lang="en-US" altLang="zh-TW" sz="2400" baseline="30000" dirty="0"/>
              <a:t>1</a:t>
            </a:r>
            <a:endParaRPr lang="zh-TW" altLang="en-US" sz="2400" baseline="30000" dirty="0"/>
          </a:p>
        </p:txBody>
      </p:sp>
      <p:sp>
        <p:nvSpPr>
          <p:cNvPr id="26" name="矩形 25"/>
          <p:cNvSpPr/>
          <p:nvPr/>
        </p:nvSpPr>
        <p:spPr>
          <a:xfrm>
            <a:off x="2820680" y="4585120"/>
            <a:ext cx="437694" cy="72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2400" dirty="0"/>
              <a:t>x</a:t>
            </a:r>
            <a:r>
              <a:rPr lang="en-US" altLang="zh-TW" sz="2400" baseline="30000" dirty="0"/>
              <a:t>2</a:t>
            </a:r>
            <a:endParaRPr lang="zh-TW" altLang="en-US" sz="2400" baseline="30000" dirty="0"/>
          </a:p>
        </p:txBody>
      </p:sp>
      <p:sp>
        <p:nvSpPr>
          <p:cNvPr id="27" name="矩形 26"/>
          <p:cNvSpPr/>
          <p:nvPr/>
        </p:nvSpPr>
        <p:spPr>
          <a:xfrm>
            <a:off x="2829860" y="3641584"/>
            <a:ext cx="429682"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f</a:t>
            </a:r>
            <a:endParaRPr lang="zh-TW" altLang="en-US" sz="2400" dirty="0"/>
          </a:p>
        </p:txBody>
      </p:sp>
      <p:sp>
        <p:nvSpPr>
          <p:cNvPr id="28" name="矩形 27"/>
          <p:cNvSpPr/>
          <p:nvPr/>
        </p:nvSpPr>
        <p:spPr>
          <a:xfrm>
            <a:off x="4146780" y="4560126"/>
            <a:ext cx="437694" cy="72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2400" dirty="0"/>
              <a:t>x</a:t>
            </a:r>
            <a:r>
              <a:rPr lang="en-US" altLang="zh-TW" sz="2400" baseline="30000" dirty="0"/>
              <a:t>3</a:t>
            </a:r>
            <a:endParaRPr lang="zh-TW" altLang="en-US" sz="2400" baseline="30000" dirty="0"/>
          </a:p>
        </p:txBody>
      </p:sp>
      <p:sp>
        <p:nvSpPr>
          <p:cNvPr id="29" name="矩形 28"/>
          <p:cNvSpPr/>
          <p:nvPr/>
        </p:nvSpPr>
        <p:spPr>
          <a:xfrm>
            <a:off x="3484876" y="3641584"/>
            <a:ext cx="452203" cy="720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400" dirty="0"/>
              <a:t>h</a:t>
            </a:r>
            <a:r>
              <a:rPr lang="en-US" altLang="zh-TW" sz="2400" baseline="30000" dirty="0"/>
              <a:t>2</a:t>
            </a:r>
            <a:endParaRPr lang="zh-TW" altLang="en-US" sz="2400" baseline="30000" dirty="0"/>
          </a:p>
        </p:txBody>
      </p:sp>
      <p:sp>
        <p:nvSpPr>
          <p:cNvPr id="30" name="矩形 29"/>
          <p:cNvSpPr/>
          <p:nvPr/>
        </p:nvSpPr>
        <p:spPr>
          <a:xfrm>
            <a:off x="4147906" y="3641584"/>
            <a:ext cx="429682"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f</a:t>
            </a:r>
            <a:endParaRPr lang="zh-TW" altLang="en-US" sz="2400" dirty="0"/>
          </a:p>
        </p:txBody>
      </p:sp>
      <p:sp>
        <p:nvSpPr>
          <p:cNvPr id="31" name="矩形 30"/>
          <p:cNvSpPr/>
          <p:nvPr/>
        </p:nvSpPr>
        <p:spPr>
          <a:xfrm>
            <a:off x="5457942" y="4560126"/>
            <a:ext cx="437694" cy="72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2400" dirty="0"/>
              <a:t>x</a:t>
            </a:r>
            <a:r>
              <a:rPr lang="en-US" altLang="zh-TW" sz="2400" baseline="30000" dirty="0"/>
              <a:t>4</a:t>
            </a:r>
            <a:endParaRPr lang="zh-TW" altLang="en-US" sz="2400" baseline="30000" dirty="0"/>
          </a:p>
        </p:txBody>
      </p:sp>
      <p:sp>
        <p:nvSpPr>
          <p:cNvPr id="32" name="矩形 31"/>
          <p:cNvSpPr/>
          <p:nvPr/>
        </p:nvSpPr>
        <p:spPr>
          <a:xfrm>
            <a:off x="4772142" y="3641584"/>
            <a:ext cx="468475" cy="720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400" dirty="0"/>
              <a:t>h</a:t>
            </a:r>
            <a:r>
              <a:rPr lang="en-US" altLang="zh-TW" sz="2400" baseline="30000" dirty="0"/>
              <a:t>3</a:t>
            </a:r>
            <a:endParaRPr lang="zh-TW" altLang="en-US" sz="2400" baseline="30000" dirty="0"/>
          </a:p>
        </p:txBody>
      </p:sp>
      <p:sp>
        <p:nvSpPr>
          <p:cNvPr id="33" name="矩形 32"/>
          <p:cNvSpPr/>
          <p:nvPr/>
        </p:nvSpPr>
        <p:spPr>
          <a:xfrm>
            <a:off x="5465954" y="3641584"/>
            <a:ext cx="429682"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f</a:t>
            </a:r>
            <a:endParaRPr lang="zh-TW" altLang="en-US" sz="2400" dirty="0"/>
          </a:p>
        </p:txBody>
      </p:sp>
      <p:cxnSp>
        <p:nvCxnSpPr>
          <p:cNvPr id="35" name="直線單箭頭接點 34"/>
          <p:cNvCxnSpPr/>
          <p:nvPr/>
        </p:nvCxnSpPr>
        <p:spPr>
          <a:xfrm>
            <a:off x="1286479" y="3998385"/>
            <a:ext cx="22533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35"/>
          <p:cNvCxnSpPr/>
          <p:nvPr/>
        </p:nvCxnSpPr>
        <p:spPr>
          <a:xfrm>
            <a:off x="1924654" y="3998385"/>
            <a:ext cx="22533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36"/>
          <p:cNvCxnSpPr/>
          <p:nvPr/>
        </p:nvCxnSpPr>
        <p:spPr>
          <a:xfrm>
            <a:off x="2600929" y="3998385"/>
            <a:ext cx="22533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37"/>
          <p:cNvCxnSpPr/>
          <p:nvPr/>
        </p:nvCxnSpPr>
        <p:spPr>
          <a:xfrm>
            <a:off x="3286729" y="4007910"/>
            <a:ext cx="22533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p:nvPr/>
        </p:nvCxnSpPr>
        <p:spPr>
          <a:xfrm>
            <a:off x="3924904" y="4007910"/>
            <a:ext cx="22533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39"/>
          <p:cNvCxnSpPr/>
          <p:nvPr/>
        </p:nvCxnSpPr>
        <p:spPr>
          <a:xfrm>
            <a:off x="4563079" y="4007910"/>
            <a:ext cx="22533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40"/>
          <p:cNvCxnSpPr/>
          <p:nvPr/>
        </p:nvCxnSpPr>
        <p:spPr>
          <a:xfrm>
            <a:off x="5248879" y="4007910"/>
            <a:ext cx="22533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a:cxnSpLocks/>
          </p:cNvCxnSpPr>
          <p:nvPr/>
        </p:nvCxnSpPr>
        <p:spPr>
          <a:xfrm rot="16200000">
            <a:off x="1615699" y="4474251"/>
            <a:ext cx="22533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a:cxnSpLocks/>
          </p:cNvCxnSpPr>
          <p:nvPr/>
        </p:nvCxnSpPr>
        <p:spPr>
          <a:xfrm rot="16200000">
            <a:off x="2941799" y="4483639"/>
            <a:ext cx="22533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43"/>
          <p:cNvCxnSpPr>
            <a:cxnSpLocks/>
          </p:cNvCxnSpPr>
          <p:nvPr/>
        </p:nvCxnSpPr>
        <p:spPr>
          <a:xfrm rot="16200000">
            <a:off x="4262287" y="4474250"/>
            <a:ext cx="22533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單箭頭接點 44"/>
          <p:cNvCxnSpPr>
            <a:cxnSpLocks/>
          </p:cNvCxnSpPr>
          <p:nvPr/>
        </p:nvCxnSpPr>
        <p:spPr>
          <a:xfrm rot="16200000">
            <a:off x="5586097" y="4472452"/>
            <a:ext cx="22533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6153984" y="3647910"/>
            <a:ext cx="429682" cy="720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TW" sz="2400" dirty="0"/>
              <a:t>y</a:t>
            </a:r>
            <a:r>
              <a:rPr lang="en-US" altLang="zh-TW" sz="2400" baseline="30000" dirty="0"/>
              <a:t>4</a:t>
            </a:r>
            <a:endParaRPr lang="zh-TW" altLang="en-US" sz="2400" baseline="30000" dirty="0"/>
          </a:p>
        </p:txBody>
      </p:sp>
      <mc:AlternateContent xmlns:mc="http://schemas.openxmlformats.org/markup-compatibility/2006" xmlns:a14="http://schemas.microsoft.com/office/drawing/2010/main">
        <mc:Choice Requires="a14">
          <p:sp>
            <p:nvSpPr>
              <p:cNvPr id="49" name="文字方塊 48"/>
              <p:cNvSpPr txBox="1"/>
              <p:nvPr/>
            </p:nvSpPr>
            <p:spPr>
              <a:xfrm>
                <a:off x="770151" y="5404723"/>
                <a:ext cx="6821098" cy="4863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r>
                            <a:rPr lang="en-US" altLang="zh-TW" sz="2800" b="0" i="1" smtClean="0">
                              <a:latin typeface="Cambria Math" panose="02040503050406030204" pitchFamily="18" charset="0"/>
                            </a:rPr>
                            <m:t>h</m:t>
                          </m:r>
                        </m:e>
                        <m:sup>
                          <m:r>
                            <a:rPr lang="en-US" altLang="zh-TW" sz="2800" b="0" i="1" smtClean="0">
                              <a:latin typeface="Cambria Math" panose="02040503050406030204" pitchFamily="18" charset="0"/>
                            </a:rPr>
                            <m:t>𝑡</m:t>
                          </m:r>
                        </m:sup>
                      </m:sSup>
                      <m:r>
                        <a:rPr lang="en-US" altLang="zh-TW" sz="2800" b="0" i="1" smtClean="0">
                          <a:latin typeface="Cambria Math" panose="02040503050406030204" pitchFamily="18" charset="0"/>
                        </a:rPr>
                        <m:t>=</m:t>
                      </m:r>
                      <m:r>
                        <a:rPr lang="en-US" altLang="zh-TW" sz="2800" b="0" i="1" smtClean="0">
                          <a:latin typeface="Cambria Math" panose="02040503050406030204" pitchFamily="18" charset="0"/>
                        </a:rPr>
                        <m:t>𝑓</m:t>
                      </m:r>
                      <m:d>
                        <m:dPr>
                          <m:ctrlPr>
                            <a:rPr lang="en-US" altLang="zh-TW" sz="2800" b="0" i="1" smtClean="0">
                              <a:latin typeface="Cambria Math" panose="02040503050406030204" pitchFamily="18" charset="0"/>
                            </a:rPr>
                          </m:ctrlPr>
                        </m:dPr>
                        <m:e>
                          <m:sSup>
                            <m:sSupPr>
                              <m:ctrlPr>
                                <a:rPr lang="en-US" altLang="zh-TW" sz="2800" i="1">
                                  <a:latin typeface="Cambria Math" panose="02040503050406030204" pitchFamily="18" charset="0"/>
                                </a:rPr>
                              </m:ctrlPr>
                            </m:sSupPr>
                            <m:e>
                              <m:r>
                                <a:rPr lang="en-US" altLang="zh-TW" sz="2800" b="0" i="1" smtClean="0">
                                  <a:latin typeface="Cambria Math" panose="02040503050406030204" pitchFamily="18" charset="0"/>
                                </a:rPr>
                                <m:t>h</m:t>
                              </m:r>
                            </m:e>
                            <m:sup>
                              <m:r>
                                <a:rPr lang="en-US" altLang="zh-TW" sz="2800" b="0" i="1" smtClean="0">
                                  <a:latin typeface="Cambria Math" panose="02040503050406030204" pitchFamily="18" charset="0"/>
                                </a:rPr>
                                <m:t>𝑡</m:t>
                              </m:r>
                              <m:r>
                                <a:rPr lang="en-US" altLang="zh-TW" sz="2800" i="1">
                                  <a:latin typeface="Cambria Math" panose="02040503050406030204" pitchFamily="18" charset="0"/>
                                </a:rPr>
                                <m:t>−1</m:t>
                              </m:r>
                            </m:sup>
                          </m:sSup>
                          <m:r>
                            <a:rPr lang="en-US" altLang="zh-TW" sz="2800" b="0" i="1" smtClean="0">
                              <a:latin typeface="Cambria Math" panose="02040503050406030204" pitchFamily="18" charset="0"/>
                            </a:rPr>
                            <m:t>,</m:t>
                          </m:r>
                          <m:sSup>
                            <m:sSupPr>
                              <m:ctrlPr>
                                <a:rPr lang="en-US" altLang="zh-TW" sz="2800" i="1">
                                  <a:latin typeface="Cambria Math" panose="02040503050406030204" pitchFamily="18" charset="0"/>
                                </a:rPr>
                              </m:ctrlPr>
                            </m:sSupPr>
                            <m:e>
                              <m:r>
                                <a:rPr lang="en-US" altLang="zh-TW" sz="2800" b="0" i="1" smtClean="0">
                                  <a:latin typeface="Cambria Math" panose="02040503050406030204" pitchFamily="18" charset="0"/>
                                </a:rPr>
                                <m:t>𝑥</m:t>
                              </m:r>
                            </m:e>
                            <m:sup>
                              <m:r>
                                <a:rPr lang="en-US" altLang="zh-TW" sz="2800" b="0" i="1" smtClean="0">
                                  <a:latin typeface="Cambria Math" panose="02040503050406030204" pitchFamily="18" charset="0"/>
                                </a:rPr>
                                <m:t>𝑡</m:t>
                              </m:r>
                            </m:sup>
                          </m:sSup>
                        </m:e>
                      </m:d>
                      <m:r>
                        <a:rPr lang="en-US" altLang="zh-TW" sz="2800" b="0" i="1" smtClean="0">
                          <a:latin typeface="Cambria Math" panose="02040503050406030204" pitchFamily="18" charset="0"/>
                        </a:rPr>
                        <m:t>=</m:t>
                      </m:r>
                      <m:r>
                        <a:rPr lang="zh-TW" altLang="en-US" sz="2800" b="0" i="1" smtClean="0">
                          <a:latin typeface="Cambria Math" panose="02040503050406030204" pitchFamily="18" charset="0"/>
                        </a:rPr>
                        <m:t>𝜎</m:t>
                      </m:r>
                      <m:d>
                        <m:dPr>
                          <m:ctrlPr>
                            <a:rPr lang="en-US" altLang="zh-TW" sz="2800" b="0" i="1" smtClean="0">
                              <a:latin typeface="Cambria Math" panose="02040503050406030204" pitchFamily="18" charset="0"/>
                            </a:rPr>
                          </m:ctrlPr>
                        </m:dPr>
                        <m:e>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𝑊</m:t>
                              </m:r>
                            </m:e>
                            <m:sup>
                              <m:r>
                                <a:rPr lang="en-US" altLang="zh-TW" sz="2800" b="0" i="1" smtClean="0">
                                  <a:latin typeface="Cambria Math" panose="02040503050406030204" pitchFamily="18" charset="0"/>
                                </a:rPr>
                                <m:t>h</m:t>
                              </m:r>
                            </m:sup>
                          </m:sSup>
                          <m:sSup>
                            <m:sSupPr>
                              <m:ctrlPr>
                                <a:rPr lang="en-US" altLang="zh-TW" sz="2800" i="1">
                                  <a:latin typeface="Cambria Math" panose="02040503050406030204" pitchFamily="18" charset="0"/>
                                </a:rPr>
                              </m:ctrlPr>
                            </m:sSupPr>
                            <m:e>
                              <m:r>
                                <a:rPr lang="en-US" altLang="zh-TW" sz="2800" b="0" i="1" smtClean="0">
                                  <a:latin typeface="Cambria Math" panose="02040503050406030204" pitchFamily="18" charset="0"/>
                                </a:rPr>
                                <m:t>h</m:t>
                              </m:r>
                            </m:e>
                            <m:sup>
                              <m:r>
                                <a:rPr lang="en-US" altLang="zh-TW" sz="2800" b="0" i="1" smtClean="0">
                                  <a:latin typeface="Cambria Math" panose="02040503050406030204" pitchFamily="18" charset="0"/>
                                </a:rPr>
                                <m:t>𝑡</m:t>
                              </m:r>
                              <m:r>
                                <a:rPr lang="en-US" altLang="zh-TW" sz="2800" i="1">
                                  <a:latin typeface="Cambria Math" panose="02040503050406030204" pitchFamily="18" charset="0"/>
                                </a:rPr>
                                <m:t>−1</m:t>
                              </m:r>
                            </m:sup>
                          </m:sSup>
                          <m:r>
                            <a:rPr lang="en-US" altLang="zh-TW" sz="2800" i="1">
                              <a:latin typeface="Cambria Math" panose="02040503050406030204" pitchFamily="18" charset="0"/>
                            </a:rPr>
                            <m:t>+</m:t>
                          </m:r>
                          <m:sSup>
                            <m:sSupPr>
                              <m:ctrlPr>
                                <a:rPr lang="en-US" altLang="zh-TW" sz="2800" b="0" i="1" smtClean="0">
                                  <a:latin typeface="Cambria Math" panose="02040503050406030204" pitchFamily="18" charset="0"/>
                                </a:rPr>
                              </m:ctrlPr>
                            </m:sSupPr>
                            <m:e>
                              <m:r>
                                <a:rPr lang="en-US" altLang="zh-TW" sz="2800" b="0" i="1" smtClean="0">
                                  <a:latin typeface="Cambria Math" panose="02040503050406030204" pitchFamily="18" charset="0"/>
                                </a:rPr>
                                <m:t>𝑊</m:t>
                              </m:r>
                            </m:e>
                            <m:sup>
                              <m:r>
                                <a:rPr lang="en-US" altLang="zh-TW" sz="2800" b="0" i="1" smtClean="0">
                                  <a:latin typeface="Cambria Math" panose="02040503050406030204" pitchFamily="18" charset="0"/>
                                </a:rPr>
                                <m:t>𝑖</m:t>
                              </m:r>
                            </m:sup>
                          </m:sSup>
                          <m:sSup>
                            <m:sSupPr>
                              <m:ctrlPr>
                                <a:rPr lang="en-US" altLang="zh-TW" sz="2800" i="1">
                                  <a:latin typeface="Cambria Math" panose="02040503050406030204" pitchFamily="18" charset="0"/>
                                </a:rPr>
                              </m:ctrlPr>
                            </m:sSupPr>
                            <m:e>
                              <m:r>
                                <a:rPr lang="en-US" altLang="zh-TW" sz="2800" b="0" i="1" smtClean="0">
                                  <a:latin typeface="Cambria Math" panose="02040503050406030204" pitchFamily="18" charset="0"/>
                                </a:rPr>
                                <m:t>𝑥</m:t>
                              </m:r>
                            </m:e>
                            <m:sup>
                              <m:r>
                                <a:rPr lang="en-US" altLang="zh-TW" sz="2800" b="0" i="1" smtClean="0">
                                  <a:latin typeface="Cambria Math" panose="02040503050406030204" pitchFamily="18" charset="0"/>
                                </a:rPr>
                                <m:t>𝑡</m:t>
                              </m:r>
                            </m:sup>
                          </m:sSup>
                          <m:r>
                            <a:rPr lang="en-US" altLang="zh-TW" sz="2800" b="0" i="1" smtClean="0">
                              <a:latin typeface="Cambria Math" panose="02040503050406030204" pitchFamily="18" charset="0"/>
                            </a:rPr>
                            <m:t>+</m:t>
                          </m:r>
                          <m:sSup>
                            <m:sSupPr>
                              <m:ctrlPr>
                                <a:rPr lang="en-US" altLang="zh-TW" sz="2800" b="0" i="1" smtClean="0">
                                  <a:latin typeface="Cambria Math" panose="02040503050406030204" pitchFamily="18" charset="0"/>
                                </a:rPr>
                              </m:ctrlPr>
                            </m:sSupPr>
                            <m:e>
                              <m:r>
                                <a:rPr lang="en-US" altLang="zh-TW" sz="2800" b="0" i="1" smtClean="0">
                                  <a:latin typeface="Cambria Math" panose="02040503050406030204" pitchFamily="18" charset="0"/>
                                </a:rPr>
                                <m:t>𝑏</m:t>
                              </m:r>
                            </m:e>
                            <m:sup>
                              <m:r>
                                <a:rPr lang="en-US" altLang="zh-TW" sz="2800" b="0" i="1" smtClean="0">
                                  <a:latin typeface="Cambria Math" panose="02040503050406030204" pitchFamily="18" charset="0"/>
                                </a:rPr>
                                <m:t>𝑖</m:t>
                              </m:r>
                            </m:sup>
                          </m:sSup>
                        </m:e>
                      </m:d>
                    </m:oMath>
                  </m:oMathPara>
                </a14:m>
                <a:endParaRPr lang="zh-TW" altLang="en-US" sz="2800" dirty="0"/>
              </a:p>
            </p:txBody>
          </p:sp>
        </mc:Choice>
        <mc:Fallback xmlns="">
          <p:sp>
            <p:nvSpPr>
              <p:cNvPr id="49" name="文字方塊 48"/>
              <p:cNvSpPr txBox="1">
                <a:spLocks noRot="1" noChangeAspect="1" noMove="1" noResize="1" noEditPoints="1" noAdjustHandles="1" noChangeArrowheads="1" noChangeShapeType="1" noTextEdit="1"/>
              </p:cNvSpPr>
              <p:nvPr/>
            </p:nvSpPr>
            <p:spPr>
              <a:xfrm>
                <a:off x="770151" y="5404723"/>
                <a:ext cx="6821098" cy="486352"/>
              </a:xfrm>
              <a:prstGeom prst="rect">
                <a:avLst/>
              </a:prstGeom>
              <a:blipFill>
                <a:blip r:embed="rId3"/>
                <a:stretch>
                  <a:fillRect/>
                </a:stretch>
              </a:blipFill>
            </p:spPr>
            <p:txBody>
              <a:bodyPr/>
              <a:lstStyle/>
              <a:p>
                <a:r>
                  <a:rPr lang="zh-TW" altLang="en-US">
                    <a:noFill/>
                  </a:rPr>
                  <a:t> </a:t>
                </a:r>
              </a:p>
            </p:txBody>
          </p:sp>
        </mc:Fallback>
      </mc:AlternateContent>
      <p:sp>
        <p:nvSpPr>
          <p:cNvPr id="50" name="文字方塊 49"/>
          <p:cNvSpPr txBox="1"/>
          <p:nvPr/>
        </p:nvSpPr>
        <p:spPr>
          <a:xfrm>
            <a:off x="6462502" y="2787363"/>
            <a:ext cx="1279415"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altLang="zh-TW" sz="2400" dirty="0"/>
              <a:t>t is layer</a:t>
            </a:r>
            <a:endParaRPr lang="zh-TW" altLang="en-US" sz="2400" dirty="0"/>
          </a:p>
        </p:txBody>
      </p:sp>
      <p:sp>
        <p:nvSpPr>
          <p:cNvPr id="51" name="文字方塊 50"/>
          <p:cNvSpPr txBox="1"/>
          <p:nvPr/>
        </p:nvSpPr>
        <p:spPr>
          <a:xfrm>
            <a:off x="6462502" y="4669830"/>
            <a:ext cx="1866868"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altLang="zh-TW" sz="2400" dirty="0"/>
              <a:t>t is time step</a:t>
            </a:r>
            <a:endParaRPr lang="zh-TW" altLang="en-US" sz="2400" dirty="0"/>
          </a:p>
        </p:txBody>
      </p:sp>
      <p:sp>
        <p:nvSpPr>
          <p:cNvPr id="52" name="文字方塊 51"/>
          <p:cNvSpPr txBox="1"/>
          <p:nvPr/>
        </p:nvSpPr>
        <p:spPr>
          <a:xfrm>
            <a:off x="628650" y="6057195"/>
            <a:ext cx="7995043"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altLang="zh-TW" sz="2800" dirty="0"/>
              <a:t>Applying gated structure in feedforward network</a:t>
            </a:r>
            <a:endParaRPr lang="zh-TW" altLang="en-US" sz="2800" dirty="0"/>
          </a:p>
        </p:txBody>
      </p:sp>
      <p:sp>
        <p:nvSpPr>
          <p:cNvPr id="53" name="矩形 52"/>
          <p:cNvSpPr/>
          <p:nvPr/>
        </p:nvSpPr>
        <p:spPr>
          <a:xfrm>
            <a:off x="201729" y="74975"/>
            <a:ext cx="4765856" cy="584775"/>
          </a:xfrm>
          <a:prstGeom prst="rect">
            <a:avLst/>
          </a:prstGeom>
        </p:spPr>
        <p:txBody>
          <a:bodyPr wrap="none">
            <a:spAutoFit/>
          </a:bodyPr>
          <a:lstStyle/>
          <a:p>
            <a:r>
              <a:rPr lang="en-US" altLang="zh-TW" sz="3200" b="1" i="1" u="sng" dirty="0"/>
              <a:t>Feedforward </a:t>
            </a:r>
            <a:r>
              <a:rPr lang="en-US" altLang="zh-TW" sz="3200" b="1" i="1" u="sng" dirty="0" err="1"/>
              <a:t>v.s</a:t>
            </a:r>
            <a:r>
              <a:rPr lang="en-US" altLang="zh-TW" sz="3200" b="1" i="1" u="sng" dirty="0"/>
              <a:t>. Recurrent</a:t>
            </a:r>
            <a:endParaRPr lang="zh-TW" altLang="en-US" sz="3200" b="1" i="1" u="sng" dirty="0"/>
          </a:p>
        </p:txBody>
      </p:sp>
      <p:sp>
        <p:nvSpPr>
          <p:cNvPr id="54" name="文字方塊 53"/>
          <p:cNvSpPr txBox="1"/>
          <p:nvPr/>
        </p:nvSpPr>
        <p:spPr>
          <a:xfrm>
            <a:off x="692837" y="742058"/>
            <a:ext cx="7333293" cy="461665"/>
          </a:xfrm>
          <a:prstGeom prst="rect">
            <a:avLst/>
          </a:prstGeom>
          <a:noFill/>
        </p:spPr>
        <p:txBody>
          <a:bodyPr wrap="square" rtlCol="0">
            <a:spAutoFit/>
          </a:bodyPr>
          <a:lstStyle/>
          <a:p>
            <a:r>
              <a:rPr lang="en-US" altLang="zh-TW" sz="2400" dirty="0"/>
              <a:t>1. Feedforward network does not have input at each step</a:t>
            </a:r>
            <a:endParaRPr lang="zh-TW" altLang="en-US" sz="2400" dirty="0"/>
          </a:p>
        </p:txBody>
      </p:sp>
      <p:sp>
        <p:nvSpPr>
          <p:cNvPr id="55" name="文字方塊 54"/>
          <p:cNvSpPr txBox="1"/>
          <p:nvPr/>
        </p:nvSpPr>
        <p:spPr>
          <a:xfrm>
            <a:off x="679904" y="1169169"/>
            <a:ext cx="8184476" cy="461665"/>
          </a:xfrm>
          <a:prstGeom prst="rect">
            <a:avLst/>
          </a:prstGeom>
          <a:noFill/>
        </p:spPr>
        <p:txBody>
          <a:bodyPr wrap="square" rtlCol="0">
            <a:spAutoFit/>
          </a:bodyPr>
          <a:lstStyle/>
          <a:p>
            <a:r>
              <a:rPr lang="en-US" altLang="zh-TW" sz="2400" dirty="0"/>
              <a:t>2. Feedforward network has different parameters for each layer</a:t>
            </a:r>
            <a:endParaRPr lang="zh-TW" altLang="en-US" sz="2400" dirty="0"/>
          </a:p>
        </p:txBody>
      </p:sp>
    </p:spTree>
    <p:extLst>
      <p:ext uri="{BB962C8B-B14F-4D97-AF65-F5344CB8AC3E}">
        <p14:creationId xmlns:p14="http://schemas.microsoft.com/office/powerpoint/2010/main" val="68364609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37"/>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38"/>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4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0"/>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2"/>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39"/>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40"/>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44"/>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28"/>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45"/>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41"/>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47"/>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33"/>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48"/>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31"/>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49"/>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51"/>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54"/>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55"/>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9" grpId="0" animBg="1"/>
      <p:bldP spid="21" grpId="0"/>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48" grpId="0" animBg="1"/>
      <p:bldP spid="49" grpId="0"/>
      <p:bldP spid="50" grpId="0" animBg="1"/>
      <p:bldP spid="51" grpId="0" animBg="1"/>
      <p:bldP spid="52" grpId="0" animBg="1"/>
      <p:bldP spid="54" grpId="0"/>
      <p:bldP spid="5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標題 1"/>
              <p:cNvSpPr>
                <a:spLocks noGrp="1"/>
              </p:cNvSpPr>
              <p:nvPr>
                <p:ph type="title"/>
              </p:nvPr>
            </p:nvSpPr>
            <p:spPr/>
            <p:txBody>
              <a:bodyPr/>
              <a:lstStyle/>
              <a:p>
                <a:r>
                  <a:rPr lang="en-US" altLang="zh-TW" dirty="0"/>
                  <a:t>GRU </a:t>
                </a:r>
                <a14:m>
                  <m:oMath xmlns:m="http://schemas.openxmlformats.org/officeDocument/2006/math">
                    <m:r>
                      <a:rPr lang="en-US" altLang="zh-TW" i="1" smtClean="0">
                        <a:latin typeface="Cambria Math" panose="02040503050406030204" pitchFamily="18" charset="0"/>
                        <a:ea typeface="Cambria Math" panose="02040503050406030204" pitchFamily="18" charset="0"/>
                      </a:rPr>
                      <m:t>→</m:t>
                    </m:r>
                  </m:oMath>
                </a14:m>
                <a:r>
                  <a:rPr lang="zh-TW" altLang="en-US" dirty="0"/>
                  <a:t> </a:t>
                </a:r>
                <a:r>
                  <a:rPr lang="en-US" altLang="zh-TW" dirty="0"/>
                  <a:t>Highway Network</a:t>
                </a:r>
                <a:endParaRPr lang="zh-TW" altLang="en-US" dirty="0"/>
              </a:p>
            </p:txBody>
          </p:sp>
        </mc:Choice>
        <mc:Fallback xmlns="">
          <p:sp>
            <p:nvSpPr>
              <p:cNvPr id="2" name="標題 1"/>
              <p:cNvSpPr>
                <a:spLocks noGrp="1" noRot="1" noChangeAspect="1" noMove="1" noResize="1" noEditPoints="1" noAdjustHandles="1" noChangeArrowheads="1" noChangeShapeType="1" noTextEdit="1"/>
              </p:cNvSpPr>
              <p:nvPr>
                <p:ph type="title"/>
              </p:nvPr>
            </p:nvSpPr>
            <p:spPr>
              <a:blipFill>
                <a:blip r:embed="rId2"/>
                <a:stretch>
                  <a:fillRect l="-3091"/>
                </a:stretch>
              </a:blipFill>
            </p:spPr>
            <p:txBody>
              <a:bodyPr/>
              <a:lstStyle/>
              <a:p>
                <a:r>
                  <a:rPr lang="zh-TW" altLang="en-US">
                    <a:noFill/>
                  </a:rPr>
                  <a:t> </a:t>
                </a:r>
              </a:p>
            </p:txBody>
          </p:sp>
        </mc:Fallback>
      </mc:AlternateContent>
      <p:sp>
        <p:nvSpPr>
          <p:cNvPr id="4" name="矩形 3"/>
          <p:cNvSpPr/>
          <p:nvPr/>
        </p:nvSpPr>
        <p:spPr>
          <a:xfrm>
            <a:off x="3494842" y="2285615"/>
            <a:ext cx="720000" cy="36877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5" name="文字方塊 4"/>
          <p:cNvSpPr txBox="1"/>
          <p:nvPr/>
        </p:nvSpPr>
        <p:spPr>
          <a:xfrm>
            <a:off x="3417346" y="2253487"/>
            <a:ext cx="907572" cy="46166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400" dirty="0">
                <a:solidFill>
                  <a:schemeClr val="bg1"/>
                </a:solidFill>
              </a:rPr>
              <a:t>h</a:t>
            </a:r>
            <a:r>
              <a:rPr lang="en-US" altLang="zh-TW" sz="2400" baseline="30000" dirty="0">
                <a:solidFill>
                  <a:schemeClr val="bg1"/>
                </a:solidFill>
              </a:rPr>
              <a:t>t-1</a:t>
            </a:r>
            <a:endParaRPr lang="zh-TW" altLang="en-US" sz="2400" baseline="30000" dirty="0">
              <a:solidFill>
                <a:schemeClr val="bg1"/>
              </a:solidFill>
            </a:endParaRPr>
          </a:p>
        </p:txBody>
      </p:sp>
      <p:sp>
        <p:nvSpPr>
          <p:cNvPr id="6" name="矩形 5"/>
          <p:cNvSpPr/>
          <p:nvPr/>
        </p:nvSpPr>
        <p:spPr>
          <a:xfrm>
            <a:off x="4386214" y="4592683"/>
            <a:ext cx="720000" cy="43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a:t>r</a:t>
            </a:r>
            <a:endParaRPr lang="zh-TW" altLang="en-US" sz="2400" baseline="30000" dirty="0"/>
          </a:p>
        </p:txBody>
      </p:sp>
      <p:sp>
        <p:nvSpPr>
          <p:cNvPr id="7" name="矩形 6"/>
          <p:cNvSpPr/>
          <p:nvPr/>
        </p:nvSpPr>
        <p:spPr>
          <a:xfrm>
            <a:off x="5646088" y="4625706"/>
            <a:ext cx="720000" cy="43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a:t>z</a:t>
            </a:r>
            <a:endParaRPr lang="zh-TW" altLang="en-US" sz="2400" baseline="30000" dirty="0"/>
          </a:p>
        </p:txBody>
      </p:sp>
      <p:grpSp>
        <p:nvGrpSpPr>
          <p:cNvPr id="8" name="群組 7"/>
          <p:cNvGrpSpPr/>
          <p:nvPr/>
        </p:nvGrpSpPr>
        <p:grpSpPr>
          <a:xfrm>
            <a:off x="6941500" y="939416"/>
            <a:ext cx="907572" cy="461665"/>
            <a:chOff x="3326306" y="1395097"/>
            <a:chExt cx="907572" cy="461665"/>
          </a:xfrm>
        </p:grpSpPr>
        <p:sp>
          <p:nvSpPr>
            <p:cNvPr id="9" name="矩形 8"/>
            <p:cNvSpPr/>
            <p:nvPr/>
          </p:nvSpPr>
          <p:spPr>
            <a:xfrm>
              <a:off x="3407878" y="1409486"/>
              <a:ext cx="720000" cy="432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10" name="文字方塊 9"/>
            <p:cNvSpPr txBox="1"/>
            <p:nvPr/>
          </p:nvSpPr>
          <p:spPr>
            <a:xfrm>
              <a:off x="3326306" y="1395097"/>
              <a:ext cx="907572" cy="461665"/>
            </a:xfrm>
            <a:prstGeom prst="rect">
              <a:avLst/>
            </a:prstGeom>
            <a:noFill/>
          </p:spPr>
          <p:txBody>
            <a:bodyPr wrap="square" rtlCol="0">
              <a:spAutoFit/>
            </a:bodyPr>
            <a:lstStyle/>
            <a:p>
              <a:pPr algn="ctr"/>
              <a:r>
                <a:rPr lang="en-US" altLang="zh-TW" sz="2400" dirty="0" err="1">
                  <a:solidFill>
                    <a:schemeClr val="bg1"/>
                  </a:solidFill>
                </a:rPr>
                <a:t>y</a:t>
              </a:r>
              <a:r>
                <a:rPr lang="en-US" altLang="zh-TW" sz="2400" baseline="30000" dirty="0" err="1">
                  <a:solidFill>
                    <a:schemeClr val="bg1"/>
                  </a:solidFill>
                </a:rPr>
                <a:t>t</a:t>
              </a:r>
              <a:endParaRPr lang="zh-TW" altLang="en-US" sz="2400" baseline="30000" dirty="0">
                <a:solidFill>
                  <a:schemeClr val="bg1"/>
                </a:solidFill>
              </a:endParaRPr>
            </a:p>
          </p:txBody>
        </p:sp>
      </p:grpSp>
      <p:cxnSp>
        <p:nvCxnSpPr>
          <p:cNvPr id="11" name="直線單箭頭接點 10"/>
          <p:cNvCxnSpPr>
            <a:cxnSpLocks/>
          </p:cNvCxnSpPr>
          <p:nvPr/>
        </p:nvCxnSpPr>
        <p:spPr>
          <a:xfrm flipH="1" flipV="1">
            <a:off x="4719738" y="3339382"/>
            <a:ext cx="0" cy="123018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a:cxnSpLocks/>
            <a:endCxn id="37" idx="2"/>
          </p:cNvCxnSpPr>
          <p:nvPr/>
        </p:nvCxnSpPr>
        <p:spPr>
          <a:xfrm flipV="1">
            <a:off x="4203075" y="2476085"/>
            <a:ext cx="1591169" cy="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向下箭號 161"/>
          <p:cNvSpPr/>
          <p:nvPr/>
        </p:nvSpPr>
        <p:spPr>
          <a:xfrm flipV="1">
            <a:off x="7183704" y="1458965"/>
            <a:ext cx="438150" cy="748396"/>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zh-TW" altLang="en-US"/>
          </a:p>
        </p:txBody>
      </p:sp>
      <p:sp>
        <p:nvSpPr>
          <p:cNvPr id="14" name="向下箭號 165"/>
          <p:cNvSpPr/>
          <p:nvPr/>
        </p:nvSpPr>
        <p:spPr>
          <a:xfrm rot="18993628" flipV="1">
            <a:off x="4810213" y="4993399"/>
            <a:ext cx="438150" cy="872768"/>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TW" altLang="en-US"/>
          </a:p>
        </p:txBody>
      </p:sp>
      <p:sp>
        <p:nvSpPr>
          <p:cNvPr id="15" name="手繪多邊形 4"/>
          <p:cNvSpPr/>
          <p:nvPr/>
        </p:nvSpPr>
        <p:spPr>
          <a:xfrm>
            <a:off x="4235808" y="2486556"/>
            <a:ext cx="435428" cy="378302"/>
          </a:xfrm>
          <a:custGeom>
            <a:avLst/>
            <a:gdLst>
              <a:gd name="connsiteX0" fmla="*/ 0 w 435428"/>
              <a:gd name="connsiteY0" fmla="*/ 931 h 378302"/>
              <a:gd name="connsiteX1" fmla="*/ 290286 w 435428"/>
              <a:gd name="connsiteY1" fmla="*/ 58988 h 378302"/>
              <a:gd name="connsiteX2" fmla="*/ 435428 w 435428"/>
              <a:gd name="connsiteY2" fmla="*/ 378302 h 378302"/>
            </a:gdLst>
            <a:ahLst/>
            <a:cxnLst>
              <a:cxn ang="0">
                <a:pos x="connsiteX0" y="connsiteY0"/>
              </a:cxn>
              <a:cxn ang="0">
                <a:pos x="connsiteX1" y="connsiteY1"/>
              </a:cxn>
              <a:cxn ang="0">
                <a:pos x="connsiteX2" y="connsiteY2"/>
              </a:cxn>
            </a:cxnLst>
            <a:rect l="l" t="t" r="r" b="b"/>
            <a:pathLst>
              <a:path w="435428" h="378302">
                <a:moveTo>
                  <a:pt x="0" y="931"/>
                </a:moveTo>
                <a:cubicBezTo>
                  <a:pt x="108857" y="-1488"/>
                  <a:pt x="217715" y="-3907"/>
                  <a:pt x="290286" y="58988"/>
                </a:cubicBezTo>
                <a:cubicBezTo>
                  <a:pt x="362857" y="121883"/>
                  <a:pt x="399142" y="250092"/>
                  <a:pt x="435428" y="378302"/>
                </a:cubicBezTo>
              </a:path>
            </a:pathLst>
          </a:cu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6" name="直線單箭頭接點 15"/>
          <p:cNvCxnSpPr>
            <a:cxnSpLocks/>
          </p:cNvCxnSpPr>
          <p:nvPr/>
        </p:nvCxnSpPr>
        <p:spPr>
          <a:xfrm flipV="1">
            <a:off x="7377371" y="3813763"/>
            <a:ext cx="0" cy="92639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8" name="群組 17"/>
          <p:cNvGrpSpPr/>
          <p:nvPr/>
        </p:nvGrpSpPr>
        <p:grpSpPr>
          <a:xfrm>
            <a:off x="5419580" y="5821689"/>
            <a:ext cx="907572" cy="461665"/>
            <a:chOff x="4765592" y="6396335"/>
            <a:chExt cx="907572" cy="461665"/>
          </a:xfrm>
        </p:grpSpPr>
        <p:sp>
          <p:nvSpPr>
            <p:cNvPr id="21" name="矩形 20"/>
            <p:cNvSpPr/>
            <p:nvPr/>
          </p:nvSpPr>
          <p:spPr>
            <a:xfrm>
              <a:off x="4823114" y="6442783"/>
              <a:ext cx="720000" cy="36877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TW" altLang="en-US"/>
            </a:p>
          </p:txBody>
        </p:sp>
        <p:sp>
          <p:nvSpPr>
            <p:cNvPr id="22" name="文字方塊 21"/>
            <p:cNvSpPr txBox="1"/>
            <p:nvPr/>
          </p:nvSpPr>
          <p:spPr>
            <a:xfrm>
              <a:off x="4765592" y="6396335"/>
              <a:ext cx="907572" cy="461665"/>
            </a:xfrm>
            <a:prstGeom prst="rect">
              <a:avLst/>
            </a:prstGeom>
            <a:noFill/>
          </p:spPr>
          <p:txBody>
            <a:bodyPr wrap="square" rtlCol="0">
              <a:spAutoFit/>
            </a:bodyPr>
            <a:lstStyle/>
            <a:p>
              <a:pPr algn="ctr"/>
              <a:r>
                <a:rPr lang="en-US" altLang="zh-TW" sz="2400" dirty="0" err="1"/>
                <a:t>x</a:t>
              </a:r>
              <a:r>
                <a:rPr lang="en-US" altLang="zh-TW" sz="2400" baseline="30000" dirty="0" err="1"/>
                <a:t>t</a:t>
              </a:r>
              <a:endParaRPr lang="zh-TW" altLang="en-US" sz="2400" baseline="30000" dirty="0"/>
            </a:p>
          </p:txBody>
        </p:sp>
      </p:grpSp>
      <p:sp>
        <p:nvSpPr>
          <p:cNvPr id="19" name="矩形 18"/>
          <p:cNvSpPr/>
          <p:nvPr/>
        </p:nvSpPr>
        <p:spPr>
          <a:xfrm>
            <a:off x="4666706" y="5848952"/>
            <a:ext cx="720000" cy="36877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20" name="文字方塊 19"/>
          <p:cNvSpPr txBox="1"/>
          <p:nvPr/>
        </p:nvSpPr>
        <p:spPr>
          <a:xfrm>
            <a:off x="4606900" y="5802503"/>
            <a:ext cx="907572" cy="46166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400" dirty="0">
                <a:solidFill>
                  <a:schemeClr val="bg1"/>
                </a:solidFill>
              </a:rPr>
              <a:t>h</a:t>
            </a:r>
            <a:r>
              <a:rPr lang="en-US" altLang="zh-TW" sz="2400" baseline="30000" dirty="0">
                <a:solidFill>
                  <a:schemeClr val="bg1"/>
                </a:solidFill>
              </a:rPr>
              <a:t>t-1</a:t>
            </a:r>
            <a:endParaRPr lang="zh-TW" altLang="en-US" sz="2400" baseline="30000" dirty="0">
              <a:solidFill>
                <a:schemeClr val="bg1"/>
              </a:solidFill>
            </a:endParaRPr>
          </a:p>
        </p:txBody>
      </p:sp>
      <p:cxnSp>
        <p:nvCxnSpPr>
          <p:cNvPr id="23" name="直線單箭頭接點 22"/>
          <p:cNvCxnSpPr>
            <a:cxnSpLocks/>
          </p:cNvCxnSpPr>
          <p:nvPr/>
        </p:nvCxnSpPr>
        <p:spPr>
          <a:xfrm flipV="1">
            <a:off x="3900518" y="2720505"/>
            <a:ext cx="0" cy="3323941"/>
          </a:xfrm>
          <a:prstGeom prst="straightConnector1">
            <a:avLst/>
          </a:prstGeom>
          <a:ln w="5715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7042779" y="4632657"/>
            <a:ext cx="720000" cy="43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a:t>h'</a:t>
            </a:r>
            <a:endParaRPr lang="zh-TW" altLang="en-US" sz="2400" baseline="30000" dirty="0"/>
          </a:p>
        </p:txBody>
      </p:sp>
      <p:cxnSp>
        <p:nvCxnSpPr>
          <p:cNvPr id="25" name="直線單箭頭接點 24"/>
          <p:cNvCxnSpPr>
            <a:cxnSpLocks/>
          </p:cNvCxnSpPr>
          <p:nvPr/>
        </p:nvCxnSpPr>
        <p:spPr>
          <a:xfrm flipV="1">
            <a:off x="3926801" y="6051650"/>
            <a:ext cx="691080" cy="0"/>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26" name="群組 25"/>
          <p:cNvGrpSpPr/>
          <p:nvPr/>
        </p:nvGrpSpPr>
        <p:grpSpPr>
          <a:xfrm>
            <a:off x="4481859" y="2873457"/>
            <a:ext cx="438150" cy="438150"/>
            <a:chOff x="6656524" y="2699227"/>
            <a:chExt cx="438150" cy="438150"/>
          </a:xfrm>
        </p:grpSpPr>
        <p:sp>
          <p:nvSpPr>
            <p:cNvPr id="27" name="橢圓 26"/>
            <p:cNvSpPr/>
            <p:nvPr/>
          </p:nvSpPr>
          <p:spPr>
            <a:xfrm>
              <a:off x="6656524" y="2699227"/>
              <a:ext cx="438150"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mc:AlternateContent xmlns:mc="http://schemas.openxmlformats.org/markup-compatibility/2006" xmlns:a14="http://schemas.microsoft.com/office/drawing/2010/main">
          <mc:Choice Requires="a14">
            <p:sp>
              <p:nvSpPr>
                <p:cNvPr id="28" name="文字方塊 27"/>
                <p:cNvSpPr txBox="1"/>
                <p:nvPr/>
              </p:nvSpPr>
              <p:spPr>
                <a:xfrm>
                  <a:off x="6710937" y="2723025"/>
                  <a:ext cx="33663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i="1">
                            <a:latin typeface="Cambria Math" panose="02040503050406030204" pitchFamily="18" charset="0"/>
                            <a:ea typeface="Cambria Math" panose="02040503050406030204" pitchFamily="18" charset="0"/>
                          </a:rPr>
                          <m:t>⨀</m:t>
                        </m:r>
                      </m:oMath>
                    </m:oMathPara>
                  </a14:m>
                  <a:endParaRPr lang="zh-TW" altLang="en-US" sz="2400" dirty="0"/>
                </a:p>
              </p:txBody>
            </p:sp>
          </mc:Choice>
          <mc:Fallback xmlns="">
            <p:sp>
              <p:nvSpPr>
                <p:cNvPr id="87" name="文字方塊 86"/>
                <p:cNvSpPr txBox="1">
                  <a:spLocks noRot="1" noChangeAspect="1" noMove="1" noResize="1" noEditPoints="1" noAdjustHandles="1" noChangeArrowheads="1" noChangeShapeType="1" noTextEdit="1"/>
                </p:cNvSpPr>
                <p:nvPr/>
              </p:nvSpPr>
              <p:spPr>
                <a:xfrm>
                  <a:off x="6710937" y="2723025"/>
                  <a:ext cx="336631" cy="369332"/>
                </a:xfrm>
                <a:prstGeom prst="rect">
                  <a:avLst/>
                </a:prstGeom>
                <a:blipFill>
                  <a:blip r:embed="rId4"/>
                  <a:stretch>
                    <a:fillRect l="-25455" r="-25455" b="-18333"/>
                  </a:stretch>
                </a:blipFill>
              </p:spPr>
              <p:txBody>
                <a:bodyPr/>
                <a:lstStyle/>
                <a:p>
                  <a:r>
                    <a:rPr lang="zh-TW" altLang="en-US">
                      <a:noFill/>
                    </a:rPr>
                    <a:t> </a:t>
                  </a:r>
                </a:p>
              </p:txBody>
            </p:sp>
          </mc:Fallback>
        </mc:AlternateContent>
      </p:grpSp>
      <p:grpSp>
        <p:nvGrpSpPr>
          <p:cNvPr id="29" name="群組 28"/>
          <p:cNvGrpSpPr/>
          <p:nvPr/>
        </p:nvGrpSpPr>
        <p:grpSpPr>
          <a:xfrm>
            <a:off x="6992375" y="5821689"/>
            <a:ext cx="907572" cy="461665"/>
            <a:chOff x="4765592" y="6396335"/>
            <a:chExt cx="907572" cy="461665"/>
          </a:xfrm>
        </p:grpSpPr>
        <p:sp>
          <p:nvSpPr>
            <p:cNvPr id="30" name="矩形 29"/>
            <p:cNvSpPr/>
            <p:nvPr/>
          </p:nvSpPr>
          <p:spPr>
            <a:xfrm>
              <a:off x="4823114" y="6442783"/>
              <a:ext cx="720000" cy="36877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TW" altLang="en-US"/>
            </a:p>
          </p:txBody>
        </p:sp>
        <p:sp>
          <p:nvSpPr>
            <p:cNvPr id="31" name="文字方塊 30"/>
            <p:cNvSpPr txBox="1"/>
            <p:nvPr/>
          </p:nvSpPr>
          <p:spPr>
            <a:xfrm>
              <a:off x="4765592" y="6396335"/>
              <a:ext cx="907572" cy="461665"/>
            </a:xfrm>
            <a:prstGeom prst="rect">
              <a:avLst/>
            </a:prstGeom>
            <a:noFill/>
          </p:spPr>
          <p:txBody>
            <a:bodyPr wrap="square" rtlCol="0">
              <a:spAutoFit/>
            </a:bodyPr>
            <a:lstStyle/>
            <a:p>
              <a:pPr algn="ctr"/>
              <a:r>
                <a:rPr lang="en-US" altLang="zh-TW" sz="2400" dirty="0" err="1"/>
                <a:t>x</a:t>
              </a:r>
              <a:r>
                <a:rPr lang="en-US" altLang="zh-TW" sz="2400" baseline="30000" dirty="0" err="1"/>
                <a:t>t</a:t>
              </a:r>
              <a:endParaRPr lang="zh-TW" altLang="en-US" sz="2400" baseline="30000" dirty="0"/>
            </a:p>
          </p:txBody>
        </p:sp>
      </p:grpSp>
      <p:sp>
        <p:nvSpPr>
          <p:cNvPr id="32" name="向下箭號 162"/>
          <p:cNvSpPr/>
          <p:nvPr/>
        </p:nvSpPr>
        <p:spPr>
          <a:xfrm flipV="1">
            <a:off x="7176211" y="5180426"/>
            <a:ext cx="438150" cy="550705"/>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33" name="向下箭號 162"/>
          <p:cNvSpPr/>
          <p:nvPr/>
        </p:nvSpPr>
        <p:spPr>
          <a:xfrm rot="7262412" flipV="1">
            <a:off x="5788788" y="2676516"/>
            <a:ext cx="438150" cy="2421714"/>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cxnSp>
        <p:nvCxnSpPr>
          <p:cNvPr id="34" name="直線單箭頭接點 33"/>
          <p:cNvCxnSpPr>
            <a:cxnSpLocks/>
            <a:endCxn id="38" idx="2"/>
          </p:cNvCxnSpPr>
          <p:nvPr/>
        </p:nvCxnSpPr>
        <p:spPr>
          <a:xfrm flipV="1">
            <a:off x="5987412" y="2650140"/>
            <a:ext cx="0" cy="195946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a:cxnSpLocks/>
          </p:cNvCxnSpPr>
          <p:nvPr/>
        </p:nvCxnSpPr>
        <p:spPr>
          <a:xfrm>
            <a:off x="6035915" y="3582327"/>
            <a:ext cx="1068342" cy="899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6" name="群組 35"/>
          <p:cNvGrpSpPr/>
          <p:nvPr/>
        </p:nvGrpSpPr>
        <p:grpSpPr>
          <a:xfrm>
            <a:off x="5794244" y="2257010"/>
            <a:ext cx="438150" cy="438150"/>
            <a:chOff x="6656524" y="2699227"/>
            <a:chExt cx="438150" cy="438150"/>
          </a:xfrm>
        </p:grpSpPr>
        <p:sp>
          <p:nvSpPr>
            <p:cNvPr id="37" name="橢圓 36"/>
            <p:cNvSpPr/>
            <p:nvPr/>
          </p:nvSpPr>
          <p:spPr>
            <a:xfrm>
              <a:off x="6656524" y="2699227"/>
              <a:ext cx="438150"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mc:AlternateContent xmlns:mc="http://schemas.openxmlformats.org/markup-compatibility/2006" xmlns:a14="http://schemas.microsoft.com/office/drawing/2010/main">
          <mc:Choice Requires="a14">
            <p:sp>
              <p:nvSpPr>
                <p:cNvPr id="38" name="文字方塊 37"/>
                <p:cNvSpPr txBox="1"/>
                <p:nvPr/>
              </p:nvSpPr>
              <p:spPr>
                <a:xfrm>
                  <a:off x="6710937" y="2723025"/>
                  <a:ext cx="33663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i="1">
                            <a:latin typeface="Cambria Math" panose="02040503050406030204" pitchFamily="18" charset="0"/>
                            <a:ea typeface="Cambria Math" panose="02040503050406030204" pitchFamily="18" charset="0"/>
                          </a:rPr>
                          <m:t>⨀</m:t>
                        </m:r>
                      </m:oMath>
                    </m:oMathPara>
                  </a14:m>
                  <a:endParaRPr lang="zh-TW" altLang="en-US" sz="2400" dirty="0"/>
                </a:p>
              </p:txBody>
            </p:sp>
          </mc:Choice>
          <mc:Fallback xmlns="">
            <p:sp>
              <p:nvSpPr>
                <p:cNvPr id="119" name="文字方塊 118"/>
                <p:cNvSpPr txBox="1">
                  <a:spLocks noRot="1" noChangeAspect="1" noMove="1" noResize="1" noEditPoints="1" noAdjustHandles="1" noChangeArrowheads="1" noChangeShapeType="1" noTextEdit="1"/>
                </p:cNvSpPr>
                <p:nvPr/>
              </p:nvSpPr>
              <p:spPr>
                <a:xfrm>
                  <a:off x="6710937" y="2723025"/>
                  <a:ext cx="336631" cy="369332"/>
                </a:xfrm>
                <a:prstGeom prst="rect">
                  <a:avLst/>
                </a:prstGeom>
                <a:blipFill>
                  <a:blip r:embed="rId5"/>
                  <a:stretch>
                    <a:fillRect l="-23636" r="-27273" b="-18333"/>
                  </a:stretch>
                </a:blipFill>
              </p:spPr>
              <p:txBody>
                <a:bodyPr/>
                <a:lstStyle/>
                <a:p>
                  <a:r>
                    <a:rPr lang="zh-TW" altLang="en-US">
                      <a:noFill/>
                    </a:rPr>
                    <a:t> </a:t>
                  </a:r>
                </a:p>
              </p:txBody>
            </p:sp>
          </mc:Fallback>
        </mc:AlternateContent>
      </p:grpSp>
      <p:grpSp>
        <p:nvGrpSpPr>
          <p:cNvPr id="39" name="群組 38"/>
          <p:cNvGrpSpPr/>
          <p:nvPr/>
        </p:nvGrpSpPr>
        <p:grpSpPr>
          <a:xfrm>
            <a:off x="7158296" y="3351143"/>
            <a:ext cx="438150" cy="438150"/>
            <a:chOff x="6656524" y="2699227"/>
            <a:chExt cx="438150" cy="438150"/>
          </a:xfrm>
        </p:grpSpPr>
        <p:sp>
          <p:nvSpPr>
            <p:cNvPr id="40" name="橢圓 39"/>
            <p:cNvSpPr/>
            <p:nvPr/>
          </p:nvSpPr>
          <p:spPr>
            <a:xfrm>
              <a:off x="6656524" y="2699227"/>
              <a:ext cx="438150"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mc:AlternateContent xmlns:mc="http://schemas.openxmlformats.org/markup-compatibility/2006" xmlns:a14="http://schemas.microsoft.com/office/drawing/2010/main">
          <mc:Choice Requires="a14">
            <p:sp>
              <p:nvSpPr>
                <p:cNvPr id="41" name="文字方塊 40"/>
                <p:cNvSpPr txBox="1"/>
                <p:nvPr/>
              </p:nvSpPr>
              <p:spPr>
                <a:xfrm>
                  <a:off x="6710937" y="2723025"/>
                  <a:ext cx="33663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i="1">
                            <a:latin typeface="Cambria Math" panose="02040503050406030204" pitchFamily="18" charset="0"/>
                            <a:ea typeface="Cambria Math" panose="02040503050406030204" pitchFamily="18" charset="0"/>
                          </a:rPr>
                          <m:t>⨀</m:t>
                        </m:r>
                      </m:oMath>
                    </m:oMathPara>
                  </a14:m>
                  <a:endParaRPr lang="zh-TW" altLang="en-US" sz="2400" dirty="0"/>
                </a:p>
              </p:txBody>
            </p:sp>
          </mc:Choice>
          <mc:Fallback xmlns="">
            <p:sp>
              <p:nvSpPr>
                <p:cNvPr id="122" name="文字方塊 121"/>
                <p:cNvSpPr txBox="1">
                  <a:spLocks noRot="1" noChangeAspect="1" noMove="1" noResize="1" noEditPoints="1" noAdjustHandles="1" noChangeArrowheads="1" noChangeShapeType="1" noTextEdit="1"/>
                </p:cNvSpPr>
                <p:nvPr/>
              </p:nvSpPr>
              <p:spPr>
                <a:xfrm>
                  <a:off x="6710937" y="2723025"/>
                  <a:ext cx="336631" cy="369332"/>
                </a:xfrm>
                <a:prstGeom prst="rect">
                  <a:avLst/>
                </a:prstGeom>
                <a:blipFill>
                  <a:blip r:embed="rId6"/>
                  <a:stretch>
                    <a:fillRect l="-25455" r="-25455" b="-18033"/>
                  </a:stretch>
                </a:blipFill>
              </p:spPr>
              <p:txBody>
                <a:bodyPr/>
                <a:lstStyle/>
                <a:p>
                  <a:r>
                    <a:rPr lang="zh-TW" altLang="en-US">
                      <a:noFill/>
                    </a:rPr>
                    <a:t> </a:t>
                  </a:r>
                </a:p>
              </p:txBody>
            </p:sp>
          </mc:Fallback>
        </mc:AlternateContent>
      </p:grpSp>
      <p:sp>
        <p:nvSpPr>
          <p:cNvPr id="42" name="文字方塊 41"/>
          <p:cNvSpPr txBox="1"/>
          <p:nvPr/>
        </p:nvSpPr>
        <p:spPr>
          <a:xfrm>
            <a:off x="6488894" y="3104081"/>
            <a:ext cx="705603" cy="461665"/>
          </a:xfrm>
          <a:prstGeom prst="rect">
            <a:avLst/>
          </a:prstGeom>
          <a:noFill/>
        </p:spPr>
        <p:txBody>
          <a:bodyPr wrap="square" rtlCol="0">
            <a:spAutoFit/>
          </a:bodyPr>
          <a:lstStyle/>
          <a:p>
            <a:r>
              <a:rPr lang="en-US" altLang="zh-TW" sz="2400" dirty="0"/>
              <a:t>1-</a:t>
            </a:r>
            <a:endParaRPr lang="zh-TW" altLang="en-US" sz="2400" dirty="0"/>
          </a:p>
        </p:txBody>
      </p:sp>
      <p:grpSp>
        <p:nvGrpSpPr>
          <p:cNvPr id="43" name="群組 42"/>
          <p:cNvGrpSpPr/>
          <p:nvPr/>
        </p:nvGrpSpPr>
        <p:grpSpPr>
          <a:xfrm>
            <a:off x="7161544" y="2265245"/>
            <a:ext cx="438150" cy="438150"/>
            <a:chOff x="6656524" y="2699227"/>
            <a:chExt cx="438150" cy="438150"/>
          </a:xfrm>
        </p:grpSpPr>
        <p:sp>
          <p:nvSpPr>
            <p:cNvPr id="44" name="橢圓 43"/>
            <p:cNvSpPr/>
            <p:nvPr/>
          </p:nvSpPr>
          <p:spPr>
            <a:xfrm>
              <a:off x="6656524" y="2699227"/>
              <a:ext cx="438150" cy="43815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mc:AlternateContent xmlns:mc="http://schemas.openxmlformats.org/markup-compatibility/2006" xmlns:a14="http://schemas.microsoft.com/office/drawing/2010/main">
          <mc:Choice Requires="a14">
            <p:sp>
              <p:nvSpPr>
                <p:cNvPr id="45" name="文字方塊 44"/>
                <p:cNvSpPr txBox="1"/>
                <p:nvPr/>
              </p:nvSpPr>
              <p:spPr>
                <a:xfrm>
                  <a:off x="6766595" y="2808578"/>
                  <a:ext cx="28373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i="1" smtClean="0">
                            <a:solidFill>
                              <a:schemeClr val="tx1"/>
                            </a:solidFill>
                            <a:latin typeface="Cambria Math" panose="02040503050406030204" pitchFamily="18" charset="0"/>
                            <a:ea typeface="Cambria Math" panose="02040503050406030204" pitchFamily="18" charset="0"/>
                          </a:rPr>
                          <m:t>＋</m:t>
                        </m:r>
                      </m:oMath>
                    </m:oMathPara>
                  </a14:m>
                  <a:endParaRPr lang="zh-TW" altLang="en-US" dirty="0">
                    <a:solidFill>
                      <a:schemeClr val="tx1"/>
                    </a:solidFill>
                  </a:endParaRPr>
                </a:p>
              </p:txBody>
            </p:sp>
          </mc:Choice>
          <mc:Fallback xmlns="">
            <p:sp>
              <p:nvSpPr>
                <p:cNvPr id="125" name="文字方塊 124"/>
                <p:cNvSpPr txBox="1">
                  <a:spLocks noRot="1" noChangeAspect="1" noMove="1" noResize="1" noEditPoints="1" noAdjustHandles="1" noChangeArrowheads="1" noChangeShapeType="1" noTextEdit="1"/>
                </p:cNvSpPr>
                <p:nvPr/>
              </p:nvSpPr>
              <p:spPr>
                <a:xfrm>
                  <a:off x="6766595" y="2808578"/>
                  <a:ext cx="283732" cy="276999"/>
                </a:xfrm>
                <a:prstGeom prst="rect">
                  <a:avLst/>
                </a:prstGeom>
                <a:blipFill>
                  <a:blip r:embed="rId7"/>
                  <a:stretch>
                    <a:fillRect l="-19565" r="-19565" b="-8889"/>
                  </a:stretch>
                </a:blipFill>
              </p:spPr>
              <p:txBody>
                <a:bodyPr/>
                <a:lstStyle/>
                <a:p>
                  <a:r>
                    <a:rPr lang="zh-TW" altLang="en-US">
                      <a:noFill/>
                    </a:rPr>
                    <a:t> </a:t>
                  </a:r>
                </a:p>
              </p:txBody>
            </p:sp>
          </mc:Fallback>
        </mc:AlternateContent>
      </p:grpSp>
      <p:cxnSp>
        <p:nvCxnSpPr>
          <p:cNvPr id="46" name="直線單箭頭接點 45"/>
          <p:cNvCxnSpPr>
            <a:cxnSpLocks/>
            <a:stCxn id="31" idx="1"/>
          </p:cNvCxnSpPr>
          <p:nvPr/>
        </p:nvCxnSpPr>
        <p:spPr>
          <a:xfrm flipH="1">
            <a:off x="6217165" y="6052522"/>
            <a:ext cx="775210" cy="4866"/>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7" name="向下箭號 165"/>
          <p:cNvSpPr/>
          <p:nvPr/>
        </p:nvSpPr>
        <p:spPr>
          <a:xfrm rot="2321610" flipV="1">
            <a:off x="5568599" y="5010165"/>
            <a:ext cx="438150" cy="820692"/>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TW" altLang="en-US"/>
          </a:p>
        </p:txBody>
      </p:sp>
      <p:cxnSp>
        <p:nvCxnSpPr>
          <p:cNvPr id="48" name="直線單箭頭接點 47"/>
          <p:cNvCxnSpPr>
            <a:cxnSpLocks/>
          </p:cNvCxnSpPr>
          <p:nvPr/>
        </p:nvCxnSpPr>
        <p:spPr>
          <a:xfrm>
            <a:off x="6286702" y="2486556"/>
            <a:ext cx="84662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單箭頭接點 48"/>
          <p:cNvCxnSpPr>
            <a:cxnSpLocks/>
          </p:cNvCxnSpPr>
          <p:nvPr/>
        </p:nvCxnSpPr>
        <p:spPr>
          <a:xfrm flipV="1">
            <a:off x="7365959" y="2717787"/>
            <a:ext cx="0" cy="6019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0" name="群組 49"/>
          <p:cNvGrpSpPr/>
          <p:nvPr/>
        </p:nvGrpSpPr>
        <p:grpSpPr>
          <a:xfrm>
            <a:off x="7643222" y="2241608"/>
            <a:ext cx="1368043" cy="461665"/>
            <a:chOff x="7775957" y="2350291"/>
            <a:chExt cx="1368043" cy="461665"/>
          </a:xfrm>
        </p:grpSpPr>
        <p:grpSp>
          <p:nvGrpSpPr>
            <p:cNvPr id="51" name="群組 50"/>
            <p:cNvGrpSpPr/>
            <p:nvPr/>
          </p:nvGrpSpPr>
          <p:grpSpPr>
            <a:xfrm>
              <a:off x="8236428" y="2350291"/>
              <a:ext cx="907572" cy="461665"/>
              <a:chOff x="4440136" y="3005198"/>
              <a:chExt cx="907572" cy="461665"/>
            </a:xfrm>
          </p:grpSpPr>
          <p:sp>
            <p:nvSpPr>
              <p:cNvPr id="53" name="矩形 52"/>
              <p:cNvSpPr/>
              <p:nvPr/>
            </p:nvSpPr>
            <p:spPr>
              <a:xfrm>
                <a:off x="4488246" y="3051646"/>
                <a:ext cx="720000" cy="36877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54" name="文字方塊 53"/>
              <p:cNvSpPr txBox="1"/>
              <p:nvPr/>
            </p:nvSpPr>
            <p:spPr>
              <a:xfrm>
                <a:off x="4440136" y="3005198"/>
                <a:ext cx="907572" cy="46166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400" dirty="0" err="1">
                    <a:solidFill>
                      <a:schemeClr val="bg1"/>
                    </a:solidFill>
                  </a:rPr>
                  <a:t>h</a:t>
                </a:r>
                <a:r>
                  <a:rPr lang="en-US" altLang="zh-TW" sz="2400" baseline="30000" dirty="0" err="1">
                    <a:solidFill>
                      <a:schemeClr val="bg1"/>
                    </a:solidFill>
                  </a:rPr>
                  <a:t>t</a:t>
                </a:r>
                <a:endParaRPr lang="zh-TW" altLang="en-US" sz="2400" baseline="30000" dirty="0">
                  <a:solidFill>
                    <a:schemeClr val="bg1"/>
                  </a:solidFill>
                </a:endParaRPr>
              </a:p>
            </p:txBody>
          </p:sp>
        </p:grpSp>
        <p:cxnSp>
          <p:nvCxnSpPr>
            <p:cNvPr id="52" name="直線單箭頭接點 51"/>
            <p:cNvCxnSpPr>
              <a:cxnSpLocks/>
            </p:cNvCxnSpPr>
            <p:nvPr/>
          </p:nvCxnSpPr>
          <p:spPr>
            <a:xfrm>
              <a:off x="7775957" y="2607264"/>
              <a:ext cx="51345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5" name="矩形 54"/>
          <p:cNvSpPr/>
          <p:nvPr/>
        </p:nvSpPr>
        <p:spPr>
          <a:xfrm>
            <a:off x="3916440" y="4154197"/>
            <a:ext cx="816955" cy="461665"/>
          </a:xfrm>
          <a:prstGeom prst="rect">
            <a:avLst/>
          </a:prstGeom>
        </p:spPr>
        <p:txBody>
          <a:bodyPr wrap="none">
            <a:spAutoFit/>
          </a:bodyPr>
          <a:lstStyle/>
          <a:p>
            <a:r>
              <a:rPr lang="en-US" altLang="zh-TW" sz="2400" dirty="0"/>
              <a:t>reset</a:t>
            </a:r>
            <a:endParaRPr lang="zh-TW" altLang="en-US" sz="2400" dirty="0"/>
          </a:p>
        </p:txBody>
      </p:sp>
      <p:sp>
        <p:nvSpPr>
          <p:cNvPr id="56" name="矩形 55"/>
          <p:cNvSpPr/>
          <p:nvPr/>
        </p:nvSpPr>
        <p:spPr>
          <a:xfrm>
            <a:off x="4968262" y="4169947"/>
            <a:ext cx="1068113" cy="461665"/>
          </a:xfrm>
          <a:prstGeom prst="rect">
            <a:avLst/>
          </a:prstGeom>
        </p:spPr>
        <p:txBody>
          <a:bodyPr wrap="none">
            <a:spAutoFit/>
          </a:bodyPr>
          <a:lstStyle/>
          <a:p>
            <a:r>
              <a:rPr lang="en-US" altLang="zh-TW" sz="2400" dirty="0"/>
              <a:t>update</a:t>
            </a:r>
            <a:endParaRPr lang="zh-TW" altLang="en-US" sz="2400" dirty="0"/>
          </a:p>
        </p:txBody>
      </p:sp>
      <p:sp>
        <p:nvSpPr>
          <p:cNvPr id="112" name="文字方塊 111"/>
          <p:cNvSpPr txBox="1"/>
          <p:nvPr/>
        </p:nvSpPr>
        <p:spPr>
          <a:xfrm>
            <a:off x="544120" y="1981886"/>
            <a:ext cx="2596606" cy="830997"/>
          </a:xfrm>
          <a:prstGeom prst="rect">
            <a:avLst/>
          </a:prstGeom>
          <a:noFill/>
        </p:spPr>
        <p:txBody>
          <a:bodyPr wrap="square" rtlCol="0">
            <a:spAutoFit/>
          </a:bodyPr>
          <a:lstStyle/>
          <a:p>
            <a:r>
              <a:rPr lang="en-US" altLang="zh-TW" sz="2400" dirty="0"/>
              <a:t>No input </a:t>
            </a:r>
            <a:r>
              <a:rPr lang="en-US" altLang="zh-TW" sz="2400" dirty="0" err="1"/>
              <a:t>x</a:t>
            </a:r>
            <a:r>
              <a:rPr lang="en-US" altLang="zh-TW" sz="2400" baseline="30000" dirty="0" err="1"/>
              <a:t>t</a:t>
            </a:r>
            <a:r>
              <a:rPr lang="en-US" altLang="zh-TW" sz="2400" baseline="30000" dirty="0"/>
              <a:t> </a:t>
            </a:r>
            <a:r>
              <a:rPr lang="en-US" altLang="zh-TW" sz="2400" dirty="0"/>
              <a:t>at each step</a:t>
            </a:r>
            <a:endParaRPr lang="zh-TW" altLang="en-US" sz="2400" baseline="30000" dirty="0"/>
          </a:p>
        </p:txBody>
      </p:sp>
      <p:sp>
        <p:nvSpPr>
          <p:cNvPr id="113" name="文字方塊 112"/>
          <p:cNvSpPr txBox="1"/>
          <p:nvPr/>
        </p:nvSpPr>
        <p:spPr>
          <a:xfrm>
            <a:off x="539652" y="3654803"/>
            <a:ext cx="2596606" cy="830997"/>
          </a:xfrm>
          <a:prstGeom prst="rect">
            <a:avLst/>
          </a:prstGeom>
          <a:noFill/>
        </p:spPr>
        <p:txBody>
          <a:bodyPr wrap="square" rtlCol="0">
            <a:spAutoFit/>
          </a:bodyPr>
          <a:lstStyle/>
          <a:p>
            <a:r>
              <a:rPr lang="en-US" altLang="zh-TW" sz="2400" dirty="0"/>
              <a:t>a</a:t>
            </a:r>
            <a:r>
              <a:rPr lang="en-US" altLang="zh-TW" sz="2400" baseline="30000" dirty="0"/>
              <a:t>t-1</a:t>
            </a:r>
            <a:r>
              <a:rPr lang="en-US" altLang="zh-TW" sz="2400" dirty="0"/>
              <a:t> is the output of the (t-1)-</a:t>
            </a:r>
            <a:r>
              <a:rPr lang="en-US" altLang="zh-TW" sz="2400" dirty="0" err="1"/>
              <a:t>th</a:t>
            </a:r>
            <a:r>
              <a:rPr lang="en-US" altLang="zh-TW" sz="2400" dirty="0"/>
              <a:t> layer</a:t>
            </a:r>
            <a:endParaRPr lang="zh-TW" altLang="en-US" sz="2400" dirty="0"/>
          </a:p>
        </p:txBody>
      </p:sp>
      <p:sp>
        <p:nvSpPr>
          <p:cNvPr id="114" name="文字方塊 113"/>
          <p:cNvSpPr txBox="1"/>
          <p:nvPr/>
        </p:nvSpPr>
        <p:spPr>
          <a:xfrm>
            <a:off x="539652" y="4536826"/>
            <a:ext cx="2596606" cy="830997"/>
          </a:xfrm>
          <a:prstGeom prst="rect">
            <a:avLst/>
          </a:prstGeom>
          <a:noFill/>
        </p:spPr>
        <p:txBody>
          <a:bodyPr wrap="square" rtlCol="0">
            <a:spAutoFit/>
          </a:bodyPr>
          <a:lstStyle/>
          <a:p>
            <a:r>
              <a:rPr lang="en-US" altLang="zh-TW" sz="2400" dirty="0"/>
              <a:t>a</a:t>
            </a:r>
            <a:r>
              <a:rPr lang="en-US" altLang="zh-TW" sz="2400" baseline="30000" dirty="0"/>
              <a:t>t</a:t>
            </a:r>
            <a:r>
              <a:rPr lang="en-US" altLang="zh-TW" sz="2400" dirty="0"/>
              <a:t> is the output of the t-</a:t>
            </a:r>
            <a:r>
              <a:rPr lang="en-US" altLang="zh-TW" sz="2400" dirty="0" err="1"/>
              <a:t>th</a:t>
            </a:r>
            <a:r>
              <a:rPr lang="en-US" altLang="zh-TW" sz="2400" dirty="0"/>
              <a:t> layer</a:t>
            </a:r>
            <a:endParaRPr lang="zh-TW" altLang="en-US" sz="2400" dirty="0"/>
          </a:p>
        </p:txBody>
      </p:sp>
      <p:sp>
        <p:nvSpPr>
          <p:cNvPr id="115" name="文字方塊 114"/>
          <p:cNvSpPr txBox="1"/>
          <p:nvPr/>
        </p:nvSpPr>
        <p:spPr>
          <a:xfrm>
            <a:off x="524933" y="2776584"/>
            <a:ext cx="2596606" cy="830997"/>
          </a:xfrm>
          <a:prstGeom prst="rect">
            <a:avLst/>
          </a:prstGeom>
          <a:noFill/>
        </p:spPr>
        <p:txBody>
          <a:bodyPr wrap="square" rtlCol="0">
            <a:spAutoFit/>
          </a:bodyPr>
          <a:lstStyle/>
          <a:p>
            <a:r>
              <a:rPr lang="en-US" altLang="zh-TW" sz="2400" dirty="0"/>
              <a:t>No output </a:t>
            </a:r>
            <a:r>
              <a:rPr lang="en-US" altLang="zh-TW" sz="2400" dirty="0" err="1"/>
              <a:t>y</a:t>
            </a:r>
            <a:r>
              <a:rPr lang="en-US" altLang="zh-TW" sz="2400" baseline="30000" dirty="0" err="1"/>
              <a:t>t</a:t>
            </a:r>
            <a:r>
              <a:rPr lang="en-US" altLang="zh-TW" sz="2400" baseline="30000" dirty="0"/>
              <a:t> </a:t>
            </a:r>
            <a:r>
              <a:rPr lang="en-US" altLang="zh-TW" sz="2400" dirty="0"/>
              <a:t>at each step</a:t>
            </a:r>
            <a:endParaRPr lang="zh-TW" altLang="en-US" sz="2400" baseline="30000" dirty="0"/>
          </a:p>
        </p:txBody>
      </p:sp>
      <p:sp>
        <p:nvSpPr>
          <p:cNvPr id="116" name="文字方塊 115"/>
          <p:cNvSpPr txBox="1"/>
          <p:nvPr/>
        </p:nvSpPr>
        <p:spPr>
          <a:xfrm>
            <a:off x="548284" y="5416078"/>
            <a:ext cx="2596606" cy="461665"/>
          </a:xfrm>
          <a:prstGeom prst="rect">
            <a:avLst/>
          </a:prstGeom>
          <a:noFill/>
        </p:spPr>
        <p:txBody>
          <a:bodyPr wrap="square" rtlCol="0">
            <a:spAutoFit/>
          </a:bodyPr>
          <a:lstStyle/>
          <a:p>
            <a:r>
              <a:rPr lang="en-US" altLang="zh-TW" sz="2400" dirty="0"/>
              <a:t>No reset gate</a:t>
            </a:r>
            <a:endParaRPr lang="zh-TW" altLang="en-US" sz="2400" dirty="0"/>
          </a:p>
        </p:txBody>
      </p:sp>
      <p:grpSp>
        <p:nvGrpSpPr>
          <p:cNvPr id="3" name="群組 2"/>
          <p:cNvGrpSpPr/>
          <p:nvPr/>
        </p:nvGrpSpPr>
        <p:grpSpPr>
          <a:xfrm>
            <a:off x="3425710" y="2229180"/>
            <a:ext cx="907572" cy="461665"/>
            <a:chOff x="3570873" y="1579305"/>
            <a:chExt cx="907572" cy="461665"/>
          </a:xfrm>
        </p:grpSpPr>
        <p:sp>
          <p:nvSpPr>
            <p:cNvPr id="61" name="矩形 60"/>
            <p:cNvSpPr/>
            <p:nvPr/>
          </p:nvSpPr>
          <p:spPr>
            <a:xfrm>
              <a:off x="3637409" y="1620011"/>
              <a:ext cx="720000" cy="36877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TW" altLang="en-US"/>
            </a:p>
          </p:txBody>
        </p:sp>
        <p:sp>
          <p:nvSpPr>
            <p:cNvPr id="62" name="文字方塊 61"/>
            <p:cNvSpPr txBox="1"/>
            <p:nvPr/>
          </p:nvSpPr>
          <p:spPr>
            <a:xfrm>
              <a:off x="3570873" y="1579305"/>
              <a:ext cx="907572" cy="46166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400" dirty="0">
                  <a:solidFill>
                    <a:schemeClr val="bg1"/>
                  </a:solidFill>
                </a:rPr>
                <a:t>a</a:t>
              </a:r>
              <a:r>
                <a:rPr lang="en-US" altLang="zh-TW" sz="2400" baseline="30000" dirty="0">
                  <a:solidFill>
                    <a:schemeClr val="bg1"/>
                  </a:solidFill>
                </a:rPr>
                <a:t>t-1</a:t>
              </a:r>
              <a:endParaRPr lang="zh-TW" altLang="en-US" sz="2400" baseline="30000" dirty="0">
                <a:solidFill>
                  <a:schemeClr val="bg1"/>
                </a:solidFill>
              </a:endParaRPr>
            </a:p>
          </p:txBody>
        </p:sp>
      </p:grpSp>
      <p:grpSp>
        <p:nvGrpSpPr>
          <p:cNvPr id="17" name="群組 16"/>
          <p:cNvGrpSpPr/>
          <p:nvPr/>
        </p:nvGrpSpPr>
        <p:grpSpPr>
          <a:xfrm>
            <a:off x="8103693" y="2253486"/>
            <a:ext cx="907572" cy="461665"/>
            <a:chOff x="8061564" y="1630366"/>
            <a:chExt cx="907572" cy="461665"/>
          </a:xfrm>
        </p:grpSpPr>
        <p:sp>
          <p:nvSpPr>
            <p:cNvPr id="63" name="矩形 62"/>
            <p:cNvSpPr/>
            <p:nvPr/>
          </p:nvSpPr>
          <p:spPr>
            <a:xfrm>
              <a:off x="8128100" y="1671072"/>
              <a:ext cx="720000" cy="36877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TW" altLang="en-US"/>
            </a:p>
          </p:txBody>
        </p:sp>
        <p:sp>
          <p:nvSpPr>
            <p:cNvPr id="64" name="文字方塊 63"/>
            <p:cNvSpPr txBox="1"/>
            <p:nvPr/>
          </p:nvSpPr>
          <p:spPr>
            <a:xfrm>
              <a:off x="8061564" y="1630366"/>
              <a:ext cx="907572" cy="46166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400" dirty="0">
                  <a:solidFill>
                    <a:schemeClr val="bg1"/>
                  </a:solidFill>
                </a:rPr>
                <a:t>a</a:t>
              </a:r>
              <a:r>
                <a:rPr lang="en-US" altLang="zh-TW" sz="2400" baseline="30000" dirty="0">
                  <a:solidFill>
                    <a:schemeClr val="bg1"/>
                  </a:solidFill>
                </a:rPr>
                <a:t>t</a:t>
              </a:r>
              <a:endParaRPr lang="zh-TW" altLang="en-US" sz="2400" baseline="30000" dirty="0">
                <a:solidFill>
                  <a:schemeClr val="bg1"/>
                </a:solidFill>
              </a:endParaRPr>
            </a:p>
          </p:txBody>
        </p:sp>
      </p:grpSp>
      <p:grpSp>
        <p:nvGrpSpPr>
          <p:cNvPr id="67" name="群組 66"/>
          <p:cNvGrpSpPr/>
          <p:nvPr/>
        </p:nvGrpSpPr>
        <p:grpSpPr>
          <a:xfrm>
            <a:off x="4584069" y="5802502"/>
            <a:ext cx="907572" cy="461665"/>
            <a:chOff x="3570873" y="1579305"/>
            <a:chExt cx="907572" cy="461665"/>
          </a:xfrm>
        </p:grpSpPr>
        <p:sp>
          <p:nvSpPr>
            <p:cNvPr id="68" name="矩形 67"/>
            <p:cNvSpPr/>
            <p:nvPr/>
          </p:nvSpPr>
          <p:spPr>
            <a:xfrm>
              <a:off x="3637409" y="1620011"/>
              <a:ext cx="720000" cy="36877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TW" altLang="en-US"/>
            </a:p>
          </p:txBody>
        </p:sp>
        <p:sp>
          <p:nvSpPr>
            <p:cNvPr id="69" name="文字方塊 68"/>
            <p:cNvSpPr txBox="1"/>
            <p:nvPr/>
          </p:nvSpPr>
          <p:spPr>
            <a:xfrm>
              <a:off x="3570873" y="1579305"/>
              <a:ext cx="907572" cy="46166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400" dirty="0">
                  <a:solidFill>
                    <a:schemeClr val="bg1"/>
                  </a:solidFill>
                </a:rPr>
                <a:t>a</a:t>
              </a:r>
              <a:r>
                <a:rPr lang="en-US" altLang="zh-TW" sz="2400" baseline="30000" dirty="0">
                  <a:solidFill>
                    <a:schemeClr val="bg1"/>
                  </a:solidFill>
                </a:rPr>
                <a:t>t-1</a:t>
              </a:r>
              <a:endParaRPr lang="zh-TW" altLang="en-US" sz="2400" baseline="30000" dirty="0">
                <a:solidFill>
                  <a:schemeClr val="bg1"/>
                </a:solidFill>
              </a:endParaRPr>
            </a:p>
          </p:txBody>
        </p:sp>
      </p:grpSp>
      <p:sp>
        <p:nvSpPr>
          <p:cNvPr id="70" name="向下箭號 162"/>
          <p:cNvSpPr/>
          <p:nvPr/>
        </p:nvSpPr>
        <p:spPr>
          <a:xfrm rot="7262412" flipV="1">
            <a:off x="5369798" y="1929039"/>
            <a:ext cx="438150" cy="3416799"/>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02961838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29"/>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46"/>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11"/>
                                        </p:tgtEl>
                                        <p:attrNameLst>
                                          <p:attrName>style.visibility</p:attrName>
                                        </p:attrNameLst>
                                      </p:cBhvr>
                                      <p:to>
                                        <p:strVal val="hidden"/>
                                      </p:to>
                                    </p:set>
                                  </p:childTnLst>
                                </p:cTn>
                              </p:par>
                              <p:par>
                                <p:cTn id="57" presetID="1" presetClass="exit" presetSubtype="0" fill="hold" grpId="0" nodeType="withEffect">
                                  <p:stCondLst>
                                    <p:cond delay="0"/>
                                  </p:stCondLst>
                                  <p:childTnLst>
                                    <p:set>
                                      <p:cBhvr>
                                        <p:cTn id="58" dur="1" fill="hold">
                                          <p:stCondLst>
                                            <p:cond delay="0"/>
                                          </p:stCondLst>
                                        </p:cTn>
                                        <p:tgtEl>
                                          <p:spTgt spid="55"/>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26"/>
                                        </p:tgtEl>
                                        <p:attrNameLst>
                                          <p:attrName>style.visibility</p:attrName>
                                        </p:attrNameLst>
                                      </p:cBhvr>
                                      <p:to>
                                        <p:strVal val="hidden"/>
                                      </p:to>
                                    </p:set>
                                  </p:childTnLst>
                                </p:cTn>
                              </p:par>
                              <p:par>
                                <p:cTn id="61" presetID="1" presetClass="exit"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5" grpId="0" animBg="1"/>
      <p:bldP spid="32" grpId="0" animBg="1"/>
      <p:bldP spid="55" grpId="0"/>
      <p:bldP spid="112" grpId="0"/>
      <p:bldP spid="113" grpId="0"/>
      <p:bldP spid="114" grpId="0"/>
      <p:bldP spid="115" grpId="0"/>
      <p:bldP spid="116" grpId="0"/>
      <p:bldP spid="7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Highway Network</a:t>
            </a:r>
            <a:endParaRPr lang="zh-TW" altLang="en-US" dirty="0"/>
          </a:p>
        </p:txBody>
      </p:sp>
      <p:sp>
        <p:nvSpPr>
          <p:cNvPr id="3" name="內容版面配置區 2"/>
          <p:cNvSpPr>
            <a:spLocks noGrp="1"/>
          </p:cNvSpPr>
          <p:nvPr>
            <p:ph sz="half" idx="1"/>
          </p:nvPr>
        </p:nvSpPr>
        <p:spPr>
          <a:xfrm>
            <a:off x="4928109" y="1710439"/>
            <a:ext cx="3886200" cy="4351338"/>
          </a:xfrm>
        </p:spPr>
        <p:txBody>
          <a:bodyPr/>
          <a:lstStyle/>
          <a:p>
            <a:r>
              <a:rPr lang="en-US" altLang="zh-TW" b="1" dirty="0">
                <a:solidFill>
                  <a:srgbClr val="000000"/>
                </a:solidFill>
                <a:latin typeface="Lucida Grande"/>
              </a:rPr>
              <a:t>Residual Network</a:t>
            </a:r>
            <a:endParaRPr lang="zh-TW" altLang="en-US" dirty="0"/>
          </a:p>
        </p:txBody>
      </p:sp>
      <p:sp>
        <p:nvSpPr>
          <p:cNvPr id="4" name="內容版面配置區 3"/>
          <p:cNvSpPr>
            <a:spLocks noGrp="1"/>
          </p:cNvSpPr>
          <p:nvPr>
            <p:ph sz="half" idx="2"/>
          </p:nvPr>
        </p:nvSpPr>
        <p:spPr>
          <a:xfrm>
            <a:off x="610577" y="1710439"/>
            <a:ext cx="3886200" cy="4351338"/>
          </a:xfrm>
        </p:spPr>
        <p:txBody>
          <a:bodyPr/>
          <a:lstStyle/>
          <a:p>
            <a:r>
              <a:rPr lang="en-US" altLang="zh-TW" b="1" dirty="0">
                <a:solidFill>
                  <a:srgbClr val="000000"/>
                </a:solidFill>
                <a:latin typeface="Lucida Grande"/>
              </a:rPr>
              <a:t>Highway Network</a:t>
            </a:r>
            <a:endParaRPr lang="zh-TW" altLang="en-US" dirty="0"/>
          </a:p>
          <a:p>
            <a:endParaRPr lang="zh-TW" altLang="en-US" dirty="0"/>
          </a:p>
        </p:txBody>
      </p:sp>
      <p:sp>
        <p:nvSpPr>
          <p:cNvPr id="5" name="矩形 4"/>
          <p:cNvSpPr/>
          <p:nvPr/>
        </p:nvSpPr>
        <p:spPr>
          <a:xfrm>
            <a:off x="4914493" y="5686066"/>
            <a:ext cx="4134820" cy="923330"/>
          </a:xfrm>
          <a:prstGeom prst="rect">
            <a:avLst/>
          </a:prstGeom>
        </p:spPr>
        <p:txBody>
          <a:bodyPr wrap="square">
            <a:spAutoFit/>
          </a:bodyPr>
          <a:lstStyle/>
          <a:p>
            <a:r>
              <a:rPr lang="en-US" altLang="zh-TW" b="1" dirty="0">
                <a:solidFill>
                  <a:srgbClr val="000000"/>
                </a:solidFill>
                <a:latin typeface="Lucida Grande"/>
              </a:rPr>
              <a:t>Deep Residual Learning for Image Recognition</a:t>
            </a:r>
          </a:p>
          <a:p>
            <a:r>
              <a:rPr lang="en-US" altLang="zh-TW" b="1" dirty="0">
                <a:solidFill>
                  <a:srgbClr val="000000"/>
                </a:solidFill>
                <a:latin typeface="Lucida Grande"/>
              </a:rPr>
              <a:t>http://arxiv.org/abs/1512.03385</a:t>
            </a:r>
            <a:endParaRPr lang="en-US" altLang="zh-TW" b="1" i="0" dirty="0">
              <a:solidFill>
                <a:srgbClr val="000000"/>
              </a:solidFill>
              <a:effectLst/>
              <a:latin typeface="Lucida Grande"/>
            </a:endParaRPr>
          </a:p>
        </p:txBody>
      </p:sp>
      <p:sp>
        <p:nvSpPr>
          <p:cNvPr id="6" name="矩形 5"/>
          <p:cNvSpPr/>
          <p:nvPr/>
        </p:nvSpPr>
        <p:spPr>
          <a:xfrm>
            <a:off x="881590" y="5693812"/>
            <a:ext cx="3761890" cy="923330"/>
          </a:xfrm>
          <a:prstGeom prst="rect">
            <a:avLst/>
          </a:prstGeom>
        </p:spPr>
        <p:txBody>
          <a:bodyPr wrap="square">
            <a:spAutoFit/>
          </a:bodyPr>
          <a:lstStyle/>
          <a:p>
            <a:r>
              <a:rPr lang="en-US" altLang="zh-TW" b="1" dirty="0">
                <a:solidFill>
                  <a:srgbClr val="000000"/>
                </a:solidFill>
                <a:latin typeface="Lucida Grande"/>
              </a:rPr>
              <a:t>Training Very Deep Networks</a:t>
            </a:r>
          </a:p>
          <a:p>
            <a:r>
              <a:rPr lang="en-US" altLang="zh-TW" b="1" dirty="0">
                <a:solidFill>
                  <a:srgbClr val="000000"/>
                </a:solidFill>
                <a:latin typeface="Lucida Grande"/>
              </a:rPr>
              <a:t>https://arxiv.org/pdf/1507.06228v2.pdf</a:t>
            </a:r>
          </a:p>
        </p:txBody>
      </p:sp>
      <p:sp>
        <p:nvSpPr>
          <p:cNvPr id="7" name="矩形 6"/>
          <p:cNvSpPr/>
          <p:nvPr/>
        </p:nvSpPr>
        <p:spPr>
          <a:xfrm>
            <a:off x="5538109" y="3424656"/>
            <a:ext cx="1567543" cy="319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5538109" y="4277454"/>
            <a:ext cx="1567543" cy="319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 name="直線單箭頭接點 11"/>
          <p:cNvCxnSpPr/>
          <p:nvPr/>
        </p:nvCxnSpPr>
        <p:spPr>
          <a:xfrm flipV="1">
            <a:off x="6301892" y="3743970"/>
            <a:ext cx="0" cy="5334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flipV="1">
            <a:off x="6301892" y="4596768"/>
            <a:ext cx="0" cy="5334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flipV="1">
            <a:off x="6301892" y="2891172"/>
            <a:ext cx="0" cy="5334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flipV="1">
            <a:off x="6301892" y="5141269"/>
            <a:ext cx="0" cy="304586"/>
          </a:xfrm>
          <a:prstGeom prst="straightConnector1">
            <a:avLst/>
          </a:prstGeom>
          <a:ln w="3810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p:nvPr/>
        </p:nvCxnSpPr>
        <p:spPr>
          <a:xfrm flipV="1">
            <a:off x="6301892" y="2294272"/>
            <a:ext cx="0" cy="533484"/>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0" name="橢圓 19"/>
          <p:cNvSpPr/>
          <p:nvPr/>
        </p:nvSpPr>
        <p:spPr>
          <a:xfrm>
            <a:off x="5613402" y="3494313"/>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22" name="橢圓 21"/>
          <p:cNvSpPr/>
          <p:nvPr/>
        </p:nvSpPr>
        <p:spPr>
          <a:xfrm>
            <a:off x="5860463" y="3493862"/>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23" name="橢圓 22"/>
          <p:cNvSpPr/>
          <p:nvPr/>
        </p:nvSpPr>
        <p:spPr>
          <a:xfrm>
            <a:off x="6115756" y="3493862"/>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24" name="橢圓 23"/>
          <p:cNvSpPr/>
          <p:nvPr/>
        </p:nvSpPr>
        <p:spPr>
          <a:xfrm>
            <a:off x="6355411" y="3496856"/>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25" name="橢圓 24"/>
          <p:cNvSpPr/>
          <p:nvPr/>
        </p:nvSpPr>
        <p:spPr>
          <a:xfrm>
            <a:off x="6598061" y="3493862"/>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26" name="橢圓 25"/>
          <p:cNvSpPr/>
          <p:nvPr/>
        </p:nvSpPr>
        <p:spPr>
          <a:xfrm>
            <a:off x="6857765" y="3493673"/>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27" name="橢圓 26"/>
          <p:cNvSpPr/>
          <p:nvPr/>
        </p:nvSpPr>
        <p:spPr>
          <a:xfrm>
            <a:off x="5613402" y="4292834"/>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28" name="橢圓 27"/>
          <p:cNvSpPr/>
          <p:nvPr/>
        </p:nvSpPr>
        <p:spPr>
          <a:xfrm>
            <a:off x="5860463" y="4292383"/>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29" name="橢圓 28"/>
          <p:cNvSpPr/>
          <p:nvPr/>
        </p:nvSpPr>
        <p:spPr>
          <a:xfrm>
            <a:off x="6115756" y="4292383"/>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30" name="橢圓 29"/>
          <p:cNvSpPr/>
          <p:nvPr/>
        </p:nvSpPr>
        <p:spPr>
          <a:xfrm>
            <a:off x="6355411" y="4295377"/>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31" name="橢圓 30"/>
          <p:cNvSpPr/>
          <p:nvPr/>
        </p:nvSpPr>
        <p:spPr>
          <a:xfrm>
            <a:off x="6598061" y="4292383"/>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32" name="橢圓 31"/>
          <p:cNvSpPr/>
          <p:nvPr/>
        </p:nvSpPr>
        <p:spPr>
          <a:xfrm>
            <a:off x="6857765" y="4292194"/>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33" name="橢圓 32"/>
          <p:cNvSpPr/>
          <p:nvPr/>
        </p:nvSpPr>
        <p:spPr>
          <a:xfrm>
            <a:off x="6115756" y="2561014"/>
            <a:ext cx="377621" cy="37762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1"/>
            <a:r>
              <a:rPr lang="en-US" altLang="zh-TW" sz="2400" dirty="0"/>
              <a:t>+</a:t>
            </a:r>
            <a:endParaRPr lang="zh-TW" altLang="en-US" sz="2400" dirty="0"/>
          </a:p>
        </p:txBody>
      </p:sp>
      <p:cxnSp>
        <p:nvCxnSpPr>
          <p:cNvPr id="35" name="直線接點 34"/>
          <p:cNvCxnSpPr/>
          <p:nvPr/>
        </p:nvCxnSpPr>
        <p:spPr>
          <a:xfrm>
            <a:off x="6321880" y="4988655"/>
            <a:ext cx="12536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flipV="1">
            <a:off x="7575552" y="2749824"/>
            <a:ext cx="0" cy="22388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flipH="1">
            <a:off x="6535411" y="2749824"/>
            <a:ext cx="1040141"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8" name="群組 47"/>
          <p:cNvGrpSpPr/>
          <p:nvPr/>
        </p:nvGrpSpPr>
        <p:grpSpPr>
          <a:xfrm>
            <a:off x="2087636" y="4004567"/>
            <a:ext cx="1567543" cy="319314"/>
            <a:chOff x="5754347" y="3836831"/>
            <a:chExt cx="1567543" cy="319314"/>
          </a:xfrm>
        </p:grpSpPr>
        <p:sp>
          <p:nvSpPr>
            <p:cNvPr id="41" name="矩形 40"/>
            <p:cNvSpPr/>
            <p:nvPr/>
          </p:nvSpPr>
          <p:spPr>
            <a:xfrm>
              <a:off x="5754347" y="3836831"/>
              <a:ext cx="1567543" cy="319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橢圓 41"/>
            <p:cNvSpPr/>
            <p:nvPr/>
          </p:nvSpPr>
          <p:spPr>
            <a:xfrm>
              <a:off x="5829640" y="3906488"/>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43" name="橢圓 42"/>
            <p:cNvSpPr/>
            <p:nvPr/>
          </p:nvSpPr>
          <p:spPr>
            <a:xfrm>
              <a:off x="6076701" y="3906037"/>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44" name="橢圓 43"/>
            <p:cNvSpPr/>
            <p:nvPr/>
          </p:nvSpPr>
          <p:spPr>
            <a:xfrm>
              <a:off x="6331994" y="3906037"/>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45" name="橢圓 44"/>
            <p:cNvSpPr/>
            <p:nvPr/>
          </p:nvSpPr>
          <p:spPr>
            <a:xfrm>
              <a:off x="6571649" y="3909031"/>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46" name="橢圓 45"/>
            <p:cNvSpPr/>
            <p:nvPr/>
          </p:nvSpPr>
          <p:spPr>
            <a:xfrm>
              <a:off x="6814299" y="3906037"/>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47" name="橢圓 46"/>
            <p:cNvSpPr/>
            <p:nvPr/>
          </p:nvSpPr>
          <p:spPr>
            <a:xfrm>
              <a:off x="7074003" y="3905848"/>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grpSp>
      <p:cxnSp>
        <p:nvCxnSpPr>
          <p:cNvPr id="49" name="直線單箭頭接點 48"/>
          <p:cNvCxnSpPr/>
          <p:nvPr/>
        </p:nvCxnSpPr>
        <p:spPr>
          <a:xfrm flipH="1" flipV="1">
            <a:off x="2866757" y="2896706"/>
            <a:ext cx="368452" cy="3801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單箭頭接點 49"/>
          <p:cNvCxnSpPr/>
          <p:nvPr/>
        </p:nvCxnSpPr>
        <p:spPr>
          <a:xfrm flipV="1">
            <a:off x="2852605" y="2357688"/>
            <a:ext cx="0" cy="533484"/>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a:xfrm flipH="1">
            <a:off x="3407293" y="2938635"/>
            <a:ext cx="724350"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flipV="1">
            <a:off x="4131643" y="2891172"/>
            <a:ext cx="0" cy="19646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單箭頭接點 53"/>
          <p:cNvCxnSpPr>
            <a:endCxn id="41" idx="2"/>
          </p:cNvCxnSpPr>
          <p:nvPr/>
        </p:nvCxnSpPr>
        <p:spPr>
          <a:xfrm flipV="1">
            <a:off x="2841623" y="4323881"/>
            <a:ext cx="0" cy="94087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單箭頭接點 54"/>
          <p:cNvCxnSpPr/>
          <p:nvPr/>
        </p:nvCxnSpPr>
        <p:spPr>
          <a:xfrm flipV="1">
            <a:off x="2841623" y="5275776"/>
            <a:ext cx="0" cy="304586"/>
          </a:xfrm>
          <a:prstGeom prst="straightConnector1">
            <a:avLst/>
          </a:prstGeom>
          <a:ln w="3810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直線接點 57"/>
          <p:cNvCxnSpPr/>
          <p:nvPr/>
        </p:nvCxnSpPr>
        <p:spPr>
          <a:xfrm>
            <a:off x="2865271" y="4855849"/>
            <a:ext cx="12536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接點 60"/>
          <p:cNvCxnSpPr/>
          <p:nvPr/>
        </p:nvCxnSpPr>
        <p:spPr>
          <a:xfrm>
            <a:off x="1571337" y="4855849"/>
            <a:ext cx="125367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2" name="直線接點 61"/>
          <p:cNvCxnSpPr/>
          <p:nvPr/>
        </p:nvCxnSpPr>
        <p:spPr>
          <a:xfrm flipV="1">
            <a:off x="1571337" y="3127189"/>
            <a:ext cx="0" cy="1728976"/>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4" name="直線接點 63"/>
          <p:cNvCxnSpPr/>
          <p:nvPr/>
        </p:nvCxnSpPr>
        <p:spPr>
          <a:xfrm>
            <a:off x="1571337" y="3127189"/>
            <a:ext cx="1513601" cy="0"/>
          </a:xfrm>
          <a:prstGeom prst="line">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文字方塊 65"/>
          <p:cNvSpPr txBox="1"/>
          <p:nvPr/>
        </p:nvSpPr>
        <p:spPr>
          <a:xfrm>
            <a:off x="7489057" y="3624983"/>
            <a:ext cx="932543" cy="461665"/>
          </a:xfrm>
          <a:prstGeom prst="rect">
            <a:avLst/>
          </a:prstGeom>
          <a:noFill/>
        </p:spPr>
        <p:txBody>
          <a:bodyPr wrap="square" rtlCol="0">
            <a:spAutoFit/>
          </a:bodyPr>
          <a:lstStyle/>
          <a:p>
            <a:pPr algn="ctr"/>
            <a:r>
              <a:rPr lang="en-US" altLang="zh-TW" sz="2400" dirty="0">
                <a:solidFill>
                  <a:srgbClr val="0000FF"/>
                </a:solidFill>
              </a:rPr>
              <a:t>copy</a:t>
            </a:r>
            <a:endParaRPr lang="zh-TW" altLang="en-US" sz="2400" dirty="0">
              <a:solidFill>
                <a:srgbClr val="0000FF"/>
              </a:solidFill>
            </a:endParaRPr>
          </a:p>
        </p:txBody>
      </p:sp>
      <p:sp>
        <p:nvSpPr>
          <p:cNvPr id="67" name="文字方塊 66"/>
          <p:cNvSpPr txBox="1"/>
          <p:nvPr/>
        </p:nvSpPr>
        <p:spPr>
          <a:xfrm>
            <a:off x="4030396" y="3791919"/>
            <a:ext cx="932543" cy="461665"/>
          </a:xfrm>
          <a:prstGeom prst="rect">
            <a:avLst/>
          </a:prstGeom>
          <a:noFill/>
        </p:spPr>
        <p:txBody>
          <a:bodyPr wrap="square" rtlCol="0">
            <a:spAutoFit/>
          </a:bodyPr>
          <a:lstStyle/>
          <a:p>
            <a:pPr algn="ctr"/>
            <a:r>
              <a:rPr lang="en-US" altLang="zh-TW" sz="2400" dirty="0">
                <a:solidFill>
                  <a:srgbClr val="0000FF"/>
                </a:solidFill>
              </a:rPr>
              <a:t>copy</a:t>
            </a:r>
            <a:endParaRPr lang="zh-TW" altLang="en-US" sz="2400" dirty="0">
              <a:solidFill>
                <a:srgbClr val="0000FF"/>
              </a:solidFill>
            </a:endParaRPr>
          </a:p>
        </p:txBody>
      </p:sp>
      <p:sp>
        <p:nvSpPr>
          <p:cNvPr id="68" name="文字方塊 67"/>
          <p:cNvSpPr txBox="1"/>
          <p:nvPr/>
        </p:nvSpPr>
        <p:spPr>
          <a:xfrm>
            <a:off x="162228" y="3551197"/>
            <a:ext cx="1438725" cy="830997"/>
          </a:xfrm>
          <a:prstGeom prst="rect">
            <a:avLst/>
          </a:prstGeom>
          <a:noFill/>
        </p:spPr>
        <p:txBody>
          <a:bodyPr wrap="square" rtlCol="0">
            <a:spAutoFit/>
          </a:bodyPr>
          <a:lstStyle/>
          <a:p>
            <a:pPr algn="ctr"/>
            <a:r>
              <a:rPr lang="en-US" altLang="zh-TW" sz="2400" dirty="0">
                <a:solidFill>
                  <a:srgbClr val="0000FF"/>
                </a:solidFill>
              </a:rPr>
              <a:t>Gate controller</a:t>
            </a:r>
            <a:endParaRPr lang="zh-TW" altLang="en-US" sz="2400" dirty="0">
              <a:solidFill>
                <a:srgbClr val="0000FF"/>
              </a:solidFill>
            </a:endParaRPr>
          </a:p>
        </p:txBody>
      </p:sp>
      <p:cxnSp>
        <p:nvCxnSpPr>
          <p:cNvPr id="63" name="直線單箭頭接點 62"/>
          <p:cNvCxnSpPr/>
          <p:nvPr/>
        </p:nvCxnSpPr>
        <p:spPr>
          <a:xfrm flipV="1">
            <a:off x="2834294" y="3424656"/>
            <a:ext cx="0" cy="5799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文字方塊 8"/>
              <p:cNvSpPr txBox="1"/>
              <p:nvPr/>
            </p:nvSpPr>
            <p:spPr>
              <a:xfrm>
                <a:off x="5121177" y="249209"/>
                <a:ext cx="207563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h</m:t>
                          </m:r>
                        </m:e>
                        <m:sup>
                          <m:r>
                            <a:rPr lang="en-US" altLang="zh-TW" sz="2400" b="0" i="1" smtClean="0">
                              <a:latin typeface="Cambria Math" panose="02040503050406030204" pitchFamily="18" charset="0"/>
                            </a:rPr>
                            <m:t>′</m:t>
                          </m:r>
                        </m:sup>
                      </m:sSup>
                      <m:r>
                        <a:rPr lang="en-US" altLang="zh-TW" sz="2400" b="0" i="1" smtClean="0">
                          <a:latin typeface="Cambria Math" panose="02040503050406030204" pitchFamily="18" charset="0"/>
                        </a:rPr>
                        <m:t>=</m:t>
                      </m:r>
                      <m:r>
                        <a:rPr lang="zh-TW" altLang="en-US" sz="2400" b="0" i="1" smtClean="0">
                          <a:latin typeface="Cambria Math" panose="02040503050406030204" pitchFamily="18" charset="0"/>
                        </a:rPr>
                        <m:t>𝜎</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𝑊</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𝑎</m:t>
                              </m:r>
                            </m:e>
                            <m:sup>
                              <m:r>
                                <a:rPr lang="en-US" altLang="zh-TW" sz="2400" b="0" i="1" smtClean="0">
                                  <a:latin typeface="Cambria Math" panose="02040503050406030204" pitchFamily="18" charset="0"/>
                                </a:rPr>
                                <m:t>𝑡</m:t>
                              </m:r>
                              <m:r>
                                <a:rPr lang="en-US" altLang="zh-TW" sz="2400" b="0" i="1" smtClean="0">
                                  <a:latin typeface="Cambria Math" panose="02040503050406030204" pitchFamily="18" charset="0"/>
                                </a:rPr>
                                <m:t>−1</m:t>
                              </m:r>
                            </m:sup>
                          </m:sSup>
                        </m:e>
                      </m:d>
                    </m:oMath>
                  </m:oMathPara>
                </a14:m>
                <a:endParaRPr lang="zh-TW" altLang="en-US" sz="2400" dirty="0"/>
              </a:p>
            </p:txBody>
          </p:sp>
        </mc:Choice>
        <mc:Fallback xmlns="">
          <p:sp>
            <p:nvSpPr>
              <p:cNvPr id="9" name="文字方塊 8"/>
              <p:cNvSpPr txBox="1">
                <a:spLocks noRot="1" noChangeAspect="1" noMove="1" noResize="1" noEditPoints="1" noAdjustHandles="1" noChangeArrowheads="1" noChangeShapeType="1" noTextEdit="1"/>
              </p:cNvSpPr>
              <p:nvPr/>
            </p:nvSpPr>
            <p:spPr>
              <a:xfrm>
                <a:off x="5121177" y="249209"/>
                <a:ext cx="2075633" cy="369332"/>
              </a:xfrm>
              <a:prstGeom prst="rect">
                <a:avLst/>
              </a:prstGeom>
              <a:blipFill>
                <a:blip r:embed="rId2"/>
                <a:stretch>
                  <a:fillRect l="-3226" b="-8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6" name="文字方塊 55"/>
              <p:cNvSpPr txBox="1"/>
              <p:nvPr/>
            </p:nvSpPr>
            <p:spPr>
              <a:xfrm>
                <a:off x="5241812" y="685289"/>
                <a:ext cx="20283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i="1" smtClean="0">
                          <a:latin typeface="Cambria Math" panose="02040503050406030204" pitchFamily="18" charset="0"/>
                        </a:rPr>
                        <m:t>𝑧</m:t>
                      </m:r>
                      <m:r>
                        <a:rPr lang="en-US" altLang="zh-TW" sz="2400" b="0" i="1" smtClean="0">
                          <a:latin typeface="Cambria Math" panose="02040503050406030204" pitchFamily="18" charset="0"/>
                        </a:rPr>
                        <m:t>=</m:t>
                      </m:r>
                      <m:r>
                        <a:rPr lang="zh-TW" altLang="en-US" sz="2400" b="0" i="1" smtClean="0">
                          <a:latin typeface="Cambria Math" panose="02040503050406030204" pitchFamily="18" charset="0"/>
                        </a:rPr>
                        <m:t>𝜎</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𝑊</m:t>
                          </m:r>
                          <m:r>
                            <a:rPr lang="en-US" altLang="zh-TW" sz="2400" b="0" i="1" smtClean="0">
                              <a:latin typeface="Cambria Math" panose="02040503050406030204" pitchFamily="18" charset="0"/>
                            </a:rPr>
                            <m:t>′</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𝑎</m:t>
                              </m:r>
                            </m:e>
                            <m:sup>
                              <m:r>
                                <a:rPr lang="en-US" altLang="zh-TW" sz="2400" b="0" i="1" smtClean="0">
                                  <a:latin typeface="Cambria Math" panose="02040503050406030204" pitchFamily="18" charset="0"/>
                                </a:rPr>
                                <m:t>𝑡</m:t>
                              </m:r>
                              <m:r>
                                <a:rPr lang="en-US" altLang="zh-TW" sz="2400" b="0" i="1" smtClean="0">
                                  <a:latin typeface="Cambria Math" panose="02040503050406030204" pitchFamily="18" charset="0"/>
                                </a:rPr>
                                <m:t>−1</m:t>
                              </m:r>
                            </m:sup>
                          </m:sSup>
                        </m:e>
                      </m:d>
                    </m:oMath>
                  </m:oMathPara>
                </a14:m>
                <a:endParaRPr lang="zh-TW" altLang="en-US" sz="2400" dirty="0"/>
              </a:p>
            </p:txBody>
          </p:sp>
        </mc:Choice>
        <mc:Fallback xmlns="">
          <p:sp>
            <p:nvSpPr>
              <p:cNvPr id="56" name="文字方塊 55"/>
              <p:cNvSpPr txBox="1">
                <a:spLocks noRot="1" noChangeAspect="1" noMove="1" noResize="1" noEditPoints="1" noAdjustHandles="1" noChangeArrowheads="1" noChangeShapeType="1" noTextEdit="1"/>
              </p:cNvSpPr>
              <p:nvPr/>
            </p:nvSpPr>
            <p:spPr>
              <a:xfrm>
                <a:off x="5241812" y="685289"/>
                <a:ext cx="2028376" cy="369332"/>
              </a:xfrm>
              <a:prstGeom prst="rect">
                <a:avLst/>
              </a:prstGeom>
              <a:blipFill>
                <a:blip r:embed="rId3"/>
                <a:stretch>
                  <a:fillRect l="-1802" t="-1639" b="-983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7" name="文字方塊 56"/>
              <p:cNvSpPr txBox="1"/>
              <p:nvPr/>
            </p:nvSpPr>
            <p:spPr>
              <a:xfrm>
                <a:off x="5094861" y="1150116"/>
                <a:ext cx="388580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i="1">
                              <a:latin typeface="Cambria Math" panose="02040503050406030204" pitchFamily="18" charset="0"/>
                            </a:rPr>
                            <m:t>𝑎</m:t>
                          </m:r>
                        </m:e>
                        <m:sup>
                          <m:r>
                            <a:rPr lang="en-US" altLang="zh-TW" sz="2400" i="1">
                              <a:latin typeface="Cambria Math" panose="02040503050406030204" pitchFamily="18" charset="0"/>
                            </a:rPr>
                            <m:t>𝑡</m:t>
                          </m:r>
                        </m:sup>
                      </m:sSup>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𝑧</m:t>
                      </m:r>
                      <m:r>
                        <a:rPr lang="en-US" altLang="zh-TW" sz="2400" b="0" i="1" smtClean="0">
                          <a:latin typeface="Cambria Math" panose="02040503050406030204" pitchFamily="18" charset="0"/>
                          <a:ea typeface="Cambria Math" panose="02040503050406030204" pitchFamily="18" charset="0"/>
                        </a:rPr>
                        <m:t>⊙</m:t>
                      </m:r>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𝑎</m:t>
                          </m:r>
                        </m:e>
                        <m:sup>
                          <m:r>
                            <a:rPr lang="en-US" altLang="zh-TW" sz="2400" i="1">
                              <a:latin typeface="Cambria Math" panose="02040503050406030204" pitchFamily="18" charset="0"/>
                            </a:rPr>
                            <m:t>𝑡</m:t>
                          </m:r>
                          <m:r>
                            <a:rPr lang="en-US" altLang="zh-TW" sz="2400" i="1">
                              <a:latin typeface="Cambria Math" panose="02040503050406030204" pitchFamily="18" charset="0"/>
                            </a:rPr>
                            <m:t>−1</m:t>
                          </m:r>
                        </m:sup>
                      </m:sSup>
                      <m:r>
                        <a:rPr lang="en-US" altLang="zh-TW" sz="2400" b="0" i="1" smtClean="0">
                          <a:latin typeface="Cambria Math" panose="02040503050406030204" pitchFamily="18" charset="0"/>
                        </a:rPr>
                        <m:t>+</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1−</m:t>
                          </m:r>
                          <m:r>
                            <a:rPr lang="en-US" altLang="zh-TW" sz="2400" b="0" i="1" smtClean="0">
                              <a:latin typeface="Cambria Math" panose="02040503050406030204" pitchFamily="18" charset="0"/>
                            </a:rPr>
                            <m:t>𝑧</m:t>
                          </m:r>
                        </m:e>
                      </m:d>
                      <m:r>
                        <a:rPr lang="en-US" altLang="zh-TW" sz="2400" i="1">
                          <a:latin typeface="Cambria Math" panose="02040503050406030204" pitchFamily="18" charset="0"/>
                          <a:ea typeface="Cambria Math" panose="02040503050406030204" pitchFamily="18" charset="0"/>
                        </a:rPr>
                        <m:t>⊙</m:t>
                      </m:r>
                      <m:r>
                        <a:rPr lang="en-US" altLang="zh-TW" sz="2400" i="1">
                          <a:latin typeface="Cambria Math" panose="02040503050406030204" pitchFamily="18" charset="0"/>
                        </a:rPr>
                        <m:t>h</m:t>
                      </m:r>
                    </m:oMath>
                  </m:oMathPara>
                </a14:m>
                <a:endParaRPr lang="zh-TW" altLang="en-US" sz="2400" dirty="0"/>
              </a:p>
            </p:txBody>
          </p:sp>
        </mc:Choice>
        <mc:Fallback xmlns="">
          <p:sp>
            <p:nvSpPr>
              <p:cNvPr id="57" name="文字方塊 56"/>
              <p:cNvSpPr txBox="1">
                <a:spLocks noRot="1" noChangeAspect="1" noMove="1" noResize="1" noEditPoints="1" noAdjustHandles="1" noChangeArrowheads="1" noChangeShapeType="1" noTextEdit="1"/>
              </p:cNvSpPr>
              <p:nvPr/>
            </p:nvSpPr>
            <p:spPr>
              <a:xfrm>
                <a:off x="5094861" y="1150116"/>
                <a:ext cx="3885807" cy="369332"/>
              </a:xfrm>
              <a:prstGeom prst="rect">
                <a:avLst/>
              </a:prstGeom>
              <a:blipFill>
                <a:blip r:embed="rId4"/>
                <a:stretch>
                  <a:fillRect l="-628" t="-1667" r="-1413" b="-2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9" name="文字方塊 58"/>
              <p:cNvSpPr txBox="1"/>
              <p:nvPr/>
            </p:nvSpPr>
            <p:spPr>
              <a:xfrm>
                <a:off x="2904938" y="5018486"/>
                <a:ext cx="6594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𝑎</m:t>
                          </m:r>
                        </m:e>
                        <m:sup>
                          <m:r>
                            <a:rPr lang="en-US" altLang="zh-TW" sz="2400" i="1">
                              <a:latin typeface="Cambria Math" panose="02040503050406030204" pitchFamily="18" charset="0"/>
                            </a:rPr>
                            <m:t>𝑡</m:t>
                          </m:r>
                          <m:r>
                            <a:rPr lang="en-US" altLang="zh-TW" sz="2400" i="1">
                              <a:latin typeface="Cambria Math" panose="02040503050406030204" pitchFamily="18" charset="0"/>
                            </a:rPr>
                            <m:t>−1</m:t>
                          </m:r>
                        </m:sup>
                      </m:sSup>
                    </m:oMath>
                  </m:oMathPara>
                </a14:m>
                <a:endParaRPr lang="zh-TW" altLang="en-US" sz="2400" dirty="0"/>
              </a:p>
            </p:txBody>
          </p:sp>
        </mc:Choice>
        <mc:Fallback xmlns="">
          <p:sp>
            <p:nvSpPr>
              <p:cNvPr id="59" name="文字方塊 58"/>
              <p:cNvSpPr txBox="1">
                <a:spLocks noRot="1" noChangeAspect="1" noMove="1" noResize="1" noEditPoints="1" noAdjustHandles="1" noChangeArrowheads="1" noChangeShapeType="1" noTextEdit="1"/>
              </p:cNvSpPr>
              <p:nvPr/>
            </p:nvSpPr>
            <p:spPr>
              <a:xfrm>
                <a:off x="2904938" y="5018486"/>
                <a:ext cx="659476" cy="369332"/>
              </a:xfrm>
              <a:prstGeom prst="rect">
                <a:avLst/>
              </a:prstGeom>
              <a:blipFill>
                <a:blip r:embed="rId5"/>
                <a:stretch>
                  <a:fillRect l="-6481" r="-370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0" name="文字方塊 59"/>
              <p:cNvSpPr txBox="1"/>
              <p:nvPr/>
            </p:nvSpPr>
            <p:spPr>
              <a:xfrm>
                <a:off x="2942935" y="2235853"/>
                <a:ext cx="36612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𝑎</m:t>
                          </m:r>
                        </m:e>
                        <m:sup>
                          <m:r>
                            <a:rPr lang="en-US" altLang="zh-TW" sz="2400" i="1">
                              <a:latin typeface="Cambria Math" panose="02040503050406030204" pitchFamily="18" charset="0"/>
                            </a:rPr>
                            <m:t>𝑡</m:t>
                          </m:r>
                        </m:sup>
                      </m:sSup>
                    </m:oMath>
                  </m:oMathPara>
                </a14:m>
                <a:endParaRPr lang="zh-TW" altLang="en-US" sz="2400" dirty="0"/>
              </a:p>
            </p:txBody>
          </p:sp>
        </mc:Choice>
        <mc:Fallback xmlns="">
          <p:sp>
            <p:nvSpPr>
              <p:cNvPr id="60" name="文字方塊 59"/>
              <p:cNvSpPr txBox="1">
                <a:spLocks noRot="1" noChangeAspect="1" noMove="1" noResize="1" noEditPoints="1" noAdjustHandles="1" noChangeArrowheads="1" noChangeShapeType="1" noTextEdit="1"/>
              </p:cNvSpPr>
              <p:nvPr/>
            </p:nvSpPr>
            <p:spPr>
              <a:xfrm>
                <a:off x="2942935" y="2235853"/>
                <a:ext cx="366126" cy="369332"/>
              </a:xfrm>
              <a:prstGeom prst="rect">
                <a:avLst/>
              </a:prstGeom>
              <a:blipFill>
                <a:blip r:embed="rId6"/>
                <a:stretch>
                  <a:fillRect l="-11667" r="-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5" name="文字方塊 64"/>
              <p:cNvSpPr txBox="1"/>
              <p:nvPr/>
            </p:nvSpPr>
            <p:spPr>
              <a:xfrm>
                <a:off x="2062998" y="2738107"/>
                <a:ext cx="22326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𝑧</m:t>
                      </m:r>
                    </m:oMath>
                  </m:oMathPara>
                </a14:m>
                <a:endParaRPr lang="zh-TW" altLang="en-US" sz="2400" dirty="0"/>
              </a:p>
            </p:txBody>
          </p:sp>
        </mc:Choice>
        <mc:Fallback xmlns="">
          <p:sp>
            <p:nvSpPr>
              <p:cNvPr id="65" name="文字方塊 64"/>
              <p:cNvSpPr txBox="1">
                <a:spLocks noRot="1" noChangeAspect="1" noMove="1" noResize="1" noEditPoints="1" noAdjustHandles="1" noChangeArrowheads="1" noChangeShapeType="1" noTextEdit="1"/>
              </p:cNvSpPr>
              <p:nvPr/>
            </p:nvSpPr>
            <p:spPr>
              <a:xfrm>
                <a:off x="2062998" y="2738107"/>
                <a:ext cx="223266" cy="369332"/>
              </a:xfrm>
              <a:prstGeom prst="rect">
                <a:avLst/>
              </a:prstGeom>
              <a:blipFill>
                <a:blip r:embed="rId7"/>
                <a:stretch>
                  <a:fillRect l="-16216" r="-1621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9" name="文字方塊 68"/>
              <p:cNvSpPr txBox="1"/>
              <p:nvPr/>
            </p:nvSpPr>
            <p:spPr>
              <a:xfrm>
                <a:off x="2416578" y="3418243"/>
                <a:ext cx="32060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h</m:t>
                      </m:r>
                      <m:r>
                        <a:rPr lang="en-US" altLang="zh-TW" sz="2400" b="0" i="1" smtClean="0">
                          <a:latin typeface="Cambria Math" panose="02040503050406030204" pitchFamily="18" charset="0"/>
                        </a:rPr>
                        <m:t>′</m:t>
                      </m:r>
                    </m:oMath>
                  </m:oMathPara>
                </a14:m>
                <a:endParaRPr lang="zh-TW" altLang="en-US" sz="2400" dirty="0"/>
              </a:p>
            </p:txBody>
          </p:sp>
        </mc:Choice>
        <mc:Fallback xmlns="">
          <p:sp>
            <p:nvSpPr>
              <p:cNvPr id="69" name="文字方塊 68"/>
              <p:cNvSpPr txBox="1">
                <a:spLocks noRot="1" noChangeAspect="1" noMove="1" noResize="1" noEditPoints="1" noAdjustHandles="1" noChangeArrowheads="1" noChangeShapeType="1" noTextEdit="1"/>
              </p:cNvSpPr>
              <p:nvPr/>
            </p:nvSpPr>
            <p:spPr>
              <a:xfrm>
                <a:off x="2416578" y="3418243"/>
                <a:ext cx="320601" cy="369332"/>
              </a:xfrm>
              <a:prstGeom prst="rect">
                <a:avLst/>
              </a:prstGeom>
              <a:blipFill>
                <a:blip r:embed="rId8"/>
                <a:stretch>
                  <a:fillRect l="-24528" t="-1667" r="-26415" b="-10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0" name="文字方塊 69"/>
              <p:cNvSpPr txBox="1"/>
              <p:nvPr/>
            </p:nvSpPr>
            <p:spPr>
              <a:xfrm>
                <a:off x="6420928" y="4999491"/>
                <a:ext cx="6594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𝑎</m:t>
                          </m:r>
                        </m:e>
                        <m:sup>
                          <m:r>
                            <a:rPr lang="en-US" altLang="zh-TW" sz="2400" i="1">
                              <a:latin typeface="Cambria Math" panose="02040503050406030204" pitchFamily="18" charset="0"/>
                            </a:rPr>
                            <m:t>𝑡</m:t>
                          </m:r>
                          <m:r>
                            <a:rPr lang="en-US" altLang="zh-TW" sz="2400" i="1">
                              <a:latin typeface="Cambria Math" panose="02040503050406030204" pitchFamily="18" charset="0"/>
                            </a:rPr>
                            <m:t>−1</m:t>
                          </m:r>
                        </m:sup>
                      </m:sSup>
                    </m:oMath>
                  </m:oMathPara>
                </a14:m>
                <a:endParaRPr lang="zh-TW" altLang="en-US" sz="2400" dirty="0"/>
              </a:p>
            </p:txBody>
          </p:sp>
        </mc:Choice>
        <mc:Fallback xmlns="">
          <p:sp>
            <p:nvSpPr>
              <p:cNvPr id="70" name="文字方塊 69"/>
              <p:cNvSpPr txBox="1">
                <a:spLocks noRot="1" noChangeAspect="1" noMove="1" noResize="1" noEditPoints="1" noAdjustHandles="1" noChangeArrowheads="1" noChangeShapeType="1" noTextEdit="1"/>
              </p:cNvSpPr>
              <p:nvPr/>
            </p:nvSpPr>
            <p:spPr>
              <a:xfrm>
                <a:off x="6420928" y="4999491"/>
                <a:ext cx="659476" cy="369332"/>
              </a:xfrm>
              <a:prstGeom prst="rect">
                <a:avLst/>
              </a:prstGeom>
              <a:blipFill>
                <a:blip r:embed="rId9"/>
                <a:stretch>
                  <a:fillRect l="-5556" r="-370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1" name="文字方塊 70"/>
              <p:cNvSpPr txBox="1"/>
              <p:nvPr/>
            </p:nvSpPr>
            <p:spPr>
              <a:xfrm>
                <a:off x="6458925" y="2216858"/>
                <a:ext cx="36612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𝑎</m:t>
                          </m:r>
                        </m:e>
                        <m:sup>
                          <m:r>
                            <a:rPr lang="en-US" altLang="zh-TW" sz="2400" i="1">
                              <a:latin typeface="Cambria Math" panose="02040503050406030204" pitchFamily="18" charset="0"/>
                            </a:rPr>
                            <m:t>𝑡</m:t>
                          </m:r>
                        </m:sup>
                      </m:sSup>
                    </m:oMath>
                  </m:oMathPara>
                </a14:m>
                <a:endParaRPr lang="zh-TW" altLang="en-US" sz="2400" dirty="0"/>
              </a:p>
            </p:txBody>
          </p:sp>
        </mc:Choice>
        <mc:Fallback xmlns="">
          <p:sp>
            <p:nvSpPr>
              <p:cNvPr id="71" name="文字方塊 70"/>
              <p:cNvSpPr txBox="1">
                <a:spLocks noRot="1" noChangeAspect="1" noMove="1" noResize="1" noEditPoints="1" noAdjustHandles="1" noChangeArrowheads="1" noChangeShapeType="1" noTextEdit="1"/>
              </p:cNvSpPr>
              <p:nvPr/>
            </p:nvSpPr>
            <p:spPr>
              <a:xfrm>
                <a:off x="6458925" y="2216858"/>
                <a:ext cx="366126" cy="369332"/>
              </a:xfrm>
              <a:prstGeom prst="rect">
                <a:avLst/>
              </a:prstGeom>
              <a:blipFill>
                <a:blip r:embed="rId10"/>
                <a:stretch>
                  <a:fillRect l="-11667" t="-1667" r="-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2" name="文字方塊 71"/>
              <p:cNvSpPr txBox="1"/>
              <p:nvPr/>
            </p:nvSpPr>
            <p:spPr>
              <a:xfrm>
                <a:off x="7715714" y="2738107"/>
                <a:ext cx="6594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𝑎</m:t>
                          </m:r>
                        </m:e>
                        <m:sup>
                          <m:r>
                            <a:rPr lang="en-US" altLang="zh-TW" sz="2400" i="1">
                              <a:latin typeface="Cambria Math" panose="02040503050406030204" pitchFamily="18" charset="0"/>
                            </a:rPr>
                            <m:t>𝑡</m:t>
                          </m:r>
                          <m:r>
                            <a:rPr lang="en-US" altLang="zh-TW" sz="2400" i="1">
                              <a:latin typeface="Cambria Math" panose="02040503050406030204" pitchFamily="18" charset="0"/>
                            </a:rPr>
                            <m:t>−1</m:t>
                          </m:r>
                        </m:sup>
                      </m:sSup>
                    </m:oMath>
                  </m:oMathPara>
                </a14:m>
                <a:endParaRPr lang="zh-TW" altLang="en-US" sz="2400" dirty="0"/>
              </a:p>
            </p:txBody>
          </p:sp>
        </mc:Choice>
        <mc:Fallback xmlns="">
          <p:sp>
            <p:nvSpPr>
              <p:cNvPr id="72" name="文字方塊 71"/>
              <p:cNvSpPr txBox="1">
                <a:spLocks noRot="1" noChangeAspect="1" noMove="1" noResize="1" noEditPoints="1" noAdjustHandles="1" noChangeArrowheads="1" noChangeShapeType="1" noTextEdit="1"/>
              </p:cNvSpPr>
              <p:nvPr/>
            </p:nvSpPr>
            <p:spPr>
              <a:xfrm>
                <a:off x="7715714" y="2738107"/>
                <a:ext cx="659476" cy="369332"/>
              </a:xfrm>
              <a:prstGeom prst="rect">
                <a:avLst/>
              </a:prstGeom>
              <a:blipFill>
                <a:blip r:embed="rId11"/>
                <a:stretch>
                  <a:fillRect l="-6481" r="-370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3" name="文字方塊 72"/>
              <p:cNvSpPr txBox="1"/>
              <p:nvPr/>
            </p:nvSpPr>
            <p:spPr>
              <a:xfrm>
                <a:off x="5773140" y="2968012"/>
                <a:ext cx="33861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h</m:t>
                          </m:r>
                        </m:e>
                        <m:sup>
                          <m:r>
                            <a:rPr lang="en-US" altLang="zh-TW" sz="2400" b="0" i="1" smtClean="0">
                              <a:latin typeface="Cambria Math" panose="02040503050406030204" pitchFamily="18" charset="0"/>
                            </a:rPr>
                            <m:t>′</m:t>
                          </m:r>
                        </m:sup>
                      </m:sSup>
                    </m:oMath>
                  </m:oMathPara>
                </a14:m>
                <a:endParaRPr lang="zh-TW" altLang="en-US" sz="2400" dirty="0"/>
              </a:p>
            </p:txBody>
          </p:sp>
        </mc:Choice>
        <mc:Fallback xmlns="">
          <p:sp>
            <p:nvSpPr>
              <p:cNvPr id="73" name="文字方塊 72"/>
              <p:cNvSpPr txBox="1">
                <a:spLocks noRot="1" noChangeAspect="1" noMove="1" noResize="1" noEditPoints="1" noAdjustHandles="1" noChangeArrowheads="1" noChangeShapeType="1" noTextEdit="1"/>
              </p:cNvSpPr>
              <p:nvPr/>
            </p:nvSpPr>
            <p:spPr>
              <a:xfrm>
                <a:off x="5773140" y="2968012"/>
                <a:ext cx="338618" cy="369332"/>
              </a:xfrm>
              <a:prstGeom prst="rect">
                <a:avLst/>
              </a:prstGeom>
              <a:blipFill>
                <a:blip r:embed="rId12"/>
                <a:stretch>
                  <a:fillRect l="-21429" r="-3571" b="-8333"/>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47678905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72"/>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animBg="1"/>
      <p:bldP spid="8" grpId="0" animBg="1"/>
      <p:bldP spid="20"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66" grpId="0"/>
      <p:bldP spid="9" grpId="0"/>
      <p:bldP spid="56" grpId="0"/>
      <p:bldP spid="57" grpId="0"/>
      <p:bldP spid="59" grpId="0"/>
      <p:bldP spid="60" grpId="0"/>
      <p:bldP spid="65" grpId="0"/>
      <p:bldP spid="69" grpId="0"/>
      <p:bldP spid="70" grpId="0"/>
      <p:bldP spid="71"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線單箭頭接點 24"/>
          <p:cNvCxnSpPr/>
          <p:nvPr/>
        </p:nvCxnSpPr>
        <p:spPr>
          <a:xfrm flipV="1">
            <a:off x="1382278" y="783386"/>
            <a:ext cx="0" cy="4085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0" name="群組 69"/>
          <p:cNvGrpSpPr/>
          <p:nvPr/>
        </p:nvGrpSpPr>
        <p:grpSpPr>
          <a:xfrm>
            <a:off x="649156" y="4309371"/>
            <a:ext cx="1821328" cy="1848542"/>
            <a:chOff x="6090366" y="3664535"/>
            <a:chExt cx="1821328" cy="1848542"/>
          </a:xfrm>
        </p:grpSpPr>
        <p:grpSp>
          <p:nvGrpSpPr>
            <p:cNvPr id="4" name="群組 3"/>
            <p:cNvGrpSpPr/>
            <p:nvPr/>
          </p:nvGrpSpPr>
          <p:grpSpPr>
            <a:xfrm>
              <a:off x="6090366" y="4390392"/>
              <a:ext cx="1567543" cy="319314"/>
              <a:chOff x="5754347" y="3836831"/>
              <a:chExt cx="1567543" cy="319314"/>
            </a:xfrm>
          </p:grpSpPr>
          <p:sp>
            <p:nvSpPr>
              <p:cNvPr id="5" name="矩形 4"/>
              <p:cNvSpPr/>
              <p:nvPr/>
            </p:nvSpPr>
            <p:spPr>
              <a:xfrm>
                <a:off x="5754347" y="3836831"/>
                <a:ext cx="1567543" cy="319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橢圓 5"/>
              <p:cNvSpPr/>
              <p:nvPr/>
            </p:nvSpPr>
            <p:spPr>
              <a:xfrm>
                <a:off x="5829640" y="3906488"/>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7" name="橢圓 6"/>
              <p:cNvSpPr/>
              <p:nvPr/>
            </p:nvSpPr>
            <p:spPr>
              <a:xfrm>
                <a:off x="6076701" y="3906037"/>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8" name="橢圓 7"/>
              <p:cNvSpPr/>
              <p:nvPr/>
            </p:nvSpPr>
            <p:spPr>
              <a:xfrm>
                <a:off x="6331994" y="3906037"/>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9" name="橢圓 8"/>
              <p:cNvSpPr/>
              <p:nvPr/>
            </p:nvSpPr>
            <p:spPr>
              <a:xfrm>
                <a:off x="6571649" y="3909031"/>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10" name="橢圓 9"/>
              <p:cNvSpPr/>
              <p:nvPr/>
            </p:nvSpPr>
            <p:spPr>
              <a:xfrm>
                <a:off x="6814299" y="3906037"/>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11" name="橢圓 10"/>
              <p:cNvSpPr/>
              <p:nvPr/>
            </p:nvSpPr>
            <p:spPr>
              <a:xfrm>
                <a:off x="7074003" y="3905848"/>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grpSp>
        <p:cxnSp>
          <p:nvCxnSpPr>
            <p:cNvPr id="12" name="直線單箭頭接點 11"/>
            <p:cNvCxnSpPr/>
            <p:nvPr/>
          </p:nvCxnSpPr>
          <p:spPr>
            <a:xfrm flipH="1" flipV="1">
              <a:off x="6843582" y="3683200"/>
              <a:ext cx="302305" cy="3119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flipH="1">
              <a:off x="7187344" y="3683200"/>
              <a:ext cx="724350"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flipV="1">
              <a:off x="7911694" y="3664535"/>
              <a:ext cx="0" cy="13767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flipV="1">
              <a:off x="6860196" y="4732688"/>
              <a:ext cx="0" cy="7803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6874137" y="5041297"/>
              <a:ext cx="103755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單箭頭接點 48"/>
            <p:cNvCxnSpPr/>
            <p:nvPr/>
          </p:nvCxnSpPr>
          <p:spPr>
            <a:xfrm flipV="1">
              <a:off x="6843582" y="4001294"/>
              <a:ext cx="0" cy="3674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1" name="群組 70"/>
          <p:cNvGrpSpPr/>
          <p:nvPr/>
        </p:nvGrpSpPr>
        <p:grpSpPr>
          <a:xfrm>
            <a:off x="635358" y="2747292"/>
            <a:ext cx="1821328" cy="1567865"/>
            <a:chOff x="6090366" y="3664535"/>
            <a:chExt cx="1821328" cy="1567865"/>
          </a:xfrm>
        </p:grpSpPr>
        <p:grpSp>
          <p:nvGrpSpPr>
            <p:cNvPr id="72" name="群組 71"/>
            <p:cNvGrpSpPr/>
            <p:nvPr/>
          </p:nvGrpSpPr>
          <p:grpSpPr>
            <a:xfrm>
              <a:off x="6090366" y="4390392"/>
              <a:ext cx="1567543" cy="319314"/>
              <a:chOff x="5754347" y="3836831"/>
              <a:chExt cx="1567543" cy="319314"/>
            </a:xfrm>
          </p:grpSpPr>
          <p:sp>
            <p:nvSpPr>
              <p:cNvPr id="79" name="矩形 78"/>
              <p:cNvSpPr/>
              <p:nvPr/>
            </p:nvSpPr>
            <p:spPr>
              <a:xfrm>
                <a:off x="5754347" y="3836831"/>
                <a:ext cx="1567543" cy="319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0" name="橢圓 79"/>
              <p:cNvSpPr/>
              <p:nvPr/>
            </p:nvSpPr>
            <p:spPr>
              <a:xfrm>
                <a:off x="5829640" y="3906488"/>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81" name="橢圓 80"/>
              <p:cNvSpPr/>
              <p:nvPr/>
            </p:nvSpPr>
            <p:spPr>
              <a:xfrm>
                <a:off x="6076701" y="3906037"/>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82" name="橢圓 81"/>
              <p:cNvSpPr/>
              <p:nvPr/>
            </p:nvSpPr>
            <p:spPr>
              <a:xfrm>
                <a:off x="6331994" y="3906037"/>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83" name="橢圓 82"/>
              <p:cNvSpPr/>
              <p:nvPr/>
            </p:nvSpPr>
            <p:spPr>
              <a:xfrm>
                <a:off x="6571649" y="3909031"/>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84" name="橢圓 83"/>
              <p:cNvSpPr/>
              <p:nvPr/>
            </p:nvSpPr>
            <p:spPr>
              <a:xfrm>
                <a:off x="6814299" y="3906037"/>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85" name="橢圓 84"/>
              <p:cNvSpPr/>
              <p:nvPr/>
            </p:nvSpPr>
            <p:spPr>
              <a:xfrm>
                <a:off x="7074003" y="3905848"/>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grpSp>
        <p:cxnSp>
          <p:nvCxnSpPr>
            <p:cNvPr id="73" name="直線單箭頭接點 72"/>
            <p:cNvCxnSpPr/>
            <p:nvPr/>
          </p:nvCxnSpPr>
          <p:spPr>
            <a:xfrm flipH="1" flipV="1">
              <a:off x="6843582" y="3683200"/>
              <a:ext cx="302305" cy="3119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線接點 73"/>
            <p:cNvCxnSpPr/>
            <p:nvPr/>
          </p:nvCxnSpPr>
          <p:spPr>
            <a:xfrm flipH="1">
              <a:off x="7187344" y="3683200"/>
              <a:ext cx="724350"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直線接點 74"/>
            <p:cNvCxnSpPr/>
            <p:nvPr/>
          </p:nvCxnSpPr>
          <p:spPr>
            <a:xfrm flipV="1">
              <a:off x="7911694" y="3664535"/>
              <a:ext cx="0" cy="13767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單箭頭接點 75"/>
            <p:cNvCxnSpPr/>
            <p:nvPr/>
          </p:nvCxnSpPr>
          <p:spPr>
            <a:xfrm flipV="1">
              <a:off x="6860196" y="4732687"/>
              <a:ext cx="0" cy="4997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線接點 76"/>
            <p:cNvCxnSpPr/>
            <p:nvPr/>
          </p:nvCxnSpPr>
          <p:spPr>
            <a:xfrm>
              <a:off x="6874137" y="5041297"/>
              <a:ext cx="103755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單箭頭接點 77"/>
            <p:cNvCxnSpPr/>
            <p:nvPr/>
          </p:nvCxnSpPr>
          <p:spPr>
            <a:xfrm flipV="1">
              <a:off x="6843582" y="4001294"/>
              <a:ext cx="0" cy="3674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6" name="群組 85"/>
          <p:cNvGrpSpPr/>
          <p:nvPr/>
        </p:nvGrpSpPr>
        <p:grpSpPr>
          <a:xfrm>
            <a:off x="629062" y="1173265"/>
            <a:ext cx="1821328" cy="1567865"/>
            <a:chOff x="6090366" y="3664535"/>
            <a:chExt cx="1821328" cy="1567865"/>
          </a:xfrm>
        </p:grpSpPr>
        <p:grpSp>
          <p:nvGrpSpPr>
            <p:cNvPr id="87" name="群組 86"/>
            <p:cNvGrpSpPr/>
            <p:nvPr/>
          </p:nvGrpSpPr>
          <p:grpSpPr>
            <a:xfrm>
              <a:off x="6090366" y="4390392"/>
              <a:ext cx="1567543" cy="319314"/>
              <a:chOff x="5754347" y="3836831"/>
              <a:chExt cx="1567543" cy="319314"/>
            </a:xfrm>
          </p:grpSpPr>
          <p:sp>
            <p:nvSpPr>
              <p:cNvPr id="94" name="矩形 93"/>
              <p:cNvSpPr/>
              <p:nvPr/>
            </p:nvSpPr>
            <p:spPr>
              <a:xfrm>
                <a:off x="5754347" y="3836831"/>
                <a:ext cx="1567543" cy="319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5" name="橢圓 94"/>
              <p:cNvSpPr/>
              <p:nvPr/>
            </p:nvSpPr>
            <p:spPr>
              <a:xfrm>
                <a:off x="5829640" y="3906488"/>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96" name="橢圓 95"/>
              <p:cNvSpPr/>
              <p:nvPr/>
            </p:nvSpPr>
            <p:spPr>
              <a:xfrm>
                <a:off x="6076701" y="3906037"/>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97" name="橢圓 96"/>
              <p:cNvSpPr/>
              <p:nvPr/>
            </p:nvSpPr>
            <p:spPr>
              <a:xfrm>
                <a:off x="6331994" y="3906037"/>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98" name="橢圓 97"/>
              <p:cNvSpPr/>
              <p:nvPr/>
            </p:nvSpPr>
            <p:spPr>
              <a:xfrm>
                <a:off x="6571649" y="3909031"/>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99" name="橢圓 98"/>
              <p:cNvSpPr/>
              <p:nvPr/>
            </p:nvSpPr>
            <p:spPr>
              <a:xfrm>
                <a:off x="6814299" y="3906037"/>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100" name="橢圓 99"/>
              <p:cNvSpPr/>
              <p:nvPr/>
            </p:nvSpPr>
            <p:spPr>
              <a:xfrm>
                <a:off x="7074003" y="3905848"/>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grpSp>
        <p:cxnSp>
          <p:nvCxnSpPr>
            <p:cNvPr id="88" name="直線單箭頭接點 87"/>
            <p:cNvCxnSpPr/>
            <p:nvPr/>
          </p:nvCxnSpPr>
          <p:spPr>
            <a:xfrm flipH="1" flipV="1">
              <a:off x="6843582" y="3683200"/>
              <a:ext cx="302305" cy="3119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線接點 88"/>
            <p:cNvCxnSpPr/>
            <p:nvPr/>
          </p:nvCxnSpPr>
          <p:spPr>
            <a:xfrm flipH="1">
              <a:off x="7187344" y="3683200"/>
              <a:ext cx="724350"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直線接點 89"/>
            <p:cNvCxnSpPr/>
            <p:nvPr/>
          </p:nvCxnSpPr>
          <p:spPr>
            <a:xfrm flipV="1">
              <a:off x="7911694" y="3664535"/>
              <a:ext cx="0" cy="13767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線單箭頭接點 90"/>
            <p:cNvCxnSpPr/>
            <p:nvPr/>
          </p:nvCxnSpPr>
          <p:spPr>
            <a:xfrm flipV="1">
              <a:off x="6860196" y="4732687"/>
              <a:ext cx="0" cy="4997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線接點 91"/>
            <p:cNvCxnSpPr/>
            <p:nvPr/>
          </p:nvCxnSpPr>
          <p:spPr>
            <a:xfrm>
              <a:off x="6874137" y="5041297"/>
              <a:ext cx="103755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直線單箭頭接點 92"/>
            <p:cNvCxnSpPr/>
            <p:nvPr/>
          </p:nvCxnSpPr>
          <p:spPr>
            <a:xfrm flipV="1">
              <a:off x="6843582" y="4001294"/>
              <a:ext cx="0" cy="3674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03" name="文字方塊 102"/>
          <p:cNvSpPr txBox="1"/>
          <p:nvPr/>
        </p:nvSpPr>
        <p:spPr>
          <a:xfrm>
            <a:off x="617315" y="6180676"/>
            <a:ext cx="1658097"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400" dirty="0"/>
              <a:t>Input layer</a:t>
            </a:r>
            <a:endParaRPr lang="zh-TW" altLang="en-US" sz="2400" dirty="0"/>
          </a:p>
        </p:txBody>
      </p:sp>
      <p:sp>
        <p:nvSpPr>
          <p:cNvPr id="104" name="文字方塊 103"/>
          <p:cNvSpPr txBox="1"/>
          <p:nvPr/>
        </p:nvSpPr>
        <p:spPr>
          <a:xfrm>
            <a:off x="525785" y="240621"/>
            <a:ext cx="1814284"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altLang="zh-TW" sz="2400" dirty="0"/>
              <a:t>output layer</a:t>
            </a:r>
            <a:endParaRPr lang="zh-TW" altLang="en-US" sz="2400" dirty="0"/>
          </a:p>
        </p:txBody>
      </p:sp>
      <p:cxnSp>
        <p:nvCxnSpPr>
          <p:cNvPr id="107" name="直線單箭頭接點 106"/>
          <p:cNvCxnSpPr/>
          <p:nvPr/>
        </p:nvCxnSpPr>
        <p:spPr>
          <a:xfrm flipV="1">
            <a:off x="4621333" y="783386"/>
            <a:ext cx="0" cy="4085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09" name="群組 108"/>
          <p:cNvGrpSpPr/>
          <p:nvPr/>
        </p:nvGrpSpPr>
        <p:grpSpPr>
          <a:xfrm>
            <a:off x="3888211" y="5035228"/>
            <a:ext cx="1567543" cy="319314"/>
            <a:chOff x="5754347" y="3836831"/>
            <a:chExt cx="1567543" cy="319314"/>
          </a:xfrm>
        </p:grpSpPr>
        <p:sp>
          <p:nvSpPr>
            <p:cNvPr id="116" name="矩形 115"/>
            <p:cNvSpPr/>
            <p:nvPr/>
          </p:nvSpPr>
          <p:spPr>
            <a:xfrm>
              <a:off x="5754347" y="3836831"/>
              <a:ext cx="1567543" cy="319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7" name="橢圓 116"/>
            <p:cNvSpPr/>
            <p:nvPr/>
          </p:nvSpPr>
          <p:spPr>
            <a:xfrm>
              <a:off x="5829640" y="3906488"/>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118" name="橢圓 117"/>
            <p:cNvSpPr/>
            <p:nvPr/>
          </p:nvSpPr>
          <p:spPr>
            <a:xfrm>
              <a:off x="6076701" y="3906037"/>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119" name="橢圓 118"/>
            <p:cNvSpPr/>
            <p:nvPr/>
          </p:nvSpPr>
          <p:spPr>
            <a:xfrm>
              <a:off x="6331994" y="3906037"/>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120" name="橢圓 119"/>
            <p:cNvSpPr/>
            <p:nvPr/>
          </p:nvSpPr>
          <p:spPr>
            <a:xfrm>
              <a:off x="6571649" y="3909031"/>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121" name="橢圓 120"/>
            <p:cNvSpPr/>
            <p:nvPr/>
          </p:nvSpPr>
          <p:spPr>
            <a:xfrm>
              <a:off x="6814299" y="3906037"/>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122" name="橢圓 121"/>
            <p:cNvSpPr/>
            <p:nvPr/>
          </p:nvSpPr>
          <p:spPr>
            <a:xfrm>
              <a:off x="7074003" y="3905848"/>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grpSp>
      <p:cxnSp>
        <p:nvCxnSpPr>
          <p:cNvPr id="110" name="直線單箭頭接點 109"/>
          <p:cNvCxnSpPr/>
          <p:nvPr/>
        </p:nvCxnSpPr>
        <p:spPr>
          <a:xfrm flipH="1" flipV="1">
            <a:off x="4641428" y="4328036"/>
            <a:ext cx="398180" cy="239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直線接點 110"/>
          <p:cNvCxnSpPr/>
          <p:nvPr/>
        </p:nvCxnSpPr>
        <p:spPr>
          <a:xfrm flipH="1">
            <a:off x="4985189" y="4328036"/>
            <a:ext cx="724350"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直線接點 111"/>
          <p:cNvCxnSpPr/>
          <p:nvPr/>
        </p:nvCxnSpPr>
        <p:spPr>
          <a:xfrm flipV="1">
            <a:off x="5709539" y="4309371"/>
            <a:ext cx="0" cy="13767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線單箭頭接點 112"/>
          <p:cNvCxnSpPr/>
          <p:nvPr/>
        </p:nvCxnSpPr>
        <p:spPr>
          <a:xfrm flipV="1">
            <a:off x="4658041" y="5377525"/>
            <a:ext cx="0" cy="3086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直線接點 113"/>
          <p:cNvCxnSpPr/>
          <p:nvPr/>
        </p:nvCxnSpPr>
        <p:spPr>
          <a:xfrm>
            <a:off x="4671982" y="5686133"/>
            <a:ext cx="103755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線單箭頭接點 114"/>
          <p:cNvCxnSpPr/>
          <p:nvPr/>
        </p:nvCxnSpPr>
        <p:spPr>
          <a:xfrm flipV="1">
            <a:off x="4641427" y="4646130"/>
            <a:ext cx="0" cy="3674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4" name="群組 123"/>
          <p:cNvGrpSpPr/>
          <p:nvPr/>
        </p:nvGrpSpPr>
        <p:grpSpPr>
          <a:xfrm>
            <a:off x="3874413" y="3473149"/>
            <a:ext cx="1567543" cy="319314"/>
            <a:chOff x="5754347" y="3836831"/>
            <a:chExt cx="1567543" cy="319314"/>
          </a:xfrm>
        </p:grpSpPr>
        <p:sp>
          <p:nvSpPr>
            <p:cNvPr id="131" name="矩形 130"/>
            <p:cNvSpPr/>
            <p:nvPr/>
          </p:nvSpPr>
          <p:spPr>
            <a:xfrm>
              <a:off x="5754347" y="3836831"/>
              <a:ext cx="1567543" cy="319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2" name="橢圓 131"/>
            <p:cNvSpPr/>
            <p:nvPr/>
          </p:nvSpPr>
          <p:spPr>
            <a:xfrm>
              <a:off x="5829640" y="3906488"/>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133" name="橢圓 132"/>
            <p:cNvSpPr/>
            <p:nvPr/>
          </p:nvSpPr>
          <p:spPr>
            <a:xfrm>
              <a:off x="6076701" y="3906037"/>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134" name="橢圓 133"/>
            <p:cNvSpPr/>
            <p:nvPr/>
          </p:nvSpPr>
          <p:spPr>
            <a:xfrm>
              <a:off x="6331994" y="3906037"/>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135" name="橢圓 134"/>
            <p:cNvSpPr/>
            <p:nvPr/>
          </p:nvSpPr>
          <p:spPr>
            <a:xfrm>
              <a:off x="6571649" y="3909031"/>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136" name="橢圓 135"/>
            <p:cNvSpPr/>
            <p:nvPr/>
          </p:nvSpPr>
          <p:spPr>
            <a:xfrm>
              <a:off x="6814299" y="3906037"/>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137" name="橢圓 136"/>
            <p:cNvSpPr/>
            <p:nvPr/>
          </p:nvSpPr>
          <p:spPr>
            <a:xfrm>
              <a:off x="7074003" y="3905848"/>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grpSp>
      <p:cxnSp>
        <p:nvCxnSpPr>
          <p:cNvPr id="125" name="直線單箭頭接點 124"/>
          <p:cNvCxnSpPr/>
          <p:nvPr/>
        </p:nvCxnSpPr>
        <p:spPr>
          <a:xfrm flipH="1" flipV="1">
            <a:off x="4638959" y="2688711"/>
            <a:ext cx="13797" cy="42051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直線接點 125"/>
          <p:cNvCxnSpPr/>
          <p:nvPr/>
        </p:nvCxnSpPr>
        <p:spPr>
          <a:xfrm flipH="1">
            <a:off x="4971391" y="2765957"/>
            <a:ext cx="724350"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7" name="直線接點 126"/>
          <p:cNvCxnSpPr/>
          <p:nvPr/>
        </p:nvCxnSpPr>
        <p:spPr>
          <a:xfrm flipV="1">
            <a:off x="5695741" y="2747292"/>
            <a:ext cx="0" cy="13767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直線單箭頭接點 127"/>
          <p:cNvCxnSpPr/>
          <p:nvPr/>
        </p:nvCxnSpPr>
        <p:spPr>
          <a:xfrm flipV="1">
            <a:off x="4644243" y="3815444"/>
            <a:ext cx="0" cy="4997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直線接點 128"/>
          <p:cNvCxnSpPr/>
          <p:nvPr/>
        </p:nvCxnSpPr>
        <p:spPr>
          <a:xfrm>
            <a:off x="4658184" y="4124054"/>
            <a:ext cx="103755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直線單箭頭接點 129"/>
          <p:cNvCxnSpPr/>
          <p:nvPr/>
        </p:nvCxnSpPr>
        <p:spPr>
          <a:xfrm flipV="1">
            <a:off x="4627629" y="3084051"/>
            <a:ext cx="0" cy="3674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39" name="群組 138"/>
          <p:cNvGrpSpPr/>
          <p:nvPr/>
        </p:nvGrpSpPr>
        <p:grpSpPr>
          <a:xfrm>
            <a:off x="3868117" y="1899122"/>
            <a:ext cx="1567543" cy="319314"/>
            <a:chOff x="5754347" y="3836831"/>
            <a:chExt cx="1567543" cy="319314"/>
          </a:xfrm>
        </p:grpSpPr>
        <p:sp>
          <p:nvSpPr>
            <p:cNvPr id="146" name="矩形 145"/>
            <p:cNvSpPr/>
            <p:nvPr/>
          </p:nvSpPr>
          <p:spPr>
            <a:xfrm>
              <a:off x="5754347" y="3836831"/>
              <a:ext cx="1567543" cy="319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7" name="橢圓 146"/>
            <p:cNvSpPr/>
            <p:nvPr/>
          </p:nvSpPr>
          <p:spPr>
            <a:xfrm>
              <a:off x="5829640" y="3906488"/>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148" name="橢圓 147"/>
            <p:cNvSpPr/>
            <p:nvPr/>
          </p:nvSpPr>
          <p:spPr>
            <a:xfrm>
              <a:off x="6076701" y="3906037"/>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149" name="橢圓 148"/>
            <p:cNvSpPr/>
            <p:nvPr/>
          </p:nvSpPr>
          <p:spPr>
            <a:xfrm>
              <a:off x="6331994" y="3906037"/>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150" name="橢圓 149"/>
            <p:cNvSpPr/>
            <p:nvPr/>
          </p:nvSpPr>
          <p:spPr>
            <a:xfrm>
              <a:off x="6571649" y="3909031"/>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151" name="橢圓 150"/>
            <p:cNvSpPr/>
            <p:nvPr/>
          </p:nvSpPr>
          <p:spPr>
            <a:xfrm>
              <a:off x="6814299" y="3906037"/>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152" name="橢圓 151"/>
            <p:cNvSpPr/>
            <p:nvPr/>
          </p:nvSpPr>
          <p:spPr>
            <a:xfrm>
              <a:off x="7074003" y="3905848"/>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grpSp>
      <p:cxnSp>
        <p:nvCxnSpPr>
          <p:cNvPr id="140" name="直線單箭頭接點 139"/>
          <p:cNvCxnSpPr/>
          <p:nvPr/>
        </p:nvCxnSpPr>
        <p:spPr>
          <a:xfrm flipH="1" flipV="1">
            <a:off x="4621334" y="1191930"/>
            <a:ext cx="363855" cy="280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直線接點 140"/>
          <p:cNvCxnSpPr/>
          <p:nvPr/>
        </p:nvCxnSpPr>
        <p:spPr>
          <a:xfrm flipH="1">
            <a:off x="4965095" y="1191930"/>
            <a:ext cx="724350"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2" name="直線接點 141"/>
          <p:cNvCxnSpPr/>
          <p:nvPr/>
        </p:nvCxnSpPr>
        <p:spPr>
          <a:xfrm flipV="1">
            <a:off x="5689445" y="1173265"/>
            <a:ext cx="0" cy="13767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直線單箭頭接點 142"/>
          <p:cNvCxnSpPr/>
          <p:nvPr/>
        </p:nvCxnSpPr>
        <p:spPr>
          <a:xfrm flipV="1">
            <a:off x="4637947" y="2241418"/>
            <a:ext cx="0" cy="3086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直線接點 143"/>
          <p:cNvCxnSpPr/>
          <p:nvPr/>
        </p:nvCxnSpPr>
        <p:spPr>
          <a:xfrm>
            <a:off x="4651888" y="2550027"/>
            <a:ext cx="103755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直線單箭頭接點 144"/>
          <p:cNvCxnSpPr/>
          <p:nvPr/>
        </p:nvCxnSpPr>
        <p:spPr>
          <a:xfrm flipV="1">
            <a:off x="4621333" y="1510024"/>
            <a:ext cx="0" cy="3674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3" name="文字方塊 152"/>
          <p:cNvSpPr txBox="1"/>
          <p:nvPr/>
        </p:nvSpPr>
        <p:spPr>
          <a:xfrm>
            <a:off x="3856370" y="6180676"/>
            <a:ext cx="1658097"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400" dirty="0"/>
              <a:t>Input layer</a:t>
            </a:r>
            <a:endParaRPr lang="zh-TW" altLang="en-US" sz="2400" dirty="0"/>
          </a:p>
        </p:txBody>
      </p:sp>
      <p:sp>
        <p:nvSpPr>
          <p:cNvPr id="154" name="文字方塊 153"/>
          <p:cNvSpPr txBox="1"/>
          <p:nvPr/>
        </p:nvSpPr>
        <p:spPr>
          <a:xfrm>
            <a:off x="3764840" y="240621"/>
            <a:ext cx="1814284"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altLang="zh-TW" sz="2400" dirty="0"/>
              <a:t>output layer</a:t>
            </a:r>
            <a:endParaRPr lang="zh-TW" altLang="en-US" sz="2400" dirty="0"/>
          </a:p>
        </p:txBody>
      </p:sp>
      <p:cxnSp>
        <p:nvCxnSpPr>
          <p:cNvPr id="155" name="直線單箭頭接點 154"/>
          <p:cNvCxnSpPr/>
          <p:nvPr/>
        </p:nvCxnSpPr>
        <p:spPr>
          <a:xfrm flipV="1">
            <a:off x="7529442" y="749942"/>
            <a:ext cx="0" cy="4085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57" name="群組 156"/>
          <p:cNvGrpSpPr/>
          <p:nvPr/>
        </p:nvGrpSpPr>
        <p:grpSpPr>
          <a:xfrm>
            <a:off x="6796320" y="5001784"/>
            <a:ext cx="1567543" cy="319314"/>
            <a:chOff x="5754347" y="3836831"/>
            <a:chExt cx="1567543" cy="319314"/>
          </a:xfrm>
        </p:grpSpPr>
        <p:sp>
          <p:nvSpPr>
            <p:cNvPr id="164" name="矩形 163"/>
            <p:cNvSpPr/>
            <p:nvPr/>
          </p:nvSpPr>
          <p:spPr>
            <a:xfrm>
              <a:off x="5754347" y="3836831"/>
              <a:ext cx="1567543" cy="319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5" name="橢圓 164"/>
            <p:cNvSpPr/>
            <p:nvPr/>
          </p:nvSpPr>
          <p:spPr>
            <a:xfrm>
              <a:off x="5829640" y="3906488"/>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166" name="橢圓 165"/>
            <p:cNvSpPr/>
            <p:nvPr/>
          </p:nvSpPr>
          <p:spPr>
            <a:xfrm>
              <a:off x="6076701" y="3906037"/>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167" name="橢圓 166"/>
            <p:cNvSpPr/>
            <p:nvPr/>
          </p:nvSpPr>
          <p:spPr>
            <a:xfrm>
              <a:off x="6331994" y="3906037"/>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168" name="橢圓 167"/>
            <p:cNvSpPr/>
            <p:nvPr/>
          </p:nvSpPr>
          <p:spPr>
            <a:xfrm>
              <a:off x="6571649" y="3909031"/>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169" name="橢圓 168"/>
            <p:cNvSpPr/>
            <p:nvPr/>
          </p:nvSpPr>
          <p:spPr>
            <a:xfrm>
              <a:off x="6814299" y="3906037"/>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170" name="橢圓 169"/>
            <p:cNvSpPr/>
            <p:nvPr/>
          </p:nvSpPr>
          <p:spPr>
            <a:xfrm>
              <a:off x="7074003" y="3905848"/>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grpSp>
      <p:cxnSp>
        <p:nvCxnSpPr>
          <p:cNvPr id="158" name="直線單箭頭接點 157"/>
          <p:cNvCxnSpPr/>
          <p:nvPr/>
        </p:nvCxnSpPr>
        <p:spPr>
          <a:xfrm flipH="1" flipV="1">
            <a:off x="7549537" y="4294592"/>
            <a:ext cx="10460" cy="3180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直線接點 158"/>
          <p:cNvCxnSpPr/>
          <p:nvPr/>
        </p:nvCxnSpPr>
        <p:spPr>
          <a:xfrm flipH="1">
            <a:off x="7893298" y="4294592"/>
            <a:ext cx="724350"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0" name="直線接點 159"/>
          <p:cNvCxnSpPr/>
          <p:nvPr/>
        </p:nvCxnSpPr>
        <p:spPr>
          <a:xfrm flipV="1">
            <a:off x="8617648" y="4275927"/>
            <a:ext cx="0" cy="13767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直線單箭頭接點 160"/>
          <p:cNvCxnSpPr/>
          <p:nvPr/>
        </p:nvCxnSpPr>
        <p:spPr>
          <a:xfrm flipV="1">
            <a:off x="7566150" y="5344080"/>
            <a:ext cx="0" cy="7803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直線接點 161"/>
          <p:cNvCxnSpPr/>
          <p:nvPr/>
        </p:nvCxnSpPr>
        <p:spPr>
          <a:xfrm>
            <a:off x="7580091" y="5652689"/>
            <a:ext cx="103755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直線單箭頭接點 162"/>
          <p:cNvCxnSpPr/>
          <p:nvPr/>
        </p:nvCxnSpPr>
        <p:spPr>
          <a:xfrm flipV="1">
            <a:off x="7549536" y="4612686"/>
            <a:ext cx="0" cy="3674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72" name="群組 171"/>
          <p:cNvGrpSpPr/>
          <p:nvPr/>
        </p:nvGrpSpPr>
        <p:grpSpPr>
          <a:xfrm>
            <a:off x="6782522" y="3439705"/>
            <a:ext cx="1567543" cy="319314"/>
            <a:chOff x="5754347" y="3836831"/>
            <a:chExt cx="1567543" cy="319314"/>
          </a:xfrm>
        </p:grpSpPr>
        <p:sp>
          <p:nvSpPr>
            <p:cNvPr id="179" name="矩形 178"/>
            <p:cNvSpPr/>
            <p:nvPr/>
          </p:nvSpPr>
          <p:spPr>
            <a:xfrm>
              <a:off x="5754347" y="3836831"/>
              <a:ext cx="1567543" cy="319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0" name="橢圓 179"/>
            <p:cNvSpPr/>
            <p:nvPr/>
          </p:nvSpPr>
          <p:spPr>
            <a:xfrm>
              <a:off x="5829640" y="3906488"/>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181" name="橢圓 180"/>
            <p:cNvSpPr/>
            <p:nvPr/>
          </p:nvSpPr>
          <p:spPr>
            <a:xfrm>
              <a:off x="6076701" y="3906037"/>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182" name="橢圓 181"/>
            <p:cNvSpPr/>
            <p:nvPr/>
          </p:nvSpPr>
          <p:spPr>
            <a:xfrm>
              <a:off x="6331994" y="3906037"/>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183" name="橢圓 182"/>
            <p:cNvSpPr/>
            <p:nvPr/>
          </p:nvSpPr>
          <p:spPr>
            <a:xfrm>
              <a:off x="6571649" y="3909031"/>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184" name="橢圓 183"/>
            <p:cNvSpPr/>
            <p:nvPr/>
          </p:nvSpPr>
          <p:spPr>
            <a:xfrm>
              <a:off x="6814299" y="3906037"/>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185" name="橢圓 184"/>
            <p:cNvSpPr/>
            <p:nvPr/>
          </p:nvSpPr>
          <p:spPr>
            <a:xfrm>
              <a:off x="7074003" y="3905848"/>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grpSp>
      <p:cxnSp>
        <p:nvCxnSpPr>
          <p:cNvPr id="173" name="直線單箭頭接點 172"/>
          <p:cNvCxnSpPr/>
          <p:nvPr/>
        </p:nvCxnSpPr>
        <p:spPr>
          <a:xfrm flipH="1" flipV="1">
            <a:off x="7535739" y="2732513"/>
            <a:ext cx="398180" cy="137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直線接點 173"/>
          <p:cNvCxnSpPr/>
          <p:nvPr/>
        </p:nvCxnSpPr>
        <p:spPr>
          <a:xfrm flipH="1">
            <a:off x="7879500" y="2732513"/>
            <a:ext cx="724350"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5" name="直線接點 174"/>
          <p:cNvCxnSpPr/>
          <p:nvPr/>
        </p:nvCxnSpPr>
        <p:spPr>
          <a:xfrm flipV="1">
            <a:off x="8603850" y="2713848"/>
            <a:ext cx="0" cy="13767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直線單箭頭接點 175"/>
          <p:cNvCxnSpPr/>
          <p:nvPr/>
        </p:nvCxnSpPr>
        <p:spPr>
          <a:xfrm flipV="1">
            <a:off x="7552352" y="3782001"/>
            <a:ext cx="0" cy="3086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直線接點 176"/>
          <p:cNvCxnSpPr/>
          <p:nvPr/>
        </p:nvCxnSpPr>
        <p:spPr>
          <a:xfrm>
            <a:off x="7566293" y="4090610"/>
            <a:ext cx="103755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直線單箭頭接點 177"/>
          <p:cNvCxnSpPr/>
          <p:nvPr/>
        </p:nvCxnSpPr>
        <p:spPr>
          <a:xfrm flipV="1">
            <a:off x="7535738" y="3050607"/>
            <a:ext cx="0" cy="3674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87" name="群組 186"/>
          <p:cNvGrpSpPr/>
          <p:nvPr/>
        </p:nvGrpSpPr>
        <p:grpSpPr>
          <a:xfrm>
            <a:off x="6776226" y="1865678"/>
            <a:ext cx="1567543" cy="319314"/>
            <a:chOff x="5754347" y="3836831"/>
            <a:chExt cx="1567543" cy="319314"/>
          </a:xfrm>
        </p:grpSpPr>
        <p:sp>
          <p:nvSpPr>
            <p:cNvPr id="194" name="矩形 193"/>
            <p:cNvSpPr/>
            <p:nvPr/>
          </p:nvSpPr>
          <p:spPr>
            <a:xfrm>
              <a:off x="5754347" y="3836831"/>
              <a:ext cx="1567543" cy="319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5" name="橢圓 194"/>
            <p:cNvSpPr/>
            <p:nvPr/>
          </p:nvSpPr>
          <p:spPr>
            <a:xfrm>
              <a:off x="5829640" y="3906488"/>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196" name="橢圓 195"/>
            <p:cNvSpPr/>
            <p:nvPr/>
          </p:nvSpPr>
          <p:spPr>
            <a:xfrm>
              <a:off x="6076701" y="3906037"/>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197" name="橢圓 196"/>
            <p:cNvSpPr/>
            <p:nvPr/>
          </p:nvSpPr>
          <p:spPr>
            <a:xfrm>
              <a:off x="6331994" y="3906037"/>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198" name="橢圓 197"/>
            <p:cNvSpPr/>
            <p:nvPr/>
          </p:nvSpPr>
          <p:spPr>
            <a:xfrm>
              <a:off x="6571649" y="3909031"/>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199" name="橢圓 198"/>
            <p:cNvSpPr/>
            <p:nvPr/>
          </p:nvSpPr>
          <p:spPr>
            <a:xfrm>
              <a:off x="6814299" y="3906037"/>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200" name="橢圓 199"/>
            <p:cNvSpPr/>
            <p:nvPr/>
          </p:nvSpPr>
          <p:spPr>
            <a:xfrm>
              <a:off x="7074003" y="3905848"/>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grpSp>
      <p:cxnSp>
        <p:nvCxnSpPr>
          <p:cNvPr id="188" name="直線單箭頭接點 187"/>
          <p:cNvCxnSpPr/>
          <p:nvPr/>
        </p:nvCxnSpPr>
        <p:spPr>
          <a:xfrm flipH="1" flipV="1">
            <a:off x="7529443" y="1158486"/>
            <a:ext cx="10726" cy="3811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直線接點 188"/>
          <p:cNvCxnSpPr/>
          <p:nvPr/>
        </p:nvCxnSpPr>
        <p:spPr>
          <a:xfrm flipH="1">
            <a:off x="7873204" y="1158486"/>
            <a:ext cx="724350"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0" name="直線接點 189"/>
          <p:cNvCxnSpPr/>
          <p:nvPr/>
        </p:nvCxnSpPr>
        <p:spPr>
          <a:xfrm flipV="1">
            <a:off x="8597554" y="1139821"/>
            <a:ext cx="0" cy="13767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直線單箭頭接點 190"/>
          <p:cNvCxnSpPr/>
          <p:nvPr/>
        </p:nvCxnSpPr>
        <p:spPr>
          <a:xfrm flipV="1">
            <a:off x="7546056" y="2207973"/>
            <a:ext cx="0" cy="4997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2" name="直線接點 191"/>
          <p:cNvCxnSpPr/>
          <p:nvPr/>
        </p:nvCxnSpPr>
        <p:spPr>
          <a:xfrm>
            <a:off x="7559997" y="2516583"/>
            <a:ext cx="103755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直線單箭頭接點 192"/>
          <p:cNvCxnSpPr/>
          <p:nvPr/>
        </p:nvCxnSpPr>
        <p:spPr>
          <a:xfrm flipV="1">
            <a:off x="7529442" y="1476580"/>
            <a:ext cx="0" cy="3674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1" name="文字方塊 200"/>
          <p:cNvSpPr txBox="1"/>
          <p:nvPr/>
        </p:nvSpPr>
        <p:spPr>
          <a:xfrm>
            <a:off x="6764479" y="6147232"/>
            <a:ext cx="1658097"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TW" sz="2400" dirty="0"/>
              <a:t>Input layer</a:t>
            </a:r>
            <a:endParaRPr lang="zh-TW" altLang="en-US" sz="2400" dirty="0"/>
          </a:p>
        </p:txBody>
      </p:sp>
      <p:sp>
        <p:nvSpPr>
          <p:cNvPr id="202" name="文字方塊 201"/>
          <p:cNvSpPr txBox="1"/>
          <p:nvPr/>
        </p:nvSpPr>
        <p:spPr>
          <a:xfrm>
            <a:off x="6672949" y="207177"/>
            <a:ext cx="1814284"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altLang="zh-TW" sz="2400" dirty="0"/>
              <a:t>output layer</a:t>
            </a:r>
            <a:endParaRPr lang="zh-TW" altLang="en-US" sz="2400" dirty="0"/>
          </a:p>
        </p:txBody>
      </p:sp>
      <p:cxnSp>
        <p:nvCxnSpPr>
          <p:cNvPr id="210" name="直線單箭頭接點 209"/>
          <p:cNvCxnSpPr/>
          <p:nvPr/>
        </p:nvCxnSpPr>
        <p:spPr>
          <a:xfrm flipV="1">
            <a:off x="4638360" y="2525201"/>
            <a:ext cx="0" cy="182485"/>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3" name="直線單箭頭接點 212"/>
          <p:cNvCxnSpPr/>
          <p:nvPr/>
        </p:nvCxnSpPr>
        <p:spPr>
          <a:xfrm flipH="1" flipV="1">
            <a:off x="4660590" y="5686133"/>
            <a:ext cx="0" cy="484416"/>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8" name="直線單箭頭接點 217"/>
          <p:cNvCxnSpPr/>
          <p:nvPr/>
        </p:nvCxnSpPr>
        <p:spPr>
          <a:xfrm flipV="1">
            <a:off x="7559061" y="4090610"/>
            <a:ext cx="0" cy="182485"/>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6" name="矩形 105"/>
          <p:cNvSpPr/>
          <p:nvPr/>
        </p:nvSpPr>
        <p:spPr>
          <a:xfrm>
            <a:off x="1663974" y="5374875"/>
            <a:ext cx="6083078" cy="95410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altLang="zh-TW" sz="2800" dirty="0">
                <a:solidFill>
                  <a:schemeClr val="bg1"/>
                </a:solidFill>
              </a:rPr>
              <a:t>Highway Network automatically </a:t>
            </a:r>
          </a:p>
          <a:p>
            <a:pPr algn="ctr"/>
            <a:r>
              <a:rPr lang="en-US" altLang="zh-TW" sz="2800" dirty="0">
                <a:solidFill>
                  <a:schemeClr val="bg1"/>
                </a:solidFill>
              </a:rPr>
              <a:t>determines the layers needed!</a:t>
            </a:r>
            <a:endParaRPr lang="zh-TW" altLang="en-US" sz="2800" dirty="0">
              <a:solidFill>
                <a:schemeClr val="bg1"/>
              </a:solidFill>
            </a:endParaRPr>
          </a:p>
        </p:txBody>
      </p:sp>
    </p:spTree>
    <p:extLst>
      <p:ext uri="{BB962C8B-B14F-4D97-AF65-F5344CB8AC3E}">
        <p14:creationId xmlns:p14="http://schemas.microsoft.com/office/powerpoint/2010/main" val="15975563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1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1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109"/>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113"/>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115"/>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39"/>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143"/>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45"/>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126"/>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127"/>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129"/>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5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57"/>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5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5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60"/>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61"/>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62"/>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63"/>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72"/>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73"/>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74"/>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75"/>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76"/>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77"/>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78"/>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87"/>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88"/>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89"/>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90"/>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91"/>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92"/>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93"/>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201"/>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202"/>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218"/>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xit" presetSubtype="0" fill="hold" nodeType="clickEffect">
                                  <p:stCondLst>
                                    <p:cond delay="0"/>
                                  </p:stCondLst>
                                  <p:childTnLst>
                                    <p:set>
                                      <p:cBhvr>
                                        <p:cTn id="132" dur="1" fill="hold">
                                          <p:stCondLst>
                                            <p:cond delay="0"/>
                                          </p:stCondLst>
                                        </p:cTn>
                                        <p:tgtEl>
                                          <p:spTgt spid="159"/>
                                        </p:tgtEl>
                                        <p:attrNameLst>
                                          <p:attrName>style.visibility</p:attrName>
                                        </p:attrNameLst>
                                      </p:cBhvr>
                                      <p:to>
                                        <p:strVal val="hidden"/>
                                      </p:to>
                                    </p:set>
                                  </p:childTnLst>
                                </p:cTn>
                              </p:par>
                              <p:par>
                                <p:cTn id="133" presetID="1" presetClass="exit" presetSubtype="0" fill="hold" nodeType="withEffect">
                                  <p:stCondLst>
                                    <p:cond delay="0"/>
                                  </p:stCondLst>
                                  <p:childTnLst>
                                    <p:set>
                                      <p:cBhvr>
                                        <p:cTn id="134" dur="1" fill="hold">
                                          <p:stCondLst>
                                            <p:cond delay="0"/>
                                          </p:stCondLst>
                                        </p:cTn>
                                        <p:tgtEl>
                                          <p:spTgt spid="160"/>
                                        </p:tgtEl>
                                        <p:attrNameLst>
                                          <p:attrName>style.visibility</p:attrName>
                                        </p:attrNameLst>
                                      </p:cBhvr>
                                      <p:to>
                                        <p:strVal val="hidden"/>
                                      </p:to>
                                    </p:set>
                                  </p:childTnLst>
                                </p:cTn>
                              </p:par>
                              <p:par>
                                <p:cTn id="135" presetID="1" presetClass="exit" presetSubtype="0" fill="hold" nodeType="withEffect">
                                  <p:stCondLst>
                                    <p:cond delay="0"/>
                                  </p:stCondLst>
                                  <p:childTnLst>
                                    <p:set>
                                      <p:cBhvr>
                                        <p:cTn id="136" dur="1" fill="hold">
                                          <p:stCondLst>
                                            <p:cond delay="0"/>
                                          </p:stCondLst>
                                        </p:cTn>
                                        <p:tgtEl>
                                          <p:spTgt spid="162"/>
                                        </p:tgtEl>
                                        <p:attrNameLst>
                                          <p:attrName>style.visibility</p:attrName>
                                        </p:attrNameLst>
                                      </p:cBhvr>
                                      <p:to>
                                        <p:strVal val="hidden"/>
                                      </p:to>
                                    </p:set>
                                  </p:childTnLst>
                                </p:cTn>
                              </p:par>
                              <p:par>
                                <p:cTn id="137" presetID="1" presetClass="exit" presetSubtype="0" fill="hold" nodeType="withEffect">
                                  <p:stCondLst>
                                    <p:cond delay="0"/>
                                  </p:stCondLst>
                                  <p:childTnLst>
                                    <p:set>
                                      <p:cBhvr>
                                        <p:cTn id="138" dur="1" fill="hold">
                                          <p:stCondLst>
                                            <p:cond delay="0"/>
                                          </p:stCondLst>
                                        </p:cTn>
                                        <p:tgtEl>
                                          <p:spTgt spid="172"/>
                                        </p:tgtEl>
                                        <p:attrNameLst>
                                          <p:attrName>style.visibility</p:attrName>
                                        </p:attrNameLst>
                                      </p:cBhvr>
                                      <p:to>
                                        <p:strVal val="hidden"/>
                                      </p:to>
                                    </p:set>
                                  </p:childTnLst>
                                </p:cTn>
                              </p:par>
                              <p:par>
                                <p:cTn id="139" presetID="1" presetClass="exit" presetSubtype="0" fill="hold" nodeType="withEffect">
                                  <p:stCondLst>
                                    <p:cond delay="0"/>
                                  </p:stCondLst>
                                  <p:childTnLst>
                                    <p:set>
                                      <p:cBhvr>
                                        <p:cTn id="140" dur="1" fill="hold">
                                          <p:stCondLst>
                                            <p:cond delay="0"/>
                                          </p:stCondLst>
                                        </p:cTn>
                                        <p:tgtEl>
                                          <p:spTgt spid="176"/>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178"/>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189"/>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0"/>
                                          </p:stCondLst>
                                        </p:cTn>
                                        <p:tgtEl>
                                          <p:spTgt spid="190"/>
                                        </p:tgtEl>
                                        <p:attrNameLst>
                                          <p:attrName>style.visibility</p:attrName>
                                        </p:attrNameLst>
                                      </p:cBhvr>
                                      <p:to>
                                        <p:strVal val="hidden"/>
                                      </p:to>
                                    </p:set>
                                  </p:childTnLst>
                                </p:cTn>
                              </p:par>
                              <p:par>
                                <p:cTn id="147" presetID="1" presetClass="exit" presetSubtype="0" fill="hold" nodeType="withEffect">
                                  <p:stCondLst>
                                    <p:cond delay="0"/>
                                  </p:stCondLst>
                                  <p:childTnLst>
                                    <p:set>
                                      <p:cBhvr>
                                        <p:cTn id="148" dur="1" fill="hold">
                                          <p:stCondLst>
                                            <p:cond delay="0"/>
                                          </p:stCondLst>
                                        </p:cTn>
                                        <p:tgtEl>
                                          <p:spTgt spid="192"/>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animBg="1"/>
      <p:bldP spid="154" grpId="0" animBg="1"/>
      <p:bldP spid="201" grpId="0" animBg="1"/>
      <p:bldP spid="202" grpId="0" animBg="1"/>
      <p:bldP spid="10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B8C6B6B-FB65-41B3-9F4E-6552EC7BFE61}"/>
              </a:ext>
            </a:extLst>
          </p:cNvPr>
          <p:cNvSpPr>
            <a:spLocks noGrp="1"/>
          </p:cNvSpPr>
          <p:nvPr>
            <p:ph type="ctrTitle"/>
          </p:nvPr>
        </p:nvSpPr>
        <p:spPr/>
        <p:txBody>
          <a:bodyPr/>
          <a:lstStyle/>
          <a:p>
            <a:r>
              <a:rPr lang="en-US" altLang="zh-TW" dirty="0"/>
              <a:t>Batch Normalization</a:t>
            </a:r>
            <a:endParaRPr lang="zh-TW" altLang="en-US" dirty="0"/>
          </a:p>
        </p:txBody>
      </p:sp>
      <p:sp>
        <p:nvSpPr>
          <p:cNvPr id="3" name="副標題 2">
            <a:extLst>
              <a:ext uri="{FF2B5EF4-FFF2-40B4-BE49-F238E27FC236}">
                <a16:creationId xmlns:a16="http://schemas.microsoft.com/office/drawing/2014/main" id="{ABB24F70-7B78-46E9-B9E9-641EACC99505}"/>
              </a:ext>
            </a:extLst>
          </p:cNvPr>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428381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Highway Network</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3"/>
          <a:stretch>
            <a:fillRect/>
          </a:stretch>
        </p:blipFill>
        <p:spPr>
          <a:xfrm>
            <a:off x="174168" y="2108369"/>
            <a:ext cx="9144000" cy="3437673"/>
          </a:xfrm>
          <a:prstGeom prst="rect">
            <a:avLst/>
          </a:prstGeom>
        </p:spPr>
      </p:pic>
    </p:spTree>
    <p:extLst>
      <p:ext uri="{BB962C8B-B14F-4D97-AF65-F5344CB8AC3E}">
        <p14:creationId xmlns:p14="http://schemas.microsoft.com/office/powerpoint/2010/main" val="233920203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Grid LSTM</a:t>
            </a:r>
            <a:endParaRPr lang="zh-TW" altLang="en-US" dirty="0"/>
          </a:p>
        </p:txBody>
      </p:sp>
      <p:grpSp>
        <p:nvGrpSpPr>
          <p:cNvPr id="44" name="群組 43"/>
          <p:cNvGrpSpPr/>
          <p:nvPr/>
        </p:nvGrpSpPr>
        <p:grpSpPr>
          <a:xfrm>
            <a:off x="558226" y="1886760"/>
            <a:ext cx="2981764" cy="3808847"/>
            <a:chOff x="672522" y="2089959"/>
            <a:chExt cx="2981764" cy="3808847"/>
          </a:xfrm>
        </p:grpSpPr>
        <p:sp>
          <p:nvSpPr>
            <p:cNvPr id="29" name="矩形 28"/>
            <p:cNvSpPr/>
            <p:nvPr/>
          </p:nvSpPr>
          <p:spPr>
            <a:xfrm>
              <a:off x="1591880" y="2987664"/>
              <a:ext cx="1134533" cy="19976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LSTM</a:t>
              </a:r>
              <a:endParaRPr lang="zh-TW" altLang="en-US" sz="2800" dirty="0"/>
            </a:p>
          </p:txBody>
        </p:sp>
        <p:sp>
          <p:nvSpPr>
            <p:cNvPr id="30" name="矩形 29"/>
            <p:cNvSpPr/>
            <p:nvPr/>
          </p:nvSpPr>
          <p:spPr>
            <a:xfrm>
              <a:off x="672522" y="2987664"/>
              <a:ext cx="507999" cy="93133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800" baseline="30000" dirty="0"/>
            </a:p>
          </p:txBody>
        </p:sp>
        <p:sp>
          <p:nvSpPr>
            <p:cNvPr id="31" name="矩形 30"/>
            <p:cNvSpPr/>
            <p:nvPr/>
          </p:nvSpPr>
          <p:spPr>
            <a:xfrm>
              <a:off x="1678964" y="2089959"/>
              <a:ext cx="931333" cy="4656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2800" dirty="0"/>
                <a:t>y</a:t>
              </a:r>
              <a:endParaRPr lang="zh-TW" altLang="en-US" sz="2800" baseline="30000" dirty="0"/>
            </a:p>
          </p:txBody>
        </p:sp>
        <p:sp>
          <p:nvSpPr>
            <p:cNvPr id="32" name="矩形 31"/>
            <p:cNvSpPr/>
            <p:nvPr/>
          </p:nvSpPr>
          <p:spPr>
            <a:xfrm>
              <a:off x="1715773" y="5433139"/>
              <a:ext cx="931333" cy="46566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TW" sz="2800" dirty="0">
                  <a:solidFill>
                    <a:schemeClr val="tx1"/>
                  </a:solidFill>
                </a:rPr>
                <a:t>x</a:t>
              </a:r>
              <a:endParaRPr lang="zh-TW" altLang="en-US" sz="2800" baseline="30000" dirty="0">
                <a:solidFill>
                  <a:schemeClr val="tx1"/>
                </a:solidFill>
              </a:endParaRPr>
            </a:p>
          </p:txBody>
        </p:sp>
        <p:cxnSp>
          <p:nvCxnSpPr>
            <p:cNvPr id="33" name="直線單箭頭接點 32"/>
            <p:cNvCxnSpPr>
              <a:cxnSpLocks/>
            </p:cNvCxnSpPr>
            <p:nvPr/>
          </p:nvCxnSpPr>
          <p:spPr>
            <a:xfrm>
              <a:off x="1180521" y="3485456"/>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a:cxnSpLocks/>
            </p:cNvCxnSpPr>
            <p:nvPr/>
          </p:nvCxnSpPr>
          <p:spPr>
            <a:xfrm rot="16200000">
              <a:off x="1966829" y="2767293"/>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a:cxnSpLocks/>
            </p:cNvCxnSpPr>
            <p:nvPr/>
          </p:nvCxnSpPr>
          <p:spPr>
            <a:xfrm rot="16200000">
              <a:off x="2003638" y="5237081"/>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680985" y="4053933"/>
              <a:ext cx="507999" cy="93133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sz="2800" baseline="30000" dirty="0"/>
            </a:p>
          </p:txBody>
        </p:sp>
        <p:cxnSp>
          <p:nvCxnSpPr>
            <p:cNvPr id="37" name="直線單箭頭接點 36"/>
            <p:cNvCxnSpPr>
              <a:cxnSpLocks/>
            </p:cNvCxnSpPr>
            <p:nvPr/>
          </p:nvCxnSpPr>
          <p:spPr>
            <a:xfrm>
              <a:off x="1188984" y="4576881"/>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37"/>
            <p:cNvCxnSpPr>
              <a:cxnSpLocks/>
            </p:cNvCxnSpPr>
            <p:nvPr/>
          </p:nvCxnSpPr>
          <p:spPr>
            <a:xfrm>
              <a:off x="2717950" y="3485456"/>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a:cxnSpLocks/>
            </p:cNvCxnSpPr>
            <p:nvPr/>
          </p:nvCxnSpPr>
          <p:spPr>
            <a:xfrm>
              <a:off x="2726413" y="4576881"/>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3137824" y="3012522"/>
              <a:ext cx="507999" cy="93133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2800" dirty="0"/>
                <a:t>c</a:t>
              </a:r>
              <a:r>
                <a:rPr lang="en-US" altLang="zh-TW" sz="2800" baseline="30000" dirty="0"/>
                <a:t>’</a:t>
              </a:r>
              <a:endParaRPr lang="zh-TW" altLang="en-US" sz="2800" baseline="30000" dirty="0"/>
            </a:p>
          </p:txBody>
        </p:sp>
        <p:sp>
          <p:nvSpPr>
            <p:cNvPr id="41" name="矩形 40"/>
            <p:cNvSpPr/>
            <p:nvPr/>
          </p:nvSpPr>
          <p:spPr>
            <a:xfrm>
              <a:off x="3146287" y="4078791"/>
              <a:ext cx="507999" cy="93133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800" dirty="0" err="1"/>
                <a:t>h</a:t>
              </a:r>
              <a:r>
                <a:rPr lang="en-US" altLang="zh-TW" sz="2800" baseline="30000" dirty="0" err="1"/>
                <a:t>t</a:t>
              </a:r>
              <a:endParaRPr lang="zh-TW" altLang="en-US" sz="2800" baseline="30000" dirty="0"/>
            </a:p>
          </p:txBody>
        </p:sp>
        <p:sp>
          <p:nvSpPr>
            <p:cNvPr id="42" name="矩形 41"/>
            <p:cNvSpPr/>
            <p:nvPr/>
          </p:nvSpPr>
          <p:spPr>
            <a:xfrm>
              <a:off x="784096" y="4282847"/>
              <a:ext cx="373820" cy="523220"/>
            </a:xfrm>
            <a:prstGeom prst="rect">
              <a:avLst/>
            </a:prstGeom>
          </p:spPr>
          <p:txBody>
            <a:bodyPr wrap="none">
              <a:spAutoFit/>
            </a:bodyPr>
            <a:lstStyle/>
            <a:p>
              <a:pPr algn="ctr"/>
              <a:r>
                <a:rPr lang="en-US" altLang="zh-TW" sz="2800" dirty="0">
                  <a:solidFill>
                    <a:schemeClr val="bg1"/>
                  </a:solidFill>
                </a:rPr>
                <a:t>h</a:t>
              </a:r>
              <a:endParaRPr lang="zh-TW" altLang="en-US" sz="2800" baseline="30000" dirty="0">
                <a:solidFill>
                  <a:schemeClr val="bg1"/>
                </a:solidFill>
              </a:endParaRPr>
            </a:p>
          </p:txBody>
        </p:sp>
        <p:sp>
          <p:nvSpPr>
            <p:cNvPr id="43" name="矩形 42"/>
            <p:cNvSpPr/>
            <p:nvPr/>
          </p:nvSpPr>
          <p:spPr>
            <a:xfrm>
              <a:off x="766507" y="3216578"/>
              <a:ext cx="336952" cy="523220"/>
            </a:xfrm>
            <a:prstGeom prst="rect">
              <a:avLst/>
            </a:prstGeom>
          </p:spPr>
          <p:txBody>
            <a:bodyPr wrap="none">
              <a:spAutoFit/>
            </a:bodyPr>
            <a:lstStyle/>
            <a:p>
              <a:pPr algn="ctr"/>
              <a:r>
                <a:rPr lang="en-US" altLang="zh-TW" sz="2800" dirty="0"/>
                <a:t>c</a:t>
              </a:r>
              <a:endParaRPr lang="zh-TW" altLang="en-US" sz="2800" baseline="30000" dirty="0"/>
            </a:p>
          </p:txBody>
        </p:sp>
      </p:grpSp>
      <p:sp>
        <p:nvSpPr>
          <p:cNvPr id="46" name="矩形 45"/>
          <p:cNvSpPr/>
          <p:nvPr/>
        </p:nvSpPr>
        <p:spPr>
          <a:xfrm>
            <a:off x="5517514" y="2822023"/>
            <a:ext cx="2133045" cy="19976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Grid</a:t>
            </a:r>
          </a:p>
          <a:p>
            <a:pPr algn="ctr"/>
            <a:r>
              <a:rPr lang="en-US" altLang="zh-TW" sz="2800" dirty="0"/>
              <a:t>LSTM</a:t>
            </a:r>
            <a:endParaRPr lang="zh-TW" altLang="en-US" sz="2800" dirty="0"/>
          </a:p>
        </p:txBody>
      </p:sp>
      <p:sp>
        <p:nvSpPr>
          <p:cNvPr id="47" name="矩形 46"/>
          <p:cNvSpPr/>
          <p:nvPr/>
        </p:nvSpPr>
        <p:spPr>
          <a:xfrm>
            <a:off x="4598156" y="2822023"/>
            <a:ext cx="507999" cy="93133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800" baseline="30000" dirty="0"/>
          </a:p>
        </p:txBody>
      </p:sp>
      <p:cxnSp>
        <p:nvCxnSpPr>
          <p:cNvPr id="50" name="直線單箭頭接點 49"/>
          <p:cNvCxnSpPr>
            <a:cxnSpLocks/>
          </p:cNvCxnSpPr>
          <p:nvPr/>
        </p:nvCxnSpPr>
        <p:spPr>
          <a:xfrm>
            <a:off x="5106155" y="3319815"/>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4606619" y="3888292"/>
            <a:ext cx="507999" cy="93133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sz="2800" baseline="30000" dirty="0"/>
          </a:p>
        </p:txBody>
      </p:sp>
      <p:cxnSp>
        <p:nvCxnSpPr>
          <p:cNvPr id="54" name="直線單箭頭接點 53"/>
          <p:cNvCxnSpPr>
            <a:cxnSpLocks/>
          </p:cNvCxnSpPr>
          <p:nvPr/>
        </p:nvCxnSpPr>
        <p:spPr>
          <a:xfrm>
            <a:off x="5114618" y="4411240"/>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單箭頭接點 54"/>
          <p:cNvCxnSpPr>
            <a:cxnSpLocks/>
          </p:cNvCxnSpPr>
          <p:nvPr/>
        </p:nvCxnSpPr>
        <p:spPr>
          <a:xfrm>
            <a:off x="7661596" y="3282257"/>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單箭頭接點 55"/>
          <p:cNvCxnSpPr>
            <a:cxnSpLocks/>
          </p:cNvCxnSpPr>
          <p:nvPr/>
        </p:nvCxnSpPr>
        <p:spPr>
          <a:xfrm>
            <a:off x="7670059" y="4373682"/>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8081470" y="2809323"/>
            <a:ext cx="507999" cy="93133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2800" dirty="0"/>
              <a:t>c</a:t>
            </a:r>
            <a:r>
              <a:rPr lang="en-US" altLang="zh-TW" sz="2800" baseline="30000" dirty="0"/>
              <a:t>’</a:t>
            </a:r>
            <a:endParaRPr lang="zh-TW" altLang="en-US" sz="2800" baseline="30000" dirty="0"/>
          </a:p>
        </p:txBody>
      </p:sp>
      <p:sp>
        <p:nvSpPr>
          <p:cNvPr id="58" name="矩形 57"/>
          <p:cNvSpPr/>
          <p:nvPr/>
        </p:nvSpPr>
        <p:spPr>
          <a:xfrm>
            <a:off x="8089933" y="3875592"/>
            <a:ext cx="507999" cy="93133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800" dirty="0"/>
              <a:t>h</a:t>
            </a:r>
            <a:r>
              <a:rPr lang="en-US" altLang="zh-TW" sz="2800" baseline="30000" dirty="0"/>
              <a:t>’</a:t>
            </a:r>
            <a:endParaRPr lang="zh-TW" altLang="en-US" sz="2800" baseline="30000" dirty="0"/>
          </a:p>
        </p:txBody>
      </p:sp>
      <p:sp>
        <p:nvSpPr>
          <p:cNvPr id="59" name="矩形 58"/>
          <p:cNvSpPr/>
          <p:nvPr/>
        </p:nvSpPr>
        <p:spPr>
          <a:xfrm>
            <a:off x="4709730" y="4117206"/>
            <a:ext cx="373820" cy="523220"/>
          </a:xfrm>
          <a:prstGeom prst="rect">
            <a:avLst/>
          </a:prstGeom>
        </p:spPr>
        <p:txBody>
          <a:bodyPr wrap="none">
            <a:spAutoFit/>
          </a:bodyPr>
          <a:lstStyle/>
          <a:p>
            <a:pPr algn="ctr"/>
            <a:r>
              <a:rPr lang="en-US" altLang="zh-TW" sz="2800" dirty="0">
                <a:solidFill>
                  <a:schemeClr val="bg1"/>
                </a:solidFill>
              </a:rPr>
              <a:t>h</a:t>
            </a:r>
            <a:endParaRPr lang="zh-TW" altLang="en-US" sz="2800" baseline="30000" dirty="0">
              <a:solidFill>
                <a:schemeClr val="bg1"/>
              </a:solidFill>
            </a:endParaRPr>
          </a:p>
        </p:txBody>
      </p:sp>
      <p:sp>
        <p:nvSpPr>
          <p:cNvPr id="60" name="矩形 59"/>
          <p:cNvSpPr/>
          <p:nvPr/>
        </p:nvSpPr>
        <p:spPr>
          <a:xfrm>
            <a:off x="4692141" y="3050937"/>
            <a:ext cx="336952" cy="523220"/>
          </a:xfrm>
          <a:prstGeom prst="rect">
            <a:avLst/>
          </a:prstGeom>
        </p:spPr>
        <p:txBody>
          <a:bodyPr wrap="none">
            <a:spAutoFit/>
          </a:bodyPr>
          <a:lstStyle/>
          <a:p>
            <a:pPr algn="ctr"/>
            <a:r>
              <a:rPr lang="en-US" altLang="zh-TW" sz="2800" dirty="0"/>
              <a:t>c</a:t>
            </a:r>
            <a:endParaRPr lang="zh-TW" altLang="en-US" sz="2800" baseline="30000" dirty="0"/>
          </a:p>
        </p:txBody>
      </p:sp>
      <p:sp>
        <p:nvSpPr>
          <p:cNvPr id="61" name="文字方塊 60"/>
          <p:cNvSpPr txBox="1"/>
          <p:nvPr/>
        </p:nvSpPr>
        <p:spPr>
          <a:xfrm>
            <a:off x="5521590" y="886902"/>
            <a:ext cx="2688830" cy="830997"/>
          </a:xfrm>
          <a:prstGeom prst="rect">
            <a:avLst/>
          </a:prstGeom>
          <a:noFill/>
        </p:spPr>
        <p:txBody>
          <a:bodyPr wrap="square" rtlCol="0">
            <a:spAutoFit/>
          </a:bodyPr>
          <a:lstStyle/>
          <a:p>
            <a:r>
              <a:rPr lang="en-US" altLang="zh-TW" sz="2400" dirty="0"/>
              <a:t>Memory for both </a:t>
            </a:r>
            <a:r>
              <a:rPr lang="en-US" altLang="zh-TW" sz="2400" b="1" i="1" u="sng" dirty="0"/>
              <a:t>time</a:t>
            </a:r>
            <a:r>
              <a:rPr lang="en-US" altLang="zh-TW" sz="2400" dirty="0"/>
              <a:t> and </a:t>
            </a:r>
            <a:r>
              <a:rPr lang="en-US" altLang="zh-TW" sz="2400" b="1" i="1" u="sng" dirty="0"/>
              <a:t>depth</a:t>
            </a:r>
            <a:endParaRPr lang="zh-TW" altLang="en-US" sz="2400" b="1" i="1" u="sng" dirty="0"/>
          </a:p>
        </p:txBody>
      </p:sp>
      <p:sp>
        <p:nvSpPr>
          <p:cNvPr id="62" name="矩形 61"/>
          <p:cNvSpPr/>
          <p:nvPr/>
        </p:nvSpPr>
        <p:spPr>
          <a:xfrm rot="16200000">
            <a:off x="5816265" y="5025412"/>
            <a:ext cx="507999" cy="93133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800" baseline="30000" dirty="0"/>
          </a:p>
        </p:txBody>
      </p:sp>
      <p:cxnSp>
        <p:nvCxnSpPr>
          <p:cNvPr id="63" name="直線單箭頭接點 62"/>
          <p:cNvCxnSpPr>
            <a:cxnSpLocks/>
          </p:cNvCxnSpPr>
          <p:nvPr/>
        </p:nvCxnSpPr>
        <p:spPr>
          <a:xfrm rot="16200000">
            <a:off x="5907656" y="5042345"/>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矩形 63"/>
          <p:cNvSpPr/>
          <p:nvPr/>
        </p:nvSpPr>
        <p:spPr>
          <a:xfrm rot="16200000">
            <a:off x="6882534" y="5016949"/>
            <a:ext cx="507999" cy="93133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sz="2800" baseline="30000" dirty="0"/>
          </a:p>
        </p:txBody>
      </p:sp>
      <p:cxnSp>
        <p:nvCxnSpPr>
          <p:cNvPr id="65" name="直線單箭頭接點 64"/>
          <p:cNvCxnSpPr>
            <a:cxnSpLocks/>
          </p:cNvCxnSpPr>
          <p:nvPr/>
        </p:nvCxnSpPr>
        <p:spPr>
          <a:xfrm rot="16200000">
            <a:off x="6956217" y="5033882"/>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矩形 65"/>
          <p:cNvSpPr/>
          <p:nvPr/>
        </p:nvSpPr>
        <p:spPr>
          <a:xfrm>
            <a:off x="6974481" y="5227848"/>
            <a:ext cx="373820" cy="523220"/>
          </a:xfrm>
          <a:prstGeom prst="rect">
            <a:avLst/>
          </a:prstGeom>
        </p:spPr>
        <p:txBody>
          <a:bodyPr wrap="none">
            <a:spAutoFit/>
          </a:bodyPr>
          <a:lstStyle/>
          <a:p>
            <a:pPr algn="ctr"/>
            <a:r>
              <a:rPr lang="en-US" altLang="zh-TW" sz="2800" dirty="0">
                <a:solidFill>
                  <a:schemeClr val="bg1"/>
                </a:solidFill>
              </a:rPr>
              <a:t>b</a:t>
            </a:r>
            <a:endParaRPr lang="zh-TW" altLang="en-US" sz="2800" baseline="30000" dirty="0">
              <a:solidFill>
                <a:schemeClr val="bg1"/>
              </a:solidFill>
            </a:endParaRPr>
          </a:p>
        </p:txBody>
      </p:sp>
      <p:sp>
        <p:nvSpPr>
          <p:cNvPr id="67" name="矩形 66"/>
          <p:cNvSpPr/>
          <p:nvPr/>
        </p:nvSpPr>
        <p:spPr>
          <a:xfrm>
            <a:off x="5917028" y="5221007"/>
            <a:ext cx="356188" cy="523220"/>
          </a:xfrm>
          <a:prstGeom prst="rect">
            <a:avLst/>
          </a:prstGeom>
        </p:spPr>
        <p:txBody>
          <a:bodyPr wrap="none">
            <a:spAutoFit/>
          </a:bodyPr>
          <a:lstStyle/>
          <a:p>
            <a:pPr algn="ctr"/>
            <a:r>
              <a:rPr lang="en-US" altLang="zh-TW" sz="2800" dirty="0"/>
              <a:t>a</a:t>
            </a:r>
            <a:endParaRPr lang="zh-TW" altLang="en-US" sz="2800" baseline="30000" dirty="0"/>
          </a:p>
        </p:txBody>
      </p:sp>
      <p:grpSp>
        <p:nvGrpSpPr>
          <p:cNvPr id="74" name="群組 73"/>
          <p:cNvGrpSpPr/>
          <p:nvPr/>
        </p:nvGrpSpPr>
        <p:grpSpPr>
          <a:xfrm>
            <a:off x="5585235" y="1860887"/>
            <a:ext cx="1997602" cy="530061"/>
            <a:chOff x="5481230" y="5576606"/>
            <a:chExt cx="1997602" cy="530061"/>
          </a:xfrm>
        </p:grpSpPr>
        <p:sp>
          <p:nvSpPr>
            <p:cNvPr id="70" name="矩形 69"/>
            <p:cNvSpPr/>
            <p:nvPr/>
          </p:nvSpPr>
          <p:spPr>
            <a:xfrm rot="16200000">
              <a:off x="5692897" y="5381011"/>
              <a:ext cx="507999" cy="93133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800" baseline="30000" dirty="0"/>
            </a:p>
          </p:txBody>
        </p:sp>
        <p:sp>
          <p:nvSpPr>
            <p:cNvPr id="71" name="矩形 70"/>
            <p:cNvSpPr/>
            <p:nvPr/>
          </p:nvSpPr>
          <p:spPr>
            <a:xfrm rot="16200000">
              <a:off x="6759166" y="5372548"/>
              <a:ext cx="507999" cy="93133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sz="2800" baseline="30000" dirty="0"/>
            </a:p>
          </p:txBody>
        </p:sp>
        <p:sp>
          <p:nvSpPr>
            <p:cNvPr id="72" name="矩形 71"/>
            <p:cNvSpPr/>
            <p:nvPr/>
          </p:nvSpPr>
          <p:spPr>
            <a:xfrm>
              <a:off x="6806229" y="5583447"/>
              <a:ext cx="463588" cy="523220"/>
            </a:xfrm>
            <a:prstGeom prst="rect">
              <a:avLst/>
            </a:prstGeom>
          </p:spPr>
          <p:txBody>
            <a:bodyPr wrap="none">
              <a:spAutoFit/>
            </a:bodyPr>
            <a:lstStyle/>
            <a:p>
              <a:pPr algn="ctr"/>
              <a:r>
                <a:rPr lang="en-US" altLang="zh-TW" sz="2800" dirty="0">
                  <a:solidFill>
                    <a:schemeClr val="bg1"/>
                  </a:solidFill>
                </a:rPr>
                <a:t>b’</a:t>
              </a:r>
              <a:endParaRPr lang="zh-TW" altLang="en-US" sz="2800" baseline="30000" dirty="0">
                <a:solidFill>
                  <a:schemeClr val="bg1"/>
                </a:solidFill>
              </a:endParaRPr>
            </a:p>
          </p:txBody>
        </p:sp>
        <p:sp>
          <p:nvSpPr>
            <p:cNvPr id="73" name="矩形 72"/>
            <p:cNvSpPr/>
            <p:nvPr/>
          </p:nvSpPr>
          <p:spPr>
            <a:xfrm>
              <a:off x="5748777" y="5576606"/>
              <a:ext cx="445955" cy="523220"/>
            </a:xfrm>
            <a:prstGeom prst="rect">
              <a:avLst/>
            </a:prstGeom>
          </p:spPr>
          <p:txBody>
            <a:bodyPr wrap="none">
              <a:spAutoFit/>
            </a:bodyPr>
            <a:lstStyle/>
            <a:p>
              <a:pPr algn="ctr"/>
              <a:r>
                <a:rPr lang="en-US" altLang="zh-TW" sz="2800" dirty="0"/>
                <a:t>a’</a:t>
              </a:r>
              <a:endParaRPr lang="zh-TW" altLang="en-US" sz="2800" baseline="30000" dirty="0"/>
            </a:p>
          </p:txBody>
        </p:sp>
      </p:grpSp>
      <p:cxnSp>
        <p:nvCxnSpPr>
          <p:cNvPr id="75" name="直線單箭頭接點 74"/>
          <p:cNvCxnSpPr>
            <a:cxnSpLocks/>
          </p:cNvCxnSpPr>
          <p:nvPr/>
        </p:nvCxnSpPr>
        <p:spPr>
          <a:xfrm rot="16200000">
            <a:off x="5873875" y="2594145"/>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線單箭頭接點 75"/>
          <p:cNvCxnSpPr>
            <a:cxnSpLocks/>
          </p:cNvCxnSpPr>
          <p:nvPr/>
        </p:nvCxnSpPr>
        <p:spPr>
          <a:xfrm rot="16200000">
            <a:off x="6922436" y="2585682"/>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直線單箭頭接點 3"/>
          <p:cNvCxnSpPr>
            <a:cxnSpLocks/>
          </p:cNvCxnSpPr>
          <p:nvPr/>
        </p:nvCxnSpPr>
        <p:spPr>
          <a:xfrm>
            <a:off x="4194629" y="6008913"/>
            <a:ext cx="4403303" cy="0"/>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47"/>
          <p:cNvCxnSpPr>
            <a:cxnSpLocks/>
          </p:cNvCxnSpPr>
          <p:nvPr/>
        </p:nvCxnSpPr>
        <p:spPr>
          <a:xfrm flipH="1" flipV="1">
            <a:off x="4212953" y="1904429"/>
            <a:ext cx="1" cy="4104484"/>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7" name="文字方塊 6"/>
          <p:cNvSpPr txBox="1"/>
          <p:nvPr/>
        </p:nvSpPr>
        <p:spPr>
          <a:xfrm>
            <a:off x="7117170" y="6008913"/>
            <a:ext cx="1678487" cy="461665"/>
          </a:xfrm>
          <a:prstGeom prst="rect">
            <a:avLst/>
          </a:prstGeom>
          <a:noFill/>
        </p:spPr>
        <p:txBody>
          <a:bodyPr wrap="square" rtlCol="0">
            <a:spAutoFit/>
          </a:bodyPr>
          <a:lstStyle/>
          <a:p>
            <a:pPr algn="ctr"/>
            <a:r>
              <a:rPr lang="en-US" altLang="zh-TW" sz="2400" dirty="0"/>
              <a:t>time</a:t>
            </a:r>
            <a:endParaRPr lang="zh-TW" altLang="en-US" sz="2400" dirty="0"/>
          </a:p>
        </p:txBody>
      </p:sp>
      <p:sp>
        <p:nvSpPr>
          <p:cNvPr id="51" name="文字方塊 50"/>
          <p:cNvSpPr txBox="1"/>
          <p:nvPr/>
        </p:nvSpPr>
        <p:spPr>
          <a:xfrm>
            <a:off x="3685417" y="1442763"/>
            <a:ext cx="1055071" cy="461665"/>
          </a:xfrm>
          <a:prstGeom prst="rect">
            <a:avLst/>
          </a:prstGeom>
          <a:noFill/>
        </p:spPr>
        <p:txBody>
          <a:bodyPr wrap="square" rtlCol="0">
            <a:spAutoFit/>
          </a:bodyPr>
          <a:lstStyle/>
          <a:p>
            <a:pPr algn="ctr"/>
            <a:r>
              <a:rPr lang="en-US" altLang="zh-TW" sz="2400" dirty="0"/>
              <a:t>depth</a:t>
            </a:r>
            <a:endParaRPr lang="zh-TW" altLang="en-US" sz="2400" dirty="0"/>
          </a:p>
        </p:txBody>
      </p:sp>
    </p:spTree>
    <p:extLst>
      <p:ext uri="{BB962C8B-B14F-4D97-AF65-F5344CB8AC3E}">
        <p14:creationId xmlns:p14="http://schemas.microsoft.com/office/powerpoint/2010/main" val="361109198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57" grpId="0" animBg="1"/>
      <p:bldP spid="58" grpId="0" animBg="1"/>
      <p:bldP spid="59" grpId="0"/>
      <p:bldP spid="60" grpId="0"/>
      <p:bldP spid="61" grpId="0"/>
      <p:bldP spid="62" grpId="0" animBg="1"/>
      <p:bldP spid="64" grpId="0" animBg="1"/>
      <p:bldP spid="66" grpId="0"/>
      <p:bldP spid="67" grpId="0"/>
      <p:bldP spid="7" grpId="0"/>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58822" y="4186397"/>
            <a:ext cx="1456967" cy="1295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Grid</a:t>
            </a:r>
          </a:p>
          <a:p>
            <a:pPr algn="ctr"/>
            <a:r>
              <a:rPr lang="en-US" altLang="zh-TW" sz="2800" dirty="0"/>
              <a:t>LSTM</a:t>
            </a:r>
            <a:endParaRPr lang="zh-TW" altLang="en-US" sz="2800" dirty="0"/>
          </a:p>
        </p:txBody>
      </p:sp>
      <p:sp>
        <p:nvSpPr>
          <p:cNvPr id="5" name="矩形 4"/>
          <p:cNvSpPr/>
          <p:nvPr/>
        </p:nvSpPr>
        <p:spPr>
          <a:xfrm>
            <a:off x="1566937" y="4036237"/>
            <a:ext cx="507999" cy="74529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800" baseline="30000" dirty="0"/>
          </a:p>
        </p:txBody>
      </p:sp>
      <p:cxnSp>
        <p:nvCxnSpPr>
          <p:cNvPr id="6" name="直線單箭頭接點 5"/>
          <p:cNvCxnSpPr>
            <a:cxnSpLocks/>
          </p:cNvCxnSpPr>
          <p:nvPr/>
        </p:nvCxnSpPr>
        <p:spPr>
          <a:xfrm>
            <a:off x="2074936" y="4462589"/>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566935" y="4861046"/>
            <a:ext cx="507999" cy="72000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sz="2800" baseline="30000" dirty="0"/>
          </a:p>
        </p:txBody>
      </p:sp>
      <p:cxnSp>
        <p:nvCxnSpPr>
          <p:cNvPr id="8" name="直線單箭頭接點 7"/>
          <p:cNvCxnSpPr>
            <a:cxnSpLocks/>
          </p:cNvCxnSpPr>
          <p:nvPr/>
        </p:nvCxnSpPr>
        <p:spPr>
          <a:xfrm>
            <a:off x="2074936" y="5258609"/>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533857" y="4964575"/>
            <a:ext cx="646204" cy="523220"/>
          </a:xfrm>
          <a:prstGeom prst="rect">
            <a:avLst/>
          </a:prstGeom>
        </p:spPr>
        <p:txBody>
          <a:bodyPr wrap="none">
            <a:spAutoFit/>
          </a:bodyPr>
          <a:lstStyle/>
          <a:p>
            <a:pPr algn="ctr"/>
            <a:r>
              <a:rPr lang="en-US" altLang="zh-TW" sz="2800" dirty="0">
                <a:solidFill>
                  <a:schemeClr val="bg1"/>
                </a:solidFill>
              </a:rPr>
              <a:t>h</a:t>
            </a:r>
            <a:r>
              <a:rPr lang="en-US" altLang="zh-TW" sz="2800" baseline="30000" dirty="0">
                <a:solidFill>
                  <a:schemeClr val="bg1"/>
                </a:solidFill>
              </a:rPr>
              <a:t>t-1</a:t>
            </a:r>
            <a:endParaRPr lang="zh-TW" altLang="en-US" sz="2800" baseline="30000" dirty="0">
              <a:solidFill>
                <a:schemeClr val="bg1"/>
              </a:solidFill>
            </a:endParaRPr>
          </a:p>
        </p:txBody>
      </p:sp>
      <p:sp>
        <p:nvSpPr>
          <p:cNvPr id="14" name="矩形 13"/>
          <p:cNvSpPr/>
          <p:nvPr/>
        </p:nvSpPr>
        <p:spPr>
          <a:xfrm>
            <a:off x="1523064" y="4147273"/>
            <a:ext cx="612668" cy="523220"/>
          </a:xfrm>
          <a:prstGeom prst="rect">
            <a:avLst/>
          </a:prstGeom>
        </p:spPr>
        <p:txBody>
          <a:bodyPr wrap="none">
            <a:spAutoFit/>
          </a:bodyPr>
          <a:lstStyle/>
          <a:p>
            <a:pPr algn="ctr"/>
            <a:r>
              <a:rPr lang="en-US" altLang="zh-TW" sz="2800" dirty="0"/>
              <a:t>c</a:t>
            </a:r>
            <a:r>
              <a:rPr lang="en-US" altLang="zh-TW" sz="2800" baseline="30000" dirty="0"/>
              <a:t>t-1</a:t>
            </a:r>
            <a:endParaRPr lang="zh-TW" altLang="en-US" sz="2800" baseline="30000" dirty="0"/>
          </a:p>
        </p:txBody>
      </p:sp>
      <p:grpSp>
        <p:nvGrpSpPr>
          <p:cNvPr id="2" name="群組 1"/>
          <p:cNvGrpSpPr/>
          <p:nvPr/>
        </p:nvGrpSpPr>
        <p:grpSpPr>
          <a:xfrm>
            <a:off x="2456039" y="3215253"/>
            <a:ext cx="713502" cy="927992"/>
            <a:chOff x="5444672" y="4173336"/>
            <a:chExt cx="713502" cy="927992"/>
          </a:xfrm>
        </p:grpSpPr>
        <p:sp>
          <p:nvSpPr>
            <p:cNvPr id="22" name="矩形 21"/>
            <p:cNvSpPr/>
            <p:nvPr/>
          </p:nvSpPr>
          <p:spPr>
            <a:xfrm rot="16200000">
              <a:off x="5547423" y="4086615"/>
              <a:ext cx="507999" cy="71350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800" baseline="30000" dirty="0"/>
            </a:p>
          </p:txBody>
        </p:sp>
        <p:sp>
          <p:nvSpPr>
            <p:cNvPr id="25" name="矩形 24"/>
            <p:cNvSpPr/>
            <p:nvPr/>
          </p:nvSpPr>
          <p:spPr>
            <a:xfrm>
              <a:off x="5629095" y="4173336"/>
              <a:ext cx="410689" cy="523220"/>
            </a:xfrm>
            <a:prstGeom prst="rect">
              <a:avLst/>
            </a:prstGeom>
          </p:spPr>
          <p:txBody>
            <a:bodyPr wrap="none">
              <a:spAutoFit/>
            </a:bodyPr>
            <a:lstStyle/>
            <a:p>
              <a:pPr algn="ctr"/>
              <a:r>
                <a:rPr lang="en-US" altLang="zh-TW" sz="2800" dirty="0"/>
                <a:t>a</a:t>
              </a:r>
              <a:r>
                <a:rPr lang="en-US" altLang="zh-TW" sz="2800" baseline="30000" dirty="0"/>
                <a:t>l</a:t>
              </a:r>
              <a:endParaRPr lang="zh-TW" altLang="en-US" sz="2800" baseline="30000" dirty="0"/>
            </a:p>
          </p:txBody>
        </p:sp>
        <p:cxnSp>
          <p:nvCxnSpPr>
            <p:cNvPr id="26" name="直線單箭頭接點 25"/>
            <p:cNvCxnSpPr>
              <a:cxnSpLocks/>
            </p:cNvCxnSpPr>
            <p:nvPr/>
          </p:nvCxnSpPr>
          <p:spPr>
            <a:xfrm rot="16200000">
              <a:off x="5632556" y="4906594"/>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群組 2"/>
          <p:cNvGrpSpPr/>
          <p:nvPr/>
        </p:nvGrpSpPr>
        <p:grpSpPr>
          <a:xfrm>
            <a:off x="3263301" y="3230051"/>
            <a:ext cx="713503" cy="905078"/>
            <a:chOff x="6527399" y="4187787"/>
            <a:chExt cx="713503" cy="905078"/>
          </a:xfrm>
        </p:grpSpPr>
        <p:sp>
          <p:nvSpPr>
            <p:cNvPr id="23" name="矩形 22"/>
            <p:cNvSpPr/>
            <p:nvPr/>
          </p:nvSpPr>
          <p:spPr>
            <a:xfrm rot="16200000">
              <a:off x="6630151" y="4085035"/>
              <a:ext cx="507999" cy="71350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sz="2800" baseline="30000" dirty="0"/>
            </a:p>
          </p:txBody>
        </p:sp>
        <p:sp>
          <p:nvSpPr>
            <p:cNvPr id="24" name="矩形 23"/>
            <p:cNvSpPr/>
            <p:nvPr/>
          </p:nvSpPr>
          <p:spPr>
            <a:xfrm>
              <a:off x="6701062" y="4209205"/>
              <a:ext cx="428322" cy="523220"/>
            </a:xfrm>
            <a:prstGeom prst="rect">
              <a:avLst/>
            </a:prstGeom>
          </p:spPr>
          <p:txBody>
            <a:bodyPr wrap="none">
              <a:spAutoFit/>
            </a:bodyPr>
            <a:lstStyle/>
            <a:p>
              <a:pPr algn="ctr"/>
              <a:r>
                <a:rPr lang="en-US" altLang="zh-TW" sz="2800" dirty="0" err="1">
                  <a:solidFill>
                    <a:schemeClr val="bg1"/>
                  </a:solidFill>
                </a:rPr>
                <a:t>b</a:t>
              </a:r>
              <a:r>
                <a:rPr lang="en-US" altLang="zh-TW" sz="2800" baseline="30000" dirty="0" err="1">
                  <a:solidFill>
                    <a:schemeClr val="bg1"/>
                  </a:solidFill>
                </a:rPr>
                <a:t>l</a:t>
              </a:r>
              <a:endParaRPr lang="zh-TW" altLang="en-US" sz="2800" baseline="30000" dirty="0">
                <a:solidFill>
                  <a:schemeClr val="bg1"/>
                </a:solidFill>
              </a:endParaRPr>
            </a:p>
          </p:txBody>
        </p:sp>
        <p:cxnSp>
          <p:nvCxnSpPr>
            <p:cNvPr id="27" name="直線單箭頭接點 26"/>
            <p:cNvCxnSpPr>
              <a:cxnSpLocks/>
            </p:cNvCxnSpPr>
            <p:nvPr/>
          </p:nvCxnSpPr>
          <p:spPr>
            <a:xfrm rot="16200000">
              <a:off x="6681117" y="4898131"/>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4" name="群組 103"/>
          <p:cNvGrpSpPr/>
          <p:nvPr/>
        </p:nvGrpSpPr>
        <p:grpSpPr>
          <a:xfrm>
            <a:off x="4300852" y="4019049"/>
            <a:ext cx="515340" cy="1544818"/>
            <a:chOff x="2533543" y="3955369"/>
            <a:chExt cx="515340" cy="1544818"/>
          </a:xfrm>
        </p:grpSpPr>
        <p:sp>
          <p:nvSpPr>
            <p:cNvPr id="98" name="矩形 97"/>
            <p:cNvSpPr/>
            <p:nvPr/>
          </p:nvSpPr>
          <p:spPr>
            <a:xfrm>
              <a:off x="2533545" y="3955369"/>
              <a:ext cx="507999" cy="74529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800" baseline="30000" dirty="0"/>
            </a:p>
          </p:txBody>
        </p:sp>
        <p:sp>
          <p:nvSpPr>
            <p:cNvPr id="99" name="矩形 98"/>
            <p:cNvSpPr/>
            <p:nvPr/>
          </p:nvSpPr>
          <p:spPr>
            <a:xfrm>
              <a:off x="2533543" y="4780178"/>
              <a:ext cx="507999" cy="72000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sz="2800" baseline="30000" dirty="0"/>
            </a:p>
          </p:txBody>
        </p:sp>
        <p:sp>
          <p:nvSpPr>
            <p:cNvPr id="100" name="矩形 99"/>
            <p:cNvSpPr/>
            <p:nvPr/>
          </p:nvSpPr>
          <p:spPr>
            <a:xfrm>
              <a:off x="2598247" y="4883707"/>
              <a:ext cx="450636" cy="523220"/>
            </a:xfrm>
            <a:prstGeom prst="rect">
              <a:avLst/>
            </a:prstGeom>
          </p:spPr>
          <p:txBody>
            <a:bodyPr wrap="none">
              <a:spAutoFit/>
            </a:bodyPr>
            <a:lstStyle/>
            <a:p>
              <a:pPr algn="ctr"/>
              <a:r>
                <a:rPr lang="en-US" altLang="zh-TW" sz="2800" dirty="0" err="1">
                  <a:solidFill>
                    <a:schemeClr val="bg1"/>
                  </a:solidFill>
                </a:rPr>
                <a:t>h</a:t>
              </a:r>
              <a:r>
                <a:rPr lang="en-US" altLang="zh-TW" sz="2800" baseline="30000" dirty="0" err="1">
                  <a:solidFill>
                    <a:schemeClr val="bg1"/>
                  </a:solidFill>
                </a:rPr>
                <a:t>t</a:t>
              </a:r>
              <a:endParaRPr lang="zh-TW" altLang="en-US" sz="2800" baseline="30000" dirty="0">
                <a:solidFill>
                  <a:schemeClr val="bg1"/>
                </a:solidFill>
              </a:endParaRPr>
            </a:p>
          </p:txBody>
        </p:sp>
        <p:sp>
          <p:nvSpPr>
            <p:cNvPr id="101" name="矩形 100"/>
            <p:cNvSpPr/>
            <p:nvPr/>
          </p:nvSpPr>
          <p:spPr>
            <a:xfrm>
              <a:off x="2587456" y="4066405"/>
              <a:ext cx="417101" cy="523220"/>
            </a:xfrm>
            <a:prstGeom prst="rect">
              <a:avLst/>
            </a:prstGeom>
          </p:spPr>
          <p:txBody>
            <a:bodyPr wrap="none">
              <a:spAutoFit/>
            </a:bodyPr>
            <a:lstStyle/>
            <a:p>
              <a:pPr algn="ctr"/>
              <a:r>
                <a:rPr lang="en-US" altLang="zh-TW" sz="2800" dirty="0" err="1"/>
                <a:t>c</a:t>
              </a:r>
              <a:r>
                <a:rPr lang="en-US" altLang="zh-TW" sz="2800" baseline="30000" dirty="0" err="1"/>
                <a:t>t</a:t>
              </a:r>
              <a:endParaRPr lang="zh-TW" altLang="en-US" sz="2800" baseline="30000" dirty="0"/>
            </a:p>
          </p:txBody>
        </p:sp>
      </p:grpSp>
      <p:cxnSp>
        <p:nvCxnSpPr>
          <p:cNvPr id="102" name="直線單箭頭接點 101"/>
          <p:cNvCxnSpPr>
            <a:cxnSpLocks/>
          </p:cNvCxnSpPr>
          <p:nvPr/>
        </p:nvCxnSpPr>
        <p:spPr>
          <a:xfrm>
            <a:off x="3915789" y="4441132"/>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直線單箭頭接點 102"/>
          <p:cNvCxnSpPr>
            <a:cxnSpLocks/>
          </p:cNvCxnSpPr>
          <p:nvPr/>
        </p:nvCxnSpPr>
        <p:spPr>
          <a:xfrm>
            <a:off x="3915789" y="5237152"/>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矩形 57"/>
          <p:cNvSpPr/>
          <p:nvPr/>
        </p:nvSpPr>
        <p:spPr>
          <a:xfrm rot="16200000">
            <a:off x="2567155" y="5821211"/>
            <a:ext cx="507999" cy="71350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800" baseline="30000" dirty="0"/>
          </a:p>
        </p:txBody>
      </p:sp>
      <p:sp>
        <p:nvSpPr>
          <p:cNvPr id="59" name="矩形 58"/>
          <p:cNvSpPr/>
          <p:nvPr/>
        </p:nvSpPr>
        <p:spPr>
          <a:xfrm>
            <a:off x="2551045" y="5907932"/>
            <a:ext cx="606255" cy="523220"/>
          </a:xfrm>
          <a:prstGeom prst="rect">
            <a:avLst/>
          </a:prstGeom>
        </p:spPr>
        <p:txBody>
          <a:bodyPr wrap="none">
            <a:spAutoFit/>
          </a:bodyPr>
          <a:lstStyle/>
          <a:p>
            <a:pPr algn="ctr"/>
            <a:r>
              <a:rPr lang="en-US" altLang="zh-TW" sz="2800" dirty="0"/>
              <a:t>a</a:t>
            </a:r>
            <a:r>
              <a:rPr lang="en-US" altLang="zh-TW" sz="2800" baseline="30000" dirty="0"/>
              <a:t>l-1</a:t>
            </a:r>
            <a:endParaRPr lang="zh-TW" altLang="en-US" sz="2800" baseline="30000" dirty="0"/>
          </a:p>
        </p:txBody>
      </p:sp>
      <p:cxnSp>
        <p:nvCxnSpPr>
          <p:cNvPr id="60" name="直線單箭頭接點 59"/>
          <p:cNvCxnSpPr>
            <a:cxnSpLocks/>
          </p:cNvCxnSpPr>
          <p:nvPr/>
        </p:nvCxnSpPr>
        <p:spPr>
          <a:xfrm rot="16200000">
            <a:off x="2652288" y="5721314"/>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矩形 61"/>
          <p:cNvSpPr/>
          <p:nvPr/>
        </p:nvSpPr>
        <p:spPr>
          <a:xfrm rot="16200000">
            <a:off x="3374418" y="5819978"/>
            <a:ext cx="507999" cy="71350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sz="2800" baseline="30000" dirty="0"/>
          </a:p>
        </p:txBody>
      </p:sp>
      <p:sp>
        <p:nvSpPr>
          <p:cNvPr id="63" name="矩形 62"/>
          <p:cNvSpPr/>
          <p:nvPr/>
        </p:nvSpPr>
        <p:spPr>
          <a:xfrm>
            <a:off x="3347545" y="5944148"/>
            <a:ext cx="623889" cy="523220"/>
          </a:xfrm>
          <a:prstGeom prst="rect">
            <a:avLst/>
          </a:prstGeom>
        </p:spPr>
        <p:txBody>
          <a:bodyPr wrap="none">
            <a:spAutoFit/>
          </a:bodyPr>
          <a:lstStyle/>
          <a:p>
            <a:pPr algn="ctr"/>
            <a:r>
              <a:rPr lang="en-US" altLang="zh-TW" sz="2800" dirty="0">
                <a:solidFill>
                  <a:schemeClr val="bg1"/>
                </a:solidFill>
              </a:rPr>
              <a:t>b</a:t>
            </a:r>
            <a:r>
              <a:rPr lang="en-US" altLang="zh-TW" sz="2800" baseline="30000" dirty="0">
                <a:solidFill>
                  <a:schemeClr val="bg1"/>
                </a:solidFill>
              </a:rPr>
              <a:t>l-1</a:t>
            </a:r>
            <a:endParaRPr lang="zh-TW" altLang="en-US" sz="2800" baseline="30000" dirty="0">
              <a:solidFill>
                <a:schemeClr val="bg1"/>
              </a:solidFill>
            </a:endParaRPr>
          </a:p>
        </p:txBody>
      </p:sp>
      <p:cxnSp>
        <p:nvCxnSpPr>
          <p:cNvPr id="64" name="直線單箭頭接點 63"/>
          <p:cNvCxnSpPr>
            <a:cxnSpLocks/>
          </p:cNvCxnSpPr>
          <p:nvPr/>
        </p:nvCxnSpPr>
        <p:spPr>
          <a:xfrm rot="16200000">
            <a:off x="3425384" y="5713198"/>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矩形 66"/>
          <p:cNvSpPr/>
          <p:nvPr/>
        </p:nvSpPr>
        <p:spPr>
          <a:xfrm>
            <a:off x="5219056" y="4157388"/>
            <a:ext cx="1456967" cy="1295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Grid</a:t>
            </a:r>
          </a:p>
          <a:p>
            <a:pPr algn="ctr"/>
            <a:r>
              <a:rPr lang="en-US" altLang="zh-TW" sz="2800" dirty="0"/>
              <a:t>LSTM</a:t>
            </a:r>
            <a:endParaRPr lang="zh-TW" altLang="en-US" sz="2800" dirty="0"/>
          </a:p>
        </p:txBody>
      </p:sp>
      <p:cxnSp>
        <p:nvCxnSpPr>
          <p:cNvPr id="69" name="直線單箭頭接點 68"/>
          <p:cNvCxnSpPr>
            <a:cxnSpLocks/>
          </p:cNvCxnSpPr>
          <p:nvPr/>
        </p:nvCxnSpPr>
        <p:spPr>
          <a:xfrm>
            <a:off x="4835170" y="4433580"/>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單箭頭接點 70"/>
          <p:cNvCxnSpPr>
            <a:cxnSpLocks/>
          </p:cNvCxnSpPr>
          <p:nvPr/>
        </p:nvCxnSpPr>
        <p:spPr>
          <a:xfrm>
            <a:off x="4835170" y="5229600"/>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4" name="群組 73"/>
          <p:cNvGrpSpPr/>
          <p:nvPr/>
        </p:nvGrpSpPr>
        <p:grpSpPr>
          <a:xfrm>
            <a:off x="5216273" y="3186244"/>
            <a:ext cx="713502" cy="927992"/>
            <a:chOff x="5444672" y="4173336"/>
            <a:chExt cx="713502" cy="927992"/>
          </a:xfrm>
        </p:grpSpPr>
        <p:sp>
          <p:nvSpPr>
            <p:cNvPr id="92" name="矩形 91"/>
            <p:cNvSpPr/>
            <p:nvPr/>
          </p:nvSpPr>
          <p:spPr>
            <a:xfrm rot="16200000">
              <a:off x="5547423" y="4086615"/>
              <a:ext cx="507999" cy="71350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800" baseline="30000" dirty="0"/>
            </a:p>
          </p:txBody>
        </p:sp>
        <p:sp>
          <p:nvSpPr>
            <p:cNvPr id="93" name="矩形 92"/>
            <p:cNvSpPr/>
            <p:nvPr/>
          </p:nvSpPr>
          <p:spPr>
            <a:xfrm>
              <a:off x="5629095" y="4173336"/>
              <a:ext cx="410689" cy="523220"/>
            </a:xfrm>
            <a:prstGeom prst="rect">
              <a:avLst/>
            </a:prstGeom>
          </p:spPr>
          <p:txBody>
            <a:bodyPr wrap="none">
              <a:spAutoFit/>
            </a:bodyPr>
            <a:lstStyle/>
            <a:p>
              <a:pPr algn="ctr"/>
              <a:r>
                <a:rPr lang="en-US" altLang="zh-TW" sz="2800" dirty="0"/>
                <a:t>a</a:t>
              </a:r>
              <a:r>
                <a:rPr lang="en-US" altLang="zh-TW" sz="2800" baseline="30000" dirty="0"/>
                <a:t>l</a:t>
              </a:r>
              <a:endParaRPr lang="zh-TW" altLang="en-US" sz="2800" baseline="30000" dirty="0"/>
            </a:p>
          </p:txBody>
        </p:sp>
        <p:cxnSp>
          <p:nvCxnSpPr>
            <p:cNvPr id="94" name="直線單箭頭接點 93"/>
            <p:cNvCxnSpPr>
              <a:cxnSpLocks/>
            </p:cNvCxnSpPr>
            <p:nvPr/>
          </p:nvCxnSpPr>
          <p:spPr>
            <a:xfrm rot="16200000">
              <a:off x="5632556" y="4906594"/>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5" name="群組 74"/>
          <p:cNvGrpSpPr/>
          <p:nvPr/>
        </p:nvGrpSpPr>
        <p:grpSpPr>
          <a:xfrm>
            <a:off x="6023535" y="3201042"/>
            <a:ext cx="713503" cy="905078"/>
            <a:chOff x="6527399" y="4187787"/>
            <a:chExt cx="713503" cy="905078"/>
          </a:xfrm>
        </p:grpSpPr>
        <p:sp>
          <p:nvSpPr>
            <p:cNvPr id="89" name="矩形 88"/>
            <p:cNvSpPr/>
            <p:nvPr/>
          </p:nvSpPr>
          <p:spPr>
            <a:xfrm rot="16200000">
              <a:off x="6630151" y="4085035"/>
              <a:ext cx="507999" cy="71350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sz="2800" baseline="30000" dirty="0"/>
            </a:p>
          </p:txBody>
        </p:sp>
        <p:sp>
          <p:nvSpPr>
            <p:cNvPr id="90" name="矩形 89"/>
            <p:cNvSpPr/>
            <p:nvPr/>
          </p:nvSpPr>
          <p:spPr>
            <a:xfrm>
              <a:off x="6701062" y="4209205"/>
              <a:ext cx="428322" cy="523220"/>
            </a:xfrm>
            <a:prstGeom prst="rect">
              <a:avLst/>
            </a:prstGeom>
          </p:spPr>
          <p:txBody>
            <a:bodyPr wrap="none">
              <a:spAutoFit/>
            </a:bodyPr>
            <a:lstStyle/>
            <a:p>
              <a:pPr algn="ctr"/>
              <a:r>
                <a:rPr lang="en-US" altLang="zh-TW" sz="2800" dirty="0" err="1">
                  <a:solidFill>
                    <a:schemeClr val="bg1"/>
                  </a:solidFill>
                </a:rPr>
                <a:t>b</a:t>
              </a:r>
              <a:r>
                <a:rPr lang="en-US" altLang="zh-TW" sz="2800" baseline="30000" dirty="0" err="1">
                  <a:solidFill>
                    <a:schemeClr val="bg1"/>
                  </a:solidFill>
                </a:rPr>
                <a:t>l</a:t>
              </a:r>
              <a:endParaRPr lang="zh-TW" altLang="en-US" sz="2800" baseline="30000" dirty="0">
                <a:solidFill>
                  <a:schemeClr val="bg1"/>
                </a:solidFill>
              </a:endParaRPr>
            </a:p>
          </p:txBody>
        </p:sp>
        <p:cxnSp>
          <p:nvCxnSpPr>
            <p:cNvPr id="91" name="直線單箭頭接點 90"/>
            <p:cNvCxnSpPr>
              <a:cxnSpLocks/>
            </p:cNvCxnSpPr>
            <p:nvPr/>
          </p:nvCxnSpPr>
          <p:spPr>
            <a:xfrm rot="16200000">
              <a:off x="6681117" y="4898131"/>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6" name="群組 75"/>
          <p:cNvGrpSpPr/>
          <p:nvPr/>
        </p:nvGrpSpPr>
        <p:grpSpPr>
          <a:xfrm>
            <a:off x="6994774" y="3990040"/>
            <a:ext cx="701879" cy="1544818"/>
            <a:chOff x="2467231" y="3955369"/>
            <a:chExt cx="701879" cy="1544818"/>
          </a:xfrm>
        </p:grpSpPr>
        <p:sp>
          <p:nvSpPr>
            <p:cNvPr id="85" name="矩形 84"/>
            <p:cNvSpPr/>
            <p:nvPr/>
          </p:nvSpPr>
          <p:spPr>
            <a:xfrm>
              <a:off x="2533545" y="3955369"/>
              <a:ext cx="507999" cy="74529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800" baseline="30000" dirty="0"/>
            </a:p>
          </p:txBody>
        </p:sp>
        <p:sp>
          <p:nvSpPr>
            <p:cNvPr id="86" name="矩形 85"/>
            <p:cNvSpPr/>
            <p:nvPr/>
          </p:nvSpPr>
          <p:spPr>
            <a:xfrm>
              <a:off x="2533543" y="4780178"/>
              <a:ext cx="507999" cy="72000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sz="2800" baseline="30000" dirty="0"/>
            </a:p>
          </p:txBody>
        </p:sp>
        <p:sp>
          <p:nvSpPr>
            <p:cNvPr id="87" name="矩形 86"/>
            <p:cNvSpPr/>
            <p:nvPr/>
          </p:nvSpPr>
          <p:spPr>
            <a:xfrm>
              <a:off x="2478022" y="4883707"/>
              <a:ext cx="691088" cy="523220"/>
            </a:xfrm>
            <a:prstGeom prst="rect">
              <a:avLst/>
            </a:prstGeom>
          </p:spPr>
          <p:txBody>
            <a:bodyPr wrap="none">
              <a:spAutoFit/>
            </a:bodyPr>
            <a:lstStyle/>
            <a:p>
              <a:pPr algn="ctr"/>
              <a:r>
                <a:rPr lang="en-US" altLang="zh-TW" sz="2800" dirty="0">
                  <a:solidFill>
                    <a:schemeClr val="bg1"/>
                  </a:solidFill>
                </a:rPr>
                <a:t>h</a:t>
              </a:r>
              <a:r>
                <a:rPr lang="en-US" altLang="zh-TW" sz="2800" baseline="30000" dirty="0">
                  <a:solidFill>
                    <a:schemeClr val="bg1"/>
                  </a:solidFill>
                </a:rPr>
                <a:t>t+1</a:t>
              </a:r>
              <a:endParaRPr lang="zh-TW" altLang="en-US" sz="2800" baseline="30000" dirty="0">
                <a:solidFill>
                  <a:schemeClr val="bg1"/>
                </a:solidFill>
              </a:endParaRPr>
            </a:p>
          </p:txBody>
        </p:sp>
        <p:sp>
          <p:nvSpPr>
            <p:cNvPr id="88" name="矩形 87"/>
            <p:cNvSpPr/>
            <p:nvPr/>
          </p:nvSpPr>
          <p:spPr>
            <a:xfrm>
              <a:off x="2467231" y="4066405"/>
              <a:ext cx="657552" cy="523220"/>
            </a:xfrm>
            <a:prstGeom prst="rect">
              <a:avLst/>
            </a:prstGeom>
          </p:spPr>
          <p:txBody>
            <a:bodyPr wrap="none">
              <a:spAutoFit/>
            </a:bodyPr>
            <a:lstStyle/>
            <a:p>
              <a:pPr algn="ctr"/>
              <a:r>
                <a:rPr lang="en-US" altLang="zh-TW" sz="2800" dirty="0"/>
                <a:t>c</a:t>
              </a:r>
              <a:r>
                <a:rPr lang="en-US" altLang="zh-TW" sz="2800" baseline="30000" dirty="0"/>
                <a:t>t+1</a:t>
              </a:r>
              <a:endParaRPr lang="zh-TW" altLang="en-US" sz="2800" baseline="30000" dirty="0"/>
            </a:p>
          </p:txBody>
        </p:sp>
      </p:grpSp>
      <p:cxnSp>
        <p:nvCxnSpPr>
          <p:cNvPr id="77" name="直線單箭頭接點 76"/>
          <p:cNvCxnSpPr>
            <a:cxnSpLocks/>
          </p:cNvCxnSpPr>
          <p:nvPr/>
        </p:nvCxnSpPr>
        <p:spPr>
          <a:xfrm>
            <a:off x="6676023" y="4412123"/>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線單箭頭接點 77"/>
          <p:cNvCxnSpPr>
            <a:cxnSpLocks/>
          </p:cNvCxnSpPr>
          <p:nvPr/>
        </p:nvCxnSpPr>
        <p:spPr>
          <a:xfrm>
            <a:off x="6676023" y="5208143"/>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rot="16200000">
            <a:off x="5327389" y="5792202"/>
            <a:ext cx="507999" cy="71350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800" baseline="30000" dirty="0"/>
          </a:p>
        </p:txBody>
      </p:sp>
      <p:sp>
        <p:nvSpPr>
          <p:cNvPr id="80" name="矩形 79"/>
          <p:cNvSpPr/>
          <p:nvPr/>
        </p:nvSpPr>
        <p:spPr>
          <a:xfrm>
            <a:off x="5311279" y="5878923"/>
            <a:ext cx="606255" cy="523220"/>
          </a:xfrm>
          <a:prstGeom prst="rect">
            <a:avLst/>
          </a:prstGeom>
        </p:spPr>
        <p:txBody>
          <a:bodyPr wrap="none">
            <a:spAutoFit/>
          </a:bodyPr>
          <a:lstStyle/>
          <a:p>
            <a:pPr algn="ctr"/>
            <a:r>
              <a:rPr lang="en-US" altLang="zh-TW" sz="2800" dirty="0"/>
              <a:t>a</a:t>
            </a:r>
            <a:r>
              <a:rPr lang="en-US" altLang="zh-TW" sz="2800" baseline="30000" dirty="0"/>
              <a:t>l-1</a:t>
            </a:r>
            <a:endParaRPr lang="zh-TW" altLang="en-US" sz="2800" baseline="30000" dirty="0"/>
          </a:p>
        </p:txBody>
      </p:sp>
      <p:cxnSp>
        <p:nvCxnSpPr>
          <p:cNvPr id="81" name="直線單箭頭接點 80"/>
          <p:cNvCxnSpPr>
            <a:cxnSpLocks/>
          </p:cNvCxnSpPr>
          <p:nvPr/>
        </p:nvCxnSpPr>
        <p:spPr>
          <a:xfrm rot="16200000">
            <a:off x="5412522" y="5692305"/>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矩形 81"/>
          <p:cNvSpPr/>
          <p:nvPr/>
        </p:nvSpPr>
        <p:spPr>
          <a:xfrm rot="16200000">
            <a:off x="6134652" y="5790969"/>
            <a:ext cx="507999" cy="71350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sz="2800" baseline="30000" dirty="0"/>
          </a:p>
        </p:txBody>
      </p:sp>
      <p:sp>
        <p:nvSpPr>
          <p:cNvPr id="83" name="矩形 82"/>
          <p:cNvSpPr/>
          <p:nvPr/>
        </p:nvSpPr>
        <p:spPr>
          <a:xfrm>
            <a:off x="6107779" y="5915139"/>
            <a:ext cx="623889" cy="523220"/>
          </a:xfrm>
          <a:prstGeom prst="rect">
            <a:avLst/>
          </a:prstGeom>
        </p:spPr>
        <p:txBody>
          <a:bodyPr wrap="none">
            <a:spAutoFit/>
          </a:bodyPr>
          <a:lstStyle/>
          <a:p>
            <a:pPr algn="ctr"/>
            <a:r>
              <a:rPr lang="en-US" altLang="zh-TW" sz="2800" dirty="0">
                <a:solidFill>
                  <a:schemeClr val="bg1"/>
                </a:solidFill>
              </a:rPr>
              <a:t>b</a:t>
            </a:r>
            <a:r>
              <a:rPr lang="en-US" altLang="zh-TW" sz="2800" baseline="30000" dirty="0">
                <a:solidFill>
                  <a:schemeClr val="bg1"/>
                </a:solidFill>
              </a:rPr>
              <a:t>l-1</a:t>
            </a:r>
            <a:endParaRPr lang="zh-TW" altLang="en-US" sz="2800" baseline="30000" dirty="0">
              <a:solidFill>
                <a:schemeClr val="bg1"/>
              </a:solidFill>
            </a:endParaRPr>
          </a:p>
        </p:txBody>
      </p:sp>
      <p:cxnSp>
        <p:nvCxnSpPr>
          <p:cNvPr id="84" name="直線單箭頭接點 83"/>
          <p:cNvCxnSpPr>
            <a:cxnSpLocks/>
          </p:cNvCxnSpPr>
          <p:nvPr/>
        </p:nvCxnSpPr>
        <p:spPr>
          <a:xfrm rot="16200000">
            <a:off x="6185618" y="5684189"/>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1" name="矩形 140"/>
          <p:cNvSpPr/>
          <p:nvPr/>
        </p:nvSpPr>
        <p:spPr>
          <a:xfrm>
            <a:off x="2449422" y="1451316"/>
            <a:ext cx="1456967" cy="1295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Grid</a:t>
            </a:r>
          </a:p>
          <a:p>
            <a:pPr algn="ctr"/>
            <a:r>
              <a:rPr lang="en-US" altLang="zh-TW" sz="2800" dirty="0"/>
              <a:t>LSTM’</a:t>
            </a:r>
            <a:endParaRPr lang="zh-TW" altLang="en-US" sz="2800" dirty="0"/>
          </a:p>
        </p:txBody>
      </p:sp>
      <p:sp>
        <p:nvSpPr>
          <p:cNvPr id="142" name="矩形 141"/>
          <p:cNvSpPr/>
          <p:nvPr/>
        </p:nvSpPr>
        <p:spPr>
          <a:xfrm>
            <a:off x="1557537" y="1301156"/>
            <a:ext cx="507999" cy="74529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800" baseline="30000" dirty="0"/>
          </a:p>
        </p:txBody>
      </p:sp>
      <p:cxnSp>
        <p:nvCxnSpPr>
          <p:cNvPr id="143" name="直線單箭頭接點 142"/>
          <p:cNvCxnSpPr>
            <a:cxnSpLocks/>
          </p:cNvCxnSpPr>
          <p:nvPr/>
        </p:nvCxnSpPr>
        <p:spPr>
          <a:xfrm>
            <a:off x="2065536" y="1727508"/>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4" name="矩形 143"/>
          <p:cNvSpPr/>
          <p:nvPr/>
        </p:nvSpPr>
        <p:spPr>
          <a:xfrm>
            <a:off x="1557535" y="2125965"/>
            <a:ext cx="507999" cy="72000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sz="2800" baseline="30000" dirty="0"/>
          </a:p>
        </p:txBody>
      </p:sp>
      <p:cxnSp>
        <p:nvCxnSpPr>
          <p:cNvPr id="145" name="直線單箭頭接點 144"/>
          <p:cNvCxnSpPr>
            <a:cxnSpLocks/>
          </p:cNvCxnSpPr>
          <p:nvPr/>
        </p:nvCxnSpPr>
        <p:spPr>
          <a:xfrm>
            <a:off x="2065536" y="2523528"/>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6" name="矩形 145"/>
          <p:cNvSpPr/>
          <p:nvPr/>
        </p:nvSpPr>
        <p:spPr>
          <a:xfrm>
            <a:off x="1524457" y="2229494"/>
            <a:ext cx="646204" cy="523220"/>
          </a:xfrm>
          <a:prstGeom prst="rect">
            <a:avLst/>
          </a:prstGeom>
        </p:spPr>
        <p:txBody>
          <a:bodyPr wrap="none">
            <a:spAutoFit/>
          </a:bodyPr>
          <a:lstStyle/>
          <a:p>
            <a:pPr algn="ctr"/>
            <a:r>
              <a:rPr lang="en-US" altLang="zh-TW" sz="2800" dirty="0">
                <a:solidFill>
                  <a:schemeClr val="bg1"/>
                </a:solidFill>
              </a:rPr>
              <a:t>h</a:t>
            </a:r>
            <a:r>
              <a:rPr lang="en-US" altLang="zh-TW" sz="2800" baseline="30000" dirty="0">
                <a:solidFill>
                  <a:schemeClr val="bg1"/>
                </a:solidFill>
              </a:rPr>
              <a:t>t-1</a:t>
            </a:r>
            <a:endParaRPr lang="zh-TW" altLang="en-US" sz="2800" baseline="30000" dirty="0">
              <a:solidFill>
                <a:schemeClr val="bg1"/>
              </a:solidFill>
            </a:endParaRPr>
          </a:p>
        </p:txBody>
      </p:sp>
      <p:sp>
        <p:nvSpPr>
          <p:cNvPr id="147" name="矩形 146"/>
          <p:cNvSpPr/>
          <p:nvPr/>
        </p:nvSpPr>
        <p:spPr>
          <a:xfrm>
            <a:off x="1513664" y="1412192"/>
            <a:ext cx="612668" cy="523220"/>
          </a:xfrm>
          <a:prstGeom prst="rect">
            <a:avLst/>
          </a:prstGeom>
        </p:spPr>
        <p:txBody>
          <a:bodyPr wrap="none">
            <a:spAutoFit/>
          </a:bodyPr>
          <a:lstStyle/>
          <a:p>
            <a:pPr algn="ctr"/>
            <a:r>
              <a:rPr lang="en-US" altLang="zh-TW" sz="2800" dirty="0"/>
              <a:t>c</a:t>
            </a:r>
            <a:r>
              <a:rPr lang="en-US" altLang="zh-TW" sz="2800" baseline="30000" dirty="0"/>
              <a:t>t-1</a:t>
            </a:r>
            <a:endParaRPr lang="zh-TW" altLang="en-US" sz="2800" baseline="30000" dirty="0"/>
          </a:p>
        </p:txBody>
      </p:sp>
      <p:grpSp>
        <p:nvGrpSpPr>
          <p:cNvPr id="148" name="群組 147"/>
          <p:cNvGrpSpPr/>
          <p:nvPr/>
        </p:nvGrpSpPr>
        <p:grpSpPr>
          <a:xfrm>
            <a:off x="2446639" y="480172"/>
            <a:ext cx="715338" cy="927992"/>
            <a:chOff x="5444672" y="4173336"/>
            <a:chExt cx="715338" cy="927992"/>
          </a:xfrm>
        </p:grpSpPr>
        <p:sp>
          <p:nvSpPr>
            <p:cNvPr id="149" name="矩形 148"/>
            <p:cNvSpPr/>
            <p:nvPr/>
          </p:nvSpPr>
          <p:spPr>
            <a:xfrm rot="16200000">
              <a:off x="5547423" y="4086615"/>
              <a:ext cx="507999" cy="71350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800" baseline="30000" dirty="0"/>
            </a:p>
          </p:txBody>
        </p:sp>
        <p:sp>
          <p:nvSpPr>
            <p:cNvPr id="150" name="矩形 149"/>
            <p:cNvSpPr/>
            <p:nvPr/>
          </p:nvSpPr>
          <p:spPr>
            <a:xfrm>
              <a:off x="5508870" y="4173336"/>
              <a:ext cx="651140" cy="523220"/>
            </a:xfrm>
            <a:prstGeom prst="rect">
              <a:avLst/>
            </a:prstGeom>
          </p:spPr>
          <p:txBody>
            <a:bodyPr wrap="none">
              <a:spAutoFit/>
            </a:bodyPr>
            <a:lstStyle/>
            <a:p>
              <a:pPr algn="ctr"/>
              <a:r>
                <a:rPr lang="en-US" altLang="zh-TW" sz="2800" dirty="0"/>
                <a:t>a</a:t>
              </a:r>
              <a:r>
                <a:rPr lang="en-US" altLang="zh-TW" sz="2800" baseline="30000" dirty="0"/>
                <a:t>l+1</a:t>
              </a:r>
              <a:endParaRPr lang="zh-TW" altLang="en-US" sz="2800" baseline="30000" dirty="0"/>
            </a:p>
          </p:txBody>
        </p:sp>
        <p:cxnSp>
          <p:nvCxnSpPr>
            <p:cNvPr id="151" name="直線單箭頭接點 150"/>
            <p:cNvCxnSpPr>
              <a:cxnSpLocks/>
            </p:cNvCxnSpPr>
            <p:nvPr/>
          </p:nvCxnSpPr>
          <p:spPr>
            <a:xfrm rot="16200000">
              <a:off x="5632556" y="4906594"/>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2" name="群組 151"/>
          <p:cNvGrpSpPr/>
          <p:nvPr/>
        </p:nvGrpSpPr>
        <p:grpSpPr>
          <a:xfrm>
            <a:off x="3253901" y="494970"/>
            <a:ext cx="722211" cy="905078"/>
            <a:chOff x="6527399" y="4187787"/>
            <a:chExt cx="722211" cy="905078"/>
          </a:xfrm>
        </p:grpSpPr>
        <p:sp>
          <p:nvSpPr>
            <p:cNvPr id="153" name="矩形 152"/>
            <p:cNvSpPr/>
            <p:nvPr/>
          </p:nvSpPr>
          <p:spPr>
            <a:xfrm rot="16200000">
              <a:off x="6630151" y="4085035"/>
              <a:ext cx="507999" cy="71350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sz="2800" baseline="30000" dirty="0"/>
            </a:p>
          </p:txBody>
        </p:sp>
        <p:sp>
          <p:nvSpPr>
            <p:cNvPr id="154" name="矩形 153"/>
            <p:cNvSpPr/>
            <p:nvPr/>
          </p:nvSpPr>
          <p:spPr>
            <a:xfrm>
              <a:off x="6580837" y="4209205"/>
              <a:ext cx="668773" cy="523220"/>
            </a:xfrm>
            <a:prstGeom prst="rect">
              <a:avLst/>
            </a:prstGeom>
          </p:spPr>
          <p:txBody>
            <a:bodyPr wrap="none">
              <a:spAutoFit/>
            </a:bodyPr>
            <a:lstStyle/>
            <a:p>
              <a:pPr algn="ctr"/>
              <a:r>
                <a:rPr lang="en-US" altLang="zh-TW" sz="2800" dirty="0">
                  <a:solidFill>
                    <a:schemeClr val="bg1"/>
                  </a:solidFill>
                </a:rPr>
                <a:t>b</a:t>
              </a:r>
              <a:r>
                <a:rPr lang="en-US" altLang="zh-TW" sz="2800" baseline="30000" dirty="0">
                  <a:solidFill>
                    <a:schemeClr val="bg1"/>
                  </a:solidFill>
                </a:rPr>
                <a:t>l+1</a:t>
              </a:r>
              <a:endParaRPr lang="zh-TW" altLang="en-US" sz="2800" baseline="30000" dirty="0">
                <a:solidFill>
                  <a:schemeClr val="bg1"/>
                </a:solidFill>
              </a:endParaRPr>
            </a:p>
          </p:txBody>
        </p:sp>
        <p:cxnSp>
          <p:nvCxnSpPr>
            <p:cNvPr id="155" name="直線單箭頭接點 154"/>
            <p:cNvCxnSpPr>
              <a:cxnSpLocks/>
            </p:cNvCxnSpPr>
            <p:nvPr/>
          </p:nvCxnSpPr>
          <p:spPr>
            <a:xfrm rot="16200000">
              <a:off x="6681117" y="4898131"/>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6" name="群組 155"/>
          <p:cNvGrpSpPr/>
          <p:nvPr/>
        </p:nvGrpSpPr>
        <p:grpSpPr>
          <a:xfrm>
            <a:off x="4291452" y="1283968"/>
            <a:ext cx="515340" cy="1544818"/>
            <a:chOff x="2533543" y="3955369"/>
            <a:chExt cx="515340" cy="1544818"/>
          </a:xfrm>
        </p:grpSpPr>
        <p:sp>
          <p:nvSpPr>
            <p:cNvPr id="157" name="矩形 156"/>
            <p:cNvSpPr/>
            <p:nvPr/>
          </p:nvSpPr>
          <p:spPr>
            <a:xfrm>
              <a:off x="2533545" y="3955369"/>
              <a:ext cx="507999" cy="74529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800" baseline="30000" dirty="0"/>
            </a:p>
          </p:txBody>
        </p:sp>
        <p:sp>
          <p:nvSpPr>
            <p:cNvPr id="158" name="矩形 157"/>
            <p:cNvSpPr/>
            <p:nvPr/>
          </p:nvSpPr>
          <p:spPr>
            <a:xfrm>
              <a:off x="2533543" y="4780178"/>
              <a:ext cx="507999" cy="72000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sz="2800" baseline="30000" dirty="0"/>
            </a:p>
          </p:txBody>
        </p:sp>
        <p:sp>
          <p:nvSpPr>
            <p:cNvPr id="159" name="矩形 158"/>
            <p:cNvSpPr/>
            <p:nvPr/>
          </p:nvSpPr>
          <p:spPr>
            <a:xfrm>
              <a:off x="2598247" y="4883707"/>
              <a:ext cx="450636" cy="523220"/>
            </a:xfrm>
            <a:prstGeom prst="rect">
              <a:avLst/>
            </a:prstGeom>
          </p:spPr>
          <p:txBody>
            <a:bodyPr wrap="none">
              <a:spAutoFit/>
            </a:bodyPr>
            <a:lstStyle/>
            <a:p>
              <a:pPr algn="ctr"/>
              <a:r>
                <a:rPr lang="en-US" altLang="zh-TW" sz="2800" dirty="0" err="1">
                  <a:solidFill>
                    <a:schemeClr val="bg1"/>
                  </a:solidFill>
                </a:rPr>
                <a:t>h</a:t>
              </a:r>
              <a:r>
                <a:rPr lang="en-US" altLang="zh-TW" sz="2800" baseline="30000" dirty="0" err="1">
                  <a:solidFill>
                    <a:schemeClr val="bg1"/>
                  </a:solidFill>
                </a:rPr>
                <a:t>t</a:t>
              </a:r>
              <a:endParaRPr lang="zh-TW" altLang="en-US" sz="2800" baseline="30000" dirty="0">
                <a:solidFill>
                  <a:schemeClr val="bg1"/>
                </a:solidFill>
              </a:endParaRPr>
            </a:p>
          </p:txBody>
        </p:sp>
        <p:sp>
          <p:nvSpPr>
            <p:cNvPr id="160" name="矩形 159"/>
            <p:cNvSpPr/>
            <p:nvPr/>
          </p:nvSpPr>
          <p:spPr>
            <a:xfrm>
              <a:off x="2587456" y="4066405"/>
              <a:ext cx="417101" cy="523220"/>
            </a:xfrm>
            <a:prstGeom prst="rect">
              <a:avLst/>
            </a:prstGeom>
          </p:spPr>
          <p:txBody>
            <a:bodyPr wrap="none">
              <a:spAutoFit/>
            </a:bodyPr>
            <a:lstStyle/>
            <a:p>
              <a:pPr algn="ctr"/>
              <a:r>
                <a:rPr lang="en-US" altLang="zh-TW" sz="2800" dirty="0" err="1"/>
                <a:t>c</a:t>
              </a:r>
              <a:r>
                <a:rPr lang="en-US" altLang="zh-TW" sz="2800" baseline="30000" dirty="0" err="1"/>
                <a:t>t</a:t>
              </a:r>
              <a:endParaRPr lang="zh-TW" altLang="en-US" sz="2800" baseline="30000" dirty="0"/>
            </a:p>
          </p:txBody>
        </p:sp>
      </p:grpSp>
      <p:cxnSp>
        <p:nvCxnSpPr>
          <p:cNvPr id="161" name="直線單箭頭接點 160"/>
          <p:cNvCxnSpPr>
            <a:cxnSpLocks/>
          </p:cNvCxnSpPr>
          <p:nvPr/>
        </p:nvCxnSpPr>
        <p:spPr>
          <a:xfrm>
            <a:off x="3906389" y="1706051"/>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直線單箭頭接點 161"/>
          <p:cNvCxnSpPr>
            <a:cxnSpLocks/>
          </p:cNvCxnSpPr>
          <p:nvPr/>
        </p:nvCxnSpPr>
        <p:spPr>
          <a:xfrm>
            <a:off x="3906389" y="2502071"/>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直線單箭頭接點 162"/>
          <p:cNvCxnSpPr>
            <a:cxnSpLocks/>
          </p:cNvCxnSpPr>
          <p:nvPr/>
        </p:nvCxnSpPr>
        <p:spPr>
          <a:xfrm rot="16200000">
            <a:off x="2642888" y="2986233"/>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直線單箭頭接點 163"/>
          <p:cNvCxnSpPr>
            <a:cxnSpLocks/>
          </p:cNvCxnSpPr>
          <p:nvPr/>
        </p:nvCxnSpPr>
        <p:spPr>
          <a:xfrm rot="16200000">
            <a:off x="3415984" y="2978117"/>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5" name="矩形 164"/>
          <p:cNvSpPr/>
          <p:nvPr/>
        </p:nvSpPr>
        <p:spPr>
          <a:xfrm>
            <a:off x="5209656" y="1422307"/>
            <a:ext cx="1456967" cy="1295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Grid</a:t>
            </a:r>
          </a:p>
          <a:p>
            <a:pPr algn="ctr"/>
            <a:r>
              <a:rPr lang="en-US" altLang="zh-TW" sz="2800" dirty="0"/>
              <a:t>LSTM’</a:t>
            </a:r>
            <a:endParaRPr lang="zh-TW" altLang="en-US" sz="2800" dirty="0"/>
          </a:p>
        </p:txBody>
      </p:sp>
      <p:cxnSp>
        <p:nvCxnSpPr>
          <p:cNvPr id="166" name="直線單箭頭接點 165"/>
          <p:cNvCxnSpPr>
            <a:cxnSpLocks/>
          </p:cNvCxnSpPr>
          <p:nvPr/>
        </p:nvCxnSpPr>
        <p:spPr>
          <a:xfrm>
            <a:off x="4825770" y="1698499"/>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直線單箭頭接點 166"/>
          <p:cNvCxnSpPr>
            <a:cxnSpLocks/>
          </p:cNvCxnSpPr>
          <p:nvPr/>
        </p:nvCxnSpPr>
        <p:spPr>
          <a:xfrm>
            <a:off x="4825770" y="2494519"/>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68" name="群組 167"/>
          <p:cNvGrpSpPr/>
          <p:nvPr/>
        </p:nvGrpSpPr>
        <p:grpSpPr>
          <a:xfrm>
            <a:off x="5206873" y="451163"/>
            <a:ext cx="715338" cy="927992"/>
            <a:chOff x="5444672" y="4173336"/>
            <a:chExt cx="715338" cy="927992"/>
          </a:xfrm>
        </p:grpSpPr>
        <p:sp>
          <p:nvSpPr>
            <p:cNvPr id="169" name="矩形 168"/>
            <p:cNvSpPr/>
            <p:nvPr/>
          </p:nvSpPr>
          <p:spPr>
            <a:xfrm rot="16200000">
              <a:off x="5547423" y="4086615"/>
              <a:ext cx="507999" cy="71350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800" baseline="30000" dirty="0"/>
            </a:p>
          </p:txBody>
        </p:sp>
        <p:sp>
          <p:nvSpPr>
            <p:cNvPr id="170" name="矩形 169"/>
            <p:cNvSpPr/>
            <p:nvPr/>
          </p:nvSpPr>
          <p:spPr>
            <a:xfrm>
              <a:off x="5508870" y="4173336"/>
              <a:ext cx="651140" cy="523220"/>
            </a:xfrm>
            <a:prstGeom prst="rect">
              <a:avLst/>
            </a:prstGeom>
          </p:spPr>
          <p:txBody>
            <a:bodyPr wrap="none">
              <a:spAutoFit/>
            </a:bodyPr>
            <a:lstStyle/>
            <a:p>
              <a:pPr algn="ctr"/>
              <a:r>
                <a:rPr lang="en-US" altLang="zh-TW" sz="2800" dirty="0"/>
                <a:t>a</a:t>
              </a:r>
              <a:r>
                <a:rPr lang="en-US" altLang="zh-TW" sz="2800" baseline="30000" dirty="0"/>
                <a:t>l+1</a:t>
              </a:r>
              <a:endParaRPr lang="zh-TW" altLang="en-US" sz="2800" baseline="30000" dirty="0"/>
            </a:p>
          </p:txBody>
        </p:sp>
        <p:cxnSp>
          <p:nvCxnSpPr>
            <p:cNvPr id="171" name="直線單箭頭接點 170"/>
            <p:cNvCxnSpPr>
              <a:cxnSpLocks/>
            </p:cNvCxnSpPr>
            <p:nvPr/>
          </p:nvCxnSpPr>
          <p:spPr>
            <a:xfrm rot="16200000">
              <a:off x="5632556" y="4906594"/>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2" name="群組 171"/>
          <p:cNvGrpSpPr/>
          <p:nvPr/>
        </p:nvGrpSpPr>
        <p:grpSpPr>
          <a:xfrm>
            <a:off x="6014135" y="465961"/>
            <a:ext cx="722211" cy="905078"/>
            <a:chOff x="6527399" y="4187787"/>
            <a:chExt cx="722211" cy="905078"/>
          </a:xfrm>
        </p:grpSpPr>
        <p:sp>
          <p:nvSpPr>
            <p:cNvPr id="173" name="矩形 172"/>
            <p:cNvSpPr/>
            <p:nvPr/>
          </p:nvSpPr>
          <p:spPr>
            <a:xfrm rot="16200000">
              <a:off x="6630151" y="4085035"/>
              <a:ext cx="507999" cy="71350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sz="2800" baseline="30000" dirty="0"/>
            </a:p>
          </p:txBody>
        </p:sp>
        <p:sp>
          <p:nvSpPr>
            <p:cNvPr id="174" name="矩形 173"/>
            <p:cNvSpPr/>
            <p:nvPr/>
          </p:nvSpPr>
          <p:spPr>
            <a:xfrm>
              <a:off x="6580837" y="4209205"/>
              <a:ext cx="668773" cy="523220"/>
            </a:xfrm>
            <a:prstGeom prst="rect">
              <a:avLst/>
            </a:prstGeom>
          </p:spPr>
          <p:txBody>
            <a:bodyPr wrap="none">
              <a:spAutoFit/>
            </a:bodyPr>
            <a:lstStyle/>
            <a:p>
              <a:pPr algn="ctr"/>
              <a:r>
                <a:rPr lang="en-US" altLang="zh-TW" sz="2800" dirty="0">
                  <a:solidFill>
                    <a:schemeClr val="bg1"/>
                  </a:solidFill>
                </a:rPr>
                <a:t>b</a:t>
              </a:r>
              <a:r>
                <a:rPr lang="en-US" altLang="zh-TW" sz="2800" baseline="30000" dirty="0">
                  <a:solidFill>
                    <a:schemeClr val="bg1"/>
                  </a:solidFill>
                </a:rPr>
                <a:t>l+1</a:t>
              </a:r>
              <a:endParaRPr lang="zh-TW" altLang="en-US" sz="2800" baseline="30000" dirty="0">
                <a:solidFill>
                  <a:schemeClr val="bg1"/>
                </a:solidFill>
              </a:endParaRPr>
            </a:p>
          </p:txBody>
        </p:sp>
        <p:cxnSp>
          <p:nvCxnSpPr>
            <p:cNvPr id="175" name="直線單箭頭接點 174"/>
            <p:cNvCxnSpPr>
              <a:cxnSpLocks/>
            </p:cNvCxnSpPr>
            <p:nvPr/>
          </p:nvCxnSpPr>
          <p:spPr>
            <a:xfrm rot="16200000">
              <a:off x="6681117" y="4898131"/>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6" name="群組 175"/>
          <p:cNvGrpSpPr/>
          <p:nvPr/>
        </p:nvGrpSpPr>
        <p:grpSpPr>
          <a:xfrm>
            <a:off x="6985374" y="1254959"/>
            <a:ext cx="701879" cy="1544818"/>
            <a:chOff x="2467231" y="3955369"/>
            <a:chExt cx="701879" cy="1544818"/>
          </a:xfrm>
        </p:grpSpPr>
        <p:sp>
          <p:nvSpPr>
            <p:cNvPr id="177" name="矩形 176"/>
            <p:cNvSpPr/>
            <p:nvPr/>
          </p:nvSpPr>
          <p:spPr>
            <a:xfrm>
              <a:off x="2533545" y="3955369"/>
              <a:ext cx="507999" cy="74529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800" baseline="30000" dirty="0"/>
            </a:p>
          </p:txBody>
        </p:sp>
        <p:sp>
          <p:nvSpPr>
            <p:cNvPr id="178" name="矩形 177"/>
            <p:cNvSpPr/>
            <p:nvPr/>
          </p:nvSpPr>
          <p:spPr>
            <a:xfrm>
              <a:off x="2533543" y="4780178"/>
              <a:ext cx="507999" cy="72000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sz="2800" baseline="30000" dirty="0"/>
            </a:p>
          </p:txBody>
        </p:sp>
        <p:sp>
          <p:nvSpPr>
            <p:cNvPr id="179" name="矩形 178"/>
            <p:cNvSpPr/>
            <p:nvPr/>
          </p:nvSpPr>
          <p:spPr>
            <a:xfrm>
              <a:off x="2478022" y="4883707"/>
              <a:ext cx="691088" cy="523220"/>
            </a:xfrm>
            <a:prstGeom prst="rect">
              <a:avLst/>
            </a:prstGeom>
          </p:spPr>
          <p:txBody>
            <a:bodyPr wrap="none">
              <a:spAutoFit/>
            </a:bodyPr>
            <a:lstStyle/>
            <a:p>
              <a:pPr algn="ctr"/>
              <a:r>
                <a:rPr lang="en-US" altLang="zh-TW" sz="2800" dirty="0">
                  <a:solidFill>
                    <a:schemeClr val="bg1"/>
                  </a:solidFill>
                </a:rPr>
                <a:t>h</a:t>
              </a:r>
              <a:r>
                <a:rPr lang="en-US" altLang="zh-TW" sz="2800" baseline="30000" dirty="0">
                  <a:solidFill>
                    <a:schemeClr val="bg1"/>
                  </a:solidFill>
                </a:rPr>
                <a:t>t+1</a:t>
              </a:r>
              <a:endParaRPr lang="zh-TW" altLang="en-US" sz="2800" baseline="30000" dirty="0">
                <a:solidFill>
                  <a:schemeClr val="bg1"/>
                </a:solidFill>
              </a:endParaRPr>
            </a:p>
          </p:txBody>
        </p:sp>
        <p:sp>
          <p:nvSpPr>
            <p:cNvPr id="180" name="矩形 179"/>
            <p:cNvSpPr/>
            <p:nvPr/>
          </p:nvSpPr>
          <p:spPr>
            <a:xfrm>
              <a:off x="2467231" y="4066405"/>
              <a:ext cx="657552" cy="523220"/>
            </a:xfrm>
            <a:prstGeom prst="rect">
              <a:avLst/>
            </a:prstGeom>
          </p:spPr>
          <p:txBody>
            <a:bodyPr wrap="none">
              <a:spAutoFit/>
            </a:bodyPr>
            <a:lstStyle/>
            <a:p>
              <a:pPr algn="ctr"/>
              <a:r>
                <a:rPr lang="en-US" altLang="zh-TW" sz="2800" dirty="0"/>
                <a:t>c</a:t>
              </a:r>
              <a:r>
                <a:rPr lang="en-US" altLang="zh-TW" sz="2800" baseline="30000" dirty="0"/>
                <a:t>t+1</a:t>
              </a:r>
              <a:endParaRPr lang="zh-TW" altLang="en-US" sz="2800" baseline="30000" dirty="0"/>
            </a:p>
          </p:txBody>
        </p:sp>
      </p:grpSp>
      <p:cxnSp>
        <p:nvCxnSpPr>
          <p:cNvPr id="181" name="直線單箭頭接點 180"/>
          <p:cNvCxnSpPr>
            <a:cxnSpLocks/>
          </p:cNvCxnSpPr>
          <p:nvPr/>
        </p:nvCxnSpPr>
        <p:spPr>
          <a:xfrm>
            <a:off x="6666623" y="1677042"/>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直線單箭頭接點 181"/>
          <p:cNvCxnSpPr>
            <a:cxnSpLocks/>
          </p:cNvCxnSpPr>
          <p:nvPr/>
        </p:nvCxnSpPr>
        <p:spPr>
          <a:xfrm>
            <a:off x="6666623" y="2473062"/>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直線單箭頭接點 182"/>
          <p:cNvCxnSpPr>
            <a:cxnSpLocks/>
          </p:cNvCxnSpPr>
          <p:nvPr/>
        </p:nvCxnSpPr>
        <p:spPr>
          <a:xfrm rot="16200000">
            <a:off x="5403122" y="2957224"/>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直線單箭頭接點 183"/>
          <p:cNvCxnSpPr>
            <a:cxnSpLocks/>
          </p:cNvCxnSpPr>
          <p:nvPr/>
        </p:nvCxnSpPr>
        <p:spPr>
          <a:xfrm rot="16200000">
            <a:off x="6176218" y="2949108"/>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320287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5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5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6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6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6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6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6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6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6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6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7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7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8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8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8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79" grpId="0" animBg="1"/>
      <p:bldP spid="80" grpId="0"/>
      <p:bldP spid="82" grpId="0" animBg="1"/>
      <p:bldP spid="83" grpId="0"/>
      <p:bldP spid="141" grpId="0" animBg="1"/>
      <p:bldP spid="142" grpId="0" animBg="1"/>
      <p:bldP spid="144" grpId="0" animBg="1"/>
      <p:bldP spid="146" grpId="0"/>
      <p:bldP spid="147" grpId="0"/>
      <p:bldP spid="16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6"/>
            <a:ext cx="7886700" cy="1325563"/>
          </a:xfrm>
        </p:spPr>
        <p:txBody>
          <a:bodyPr/>
          <a:lstStyle/>
          <a:p>
            <a:r>
              <a:rPr lang="en-US" altLang="zh-TW" dirty="0"/>
              <a:t>Grid LSTM</a:t>
            </a:r>
            <a:endParaRPr lang="zh-TW" altLang="en-US" dirty="0"/>
          </a:p>
        </p:txBody>
      </p:sp>
      <p:grpSp>
        <p:nvGrpSpPr>
          <p:cNvPr id="3" name="群組 2"/>
          <p:cNvGrpSpPr/>
          <p:nvPr/>
        </p:nvGrpSpPr>
        <p:grpSpPr>
          <a:xfrm>
            <a:off x="202895" y="1998535"/>
            <a:ext cx="3999776" cy="3890181"/>
            <a:chOff x="336175" y="1949786"/>
            <a:chExt cx="3999776" cy="3890181"/>
          </a:xfrm>
        </p:grpSpPr>
        <p:sp>
          <p:nvSpPr>
            <p:cNvPr id="4" name="矩形 3"/>
            <p:cNvSpPr/>
            <p:nvPr/>
          </p:nvSpPr>
          <p:spPr>
            <a:xfrm>
              <a:off x="1255533" y="2910922"/>
              <a:ext cx="2133045" cy="19976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Grid</a:t>
              </a:r>
            </a:p>
            <a:p>
              <a:pPr algn="ctr"/>
              <a:r>
                <a:rPr lang="en-US" altLang="zh-TW" sz="2800" dirty="0"/>
                <a:t>LSTM</a:t>
              </a:r>
              <a:endParaRPr lang="zh-TW" altLang="en-US" sz="2800" dirty="0"/>
            </a:p>
          </p:txBody>
        </p:sp>
        <p:sp>
          <p:nvSpPr>
            <p:cNvPr id="5" name="矩形 4"/>
            <p:cNvSpPr/>
            <p:nvPr/>
          </p:nvSpPr>
          <p:spPr>
            <a:xfrm>
              <a:off x="336175" y="2910922"/>
              <a:ext cx="507999" cy="93133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800" baseline="30000" dirty="0"/>
            </a:p>
          </p:txBody>
        </p:sp>
        <p:cxnSp>
          <p:nvCxnSpPr>
            <p:cNvPr id="6" name="直線單箭頭接點 5"/>
            <p:cNvCxnSpPr>
              <a:cxnSpLocks/>
            </p:cNvCxnSpPr>
            <p:nvPr/>
          </p:nvCxnSpPr>
          <p:spPr>
            <a:xfrm>
              <a:off x="844174" y="3408714"/>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344638" y="3977191"/>
              <a:ext cx="507999" cy="93133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sz="2800" baseline="30000" dirty="0"/>
            </a:p>
          </p:txBody>
        </p:sp>
        <p:cxnSp>
          <p:nvCxnSpPr>
            <p:cNvPr id="8" name="直線單箭頭接點 7"/>
            <p:cNvCxnSpPr>
              <a:cxnSpLocks/>
            </p:cNvCxnSpPr>
            <p:nvPr/>
          </p:nvCxnSpPr>
          <p:spPr>
            <a:xfrm>
              <a:off x="852637" y="4500139"/>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單箭頭接點 8"/>
            <p:cNvCxnSpPr>
              <a:cxnSpLocks/>
            </p:cNvCxnSpPr>
            <p:nvPr/>
          </p:nvCxnSpPr>
          <p:spPr>
            <a:xfrm>
              <a:off x="3399615" y="3371156"/>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a:cxnSpLocks/>
            </p:cNvCxnSpPr>
            <p:nvPr/>
          </p:nvCxnSpPr>
          <p:spPr>
            <a:xfrm>
              <a:off x="3408078" y="4462581"/>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3819489" y="2898222"/>
              <a:ext cx="507999" cy="93133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2800" dirty="0"/>
                <a:t>c</a:t>
              </a:r>
              <a:r>
                <a:rPr lang="en-US" altLang="zh-TW" sz="2800" baseline="30000" dirty="0"/>
                <a:t>’</a:t>
              </a:r>
              <a:endParaRPr lang="zh-TW" altLang="en-US" sz="2800" baseline="30000" dirty="0"/>
            </a:p>
          </p:txBody>
        </p:sp>
        <p:sp>
          <p:nvSpPr>
            <p:cNvPr id="12" name="矩形 11"/>
            <p:cNvSpPr/>
            <p:nvPr/>
          </p:nvSpPr>
          <p:spPr>
            <a:xfrm>
              <a:off x="3827952" y="3964491"/>
              <a:ext cx="507999" cy="93133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800" dirty="0"/>
                <a:t>h</a:t>
              </a:r>
              <a:r>
                <a:rPr lang="en-US" altLang="zh-TW" sz="2800" baseline="30000" dirty="0"/>
                <a:t>’</a:t>
              </a:r>
              <a:endParaRPr lang="zh-TW" altLang="en-US" sz="2800" baseline="30000" dirty="0"/>
            </a:p>
          </p:txBody>
        </p:sp>
        <p:sp>
          <p:nvSpPr>
            <p:cNvPr id="13" name="矩形 12"/>
            <p:cNvSpPr/>
            <p:nvPr/>
          </p:nvSpPr>
          <p:spPr>
            <a:xfrm>
              <a:off x="447749" y="4206105"/>
              <a:ext cx="373820" cy="523220"/>
            </a:xfrm>
            <a:prstGeom prst="rect">
              <a:avLst/>
            </a:prstGeom>
          </p:spPr>
          <p:txBody>
            <a:bodyPr wrap="none">
              <a:spAutoFit/>
            </a:bodyPr>
            <a:lstStyle/>
            <a:p>
              <a:pPr algn="ctr"/>
              <a:r>
                <a:rPr lang="en-US" altLang="zh-TW" sz="2800" dirty="0">
                  <a:solidFill>
                    <a:schemeClr val="bg1"/>
                  </a:solidFill>
                </a:rPr>
                <a:t>h</a:t>
              </a:r>
              <a:endParaRPr lang="zh-TW" altLang="en-US" sz="2800" baseline="30000" dirty="0">
                <a:solidFill>
                  <a:schemeClr val="bg1"/>
                </a:solidFill>
              </a:endParaRPr>
            </a:p>
          </p:txBody>
        </p:sp>
        <p:sp>
          <p:nvSpPr>
            <p:cNvPr id="14" name="矩形 13"/>
            <p:cNvSpPr/>
            <p:nvPr/>
          </p:nvSpPr>
          <p:spPr>
            <a:xfrm>
              <a:off x="430160" y="3139836"/>
              <a:ext cx="336952" cy="523220"/>
            </a:xfrm>
            <a:prstGeom prst="rect">
              <a:avLst/>
            </a:prstGeom>
          </p:spPr>
          <p:txBody>
            <a:bodyPr wrap="none">
              <a:spAutoFit/>
            </a:bodyPr>
            <a:lstStyle/>
            <a:p>
              <a:pPr algn="ctr"/>
              <a:r>
                <a:rPr lang="en-US" altLang="zh-TW" sz="2800" dirty="0"/>
                <a:t>c</a:t>
              </a:r>
              <a:endParaRPr lang="zh-TW" altLang="en-US" sz="2800" baseline="30000" dirty="0"/>
            </a:p>
          </p:txBody>
        </p:sp>
        <p:sp>
          <p:nvSpPr>
            <p:cNvPr id="15" name="矩形 14"/>
            <p:cNvSpPr/>
            <p:nvPr/>
          </p:nvSpPr>
          <p:spPr>
            <a:xfrm rot="16200000">
              <a:off x="1554284" y="5114311"/>
              <a:ext cx="507999" cy="93133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800" baseline="30000" dirty="0"/>
            </a:p>
          </p:txBody>
        </p:sp>
        <p:cxnSp>
          <p:nvCxnSpPr>
            <p:cNvPr id="16" name="直線單箭頭接點 15"/>
            <p:cNvCxnSpPr>
              <a:cxnSpLocks/>
            </p:cNvCxnSpPr>
            <p:nvPr/>
          </p:nvCxnSpPr>
          <p:spPr>
            <a:xfrm rot="16200000">
              <a:off x="1645675" y="5131244"/>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rot="16200000">
              <a:off x="2620553" y="5105848"/>
              <a:ext cx="507999" cy="93133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sz="2800" baseline="30000" dirty="0"/>
            </a:p>
          </p:txBody>
        </p:sp>
        <p:cxnSp>
          <p:nvCxnSpPr>
            <p:cNvPr id="18" name="直線單箭頭接點 17"/>
            <p:cNvCxnSpPr>
              <a:cxnSpLocks/>
            </p:cNvCxnSpPr>
            <p:nvPr/>
          </p:nvCxnSpPr>
          <p:spPr>
            <a:xfrm rot="16200000">
              <a:off x="2694236" y="5122781"/>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2712500" y="5316747"/>
              <a:ext cx="373820" cy="523220"/>
            </a:xfrm>
            <a:prstGeom prst="rect">
              <a:avLst/>
            </a:prstGeom>
          </p:spPr>
          <p:txBody>
            <a:bodyPr wrap="none">
              <a:spAutoFit/>
            </a:bodyPr>
            <a:lstStyle/>
            <a:p>
              <a:pPr algn="ctr"/>
              <a:r>
                <a:rPr lang="en-US" altLang="zh-TW" sz="2800" dirty="0">
                  <a:solidFill>
                    <a:schemeClr val="bg1"/>
                  </a:solidFill>
                </a:rPr>
                <a:t>b</a:t>
              </a:r>
              <a:endParaRPr lang="zh-TW" altLang="en-US" sz="2800" baseline="30000" dirty="0">
                <a:solidFill>
                  <a:schemeClr val="bg1"/>
                </a:solidFill>
              </a:endParaRPr>
            </a:p>
          </p:txBody>
        </p:sp>
        <p:sp>
          <p:nvSpPr>
            <p:cNvPr id="20" name="矩形 19"/>
            <p:cNvSpPr/>
            <p:nvPr/>
          </p:nvSpPr>
          <p:spPr>
            <a:xfrm>
              <a:off x="1655047" y="5309906"/>
              <a:ext cx="356188" cy="523220"/>
            </a:xfrm>
            <a:prstGeom prst="rect">
              <a:avLst/>
            </a:prstGeom>
          </p:spPr>
          <p:txBody>
            <a:bodyPr wrap="none">
              <a:spAutoFit/>
            </a:bodyPr>
            <a:lstStyle/>
            <a:p>
              <a:pPr algn="ctr"/>
              <a:r>
                <a:rPr lang="en-US" altLang="zh-TW" sz="2800" dirty="0"/>
                <a:t>a</a:t>
              </a:r>
              <a:endParaRPr lang="zh-TW" altLang="en-US" sz="2800" baseline="30000" dirty="0"/>
            </a:p>
          </p:txBody>
        </p:sp>
        <p:grpSp>
          <p:nvGrpSpPr>
            <p:cNvPr id="21" name="群組 20"/>
            <p:cNvGrpSpPr/>
            <p:nvPr/>
          </p:nvGrpSpPr>
          <p:grpSpPr>
            <a:xfrm>
              <a:off x="1323254" y="1949786"/>
              <a:ext cx="1997602" cy="530061"/>
              <a:chOff x="5481230" y="5576606"/>
              <a:chExt cx="1997602" cy="530061"/>
            </a:xfrm>
          </p:grpSpPr>
          <p:sp>
            <p:nvSpPr>
              <p:cNvPr id="22" name="矩形 21"/>
              <p:cNvSpPr/>
              <p:nvPr/>
            </p:nvSpPr>
            <p:spPr>
              <a:xfrm rot="16200000">
                <a:off x="5692897" y="5381011"/>
                <a:ext cx="507999" cy="93133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800" baseline="30000" dirty="0"/>
              </a:p>
            </p:txBody>
          </p:sp>
          <p:sp>
            <p:nvSpPr>
              <p:cNvPr id="23" name="矩形 22"/>
              <p:cNvSpPr/>
              <p:nvPr/>
            </p:nvSpPr>
            <p:spPr>
              <a:xfrm rot="16200000">
                <a:off x="6759166" y="5372548"/>
                <a:ext cx="507999" cy="93133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sz="2800" baseline="30000" dirty="0"/>
              </a:p>
            </p:txBody>
          </p:sp>
          <p:sp>
            <p:nvSpPr>
              <p:cNvPr id="24" name="矩形 23"/>
              <p:cNvSpPr/>
              <p:nvPr/>
            </p:nvSpPr>
            <p:spPr>
              <a:xfrm>
                <a:off x="6806229" y="5583447"/>
                <a:ext cx="463588" cy="523220"/>
              </a:xfrm>
              <a:prstGeom prst="rect">
                <a:avLst/>
              </a:prstGeom>
            </p:spPr>
            <p:txBody>
              <a:bodyPr wrap="none">
                <a:spAutoFit/>
              </a:bodyPr>
              <a:lstStyle/>
              <a:p>
                <a:pPr algn="ctr"/>
                <a:r>
                  <a:rPr lang="en-US" altLang="zh-TW" sz="2800" dirty="0">
                    <a:solidFill>
                      <a:schemeClr val="bg1"/>
                    </a:solidFill>
                  </a:rPr>
                  <a:t>b’</a:t>
                </a:r>
                <a:endParaRPr lang="zh-TW" altLang="en-US" sz="2800" baseline="30000" dirty="0">
                  <a:solidFill>
                    <a:schemeClr val="bg1"/>
                  </a:solidFill>
                </a:endParaRPr>
              </a:p>
            </p:txBody>
          </p:sp>
          <p:sp>
            <p:nvSpPr>
              <p:cNvPr id="25" name="矩形 24"/>
              <p:cNvSpPr/>
              <p:nvPr/>
            </p:nvSpPr>
            <p:spPr>
              <a:xfrm>
                <a:off x="5748777" y="5576606"/>
                <a:ext cx="445955" cy="523220"/>
              </a:xfrm>
              <a:prstGeom prst="rect">
                <a:avLst/>
              </a:prstGeom>
            </p:spPr>
            <p:txBody>
              <a:bodyPr wrap="none">
                <a:spAutoFit/>
              </a:bodyPr>
              <a:lstStyle/>
              <a:p>
                <a:pPr algn="ctr"/>
                <a:r>
                  <a:rPr lang="en-US" altLang="zh-TW" sz="2800" dirty="0"/>
                  <a:t>a’</a:t>
                </a:r>
                <a:endParaRPr lang="zh-TW" altLang="en-US" sz="2800" baseline="30000" dirty="0"/>
              </a:p>
            </p:txBody>
          </p:sp>
        </p:grpSp>
        <p:cxnSp>
          <p:nvCxnSpPr>
            <p:cNvPr id="26" name="直線單箭頭接點 25"/>
            <p:cNvCxnSpPr>
              <a:cxnSpLocks/>
            </p:cNvCxnSpPr>
            <p:nvPr/>
          </p:nvCxnSpPr>
          <p:spPr>
            <a:xfrm rot="16200000">
              <a:off x="1611894" y="2683044"/>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單箭頭接點 26"/>
            <p:cNvCxnSpPr>
              <a:cxnSpLocks/>
            </p:cNvCxnSpPr>
            <p:nvPr/>
          </p:nvCxnSpPr>
          <p:spPr>
            <a:xfrm rot="16200000">
              <a:off x="2660455" y="2674581"/>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2" name="群組 281"/>
          <p:cNvGrpSpPr/>
          <p:nvPr/>
        </p:nvGrpSpPr>
        <p:grpSpPr>
          <a:xfrm>
            <a:off x="7095506" y="1005141"/>
            <a:ext cx="907572" cy="461665"/>
            <a:chOff x="4765592" y="6396335"/>
            <a:chExt cx="907572" cy="461665"/>
          </a:xfrm>
        </p:grpSpPr>
        <p:sp>
          <p:nvSpPr>
            <p:cNvPr id="283" name="矩形 282"/>
            <p:cNvSpPr/>
            <p:nvPr/>
          </p:nvSpPr>
          <p:spPr>
            <a:xfrm>
              <a:off x="4823114" y="6442783"/>
              <a:ext cx="720000" cy="36877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284" name="文字方塊 283"/>
            <p:cNvSpPr txBox="1"/>
            <p:nvPr/>
          </p:nvSpPr>
          <p:spPr>
            <a:xfrm>
              <a:off x="4765592" y="6396335"/>
              <a:ext cx="907572" cy="461665"/>
            </a:xfrm>
            <a:prstGeom prst="rect">
              <a:avLst/>
            </a:prstGeom>
            <a:noFill/>
          </p:spPr>
          <p:txBody>
            <a:bodyPr wrap="square" rtlCol="0">
              <a:spAutoFit/>
            </a:bodyPr>
            <a:lstStyle/>
            <a:p>
              <a:pPr algn="ctr"/>
              <a:r>
                <a:rPr lang="en-US" altLang="zh-TW" sz="2400" dirty="0">
                  <a:solidFill>
                    <a:schemeClr val="bg1"/>
                  </a:solidFill>
                </a:rPr>
                <a:t>h</a:t>
              </a:r>
              <a:r>
                <a:rPr lang="en-US" altLang="zh-TW" sz="2400" baseline="30000" dirty="0">
                  <a:solidFill>
                    <a:schemeClr val="bg1"/>
                  </a:solidFill>
                </a:rPr>
                <a:t>'</a:t>
              </a:r>
              <a:endParaRPr lang="zh-TW" altLang="en-US" sz="2400" baseline="30000" dirty="0">
                <a:solidFill>
                  <a:schemeClr val="bg1"/>
                </a:solidFill>
              </a:endParaRPr>
            </a:p>
          </p:txBody>
        </p:sp>
      </p:grpSp>
      <p:sp>
        <p:nvSpPr>
          <p:cNvPr id="289" name="矩形 288"/>
          <p:cNvSpPr/>
          <p:nvPr/>
        </p:nvSpPr>
        <p:spPr>
          <a:xfrm>
            <a:off x="6598517" y="4365256"/>
            <a:ext cx="720000" cy="432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z</a:t>
            </a:r>
            <a:endParaRPr lang="zh-TW" altLang="en-US" sz="2400" dirty="0"/>
          </a:p>
        </p:txBody>
      </p:sp>
      <p:sp>
        <p:nvSpPr>
          <p:cNvPr id="290" name="矩形 289"/>
          <p:cNvSpPr/>
          <p:nvPr/>
        </p:nvSpPr>
        <p:spPr>
          <a:xfrm>
            <a:off x="5705671" y="4365256"/>
            <a:ext cx="720000" cy="43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err="1"/>
              <a:t>z</a:t>
            </a:r>
            <a:r>
              <a:rPr lang="en-US" altLang="zh-TW" sz="2400" baseline="30000" dirty="0" err="1"/>
              <a:t>i</a:t>
            </a:r>
            <a:endParaRPr lang="zh-TW" altLang="en-US" sz="2400" baseline="30000" dirty="0"/>
          </a:p>
        </p:txBody>
      </p:sp>
      <p:sp>
        <p:nvSpPr>
          <p:cNvPr id="291" name="橢圓 290"/>
          <p:cNvSpPr/>
          <p:nvPr/>
        </p:nvSpPr>
        <p:spPr>
          <a:xfrm>
            <a:off x="6270823" y="3511841"/>
            <a:ext cx="438150"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92" name="矩形 291"/>
          <p:cNvSpPr/>
          <p:nvPr/>
        </p:nvSpPr>
        <p:spPr>
          <a:xfrm>
            <a:off x="4821211" y="4365256"/>
            <a:ext cx="720000" cy="43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err="1"/>
              <a:t>z</a:t>
            </a:r>
            <a:r>
              <a:rPr lang="en-US" altLang="zh-TW" sz="2400" baseline="30000" dirty="0" err="1"/>
              <a:t>f</a:t>
            </a:r>
            <a:endParaRPr lang="zh-TW" altLang="en-US" sz="2400" baseline="30000" dirty="0"/>
          </a:p>
        </p:txBody>
      </p:sp>
      <p:sp>
        <p:nvSpPr>
          <p:cNvPr id="293" name="矩形 292"/>
          <p:cNvSpPr/>
          <p:nvPr/>
        </p:nvSpPr>
        <p:spPr>
          <a:xfrm>
            <a:off x="7482977" y="4370452"/>
            <a:ext cx="720000" cy="43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a:t>z</a:t>
            </a:r>
            <a:r>
              <a:rPr lang="en-US" altLang="zh-TW" sz="2400" baseline="30000" dirty="0"/>
              <a:t>o</a:t>
            </a:r>
            <a:endParaRPr lang="zh-TW" altLang="en-US" sz="2400" baseline="30000" dirty="0"/>
          </a:p>
        </p:txBody>
      </p:sp>
      <p:sp>
        <p:nvSpPr>
          <p:cNvPr id="294" name="橢圓 293"/>
          <p:cNvSpPr/>
          <p:nvPr/>
        </p:nvSpPr>
        <p:spPr>
          <a:xfrm>
            <a:off x="4943332" y="2692563"/>
            <a:ext cx="438150"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nvGrpSpPr>
          <p:cNvPr id="295" name="群組 294"/>
          <p:cNvGrpSpPr/>
          <p:nvPr/>
        </p:nvGrpSpPr>
        <p:grpSpPr>
          <a:xfrm>
            <a:off x="6259901" y="2665647"/>
            <a:ext cx="438150" cy="438150"/>
            <a:chOff x="6656524" y="2699227"/>
            <a:chExt cx="438150" cy="438150"/>
          </a:xfrm>
        </p:grpSpPr>
        <p:sp>
          <p:nvSpPr>
            <p:cNvPr id="296" name="橢圓 295"/>
            <p:cNvSpPr/>
            <p:nvPr/>
          </p:nvSpPr>
          <p:spPr>
            <a:xfrm>
              <a:off x="6656524" y="2699227"/>
              <a:ext cx="438150" cy="43815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mc:AlternateContent xmlns:mc="http://schemas.openxmlformats.org/markup-compatibility/2006" xmlns:a14="http://schemas.microsoft.com/office/drawing/2010/main">
          <mc:Choice Requires="a14">
            <p:sp>
              <p:nvSpPr>
                <p:cNvPr id="297" name="文字方塊 296"/>
                <p:cNvSpPr txBox="1"/>
                <p:nvPr/>
              </p:nvSpPr>
              <p:spPr>
                <a:xfrm>
                  <a:off x="6749816" y="2808362"/>
                  <a:ext cx="28373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i="1" smtClean="0">
                            <a:solidFill>
                              <a:schemeClr val="tx1"/>
                            </a:solidFill>
                            <a:latin typeface="Cambria Math" panose="02040503050406030204" pitchFamily="18" charset="0"/>
                            <a:ea typeface="Cambria Math" panose="02040503050406030204" pitchFamily="18" charset="0"/>
                          </a:rPr>
                          <m:t>＋</m:t>
                        </m:r>
                      </m:oMath>
                    </m:oMathPara>
                  </a14:m>
                  <a:endParaRPr lang="zh-TW" altLang="en-US" dirty="0">
                    <a:solidFill>
                      <a:schemeClr val="tx1"/>
                    </a:solidFill>
                  </a:endParaRPr>
                </a:p>
              </p:txBody>
            </p:sp>
          </mc:Choice>
          <mc:Fallback xmlns="">
            <p:sp>
              <p:nvSpPr>
                <p:cNvPr id="151" name="文字方塊 150"/>
                <p:cNvSpPr txBox="1">
                  <a:spLocks noRot="1" noChangeAspect="1" noMove="1" noResize="1" noEditPoints="1" noAdjustHandles="1" noChangeArrowheads="1" noChangeShapeType="1" noTextEdit="1"/>
                </p:cNvSpPr>
                <p:nvPr/>
              </p:nvSpPr>
              <p:spPr>
                <a:xfrm>
                  <a:off x="6749816" y="2808362"/>
                  <a:ext cx="283732" cy="276999"/>
                </a:xfrm>
                <a:prstGeom prst="rect">
                  <a:avLst/>
                </a:prstGeom>
                <a:blipFill>
                  <a:blip r:embed="rId6"/>
                  <a:stretch>
                    <a:fillRect l="-19149" r="-17021" b="-8889"/>
                  </a:stretch>
                </a:blipFill>
              </p:spPr>
              <p:txBody>
                <a:bodyPr/>
                <a:lstStyle/>
                <a:p>
                  <a:r>
                    <a:rPr lang="zh-TW" altLang="en-US">
                      <a:noFill/>
                    </a:rPr>
                    <a:t> </a:t>
                  </a:r>
                </a:p>
              </p:txBody>
            </p:sp>
          </mc:Fallback>
        </mc:AlternateContent>
      </p:grpSp>
      <p:sp>
        <p:nvSpPr>
          <p:cNvPr id="298" name="橢圓 297"/>
          <p:cNvSpPr/>
          <p:nvPr/>
        </p:nvSpPr>
        <p:spPr>
          <a:xfrm>
            <a:off x="7619400" y="2687797"/>
            <a:ext cx="438150"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301" name="直線單箭頭接點 300"/>
          <p:cNvCxnSpPr>
            <a:cxnSpLocks/>
          </p:cNvCxnSpPr>
          <p:nvPr/>
        </p:nvCxnSpPr>
        <p:spPr>
          <a:xfrm flipH="1" flipV="1">
            <a:off x="5181211" y="3158488"/>
            <a:ext cx="0" cy="123018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2" name="直線單箭頭接點 301"/>
          <p:cNvCxnSpPr>
            <a:cxnSpLocks/>
          </p:cNvCxnSpPr>
          <p:nvPr/>
        </p:nvCxnSpPr>
        <p:spPr>
          <a:xfrm>
            <a:off x="5386911" y="2922028"/>
            <a:ext cx="88744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3" name="直線單箭頭接點 302"/>
          <p:cNvCxnSpPr>
            <a:cxnSpLocks/>
            <a:endCxn id="291" idx="5"/>
          </p:cNvCxnSpPr>
          <p:nvPr/>
        </p:nvCxnSpPr>
        <p:spPr>
          <a:xfrm flipH="1" flipV="1">
            <a:off x="6644807" y="3885825"/>
            <a:ext cx="338290" cy="49453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4" name="直線單箭頭接點 303"/>
          <p:cNvCxnSpPr>
            <a:cxnSpLocks/>
            <a:stCxn id="290" idx="0"/>
            <a:endCxn id="291" idx="3"/>
          </p:cNvCxnSpPr>
          <p:nvPr/>
        </p:nvCxnSpPr>
        <p:spPr>
          <a:xfrm flipV="1">
            <a:off x="6065671" y="3885825"/>
            <a:ext cx="269318" cy="4794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5" name="直線單箭頭接點 304"/>
          <p:cNvCxnSpPr>
            <a:cxnSpLocks/>
          </p:cNvCxnSpPr>
          <p:nvPr/>
        </p:nvCxnSpPr>
        <p:spPr>
          <a:xfrm flipV="1">
            <a:off x="6486597" y="3110856"/>
            <a:ext cx="1" cy="39696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7" name="向下箭號 162"/>
          <p:cNvSpPr/>
          <p:nvPr/>
        </p:nvSpPr>
        <p:spPr>
          <a:xfrm rot="2620627" flipV="1">
            <a:off x="7377274" y="4826495"/>
            <a:ext cx="438150" cy="985507"/>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TW" altLang="en-US"/>
          </a:p>
        </p:txBody>
      </p:sp>
      <p:sp>
        <p:nvSpPr>
          <p:cNvPr id="308" name="向下箭號 163"/>
          <p:cNvSpPr/>
          <p:nvPr/>
        </p:nvSpPr>
        <p:spPr>
          <a:xfrm rot="20057551" flipV="1">
            <a:off x="5963730" y="4820974"/>
            <a:ext cx="438150" cy="909089"/>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309" name="向下箭號 165"/>
          <p:cNvSpPr/>
          <p:nvPr/>
        </p:nvSpPr>
        <p:spPr>
          <a:xfrm rot="1353372" flipV="1">
            <a:off x="6675574" y="4866669"/>
            <a:ext cx="438150" cy="861179"/>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TW" altLang="en-US"/>
          </a:p>
        </p:txBody>
      </p:sp>
      <p:sp>
        <p:nvSpPr>
          <p:cNvPr id="310" name="向下箭號 166"/>
          <p:cNvSpPr/>
          <p:nvPr/>
        </p:nvSpPr>
        <p:spPr>
          <a:xfrm rot="18851723" flipV="1">
            <a:off x="5217268" y="4795361"/>
            <a:ext cx="438150" cy="1030466"/>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grpSp>
        <p:nvGrpSpPr>
          <p:cNvPr id="311" name="群組 310"/>
          <p:cNvGrpSpPr/>
          <p:nvPr/>
        </p:nvGrpSpPr>
        <p:grpSpPr>
          <a:xfrm>
            <a:off x="5673789" y="5780460"/>
            <a:ext cx="907572" cy="461665"/>
            <a:chOff x="4765592" y="6396335"/>
            <a:chExt cx="907572" cy="461665"/>
          </a:xfrm>
        </p:grpSpPr>
        <p:sp>
          <p:nvSpPr>
            <p:cNvPr id="312" name="矩形 311"/>
            <p:cNvSpPr/>
            <p:nvPr/>
          </p:nvSpPr>
          <p:spPr>
            <a:xfrm>
              <a:off x="4823114" y="6442783"/>
              <a:ext cx="720000" cy="36877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313" name="文字方塊 312"/>
            <p:cNvSpPr txBox="1"/>
            <p:nvPr/>
          </p:nvSpPr>
          <p:spPr>
            <a:xfrm>
              <a:off x="4765592" y="6396335"/>
              <a:ext cx="907572" cy="461665"/>
            </a:xfrm>
            <a:prstGeom prst="rect">
              <a:avLst/>
            </a:prstGeom>
            <a:noFill/>
          </p:spPr>
          <p:txBody>
            <a:bodyPr wrap="square" rtlCol="0">
              <a:spAutoFit/>
            </a:bodyPr>
            <a:lstStyle/>
            <a:p>
              <a:pPr algn="ctr"/>
              <a:r>
                <a:rPr lang="en-US" altLang="zh-TW" sz="2400" dirty="0">
                  <a:solidFill>
                    <a:schemeClr val="bg1"/>
                  </a:solidFill>
                </a:rPr>
                <a:t>h</a:t>
              </a:r>
              <a:endParaRPr lang="zh-TW" altLang="en-US" sz="2400" baseline="30000" dirty="0">
                <a:solidFill>
                  <a:schemeClr val="bg1"/>
                </a:solidFill>
              </a:endParaRPr>
            </a:p>
          </p:txBody>
        </p:sp>
      </p:grpSp>
      <p:grpSp>
        <p:nvGrpSpPr>
          <p:cNvPr id="314" name="群組 313"/>
          <p:cNvGrpSpPr/>
          <p:nvPr/>
        </p:nvGrpSpPr>
        <p:grpSpPr>
          <a:xfrm>
            <a:off x="4170290" y="1779146"/>
            <a:ext cx="907572" cy="720000"/>
            <a:chOff x="5091936" y="6238205"/>
            <a:chExt cx="907572" cy="720000"/>
          </a:xfrm>
        </p:grpSpPr>
        <p:sp>
          <p:nvSpPr>
            <p:cNvPr id="315" name="矩形 314"/>
            <p:cNvSpPr/>
            <p:nvPr/>
          </p:nvSpPr>
          <p:spPr>
            <a:xfrm rot="5400000">
              <a:off x="5157002" y="6413820"/>
              <a:ext cx="720000" cy="3687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316" name="文字方塊 315"/>
            <p:cNvSpPr txBox="1"/>
            <p:nvPr/>
          </p:nvSpPr>
          <p:spPr>
            <a:xfrm>
              <a:off x="5091936" y="6367372"/>
              <a:ext cx="907572" cy="46166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400" dirty="0">
                  <a:solidFill>
                    <a:schemeClr val="tx1"/>
                  </a:solidFill>
                </a:rPr>
                <a:t>c</a:t>
              </a:r>
              <a:endParaRPr lang="zh-TW" altLang="en-US" sz="2400" baseline="30000" dirty="0">
                <a:solidFill>
                  <a:schemeClr val="tx1"/>
                </a:solidFill>
              </a:endParaRPr>
            </a:p>
          </p:txBody>
        </p:sp>
      </p:grpSp>
      <p:sp>
        <p:nvSpPr>
          <p:cNvPr id="320" name="手繪多邊形 2"/>
          <p:cNvSpPr/>
          <p:nvPr/>
        </p:nvSpPr>
        <p:spPr>
          <a:xfrm>
            <a:off x="6598652" y="2276707"/>
            <a:ext cx="1625600" cy="378228"/>
          </a:xfrm>
          <a:custGeom>
            <a:avLst/>
            <a:gdLst>
              <a:gd name="connsiteX0" fmla="*/ 0 w 1625600"/>
              <a:gd name="connsiteY0" fmla="*/ 378228 h 378228"/>
              <a:gd name="connsiteX1" fmla="*/ 508000 w 1625600"/>
              <a:gd name="connsiteY1" fmla="*/ 73428 h 378228"/>
              <a:gd name="connsiteX2" fmla="*/ 1625600 w 1625600"/>
              <a:gd name="connsiteY2" fmla="*/ 857 h 378228"/>
            </a:gdLst>
            <a:ahLst/>
            <a:cxnLst>
              <a:cxn ang="0">
                <a:pos x="connsiteX0" y="connsiteY0"/>
              </a:cxn>
              <a:cxn ang="0">
                <a:pos x="connsiteX1" y="connsiteY1"/>
              </a:cxn>
              <a:cxn ang="0">
                <a:pos x="connsiteX2" y="connsiteY2"/>
              </a:cxn>
            </a:cxnLst>
            <a:rect l="l" t="t" r="r" b="b"/>
            <a:pathLst>
              <a:path w="1625600" h="378228">
                <a:moveTo>
                  <a:pt x="0" y="378228"/>
                </a:moveTo>
                <a:cubicBezTo>
                  <a:pt x="118533" y="257275"/>
                  <a:pt x="237067" y="136323"/>
                  <a:pt x="508000" y="73428"/>
                </a:cubicBezTo>
                <a:cubicBezTo>
                  <a:pt x="778933" y="10533"/>
                  <a:pt x="1395791" y="-3981"/>
                  <a:pt x="1625600" y="857"/>
                </a:cubicBezTo>
              </a:path>
            </a:pathLst>
          </a:cu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1" name="手繪多邊形 4"/>
          <p:cNvSpPr/>
          <p:nvPr/>
        </p:nvSpPr>
        <p:spPr>
          <a:xfrm>
            <a:off x="4821211" y="2305662"/>
            <a:ext cx="311498" cy="378302"/>
          </a:xfrm>
          <a:custGeom>
            <a:avLst/>
            <a:gdLst>
              <a:gd name="connsiteX0" fmla="*/ 0 w 435428"/>
              <a:gd name="connsiteY0" fmla="*/ 931 h 378302"/>
              <a:gd name="connsiteX1" fmla="*/ 290286 w 435428"/>
              <a:gd name="connsiteY1" fmla="*/ 58988 h 378302"/>
              <a:gd name="connsiteX2" fmla="*/ 435428 w 435428"/>
              <a:gd name="connsiteY2" fmla="*/ 378302 h 378302"/>
            </a:gdLst>
            <a:ahLst/>
            <a:cxnLst>
              <a:cxn ang="0">
                <a:pos x="connsiteX0" y="connsiteY0"/>
              </a:cxn>
              <a:cxn ang="0">
                <a:pos x="connsiteX1" y="connsiteY1"/>
              </a:cxn>
              <a:cxn ang="0">
                <a:pos x="connsiteX2" y="connsiteY2"/>
              </a:cxn>
            </a:cxnLst>
            <a:rect l="l" t="t" r="r" b="b"/>
            <a:pathLst>
              <a:path w="435428" h="378302">
                <a:moveTo>
                  <a:pt x="0" y="931"/>
                </a:moveTo>
                <a:cubicBezTo>
                  <a:pt x="108857" y="-1488"/>
                  <a:pt x="217715" y="-3907"/>
                  <a:pt x="290286" y="58988"/>
                </a:cubicBezTo>
                <a:cubicBezTo>
                  <a:pt x="362857" y="121883"/>
                  <a:pt x="399142" y="250092"/>
                  <a:pt x="435428" y="378302"/>
                </a:cubicBezTo>
              </a:path>
            </a:pathLst>
          </a:cu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22" name="直線單箭頭接點 321"/>
          <p:cNvCxnSpPr>
            <a:cxnSpLocks/>
          </p:cNvCxnSpPr>
          <p:nvPr/>
        </p:nvCxnSpPr>
        <p:spPr>
          <a:xfrm>
            <a:off x="6731956" y="2922028"/>
            <a:ext cx="88744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3" name="直線單箭頭接點 322"/>
          <p:cNvCxnSpPr>
            <a:cxnSpLocks/>
          </p:cNvCxnSpPr>
          <p:nvPr/>
        </p:nvCxnSpPr>
        <p:spPr>
          <a:xfrm flipH="1" flipV="1">
            <a:off x="7853256" y="3125947"/>
            <a:ext cx="0" cy="123018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4" name="矩形 323"/>
              <p:cNvSpPr/>
              <p:nvPr/>
            </p:nvSpPr>
            <p:spPr>
              <a:xfrm>
                <a:off x="6233865" y="3488905"/>
                <a:ext cx="521297" cy="461665"/>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r>
                        <a:rPr lang="en-US" altLang="zh-TW" sz="2400" i="1">
                          <a:latin typeface="Cambria Math" panose="02040503050406030204" pitchFamily="18" charset="0"/>
                          <a:ea typeface="Cambria Math" panose="02040503050406030204" pitchFamily="18" charset="0"/>
                        </a:rPr>
                        <m:t>⨀</m:t>
                      </m:r>
                    </m:oMath>
                  </m:oMathPara>
                </a14:m>
                <a:endParaRPr lang="zh-TW" altLang="en-US" sz="2400" dirty="0"/>
              </a:p>
            </p:txBody>
          </p:sp>
        </mc:Choice>
        <mc:Fallback xmlns="">
          <p:sp>
            <p:nvSpPr>
              <p:cNvPr id="324" name="矩形 323"/>
              <p:cNvSpPr>
                <a:spLocks noRot="1" noChangeAspect="1" noMove="1" noResize="1" noEditPoints="1" noAdjustHandles="1" noChangeArrowheads="1" noChangeShapeType="1" noTextEdit="1"/>
              </p:cNvSpPr>
              <p:nvPr/>
            </p:nvSpPr>
            <p:spPr>
              <a:xfrm>
                <a:off x="6233865" y="3488905"/>
                <a:ext cx="521297" cy="461665"/>
              </a:xfrm>
              <a:prstGeom prst="rect">
                <a:avLst/>
              </a:prstGeom>
              <a:blipFill>
                <a:blip r:embed="rId7"/>
                <a:stretch>
                  <a:fillRect b="-394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25" name="矩形 324"/>
              <p:cNvSpPr/>
              <p:nvPr/>
            </p:nvSpPr>
            <p:spPr>
              <a:xfrm>
                <a:off x="4901758" y="2682450"/>
                <a:ext cx="521297" cy="461665"/>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r>
                        <a:rPr lang="en-US" altLang="zh-TW" sz="2400" i="1">
                          <a:latin typeface="Cambria Math" panose="02040503050406030204" pitchFamily="18" charset="0"/>
                          <a:ea typeface="Cambria Math" panose="02040503050406030204" pitchFamily="18" charset="0"/>
                        </a:rPr>
                        <m:t>⨀</m:t>
                      </m:r>
                    </m:oMath>
                  </m:oMathPara>
                </a14:m>
                <a:endParaRPr lang="zh-TW" altLang="en-US" sz="2400" dirty="0"/>
              </a:p>
            </p:txBody>
          </p:sp>
        </mc:Choice>
        <mc:Fallback xmlns="">
          <p:sp>
            <p:nvSpPr>
              <p:cNvPr id="325" name="矩形 324"/>
              <p:cNvSpPr>
                <a:spLocks noRot="1" noChangeAspect="1" noMove="1" noResize="1" noEditPoints="1" noAdjustHandles="1" noChangeArrowheads="1" noChangeShapeType="1" noTextEdit="1"/>
              </p:cNvSpPr>
              <p:nvPr/>
            </p:nvSpPr>
            <p:spPr>
              <a:xfrm>
                <a:off x="4901758" y="2682450"/>
                <a:ext cx="521297" cy="461665"/>
              </a:xfrm>
              <a:prstGeom prst="rect">
                <a:avLst/>
              </a:prstGeom>
              <a:blipFill>
                <a:blip r:embed="rId8"/>
                <a:stretch>
                  <a:fillRect b="-394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26" name="矩形 325"/>
              <p:cNvSpPr/>
              <p:nvPr/>
            </p:nvSpPr>
            <p:spPr>
              <a:xfrm>
                <a:off x="7577827" y="2664059"/>
                <a:ext cx="521297" cy="461665"/>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r>
                        <a:rPr lang="en-US" altLang="zh-TW" sz="2400" i="1">
                          <a:latin typeface="Cambria Math" panose="02040503050406030204" pitchFamily="18" charset="0"/>
                          <a:ea typeface="Cambria Math" panose="02040503050406030204" pitchFamily="18" charset="0"/>
                        </a:rPr>
                        <m:t>⨀</m:t>
                      </m:r>
                    </m:oMath>
                  </m:oMathPara>
                </a14:m>
                <a:endParaRPr lang="zh-TW" altLang="en-US" sz="2400" dirty="0"/>
              </a:p>
            </p:txBody>
          </p:sp>
        </mc:Choice>
        <mc:Fallback xmlns="">
          <p:sp>
            <p:nvSpPr>
              <p:cNvPr id="326" name="矩形 325"/>
              <p:cNvSpPr>
                <a:spLocks noRot="1" noChangeAspect="1" noMove="1" noResize="1" noEditPoints="1" noAdjustHandles="1" noChangeArrowheads="1" noChangeShapeType="1" noTextEdit="1"/>
              </p:cNvSpPr>
              <p:nvPr/>
            </p:nvSpPr>
            <p:spPr>
              <a:xfrm>
                <a:off x="7577827" y="2664059"/>
                <a:ext cx="521297" cy="461665"/>
              </a:xfrm>
              <a:prstGeom prst="rect">
                <a:avLst/>
              </a:prstGeom>
              <a:blipFill>
                <a:blip r:embed="rId9"/>
                <a:stretch>
                  <a:fillRect b="-3947"/>
                </a:stretch>
              </a:blipFill>
            </p:spPr>
            <p:txBody>
              <a:bodyPr/>
              <a:lstStyle/>
              <a:p>
                <a:r>
                  <a:rPr lang="zh-TW" altLang="en-US">
                    <a:noFill/>
                  </a:rPr>
                  <a:t> </a:t>
                </a:r>
              </a:p>
            </p:txBody>
          </p:sp>
        </mc:Fallback>
      </mc:AlternateContent>
      <p:sp>
        <p:nvSpPr>
          <p:cNvPr id="327" name="文字方塊 326"/>
          <p:cNvSpPr txBox="1"/>
          <p:nvPr/>
        </p:nvSpPr>
        <p:spPr>
          <a:xfrm>
            <a:off x="6432544" y="2850634"/>
            <a:ext cx="1428744" cy="461665"/>
          </a:xfrm>
          <a:prstGeom prst="rect">
            <a:avLst/>
          </a:prstGeom>
          <a:noFill/>
        </p:spPr>
        <p:txBody>
          <a:bodyPr wrap="square" rtlCol="0">
            <a:spAutoFit/>
          </a:bodyPr>
          <a:lstStyle/>
          <a:p>
            <a:pPr algn="ctr"/>
            <a:r>
              <a:rPr lang="en-US" altLang="zh-TW" sz="2400" dirty="0"/>
              <a:t>tanh</a:t>
            </a:r>
            <a:endParaRPr lang="zh-TW" altLang="en-US" sz="2400" dirty="0"/>
          </a:p>
        </p:txBody>
      </p:sp>
      <p:cxnSp>
        <p:nvCxnSpPr>
          <p:cNvPr id="328" name="直線單箭頭接點 327"/>
          <p:cNvCxnSpPr>
            <a:cxnSpLocks/>
          </p:cNvCxnSpPr>
          <p:nvPr/>
        </p:nvCxnSpPr>
        <p:spPr>
          <a:xfrm flipH="1" flipV="1">
            <a:off x="7853256" y="1433875"/>
            <a:ext cx="0" cy="123018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30" name="群組 329"/>
          <p:cNvGrpSpPr/>
          <p:nvPr/>
        </p:nvGrpSpPr>
        <p:grpSpPr>
          <a:xfrm>
            <a:off x="7965618" y="1790938"/>
            <a:ext cx="907572" cy="720000"/>
            <a:chOff x="5063216" y="6238205"/>
            <a:chExt cx="907572" cy="720000"/>
          </a:xfrm>
        </p:grpSpPr>
        <p:sp>
          <p:nvSpPr>
            <p:cNvPr id="331" name="矩形 330"/>
            <p:cNvSpPr/>
            <p:nvPr/>
          </p:nvSpPr>
          <p:spPr>
            <a:xfrm rot="5400000">
              <a:off x="5157002" y="6413820"/>
              <a:ext cx="720000" cy="3687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332" name="文字方塊 331"/>
            <p:cNvSpPr txBox="1"/>
            <p:nvPr/>
          </p:nvSpPr>
          <p:spPr>
            <a:xfrm>
              <a:off x="5063216" y="6385084"/>
              <a:ext cx="907572" cy="46166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400" dirty="0">
                  <a:solidFill>
                    <a:schemeClr val="tx1"/>
                  </a:solidFill>
                </a:rPr>
                <a:t>c'</a:t>
              </a:r>
              <a:endParaRPr lang="zh-TW" altLang="en-US" sz="2400" baseline="30000" dirty="0">
                <a:solidFill>
                  <a:schemeClr val="tx1"/>
                </a:solidFill>
              </a:endParaRPr>
            </a:p>
          </p:txBody>
        </p:sp>
      </p:grpSp>
      <p:grpSp>
        <p:nvGrpSpPr>
          <p:cNvPr id="333" name="群組 332"/>
          <p:cNvGrpSpPr/>
          <p:nvPr/>
        </p:nvGrpSpPr>
        <p:grpSpPr>
          <a:xfrm>
            <a:off x="4177110" y="2578937"/>
            <a:ext cx="907572" cy="720000"/>
            <a:chOff x="5091936" y="6238205"/>
            <a:chExt cx="907572" cy="720000"/>
          </a:xfrm>
        </p:grpSpPr>
        <p:sp>
          <p:nvSpPr>
            <p:cNvPr id="334" name="矩形 333"/>
            <p:cNvSpPr/>
            <p:nvPr/>
          </p:nvSpPr>
          <p:spPr>
            <a:xfrm rot="5400000">
              <a:off x="5157002" y="6413820"/>
              <a:ext cx="720000" cy="3687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335" name="文字方塊 334"/>
            <p:cNvSpPr txBox="1"/>
            <p:nvPr/>
          </p:nvSpPr>
          <p:spPr>
            <a:xfrm>
              <a:off x="5091936" y="6367372"/>
              <a:ext cx="907572" cy="46166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400" dirty="0">
                  <a:solidFill>
                    <a:schemeClr val="tx1"/>
                  </a:solidFill>
                </a:rPr>
                <a:t>a</a:t>
              </a:r>
              <a:endParaRPr lang="zh-TW" altLang="en-US" sz="2400" baseline="30000" dirty="0">
                <a:solidFill>
                  <a:schemeClr val="tx1"/>
                </a:solidFill>
              </a:endParaRPr>
            </a:p>
          </p:txBody>
        </p:sp>
      </p:grpSp>
      <p:grpSp>
        <p:nvGrpSpPr>
          <p:cNvPr id="336" name="群組 335"/>
          <p:cNvGrpSpPr/>
          <p:nvPr/>
        </p:nvGrpSpPr>
        <p:grpSpPr>
          <a:xfrm>
            <a:off x="6548988" y="5793948"/>
            <a:ext cx="907572" cy="461665"/>
            <a:chOff x="4765592" y="6396335"/>
            <a:chExt cx="907572" cy="461665"/>
          </a:xfrm>
        </p:grpSpPr>
        <p:sp>
          <p:nvSpPr>
            <p:cNvPr id="337" name="矩形 336"/>
            <p:cNvSpPr/>
            <p:nvPr/>
          </p:nvSpPr>
          <p:spPr>
            <a:xfrm>
              <a:off x="4823114" y="6442783"/>
              <a:ext cx="720000" cy="36877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338" name="文字方塊 337"/>
            <p:cNvSpPr txBox="1"/>
            <p:nvPr/>
          </p:nvSpPr>
          <p:spPr>
            <a:xfrm>
              <a:off x="4765592" y="6396335"/>
              <a:ext cx="907572" cy="461665"/>
            </a:xfrm>
            <a:prstGeom prst="rect">
              <a:avLst/>
            </a:prstGeom>
            <a:noFill/>
          </p:spPr>
          <p:txBody>
            <a:bodyPr wrap="square" rtlCol="0">
              <a:spAutoFit/>
            </a:bodyPr>
            <a:lstStyle/>
            <a:p>
              <a:pPr algn="ctr"/>
              <a:r>
                <a:rPr lang="en-US" altLang="zh-TW" sz="2400" dirty="0">
                  <a:solidFill>
                    <a:schemeClr val="bg1"/>
                  </a:solidFill>
                </a:rPr>
                <a:t>b</a:t>
              </a:r>
              <a:endParaRPr lang="zh-TW" altLang="en-US" sz="2400" baseline="30000" dirty="0">
                <a:solidFill>
                  <a:schemeClr val="bg1"/>
                </a:solidFill>
              </a:endParaRPr>
            </a:p>
          </p:txBody>
        </p:sp>
      </p:grpSp>
      <p:grpSp>
        <p:nvGrpSpPr>
          <p:cNvPr id="339" name="群組 338"/>
          <p:cNvGrpSpPr/>
          <p:nvPr/>
        </p:nvGrpSpPr>
        <p:grpSpPr>
          <a:xfrm>
            <a:off x="8001211" y="2555610"/>
            <a:ext cx="907572" cy="720000"/>
            <a:chOff x="5091936" y="6238205"/>
            <a:chExt cx="907572" cy="720000"/>
          </a:xfrm>
        </p:grpSpPr>
        <p:sp>
          <p:nvSpPr>
            <p:cNvPr id="340" name="矩形 339"/>
            <p:cNvSpPr/>
            <p:nvPr/>
          </p:nvSpPr>
          <p:spPr>
            <a:xfrm rot="5400000">
              <a:off x="5157002" y="6413820"/>
              <a:ext cx="720000" cy="3687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341" name="文字方塊 340"/>
            <p:cNvSpPr txBox="1"/>
            <p:nvPr/>
          </p:nvSpPr>
          <p:spPr>
            <a:xfrm>
              <a:off x="5091936" y="6367372"/>
              <a:ext cx="907572" cy="46166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400" dirty="0">
                  <a:solidFill>
                    <a:schemeClr val="tx1"/>
                  </a:solidFill>
                </a:rPr>
                <a:t>a'</a:t>
              </a:r>
              <a:endParaRPr lang="zh-TW" altLang="en-US" sz="2400" baseline="30000" dirty="0">
                <a:solidFill>
                  <a:schemeClr val="tx1"/>
                </a:solidFill>
              </a:endParaRPr>
            </a:p>
          </p:txBody>
        </p:sp>
      </p:grpSp>
      <p:grpSp>
        <p:nvGrpSpPr>
          <p:cNvPr id="342" name="群組 341"/>
          <p:cNvGrpSpPr/>
          <p:nvPr/>
        </p:nvGrpSpPr>
        <p:grpSpPr>
          <a:xfrm>
            <a:off x="7836369" y="1004718"/>
            <a:ext cx="907572" cy="461665"/>
            <a:chOff x="4765592" y="6396335"/>
            <a:chExt cx="907572" cy="461665"/>
          </a:xfrm>
        </p:grpSpPr>
        <p:sp>
          <p:nvSpPr>
            <p:cNvPr id="343" name="矩形 342"/>
            <p:cNvSpPr/>
            <p:nvPr/>
          </p:nvSpPr>
          <p:spPr>
            <a:xfrm>
              <a:off x="4823114" y="6442783"/>
              <a:ext cx="720000" cy="36877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344" name="文字方塊 343"/>
            <p:cNvSpPr txBox="1"/>
            <p:nvPr/>
          </p:nvSpPr>
          <p:spPr>
            <a:xfrm>
              <a:off x="4765592" y="6396335"/>
              <a:ext cx="907572" cy="461665"/>
            </a:xfrm>
            <a:prstGeom prst="rect">
              <a:avLst/>
            </a:prstGeom>
            <a:noFill/>
          </p:spPr>
          <p:txBody>
            <a:bodyPr wrap="square" rtlCol="0">
              <a:spAutoFit/>
            </a:bodyPr>
            <a:lstStyle/>
            <a:p>
              <a:pPr algn="ctr"/>
              <a:r>
                <a:rPr lang="en-US" altLang="zh-TW" sz="2400" dirty="0">
                  <a:solidFill>
                    <a:schemeClr val="bg1"/>
                  </a:solidFill>
                </a:rPr>
                <a:t>b'</a:t>
              </a:r>
              <a:endParaRPr lang="zh-TW" altLang="en-US" sz="2400" baseline="30000" dirty="0">
                <a:solidFill>
                  <a:schemeClr val="bg1"/>
                </a:solidFill>
              </a:endParaRPr>
            </a:p>
          </p:txBody>
        </p:sp>
      </p:grpSp>
    </p:spTree>
    <p:extLst>
      <p:ext uri="{BB962C8B-B14F-4D97-AF65-F5344CB8AC3E}">
        <p14:creationId xmlns:p14="http://schemas.microsoft.com/office/powerpoint/2010/main" val="150472439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群組 90"/>
          <p:cNvGrpSpPr/>
          <p:nvPr/>
        </p:nvGrpSpPr>
        <p:grpSpPr>
          <a:xfrm>
            <a:off x="2687868" y="2305923"/>
            <a:ext cx="1401800" cy="1300282"/>
            <a:chOff x="3018980" y="2334354"/>
            <a:chExt cx="1401800" cy="1300282"/>
          </a:xfrm>
        </p:grpSpPr>
        <p:grpSp>
          <p:nvGrpSpPr>
            <p:cNvPr id="83" name="群組 82"/>
            <p:cNvGrpSpPr/>
            <p:nvPr/>
          </p:nvGrpSpPr>
          <p:grpSpPr>
            <a:xfrm>
              <a:off x="3301671" y="2334354"/>
              <a:ext cx="507999" cy="537508"/>
              <a:chOff x="-192705" y="5586580"/>
              <a:chExt cx="507999" cy="537508"/>
            </a:xfrm>
          </p:grpSpPr>
          <p:sp>
            <p:nvSpPr>
              <p:cNvPr id="84" name="矩形 83"/>
              <p:cNvSpPr/>
              <p:nvPr/>
            </p:nvSpPr>
            <p:spPr>
              <a:xfrm>
                <a:off x="-192705" y="5600867"/>
                <a:ext cx="507999" cy="52322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800" baseline="30000" dirty="0"/>
              </a:p>
            </p:txBody>
          </p:sp>
          <p:sp>
            <p:nvSpPr>
              <p:cNvPr id="85" name="矩形 84"/>
              <p:cNvSpPr/>
              <p:nvPr/>
            </p:nvSpPr>
            <p:spPr>
              <a:xfrm>
                <a:off x="-156428" y="5586580"/>
                <a:ext cx="452367" cy="523220"/>
              </a:xfrm>
              <a:prstGeom prst="rect">
                <a:avLst/>
              </a:prstGeom>
            </p:spPr>
            <p:txBody>
              <a:bodyPr wrap="none">
                <a:spAutoFit/>
              </a:bodyPr>
              <a:lstStyle/>
              <a:p>
                <a:pPr algn="ctr"/>
                <a:r>
                  <a:rPr lang="en-US" altLang="zh-TW" sz="2800" dirty="0"/>
                  <a:t>e’</a:t>
                </a:r>
                <a:endParaRPr lang="zh-TW" altLang="en-US" sz="2800" baseline="30000" dirty="0"/>
              </a:p>
            </p:txBody>
          </p:sp>
        </p:grpSp>
        <p:grpSp>
          <p:nvGrpSpPr>
            <p:cNvPr id="86" name="群組 85"/>
            <p:cNvGrpSpPr/>
            <p:nvPr/>
          </p:nvGrpSpPr>
          <p:grpSpPr>
            <a:xfrm>
              <a:off x="3912781" y="2348642"/>
              <a:ext cx="507999" cy="537507"/>
              <a:chOff x="1028211" y="4282848"/>
              <a:chExt cx="507999" cy="537507"/>
            </a:xfrm>
          </p:grpSpPr>
          <p:sp>
            <p:nvSpPr>
              <p:cNvPr id="87" name="矩形 86"/>
              <p:cNvSpPr/>
              <p:nvPr/>
            </p:nvSpPr>
            <p:spPr>
              <a:xfrm>
                <a:off x="1028211" y="4282848"/>
                <a:ext cx="507999" cy="5232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sz="2800" baseline="30000" dirty="0"/>
              </a:p>
            </p:txBody>
          </p:sp>
          <p:sp>
            <p:nvSpPr>
              <p:cNvPr id="88" name="矩形 87"/>
              <p:cNvSpPr/>
              <p:nvPr/>
            </p:nvSpPr>
            <p:spPr>
              <a:xfrm>
                <a:off x="1102671" y="4297135"/>
                <a:ext cx="402546" cy="523220"/>
              </a:xfrm>
              <a:prstGeom prst="rect">
                <a:avLst/>
              </a:prstGeom>
            </p:spPr>
            <p:txBody>
              <a:bodyPr wrap="none">
                <a:spAutoFit/>
              </a:bodyPr>
              <a:lstStyle/>
              <a:p>
                <a:pPr algn="ctr"/>
                <a:r>
                  <a:rPr lang="en-US" altLang="zh-TW" sz="2800" dirty="0">
                    <a:solidFill>
                      <a:schemeClr val="bg1"/>
                    </a:solidFill>
                  </a:rPr>
                  <a:t>f’</a:t>
                </a:r>
                <a:endParaRPr lang="zh-TW" altLang="en-US" sz="2800" baseline="30000" dirty="0">
                  <a:solidFill>
                    <a:schemeClr val="bg1"/>
                  </a:solidFill>
                </a:endParaRPr>
              </a:p>
            </p:txBody>
          </p:sp>
        </p:grpSp>
        <p:cxnSp>
          <p:nvCxnSpPr>
            <p:cNvPr id="89" name="直線單箭頭接點 88"/>
            <p:cNvCxnSpPr>
              <a:cxnSpLocks/>
            </p:cNvCxnSpPr>
            <p:nvPr/>
          </p:nvCxnSpPr>
          <p:spPr>
            <a:xfrm flipV="1">
              <a:off x="3018980" y="2864940"/>
              <a:ext cx="554568" cy="67043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線單箭頭接點 89"/>
            <p:cNvCxnSpPr>
              <a:cxnSpLocks/>
            </p:cNvCxnSpPr>
            <p:nvPr/>
          </p:nvCxnSpPr>
          <p:spPr>
            <a:xfrm flipV="1">
              <a:off x="3565341" y="2904547"/>
              <a:ext cx="583498" cy="7300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0" name="直線單箭頭接點 69"/>
          <p:cNvCxnSpPr>
            <a:cxnSpLocks/>
          </p:cNvCxnSpPr>
          <p:nvPr/>
        </p:nvCxnSpPr>
        <p:spPr>
          <a:xfrm flipV="1">
            <a:off x="2121202" y="4670713"/>
            <a:ext cx="0" cy="6219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單箭頭接點 70"/>
          <p:cNvCxnSpPr>
            <a:cxnSpLocks/>
          </p:cNvCxnSpPr>
          <p:nvPr/>
        </p:nvCxnSpPr>
        <p:spPr>
          <a:xfrm flipV="1">
            <a:off x="2853628" y="4649705"/>
            <a:ext cx="0" cy="64296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標題 1"/>
          <p:cNvSpPr>
            <a:spLocks noGrp="1"/>
          </p:cNvSpPr>
          <p:nvPr>
            <p:ph type="title"/>
          </p:nvPr>
        </p:nvSpPr>
        <p:spPr>
          <a:xfrm>
            <a:off x="628650" y="365126"/>
            <a:ext cx="7886700" cy="1325563"/>
          </a:xfrm>
        </p:spPr>
        <p:txBody>
          <a:bodyPr/>
          <a:lstStyle/>
          <a:p>
            <a:r>
              <a:rPr lang="en-US" altLang="zh-TW" dirty="0"/>
              <a:t>3D Grid LSTM</a:t>
            </a:r>
            <a:endParaRPr lang="zh-TW" altLang="en-US" dirty="0"/>
          </a:p>
        </p:txBody>
      </p:sp>
      <p:cxnSp>
        <p:nvCxnSpPr>
          <p:cNvPr id="7" name="直線單箭頭接點 6"/>
          <p:cNvCxnSpPr>
            <a:cxnSpLocks/>
          </p:cNvCxnSpPr>
          <p:nvPr/>
        </p:nvCxnSpPr>
        <p:spPr>
          <a:xfrm>
            <a:off x="1177073" y="3727751"/>
            <a:ext cx="54634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單箭頭接點 8"/>
          <p:cNvCxnSpPr>
            <a:cxnSpLocks/>
          </p:cNvCxnSpPr>
          <p:nvPr/>
        </p:nvCxnSpPr>
        <p:spPr>
          <a:xfrm>
            <a:off x="1159364" y="4384084"/>
            <a:ext cx="66406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4" name="群組 33"/>
          <p:cNvGrpSpPr/>
          <p:nvPr/>
        </p:nvGrpSpPr>
        <p:grpSpPr>
          <a:xfrm>
            <a:off x="665653" y="3458872"/>
            <a:ext cx="511420" cy="1182975"/>
            <a:chOff x="999635" y="3623093"/>
            <a:chExt cx="511420" cy="1182975"/>
          </a:xfrm>
        </p:grpSpPr>
        <p:sp>
          <p:nvSpPr>
            <p:cNvPr id="6" name="矩形 5"/>
            <p:cNvSpPr/>
            <p:nvPr/>
          </p:nvSpPr>
          <p:spPr>
            <a:xfrm>
              <a:off x="1003056" y="3623093"/>
              <a:ext cx="507999" cy="52322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800" baseline="30000" dirty="0"/>
            </a:p>
          </p:txBody>
        </p:sp>
        <p:grpSp>
          <p:nvGrpSpPr>
            <p:cNvPr id="32" name="群組 31"/>
            <p:cNvGrpSpPr/>
            <p:nvPr/>
          </p:nvGrpSpPr>
          <p:grpSpPr>
            <a:xfrm>
              <a:off x="999635" y="4282847"/>
              <a:ext cx="507999" cy="523221"/>
              <a:chOff x="1028211" y="4282847"/>
              <a:chExt cx="507999" cy="523221"/>
            </a:xfrm>
          </p:grpSpPr>
          <p:sp>
            <p:nvSpPr>
              <p:cNvPr id="8" name="矩形 7"/>
              <p:cNvSpPr/>
              <p:nvPr/>
            </p:nvSpPr>
            <p:spPr>
              <a:xfrm>
                <a:off x="1028211" y="4282848"/>
                <a:ext cx="507999" cy="5232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sz="2800" baseline="30000" dirty="0"/>
              </a:p>
            </p:txBody>
          </p:sp>
          <p:sp>
            <p:nvSpPr>
              <p:cNvPr id="14" name="矩形 13"/>
              <p:cNvSpPr/>
              <p:nvPr/>
            </p:nvSpPr>
            <p:spPr>
              <a:xfrm>
                <a:off x="1131322" y="4282847"/>
                <a:ext cx="373820" cy="523220"/>
              </a:xfrm>
              <a:prstGeom prst="rect">
                <a:avLst/>
              </a:prstGeom>
            </p:spPr>
            <p:txBody>
              <a:bodyPr wrap="none">
                <a:spAutoFit/>
              </a:bodyPr>
              <a:lstStyle/>
              <a:p>
                <a:pPr algn="ctr"/>
                <a:r>
                  <a:rPr lang="en-US" altLang="zh-TW" sz="2800" dirty="0">
                    <a:solidFill>
                      <a:schemeClr val="bg1"/>
                    </a:solidFill>
                  </a:rPr>
                  <a:t>h</a:t>
                </a:r>
                <a:endParaRPr lang="zh-TW" altLang="en-US" sz="2800" baseline="30000" dirty="0">
                  <a:solidFill>
                    <a:schemeClr val="bg1"/>
                  </a:solidFill>
                </a:endParaRPr>
              </a:p>
            </p:txBody>
          </p:sp>
        </p:grpSp>
        <p:sp>
          <p:nvSpPr>
            <p:cNvPr id="15" name="矩形 14"/>
            <p:cNvSpPr/>
            <p:nvPr/>
          </p:nvSpPr>
          <p:spPr>
            <a:xfrm>
              <a:off x="1097041" y="3623094"/>
              <a:ext cx="336952" cy="523220"/>
            </a:xfrm>
            <a:prstGeom prst="rect">
              <a:avLst/>
            </a:prstGeom>
          </p:spPr>
          <p:txBody>
            <a:bodyPr wrap="none">
              <a:spAutoFit/>
            </a:bodyPr>
            <a:lstStyle/>
            <a:p>
              <a:pPr algn="ctr"/>
              <a:r>
                <a:rPr lang="en-US" altLang="zh-TW" sz="2800" dirty="0"/>
                <a:t>c</a:t>
              </a:r>
              <a:endParaRPr lang="zh-TW" altLang="en-US" sz="2800" baseline="30000" dirty="0"/>
            </a:p>
          </p:txBody>
        </p:sp>
      </p:grpSp>
      <p:sp>
        <p:nvSpPr>
          <p:cNvPr id="5" name="立方體 4"/>
          <p:cNvSpPr/>
          <p:nvPr/>
        </p:nvSpPr>
        <p:spPr>
          <a:xfrm>
            <a:off x="1597702" y="3058463"/>
            <a:ext cx="1828800" cy="1828800"/>
          </a:xfrm>
          <a:prstGeom prst="cub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grpSp>
        <p:nvGrpSpPr>
          <p:cNvPr id="35" name="群組 34"/>
          <p:cNvGrpSpPr/>
          <p:nvPr/>
        </p:nvGrpSpPr>
        <p:grpSpPr>
          <a:xfrm>
            <a:off x="3844261" y="3458872"/>
            <a:ext cx="521815" cy="1182975"/>
            <a:chOff x="999635" y="3623093"/>
            <a:chExt cx="521815" cy="1182975"/>
          </a:xfrm>
        </p:grpSpPr>
        <p:sp>
          <p:nvSpPr>
            <p:cNvPr id="36" name="矩形 35"/>
            <p:cNvSpPr/>
            <p:nvPr/>
          </p:nvSpPr>
          <p:spPr>
            <a:xfrm>
              <a:off x="1003056" y="3623093"/>
              <a:ext cx="507999" cy="52322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800" baseline="30000" dirty="0"/>
            </a:p>
          </p:txBody>
        </p:sp>
        <p:grpSp>
          <p:nvGrpSpPr>
            <p:cNvPr id="37" name="群組 36"/>
            <p:cNvGrpSpPr/>
            <p:nvPr/>
          </p:nvGrpSpPr>
          <p:grpSpPr>
            <a:xfrm>
              <a:off x="999635" y="4282847"/>
              <a:ext cx="521815" cy="523221"/>
              <a:chOff x="1028211" y="4282847"/>
              <a:chExt cx="521815" cy="523221"/>
            </a:xfrm>
          </p:grpSpPr>
          <p:sp>
            <p:nvSpPr>
              <p:cNvPr id="39" name="矩形 38"/>
              <p:cNvSpPr/>
              <p:nvPr/>
            </p:nvSpPr>
            <p:spPr>
              <a:xfrm>
                <a:off x="1028211" y="4282848"/>
                <a:ext cx="507999" cy="5232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sz="2800" baseline="30000" dirty="0"/>
              </a:p>
            </p:txBody>
          </p:sp>
          <p:sp>
            <p:nvSpPr>
              <p:cNvPr id="40" name="矩形 39"/>
              <p:cNvSpPr/>
              <p:nvPr/>
            </p:nvSpPr>
            <p:spPr>
              <a:xfrm>
                <a:off x="1086438" y="4282847"/>
                <a:ext cx="463588" cy="523220"/>
              </a:xfrm>
              <a:prstGeom prst="rect">
                <a:avLst/>
              </a:prstGeom>
            </p:spPr>
            <p:txBody>
              <a:bodyPr wrap="none">
                <a:spAutoFit/>
              </a:bodyPr>
              <a:lstStyle/>
              <a:p>
                <a:pPr algn="ctr"/>
                <a:r>
                  <a:rPr lang="en-US" altLang="zh-TW" sz="2800" dirty="0">
                    <a:solidFill>
                      <a:schemeClr val="bg1"/>
                    </a:solidFill>
                  </a:rPr>
                  <a:t>h’</a:t>
                </a:r>
                <a:endParaRPr lang="zh-TW" altLang="en-US" sz="2800" baseline="30000" dirty="0">
                  <a:solidFill>
                    <a:schemeClr val="bg1"/>
                  </a:solidFill>
                </a:endParaRPr>
              </a:p>
            </p:txBody>
          </p:sp>
        </p:grpSp>
        <p:sp>
          <p:nvSpPr>
            <p:cNvPr id="38" name="矩形 37"/>
            <p:cNvSpPr/>
            <p:nvPr/>
          </p:nvSpPr>
          <p:spPr>
            <a:xfrm>
              <a:off x="1052157" y="3623094"/>
              <a:ext cx="426720" cy="523220"/>
            </a:xfrm>
            <a:prstGeom prst="rect">
              <a:avLst/>
            </a:prstGeom>
          </p:spPr>
          <p:txBody>
            <a:bodyPr wrap="none">
              <a:spAutoFit/>
            </a:bodyPr>
            <a:lstStyle/>
            <a:p>
              <a:pPr algn="ctr"/>
              <a:r>
                <a:rPr lang="en-US" altLang="zh-TW" sz="2800" dirty="0"/>
                <a:t>c’</a:t>
              </a:r>
              <a:endParaRPr lang="zh-TW" altLang="en-US" sz="2800" baseline="30000" dirty="0"/>
            </a:p>
          </p:txBody>
        </p:sp>
      </p:grpSp>
      <p:cxnSp>
        <p:nvCxnSpPr>
          <p:cNvPr id="41" name="直線單箭頭接點 40"/>
          <p:cNvCxnSpPr>
            <a:cxnSpLocks/>
          </p:cNvCxnSpPr>
          <p:nvPr/>
        </p:nvCxnSpPr>
        <p:spPr>
          <a:xfrm>
            <a:off x="3197903" y="3727751"/>
            <a:ext cx="64635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a:cxnSpLocks/>
          </p:cNvCxnSpPr>
          <p:nvPr/>
        </p:nvCxnSpPr>
        <p:spPr>
          <a:xfrm>
            <a:off x="3197903" y="4384084"/>
            <a:ext cx="64635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7" name="群組 66"/>
          <p:cNvGrpSpPr/>
          <p:nvPr/>
        </p:nvGrpSpPr>
        <p:grpSpPr>
          <a:xfrm>
            <a:off x="1867262" y="5283916"/>
            <a:ext cx="1224677" cy="523222"/>
            <a:chOff x="2058121" y="5317684"/>
            <a:chExt cx="1224677" cy="523222"/>
          </a:xfrm>
        </p:grpSpPr>
        <p:sp>
          <p:nvSpPr>
            <p:cNvPr id="46" name="矩形 45"/>
            <p:cNvSpPr/>
            <p:nvPr/>
          </p:nvSpPr>
          <p:spPr>
            <a:xfrm>
              <a:off x="2058121" y="5317685"/>
              <a:ext cx="507999" cy="52322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800" baseline="30000" dirty="0"/>
            </a:p>
          </p:txBody>
        </p:sp>
        <p:grpSp>
          <p:nvGrpSpPr>
            <p:cNvPr id="47" name="群組 46"/>
            <p:cNvGrpSpPr/>
            <p:nvPr/>
          </p:nvGrpSpPr>
          <p:grpSpPr>
            <a:xfrm>
              <a:off x="2774799" y="5317684"/>
              <a:ext cx="507999" cy="523221"/>
              <a:chOff x="1028211" y="4282847"/>
              <a:chExt cx="507999" cy="523221"/>
            </a:xfrm>
          </p:grpSpPr>
          <p:sp>
            <p:nvSpPr>
              <p:cNvPr id="49" name="矩形 48"/>
              <p:cNvSpPr/>
              <p:nvPr/>
            </p:nvSpPr>
            <p:spPr>
              <a:xfrm>
                <a:off x="1028211" y="4282848"/>
                <a:ext cx="507999" cy="5232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sz="2800" baseline="30000" dirty="0"/>
              </a:p>
            </p:txBody>
          </p:sp>
          <p:sp>
            <p:nvSpPr>
              <p:cNvPr id="50" name="矩形 49"/>
              <p:cNvSpPr/>
              <p:nvPr/>
            </p:nvSpPr>
            <p:spPr>
              <a:xfrm>
                <a:off x="1131322" y="4282847"/>
                <a:ext cx="373820" cy="523220"/>
              </a:xfrm>
              <a:prstGeom prst="rect">
                <a:avLst/>
              </a:prstGeom>
            </p:spPr>
            <p:txBody>
              <a:bodyPr wrap="none">
                <a:spAutoFit/>
              </a:bodyPr>
              <a:lstStyle/>
              <a:p>
                <a:pPr algn="ctr"/>
                <a:r>
                  <a:rPr lang="en-US" altLang="zh-TW" sz="2800" dirty="0">
                    <a:solidFill>
                      <a:schemeClr val="bg1"/>
                    </a:solidFill>
                  </a:rPr>
                  <a:t>b</a:t>
                </a:r>
                <a:endParaRPr lang="zh-TW" altLang="en-US" sz="2800" baseline="30000" dirty="0">
                  <a:solidFill>
                    <a:schemeClr val="bg1"/>
                  </a:solidFill>
                </a:endParaRPr>
              </a:p>
            </p:txBody>
          </p:sp>
        </p:grpSp>
        <p:sp>
          <p:nvSpPr>
            <p:cNvPr id="48" name="矩形 47"/>
            <p:cNvSpPr/>
            <p:nvPr/>
          </p:nvSpPr>
          <p:spPr>
            <a:xfrm>
              <a:off x="2142488" y="5317686"/>
              <a:ext cx="356188" cy="523220"/>
            </a:xfrm>
            <a:prstGeom prst="rect">
              <a:avLst/>
            </a:prstGeom>
          </p:spPr>
          <p:txBody>
            <a:bodyPr wrap="none">
              <a:spAutoFit/>
            </a:bodyPr>
            <a:lstStyle/>
            <a:p>
              <a:pPr algn="ctr"/>
              <a:r>
                <a:rPr lang="en-US" altLang="zh-TW" sz="2800" dirty="0"/>
                <a:t>a</a:t>
              </a:r>
              <a:endParaRPr lang="zh-TW" altLang="en-US" sz="2800" baseline="30000" dirty="0"/>
            </a:p>
          </p:txBody>
        </p:sp>
      </p:grpSp>
      <p:cxnSp>
        <p:nvCxnSpPr>
          <p:cNvPr id="57" name="直線單箭頭接點 56"/>
          <p:cNvCxnSpPr>
            <a:cxnSpLocks/>
          </p:cNvCxnSpPr>
          <p:nvPr/>
        </p:nvCxnSpPr>
        <p:spPr>
          <a:xfrm flipV="1">
            <a:off x="1566634" y="4113904"/>
            <a:ext cx="554568" cy="67043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單箭頭接點 58"/>
          <p:cNvCxnSpPr>
            <a:cxnSpLocks/>
          </p:cNvCxnSpPr>
          <p:nvPr/>
        </p:nvCxnSpPr>
        <p:spPr>
          <a:xfrm flipV="1">
            <a:off x="2112995" y="4153511"/>
            <a:ext cx="583498" cy="7300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6" name="群組 55"/>
          <p:cNvGrpSpPr/>
          <p:nvPr/>
        </p:nvGrpSpPr>
        <p:grpSpPr>
          <a:xfrm>
            <a:off x="1235803" y="4570122"/>
            <a:ext cx="507999" cy="537508"/>
            <a:chOff x="-192705" y="5586580"/>
            <a:chExt cx="507999" cy="537508"/>
          </a:xfrm>
        </p:grpSpPr>
        <p:sp>
          <p:nvSpPr>
            <p:cNvPr id="51" name="矩形 50"/>
            <p:cNvSpPr/>
            <p:nvPr/>
          </p:nvSpPr>
          <p:spPr>
            <a:xfrm>
              <a:off x="-192705" y="5600867"/>
              <a:ext cx="507999" cy="52322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800" baseline="30000" dirty="0"/>
            </a:p>
          </p:txBody>
        </p:sp>
        <p:sp>
          <p:nvSpPr>
            <p:cNvPr id="55" name="矩形 54"/>
            <p:cNvSpPr/>
            <p:nvPr/>
          </p:nvSpPr>
          <p:spPr>
            <a:xfrm>
              <a:off x="-111544" y="5586580"/>
              <a:ext cx="362600" cy="523220"/>
            </a:xfrm>
            <a:prstGeom prst="rect">
              <a:avLst/>
            </a:prstGeom>
          </p:spPr>
          <p:txBody>
            <a:bodyPr wrap="none">
              <a:spAutoFit/>
            </a:bodyPr>
            <a:lstStyle/>
            <a:p>
              <a:pPr algn="ctr"/>
              <a:r>
                <a:rPr lang="en-US" altLang="zh-TW" sz="2800" dirty="0"/>
                <a:t>e</a:t>
              </a:r>
              <a:endParaRPr lang="zh-TW" altLang="en-US" sz="2800" baseline="30000" dirty="0"/>
            </a:p>
          </p:txBody>
        </p:sp>
      </p:grpSp>
      <p:grpSp>
        <p:nvGrpSpPr>
          <p:cNvPr id="52" name="群組 51"/>
          <p:cNvGrpSpPr/>
          <p:nvPr/>
        </p:nvGrpSpPr>
        <p:grpSpPr>
          <a:xfrm>
            <a:off x="1846913" y="4584409"/>
            <a:ext cx="507999" cy="523221"/>
            <a:chOff x="1028211" y="4282847"/>
            <a:chExt cx="507999" cy="523221"/>
          </a:xfrm>
        </p:grpSpPr>
        <p:sp>
          <p:nvSpPr>
            <p:cNvPr id="53" name="矩形 52"/>
            <p:cNvSpPr/>
            <p:nvPr/>
          </p:nvSpPr>
          <p:spPr>
            <a:xfrm>
              <a:off x="1028211" y="4282848"/>
              <a:ext cx="507999" cy="5232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sz="2800" baseline="30000" dirty="0"/>
            </a:p>
          </p:txBody>
        </p:sp>
        <p:sp>
          <p:nvSpPr>
            <p:cNvPr id="54" name="矩形 53"/>
            <p:cNvSpPr/>
            <p:nvPr/>
          </p:nvSpPr>
          <p:spPr>
            <a:xfrm>
              <a:off x="1171397" y="4282847"/>
              <a:ext cx="293670" cy="523220"/>
            </a:xfrm>
            <a:prstGeom prst="rect">
              <a:avLst/>
            </a:prstGeom>
          </p:spPr>
          <p:txBody>
            <a:bodyPr wrap="none">
              <a:spAutoFit/>
            </a:bodyPr>
            <a:lstStyle/>
            <a:p>
              <a:pPr algn="ctr"/>
              <a:r>
                <a:rPr lang="en-US" altLang="zh-TW" sz="2800" dirty="0">
                  <a:solidFill>
                    <a:schemeClr val="bg1"/>
                  </a:solidFill>
                </a:rPr>
                <a:t>f</a:t>
              </a:r>
              <a:endParaRPr lang="zh-TW" altLang="en-US" sz="2800" baseline="30000" dirty="0">
                <a:solidFill>
                  <a:schemeClr val="bg1"/>
                </a:solidFill>
              </a:endParaRPr>
            </a:p>
          </p:txBody>
        </p:sp>
      </p:grpSp>
      <p:cxnSp>
        <p:nvCxnSpPr>
          <p:cNvPr id="74" name="直線單箭頭接點 73"/>
          <p:cNvCxnSpPr>
            <a:cxnSpLocks/>
          </p:cNvCxnSpPr>
          <p:nvPr/>
        </p:nvCxnSpPr>
        <p:spPr>
          <a:xfrm flipV="1">
            <a:off x="2121202" y="2683615"/>
            <a:ext cx="0" cy="6219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線單箭頭接點 74"/>
          <p:cNvCxnSpPr>
            <a:cxnSpLocks/>
          </p:cNvCxnSpPr>
          <p:nvPr/>
        </p:nvCxnSpPr>
        <p:spPr>
          <a:xfrm flipV="1">
            <a:off x="2853628" y="2683615"/>
            <a:ext cx="0" cy="6219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7" name="群組 76"/>
          <p:cNvGrpSpPr/>
          <p:nvPr/>
        </p:nvGrpSpPr>
        <p:grpSpPr>
          <a:xfrm>
            <a:off x="1859985" y="2147455"/>
            <a:ext cx="1238493" cy="523222"/>
            <a:chOff x="2058121" y="5317684"/>
            <a:chExt cx="1238493" cy="523222"/>
          </a:xfrm>
        </p:grpSpPr>
        <p:sp>
          <p:nvSpPr>
            <p:cNvPr id="78" name="矩形 77"/>
            <p:cNvSpPr/>
            <p:nvPr/>
          </p:nvSpPr>
          <p:spPr>
            <a:xfrm>
              <a:off x="2058121" y="5317685"/>
              <a:ext cx="507999" cy="52322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800" baseline="30000" dirty="0"/>
            </a:p>
          </p:txBody>
        </p:sp>
        <p:grpSp>
          <p:nvGrpSpPr>
            <p:cNvPr id="79" name="群組 78"/>
            <p:cNvGrpSpPr/>
            <p:nvPr/>
          </p:nvGrpSpPr>
          <p:grpSpPr>
            <a:xfrm>
              <a:off x="2774799" y="5317684"/>
              <a:ext cx="521815" cy="523221"/>
              <a:chOff x="1028211" y="4282847"/>
              <a:chExt cx="521815" cy="523221"/>
            </a:xfrm>
          </p:grpSpPr>
          <p:sp>
            <p:nvSpPr>
              <p:cNvPr id="81" name="矩形 80"/>
              <p:cNvSpPr/>
              <p:nvPr/>
            </p:nvSpPr>
            <p:spPr>
              <a:xfrm>
                <a:off x="1028211" y="4282848"/>
                <a:ext cx="507999" cy="5232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sz="2800" baseline="30000" dirty="0"/>
              </a:p>
            </p:txBody>
          </p:sp>
          <p:sp>
            <p:nvSpPr>
              <p:cNvPr id="82" name="矩形 81"/>
              <p:cNvSpPr/>
              <p:nvPr/>
            </p:nvSpPr>
            <p:spPr>
              <a:xfrm>
                <a:off x="1086438" y="4282847"/>
                <a:ext cx="463588" cy="523220"/>
              </a:xfrm>
              <a:prstGeom prst="rect">
                <a:avLst/>
              </a:prstGeom>
            </p:spPr>
            <p:txBody>
              <a:bodyPr wrap="none">
                <a:spAutoFit/>
              </a:bodyPr>
              <a:lstStyle/>
              <a:p>
                <a:pPr algn="ctr"/>
                <a:r>
                  <a:rPr lang="en-US" altLang="zh-TW" sz="2800" dirty="0">
                    <a:solidFill>
                      <a:schemeClr val="bg1"/>
                    </a:solidFill>
                  </a:rPr>
                  <a:t>b’</a:t>
                </a:r>
                <a:endParaRPr lang="zh-TW" altLang="en-US" sz="2800" baseline="30000" dirty="0">
                  <a:solidFill>
                    <a:schemeClr val="bg1"/>
                  </a:solidFill>
                </a:endParaRPr>
              </a:p>
            </p:txBody>
          </p:sp>
        </p:grpSp>
        <p:sp>
          <p:nvSpPr>
            <p:cNvPr id="80" name="矩形 79"/>
            <p:cNvSpPr/>
            <p:nvPr/>
          </p:nvSpPr>
          <p:spPr>
            <a:xfrm>
              <a:off x="2097605" y="5317686"/>
              <a:ext cx="445956" cy="523220"/>
            </a:xfrm>
            <a:prstGeom prst="rect">
              <a:avLst/>
            </a:prstGeom>
          </p:spPr>
          <p:txBody>
            <a:bodyPr wrap="none">
              <a:spAutoFit/>
            </a:bodyPr>
            <a:lstStyle/>
            <a:p>
              <a:pPr algn="ctr"/>
              <a:r>
                <a:rPr lang="en-US" altLang="zh-TW" sz="2800" dirty="0"/>
                <a:t>a’</a:t>
              </a:r>
              <a:endParaRPr lang="zh-TW" altLang="en-US" sz="2800" baseline="30000" dirty="0"/>
            </a:p>
          </p:txBody>
        </p:sp>
      </p:grpSp>
      <p:pic>
        <p:nvPicPr>
          <p:cNvPr id="92" name="圖片 91"/>
          <p:cNvPicPr>
            <a:picLocks noChangeAspect="1"/>
          </p:cNvPicPr>
          <p:nvPr/>
        </p:nvPicPr>
        <p:blipFill>
          <a:blip r:embed="rId3"/>
          <a:stretch>
            <a:fillRect/>
          </a:stretch>
        </p:blipFill>
        <p:spPr>
          <a:xfrm>
            <a:off x="5063029" y="1754161"/>
            <a:ext cx="3316550" cy="4126406"/>
          </a:xfrm>
          <a:prstGeom prst="rect">
            <a:avLst/>
          </a:prstGeom>
        </p:spPr>
      </p:pic>
    </p:spTree>
    <p:extLst>
      <p:ext uri="{BB962C8B-B14F-4D97-AF65-F5344CB8AC3E}">
        <p14:creationId xmlns:p14="http://schemas.microsoft.com/office/powerpoint/2010/main" val="283563045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9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箭號: 向上 63"/>
          <p:cNvSpPr/>
          <p:nvPr/>
        </p:nvSpPr>
        <p:spPr>
          <a:xfrm>
            <a:off x="3747655" y="5542475"/>
            <a:ext cx="431800" cy="503766"/>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lstStyle/>
          <a:p>
            <a:r>
              <a:rPr lang="en-US" altLang="zh-TW" dirty="0"/>
              <a:t>3D Grid LSTM</a:t>
            </a:r>
            <a:endParaRPr lang="zh-TW" altLang="en-US" dirty="0"/>
          </a:p>
        </p:txBody>
      </p:sp>
      <p:sp>
        <p:nvSpPr>
          <p:cNvPr id="3" name="內容版面配置區 2"/>
          <p:cNvSpPr>
            <a:spLocks noGrp="1"/>
          </p:cNvSpPr>
          <p:nvPr>
            <p:ph idx="1"/>
          </p:nvPr>
        </p:nvSpPr>
        <p:spPr>
          <a:xfrm>
            <a:off x="628650" y="1825625"/>
            <a:ext cx="7886700" cy="4351338"/>
          </a:xfrm>
        </p:spPr>
        <p:txBody>
          <a:bodyPr>
            <a:normAutofit/>
          </a:bodyPr>
          <a:lstStyle/>
          <a:p>
            <a:r>
              <a:rPr lang="en-US" altLang="zh-TW" sz="2400" dirty="0"/>
              <a:t>Images are composed of pixels</a:t>
            </a:r>
          </a:p>
          <a:p>
            <a:endParaRPr lang="en-US" altLang="zh-TW" sz="2400" dirty="0"/>
          </a:p>
        </p:txBody>
      </p:sp>
      <p:sp>
        <p:nvSpPr>
          <p:cNvPr id="5" name="矩形 4"/>
          <p:cNvSpPr/>
          <p:nvPr/>
        </p:nvSpPr>
        <p:spPr>
          <a:xfrm>
            <a:off x="6572932" y="1716617"/>
            <a:ext cx="334312" cy="317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7426178" y="1716617"/>
            <a:ext cx="334312" cy="317500"/>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dirty="0"/>
          </a:p>
        </p:txBody>
      </p:sp>
      <p:sp>
        <p:nvSpPr>
          <p:cNvPr id="7" name="矩形 6"/>
          <p:cNvSpPr/>
          <p:nvPr/>
        </p:nvSpPr>
        <p:spPr>
          <a:xfrm>
            <a:off x="8279424" y="1685339"/>
            <a:ext cx="334312" cy="317500"/>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8" name="矩形 7"/>
          <p:cNvSpPr/>
          <p:nvPr/>
        </p:nvSpPr>
        <p:spPr>
          <a:xfrm>
            <a:off x="6572932" y="2626059"/>
            <a:ext cx="334312" cy="3175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9" name="矩形 8"/>
          <p:cNvSpPr/>
          <p:nvPr/>
        </p:nvSpPr>
        <p:spPr>
          <a:xfrm>
            <a:off x="7426178" y="2626059"/>
            <a:ext cx="334312" cy="3175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0" name="矩形 9"/>
          <p:cNvSpPr/>
          <p:nvPr/>
        </p:nvSpPr>
        <p:spPr>
          <a:xfrm>
            <a:off x="8279424" y="2626059"/>
            <a:ext cx="334312" cy="317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6572932" y="3538872"/>
            <a:ext cx="334312" cy="3175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12" name="矩形 11"/>
          <p:cNvSpPr/>
          <p:nvPr/>
        </p:nvSpPr>
        <p:spPr>
          <a:xfrm>
            <a:off x="7426178" y="3535501"/>
            <a:ext cx="334312" cy="3175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13" name="矩形 12"/>
          <p:cNvSpPr/>
          <p:nvPr/>
        </p:nvSpPr>
        <p:spPr>
          <a:xfrm>
            <a:off x="8279424" y="3535501"/>
            <a:ext cx="334312" cy="317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6575278" y="4357550"/>
            <a:ext cx="334312" cy="317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p:cNvSpPr/>
          <p:nvPr/>
        </p:nvSpPr>
        <p:spPr>
          <a:xfrm>
            <a:off x="7428524" y="4357550"/>
            <a:ext cx="334312" cy="317500"/>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dirty="0"/>
          </a:p>
        </p:txBody>
      </p:sp>
      <p:sp>
        <p:nvSpPr>
          <p:cNvPr id="18" name="矩形 17"/>
          <p:cNvSpPr/>
          <p:nvPr/>
        </p:nvSpPr>
        <p:spPr>
          <a:xfrm>
            <a:off x="8281770" y="4326272"/>
            <a:ext cx="334312" cy="317500"/>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9" name="矩形 18"/>
          <p:cNvSpPr/>
          <p:nvPr/>
        </p:nvSpPr>
        <p:spPr>
          <a:xfrm>
            <a:off x="6575278" y="5266992"/>
            <a:ext cx="334312" cy="3175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0" name="矩形 19"/>
          <p:cNvSpPr/>
          <p:nvPr/>
        </p:nvSpPr>
        <p:spPr>
          <a:xfrm>
            <a:off x="7428524" y="5266992"/>
            <a:ext cx="334312" cy="3175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1" name="矩形 20"/>
          <p:cNvSpPr/>
          <p:nvPr/>
        </p:nvSpPr>
        <p:spPr>
          <a:xfrm>
            <a:off x="8281770" y="5266992"/>
            <a:ext cx="334312" cy="317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6575278" y="6179805"/>
            <a:ext cx="334312" cy="3175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23" name="矩形 22"/>
          <p:cNvSpPr/>
          <p:nvPr/>
        </p:nvSpPr>
        <p:spPr>
          <a:xfrm>
            <a:off x="7428524" y="6176434"/>
            <a:ext cx="334312" cy="3175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24" name="矩形 23"/>
          <p:cNvSpPr/>
          <p:nvPr/>
        </p:nvSpPr>
        <p:spPr>
          <a:xfrm>
            <a:off x="8281770" y="6176434"/>
            <a:ext cx="334312" cy="317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單箭頭接點 25"/>
          <p:cNvCxnSpPr>
            <a:cxnSpLocks/>
          </p:cNvCxnSpPr>
          <p:nvPr/>
        </p:nvCxnSpPr>
        <p:spPr>
          <a:xfrm>
            <a:off x="6930878" y="1875367"/>
            <a:ext cx="4953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a:cxnSpLocks/>
          </p:cNvCxnSpPr>
          <p:nvPr/>
        </p:nvCxnSpPr>
        <p:spPr>
          <a:xfrm>
            <a:off x="7771424" y="1875367"/>
            <a:ext cx="4953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a:cxnSpLocks/>
            <a:stCxn id="7" idx="2"/>
            <a:endCxn id="8" idx="0"/>
          </p:cNvCxnSpPr>
          <p:nvPr/>
        </p:nvCxnSpPr>
        <p:spPr>
          <a:xfrm flipH="1">
            <a:off x="6740088" y="2002839"/>
            <a:ext cx="1706492" cy="6232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a:cxnSpLocks/>
          </p:cNvCxnSpPr>
          <p:nvPr/>
        </p:nvCxnSpPr>
        <p:spPr>
          <a:xfrm>
            <a:off x="6930878" y="2787513"/>
            <a:ext cx="4953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a:cxnSpLocks/>
          </p:cNvCxnSpPr>
          <p:nvPr/>
        </p:nvCxnSpPr>
        <p:spPr>
          <a:xfrm>
            <a:off x="7771424" y="2800213"/>
            <a:ext cx="4953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35"/>
          <p:cNvCxnSpPr>
            <a:cxnSpLocks/>
          </p:cNvCxnSpPr>
          <p:nvPr/>
        </p:nvCxnSpPr>
        <p:spPr>
          <a:xfrm flipH="1">
            <a:off x="6740088" y="2914985"/>
            <a:ext cx="1706492" cy="6232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36"/>
          <p:cNvCxnSpPr>
            <a:cxnSpLocks/>
          </p:cNvCxnSpPr>
          <p:nvPr/>
        </p:nvCxnSpPr>
        <p:spPr>
          <a:xfrm>
            <a:off x="6943578" y="3676513"/>
            <a:ext cx="4953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37"/>
          <p:cNvCxnSpPr>
            <a:cxnSpLocks/>
          </p:cNvCxnSpPr>
          <p:nvPr/>
        </p:nvCxnSpPr>
        <p:spPr>
          <a:xfrm>
            <a:off x="7784124" y="3689213"/>
            <a:ext cx="4953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a:cxnSpLocks/>
          </p:cNvCxnSpPr>
          <p:nvPr/>
        </p:nvCxnSpPr>
        <p:spPr>
          <a:xfrm>
            <a:off x="6945924" y="4490900"/>
            <a:ext cx="4953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39"/>
          <p:cNvCxnSpPr>
            <a:cxnSpLocks/>
          </p:cNvCxnSpPr>
          <p:nvPr/>
        </p:nvCxnSpPr>
        <p:spPr>
          <a:xfrm>
            <a:off x="7786470" y="4490900"/>
            <a:ext cx="4953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a:cxnSpLocks/>
          </p:cNvCxnSpPr>
          <p:nvPr/>
        </p:nvCxnSpPr>
        <p:spPr>
          <a:xfrm>
            <a:off x="6933224" y="5430700"/>
            <a:ext cx="4953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43"/>
          <p:cNvCxnSpPr>
            <a:cxnSpLocks/>
          </p:cNvCxnSpPr>
          <p:nvPr/>
        </p:nvCxnSpPr>
        <p:spPr>
          <a:xfrm>
            <a:off x="7773770" y="5430700"/>
            <a:ext cx="4953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單箭頭接點 44"/>
          <p:cNvCxnSpPr>
            <a:cxnSpLocks/>
          </p:cNvCxnSpPr>
          <p:nvPr/>
        </p:nvCxnSpPr>
        <p:spPr>
          <a:xfrm>
            <a:off x="6933224" y="6332400"/>
            <a:ext cx="4953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單箭頭接點 45"/>
          <p:cNvCxnSpPr>
            <a:cxnSpLocks/>
          </p:cNvCxnSpPr>
          <p:nvPr/>
        </p:nvCxnSpPr>
        <p:spPr>
          <a:xfrm>
            <a:off x="7773770" y="6332400"/>
            <a:ext cx="4953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46"/>
          <p:cNvCxnSpPr>
            <a:cxnSpLocks/>
          </p:cNvCxnSpPr>
          <p:nvPr/>
        </p:nvCxnSpPr>
        <p:spPr>
          <a:xfrm rot="5400000">
            <a:off x="6494784" y="4993942"/>
            <a:ext cx="4953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47"/>
          <p:cNvCxnSpPr>
            <a:cxnSpLocks/>
          </p:cNvCxnSpPr>
          <p:nvPr/>
        </p:nvCxnSpPr>
        <p:spPr>
          <a:xfrm rot="5400000">
            <a:off x="6494784" y="5890684"/>
            <a:ext cx="4953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單箭頭接點 48"/>
          <p:cNvCxnSpPr>
            <a:cxnSpLocks/>
          </p:cNvCxnSpPr>
          <p:nvPr/>
        </p:nvCxnSpPr>
        <p:spPr>
          <a:xfrm rot="5400000">
            <a:off x="7345684" y="4993942"/>
            <a:ext cx="4953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單箭頭接點 49"/>
          <p:cNvCxnSpPr>
            <a:cxnSpLocks/>
          </p:cNvCxnSpPr>
          <p:nvPr/>
        </p:nvCxnSpPr>
        <p:spPr>
          <a:xfrm rot="5400000">
            <a:off x="7345684" y="5890684"/>
            <a:ext cx="4953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單箭頭接點 50"/>
          <p:cNvCxnSpPr>
            <a:cxnSpLocks/>
          </p:cNvCxnSpPr>
          <p:nvPr/>
        </p:nvCxnSpPr>
        <p:spPr>
          <a:xfrm rot="5400000">
            <a:off x="8208796" y="4993942"/>
            <a:ext cx="4953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單箭頭接點 51"/>
          <p:cNvCxnSpPr>
            <a:cxnSpLocks/>
          </p:cNvCxnSpPr>
          <p:nvPr/>
        </p:nvCxnSpPr>
        <p:spPr>
          <a:xfrm rot="5400000">
            <a:off x="8208796" y="5890684"/>
            <a:ext cx="4953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4" name="圖片 53"/>
          <p:cNvPicPr>
            <a:picLocks noChangeAspect="1"/>
          </p:cNvPicPr>
          <p:nvPr/>
        </p:nvPicPr>
        <p:blipFill>
          <a:blip r:embed="rId2"/>
          <a:stretch>
            <a:fillRect/>
          </a:stretch>
        </p:blipFill>
        <p:spPr>
          <a:xfrm>
            <a:off x="686358" y="2496080"/>
            <a:ext cx="2229874" cy="2147692"/>
          </a:xfrm>
          <a:prstGeom prst="rect">
            <a:avLst/>
          </a:prstGeom>
        </p:spPr>
      </p:pic>
      <p:graphicFrame>
        <p:nvGraphicFramePr>
          <p:cNvPr id="57" name="表格 56"/>
          <p:cNvGraphicFramePr>
            <a:graphicFrameLocks noGrp="1"/>
          </p:cNvGraphicFramePr>
          <p:nvPr>
            <p:extLst/>
          </p:nvPr>
        </p:nvGraphicFramePr>
        <p:xfrm>
          <a:off x="1446268" y="5010574"/>
          <a:ext cx="1292319" cy="1112520"/>
        </p:xfrm>
        <a:graphic>
          <a:graphicData uri="http://schemas.openxmlformats.org/drawingml/2006/table">
            <a:tbl>
              <a:tblPr firstRow="1" bandRow="1">
                <a:tableStyleId>{5940675A-B579-460E-94D1-54222C63F5DA}</a:tableStyleId>
              </a:tblPr>
              <a:tblGrid>
                <a:gridCol w="430773">
                  <a:extLst>
                    <a:ext uri="{9D8B030D-6E8A-4147-A177-3AD203B41FA5}">
                      <a16:colId xmlns:a16="http://schemas.microsoft.com/office/drawing/2014/main" val="1797357957"/>
                    </a:ext>
                  </a:extLst>
                </a:gridCol>
                <a:gridCol w="430773">
                  <a:extLst>
                    <a:ext uri="{9D8B030D-6E8A-4147-A177-3AD203B41FA5}">
                      <a16:colId xmlns:a16="http://schemas.microsoft.com/office/drawing/2014/main" val="566094215"/>
                    </a:ext>
                  </a:extLst>
                </a:gridCol>
                <a:gridCol w="430773">
                  <a:extLst>
                    <a:ext uri="{9D8B030D-6E8A-4147-A177-3AD203B41FA5}">
                      <a16:colId xmlns:a16="http://schemas.microsoft.com/office/drawing/2014/main" val="3168557044"/>
                    </a:ext>
                  </a:extLst>
                </a:gridCol>
              </a:tblGrid>
              <a:tr h="370840">
                <a:tc>
                  <a:txBody>
                    <a:bodyPr/>
                    <a:lstStyle/>
                    <a:p>
                      <a:endParaRPr lang="zh-TW" altLang="en-US"/>
                    </a:p>
                  </a:txBody>
                  <a:tcPr/>
                </a:tc>
                <a:tc>
                  <a:txBody>
                    <a:bodyPr/>
                    <a:lstStyle/>
                    <a:p>
                      <a:endParaRPr lang="zh-TW" altLang="en-US"/>
                    </a:p>
                  </a:txBody>
                  <a:tcPr/>
                </a:tc>
                <a:tc>
                  <a:txBody>
                    <a:bodyPr/>
                    <a:lstStyle/>
                    <a:p>
                      <a:endParaRPr lang="zh-TW" altLang="en-US"/>
                    </a:p>
                  </a:txBody>
                  <a:tcPr/>
                </a:tc>
                <a:extLst>
                  <a:ext uri="{0D108BD9-81ED-4DB2-BD59-A6C34878D82A}">
                    <a16:rowId xmlns:a16="http://schemas.microsoft.com/office/drawing/2014/main" val="1839574728"/>
                  </a:ext>
                </a:extLst>
              </a:tr>
              <a:tr h="370840">
                <a:tc>
                  <a:txBody>
                    <a:bodyPr/>
                    <a:lstStyle/>
                    <a:p>
                      <a:endParaRPr lang="zh-TW" altLang="en-US"/>
                    </a:p>
                  </a:txBody>
                  <a:tcPr/>
                </a:tc>
                <a:tc>
                  <a:txBody>
                    <a:bodyPr/>
                    <a:lstStyle/>
                    <a:p>
                      <a:endParaRPr lang="zh-TW" altLang="en-US"/>
                    </a:p>
                  </a:txBody>
                  <a:tcPr/>
                </a:tc>
                <a:tc>
                  <a:txBody>
                    <a:bodyPr/>
                    <a:lstStyle/>
                    <a:p>
                      <a:endParaRPr lang="zh-TW" altLang="en-US"/>
                    </a:p>
                  </a:txBody>
                  <a:tcPr/>
                </a:tc>
                <a:extLst>
                  <a:ext uri="{0D108BD9-81ED-4DB2-BD59-A6C34878D82A}">
                    <a16:rowId xmlns:a16="http://schemas.microsoft.com/office/drawing/2014/main" val="3586230075"/>
                  </a:ext>
                </a:extLst>
              </a:tr>
              <a:tr h="370840">
                <a:tc>
                  <a:txBody>
                    <a:bodyPr/>
                    <a:lstStyle/>
                    <a:p>
                      <a:endParaRPr lang="zh-TW" altLang="en-US" dirty="0"/>
                    </a:p>
                  </a:txBody>
                  <a:tcPr/>
                </a:tc>
                <a:tc>
                  <a:txBody>
                    <a:bodyPr/>
                    <a:lstStyle/>
                    <a:p>
                      <a:endParaRPr lang="zh-TW" altLang="en-US"/>
                    </a:p>
                  </a:txBody>
                  <a:tcPr/>
                </a:tc>
                <a:tc>
                  <a:txBody>
                    <a:bodyPr/>
                    <a:lstStyle/>
                    <a:p>
                      <a:endParaRPr lang="zh-TW" altLang="en-US" dirty="0"/>
                    </a:p>
                  </a:txBody>
                  <a:tcPr/>
                </a:tc>
                <a:extLst>
                  <a:ext uri="{0D108BD9-81ED-4DB2-BD59-A6C34878D82A}">
                    <a16:rowId xmlns:a16="http://schemas.microsoft.com/office/drawing/2014/main" val="1033046551"/>
                  </a:ext>
                </a:extLst>
              </a:tr>
            </a:tbl>
          </a:graphicData>
        </a:graphic>
      </p:graphicFrame>
      <p:sp>
        <p:nvSpPr>
          <p:cNvPr id="58" name="矩形 57"/>
          <p:cNvSpPr/>
          <p:nvPr/>
        </p:nvSpPr>
        <p:spPr>
          <a:xfrm>
            <a:off x="1429189" y="4997874"/>
            <a:ext cx="1293770" cy="11443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箭號: 向上 60"/>
          <p:cNvSpPr/>
          <p:nvPr/>
        </p:nvSpPr>
        <p:spPr>
          <a:xfrm>
            <a:off x="3395535" y="5778362"/>
            <a:ext cx="431800" cy="503766"/>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62" name="箭號: 向上 61"/>
          <p:cNvSpPr/>
          <p:nvPr/>
        </p:nvSpPr>
        <p:spPr>
          <a:xfrm>
            <a:off x="4162275" y="5778362"/>
            <a:ext cx="431800" cy="503766"/>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63" name="箭號: 向上 62"/>
          <p:cNvSpPr/>
          <p:nvPr/>
        </p:nvSpPr>
        <p:spPr>
          <a:xfrm>
            <a:off x="4936976" y="5778362"/>
            <a:ext cx="431800" cy="503766"/>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65" name="箭號: 向上 64"/>
          <p:cNvSpPr/>
          <p:nvPr/>
        </p:nvSpPr>
        <p:spPr>
          <a:xfrm>
            <a:off x="4484546" y="5566291"/>
            <a:ext cx="431800" cy="503766"/>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66" name="箭號: 向上 65"/>
          <p:cNvSpPr/>
          <p:nvPr/>
        </p:nvSpPr>
        <p:spPr>
          <a:xfrm>
            <a:off x="5259247" y="5566025"/>
            <a:ext cx="431800" cy="503766"/>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pic>
        <p:nvPicPr>
          <p:cNvPr id="60" name="圖片 59"/>
          <p:cNvPicPr>
            <a:picLocks noChangeAspect="1"/>
          </p:cNvPicPr>
          <p:nvPr/>
        </p:nvPicPr>
        <p:blipFill>
          <a:blip r:embed="rId3"/>
          <a:stretch>
            <a:fillRect/>
          </a:stretch>
        </p:blipFill>
        <p:spPr>
          <a:xfrm>
            <a:off x="3057270" y="2363772"/>
            <a:ext cx="3181350" cy="3371850"/>
          </a:xfrm>
          <a:prstGeom prst="rect">
            <a:avLst/>
          </a:prstGeom>
        </p:spPr>
      </p:pic>
      <p:sp>
        <p:nvSpPr>
          <p:cNvPr id="67" name="矩形 66"/>
          <p:cNvSpPr/>
          <p:nvPr/>
        </p:nvSpPr>
        <p:spPr>
          <a:xfrm>
            <a:off x="999866" y="5735622"/>
            <a:ext cx="861546" cy="7583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 name="矩形 69"/>
          <p:cNvSpPr/>
          <p:nvPr/>
        </p:nvSpPr>
        <p:spPr>
          <a:xfrm>
            <a:off x="1431664" y="5735622"/>
            <a:ext cx="861546" cy="7583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 name="矩形 71"/>
          <p:cNvSpPr/>
          <p:nvPr/>
        </p:nvSpPr>
        <p:spPr>
          <a:xfrm>
            <a:off x="1914694" y="5780658"/>
            <a:ext cx="334312" cy="317500"/>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dirty="0"/>
          </a:p>
        </p:txBody>
      </p:sp>
      <p:sp>
        <p:nvSpPr>
          <p:cNvPr id="74" name="矩形 73"/>
          <p:cNvSpPr/>
          <p:nvPr/>
        </p:nvSpPr>
        <p:spPr>
          <a:xfrm>
            <a:off x="1484946" y="5794358"/>
            <a:ext cx="334312" cy="317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 name="矩形 74"/>
          <p:cNvSpPr/>
          <p:nvPr/>
        </p:nvSpPr>
        <p:spPr>
          <a:xfrm>
            <a:off x="5092091" y="2704651"/>
            <a:ext cx="334312" cy="317500"/>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76" name="矩形 75"/>
          <p:cNvSpPr/>
          <p:nvPr/>
        </p:nvSpPr>
        <p:spPr>
          <a:xfrm>
            <a:off x="2349992" y="5777649"/>
            <a:ext cx="334312" cy="317500"/>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77" name="矩形 76"/>
          <p:cNvSpPr/>
          <p:nvPr/>
        </p:nvSpPr>
        <p:spPr>
          <a:xfrm>
            <a:off x="3705708" y="2547389"/>
            <a:ext cx="334312" cy="3175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78" name="矩形 77"/>
          <p:cNvSpPr/>
          <p:nvPr/>
        </p:nvSpPr>
        <p:spPr>
          <a:xfrm>
            <a:off x="1484946" y="5393471"/>
            <a:ext cx="334312" cy="3175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79" name="矩形 78"/>
          <p:cNvSpPr/>
          <p:nvPr/>
        </p:nvSpPr>
        <p:spPr>
          <a:xfrm>
            <a:off x="1863219" y="5735622"/>
            <a:ext cx="861546" cy="7583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0" name="矩形 79"/>
          <p:cNvSpPr/>
          <p:nvPr/>
        </p:nvSpPr>
        <p:spPr>
          <a:xfrm>
            <a:off x="999654" y="5368820"/>
            <a:ext cx="861546" cy="7583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 name="矩形 80"/>
          <p:cNvSpPr/>
          <p:nvPr/>
        </p:nvSpPr>
        <p:spPr>
          <a:xfrm>
            <a:off x="4507045" y="2550533"/>
            <a:ext cx="334312" cy="3175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82" name="矩形 81"/>
          <p:cNvSpPr/>
          <p:nvPr/>
        </p:nvSpPr>
        <p:spPr>
          <a:xfrm>
            <a:off x="1916501" y="5383425"/>
            <a:ext cx="334312" cy="3175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83" name="矩形 82"/>
          <p:cNvSpPr/>
          <p:nvPr/>
        </p:nvSpPr>
        <p:spPr>
          <a:xfrm>
            <a:off x="1431664" y="5368820"/>
            <a:ext cx="861546" cy="7583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4" name="矩形 83"/>
          <p:cNvSpPr/>
          <p:nvPr/>
        </p:nvSpPr>
        <p:spPr>
          <a:xfrm>
            <a:off x="1864244" y="5368820"/>
            <a:ext cx="861546" cy="7583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 name="矩形 70"/>
          <p:cNvSpPr/>
          <p:nvPr/>
        </p:nvSpPr>
        <p:spPr>
          <a:xfrm>
            <a:off x="4312657" y="2696379"/>
            <a:ext cx="334312" cy="317500"/>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dirty="0"/>
          </a:p>
        </p:txBody>
      </p:sp>
      <p:sp>
        <p:nvSpPr>
          <p:cNvPr id="73" name="矩形 72"/>
          <p:cNvSpPr/>
          <p:nvPr/>
        </p:nvSpPr>
        <p:spPr>
          <a:xfrm>
            <a:off x="3504167" y="2696379"/>
            <a:ext cx="334312" cy="317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5" name="文字方塊 84"/>
          <p:cNvSpPr txBox="1"/>
          <p:nvPr/>
        </p:nvSpPr>
        <p:spPr>
          <a:xfrm>
            <a:off x="6572932" y="937043"/>
            <a:ext cx="2040804" cy="461665"/>
          </a:xfrm>
          <a:prstGeom prst="rect">
            <a:avLst/>
          </a:prstGeom>
          <a:noFill/>
        </p:spPr>
        <p:txBody>
          <a:bodyPr wrap="square" rtlCol="0">
            <a:spAutoFit/>
          </a:bodyPr>
          <a:lstStyle/>
          <a:p>
            <a:pPr algn="ctr"/>
            <a:r>
              <a:rPr lang="en-US" altLang="zh-TW" sz="2400" dirty="0"/>
              <a:t>3 x 3 images</a:t>
            </a:r>
            <a:endParaRPr lang="zh-TW" altLang="en-US" sz="2400" dirty="0"/>
          </a:p>
        </p:txBody>
      </p:sp>
    </p:spTree>
    <p:extLst>
      <p:ext uri="{BB962C8B-B14F-4D97-AF65-F5344CB8AC3E}">
        <p14:creationId xmlns:p14="http://schemas.microsoft.com/office/powerpoint/2010/main" val="306612679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4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44"/>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5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4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3"/>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45"/>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50"/>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4"/>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46"/>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5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60"/>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54"/>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57"/>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58"/>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67"/>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61"/>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73"/>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74"/>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70"/>
                                        </p:tgtEl>
                                        <p:attrNameLst>
                                          <p:attrName>style.visibility</p:attrName>
                                        </p:attrNameLst>
                                      </p:cBhvr>
                                      <p:to>
                                        <p:strVal val="visible"/>
                                      </p:to>
                                    </p:set>
                                  </p:childTnLst>
                                </p:cTn>
                              </p:par>
                              <p:par>
                                <p:cTn id="147" presetID="1" presetClass="exit" presetSubtype="0" fill="hold" grpId="1" nodeType="withEffect">
                                  <p:stCondLst>
                                    <p:cond delay="0"/>
                                  </p:stCondLst>
                                  <p:childTnLst>
                                    <p:set>
                                      <p:cBhvr>
                                        <p:cTn id="148" dur="1" fill="hold">
                                          <p:stCondLst>
                                            <p:cond delay="0"/>
                                          </p:stCondLst>
                                        </p:cTn>
                                        <p:tgtEl>
                                          <p:spTgt spid="67"/>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62"/>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71"/>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72"/>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grpId="0" nodeType="clickEffect">
                                  <p:stCondLst>
                                    <p:cond delay="0"/>
                                  </p:stCondLst>
                                  <p:childTnLst>
                                    <p:set>
                                      <p:cBhvr>
                                        <p:cTn id="164" dur="1" fill="hold">
                                          <p:stCondLst>
                                            <p:cond delay="0"/>
                                          </p:stCondLst>
                                        </p:cTn>
                                        <p:tgtEl>
                                          <p:spTgt spid="79"/>
                                        </p:tgtEl>
                                        <p:attrNameLst>
                                          <p:attrName>style.visibility</p:attrName>
                                        </p:attrNameLst>
                                      </p:cBhvr>
                                      <p:to>
                                        <p:strVal val="visible"/>
                                      </p:to>
                                    </p:set>
                                  </p:childTnLst>
                                </p:cTn>
                              </p:par>
                              <p:par>
                                <p:cTn id="165" presetID="1" presetClass="exit" presetSubtype="0" fill="hold" grpId="1" nodeType="withEffect">
                                  <p:stCondLst>
                                    <p:cond delay="0"/>
                                  </p:stCondLst>
                                  <p:childTnLst>
                                    <p:set>
                                      <p:cBhvr>
                                        <p:cTn id="166" dur="1" fill="hold">
                                          <p:stCondLst>
                                            <p:cond delay="0"/>
                                          </p:stCondLst>
                                        </p:cTn>
                                        <p:tgtEl>
                                          <p:spTgt spid="70"/>
                                        </p:tgtEl>
                                        <p:attrNameLst>
                                          <p:attrName>style.visibility</p:attrName>
                                        </p:attrNameLst>
                                      </p:cBhvr>
                                      <p:to>
                                        <p:strVal val="hidden"/>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63"/>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75"/>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76"/>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80"/>
                                        </p:tgtEl>
                                        <p:attrNameLst>
                                          <p:attrName>style.visibility</p:attrName>
                                        </p:attrNameLst>
                                      </p:cBhvr>
                                      <p:to>
                                        <p:strVal val="visible"/>
                                      </p:to>
                                    </p:set>
                                  </p:childTnLst>
                                </p:cTn>
                              </p:par>
                              <p:par>
                                <p:cTn id="183" presetID="1" presetClass="exit" presetSubtype="0" fill="hold" grpId="1" nodeType="withEffect">
                                  <p:stCondLst>
                                    <p:cond delay="0"/>
                                  </p:stCondLst>
                                  <p:childTnLst>
                                    <p:set>
                                      <p:cBhvr>
                                        <p:cTn id="184" dur="1" fill="hold">
                                          <p:stCondLst>
                                            <p:cond delay="0"/>
                                          </p:stCondLst>
                                        </p:cTn>
                                        <p:tgtEl>
                                          <p:spTgt spid="79"/>
                                        </p:tgtEl>
                                        <p:attrNameLst>
                                          <p:attrName>style.visibility</p:attrName>
                                        </p:attrNameLst>
                                      </p:cBhvr>
                                      <p:to>
                                        <p:strVal val="hidden"/>
                                      </p:to>
                                    </p:set>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grpId="0" nodeType="clickEffect">
                                  <p:stCondLst>
                                    <p:cond delay="0"/>
                                  </p:stCondLst>
                                  <p:childTnLst>
                                    <p:set>
                                      <p:cBhvr>
                                        <p:cTn id="188" dur="1" fill="hold">
                                          <p:stCondLst>
                                            <p:cond delay="0"/>
                                          </p:stCondLst>
                                        </p:cTn>
                                        <p:tgtEl>
                                          <p:spTgt spid="64"/>
                                        </p:tgtEl>
                                        <p:attrNameLst>
                                          <p:attrName>style.visibility</p:attrName>
                                        </p:attrNameLst>
                                      </p:cBhvr>
                                      <p:to>
                                        <p:strVal val="visible"/>
                                      </p:to>
                                    </p:set>
                                  </p:childTnLst>
                                </p:cTn>
                              </p:par>
                            </p:childTnLst>
                          </p:cTn>
                        </p:par>
                      </p:childTnLst>
                    </p:cTn>
                  </p:par>
                  <p:par>
                    <p:cTn id="189" fill="hold">
                      <p:stCondLst>
                        <p:cond delay="indefinite"/>
                      </p:stCondLst>
                      <p:childTnLst>
                        <p:par>
                          <p:cTn id="190" fill="hold">
                            <p:stCondLst>
                              <p:cond delay="0"/>
                            </p:stCondLst>
                            <p:childTnLst>
                              <p:par>
                                <p:cTn id="191" presetID="1" presetClass="entr" presetSubtype="0" fill="hold" grpId="0" nodeType="clickEffect">
                                  <p:stCondLst>
                                    <p:cond delay="0"/>
                                  </p:stCondLst>
                                  <p:childTnLst>
                                    <p:set>
                                      <p:cBhvr>
                                        <p:cTn id="192" dur="1" fill="hold">
                                          <p:stCondLst>
                                            <p:cond delay="0"/>
                                          </p:stCondLst>
                                        </p:cTn>
                                        <p:tgtEl>
                                          <p:spTgt spid="77"/>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1" presetClass="entr" presetSubtype="0" fill="hold" grpId="0" nodeType="clickEffect">
                                  <p:stCondLst>
                                    <p:cond delay="0"/>
                                  </p:stCondLst>
                                  <p:childTnLst>
                                    <p:set>
                                      <p:cBhvr>
                                        <p:cTn id="196" dur="1" fill="hold">
                                          <p:stCondLst>
                                            <p:cond delay="0"/>
                                          </p:stCondLst>
                                        </p:cTn>
                                        <p:tgtEl>
                                          <p:spTgt spid="78"/>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presetID="1" presetClass="entr" presetSubtype="0" fill="hold" grpId="0" nodeType="clickEffect">
                                  <p:stCondLst>
                                    <p:cond delay="0"/>
                                  </p:stCondLst>
                                  <p:childTnLst>
                                    <p:set>
                                      <p:cBhvr>
                                        <p:cTn id="200" dur="1" fill="hold">
                                          <p:stCondLst>
                                            <p:cond delay="0"/>
                                          </p:stCondLst>
                                        </p:cTn>
                                        <p:tgtEl>
                                          <p:spTgt spid="83"/>
                                        </p:tgtEl>
                                        <p:attrNameLst>
                                          <p:attrName>style.visibility</p:attrName>
                                        </p:attrNameLst>
                                      </p:cBhvr>
                                      <p:to>
                                        <p:strVal val="visible"/>
                                      </p:to>
                                    </p:set>
                                  </p:childTnLst>
                                </p:cTn>
                              </p:par>
                              <p:par>
                                <p:cTn id="201" presetID="1" presetClass="exit" presetSubtype="0" fill="hold" grpId="1" nodeType="withEffect">
                                  <p:stCondLst>
                                    <p:cond delay="0"/>
                                  </p:stCondLst>
                                  <p:childTnLst>
                                    <p:set>
                                      <p:cBhvr>
                                        <p:cTn id="202" dur="1" fill="hold">
                                          <p:stCondLst>
                                            <p:cond delay="0"/>
                                          </p:stCondLst>
                                        </p:cTn>
                                        <p:tgtEl>
                                          <p:spTgt spid="80"/>
                                        </p:tgtEl>
                                        <p:attrNameLst>
                                          <p:attrName>style.visibility</p:attrName>
                                        </p:attrNameLst>
                                      </p:cBhvr>
                                      <p:to>
                                        <p:strVal val="hidden"/>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grpId="0" nodeType="clickEffect">
                                  <p:stCondLst>
                                    <p:cond delay="0"/>
                                  </p:stCondLst>
                                  <p:childTnLst>
                                    <p:set>
                                      <p:cBhvr>
                                        <p:cTn id="206" dur="1" fill="hold">
                                          <p:stCondLst>
                                            <p:cond delay="0"/>
                                          </p:stCondLst>
                                        </p:cTn>
                                        <p:tgtEl>
                                          <p:spTgt spid="65"/>
                                        </p:tgtEl>
                                        <p:attrNameLst>
                                          <p:attrName>style.visibility</p:attrName>
                                        </p:attrNameLst>
                                      </p:cBhvr>
                                      <p:to>
                                        <p:strVal val="visible"/>
                                      </p:to>
                                    </p:set>
                                  </p:childTnLst>
                                </p:cTn>
                              </p:par>
                            </p:childTnLst>
                          </p:cTn>
                        </p:par>
                      </p:childTnLst>
                    </p:cTn>
                  </p:par>
                  <p:par>
                    <p:cTn id="207" fill="hold">
                      <p:stCondLst>
                        <p:cond delay="indefinite"/>
                      </p:stCondLst>
                      <p:childTnLst>
                        <p:par>
                          <p:cTn id="208" fill="hold">
                            <p:stCondLst>
                              <p:cond delay="0"/>
                            </p:stCondLst>
                            <p:childTnLst>
                              <p:par>
                                <p:cTn id="209" presetID="1" presetClass="entr" presetSubtype="0" fill="hold" grpId="0" nodeType="clickEffect">
                                  <p:stCondLst>
                                    <p:cond delay="0"/>
                                  </p:stCondLst>
                                  <p:childTnLst>
                                    <p:set>
                                      <p:cBhvr>
                                        <p:cTn id="210" dur="1" fill="hold">
                                          <p:stCondLst>
                                            <p:cond delay="0"/>
                                          </p:stCondLst>
                                        </p:cTn>
                                        <p:tgtEl>
                                          <p:spTgt spid="81"/>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ntr" presetSubtype="0" fill="hold" grpId="0" nodeType="clickEffect">
                                  <p:stCondLst>
                                    <p:cond delay="0"/>
                                  </p:stCondLst>
                                  <p:childTnLst>
                                    <p:set>
                                      <p:cBhvr>
                                        <p:cTn id="214" dur="1" fill="hold">
                                          <p:stCondLst>
                                            <p:cond delay="0"/>
                                          </p:stCondLst>
                                        </p:cTn>
                                        <p:tgtEl>
                                          <p:spTgt spid="82"/>
                                        </p:tgtEl>
                                        <p:attrNameLst>
                                          <p:attrName>style.visibility</p:attrName>
                                        </p:attrNameLst>
                                      </p:cBhvr>
                                      <p:to>
                                        <p:strVal val="visible"/>
                                      </p:to>
                                    </p:set>
                                  </p:childTnLst>
                                </p:cTn>
                              </p:par>
                            </p:childTnLst>
                          </p:cTn>
                        </p:par>
                      </p:childTnLst>
                    </p:cTn>
                  </p:par>
                  <p:par>
                    <p:cTn id="215" fill="hold">
                      <p:stCondLst>
                        <p:cond delay="indefinite"/>
                      </p:stCondLst>
                      <p:childTnLst>
                        <p:par>
                          <p:cTn id="216" fill="hold">
                            <p:stCondLst>
                              <p:cond delay="0"/>
                            </p:stCondLst>
                            <p:childTnLst>
                              <p:par>
                                <p:cTn id="217" presetID="1" presetClass="entr" presetSubtype="0" fill="hold" grpId="0" nodeType="clickEffect">
                                  <p:stCondLst>
                                    <p:cond delay="0"/>
                                  </p:stCondLst>
                                  <p:childTnLst>
                                    <p:set>
                                      <p:cBhvr>
                                        <p:cTn id="218" dur="1" fill="hold">
                                          <p:stCondLst>
                                            <p:cond delay="0"/>
                                          </p:stCondLst>
                                        </p:cTn>
                                        <p:tgtEl>
                                          <p:spTgt spid="84"/>
                                        </p:tgtEl>
                                        <p:attrNameLst>
                                          <p:attrName>style.visibility</p:attrName>
                                        </p:attrNameLst>
                                      </p:cBhvr>
                                      <p:to>
                                        <p:strVal val="visible"/>
                                      </p:to>
                                    </p:set>
                                  </p:childTnLst>
                                </p:cTn>
                              </p:par>
                              <p:par>
                                <p:cTn id="219" presetID="1" presetClass="exit" presetSubtype="0" fill="hold" grpId="1" nodeType="withEffect">
                                  <p:stCondLst>
                                    <p:cond delay="0"/>
                                  </p:stCondLst>
                                  <p:childTnLst>
                                    <p:set>
                                      <p:cBhvr>
                                        <p:cTn id="220" dur="1" fill="hold">
                                          <p:stCondLst>
                                            <p:cond delay="0"/>
                                          </p:stCondLst>
                                        </p:cTn>
                                        <p:tgtEl>
                                          <p:spTgt spid="83"/>
                                        </p:tgtEl>
                                        <p:attrNameLst>
                                          <p:attrName>style.visibility</p:attrName>
                                        </p:attrNameLst>
                                      </p:cBhvr>
                                      <p:to>
                                        <p:strVal val="hidden"/>
                                      </p:to>
                                    </p:set>
                                  </p:childTnLst>
                                </p:cTn>
                              </p:par>
                            </p:childTnLst>
                          </p:cTn>
                        </p:par>
                      </p:childTnLst>
                    </p:cTn>
                  </p:par>
                  <p:par>
                    <p:cTn id="221" fill="hold">
                      <p:stCondLst>
                        <p:cond delay="indefinite"/>
                      </p:stCondLst>
                      <p:childTnLst>
                        <p:par>
                          <p:cTn id="222" fill="hold">
                            <p:stCondLst>
                              <p:cond delay="0"/>
                            </p:stCondLst>
                            <p:childTnLst>
                              <p:par>
                                <p:cTn id="223" presetID="1" presetClass="entr" presetSubtype="0" fill="hold" grpId="0" nodeType="clickEffect">
                                  <p:stCondLst>
                                    <p:cond delay="0"/>
                                  </p:stCondLst>
                                  <p:childTnLst>
                                    <p:set>
                                      <p:cBhvr>
                                        <p:cTn id="224"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5"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0" grpId="0" animBg="1"/>
      <p:bldP spid="21" grpId="0" animBg="1"/>
      <p:bldP spid="22" grpId="0" animBg="1"/>
      <p:bldP spid="23" grpId="0" animBg="1"/>
      <p:bldP spid="24" grpId="0" animBg="1"/>
      <p:bldP spid="58" grpId="0" animBg="1"/>
      <p:bldP spid="61" grpId="0" animBg="1"/>
      <p:bldP spid="62" grpId="0" animBg="1"/>
      <p:bldP spid="63" grpId="0" animBg="1"/>
      <p:bldP spid="65" grpId="0" animBg="1"/>
      <p:bldP spid="66" grpId="0" animBg="1"/>
      <p:bldP spid="67" grpId="0" animBg="1"/>
      <p:bldP spid="67" grpId="1" animBg="1"/>
      <p:bldP spid="70" grpId="0" animBg="1"/>
      <p:bldP spid="70" grpId="1" animBg="1"/>
      <p:bldP spid="72" grpId="0" animBg="1"/>
      <p:bldP spid="74" grpId="0" animBg="1"/>
      <p:bldP spid="75" grpId="0" animBg="1"/>
      <p:bldP spid="76" grpId="0" animBg="1"/>
      <p:bldP spid="77" grpId="0" animBg="1"/>
      <p:bldP spid="78" grpId="0" animBg="1"/>
      <p:bldP spid="79" grpId="0" animBg="1"/>
      <p:bldP spid="79" grpId="1" animBg="1"/>
      <p:bldP spid="80" grpId="0" animBg="1"/>
      <p:bldP spid="80" grpId="1" animBg="1"/>
      <p:bldP spid="81" grpId="0" animBg="1"/>
      <p:bldP spid="82" grpId="0" animBg="1"/>
      <p:bldP spid="83" grpId="0" animBg="1"/>
      <p:bldP spid="83" grpId="1" animBg="1"/>
      <p:bldP spid="84" grpId="0" animBg="1"/>
      <p:bldP spid="71" grpId="0" animBg="1"/>
      <p:bldP spid="7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Feature Scaling</a:t>
            </a:r>
            <a:endParaRPr lang="zh-TW" altLang="en-US" dirty="0"/>
          </a:p>
        </p:txBody>
      </p:sp>
      <p:grpSp>
        <p:nvGrpSpPr>
          <p:cNvPr id="10" name="群組 9"/>
          <p:cNvGrpSpPr/>
          <p:nvPr/>
        </p:nvGrpSpPr>
        <p:grpSpPr>
          <a:xfrm>
            <a:off x="748872" y="1991653"/>
            <a:ext cx="600796" cy="2380593"/>
            <a:chOff x="1387366" y="2569780"/>
            <a:chExt cx="600796" cy="2380593"/>
          </a:xfrm>
        </p:grpSpPr>
        <p:sp>
          <p:nvSpPr>
            <p:cNvPr id="4" name="矩形 3"/>
            <p:cNvSpPr/>
            <p:nvPr/>
          </p:nvSpPr>
          <p:spPr>
            <a:xfrm>
              <a:off x="1387366" y="2569780"/>
              <a:ext cx="441435" cy="238059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5" name="橢圓 4"/>
            <p:cNvSpPr/>
            <p:nvPr/>
          </p:nvSpPr>
          <p:spPr>
            <a:xfrm>
              <a:off x="1450428" y="2695904"/>
              <a:ext cx="315310" cy="3153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6" name="橢圓 5"/>
            <p:cNvSpPr/>
            <p:nvPr/>
          </p:nvSpPr>
          <p:spPr>
            <a:xfrm>
              <a:off x="1450428" y="3137338"/>
              <a:ext cx="315310" cy="3153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7" name="橢圓 6"/>
            <p:cNvSpPr/>
            <p:nvPr/>
          </p:nvSpPr>
          <p:spPr>
            <a:xfrm>
              <a:off x="1450428" y="3578772"/>
              <a:ext cx="315310" cy="3153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8" name="文字方塊 7"/>
            <p:cNvSpPr txBox="1"/>
            <p:nvPr/>
          </p:nvSpPr>
          <p:spPr>
            <a:xfrm rot="5400000">
              <a:off x="1370952" y="3984295"/>
              <a:ext cx="711200" cy="523220"/>
            </a:xfrm>
            <a:prstGeom prst="rect">
              <a:avLst/>
            </a:prstGeom>
            <a:noFill/>
          </p:spPr>
          <p:txBody>
            <a:bodyPr wrap="square" rtlCol="0">
              <a:spAutoFit/>
            </a:bodyPr>
            <a:lstStyle/>
            <a:p>
              <a:r>
                <a:rPr lang="en-US" altLang="zh-TW" sz="2800" dirty="0"/>
                <a:t>……</a:t>
              </a:r>
              <a:endParaRPr lang="zh-TW" altLang="en-US" sz="2800" dirty="0"/>
            </a:p>
          </p:txBody>
        </p:sp>
        <p:sp>
          <p:nvSpPr>
            <p:cNvPr id="9" name="橢圓 8"/>
            <p:cNvSpPr/>
            <p:nvPr/>
          </p:nvSpPr>
          <p:spPr>
            <a:xfrm>
              <a:off x="1469948" y="4540470"/>
              <a:ext cx="315310" cy="3153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grpSp>
      <p:grpSp>
        <p:nvGrpSpPr>
          <p:cNvPr id="11" name="群組 10"/>
          <p:cNvGrpSpPr/>
          <p:nvPr/>
        </p:nvGrpSpPr>
        <p:grpSpPr>
          <a:xfrm>
            <a:off x="1699559" y="1991653"/>
            <a:ext cx="600796" cy="2380593"/>
            <a:chOff x="1387366" y="2569780"/>
            <a:chExt cx="600796" cy="2380593"/>
          </a:xfrm>
        </p:grpSpPr>
        <p:sp>
          <p:nvSpPr>
            <p:cNvPr id="12" name="矩形 11"/>
            <p:cNvSpPr/>
            <p:nvPr/>
          </p:nvSpPr>
          <p:spPr>
            <a:xfrm>
              <a:off x="1387366" y="2569780"/>
              <a:ext cx="441435" cy="238059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3" name="橢圓 12"/>
            <p:cNvSpPr/>
            <p:nvPr/>
          </p:nvSpPr>
          <p:spPr>
            <a:xfrm>
              <a:off x="1450428" y="2695904"/>
              <a:ext cx="315310" cy="3153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4" name="橢圓 13"/>
            <p:cNvSpPr/>
            <p:nvPr/>
          </p:nvSpPr>
          <p:spPr>
            <a:xfrm>
              <a:off x="1450428" y="3137338"/>
              <a:ext cx="315310" cy="3153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5" name="橢圓 14"/>
            <p:cNvSpPr/>
            <p:nvPr/>
          </p:nvSpPr>
          <p:spPr>
            <a:xfrm>
              <a:off x="1450428" y="3578772"/>
              <a:ext cx="315310" cy="3153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6" name="文字方塊 15"/>
            <p:cNvSpPr txBox="1"/>
            <p:nvPr/>
          </p:nvSpPr>
          <p:spPr>
            <a:xfrm rot="5400000">
              <a:off x="1370952" y="3984295"/>
              <a:ext cx="711200" cy="523220"/>
            </a:xfrm>
            <a:prstGeom prst="rect">
              <a:avLst/>
            </a:prstGeom>
            <a:noFill/>
          </p:spPr>
          <p:txBody>
            <a:bodyPr wrap="square" rtlCol="0">
              <a:spAutoFit/>
            </a:bodyPr>
            <a:lstStyle/>
            <a:p>
              <a:r>
                <a:rPr lang="en-US" altLang="zh-TW" sz="2800" dirty="0"/>
                <a:t>……</a:t>
              </a:r>
              <a:endParaRPr lang="zh-TW" altLang="en-US" sz="2800" dirty="0"/>
            </a:p>
          </p:txBody>
        </p:sp>
        <p:sp>
          <p:nvSpPr>
            <p:cNvPr id="17" name="橢圓 16"/>
            <p:cNvSpPr/>
            <p:nvPr/>
          </p:nvSpPr>
          <p:spPr>
            <a:xfrm>
              <a:off x="1469948" y="4540470"/>
              <a:ext cx="315310" cy="3153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grpSp>
      <p:grpSp>
        <p:nvGrpSpPr>
          <p:cNvPr id="18" name="群組 17"/>
          <p:cNvGrpSpPr/>
          <p:nvPr/>
        </p:nvGrpSpPr>
        <p:grpSpPr>
          <a:xfrm>
            <a:off x="2644536" y="1991653"/>
            <a:ext cx="600796" cy="2380593"/>
            <a:chOff x="1387366" y="2569780"/>
            <a:chExt cx="600796" cy="2380593"/>
          </a:xfrm>
        </p:grpSpPr>
        <p:sp>
          <p:nvSpPr>
            <p:cNvPr id="19" name="矩形 18"/>
            <p:cNvSpPr/>
            <p:nvPr/>
          </p:nvSpPr>
          <p:spPr>
            <a:xfrm>
              <a:off x="1387366" y="2569780"/>
              <a:ext cx="441435" cy="238059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0" name="橢圓 19"/>
            <p:cNvSpPr/>
            <p:nvPr/>
          </p:nvSpPr>
          <p:spPr>
            <a:xfrm>
              <a:off x="1450428" y="2695904"/>
              <a:ext cx="315310" cy="3153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1" name="橢圓 20"/>
            <p:cNvSpPr/>
            <p:nvPr/>
          </p:nvSpPr>
          <p:spPr>
            <a:xfrm>
              <a:off x="1450428" y="3137338"/>
              <a:ext cx="315310" cy="3153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2" name="橢圓 21"/>
            <p:cNvSpPr/>
            <p:nvPr/>
          </p:nvSpPr>
          <p:spPr>
            <a:xfrm>
              <a:off x="1450428" y="3578772"/>
              <a:ext cx="315310" cy="3153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3" name="文字方塊 22"/>
            <p:cNvSpPr txBox="1"/>
            <p:nvPr/>
          </p:nvSpPr>
          <p:spPr>
            <a:xfrm rot="5400000">
              <a:off x="1370952" y="3984295"/>
              <a:ext cx="711200" cy="523220"/>
            </a:xfrm>
            <a:prstGeom prst="rect">
              <a:avLst/>
            </a:prstGeom>
            <a:noFill/>
          </p:spPr>
          <p:txBody>
            <a:bodyPr wrap="square" rtlCol="0">
              <a:spAutoFit/>
            </a:bodyPr>
            <a:lstStyle/>
            <a:p>
              <a:r>
                <a:rPr lang="en-US" altLang="zh-TW" sz="2800" dirty="0"/>
                <a:t>……</a:t>
              </a:r>
              <a:endParaRPr lang="zh-TW" altLang="en-US" sz="2800" dirty="0"/>
            </a:p>
          </p:txBody>
        </p:sp>
        <p:sp>
          <p:nvSpPr>
            <p:cNvPr id="24" name="橢圓 23"/>
            <p:cNvSpPr/>
            <p:nvPr/>
          </p:nvSpPr>
          <p:spPr>
            <a:xfrm>
              <a:off x="1469948" y="4540470"/>
              <a:ext cx="315310" cy="3153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grpSp>
      <p:grpSp>
        <p:nvGrpSpPr>
          <p:cNvPr id="25" name="群組 24"/>
          <p:cNvGrpSpPr/>
          <p:nvPr/>
        </p:nvGrpSpPr>
        <p:grpSpPr>
          <a:xfrm>
            <a:off x="5732982" y="1991653"/>
            <a:ext cx="600796" cy="2380593"/>
            <a:chOff x="1387366" y="2569780"/>
            <a:chExt cx="600796" cy="2380593"/>
          </a:xfrm>
        </p:grpSpPr>
        <p:sp>
          <p:nvSpPr>
            <p:cNvPr id="26" name="矩形 25"/>
            <p:cNvSpPr/>
            <p:nvPr/>
          </p:nvSpPr>
          <p:spPr>
            <a:xfrm>
              <a:off x="1387366" y="2569780"/>
              <a:ext cx="441435" cy="238059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7" name="橢圓 26"/>
            <p:cNvSpPr/>
            <p:nvPr/>
          </p:nvSpPr>
          <p:spPr>
            <a:xfrm>
              <a:off x="1450428" y="2695904"/>
              <a:ext cx="315310" cy="3153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8" name="橢圓 27"/>
            <p:cNvSpPr/>
            <p:nvPr/>
          </p:nvSpPr>
          <p:spPr>
            <a:xfrm>
              <a:off x="1450428" y="3137338"/>
              <a:ext cx="315310" cy="3153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9" name="橢圓 28"/>
            <p:cNvSpPr/>
            <p:nvPr/>
          </p:nvSpPr>
          <p:spPr>
            <a:xfrm>
              <a:off x="1450428" y="3578772"/>
              <a:ext cx="315310" cy="3153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30" name="文字方塊 29"/>
            <p:cNvSpPr txBox="1"/>
            <p:nvPr/>
          </p:nvSpPr>
          <p:spPr>
            <a:xfrm rot="5400000">
              <a:off x="1370952" y="3984295"/>
              <a:ext cx="711200" cy="523220"/>
            </a:xfrm>
            <a:prstGeom prst="rect">
              <a:avLst/>
            </a:prstGeom>
            <a:noFill/>
          </p:spPr>
          <p:txBody>
            <a:bodyPr wrap="square" rtlCol="0">
              <a:spAutoFit/>
            </a:bodyPr>
            <a:lstStyle/>
            <a:p>
              <a:r>
                <a:rPr lang="en-US" altLang="zh-TW" sz="2800" dirty="0"/>
                <a:t>……</a:t>
              </a:r>
              <a:endParaRPr lang="zh-TW" altLang="en-US" sz="2800" dirty="0"/>
            </a:p>
          </p:txBody>
        </p:sp>
        <p:sp>
          <p:nvSpPr>
            <p:cNvPr id="31" name="橢圓 30"/>
            <p:cNvSpPr/>
            <p:nvPr/>
          </p:nvSpPr>
          <p:spPr>
            <a:xfrm>
              <a:off x="1469948" y="4540470"/>
              <a:ext cx="315310" cy="3153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grpSp>
      <p:grpSp>
        <p:nvGrpSpPr>
          <p:cNvPr id="32" name="群組 31"/>
          <p:cNvGrpSpPr/>
          <p:nvPr/>
        </p:nvGrpSpPr>
        <p:grpSpPr>
          <a:xfrm>
            <a:off x="4188759" y="1991653"/>
            <a:ext cx="600796" cy="2380593"/>
            <a:chOff x="1387366" y="2569780"/>
            <a:chExt cx="600796" cy="2380593"/>
          </a:xfrm>
        </p:grpSpPr>
        <p:sp>
          <p:nvSpPr>
            <p:cNvPr id="33" name="矩形 32"/>
            <p:cNvSpPr/>
            <p:nvPr/>
          </p:nvSpPr>
          <p:spPr>
            <a:xfrm>
              <a:off x="1387366" y="2569780"/>
              <a:ext cx="441435" cy="238059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34" name="橢圓 33"/>
            <p:cNvSpPr/>
            <p:nvPr/>
          </p:nvSpPr>
          <p:spPr>
            <a:xfrm>
              <a:off x="1450428" y="2695904"/>
              <a:ext cx="315310" cy="3153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35" name="橢圓 34"/>
            <p:cNvSpPr/>
            <p:nvPr/>
          </p:nvSpPr>
          <p:spPr>
            <a:xfrm>
              <a:off x="1450428" y="3137338"/>
              <a:ext cx="315310" cy="3153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36" name="橢圓 35"/>
            <p:cNvSpPr/>
            <p:nvPr/>
          </p:nvSpPr>
          <p:spPr>
            <a:xfrm>
              <a:off x="1450428" y="3578772"/>
              <a:ext cx="315310" cy="3153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37" name="文字方塊 36"/>
            <p:cNvSpPr txBox="1"/>
            <p:nvPr/>
          </p:nvSpPr>
          <p:spPr>
            <a:xfrm rot="5400000">
              <a:off x="1370952" y="3984295"/>
              <a:ext cx="711200" cy="523220"/>
            </a:xfrm>
            <a:prstGeom prst="rect">
              <a:avLst/>
            </a:prstGeom>
            <a:noFill/>
          </p:spPr>
          <p:txBody>
            <a:bodyPr wrap="square" rtlCol="0">
              <a:spAutoFit/>
            </a:bodyPr>
            <a:lstStyle/>
            <a:p>
              <a:r>
                <a:rPr lang="en-US" altLang="zh-TW" sz="2800" dirty="0"/>
                <a:t>……</a:t>
              </a:r>
              <a:endParaRPr lang="zh-TW" altLang="en-US" sz="2800" dirty="0"/>
            </a:p>
          </p:txBody>
        </p:sp>
        <p:sp>
          <p:nvSpPr>
            <p:cNvPr id="38" name="橢圓 37"/>
            <p:cNvSpPr/>
            <p:nvPr/>
          </p:nvSpPr>
          <p:spPr>
            <a:xfrm>
              <a:off x="1469948" y="4540470"/>
              <a:ext cx="315310" cy="31531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grpSp>
      <p:sp>
        <p:nvSpPr>
          <p:cNvPr id="39" name="文字方塊 38"/>
          <p:cNvSpPr txBox="1"/>
          <p:nvPr/>
        </p:nvSpPr>
        <p:spPr>
          <a:xfrm>
            <a:off x="3224257" y="2778829"/>
            <a:ext cx="834276" cy="646331"/>
          </a:xfrm>
          <a:prstGeom prst="rect">
            <a:avLst/>
          </a:prstGeom>
          <a:noFill/>
        </p:spPr>
        <p:txBody>
          <a:bodyPr wrap="square" rtlCol="0">
            <a:spAutoFit/>
          </a:bodyPr>
          <a:lstStyle/>
          <a:p>
            <a:r>
              <a:rPr lang="en-US" altLang="zh-TW" sz="3600" dirty="0"/>
              <a:t>……</a:t>
            </a:r>
            <a:endParaRPr lang="zh-TW" altLang="en-US" sz="3600" dirty="0"/>
          </a:p>
        </p:txBody>
      </p:sp>
      <p:sp>
        <p:nvSpPr>
          <p:cNvPr id="40" name="文字方塊 39"/>
          <p:cNvSpPr txBox="1"/>
          <p:nvPr/>
        </p:nvSpPr>
        <p:spPr>
          <a:xfrm>
            <a:off x="4806794" y="2778828"/>
            <a:ext cx="834276" cy="646331"/>
          </a:xfrm>
          <a:prstGeom prst="rect">
            <a:avLst/>
          </a:prstGeom>
          <a:noFill/>
        </p:spPr>
        <p:txBody>
          <a:bodyPr wrap="square" rtlCol="0">
            <a:spAutoFit/>
          </a:bodyPr>
          <a:lstStyle/>
          <a:p>
            <a:r>
              <a:rPr lang="en-US" altLang="zh-TW" sz="3600" dirty="0"/>
              <a:t>……</a:t>
            </a:r>
            <a:endParaRPr lang="zh-TW" altLang="en-US" sz="3600" dirty="0"/>
          </a:p>
        </p:txBody>
      </p:sp>
      <mc:AlternateContent xmlns:mc="http://schemas.openxmlformats.org/markup-compatibility/2006" xmlns:a14="http://schemas.microsoft.com/office/drawing/2010/main">
        <mc:Choice Requires="a14">
          <p:sp>
            <p:nvSpPr>
              <p:cNvPr id="41" name="文字方塊 40"/>
              <p:cNvSpPr txBox="1"/>
              <p:nvPr/>
            </p:nvSpPr>
            <p:spPr>
              <a:xfrm>
                <a:off x="817644" y="1579951"/>
                <a:ext cx="45166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r>
                            <a:rPr lang="en-US" altLang="zh-TW" sz="2800" b="0" i="1" smtClean="0">
                              <a:latin typeface="Cambria Math" panose="02040503050406030204" pitchFamily="18" charset="0"/>
                            </a:rPr>
                            <m:t>𝑥</m:t>
                          </m:r>
                        </m:e>
                        <m:sup>
                          <m:r>
                            <a:rPr lang="en-US" altLang="zh-TW" sz="2800" b="0" i="1" smtClean="0">
                              <a:latin typeface="Cambria Math" panose="02040503050406030204" pitchFamily="18" charset="0"/>
                            </a:rPr>
                            <m:t>1</m:t>
                          </m:r>
                        </m:sup>
                      </m:sSup>
                    </m:oMath>
                  </m:oMathPara>
                </a14:m>
                <a:endParaRPr lang="zh-TW" altLang="en-US" sz="2800" dirty="0"/>
              </a:p>
            </p:txBody>
          </p:sp>
        </mc:Choice>
        <mc:Fallback xmlns="">
          <p:sp>
            <p:nvSpPr>
              <p:cNvPr id="41" name="文字方塊 40"/>
              <p:cNvSpPr txBox="1">
                <a:spLocks noRot="1" noChangeAspect="1" noMove="1" noResize="1" noEditPoints="1" noAdjustHandles="1" noChangeArrowheads="1" noChangeShapeType="1" noTextEdit="1"/>
              </p:cNvSpPr>
              <p:nvPr/>
            </p:nvSpPr>
            <p:spPr>
              <a:xfrm>
                <a:off x="817644" y="1579951"/>
                <a:ext cx="451662" cy="430887"/>
              </a:xfrm>
              <a:prstGeom prst="rect">
                <a:avLst/>
              </a:prstGeom>
              <a:blipFill>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2" name="文字方塊 41"/>
              <p:cNvSpPr txBox="1"/>
              <p:nvPr/>
            </p:nvSpPr>
            <p:spPr>
              <a:xfrm>
                <a:off x="1754706" y="1571536"/>
                <a:ext cx="45935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r>
                            <a:rPr lang="en-US" altLang="zh-TW" sz="2800" b="0" i="1" smtClean="0">
                              <a:latin typeface="Cambria Math" panose="02040503050406030204" pitchFamily="18" charset="0"/>
                            </a:rPr>
                            <m:t>𝑥</m:t>
                          </m:r>
                        </m:e>
                        <m:sup>
                          <m:r>
                            <a:rPr lang="en-US" altLang="zh-TW" sz="2800" b="0" i="1" smtClean="0">
                              <a:latin typeface="Cambria Math" panose="02040503050406030204" pitchFamily="18" charset="0"/>
                            </a:rPr>
                            <m:t>2</m:t>
                          </m:r>
                        </m:sup>
                      </m:sSup>
                    </m:oMath>
                  </m:oMathPara>
                </a14:m>
                <a:endParaRPr lang="zh-TW" altLang="en-US" sz="2800" dirty="0"/>
              </a:p>
            </p:txBody>
          </p:sp>
        </mc:Choice>
        <mc:Fallback xmlns="">
          <p:sp>
            <p:nvSpPr>
              <p:cNvPr id="42" name="文字方塊 41"/>
              <p:cNvSpPr txBox="1">
                <a:spLocks noRot="1" noChangeAspect="1" noMove="1" noResize="1" noEditPoints="1" noAdjustHandles="1" noChangeArrowheads="1" noChangeShapeType="1" noTextEdit="1"/>
              </p:cNvSpPr>
              <p:nvPr/>
            </p:nvSpPr>
            <p:spPr>
              <a:xfrm>
                <a:off x="1754706" y="1571536"/>
                <a:ext cx="459357" cy="430887"/>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3" name="文字方塊 42"/>
              <p:cNvSpPr txBox="1"/>
              <p:nvPr/>
            </p:nvSpPr>
            <p:spPr>
              <a:xfrm>
                <a:off x="2691768" y="1578058"/>
                <a:ext cx="45935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r>
                            <a:rPr lang="en-US" altLang="zh-TW" sz="2800" b="0" i="1" smtClean="0">
                              <a:latin typeface="Cambria Math" panose="02040503050406030204" pitchFamily="18" charset="0"/>
                            </a:rPr>
                            <m:t>𝑥</m:t>
                          </m:r>
                        </m:e>
                        <m:sup>
                          <m:r>
                            <a:rPr lang="en-US" altLang="zh-TW" sz="2800" b="0" i="1" smtClean="0">
                              <a:latin typeface="Cambria Math" panose="02040503050406030204" pitchFamily="18" charset="0"/>
                            </a:rPr>
                            <m:t>3</m:t>
                          </m:r>
                        </m:sup>
                      </m:sSup>
                    </m:oMath>
                  </m:oMathPara>
                </a14:m>
                <a:endParaRPr lang="zh-TW" altLang="en-US" sz="2800" dirty="0"/>
              </a:p>
            </p:txBody>
          </p:sp>
        </mc:Choice>
        <mc:Fallback xmlns="">
          <p:sp>
            <p:nvSpPr>
              <p:cNvPr id="43" name="文字方塊 42"/>
              <p:cNvSpPr txBox="1">
                <a:spLocks noRot="1" noChangeAspect="1" noMove="1" noResize="1" noEditPoints="1" noAdjustHandles="1" noChangeArrowheads="1" noChangeShapeType="1" noTextEdit="1"/>
              </p:cNvSpPr>
              <p:nvPr/>
            </p:nvSpPr>
            <p:spPr>
              <a:xfrm>
                <a:off x="2691768" y="1578058"/>
                <a:ext cx="459357" cy="430887"/>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4" name="文字方塊 43"/>
              <p:cNvSpPr txBox="1"/>
              <p:nvPr/>
            </p:nvSpPr>
            <p:spPr>
              <a:xfrm>
                <a:off x="4243906" y="1571536"/>
                <a:ext cx="45480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r>
                            <a:rPr lang="en-US" altLang="zh-TW" sz="2800" b="0" i="1" smtClean="0">
                              <a:latin typeface="Cambria Math" panose="02040503050406030204" pitchFamily="18" charset="0"/>
                            </a:rPr>
                            <m:t>𝑥</m:t>
                          </m:r>
                        </m:e>
                        <m:sup>
                          <m:r>
                            <a:rPr lang="en-US" altLang="zh-TW" sz="2800" b="0" i="1" smtClean="0">
                              <a:latin typeface="Cambria Math" panose="02040503050406030204" pitchFamily="18" charset="0"/>
                            </a:rPr>
                            <m:t>𝑟</m:t>
                          </m:r>
                        </m:sup>
                      </m:sSup>
                    </m:oMath>
                  </m:oMathPara>
                </a14:m>
                <a:endParaRPr lang="zh-TW" altLang="en-US" sz="2800" dirty="0"/>
              </a:p>
            </p:txBody>
          </p:sp>
        </mc:Choice>
        <mc:Fallback xmlns="">
          <p:sp>
            <p:nvSpPr>
              <p:cNvPr id="44" name="文字方塊 43"/>
              <p:cNvSpPr txBox="1">
                <a:spLocks noRot="1" noChangeAspect="1" noMove="1" noResize="1" noEditPoints="1" noAdjustHandles="1" noChangeArrowheads="1" noChangeShapeType="1" noTextEdit="1"/>
              </p:cNvSpPr>
              <p:nvPr/>
            </p:nvSpPr>
            <p:spPr>
              <a:xfrm>
                <a:off x="4243906" y="1571536"/>
                <a:ext cx="454803" cy="430887"/>
              </a:xfrm>
              <a:prstGeom prst="rect">
                <a:avLst/>
              </a:prstGeom>
              <a:blipFill>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5" name="文字方塊 44"/>
              <p:cNvSpPr txBox="1"/>
              <p:nvPr/>
            </p:nvSpPr>
            <p:spPr>
              <a:xfrm>
                <a:off x="5796044" y="1578058"/>
                <a:ext cx="48654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r>
                            <a:rPr lang="en-US" altLang="zh-TW" sz="2800" b="0" i="1" smtClean="0">
                              <a:latin typeface="Cambria Math" panose="02040503050406030204" pitchFamily="18" charset="0"/>
                            </a:rPr>
                            <m:t>𝑥</m:t>
                          </m:r>
                        </m:e>
                        <m:sup>
                          <m:r>
                            <a:rPr lang="en-US" altLang="zh-TW" sz="2800" b="0" i="1" smtClean="0">
                              <a:latin typeface="Cambria Math" panose="02040503050406030204" pitchFamily="18" charset="0"/>
                            </a:rPr>
                            <m:t>𝑅</m:t>
                          </m:r>
                        </m:sup>
                      </m:sSup>
                    </m:oMath>
                  </m:oMathPara>
                </a14:m>
                <a:endParaRPr lang="zh-TW" altLang="en-US" sz="2800" dirty="0"/>
              </a:p>
            </p:txBody>
          </p:sp>
        </mc:Choice>
        <mc:Fallback xmlns="">
          <p:sp>
            <p:nvSpPr>
              <p:cNvPr id="45" name="文字方塊 44"/>
              <p:cNvSpPr txBox="1">
                <a:spLocks noRot="1" noChangeAspect="1" noMove="1" noResize="1" noEditPoints="1" noAdjustHandles="1" noChangeArrowheads="1" noChangeShapeType="1" noTextEdit="1"/>
              </p:cNvSpPr>
              <p:nvPr/>
            </p:nvSpPr>
            <p:spPr>
              <a:xfrm>
                <a:off x="5796044" y="1578058"/>
                <a:ext cx="486543" cy="430887"/>
              </a:xfrm>
              <a:prstGeom prst="rect">
                <a:avLst/>
              </a:prstGeom>
              <a:blipFill>
                <a:blip r:embed="rId7"/>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6" name="文字方塊 45"/>
              <p:cNvSpPr txBox="1"/>
              <p:nvPr/>
            </p:nvSpPr>
            <p:spPr>
              <a:xfrm>
                <a:off x="6637639" y="2834218"/>
                <a:ext cx="1736303" cy="523220"/>
              </a:xfrm>
              <a:prstGeom prst="rect">
                <a:avLst/>
              </a:prstGeom>
              <a:noFill/>
            </p:spPr>
            <p:txBody>
              <a:bodyPr wrap="square" rtlCol="0">
                <a:spAutoFit/>
              </a:bodyPr>
              <a:lstStyle/>
              <a:p>
                <a:r>
                  <a:rPr lang="en-US" altLang="zh-TW" sz="2800" dirty="0"/>
                  <a:t>mean: </a:t>
                </a:r>
                <a14:m>
                  <m:oMath xmlns:m="http://schemas.openxmlformats.org/officeDocument/2006/math">
                    <m:sSub>
                      <m:sSubPr>
                        <m:ctrlPr>
                          <a:rPr lang="en-US" altLang="zh-TW" sz="2800" i="1" smtClean="0">
                            <a:latin typeface="Cambria Math" panose="02040503050406030204" pitchFamily="18" charset="0"/>
                          </a:rPr>
                        </m:ctrlPr>
                      </m:sSubPr>
                      <m:e>
                        <m:r>
                          <a:rPr lang="en-US" altLang="zh-TW" sz="2800" b="0" i="1" smtClean="0">
                            <a:latin typeface="Cambria Math" panose="02040503050406030204" pitchFamily="18" charset="0"/>
                          </a:rPr>
                          <m:t>𝑚</m:t>
                        </m:r>
                      </m:e>
                      <m:sub>
                        <m:r>
                          <a:rPr lang="en-US" altLang="zh-TW" sz="2800" b="0" i="1" smtClean="0">
                            <a:latin typeface="Cambria Math" panose="02040503050406030204" pitchFamily="18" charset="0"/>
                          </a:rPr>
                          <m:t>𝑖</m:t>
                        </m:r>
                      </m:sub>
                    </m:sSub>
                  </m:oMath>
                </a14:m>
                <a:endParaRPr lang="zh-TW" altLang="en-US" sz="2800" dirty="0"/>
              </a:p>
            </p:txBody>
          </p:sp>
        </mc:Choice>
        <mc:Fallback xmlns="">
          <p:sp>
            <p:nvSpPr>
              <p:cNvPr id="46" name="文字方塊 45"/>
              <p:cNvSpPr txBox="1">
                <a:spLocks noRot="1" noChangeAspect="1" noMove="1" noResize="1" noEditPoints="1" noAdjustHandles="1" noChangeArrowheads="1" noChangeShapeType="1" noTextEdit="1"/>
              </p:cNvSpPr>
              <p:nvPr/>
            </p:nvSpPr>
            <p:spPr>
              <a:xfrm>
                <a:off x="6637639" y="2834218"/>
                <a:ext cx="1736303" cy="523220"/>
              </a:xfrm>
              <a:prstGeom prst="rect">
                <a:avLst/>
              </a:prstGeom>
              <a:blipFill>
                <a:blip r:embed="rId8"/>
                <a:stretch>
                  <a:fillRect l="-7368" t="-11628" b="-3255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7" name="文字方塊 46"/>
              <p:cNvSpPr txBox="1"/>
              <p:nvPr/>
            </p:nvSpPr>
            <p:spPr>
              <a:xfrm>
                <a:off x="6637639" y="3413265"/>
                <a:ext cx="2283392" cy="954107"/>
              </a:xfrm>
              <a:prstGeom prst="rect">
                <a:avLst/>
              </a:prstGeom>
              <a:noFill/>
            </p:spPr>
            <p:txBody>
              <a:bodyPr wrap="square" rtlCol="0">
                <a:spAutoFit/>
              </a:bodyPr>
              <a:lstStyle/>
              <a:p>
                <a:r>
                  <a:rPr lang="en-US" altLang="zh-TW" sz="2800" dirty="0"/>
                  <a:t>standard deviation: </a:t>
                </a:r>
                <a14:m>
                  <m:oMath xmlns:m="http://schemas.openxmlformats.org/officeDocument/2006/math">
                    <m:sSub>
                      <m:sSubPr>
                        <m:ctrlPr>
                          <a:rPr lang="en-US" altLang="zh-TW" sz="2800" i="1" smtClean="0">
                            <a:latin typeface="Cambria Math" panose="02040503050406030204" pitchFamily="18" charset="0"/>
                          </a:rPr>
                        </m:ctrlPr>
                      </m:sSubPr>
                      <m:e>
                        <m:r>
                          <a:rPr lang="zh-TW" altLang="en-US" sz="2800" i="1" smtClean="0">
                            <a:latin typeface="Cambria Math" panose="02040503050406030204" pitchFamily="18" charset="0"/>
                          </a:rPr>
                          <m:t>𝜎</m:t>
                        </m:r>
                      </m:e>
                      <m:sub>
                        <m:r>
                          <a:rPr lang="en-US" altLang="zh-TW" sz="2800" b="0" i="1" smtClean="0">
                            <a:latin typeface="Cambria Math" panose="02040503050406030204" pitchFamily="18" charset="0"/>
                          </a:rPr>
                          <m:t>𝑖</m:t>
                        </m:r>
                      </m:sub>
                    </m:sSub>
                  </m:oMath>
                </a14:m>
                <a:endParaRPr lang="zh-TW" altLang="en-US" sz="2800" dirty="0"/>
              </a:p>
            </p:txBody>
          </p:sp>
        </mc:Choice>
        <mc:Fallback xmlns="">
          <p:sp>
            <p:nvSpPr>
              <p:cNvPr id="47" name="文字方塊 46"/>
              <p:cNvSpPr txBox="1">
                <a:spLocks noRot="1" noChangeAspect="1" noMove="1" noResize="1" noEditPoints="1" noAdjustHandles="1" noChangeArrowheads="1" noChangeShapeType="1" noTextEdit="1"/>
              </p:cNvSpPr>
              <p:nvPr/>
            </p:nvSpPr>
            <p:spPr>
              <a:xfrm>
                <a:off x="6637639" y="3413265"/>
                <a:ext cx="2283392" cy="954107"/>
              </a:xfrm>
              <a:prstGeom prst="rect">
                <a:avLst/>
              </a:prstGeom>
              <a:blipFill>
                <a:blip r:embed="rId9"/>
                <a:stretch>
                  <a:fillRect l="-5615" t="-6410" b="-1794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8" name="文字方塊 47"/>
              <p:cNvSpPr txBox="1"/>
              <p:nvPr/>
            </p:nvSpPr>
            <p:spPr>
              <a:xfrm>
                <a:off x="1418463" y="4780620"/>
                <a:ext cx="2172518" cy="9166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800" i="1" smtClean="0">
                              <a:latin typeface="Cambria Math" panose="02040503050406030204" pitchFamily="18" charset="0"/>
                            </a:rPr>
                          </m:ctrlPr>
                        </m:sSubSupPr>
                        <m:e>
                          <m:r>
                            <a:rPr lang="en-US" altLang="zh-TW" sz="2800" b="0" i="1" smtClean="0">
                              <a:latin typeface="Cambria Math" panose="02040503050406030204" pitchFamily="18" charset="0"/>
                            </a:rPr>
                            <m:t>𝑥</m:t>
                          </m:r>
                        </m:e>
                        <m:sub>
                          <m:r>
                            <a:rPr lang="en-US" altLang="zh-TW" sz="2800" b="0" i="1" smtClean="0">
                              <a:latin typeface="Cambria Math" panose="02040503050406030204" pitchFamily="18" charset="0"/>
                            </a:rPr>
                            <m:t>𝑖</m:t>
                          </m:r>
                        </m:sub>
                        <m:sup>
                          <m:r>
                            <a:rPr lang="en-US" altLang="zh-TW" sz="2800" b="0" i="1" smtClean="0">
                              <a:latin typeface="Cambria Math" panose="02040503050406030204" pitchFamily="18" charset="0"/>
                            </a:rPr>
                            <m:t>𝑟</m:t>
                          </m:r>
                        </m:sup>
                      </m:sSubSup>
                      <m:r>
                        <a:rPr lang="en-US" altLang="zh-TW" sz="2800" i="1" smtClean="0">
                          <a:latin typeface="Cambria Math" panose="02040503050406030204" pitchFamily="18" charset="0"/>
                          <a:ea typeface="Cambria Math" panose="02040503050406030204" pitchFamily="18" charset="0"/>
                        </a:rPr>
                        <m:t>←</m:t>
                      </m:r>
                      <m:f>
                        <m:fPr>
                          <m:ctrlPr>
                            <a:rPr lang="en-US" altLang="zh-TW" sz="2800" i="1" smtClean="0">
                              <a:latin typeface="Cambria Math" panose="02040503050406030204" pitchFamily="18" charset="0"/>
                              <a:ea typeface="Cambria Math" panose="02040503050406030204" pitchFamily="18" charset="0"/>
                            </a:rPr>
                          </m:ctrlPr>
                        </m:fPr>
                        <m:num>
                          <m:sSubSup>
                            <m:sSubSupPr>
                              <m:ctrlPr>
                                <a:rPr lang="en-US" altLang="zh-TW" sz="2800" i="1">
                                  <a:latin typeface="Cambria Math" panose="02040503050406030204" pitchFamily="18" charset="0"/>
                                </a:rPr>
                              </m:ctrlPr>
                            </m:sSubSupPr>
                            <m:e>
                              <m:r>
                                <a:rPr lang="en-US" altLang="zh-TW" sz="2800" i="1">
                                  <a:latin typeface="Cambria Math" panose="02040503050406030204" pitchFamily="18" charset="0"/>
                                </a:rPr>
                                <m:t>𝑥</m:t>
                              </m:r>
                            </m:e>
                            <m:sub>
                              <m:r>
                                <a:rPr lang="en-US" altLang="zh-TW" sz="2800" i="1">
                                  <a:latin typeface="Cambria Math" panose="02040503050406030204" pitchFamily="18" charset="0"/>
                                </a:rPr>
                                <m:t>𝑖</m:t>
                              </m:r>
                            </m:sub>
                            <m:sup>
                              <m:r>
                                <a:rPr lang="en-US" altLang="zh-TW" sz="2800" i="1">
                                  <a:latin typeface="Cambria Math" panose="02040503050406030204" pitchFamily="18" charset="0"/>
                                </a:rPr>
                                <m:t>𝑟</m:t>
                              </m:r>
                            </m:sup>
                          </m:sSubSup>
                          <m:r>
                            <a:rPr lang="en-US" altLang="zh-TW" sz="2800" b="0" i="1" smtClean="0">
                              <a:latin typeface="Cambria Math" panose="02040503050406030204" pitchFamily="18" charset="0"/>
                            </a:rPr>
                            <m:t>−</m:t>
                          </m:r>
                          <m:sSub>
                            <m:sSubPr>
                              <m:ctrlPr>
                                <a:rPr lang="en-US" altLang="zh-TW" sz="2800" b="0" i="1" smtClean="0">
                                  <a:latin typeface="Cambria Math" panose="02040503050406030204" pitchFamily="18" charset="0"/>
                                </a:rPr>
                              </m:ctrlPr>
                            </m:sSubPr>
                            <m:e>
                              <m:r>
                                <a:rPr lang="en-US" altLang="zh-TW" sz="2800" b="0" i="1" smtClean="0">
                                  <a:latin typeface="Cambria Math" panose="02040503050406030204" pitchFamily="18" charset="0"/>
                                </a:rPr>
                                <m:t>𝑚</m:t>
                              </m:r>
                            </m:e>
                            <m:sub>
                              <m:r>
                                <a:rPr lang="en-US" altLang="zh-TW" sz="2800" b="0" i="1" smtClean="0">
                                  <a:latin typeface="Cambria Math" panose="02040503050406030204" pitchFamily="18" charset="0"/>
                                </a:rPr>
                                <m:t>𝑖</m:t>
                              </m:r>
                            </m:sub>
                          </m:sSub>
                        </m:num>
                        <m:den>
                          <m:sSub>
                            <m:sSubPr>
                              <m:ctrlPr>
                                <a:rPr lang="en-US" altLang="zh-TW" sz="2800" i="1">
                                  <a:latin typeface="Cambria Math" panose="02040503050406030204" pitchFamily="18" charset="0"/>
                                </a:rPr>
                              </m:ctrlPr>
                            </m:sSubPr>
                            <m:e>
                              <m:r>
                                <a:rPr lang="zh-TW" altLang="en-US" sz="2800" i="1">
                                  <a:latin typeface="Cambria Math" panose="02040503050406030204" pitchFamily="18" charset="0"/>
                                </a:rPr>
                                <m:t>𝜎</m:t>
                              </m:r>
                            </m:e>
                            <m:sub>
                              <m:r>
                                <a:rPr lang="en-US" altLang="zh-TW" sz="2800" i="1">
                                  <a:latin typeface="Cambria Math" panose="02040503050406030204" pitchFamily="18" charset="0"/>
                                </a:rPr>
                                <m:t>𝑖</m:t>
                              </m:r>
                            </m:sub>
                          </m:sSub>
                        </m:den>
                      </m:f>
                    </m:oMath>
                  </m:oMathPara>
                </a14:m>
                <a:endParaRPr lang="zh-TW" altLang="en-US" sz="2800" dirty="0"/>
              </a:p>
            </p:txBody>
          </p:sp>
        </mc:Choice>
        <mc:Fallback xmlns="">
          <p:sp>
            <p:nvSpPr>
              <p:cNvPr id="48" name="文字方塊 47"/>
              <p:cNvSpPr txBox="1">
                <a:spLocks noRot="1" noChangeAspect="1" noMove="1" noResize="1" noEditPoints="1" noAdjustHandles="1" noChangeArrowheads="1" noChangeShapeType="1" noTextEdit="1"/>
              </p:cNvSpPr>
              <p:nvPr/>
            </p:nvSpPr>
            <p:spPr>
              <a:xfrm>
                <a:off x="1418463" y="4780620"/>
                <a:ext cx="2172518" cy="916661"/>
              </a:xfrm>
              <a:prstGeom prst="rect">
                <a:avLst/>
              </a:prstGeom>
              <a:blipFill>
                <a:blip r:embed="rId10"/>
                <a:stretch>
                  <a:fillRect/>
                </a:stretch>
              </a:blipFill>
            </p:spPr>
            <p:txBody>
              <a:bodyPr/>
              <a:lstStyle/>
              <a:p>
                <a:r>
                  <a:rPr lang="zh-TW" altLang="en-US">
                    <a:noFill/>
                  </a:rPr>
                  <a:t> </a:t>
                </a:r>
              </a:p>
            </p:txBody>
          </p:sp>
        </mc:Fallback>
      </mc:AlternateContent>
      <p:sp>
        <p:nvSpPr>
          <p:cNvPr id="49" name="文字方塊 48"/>
          <p:cNvSpPr txBox="1"/>
          <p:nvPr/>
        </p:nvSpPr>
        <p:spPr>
          <a:xfrm>
            <a:off x="3853659" y="4785789"/>
            <a:ext cx="4515389"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altLang="zh-TW" sz="2400" dirty="0"/>
              <a:t>The means of all dimensions are 0, and the variances are all 1 </a:t>
            </a:r>
            <a:endParaRPr lang="zh-TW" altLang="en-US" sz="2400" dirty="0"/>
          </a:p>
        </p:txBody>
      </p:sp>
      <p:sp>
        <p:nvSpPr>
          <p:cNvPr id="50" name="矩形 49"/>
          <p:cNvSpPr/>
          <p:nvPr/>
        </p:nvSpPr>
        <p:spPr>
          <a:xfrm>
            <a:off x="628650" y="2948443"/>
            <a:ext cx="5749443" cy="43443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文字方塊 50"/>
          <p:cNvSpPr txBox="1"/>
          <p:nvPr/>
        </p:nvSpPr>
        <p:spPr>
          <a:xfrm>
            <a:off x="6637639" y="1821067"/>
            <a:ext cx="2283393" cy="954107"/>
          </a:xfrm>
          <a:prstGeom prst="rect">
            <a:avLst/>
          </a:prstGeom>
          <a:noFill/>
        </p:spPr>
        <p:txBody>
          <a:bodyPr wrap="square" rtlCol="0">
            <a:spAutoFit/>
          </a:bodyPr>
          <a:lstStyle/>
          <a:p>
            <a:r>
              <a:rPr lang="en-US" altLang="zh-TW" sz="2800" dirty="0"/>
              <a:t>For each dimension i:</a:t>
            </a:r>
            <a:endParaRPr lang="zh-TW" altLang="en-US" sz="2800" dirty="0"/>
          </a:p>
        </p:txBody>
      </p:sp>
      <p:sp>
        <p:nvSpPr>
          <p:cNvPr id="3" name="矩形 2"/>
          <p:cNvSpPr/>
          <p:nvPr/>
        </p:nvSpPr>
        <p:spPr>
          <a:xfrm>
            <a:off x="4151079" y="2948443"/>
            <a:ext cx="521748" cy="41991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手繪多邊形 51"/>
          <p:cNvSpPr/>
          <p:nvPr/>
        </p:nvSpPr>
        <p:spPr>
          <a:xfrm>
            <a:off x="3100483" y="3123316"/>
            <a:ext cx="1056439" cy="1699590"/>
          </a:xfrm>
          <a:custGeom>
            <a:avLst/>
            <a:gdLst>
              <a:gd name="connsiteX0" fmla="*/ 2836190 w 2836190"/>
              <a:gd name="connsiteY0" fmla="*/ 0 h 2262753"/>
              <a:gd name="connsiteX1" fmla="*/ 1549831 w 2836190"/>
              <a:gd name="connsiteY1" fmla="*/ 464949 h 2262753"/>
              <a:gd name="connsiteX2" fmla="*/ 0 w 2836190"/>
              <a:gd name="connsiteY2" fmla="*/ 2262753 h 2262753"/>
            </a:gdLst>
            <a:ahLst/>
            <a:cxnLst>
              <a:cxn ang="0">
                <a:pos x="connsiteX0" y="connsiteY0"/>
              </a:cxn>
              <a:cxn ang="0">
                <a:pos x="connsiteX1" y="connsiteY1"/>
              </a:cxn>
              <a:cxn ang="0">
                <a:pos x="connsiteX2" y="connsiteY2"/>
              </a:cxn>
            </a:cxnLst>
            <a:rect l="l" t="t" r="r" b="b"/>
            <a:pathLst>
              <a:path w="2836190" h="2262753">
                <a:moveTo>
                  <a:pt x="2836190" y="0"/>
                </a:moveTo>
                <a:cubicBezTo>
                  <a:pt x="2429359" y="43912"/>
                  <a:pt x="2022529" y="87824"/>
                  <a:pt x="1549831" y="464949"/>
                </a:cubicBezTo>
                <a:cubicBezTo>
                  <a:pt x="1077133" y="842074"/>
                  <a:pt x="538566" y="1552413"/>
                  <a:pt x="0" y="2262753"/>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53" name="文字方塊 52"/>
              <p:cNvSpPr txBox="1"/>
              <p:nvPr/>
            </p:nvSpPr>
            <p:spPr>
              <a:xfrm>
                <a:off x="801707" y="2005696"/>
                <a:ext cx="451662" cy="4349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800" i="1" smtClean="0">
                              <a:latin typeface="Cambria Math" panose="02040503050406030204" pitchFamily="18" charset="0"/>
                            </a:rPr>
                          </m:ctrlPr>
                        </m:sSubSupPr>
                        <m:e>
                          <m:r>
                            <a:rPr lang="en-US" altLang="zh-TW" sz="2800" b="0" i="1" smtClean="0">
                              <a:latin typeface="Cambria Math" panose="02040503050406030204" pitchFamily="18" charset="0"/>
                            </a:rPr>
                            <m:t>𝑥</m:t>
                          </m:r>
                        </m:e>
                        <m:sub>
                          <m:r>
                            <a:rPr lang="en-US" altLang="zh-TW" sz="2800" b="0" i="1" smtClean="0">
                              <a:latin typeface="Cambria Math" panose="02040503050406030204" pitchFamily="18" charset="0"/>
                            </a:rPr>
                            <m:t>1</m:t>
                          </m:r>
                        </m:sub>
                        <m:sup>
                          <m:r>
                            <a:rPr lang="en-US" altLang="zh-TW" sz="2800" b="0" i="1" smtClean="0">
                              <a:latin typeface="Cambria Math" panose="02040503050406030204" pitchFamily="18" charset="0"/>
                            </a:rPr>
                            <m:t>1</m:t>
                          </m:r>
                        </m:sup>
                      </m:sSubSup>
                    </m:oMath>
                  </m:oMathPara>
                </a14:m>
                <a:endParaRPr lang="zh-TW" altLang="en-US" sz="2800" dirty="0"/>
              </a:p>
            </p:txBody>
          </p:sp>
        </mc:Choice>
        <mc:Fallback xmlns="">
          <p:sp>
            <p:nvSpPr>
              <p:cNvPr id="53" name="文字方塊 52"/>
              <p:cNvSpPr txBox="1">
                <a:spLocks noRot="1" noChangeAspect="1" noMove="1" noResize="1" noEditPoints="1" noAdjustHandles="1" noChangeArrowheads="1" noChangeShapeType="1" noTextEdit="1"/>
              </p:cNvSpPr>
              <p:nvPr/>
            </p:nvSpPr>
            <p:spPr>
              <a:xfrm>
                <a:off x="801707" y="2005696"/>
                <a:ext cx="451662" cy="434991"/>
              </a:xfrm>
              <a:prstGeom prst="rect">
                <a:avLst/>
              </a:prstGeom>
              <a:blipFill>
                <a:blip r:embed="rId11"/>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4" name="文字方塊 53"/>
              <p:cNvSpPr txBox="1"/>
              <p:nvPr/>
            </p:nvSpPr>
            <p:spPr>
              <a:xfrm>
                <a:off x="820477" y="2446533"/>
                <a:ext cx="451662" cy="4349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800" i="1" smtClean="0">
                              <a:latin typeface="Cambria Math" panose="02040503050406030204" pitchFamily="18" charset="0"/>
                            </a:rPr>
                          </m:ctrlPr>
                        </m:sSubSupPr>
                        <m:e>
                          <m:r>
                            <a:rPr lang="en-US" altLang="zh-TW" sz="2800" b="0" i="1" smtClean="0">
                              <a:latin typeface="Cambria Math" panose="02040503050406030204" pitchFamily="18" charset="0"/>
                            </a:rPr>
                            <m:t>𝑥</m:t>
                          </m:r>
                        </m:e>
                        <m:sub>
                          <m:r>
                            <a:rPr lang="en-US" altLang="zh-TW" sz="2800" b="0" i="1" smtClean="0">
                              <a:latin typeface="Cambria Math" panose="02040503050406030204" pitchFamily="18" charset="0"/>
                            </a:rPr>
                            <m:t>2</m:t>
                          </m:r>
                        </m:sub>
                        <m:sup>
                          <m:r>
                            <a:rPr lang="en-US" altLang="zh-TW" sz="2800" b="0" i="1" smtClean="0">
                              <a:latin typeface="Cambria Math" panose="02040503050406030204" pitchFamily="18" charset="0"/>
                            </a:rPr>
                            <m:t>1</m:t>
                          </m:r>
                        </m:sup>
                      </m:sSubSup>
                    </m:oMath>
                  </m:oMathPara>
                </a14:m>
                <a:endParaRPr lang="zh-TW" altLang="en-US" sz="2800" dirty="0"/>
              </a:p>
            </p:txBody>
          </p:sp>
        </mc:Choice>
        <mc:Fallback xmlns="">
          <p:sp>
            <p:nvSpPr>
              <p:cNvPr id="54" name="文字方塊 53"/>
              <p:cNvSpPr txBox="1">
                <a:spLocks noRot="1" noChangeAspect="1" noMove="1" noResize="1" noEditPoints="1" noAdjustHandles="1" noChangeArrowheads="1" noChangeShapeType="1" noTextEdit="1"/>
              </p:cNvSpPr>
              <p:nvPr/>
            </p:nvSpPr>
            <p:spPr>
              <a:xfrm>
                <a:off x="820477" y="2446533"/>
                <a:ext cx="451662" cy="434991"/>
              </a:xfrm>
              <a:prstGeom prst="rect">
                <a:avLst/>
              </a:prstGeom>
              <a:blipFill>
                <a:blip r:embed="rId1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5" name="文字方塊 54"/>
              <p:cNvSpPr txBox="1"/>
              <p:nvPr/>
            </p:nvSpPr>
            <p:spPr>
              <a:xfrm>
                <a:off x="1708496" y="2014196"/>
                <a:ext cx="459357" cy="4358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800" i="1" smtClean="0">
                              <a:latin typeface="Cambria Math" panose="02040503050406030204" pitchFamily="18" charset="0"/>
                            </a:rPr>
                          </m:ctrlPr>
                        </m:sSubSupPr>
                        <m:e>
                          <m:r>
                            <a:rPr lang="en-US" altLang="zh-TW" sz="2800" b="0" i="1" smtClean="0">
                              <a:latin typeface="Cambria Math" panose="02040503050406030204" pitchFamily="18" charset="0"/>
                            </a:rPr>
                            <m:t>𝑥</m:t>
                          </m:r>
                        </m:e>
                        <m:sub>
                          <m:r>
                            <a:rPr lang="en-US" altLang="zh-TW" sz="2800" b="0" i="1" smtClean="0">
                              <a:latin typeface="Cambria Math" panose="02040503050406030204" pitchFamily="18" charset="0"/>
                            </a:rPr>
                            <m:t>1</m:t>
                          </m:r>
                        </m:sub>
                        <m:sup>
                          <m:r>
                            <a:rPr lang="en-US" altLang="zh-TW" sz="2800" b="0" i="1" smtClean="0">
                              <a:latin typeface="Cambria Math" panose="02040503050406030204" pitchFamily="18" charset="0"/>
                            </a:rPr>
                            <m:t>2</m:t>
                          </m:r>
                        </m:sup>
                      </m:sSubSup>
                    </m:oMath>
                  </m:oMathPara>
                </a14:m>
                <a:endParaRPr lang="zh-TW" altLang="en-US" sz="2800" dirty="0"/>
              </a:p>
            </p:txBody>
          </p:sp>
        </mc:Choice>
        <mc:Fallback xmlns="">
          <p:sp>
            <p:nvSpPr>
              <p:cNvPr id="55" name="文字方塊 54"/>
              <p:cNvSpPr txBox="1">
                <a:spLocks noRot="1" noChangeAspect="1" noMove="1" noResize="1" noEditPoints="1" noAdjustHandles="1" noChangeArrowheads="1" noChangeShapeType="1" noTextEdit="1"/>
              </p:cNvSpPr>
              <p:nvPr/>
            </p:nvSpPr>
            <p:spPr>
              <a:xfrm>
                <a:off x="1708496" y="2014196"/>
                <a:ext cx="459357" cy="435889"/>
              </a:xfrm>
              <a:prstGeom prst="rect">
                <a:avLst/>
              </a:prstGeom>
              <a:blipFill>
                <a:blip r:embed="rId1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6" name="文字方塊 55"/>
              <p:cNvSpPr txBox="1"/>
              <p:nvPr/>
            </p:nvSpPr>
            <p:spPr>
              <a:xfrm>
                <a:off x="1727266" y="2455033"/>
                <a:ext cx="459357" cy="4366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800" i="1" smtClean="0">
                              <a:latin typeface="Cambria Math" panose="02040503050406030204" pitchFamily="18" charset="0"/>
                            </a:rPr>
                          </m:ctrlPr>
                        </m:sSubSupPr>
                        <m:e>
                          <m:r>
                            <a:rPr lang="en-US" altLang="zh-TW" sz="2800" b="0" i="1" smtClean="0">
                              <a:latin typeface="Cambria Math" panose="02040503050406030204" pitchFamily="18" charset="0"/>
                            </a:rPr>
                            <m:t>𝑥</m:t>
                          </m:r>
                        </m:e>
                        <m:sub>
                          <m:r>
                            <a:rPr lang="en-US" altLang="zh-TW" sz="2800" b="0" i="1" smtClean="0">
                              <a:latin typeface="Cambria Math" panose="02040503050406030204" pitchFamily="18" charset="0"/>
                            </a:rPr>
                            <m:t>2</m:t>
                          </m:r>
                        </m:sub>
                        <m:sup>
                          <m:r>
                            <a:rPr lang="en-US" altLang="zh-TW" sz="2800" b="0" i="1" smtClean="0">
                              <a:latin typeface="Cambria Math" panose="02040503050406030204" pitchFamily="18" charset="0"/>
                            </a:rPr>
                            <m:t>2</m:t>
                          </m:r>
                        </m:sup>
                      </m:sSubSup>
                    </m:oMath>
                  </m:oMathPara>
                </a14:m>
                <a:endParaRPr lang="zh-TW" altLang="en-US" sz="2800" dirty="0"/>
              </a:p>
            </p:txBody>
          </p:sp>
        </mc:Choice>
        <mc:Fallback xmlns="">
          <p:sp>
            <p:nvSpPr>
              <p:cNvPr id="56" name="文字方塊 55"/>
              <p:cNvSpPr txBox="1">
                <a:spLocks noRot="1" noChangeAspect="1" noMove="1" noResize="1" noEditPoints="1" noAdjustHandles="1" noChangeArrowheads="1" noChangeShapeType="1" noTextEdit="1"/>
              </p:cNvSpPr>
              <p:nvPr/>
            </p:nvSpPr>
            <p:spPr>
              <a:xfrm>
                <a:off x="1727266" y="2455033"/>
                <a:ext cx="459357" cy="436658"/>
              </a:xfrm>
              <a:prstGeom prst="rect">
                <a:avLst/>
              </a:prstGeom>
              <a:blipFill>
                <a:blip r:embed="rId14"/>
                <a:stretch>
                  <a:fillRect/>
                </a:stretch>
              </a:blipFill>
            </p:spPr>
            <p:txBody>
              <a:bodyPr/>
              <a:lstStyle/>
              <a:p>
                <a:r>
                  <a:rPr lang="zh-TW" altLang="en-US">
                    <a:noFill/>
                  </a:rPr>
                  <a:t> </a:t>
                </a:r>
              </a:p>
            </p:txBody>
          </p:sp>
        </mc:Fallback>
      </mc:AlternateContent>
      <p:sp>
        <p:nvSpPr>
          <p:cNvPr id="57" name="矩形 56">
            <a:extLst>
              <a:ext uri="{FF2B5EF4-FFF2-40B4-BE49-F238E27FC236}">
                <a16:creationId xmlns:a16="http://schemas.microsoft.com/office/drawing/2014/main" id="{B114D360-AB7E-4E4F-B60F-0C0C2B6E0E0B}"/>
              </a:ext>
            </a:extLst>
          </p:cNvPr>
          <p:cNvSpPr/>
          <p:nvPr/>
        </p:nvSpPr>
        <p:spPr>
          <a:xfrm>
            <a:off x="1190307" y="5867756"/>
            <a:ext cx="6909432" cy="830997"/>
          </a:xfrm>
          <a:prstGeom prst="rect">
            <a:avLst/>
          </a:prstGeom>
        </p:spPr>
        <p:txBody>
          <a:bodyPr wrap="square">
            <a:spAutoFit/>
          </a:bodyPr>
          <a:lstStyle/>
          <a:p>
            <a:r>
              <a:rPr lang="en-US" altLang="zh-TW" sz="2400" dirty="0"/>
              <a:t>In general, gradient descent converges much faster with feature scaling than without it.</a:t>
            </a:r>
          </a:p>
        </p:txBody>
      </p:sp>
    </p:spTree>
    <p:extLst>
      <p:ext uri="{BB962C8B-B14F-4D97-AF65-F5344CB8AC3E}">
        <p14:creationId xmlns:p14="http://schemas.microsoft.com/office/powerpoint/2010/main" val="93735455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44" grpId="0"/>
      <p:bldP spid="45" grpId="0"/>
      <p:bldP spid="46" grpId="0"/>
      <p:bldP spid="47" grpId="0"/>
      <p:bldP spid="48" grpId="0"/>
      <p:bldP spid="49" grpId="0" animBg="1"/>
      <p:bldP spid="50" grpId="0" animBg="1"/>
      <p:bldP spid="51" grpId="0"/>
      <p:bldP spid="3" grpId="0" animBg="1"/>
      <p:bldP spid="52" grpId="0" animBg="1"/>
      <p:bldP spid="53" grpId="0"/>
      <p:bldP spid="54" grpId="0"/>
      <p:bldP spid="55" grpId="0"/>
      <p:bldP spid="56" grpId="0"/>
      <p:bldP spid="5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a:p>
        </p:txBody>
      </p:sp>
      <p:sp>
        <p:nvSpPr>
          <p:cNvPr id="5" name="標題 4">
            <a:extLst>
              <a:ext uri="{FF2B5EF4-FFF2-40B4-BE49-F238E27FC236}">
                <a16:creationId xmlns:a16="http://schemas.microsoft.com/office/drawing/2014/main" id="{25ABD7A1-5C63-4B0E-8E5D-BD49F26CBDF7}"/>
              </a:ext>
            </a:extLst>
          </p:cNvPr>
          <p:cNvSpPr>
            <a:spLocks noGrp="1"/>
          </p:cNvSpPr>
          <p:nvPr>
            <p:ph type="title"/>
          </p:nvPr>
        </p:nvSpPr>
        <p:spPr/>
        <p:txBody>
          <a:bodyPr/>
          <a:lstStyle/>
          <a:p>
            <a:r>
              <a:rPr lang="en-US" altLang="zh-TW" dirty="0"/>
              <a:t>How about Hidden Layer?</a:t>
            </a:r>
            <a:endParaRPr lang="zh-TW" altLang="en-US" dirty="0"/>
          </a:p>
        </p:txBody>
      </p:sp>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CAA01B68-0294-4E14-B8A9-D5B1A499180A}"/>
                  </a:ext>
                </a:extLst>
              </p:cNvPr>
              <p:cNvSpPr/>
              <p:nvPr/>
            </p:nvSpPr>
            <p:spPr>
              <a:xfrm>
                <a:off x="3849552" y="2508250"/>
                <a:ext cx="361950" cy="901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𝑎</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6" name="矩形 5">
                <a:extLst>
                  <a:ext uri="{FF2B5EF4-FFF2-40B4-BE49-F238E27FC236}">
                    <a16:creationId xmlns:a16="http://schemas.microsoft.com/office/drawing/2014/main" id="{CAA01B68-0294-4E14-B8A9-D5B1A499180A}"/>
                  </a:ext>
                </a:extLst>
              </p:cNvPr>
              <p:cNvSpPr>
                <a:spLocks noRot="1" noChangeAspect="1" noMove="1" noResize="1" noEditPoints="1" noAdjustHandles="1" noChangeArrowheads="1" noChangeShapeType="1" noTextEdit="1"/>
              </p:cNvSpPr>
              <p:nvPr/>
            </p:nvSpPr>
            <p:spPr>
              <a:xfrm>
                <a:off x="3849552" y="2508250"/>
                <a:ext cx="361950" cy="901700"/>
              </a:xfrm>
              <a:prstGeom prst="rect">
                <a:avLst/>
              </a:prstGeom>
              <a:blipFill>
                <a:blip r:embed="rId3"/>
                <a:stretch>
                  <a:fillRect l="-2096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1E96D02B-B4AC-4725-B091-C12FBFAD4D99}"/>
                  </a:ext>
                </a:extLst>
              </p:cNvPr>
              <p:cNvSpPr/>
              <p:nvPr/>
            </p:nvSpPr>
            <p:spPr>
              <a:xfrm>
                <a:off x="628650" y="2527300"/>
                <a:ext cx="361950" cy="9017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𝑥</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9" name="矩形 8">
                <a:extLst>
                  <a:ext uri="{FF2B5EF4-FFF2-40B4-BE49-F238E27FC236}">
                    <a16:creationId xmlns:a16="http://schemas.microsoft.com/office/drawing/2014/main" id="{1E96D02B-B4AC-4725-B091-C12FBFAD4D99}"/>
                  </a:ext>
                </a:extLst>
              </p:cNvPr>
              <p:cNvSpPr>
                <a:spLocks noRot="1" noChangeAspect="1" noMove="1" noResize="1" noEditPoints="1" noAdjustHandles="1" noChangeArrowheads="1" noChangeShapeType="1" noTextEdit="1"/>
              </p:cNvSpPr>
              <p:nvPr/>
            </p:nvSpPr>
            <p:spPr>
              <a:xfrm>
                <a:off x="628650" y="2527300"/>
                <a:ext cx="361950" cy="901700"/>
              </a:xfrm>
              <a:prstGeom prst="rect">
                <a:avLst/>
              </a:prstGeom>
              <a:blipFill>
                <a:blip r:embed="rId4"/>
                <a:stretch>
                  <a:fillRect l="-20968"/>
                </a:stretch>
              </a:blipFill>
            </p:spPr>
            <p:txBody>
              <a:bodyPr/>
              <a:lstStyle/>
              <a:p>
                <a:r>
                  <a:rPr lang="zh-TW" altLang="en-US">
                    <a:noFill/>
                  </a:rPr>
                  <a:t> </a:t>
                </a:r>
              </a:p>
            </p:txBody>
          </p:sp>
        </mc:Fallback>
      </mc:AlternateContent>
      <p:sp>
        <p:nvSpPr>
          <p:cNvPr id="10" name="矩形 9">
            <a:extLst>
              <a:ext uri="{FF2B5EF4-FFF2-40B4-BE49-F238E27FC236}">
                <a16:creationId xmlns:a16="http://schemas.microsoft.com/office/drawing/2014/main" id="{A152AE88-C35D-4D26-A206-1F04864F8B3C}"/>
              </a:ext>
            </a:extLst>
          </p:cNvPr>
          <p:cNvSpPr/>
          <p:nvPr/>
        </p:nvSpPr>
        <p:spPr>
          <a:xfrm>
            <a:off x="1792787" y="2508250"/>
            <a:ext cx="1308100" cy="9017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2400" dirty="0"/>
              <a:t>Layer 1</a:t>
            </a:r>
            <a:endParaRPr lang="zh-TW" altLang="en-US" sz="2400" dirty="0"/>
          </a:p>
        </p:txBody>
      </p:sp>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id="{24D138E4-1647-435B-9474-ACD40EA72779}"/>
                  </a:ext>
                </a:extLst>
              </p:cNvPr>
              <p:cNvSpPr/>
              <p:nvPr/>
            </p:nvSpPr>
            <p:spPr>
              <a:xfrm>
                <a:off x="4960167" y="2508250"/>
                <a:ext cx="1308100" cy="9017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altLang="zh-TW" sz="2400" dirty="0"/>
                        <m:t>Layer</m:t>
                      </m:r>
                      <m:r>
                        <m:rPr>
                          <m:nor/>
                        </m:rPr>
                        <a:rPr lang="en-US" altLang="zh-TW" sz="2400" dirty="0"/>
                        <m:t> </m:t>
                      </m:r>
                      <m:r>
                        <m:rPr>
                          <m:nor/>
                        </m:rPr>
                        <a:rPr lang="en-US" altLang="zh-TW" sz="2400" dirty="0"/>
                        <m:t>2</m:t>
                      </m:r>
                    </m:oMath>
                  </m:oMathPara>
                </a14:m>
                <a:endParaRPr lang="zh-TW" altLang="en-US" sz="2400" dirty="0"/>
              </a:p>
            </p:txBody>
          </p:sp>
        </mc:Choice>
        <mc:Fallback xmlns="">
          <p:sp>
            <p:nvSpPr>
              <p:cNvPr id="12" name="矩形 11">
                <a:extLst>
                  <a:ext uri="{FF2B5EF4-FFF2-40B4-BE49-F238E27FC236}">
                    <a16:creationId xmlns:a16="http://schemas.microsoft.com/office/drawing/2014/main" id="{24D138E4-1647-435B-9474-ACD40EA72779}"/>
                  </a:ext>
                </a:extLst>
              </p:cNvPr>
              <p:cNvSpPr>
                <a:spLocks noRot="1" noChangeAspect="1" noMove="1" noResize="1" noEditPoints="1" noAdjustHandles="1" noChangeArrowheads="1" noChangeShapeType="1" noTextEdit="1"/>
              </p:cNvSpPr>
              <p:nvPr/>
            </p:nvSpPr>
            <p:spPr>
              <a:xfrm>
                <a:off x="4960167" y="2508250"/>
                <a:ext cx="1308100" cy="901700"/>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矩形 15">
                <a:extLst>
                  <a:ext uri="{FF2B5EF4-FFF2-40B4-BE49-F238E27FC236}">
                    <a16:creationId xmlns:a16="http://schemas.microsoft.com/office/drawing/2014/main" id="{642860BD-CC07-4DC2-8AE7-8348BF0F3C34}"/>
                  </a:ext>
                </a:extLst>
              </p:cNvPr>
              <p:cNvSpPr/>
              <p:nvPr/>
            </p:nvSpPr>
            <p:spPr>
              <a:xfrm>
                <a:off x="7016932" y="2527300"/>
                <a:ext cx="361950" cy="9017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𝑎</m:t>
                          </m:r>
                        </m:e>
                        <m:sup>
                          <m:r>
                            <a:rPr lang="en-US" altLang="zh-TW" sz="2400" b="0" i="1" smtClean="0">
                              <a:latin typeface="Cambria Math" panose="02040503050406030204" pitchFamily="18" charset="0"/>
                            </a:rPr>
                            <m:t>2</m:t>
                          </m:r>
                        </m:sup>
                      </m:sSup>
                    </m:oMath>
                  </m:oMathPara>
                </a14:m>
                <a:endParaRPr lang="zh-TW" altLang="en-US" sz="2400" dirty="0"/>
              </a:p>
            </p:txBody>
          </p:sp>
        </mc:Choice>
        <mc:Fallback xmlns="">
          <p:sp>
            <p:nvSpPr>
              <p:cNvPr id="16" name="矩形 15">
                <a:extLst>
                  <a:ext uri="{FF2B5EF4-FFF2-40B4-BE49-F238E27FC236}">
                    <a16:creationId xmlns:a16="http://schemas.microsoft.com/office/drawing/2014/main" id="{642860BD-CC07-4DC2-8AE7-8348BF0F3C34}"/>
                  </a:ext>
                </a:extLst>
              </p:cNvPr>
              <p:cNvSpPr>
                <a:spLocks noRot="1" noChangeAspect="1" noMove="1" noResize="1" noEditPoints="1" noAdjustHandles="1" noChangeArrowheads="1" noChangeShapeType="1" noTextEdit="1"/>
              </p:cNvSpPr>
              <p:nvPr/>
            </p:nvSpPr>
            <p:spPr>
              <a:xfrm>
                <a:off x="7016932" y="2527300"/>
                <a:ext cx="361950" cy="901700"/>
              </a:xfrm>
              <a:prstGeom prst="rect">
                <a:avLst/>
              </a:prstGeom>
              <a:blipFill>
                <a:blip r:embed="rId6"/>
                <a:stretch>
                  <a:fillRect l="-21311"/>
                </a:stretch>
              </a:blipFill>
            </p:spPr>
            <p:txBody>
              <a:bodyPr/>
              <a:lstStyle/>
              <a:p>
                <a:r>
                  <a:rPr lang="zh-TW" altLang="en-US">
                    <a:noFill/>
                  </a:rPr>
                  <a:t> </a:t>
                </a:r>
              </a:p>
            </p:txBody>
          </p:sp>
        </mc:Fallback>
      </mc:AlternateContent>
      <p:cxnSp>
        <p:nvCxnSpPr>
          <p:cNvPr id="17" name="直線單箭頭接點 16">
            <a:extLst>
              <a:ext uri="{FF2B5EF4-FFF2-40B4-BE49-F238E27FC236}">
                <a16:creationId xmlns:a16="http://schemas.microsoft.com/office/drawing/2014/main" id="{5CF2DE9E-C106-4E42-8535-54D4DDF3F995}"/>
              </a:ext>
            </a:extLst>
          </p:cNvPr>
          <p:cNvCxnSpPr>
            <a:cxnSpLocks/>
          </p:cNvCxnSpPr>
          <p:nvPr/>
        </p:nvCxnSpPr>
        <p:spPr>
          <a:xfrm>
            <a:off x="3100887" y="2978150"/>
            <a:ext cx="74866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a:extLst>
              <a:ext uri="{FF2B5EF4-FFF2-40B4-BE49-F238E27FC236}">
                <a16:creationId xmlns:a16="http://schemas.microsoft.com/office/drawing/2014/main" id="{945A7DBB-5C15-455A-AA7B-E844D155DE34}"/>
              </a:ext>
            </a:extLst>
          </p:cNvPr>
          <p:cNvCxnSpPr>
            <a:cxnSpLocks/>
          </p:cNvCxnSpPr>
          <p:nvPr/>
        </p:nvCxnSpPr>
        <p:spPr>
          <a:xfrm>
            <a:off x="4211502" y="2984502"/>
            <a:ext cx="74866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單箭頭接點 19">
            <a:extLst>
              <a:ext uri="{FF2B5EF4-FFF2-40B4-BE49-F238E27FC236}">
                <a16:creationId xmlns:a16="http://schemas.microsoft.com/office/drawing/2014/main" id="{D9C0CB10-303D-4747-A2D5-204E1A4B0226}"/>
              </a:ext>
            </a:extLst>
          </p:cNvPr>
          <p:cNvCxnSpPr>
            <a:cxnSpLocks/>
          </p:cNvCxnSpPr>
          <p:nvPr/>
        </p:nvCxnSpPr>
        <p:spPr>
          <a:xfrm>
            <a:off x="6268267" y="2957290"/>
            <a:ext cx="74866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文字方塊 20">
            <a:extLst>
              <a:ext uri="{FF2B5EF4-FFF2-40B4-BE49-F238E27FC236}">
                <a16:creationId xmlns:a16="http://schemas.microsoft.com/office/drawing/2014/main" id="{B7977403-A09A-4E70-B8B7-A3E297166971}"/>
              </a:ext>
            </a:extLst>
          </p:cNvPr>
          <p:cNvSpPr txBox="1"/>
          <p:nvPr/>
        </p:nvSpPr>
        <p:spPr>
          <a:xfrm>
            <a:off x="7292703" y="2637624"/>
            <a:ext cx="952772" cy="523220"/>
          </a:xfrm>
          <a:prstGeom prst="rect">
            <a:avLst/>
          </a:prstGeom>
          <a:noFill/>
        </p:spPr>
        <p:txBody>
          <a:bodyPr wrap="square" rtlCol="0">
            <a:spAutoFit/>
          </a:bodyPr>
          <a:lstStyle/>
          <a:p>
            <a:pPr algn="ctr"/>
            <a:r>
              <a:rPr lang="en-US" altLang="zh-TW" sz="2800" b="1" dirty="0"/>
              <a:t>……</a:t>
            </a:r>
            <a:endParaRPr lang="zh-TW" altLang="en-US" sz="2800" b="1" dirty="0"/>
          </a:p>
        </p:txBody>
      </p:sp>
      <p:cxnSp>
        <p:nvCxnSpPr>
          <p:cNvPr id="22" name="直線單箭頭接點 21">
            <a:extLst>
              <a:ext uri="{FF2B5EF4-FFF2-40B4-BE49-F238E27FC236}">
                <a16:creationId xmlns:a16="http://schemas.microsoft.com/office/drawing/2014/main" id="{BC76980D-2209-4879-BD5F-4E3851127622}"/>
              </a:ext>
            </a:extLst>
          </p:cNvPr>
          <p:cNvCxnSpPr>
            <a:cxnSpLocks/>
          </p:cNvCxnSpPr>
          <p:nvPr/>
        </p:nvCxnSpPr>
        <p:spPr>
          <a:xfrm>
            <a:off x="1044122" y="2984502"/>
            <a:ext cx="74866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文字方塊 22">
            <a:extLst>
              <a:ext uri="{FF2B5EF4-FFF2-40B4-BE49-F238E27FC236}">
                <a16:creationId xmlns:a16="http://schemas.microsoft.com/office/drawing/2014/main" id="{621319C0-0DFC-4BEA-B761-3A6E1111ED25}"/>
              </a:ext>
            </a:extLst>
          </p:cNvPr>
          <p:cNvSpPr txBox="1"/>
          <p:nvPr/>
        </p:nvSpPr>
        <p:spPr>
          <a:xfrm>
            <a:off x="77560" y="1587947"/>
            <a:ext cx="2681787" cy="461665"/>
          </a:xfrm>
          <a:prstGeom prst="rect">
            <a:avLst/>
          </a:prstGeom>
          <a:noFill/>
        </p:spPr>
        <p:txBody>
          <a:bodyPr wrap="square" rtlCol="0">
            <a:spAutoFit/>
          </a:bodyPr>
          <a:lstStyle/>
          <a:p>
            <a:r>
              <a:rPr lang="en-US" altLang="zh-TW" sz="2400" dirty="0"/>
              <a:t>Feature Scaling</a:t>
            </a:r>
            <a:endParaRPr lang="zh-TW" altLang="en-US" sz="2400" dirty="0"/>
          </a:p>
        </p:txBody>
      </p:sp>
      <p:sp>
        <p:nvSpPr>
          <p:cNvPr id="24" name="箭號: 向下 23">
            <a:extLst>
              <a:ext uri="{FF2B5EF4-FFF2-40B4-BE49-F238E27FC236}">
                <a16:creationId xmlns:a16="http://schemas.microsoft.com/office/drawing/2014/main" id="{83FEF6D8-8598-41CA-8F9D-333F3F4CFE34}"/>
              </a:ext>
            </a:extLst>
          </p:cNvPr>
          <p:cNvSpPr/>
          <p:nvPr/>
        </p:nvSpPr>
        <p:spPr>
          <a:xfrm>
            <a:off x="612775" y="2049612"/>
            <a:ext cx="393700" cy="41022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5" name="文字方塊 24">
            <a:extLst>
              <a:ext uri="{FF2B5EF4-FFF2-40B4-BE49-F238E27FC236}">
                <a16:creationId xmlns:a16="http://schemas.microsoft.com/office/drawing/2014/main" id="{ADB5F143-EE08-4555-8116-35ADBE129ED5}"/>
              </a:ext>
            </a:extLst>
          </p:cNvPr>
          <p:cNvSpPr txBox="1"/>
          <p:nvPr/>
        </p:nvSpPr>
        <p:spPr>
          <a:xfrm>
            <a:off x="3307262" y="1599061"/>
            <a:ext cx="2681787" cy="461665"/>
          </a:xfrm>
          <a:prstGeom prst="rect">
            <a:avLst/>
          </a:prstGeom>
          <a:noFill/>
        </p:spPr>
        <p:txBody>
          <a:bodyPr wrap="square" rtlCol="0">
            <a:spAutoFit/>
          </a:bodyPr>
          <a:lstStyle/>
          <a:p>
            <a:r>
              <a:rPr lang="en-US" altLang="zh-TW" sz="2400" dirty="0"/>
              <a:t>Feature Scaling ?</a:t>
            </a:r>
            <a:endParaRPr lang="zh-TW" altLang="en-US" sz="2400" dirty="0"/>
          </a:p>
        </p:txBody>
      </p:sp>
      <p:sp>
        <p:nvSpPr>
          <p:cNvPr id="26" name="箭號: 向下 25">
            <a:extLst>
              <a:ext uri="{FF2B5EF4-FFF2-40B4-BE49-F238E27FC236}">
                <a16:creationId xmlns:a16="http://schemas.microsoft.com/office/drawing/2014/main" id="{CD06D227-C1EB-40B2-87E5-F7FC46BEB8C6}"/>
              </a:ext>
            </a:extLst>
          </p:cNvPr>
          <p:cNvSpPr/>
          <p:nvPr/>
        </p:nvSpPr>
        <p:spPr>
          <a:xfrm>
            <a:off x="3829777" y="2060726"/>
            <a:ext cx="393700" cy="41022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7" name="文字方塊 26">
            <a:extLst>
              <a:ext uri="{FF2B5EF4-FFF2-40B4-BE49-F238E27FC236}">
                <a16:creationId xmlns:a16="http://schemas.microsoft.com/office/drawing/2014/main" id="{2E221602-FF74-42D1-9626-3543E402B13E}"/>
              </a:ext>
            </a:extLst>
          </p:cNvPr>
          <p:cNvSpPr txBox="1"/>
          <p:nvPr/>
        </p:nvSpPr>
        <p:spPr>
          <a:xfrm>
            <a:off x="6458721" y="1599061"/>
            <a:ext cx="2681787" cy="461665"/>
          </a:xfrm>
          <a:prstGeom prst="rect">
            <a:avLst/>
          </a:prstGeom>
          <a:noFill/>
        </p:spPr>
        <p:txBody>
          <a:bodyPr wrap="square" rtlCol="0">
            <a:spAutoFit/>
          </a:bodyPr>
          <a:lstStyle/>
          <a:p>
            <a:r>
              <a:rPr lang="en-US" altLang="zh-TW" sz="2400" dirty="0"/>
              <a:t>Feature Scaling ?</a:t>
            </a:r>
            <a:endParaRPr lang="zh-TW" altLang="en-US" sz="2400" dirty="0"/>
          </a:p>
        </p:txBody>
      </p:sp>
      <p:sp>
        <p:nvSpPr>
          <p:cNvPr id="28" name="箭號: 向下 27">
            <a:extLst>
              <a:ext uri="{FF2B5EF4-FFF2-40B4-BE49-F238E27FC236}">
                <a16:creationId xmlns:a16="http://schemas.microsoft.com/office/drawing/2014/main" id="{BF054B09-D0C3-48E5-94F9-E3A15FE131AC}"/>
              </a:ext>
            </a:extLst>
          </p:cNvPr>
          <p:cNvSpPr/>
          <p:nvPr/>
        </p:nvSpPr>
        <p:spPr>
          <a:xfrm>
            <a:off x="6993936" y="2060726"/>
            <a:ext cx="393700" cy="41022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pic>
        <p:nvPicPr>
          <p:cNvPr id="29" name="Picture 2" descr="https://cdn-images-1.medium.com/max/800/1*ZxfKps6Mb7fqiQnlQPcMKQ.png">
            <a:extLst>
              <a:ext uri="{FF2B5EF4-FFF2-40B4-BE49-F238E27FC236}">
                <a16:creationId xmlns:a16="http://schemas.microsoft.com/office/drawing/2014/main" id="{34B6266D-24FC-42D2-817E-F92B098AAA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520" y="3946624"/>
            <a:ext cx="3828314" cy="117242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https://cdn-images-1.medium.com/max/800/1*u5S2mlVh2G0uD-MjIpBYxg.png">
            <a:extLst>
              <a:ext uri="{FF2B5EF4-FFF2-40B4-BE49-F238E27FC236}">
                <a16:creationId xmlns:a16="http://schemas.microsoft.com/office/drawing/2014/main" id="{8094B2D1-0054-41AF-8BA8-86626B68AB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2383" y="5262867"/>
            <a:ext cx="4041388" cy="1070968"/>
          </a:xfrm>
          <a:prstGeom prst="rect">
            <a:avLst/>
          </a:prstGeom>
          <a:noFill/>
          <a:extLst>
            <a:ext uri="{909E8E84-426E-40DD-AFC4-6F175D3DCCD1}">
              <a14:hiddenFill xmlns:a14="http://schemas.microsoft.com/office/drawing/2010/main">
                <a:solidFill>
                  <a:srgbClr val="FFFFFF"/>
                </a:solidFill>
              </a14:hiddenFill>
            </a:ext>
          </a:extLst>
        </p:spPr>
      </p:pic>
      <p:sp>
        <p:nvSpPr>
          <p:cNvPr id="31" name="箭號: 向下 30">
            <a:extLst>
              <a:ext uri="{FF2B5EF4-FFF2-40B4-BE49-F238E27FC236}">
                <a16:creationId xmlns:a16="http://schemas.microsoft.com/office/drawing/2014/main" id="{8762E7E7-2053-4F3D-B4C1-FB5817669B28}"/>
              </a:ext>
            </a:extLst>
          </p:cNvPr>
          <p:cNvSpPr/>
          <p:nvPr/>
        </p:nvSpPr>
        <p:spPr>
          <a:xfrm>
            <a:off x="2337150" y="4790421"/>
            <a:ext cx="491853" cy="41022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2" name="箭號: 向下 31">
            <a:extLst>
              <a:ext uri="{FF2B5EF4-FFF2-40B4-BE49-F238E27FC236}">
                <a16:creationId xmlns:a16="http://schemas.microsoft.com/office/drawing/2014/main" id="{AF08B9AA-4C4E-4878-80F9-CEAE02D0F822}"/>
              </a:ext>
            </a:extLst>
          </p:cNvPr>
          <p:cNvSpPr/>
          <p:nvPr/>
        </p:nvSpPr>
        <p:spPr>
          <a:xfrm>
            <a:off x="1320800" y="4191000"/>
            <a:ext cx="190500" cy="4328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箭號: 向下 32">
            <a:extLst>
              <a:ext uri="{FF2B5EF4-FFF2-40B4-BE49-F238E27FC236}">
                <a16:creationId xmlns:a16="http://schemas.microsoft.com/office/drawing/2014/main" id="{F73D00AD-A080-4943-B6EE-CB06BFE6CBC0}"/>
              </a:ext>
            </a:extLst>
          </p:cNvPr>
          <p:cNvSpPr/>
          <p:nvPr/>
        </p:nvSpPr>
        <p:spPr>
          <a:xfrm flipV="1">
            <a:off x="2505381" y="3830196"/>
            <a:ext cx="190500" cy="4328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文字方塊 33">
            <a:extLst>
              <a:ext uri="{FF2B5EF4-FFF2-40B4-BE49-F238E27FC236}">
                <a16:creationId xmlns:a16="http://schemas.microsoft.com/office/drawing/2014/main" id="{D8679993-AC46-4E75-B9CD-54E003199F03}"/>
              </a:ext>
            </a:extLst>
          </p:cNvPr>
          <p:cNvSpPr txBox="1"/>
          <p:nvPr/>
        </p:nvSpPr>
        <p:spPr>
          <a:xfrm>
            <a:off x="4786542" y="5328343"/>
            <a:ext cx="4041387" cy="1200329"/>
          </a:xfrm>
          <a:prstGeom prst="rect">
            <a:avLst/>
          </a:prstGeom>
          <a:noFill/>
        </p:spPr>
        <p:txBody>
          <a:bodyPr wrap="square" rtlCol="0">
            <a:spAutoFit/>
          </a:bodyPr>
          <a:lstStyle/>
          <a:p>
            <a:r>
              <a:rPr lang="en-US" altLang="zh-TW" sz="2400" dirty="0"/>
              <a:t>Smaller learning rate can be helpful, but the training would be slower.</a:t>
            </a:r>
            <a:endParaRPr lang="zh-TW" altLang="en-US" sz="2400" dirty="0"/>
          </a:p>
        </p:txBody>
      </p:sp>
      <p:sp>
        <p:nvSpPr>
          <p:cNvPr id="35" name="文字方塊 34">
            <a:extLst>
              <a:ext uri="{FF2B5EF4-FFF2-40B4-BE49-F238E27FC236}">
                <a16:creationId xmlns:a16="http://schemas.microsoft.com/office/drawing/2014/main" id="{3C031E65-0593-4239-8C3D-C862E59FDF5E}"/>
              </a:ext>
            </a:extLst>
          </p:cNvPr>
          <p:cNvSpPr txBox="1"/>
          <p:nvPr/>
        </p:nvSpPr>
        <p:spPr>
          <a:xfrm>
            <a:off x="5079779" y="3932448"/>
            <a:ext cx="3828314" cy="830997"/>
          </a:xfrm>
          <a:prstGeom prst="rect">
            <a:avLst/>
          </a:prstGeom>
          <a:noFill/>
        </p:spPr>
        <p:txBody>
          <a:bodyPr wrap="square" rtlCol="0">
            <a:spAutoFit/>
          </a:bodyPr>
          <a:lstStyle/>
          <a:p>
            <a:r>
              <a:rPr lang="en-US" altLang="zh-TW" sz="2400" dirty="0"/>
              <a:t>Difficulty: their statistics change during the training …</a:t>
            </a:r>
            <a:endParaRPr lang="zh-TW" altLang="en-US" sz="2400" dirty="0"/>
          </a:p>
        </p:txBody>
      </p:sp>
      <p:cxnSp>
        <p:nvCxnSpPr>
          <p:cNvPr id="37" name="直線單箭頭接點 36">
            <a:extLst>
              <a:ext uri="{FF2B5EF4-FFF2-40B4-BE49-F238E27FC236}">
                <a16:creationId xmlns:a16="http://schemas.microsoft.com/office/drawing/2014/main" id="{CBE30A63-FB75-4435-914F-EC5AC16305D7}"/>
              </a:ext>
            </a:extLst>
          </p:cNvPr>
          <p:cNvCxnSpPr>
            <a:cxnSpLocks/>
          </p:cNvCxnSpPr>
          <p:nvPr/>
        </p:nvCxnSpPr>
        <p:spPr>
          <a:xfrm>
            <a:off x="4026627" y="3429000"/>
            <a:ext cx="1701792" cy="5176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37">
            <a:extLst>
              <a:ext uri="{FF2B5EF4-FFF2-40B4-BE49-F238E27FC236}">
                <a16:creationId xmlns:a16="http://schemas.microsoft.com/office/drawing/2014/main" id="{32C44C58-F102-4E2C-BEF0-A53D0DC11C5B}"/>
              </a:ext>
            </a:extLst>
          </p:cNvPr>
          <p:cNvCxnSpPr>
            <a:cxnSpLocks/>
            <a:endCxn id="35" idx="0"/>
          </p:cNvCxnSpPr>
          <p:nvPr/>
        </p:nvCxnSpPr>
        <p:spPr>
          <a:xfrm flipH="1">
            <a:off x="6993936" y="3425850"/>
            <a:ext cx="193264" cy="5065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矩形 41">
            <a:extLst>
              <a:ext uri="{FF2B5EF4-FFF2-40B4-BE49-F238E27FC236}">
                <a16:creationId xmlns:a16="http://schemas.microsoft.com/office/drawing/2014/main" id="{2F0A5CE8-B044-4144-94AC-776FB0F9D7F4}"/>
              </a:ext>
            </a:extLst>
          </p:cNvPr>
          <p:cNvSpPr/>
          <p:nvPr/>
        </p:nvSpPr>
        <p:spPr>
          <a:xfrm>
            <a:off x="5750619" y="4758452"/>
            <a:ext cx="3096360" cy="523220"/>
          </a:xfrm>
          <a:prstGeom prst="rect">
            <a:avLst/>
          </a:prstGeom>
        </p:spPr>
        <p:txBody>
          <a:bodyPr wrap="none">
            <a:spAutoFit/>
          </a:bodyPr>
          <a:lstStyle/>
          <a:p>
            <a:r>
              <a:rPr lang="en-US" altLang="zh-TW" sz="2800" dirty="0">
                <a:solidFill>
                  <a:srgbClr val="FF0000"/>
                </a:solidFill>
              </a:rPr>
              <a:t>Batch normalization</a:t>
            </a:r>
            <a:endParaRPr lang="zh-TW" altLang="en-US" sz="2800" dirty="0">
              <a:solidFill>
                <a:srgbClr val="FF0000"/>
              </a:solidFill>
            </a:endParaRPr>
          </a:p>
        </p:txBody>
      </p:sp>
      <p:sp>
        <p:nvSpPr>
          <p:cNvPr id="43" name="箭號: 向右 42">
            <a:extLst>
              <a:ext uri="{FF2B5EF4-FFF2-40B4-BE49-F238E27FC236}">
                <a16:creationId xmlns:a16="http://schemas.microsoft.com/office/drawing/2014/main" id="{C08D6B9C-6D8A-4548-B399-32AB9C7FA268}"/>
              </a:ext>
            </a:extLst>
          </p:cNvPr>
          <p:cNvSpPr/>
          <p:nvPr/>
        </p:nvSpPr>
        <p:spPr>
          <a:xfrm>
            <a:off x="5245100" y="4826085"/>
            <a:ext cx="505519" cy="39483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2" name="矩形 1">
            <a:extLst>
              <a:ext uri="{FF2B5EF4-FFF2-40B4-BE49-F238E27FC236}">
                <a16:creationId xmlns:a16="http://schemas.microsoft.com/office/drawing/2014/main" id="{A23E5A43-DDD2-4D76-88A3-0D31FC61CC25}"/>
              </a:ext>
            </a:extLst>
          </p:cNvPr>
          <p:cNvSpPr/>
          <p:nvPr/>
        </p:nvSpPr>
        <p:spPr>
          <a:xfrm>
            <a:off x="1135518" y="6254138"/>
            <a:ext cx="3120726" cy="461665"/>
          </a:xfrm>
          <a:prstGeom prst="rect">
            <a:avLst/>
          </a:prstGeom>
        </p:spPr>
        <p:txBody>
          <a:bodyPr wrap="none">
            <a:spAutoFit/>
          </a:bodyPr>
          <a:lstStyle/>
          <a:p>
            <a:r>
              <a:rPr lang="en-US" altLang="zh-TW" sz="2400" dirty="0">
                <a:solidFill>
                  <a:srgbClr val="0000FF"/>
                </a:solidFill>
              </a:rPr>
              <a:t>Internal Covariate Shift </a:t>
            </a:r>
            <a:endParaRPr lang="zh-TW" altLang="en-US" sz="2400" dirty="0">
              <a:solidFill>
                <a:srgbClr val="0000FF"/>
              </a:solidFill>
            </a:endParaRPr>
          </a:p>
        </p:txBody>
      </p:sp>
    </p:spTree>
    <p:extLst>
      <p:ext uri="{BB962C8B-B14F-4D97-AF65-F5344CB8AC3E}">
        <p14:creationId xmlns:p14="http://schemas.microsoft.com/office/powerpoint/2010/main" val="188446962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27" grpId="0"/>
      <p:bldP spid="28" grpId="0" animBg="1"/>
      <p:bldP spid="31" grpId="0" animBg="1"/>
      <p:bldP spid="32" grpId="0" animBg="1"/>
      <p:bldP spid="33" grpId="0" animBg="1"/>
      <p:bldP spid="34" grpId="0"/>
      <p:bldP spid="35" grpId="0"/>
      <p:bldP spid="42" grpId="0"/>
      <p:bldP spid="43"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矩形 60">
            <a:extLst>
              <a:ext uri="{FF2B5EF4-FFF2-40B4-BE49-F238E27FC236}">
                <a16:creationId xmlns:a16="http://schemas.microsoft.com/office/drawing/2014/main" id="{099BC760-34E0-4DF1-B91A-78737962BED8}"/>
              </a:ext>
            </a:extLst>
          </p:cNvPr>
          <p:cNvSpPr/>
          <p:nvPr/>
        </p:nvSpPr>
        <p:spPr>
          <a:xfrm>
            <a:off x="3721963" y="5609997"/>
            <a:ext cx="1389151" cy="94136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2400" dirty="0"/>
          </a:p>
        </p:txBody>
      </p:sp>
      <p:sp>
        <p:nvSpPr>
          <p:cNvPr id="56" name="矩形 55">
            <a:extLst>
              <a:ext uri="{FF2B5EF4-FFF2-40B4-BE49-F238E27FC236}">
                <a16:creationId xmlns:a16="http://schemas.microsoft.com/office/drawing/2014/main" id="{873F8BE2-9D5C-4C63-A241-EDA5B45DCAFC}"/>
              </a:ext>
            </a:extLst>
          </p:cNvPr>
          <p:cNvSpPr/>
          <p:nvPr/>
        </p:nvSpPr>
        <p:spPr>
          <a:xfrm>
            <a:off x="7166202" y="5599120"/>
            <a:ext cx="1412920" cy="94136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cxnSp>
        <p:nvCxnSpPr>
          <p:cNvPr id="40" name="直線單箭頭接點 39">
            <a:extLst>
              <a:ext uri="{FF2B5EF4-FFF2-40B4-BE49-F238E27FC236}">
                <a16:creationId xmlns:a16="http://schemas.microsoft.com/office/drawing/2014/main" id="{97B9E411-F873-44AC-9893-130610459E69}"/>
              </a:ext>
            </a:extLst>
          </p:cNvPr>
          <p:cNvCxnSpPr/>
          <p:nvPr/>
        </p:nvCxnSpPr>
        <p:spPr>
          <a:xfrm>
            <a:off x="3942715" y="4800602"/>
            <a:ext cx="431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矩形 40">
                <a:extLst>
                  <a:ext uri="{FF2B5EF4-FFF2-40B4-BE49-F238E27FC236}">
                    <a16:creationId xmlns:a16="http://schemas.microsoft.com/office/drawing/2014/main" id="{81FA2064-55F1-4C50-8117-A866625F98B5}"/>
                  </a:ext>
                </a:extLst>
              </p:cNvPr>
              <p:cNvSpPr/>
              <p:nvPr/>
            </p:nvSpPr>
            <p:spPr>
              <a:xfrm>
                <a:off x="4387215" y="4352924"/>
                <a:ext cx="361950" cy="901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𝑎</m:t>
                          </m:r>
                        </m:e>
                        <m:sup>
                          <m:r>
                            <a:rPr lang="en-US" altLang="zh-TW" sz="2400" b="0" i="1" smtClean="0">
                              <a:latin typeface="Cambria Math" panose="02040503050406030204" pitchFamily="18" charset="0"/>
                            </a:rPr>
                            <m:t>3</m:t>
                          </m:r>
                        </m:sup>
                      </m:sSup>
                    </m:oMath>
                  </m:oMathPara>
                </a14:m>
                <a:endParaRPr lang="zh-TW" altLang="en-US" sz="2400" dirty="0"/>
              </a:p>
            </p:txBody>
          </p:sp>
        </mc:Choice>
        <mc:Fallback xmlns="">
          <p:sp>
            <p:nvSpPr>
              <p:cNvPr id="41" name="矩形 40">
                <a:extLst>
                  <a:ext uri="{FF2B5EF4-FFF2-40B4-BE49-F238E27FC236}">
                    <a16:creationId xmlns:a16="http://schemas.microsoft.com/office/drawing/2014/main" id="{81FA2064-55F1-4C50-8117-A866625F98B5}"/>
                  </a:ext>
                </a:extLst>
              </p:cNvPr>
              <p:cNvSpPr>
                <a:spLocks noRot="1" noChangeAspect="1" noMove="1" noResize="1" noEditPoints="1" noAdjustHandles="1" noChangeArrowheads="1" noChangeShapeType="1" noTextEdit="1"/>
              </p:cNvSpPr>
              <p:nvPr/>
            </p:nvSpPr>
            <p:spPr>
              <a:xfrm>
                <a:off x="4387215" y="4352924"/>
                <a:ext cx="361950" cy="901700"/>
              </a:xfrm>
              <a:prstGeom prst="rect">
                <a:avLst/>
              </a:prstGeom>
              <a:blipFill>
                <a:blip r:embed="rId3"/>
                <a:stretch>
                  <a:fillRect l="-22951"/>
                </a:stretch>
              </a:blipFill>
            </p:spPr>
            <p:txBody>
              <a:bodyPr/>
              <a:lstStyle/>
              <a:p>
                <a:r>
                  <a:rPr lang="zh-TW" altLang="en-US">
                    <a:noFill/>
                  </a:rPr>
                  <a:t> </a:t>
                </a:r>
              </a:p>
            </p:txBody>
          </p:sp>
        </mc:Fallback>
      </mc:AlternateContent>
      <p:cxnSp>
        <p:nvCxnSpPr>
          <p:cNvPr id="42" name="直線單箭頭接點 41">
            <a:extLst>
              <a:ext uri="{FF2B5EF4-FFF2-40B4-BE49-F238E27FC236}">
                <a16:creationId xmlns:a16="http://schemas.microsoft.com/office/drawing/2014/main" id="{7E9936E0-CEAB-4DF5-8890-F07D8CC4914D}"/>
              </a:ext>
            </a:extLst>
          </p:cNvPr>
          <p:cNvCxnSpPr/>
          <p:nvPr/>
        </p:nvCxnSpPr>
        <p:spPr>
          <a:xfrm>
            <a:off x="3233420" y="4811713"/>
            <a:ext cx="431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35">
            <a:extLst>
              <a:ext uri="{FF2B5EF4-FFF2-40B4-BE49-F238E27FC236}">
                <a16:creationId xmlns:a16="http://schemas.microsoft.com/office/drawing/2014/main" id="{F1973331-74B1-4A39-B669-34A310BEFA6F}"/>
              </a:ext>
            </a:extLst>
          </p:cNvPr>
          <p:cNvCxnSpPr/>
          <p:nvPr/>
        </p:nvCxnSpPr>
        <p:spPr>
          <a:xfrm>
            <a:off x="3942715" y="3548063"/>
            <a:ext cx="431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矩形 36">
                <a:extLst>
                  <a:ext uri="{FF2B5EF4-FFF2-40B4-BE49-F238E27FC236}">
                    <a16:creationId xmlns:a16="http://schemas.microsoft.com/office/drawing/2014/main" id="{26D5B7C7-F5A2-41BF-9200-E9094AB9704B}"/>
                  </a:ext>
                </a:extLst>
              </p:cNvPr>
              <p:cNvSpPr/>
              <p:nvPr/>
            </p:nvSpPr>
            <p:spPr>
              <a:xfrm>
                <a:off x="4387215" y="3100385"/>
                <a:ext cx="361950" cy="901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𝑎</m:t>
                          </m:r>
                        </m:e>
                        <m:sup>
                          <m:r>
                            <a:rPr lang="en-US" altLang="zh-TW" sz="2400" b="0" i="1" smtClean="0">
                              <a:latin typeface="Cambria Math" panose="02040503050406030204" pitchFamily="18" charset="0"/>
                            </a:rPr>
                            <m:t>2</m:t>
                          </m:r>
                        </m:sup>
                      </m:sSup>
                    </m:oMath>
                  </m:oMathPara>
                </a14:m>
                <a:endParaRPr lang="zh-TW" altLang="en-US" sz="2400" dirty="0"/>
              </a:p>
            </p:txBody>
          </p:sp>
        </mc:Choice>
        <mc:Fallback xmlns="">
          <p:sp>
            <p:nvSpPr>
              <p:cNvPr id="37" name="矩形 36">
                <a:extLst>
                  <a:ext uri="{FF2B5EF4-FFF2-40B4-BE49-F238E27FC236}">
                    <a16:creationId xmlns:a16="http://schemas.microsoft.com/office/drawing/2014/main" id="{26D5B7C7-F5A2-41BF-9200-E9094AB9704B}"/>
                  </a:ext>
                </a:extLst>
              </p:cNvPr>
              <p:cNvSpPr>
                <a:spLocks noRot="1" noChangeAspect="1" noMove="1" noResize="1" noEditPoints="1" noAdjustHandles="1" noChangeArrowheads="1" noChangeShapeType="1" noTextEdit="1"/>
              </p:cNvSpPr>
              <p:nvPr/>
            </p:nvSpPr>
            <p:spPr>
              <a:xfrm>
                <a:off x="4387215" y="3100385"/>
                <a:ext cx="361950" cy="901700"/>
              </a:xfrm>
              <a:prstGeom prst="rect">
                <a:avLst/>
              </a:prstGeom>
              <a:blipFill>
                <a:blip r:embed="rId4"/>
                <a:stretch>
                  <a:fillRect l="-22951"/>
                </a:stretch>
              </a:blipFill>
            </p:spPr>
            <p:txBody>
              <a:bodyPr/>
              <a:lstStyle/>
              <a:p>
                <a:r>
                  <a:rPr lang="zh-TW" altLang="en-US">
                    <a:noFill/>
                  </a:rPr>
                  <a:t> </a:t>
                </a:r>
              </a:p>
            </p:txBody>
          </p:sp>
        </mc:Fallback>
      </mc:AlternateContent>
      <p:cxnSp>
        <p:nvCxnSpPr>
          <p:cNvPr id="38" name="直線單箭頭接點 37">
            <a:extLst>
              <a:ext uri="{FF2B5EF4-FFF2-40B4-BE49-F238E27FC236}">
                <a16:creationId xmlns:a16="http://schemas.microsoft.com/office/drawing/2014/main" id="{DD4FFBEB-BC73-4046-A39C-1A5D539A52C9}"/>
              </a:ext>
            </a:extLst>
          </p:cNvPr>
          <p:cNvCxnSpPr/>
          <p:nvPr/>
        </p:nvCxnSpPr>
        <p:spPr>
          <a:xfrm>
            <a:off x="3233420" y="3559174"/>
            <a:ext cx="431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33">
            <a:extLst>
              <a:ext uri="{FF2B5EF4-FFF2-40B4-BE49-F238E27FC236}">
                <a16:creationId xmlns:a16="http://schemas.microsoft.com/office/drawing/2014/main" id="{D67D089A-FCD2-4894-B61F-5A3940826058}"/>
              </a:ext>
            </a:extLst>
          </p:cNvPr>
          <p:cNvCxnSpPr/>
          <p:nvPr/>
        </p:nvCxnSpPr>
        <p:spPr>
          <a:xfrm>
            <a:off x="3945255" y="2281241"/>
            <a:ext cx="431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矩形 34">
                <a:extLst>
                  <a:ext uri="{FF2B5EF4-FFF2-40B4-BE49-F238E27FC236}">
                    <a16:creationId xmlns:a16="http://schemas.microsoft.com/office/drawing/2014/main" id="{A909D00E-7F43-467B-AD0E-4F62ADF51844}"/>
                  </a:ext>
                </a:extLst>
              </p:cNvPr>
              <p:cNvSpPr/>
              <p:nvPr/>
            </p:nvSpPr>
            <p:spPr>
              <a:xfrm>
                <a:off x="4389755" y="1833563"/>
                <a:ext cx="361950" cy="901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𝑎</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35" name="矩形 34">
                <a:extLst>
                  <a:ext uri="{FF2B5EF4-FFF2-40B4-BE49-F238E27FC236}">
                    <a16:creationId xmlns:a16="http://schemas.microsoft.com/office/drawing/2014/main" id="{A909D00E-7F43-467B-AD0E-4F62ADF51844}"/>
                  </a:ext>
                </a:extLst>
              </p:cNvPr>
              <p:cNvSpPr>
                <a:spLocks noRot="1" noChangeAspect="1" noMove="1" noResize="1" noEditPoints="1" noAdjustHandles="1" noChangeArrowheads="1" noChangeShapeType="1" noTextEdit="1"/>
              </p:cNvSpPr>
              <p:nvPr/>
            </p:nvSpPr>
            <p:spPr>
              <a:xfrm>
                <a:off x="4389755" y="1833563"/>
                <a:ext cx="361950" cy="901700"/>
              </a:xfrm>
              <a:prstGeom prst="rect">
                <a:avLst/>
              </a:prstGeom>
              <a:blipFill>
                <a:blip r:embed="rId5"/>
                <a:stretch>
                  <a:fillRect l="-21311"/>
                </a:stretch>
              </a:blipFill>
            </p:spPr>
            <p:txBody>
              <a:bodyPr/>
              <a:lstStyle/>
              <a:p>
                <a:r>
                  <a:rPr lang="zh-TW" altLang="en-US">
                    <a:noFill/>
                  </a:rPr>
                  <a:t> </a:t>
                </a:r>
              </a:p>
            </p:txBody>
          </p:sp>
        </mc:Fallback>
      </mc:AlternateContent>
      <p:cxnSp>
        <p:nvCxnSpPr>
          <p:cNvPr id="30" name="直線單箭頭接點 29">
            <a:extLst>
              <a:ext uri="{FF2B5EF4-FFF2-40B4-BE49-F238E27FC236}">
                <a16:creationId xmlns:a16="http://schemas.microsoft.com/office/drawing/2014/main" id="{3680D474-8DCC-4157-94B6-F101A3FEF7E4}"/>
              </a:ext>
            </a:extLst>
          </p:cNvPr>
          <p:cNvCxnSpPr/>
          <p:nvPr/>
        </p:nvCxnSpPr>
        <p:spPr>
          <a:xfrm>
            <a:off x="3235960" y="2292352"/>
            <a:ext cx="431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22">
            <a:extLst>
              <a:ext uri="{FF2B5EF4-FFF2-40B4-BE49-F238E27FC236}">
                <a16:creationId xmlns:a16="http://schemas.microsoft.com/office/drawing/2014/main" id="{BCC9801D-522E-4F87-A8E0-9E29A5341C02}"/>
              </a:ext>
            </a:extLst>
          </p:cNvPr>
          <p:cNvCxnSpPr/>
          <p:nvPr/>
        </p:nvCxnSpPr>
        <p:spPr>
          <a:xfrm>
            <a:off x="2527300" y="2289180"/>
            <a:ext cx="431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23">
            <a:extLst>
              <a:ext uri="{FF2B5EF4-FFF2-40B4-BE49-F238E27FC236}">
                <a16:creationId xmlns:a16="http://schemas.microsoft.com/office/drawing/2014/main" id="{13999CBE-6CD5-4A62-A94F-E3DB39988AD5}"/>
              </a:ext>
            </a:extLst>
          </p:cNvPr>
          <p:cNvCxnSpPr/>
          <p:nvPr/>
        </p:nvCxnSpPr>
        <p:spPr>
          <a:xfrm>
            <a:off x="2527300" y="3571880"/>
            <a:ext cx="431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單箭頭接點 24">
            <a:extLst>
              <a:ext uri="{FF2B5EF4-FFF2-40B4-BE49-F238E27FC236}">
                <a16:creationId xmlns:a16="http://schemas.microsoft.com/office/drawing/2014/main" id="{7885A16A-D1F7-42C8-BD42-65B0D57F092E}"/>
              </a:ext>
            </a:extLst>
          </p:cNvPr>
          <p:cNvCxnSpPr/>
          <p:nvPr/>
        </p:nvCxnSpPr>
        <p:spPr>
          <a:xfrm>
            <a:off x="2514600" y="4905380"/>
            <a:ext cx="431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標題 1">
            <a:extLst>
              <a:ext uri="{FF2B5EF4-FFF2-40B4-BE49-F238E27FC236}">
                <a16:creationId xmlns:a16="http://schemas.microsoft.com/office/drawing/2014/main" id="{79CFC0DE-2994-4AB6-B374-2598230488A9}"/>
              </a:ext>
            </a:extLst>
          </p:cNvPr>
          <p:cNvSpPr>
            <a:spLocks noGrp="1"/>
          </p:cNvSpPr>
          <p:nvPr>
            <p:ph type="title"/>
          </p:nvPr>
        </p:nvSpPr>
        <p:spPr/>
        <p:txBody>
          <a:bodyPr/>
          <a:lstStyle/>
          <a:p>
            <a:r>
              <a:rPr lang="en-US" altLang="zh-TW" dirty="0"/>
              <a:t>Batch</a:t>
            </a:r>
            <a:endParaRPr lang="zh-TW" altLang="en-US" dirty="0"/>
          </a:p>
        </p:txBody>
      </p:sp>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F590627A-A6EC-40FA-8F9D-A0EB48DC48E6}"/>
                  </a:ext>
                </a:extLst>
              </p:cNvPr>
              <p:cNvSpPr/>
              <p:nvPr/>
            </p:nvSpPr>
            <p:spPr>
              <a:xfrm>
                <a:off x="768350" y="1841502"/>
                <a:ext cx="361950" cy="9017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𝑥</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4" name="矩形 3">
                <a:extLst>
                  <a:ext uri="{FF2B5EF4-FFF2-40B4-BE49-F238E27FC236}">
                    <a16:creationId xmlns:a16="http://schemas.microsoft.com/office/drawing/2014/main" id="{F590627A-A6EC-40FA-8F9D-A0EB48DC48E6}"/>
                  </a:ext>
                </a:extLst>
              </p:cNvPr>
              <p:cNvSpPr>
                <a:spLocks noRot="1" noChangeAspect="1" noMove="1" noResize="1" noEditPoints="1" noAdjustHandles="1" noChangeArrowheads="1" noChangeShapeType="1" noTextEdit="1"/>
              </p:cNvSpPr>
              <p:nvPr/>
            </p:nvSpPr>
            <p:spPr>
              <a:xfrm>
                <a:off x="768350" y="1841502"/>
                <a:ext cx="361950" cy="901700"/>
              </a:xfrm>
              <a:prstGeom prst="rect">
                <a:avLst/>
              </a:prstGeom>
              <a:blipFill>
                <a:blip r:embed="rId6"/>
                <a:stretch>
                  <a:fillRect l="-2131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CF1FADBD-C262-446E-809E-D526261D1F0A}"/>
                  </a:ext>
                </a:extLst>
              </p:cNvPr>
              <p:cNvSpPr/>
              <p:nvPr/>
            </p:nvSpPr>
            <p:spPr>
              <a:xfrm>
                <a:off x="755650" y="3097213"/>
                <a:ext cx="361950" cy="9017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𝑥</m:t>
                          </m:r>
                        </m:e>
                        <m:sup>
                          <m:r>
                            <a:rPr lang="en-US" altLang="zh-TW" sz="2400" b="0" i="1" smtClean="0">
                              <a:latin typeface="Cambria Math" panose="02040503050406030204" pitchFamily="18" charset="0"/>
                            </a:rPr>
                            <m:t>2</m:t>
                          </m:r>
                        </m:sup>
                      </m:sSup>
                    </m:oMath>
                  </m:oMathPara>
                </a14:m>
                <a:endParaRPr lang="zh-TW" altLang="en-US" sz="2400" dirty="0"/>
              </a:p>
            </p:txBody>
          </p:sp>
        </mc:Choice>
        <mc:Fallback xmlns="">
          <p:sp>
            <p:nvSpPr>
              <p:cNvPr id="5" name="矩形 4">
                <a:extLst>
                  <a:ext uri="{FF2B5EF4-FFF2-40B4-BE49-F238E27FC236}">
                    <a16:creationId xmlns:a16="http://schemas.microsoft.com/office/drawing/2014/main" id="{CF1FADBD-C262-446E-809E-D526261D1F0A}"/>
                  </a:ext>
                </a:extLst>
              </p:cNvPr>
              <p:cNvSpPr>
                <a:spLocks noRot="1" noChangeAspect="1" noMove="1" noResize="1" noEditPoints="1" noAdjustHandles="1" noChangeArrowheads="1" noChangeShapeType="1" noTextEdit="1"/>
              </p:cNvSpPr>
              <p:nvPr/>
            </p:nvSpPr>
            <p:spPr>
              <a:xfrm>
                <a:off x="755650" y="3097213"/>
                <a:ext cx="361950" cy="901700"/>
              </a:xfrm>
              <a:prstGeom prst="rect">
                <a:avLst/>
              </a:prstGeom>
              <a:blipFill>
                <a:blip r:embed="rId7"/>
                <a:stretch>
                  <a:fillRect l="-22951" r="-163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1B5B5492-5B04-4340-A9EE-B3B83FEFF96A}"/>
                  </a:ext>
                </a:extLst>
              </p:cNvPr>
              <p:cNvSpPr/>
              <p:nvPr/>
            </p:nvSpPr>
            <p:spPr>
              <a:xfrm>
                <a:off x="768350" y="4352924"/>
                <a:ext cx="361950" cy="9017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𝑥</m:t>
                          </m:r>
                        </m:e>
                        <m:sup>
                          <m:r>
                            <a:rPr lang="en-US" altLang="zh-TW" sz="2400" b="0" i="1" smtClean="0">
                              <a:latin typeface="Cambria Math" panose="02040503050406030204" pitchFamily="18" charset="0"/>
                            </a:rPr>
                            <m:t>3</m:t>
                          </m:r>
                        </m:sup>
                      </m:sSup>
                    </m:oMath>
                  </m:oMathPara>
                </a14:m>
                <a:endParaRPr lang="zh-TW" altLang="en-US" sz="2400" dirty="0"/>
              </a:p>
            </p:txBody>
          </p:sp>
        </mc:Choice>
        <mc:Fallback xmlns="">
          <p:sp>
            <p:nvSpPr>
              <p:cNvPr id="6" name="矩形 5">
                <a:extLst>
                  <a:ext uri="{FF2B5EF4-FFF2-40B4-BE49-F238E27FC236}">
                    <a16:creationId xmlns:a16="http://schemas.microsoft.com/office/drawing/2014/main" id="{1B5B5492-5B04-4340-A9EE-B3B83FEFF96A}"/>
                  </a:ext>
                </a:extLst>
              </p:cNvPr>
              <p:cNvSpPr>
                <a:spLocks noRot="1" noChangeAspect="1" noMove="1" noResize="1" noEditPoints="1" noAdjustHandles="1" noChangeArrowheads="1" noChangeShapeType="1" noTextEdit="1"/>
              </p:cNvSpPr>
              <p:nvPr/>
            </p:nvSpPr>
            <p:spPr>
              <a:xfrm>
                <a:off x="768350" y="4352924"/>
                <a:ext cx="361950" cy="901700"/>
              </a:xfrm>
              <a:prstGeom prst="rect">
                <a:avLst/>
              </a:prstGeom>
              <a:blipFill>
                <a:blip r:embed="rId8"/>
                <a:stretch>
                  <a:fillRect l="-22951" r="-163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B5880E48-CFF2-4886-A346-117037B426A5}"/>
                  </a:ext>
                </a:extLst>
              </p:cNvPr>
              <p:cNvSpPr/>
              <p:nvPr/>
            </p:nvSpPr>
            <p:spPr>
              <a:xfrm>
                <a:off x="1384300" y="1841502"/>
                <a:ext cx="1308100" cy="9017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𝑊</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7" name="矩形 6">
                <a:extLst>
                  <a:ext uri="{FF2B5EF4-FFF2-40B4-BE49-F238E27FC236}">
                    <a16:creationId xmlns:a16="http://schemas.microsoft.com/office/drawing/2014/main" id="{B5880E48-CFF2-4886-A346-117037B426A5}"/>
                  </a:ext>
                </a:extLst>
              </p:cNvPr>
              <p:cNvSpPr>
                <a:spLocks noRot="1" noChangeAspect="1" noMove="1" noResize="1" noEditPoints="1" noAdjustHandles="1" noChangeArrowheads="1" noChangeShapeType="1" noTextEdit="1"/>
              </p:cNvSpPr>
              <p:nvPr/>
            </p:nvSpPr>
            <p:spPr>
              <a:xfrm>
                <a:off x="1384300" y="1841502"/>
                <a:ext cx="1308100" cy="901700"/>
              </a:xfrm>
              <a:prstGeom prst="rect">
                <a:avLst/>
              </a:prstGeom>
              <a:blipFill>
                <a:blip r:embed="rId9"/>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59BF45DF-A9B5-40B2-9154-CF6BC9D548C2}"/>
                  </a:ext>
                </a:extLst>
              </p:cNvPr>
              <p:cNvSpPr/>
              <p:nvPr/>
            </p:nvSpPr>
            <p:spPr>
              <a:xfrm>
                <a:off x="1384300" y="3097213"/>
                <a:ext cx="1308100" cy="9017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𝑊</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8" name="矩形 7">
                <a:extLst>
                  <a:ext uri="{FF2B5EF4-FFF2-40B4-BE49-F238E27FC236}">
                    <a16:creationId xmlns:a16="http://schemas.microsoft.com/office/drawing/2014/main" id="{59BF45DF-A9B5-40B2-9154-CF6BC9D548C2}"/>
                  </a:ext>
                </a:extLst>
              </p:cNvPr>
              <p:cNvSpPr>
                <a:spLocks noRot="1" noChangeAspect="1" noMove="1" noResize="1" noEditPoints="1" noAdjustHandles="1" noChangeArrowheads="1" noChangeShapeType="1" noTextEdit="1"/>
              </p:cNvSpPr>
              <p:nvPr/>
            </p:nvSpPr>
            <p:spPr>
              <a:xfrm>
                <a:off x="1384300" y="3097213"/>
                <a:ext cx="1308100" cy="901700"/>
              </a:xfrm>
              <a:prstGeom prst="rect">
                <a:avLst/>
              </a:prstGeom>
              <a:blipFill>
                <a:blip r:embed="rId10"/>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FB9C516D-D2F6-4FBE-B5C1-E3C416927E0B}"/>
                  </a:ext>
                </a:extLst>
              </p:cNvPr>
              <p:cNvSpPr/>
              <p:nvPr/>
            </p:nvSpPr>
            <p:spPr>
              <a:xfrm>
                <a:off x="1384300" y="4352924"/>
                <a:ext cx="1308100" cy="9017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𝑊</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9" name="矩形 8">
                <a:extLst>
                  <a:ext uri="{FF2B5EF4-FFF2-40B4-BE49-F238E27FC236}">
                    <a16:creationId xmlns:a16="http://schemas.microsoft.com/office/drawing/2014/main" id="{FB9C516D-D2F6-4FBE-B5C1-E3C416927E0B}"/>
                  </a:ext>
                </a:extLst>
              </p:cNvPr>
              <p:cNvSpPr>
                <a:spLocks noRot="1" noChangeAspect="1" noMove="1" noResize="1" noEditPoints="1" noAdjustHandles="1" noChangeArrowheads="1" noChangeShapeType="1" noTextEdit="1"/>
              </p:cNvSpPr>
              <p:nvPr/>
            </p:nvSpPr>
            <p:spPr>
              <a:xfrm>
                <a:off x="1384300" y="4352924"/>
                <a:ext cx="1308100" cy="901700"/>
              </a:xfrm>
              <a:prstGeom prst="rect">
                <a:avLst/>
              </a:prstGeom>
              <a:blipFill>
                <a:blip r:embed="rId11"/>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33E981C1-7A8E-4393-8634-9E389C41ECF6}"/>
                  </a:ext>
                </a:extLst>
              </p:cNvPr>
              <p:cNvSpPr/>
              <p:nvPr/>
            </p:nvSpPr>
            <p:spPr>
              <a:xfrm>
                <a:off x="2971800" y="1841502"/>
                <a:ext cx="361950" cy="901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𝑧</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10" name="矩形 9">
                <a:extLst>
                  <a:ext uri="{FF2B5EF4-FFF2-40B4-BE49-F238E27FC236}">
                    <a16:creationId xmlns:a16="http://schemas.microsoft.com/office/drawing/2014/main" id="{33E981C1-7A8E-4393-8634-9E389C41ECF6}"/>
                  </a:ext>
                </a:extLst>
              </p:cNvPr>
              <p:cNvSpPr>
                <a:spLocks noRot="1" noChangeAspect="1" noMove="1" noResize="1" noEditPoints="1" noAdjustHandles="1" noChangeArrowheads="1" noChangeShapeType="1" noTextEdit="1"/>
              </p:cNvSpPr>
              <p:nvPr/>
            </p:nvSpPr>
            <p:spPr>
              <a:xfrm>
                <a:off x="2971800" y="1841502"/>
                <a:ext cx="361950" cy="901700"/>
              </a:xfrm>
              <a:prstGeom prst="rect">
                <a:avLst/>
              </a:prstGeom>
              <a:blipFill>
                <a:blip r:embed="rId12"/>
                <a:stretch>
                  <a:fillRect l="-1967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矩形 10">
                <a:extLst>
                  <a:ext uri="{FF2B5EF4-FFF2-40B4-BE49-F238E27FC236}">
                    <a16:creationId xmlns:a16="http://schemas.microsoft.com/office/drawing/2014/main" id="{7D5A2E72-1F7A-4284-ACF2-72EBAF8B1A28}"/>
                  </a:ext>
                </a:extLst>
              </p:cNvPr>
              <p:cNvSpPr/>
              <p:nvPr/>
            </p:nvSpPr>
            <p:spPr>
              <a:xfrm>
                <a:off x="2959100" y="3097213"/>
                <a:ext cx="361950" cy="901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𝑧</m:t>
                          </m:r>
                        </m:e>
                        <m:sup>
                          <m:r>
                            <a:rPr lang="en-US" altLang="zh-TW" sz="2400" b="0" i="1" smtClean="0">
                              <a:latin typeface="Cambria Math" panose="02040503050406030204" pitchFamily="18" charset="0"/>
                            </a:rPr>
                            <m:t>2</m:t>
                          </m:r>
                        </m:sup>
                      </m:sSup>
                    </m:oMath>
                  </m:oMathPara>
                </a14:m>
                <a:endParaRPr lang="zh-TW" altLang="en-US" sz="2400" dirty="0"/>
              </a:p>
            </p:txBody>
          </p:sp>
        </mc:Choice>
        <mc:Fallback xmlns="">
          <p:sp>
            <p:nvSpPr>
              <p:cNvPr id="11" name="矩形 10">
                <a:extLst>
                  <a:ext uri="{FF2B5EF4-FFF2-40B4-BE49-F238E27FC236}">
                    <a16:creationId xmlns:a16="http://schemas.microsoft.com/office/drawing/2014/main" id="{7D5A2E72-1F7A-4284-ACF2-72EBAF8B1A28}"/>
                  </a:ext>
                </a:extLst>
              </p:cNvPr>
              <p:cNvSpPr>
                <a:spLocks noRot="1" noChangeAspect="1" noMove="1" noResize="1" noEditPoints="1" noAdjustHandles="1" noChangeArrowheads="1" noChangeShapeType="1" noTextEdit="1"/>
              </p:cNvSpPr>
              <p:nvPr/>
            </p:nvSpPr>
            <p:spPr>
              <a:xfrm>
                <a:off x="2959100" y="3097213"/>
                <a:ext cx="361950" cy="901700"/>
              </a:xfrm>
              <a:prstGeom prst="rect">
                <a:avLst/>
              </a:prstGeom>
              <a:blipFill>
                <a:blip r:embed="rId13"/>
                <a:stretch>
                  <a:fillRect l="-1935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id="{E62DC66E-889D-4069-B1BD-227A3F440A74}"/>
                  </a:ext>
                </a:extLst>
              </p:cNvPr>
              <p:cNvSpPr/>
              <p:nvPr/>
            </p:nvSpPr>
            <p:spPr>
              <a:xfrm>
                <a:off x="2971800" y="4352924"/>
                <a:ext cx="361950" cy="901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𝑧</m:t>
                          </m:r>
                        </m:e>
                        <m:sup>
                          <m:r>
                            <a:rPr lang="en-US" altLang="zh-TW" sz="2400" b="0" i="1" smtClean="0">
                              <a:latin typeface="Cambria Math" panose="02040503050406030204" pitchFamily="18" charset="0"/>
                            </a:rPr>
                            <m:t>3</m:t>
                          </m:r>
                        </m:sup>
                      </m:sSup>
                    </m:oMath>
                  </m:oMathPara>
                </a14:m>
                <a:endParaRPr lang="zh-TW" altLang="en-US" sz="2400" dirty="0"/>
              </a:p>
            </p:txBody>
          </p:sp>
        </mc:Choice>
        <mc:Fallback xmlns="">
          <p:sp>
            <p:nvSpPr>
              <p:cNvPr id="12" name="矩形 11">
                <a:extLst>
                  <a:ext uri="{FF2B5EF4-FFF2-40B4-BE49-F238E27FC236}">
                    <a16:creationId xmlns:a16="http://schemas.microsoft.com/office/drawing/2014/main" id="{E62DC66E-889D-4069-B1BD-227A3F440A74}"/>
                  </a:ext>
                </a:extLst>
              </p:cNvPr>
              <p:cNvSpPr>
                <a:spLocks noRot="1" noChangeAspect="1" noMove="1" noResize="1" noEditPoints="1" noAdjustHandles="1" noChangeArrowheads="1" noChangeShapeType="1" noTextEdit="1"/>
              </p:cNvSpPr>
              <p:nvPr/>
            </p:nvSpPr>
            <p:spPr>
              <a:xfrm>
                <a:off x="2971800" y="4352924"/>
                <a:ext cx="361950" cy="901700"/>
              </a:xfrm>
              <a:prstGeom prst="rect">
                <a:avLst/>
              </a:prstGeom>
              <a:blipFill>
                <a:blip r:embed="rId14"/>
                <a:stretch>
                  <a:fillRect l="-2131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矩形 12">
                <a:extLst>
                  <a:ext uri="{FF2B5EF4-FFF2-40B4-BE49-F238E27FC236}">
                    <a16:creationId xmlns:a16="http://schemas.microsoft.com/office/drawing/2014/main" id="{733095D3-45FE-4D38-A331-12C87852EE0A}"/>
                  </a:ext>
                </a:extLst>
              </p:cNvPr>
              <p:cNvSpPr/>
              <p:nvPr/>
            </p:nvSpPr>
            <p:spPr>
              <a:xfrm>
                <a:off x="5734685" y="1825624"/>
                <a:ext cx="1308100" cy="9017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𝑊</m:t>
                          </m:r>
                        </m:e>
                        <m:sup>
                          <m:r>
                            <a:rPr lang="en-US" altLang="zh-TW" sz="2400" b="0" i="1" smtClean="0">
                              <a:latin typeface="Cambria Math" panose="02040503050406030204" pitchFamily="18" charset="0"/>
                            </a:rPr>
                            <m:t>2</m:t>
                          </m:r>
                        </m:sup>
                      </m:sSup>
                    </m:oMath>
                  </m:oMathPara>
                </a14:m>
                <a:endParaRPr lang="zh-TW" altLang="en-US" sz="2400" dirty="0"/>
              </a:p>
            </p:txBody>
          </p:sp>
        </mc:Choice>
        <mc:Fallback xmlns="">
          <p:sp>
            <p:nvSpPr>
              <p:cNvPr id="13" name="矩形 12">
                <a:extLst>
                  <a:ext uri="{FF2B5EF4-FFF2-40B4-BE49-F238E27FC236}">
                    <a16:creationId xmlns:a16="http://schemas.microsoft.com/office/drawing/2014/main" id="{733095D3-45FE-4D38-A331-12C87852EE0A}"/>
                  </a:ext>
                </a:extLst>
              </p:cNvPr>
              <p:cNvSpPr>
                <a:spLocks noRot="1" noChangeAspect="1" noMove="1" noResize="1" noEditPoints="1" noAdjustHandles="1" noChangeArrowheads="1" noChangeShapeType="1" noTextEdit="1"/>
              </p:cNvSpPr>
              <p:nvPr/>
            </p:nvSpPr>
            <p:spPr>
              <a:xfrm>
                <a:off x="5734685" y="1825624"/>
                <a:ext cx="1308100" cy="901700"/>
              </a:xfrm>
              <a:prstGeom prst="rect">
                <a:avLst/>
              </a:prstGeom>
              <a:blipFill>
                <a:blip r:embed="rId1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矩形 13">
                <a:extLst>
                  <a:ext uri="{FF2B5EF4-FFF2-40B4-BE49-F238E27FC236}">
                    <a16:creationId xmlns:a16="http://schemas.microsoft.com/office/drawing/2014/main" id="{9332F16E-09FB-4AA9-AF22-207F09FAB432}"/>
                  </a:ext>
                </a:extLst>
              </p:cNvPr>
              <p:cNvSpPr/>
              <p:nvPr/>
            </p:nvSpPr>
            <p:spPr>
              <a:xfrm>
                <a:off x="5734685" y="3081335"/>
                <a:ext cx="1308100" cy="9017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𝑊</m:t>
                          </m:r>
                        </m:e>
                        <m:sup>
                          <m:r>
                            <a:rPr lang="en-US" altLang="zh-TW" sz="2400" b="0" i="1" smtClean="0">
                              <a:latin typeface="Cambria Math" panose="02040503050406030204" pitchFamily="18" charset="0"/>
                            </a:rPr>
                            <m:t>2</m:t>
                          </m:r>
                        </m:sup>
                      </m:sSup>
                    </m:oMath>
                  </m:oMathPara>
                </a14:m>
                <a:endParaRPr lang="zh-TW" altLang="en-US" sz="2400" dirty="0"/>
              </a:p>
            </p:txBody>
          </p:sp>
        </mc:Choice>
        <mc:Fallback xmlns="">
          <p:sp>
            <p:nvSpPr>
              <p:cNvPr id="14" name="矩形 13">
                <a:extLst>
                  <a:ext uri="{FF2B5EF4-FFF2-40B4-BE49-F238E27FC236}">
                    <a16:creationId xmlns:a16="http://schemas.microsoft.com/office/drawing/2014/main" id="{9332F16E-09FB-4AA9-AF22-207F09FAB432}"/>
                  </a:ext>
                </a:extLst>
              </p:cNvPr>
              <p:cNvSpPr>
                <a:spLocks noRot="1" noChangeAspect="1" noMove="1" noResize="1" noEditPoints="1" noAdjustHandles="1" noChangeArrowheads="1" noChangeShapeType="1" noTextEdit="1"/>
              </p:cNvSpPr>
              <p:nvPr/>
            </p:nvSpPr>
            <p:spPr>
              <a:xfrm>
                <a:off x="5734685" y="3081335"/>
                <a:ext cx="1308100" cy="901700"/>
              </a:xfrm>
              <a:prstGeom prst="rect">
                <a:avLst/>
              </a:prstGeom>
              <a:blipFill>
                <a:blip r:embed="rId1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 name="矩形 14">
                <a:extLst>
                  <a:ext uri="{FF2B5EF4-FFF2-40B4-BE49-F238E27FC236}">
                    <a16:creationId xmlns:a16="http://schemas.microsoft.com/office/drawing/2014/main" id="{0B86A144-E82B-4589-9889-281180F1B0AF}"/>
                  </a:ext>
                </a:extLst>
              </p:cNvPr>
              <p:cNvSpPr/>
              <p:nvPr/>
            </p:nvSpPr>
            <p:spPr>
              <a:xfrm>
                <a:off x="5734685" y="4337046"/>
                <a:ext cx="1308100" cy="9017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𝑊</m:t>
                          </m:r>
                        </m:e>
                        <m:sup>
                          <m:r>
                            <a:rPr lang="en-US" altLang="zh-TW" sz="2400" b="0" i="1" smtClean="0">
                              <a:latin typeface="Cambria Math" panose="02040503050406030204" pitchFamily="18" charset="0"/>
                            </a:rPr>
                            <m:t>2</m:t>
                          </m:r>
                        </m:sup>
                      </m:sSup>
                    </m:oMath>
                  </m:oMathPara>
                </a14:m>
                <a:endParaRPr lang="zh-TW" altLang="en-US" sz="2400" dirty="0"/>
              </a:p>
            </p:txBody>
          </p:sp>
        </mc:Choice>
        <mc:Fallback xmlns="">
          <p:sp>
            <p:nvSpPr>
              <p:cNvPr id="15" name="矩形 14">
                <a:extLst>
                  <a:ext uri="{FF2B5EF4-FFF2-40B4-BE49-F238E27FC236}">
                    <a16:creationId xmlns:a16="http://schemas.microsoft.com/office/drawing/2014/main" id="{0B86A144-E82B-4589-9889-281180F1B0AF}"/>
                  </a:ext>
                </a:extLst>
              </p:cNvPr>
              <p:cNvSpPr>
                <a:spLocks noRot="1" noChangeAspect="1" noMove="1" noResize="1" noEditPoints="1" noAdjustHandles="1" noChangeArrowheads="1" noChangeShapeType="1" noTextEdit="1"/>
              </p:cNvSpPr>
              <p:nvPr/>
            </p:nvSpPr>
            <p:spPr>
              <a:xfrm>
                <a:off x="5734685" y="4337046"/>
                <a:ext cx="1308100" cy="901700"/>
              </a:xfrm>
              <a:prstGeom prst="rect">
                <a:avLst/>
              </a:prstGeom>
              <a:blipFill>
                <a:blip r:embed="rId17"/>
                <a:stretch>
                  <a:fillRect/>
                </a:stretch>
              </a:blipFill>
            </p:spPr>
            <p:txBody>
              <a:bodyPr/>
              <a:lstStyle/>
              <a:p>
                <a:r>
                  <a:rPr lang="zh-TW" altLang="en-US">
                    <a:noFill/>
                  </a:rPr>
                  <a:t> </a:t>
                </a:r>
              </a:p>
            </p:txBody>
          </p:sp>
        </mc:Fallback>
      </mc:AlternateContent>
      <p:cxnSp>
        <p:nvCxnSpPr>
          <p:cNvPr id="20" name="直線單箭頭接點 19">
            <a:extLst>
              <a:ext uri="{FF2B5EF4-FFF2-40B4-BE49-F238E27FC236}">
                <a16:creationId xmlns:a16="http://schemas.microsoft.com/office/drawing/2014/main" id="{50B5691A-E01D-45B0-A994-85DEA5DC55D9}"/>
              </a:ext>
            </a:extLst>
          </p:cNvPr>
          <p:cNvCxnSpPr/>
          <p:nvPr/>
        </p:nvCxnSpPr>
        <p:spPr>
          <a:xfrm>
            <a:off x="952500" y="2273302"/>
            <a:ext cx="431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a:extLst>
              <a:ext uri="{FF2B5EF4-FFF2-40B4-BE49-F238E27FC236}">
                <a16:creationId xmlns:a16="http://schemas.microsoft.com/office/drawing/2014/main" id="{E819FD5F-1B10-41A3-A1DD-C86EF09C5C94}"/>
              </a:ext>
            </a:extLst>
          </p:cNvPr>
          <p:cNvCxnSpPr/>
          <p:nvPr/>
        </p:nvCxnSpPr>
        <p:spPr>
          <a:xfrm>
            <a:off x="952500" y="3556002"/>
            <a:ext cx="431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單箭頭接點 21">
            <a:extLst>
              <a:ext uri="{FF2B5EF4-FFF2-40B4-BE49-F238E27FC236}">
                <a16:creationId xmlns:a16="http://schemas.microsoft.com/office/drawing/2014/main" id="{3808DA06-172D-4181-8E16-E63D4C22FE84}"/>
              </a:ext>
            </a:extLst>
          </p:cNvPr>
          <p:cNvCxnSpPr/>
          <p:nvPr/>
        </p:nvCxnSpPr>
        <p:spPr>
          <a:xfrm>
            <a:off x="939800" y="4889502"/>
            <a:ext cx="431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矩形 2">
            <a:extLst>
              <a:ext uri="{FF2B5EF4-FFF2-40B4-BE49-F238E27FC236}">
                <a16:creationId xmlns:a16="http://schemas.microsoft.com/office/drawing/2014/main" id="{200C4EA9-0376-4E31-BD6B-FA96D7945C67}"/>
              </a:ext>
            </a:extLst>
          </p:cNvPr>
          <p:cNvSpPr/>
          <p:nvPr/>
        </p:nvSpPr>
        <p:spPr>
          <a:xfrm>
            <a:off x="3686810" y="1814513"/>
            <a:ext cx="355600" cy="917578"/>
          </a:xfrm>
          <a:prstGeom prst="rect">
            <a:avLst/>
          </a:prstGeom>
        </p:spPr>
        <p:style>
          <a:lnRef idx="1">
            <a:schemeClr val="accent3"/>
          </a:lnRef>
          <a:fillRef idx="2">
            <a:schemeClr val="accent3"/>
          </a:fillRef>
          <a:effectRef idx="1">
            <a:schemeClr val="accent3"/>
          </a:effectRef>
          <a:fontRef idx="minor">
            <a:schemeClr val="dk1"/>
          </a:fontRef>
        </p:style>
        <p:txBody>
          <a:bodyPr vert="vert" rtlCol="0" anchor="ctr"/>
          <a:lstStyle/>
          <a:p>
            <a:pPr algn="ctr"/>
            <a:r>
              <a:rPr lang="en-US" altLang="zh-TW" sz="2000" dirty="0"/>
              <a:t>Sigmoid</a:t>
            </a:r>
          </a:p>
        </p:txBody>
      </p:sp>
      <p:cxnSp>
        <p:nvCxnSpPr>
          <p:cNvPr id="44" name="直線單箭頭接點 43">
            <a:extLst>
              <a:ext uri="{FF2B5EF4-FFF2-40B4-BE49-F238E27FC236}">
                <a16:creationId xmlns:a16="http://schemas.microsoft.com/office/drawing/2014/main" id="{8D895597-566F-4EC1-970C-0F1119953CE9}"/>
              </a:ext>
            </a:extLst>
          </p:cNvPr>
          <p:cNvCxnSpPr>
            <a:cxnSpLocks/>
          </p:cNvCxnSpPr>
          <p:nvPr/>
        </p:nvCxnSpPr>
        <p:spPr>
          <a:xfrm>
            <a:off x="4749165" y="2289180"/>
            <a:ext cx="98552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46">
            <a:extLst>
              <a:ext uri="{FF2B5EF4-FFF2-40B4-BE49-F238E27FC236}">
                <a16:creationId xmlns:a16="http://schemas.microsoft.com/office/drawing/2014/main" id="{4186D7A7-BF5F-475C-9085-0822D1F3ACDB}"/>
              </a:ext>
            </a:extLst>
          </p:cNvPr>
          <p:cNvCxnSpPr>
            <a:cxnSpLocks/>
          </p:cNvCxnSpPr>
          <p:nvPr/>
        </p:nvCxnSpPr>
        <p:spPr>
          <a:xfrm>
            <a:off x="4749165" y="3571880"/>
            <a:ext cx="98552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47">
            <a:extLst>
              <a:ext uri="{FF2B5EF4-FFF2-40B4-BE49-F238E27FC236}">
                <a16:creationId xmlns:a16="http://schemas.microsoft.com/office/drawing/2014/main" id="{FE2DCD39-80AE-4A0F-9015-54069C682563}"/>
              </a:ext>
            </a:extLst>
          </p:cNvPr>
          <p:cNvCxnSpPr>
            <a:cxnSpLocks/>
          </p:cNvCxnSpPr>
          <p:nvPr/>
        </p:nvCxnSpPr>
        <p:spPr>
          <a:xfrm>
            <a:off x="4749165" y="4800602"/>
            <a:ext cx="98552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文字方塊 48">
            <a:extLst>
              <a:ext uri="{FF2B5EF4-FFF2-40B4-BE49-F238E27FC236}">
                <a16:creationId xmlns:a16="http://schemas.microsoft.com/office/drawing/2014/main" id="{933DD8C9-9CB0-4423-91D1-3A5A8D062CEA}"/>
              </a:ext>
            </a:extLst>
          </p:cNvPr>
          <p:cNvSpPr txBox="1"/>
          <p:nvPr/>
        </p:nvSpPr>
        <p:spPr>
          <a:xfrm>
            <a:off x="7080250" y="1930402"/>
            <a:ext cx="736600" cy="523220"/>
          </a:xfrm>
          <a:prstGeom prst="rect">
            <a:avLst/>
          </a:prstGeom>
          <a:noFill/>
        </p:spPr>
        <p:txBody>
          <a:bodyPr wrap="square" rtlCol="0">
            <a:spAutoFit/>
          </a:bodyPr>
          <a:lstStyle/>
          <a:p>
            <a:r>
              <a:rPr lang="en-US" altLang="zh-TW" sz="2800" dirty="0"/>
              <a:t>……</a:t>
            </a:r>
            <a:endParaRPr lang="zh-TW" altLang="en-US" sz="2800" dirty="0"/>
          </a:p>
        </p:txBody>
      </p:sp>
      <p:sp>
        <p:nvSpPr>
          <p:cNvPr id="50" name="文字方塊 49">
            <a:extLst>
              <a:ext uri="{FF2B5EF4-FFF2-40B4-BE49-F238E27FC236}">
                <a16:creationId xmlns:a16="http://schemas.microsoft.com/office/drawing/2014/main" id="{17EF16BF-726B-41EE-9C3E-EB79D038E4D6}"/>
              </a:ext>
            </a:extLst>
          </p:cNvPr>
          <p:cNvSpPr txBox="1"/>
          <p:nvPr/>
        </p:nvSpPr>
        <p:spPr>
          <a:xfrm>
            <a:off x="7080250" y="3245175"/>
            <a:ext cx="736600" cy="523220"/>
          </a:xfrm>
          <a:prstGeom prst="rect">
            <a:avLst/>
          </a:prstGeom>
          <a:noFill/>
        </p:spPr>
        <p:txBody>
          <a:bodyPr wrap="square" rtlCol="0">
            <a:spAutoFit/>
          </a:bodyPr>
          <a:lstStyle/>
          <a:p>
            <a:r>
              <a:rPr lang="en-US" altLang="zh-TW" sz="2800" dirty="0"/>
              <a:t>……</a:t>
            </a:r>
            <a:endParaRPr lang="zh-TW" altLang="en-US" sz="2800" dirty="0"/>
          </a:p>
        </p:txBody>
      </p:sp>
      <p:sp>
        <p:nvSpPr>
          <p:cNvPr id="51" name="文字方塊 50">
            <a:extLst>
              <a:ext uri="{FF2B5EF4-FFF2-40B4-BE49-F238E27FC236}">
                <a16:creationId xmlns:a16="http://schemas.microsoft.com/office/drawing/2014/main" id="{F29289BD-12AA-41DA-B339-99DB0C906730}"/>
              </a:ext>
            </a:extLst>
          </p:cNvPr>
          <p:cNvSpPr txBox="1"/>
          <p:nvPr/>
        </p:nvSpPr>
        <p:spPr>
          <a:xfrm>
            <a:off x="7073900" y="4475486"/>
            <a:ext cx="736600" cy="523220"/>
          </a:xfrm>
          <a:prstGeom prst="rect">
            <a:avLst/>
          </a:prstGeom>
          <a:noFill/>
        </p:spPr>
        <p:txBody>
          <a:bodyPr wrap="square" rtlCol="0">
            <a:spAutoFit/>
          </a:bodyPr>
          <a:lstStyle/>
          <a:p>
            <a:r>
              <a:rPr lang="en-US" altLang="zh-TW" sz="2800" dirty="0"/>
              <a:t>……</a:t>
            </a:r>
            <a:endParaRPr lang="zh-TW" altLang="en-US" sz="2800" dirty="0"/>
          </a:p>
        </p:txBody>
      </p:sp>
      <mc:AlternateContent xmlns:mc="http://schemas.openxmlformats.org/markup-compatibility/2006" xmlns:a14="http://schemas.microsoft.com/office/drawing/2010/main">
        <mc:Choice Requires="a14">
          <p:sp>
            <p:nvSpPr>
              <p:cNvPr id="52" name="矩形 51">
                <a:extLst>
                  <a:ext uri="{FF2B5EF4-FFF2-40B4-BE49-F238E27FC236}">
                    <a16:creationId xmlns:a16="http://schemas.microsoft.com/office/drawing/2014/main" id="{962998C8-3890-4FA2-B0A7-8A30130E77CA}"/>
                  </a:ext>
                </a:extLst>
              </p:cNvPr>
              <p:cNvSpPr/>
              <p:nvPr/>
            </p:nvSpPr>
            <p:spPr>
              <a:xfrm>
                <a:off x="5734685" y="5638794"/>
                <a:ext cx="1308100" cy="9017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𝑊</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52" name="矩形 51">
                <a:extLst>
                  <a:ext uri="{FF2B5EF4-FFF2-40B4-BE49-F238E27FC236}">
                    <a16:creationId xmlns:a16="http://schemas.microsoft.com/office/drawing/2014/main" id="{962998C8-3890-4FA2-B0A7-8A30130E77CA}"/>
                  </a:ext>
                </a:extLst>
              </p:cNvPr>
              <p:cNvSpPr>
                <a:spLocks noRot="1" noChangeAspect="1" noMove="1" noResize="1" noEditPoints="1" noAdjustHandles="1" noChangeArrowheads="1" noChangeShapeType="1" noTextEdit="1"/>
              </p:cNvSpPr>
              <p:nvPr/>
            </p:nvSpPr>
            <p:spPr>
              <a:xfrm>
                <a:off x="5734685" y="5638794"/>
                <a:ext cx="1308100" cy="901700"/>
              </a:xfrm>
              <a:prstGeom prst="rect">
                <a:avLst/>
              </a:prstGeom>
              <a:blipFill>
                <a:blip r:embed="rId18"/>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3" name="矩形 52">
                <a:extLst>
                  <a:ext uri="{FF2B5EF4-FFF2-40B4-BE49-F238E27FC236}">
                    <a16:creationId xmlns:a16="http://schemas.microsoft.com/office/drawing/2014/main" id="{0CFB8F61-86AA-4DEF-BBF9-09D98333DF4A}"/>
                  </a:ext>
                </a:extLst>
              </p:cNvPr>
              <p:cNvSpPr/>
              <p:nvPr/>
            </p:nvSpPr>
            <p:spPr>
              <a:xfrm>
                <a:off x="7231652" y="5609998"/>
                <a:ext cx="361950" cy="9017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𝑥</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53" name="矩形 52">
                <a:extLst>
                  <a:ext uri="{FF2B5EF4-FFF2-40B4-BE49-F238E27FC236}">
                    <a16:creationId xmlns:a16="http://schemas.microsoft.com/office/drawing/2014/main" id="{0CFB8F61-86AA-4DEF-BBF9-09D98333DF4A}"/>
                  </a:ext>
                </a:extLst>
              </p:cNvPr>
              <p:cNvSpPr>
                <a:spLocks noRot="1" noChangeAspect="1" noMove="1" noResize="1" noEditPoints="1" noAdjustHandles="1" noChangeArrowheads="1" noChangeShapeType="1" noTextEdit="1"/>
              </p:cNvSpPr>
              <p:nvPr/>
            </p:nvSpPr>
            <p:spPr>
              <a:xfrm>
                <a:off x="7231652" y="5609998"/>
                <a:ext cx="361950" cy="901700"/>
              </a:xfrm>
              <a:prstGeom prst="rect">
                <a:avLst/>
              </a:prstGeom>
              <a:blipFill>
                <a:blip r:embed="rId19"/>
                <a:stretch>
                  <a:fillRect l="-2096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4" name="矩形 53">
                <a:extLst>
                  <a:ext uri="{FF2B5EF4-FFF2-40B4-BE49-F238E27FC236}">
                    <a16:creationId xmlns:a16="http://schemas.microsoft.com/office/drawing/2014/main" id="{41682141-8041-43AD-A081-B2402AFC9E3B}"/>
                  </a:ext>
                </a:extLst>
              </p:cNvPr>
              <p:cNvSpPr/>
              <p:nvPr/>
            </p:nvSpPr>
            <p:spPr>
              <a:xfrm>
                <a:off x="7724412" y="5611805"/>
                <a:ext cx="361950" cy="9017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𝑥</m:t>
                          </m:r>
                        </m:e>
                        <m:sup>
                          <m:r>
                            <a:rPr lang="en-US" altLang="zh-TW" sz="2400" b="0" i="1" smtClean="0">
                              <a:latin typeface="Cambria Math" panose="02040503050406030204" pitchFamily="18" charset="0"/>
                            </a:rPr>
                            <m:t>2</m:t>
                          </m:r>
                        </m:sup>
                      </m:sSup>
                    </m:oMath>
                  </m:oMathPara>
                </a14:m>
                <a:endParaRPr lang="zh-TW" altLang="en-US" sz="2400" dirty="0"/>
              </a:p>
            </p:txBody>
          </p:sp>
        </mc:Choice>
        <mc:Fallback xmlns="">
          <p:sp>
            <p:nvSpPr>
              <p:cNvPr id="54" name="矩形 53">
                <a:extLst>
                  <a:ext uri="{FF2B5EF4-FFF2-40B4-BE49-F238E27FC236}">
                    <a16:creationId xmlns:a16="http://schemas.microsoft.com/office/drawing/2014/main" id="{41682141-8041-43AD-A081-B2402AFC9E3B}"/>
                  </a:ext>
                </a:extLst>
              </p:cNvPr>
              <p:cNvSpPr>
                <a:spLocks noRot="1" noChangeAspect="1" noMove="1" noResize="1" noEditPoints="1" noAdjustHandles="1" noChangeArrowheads="1" noChangeShapeType="1" noTextEdit="1"/>
              </p:cNvSpPr>
              <p:nvPr/>
            </p:nvSpPr>
            <p:spPr>
              <a:xfrm>
                <a:off x="7724412" y="5611805"/>
                <a:ext cx="361950" cy="901700"/>
              </a:xfrm>
              <a:prstGeom prst="rect">
                <a:avLst/>
              </a:prstGeom>
              <a:blipFill>
                <a:blip r:embed="rId20"/>
                <a:stretch>
                  <a:fillRect l="-2258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5" name="矩形 54">
                <a:extLst>
                  <a:ext uri="{FF2B5EF4-FFF2-40B4-BE49-F238E27FC236}">
                    <a16:creationId xmlns:a16="http://schemas.microsoft.com/office/drawing/2014/main" id="{56FAB27E-2D37-4008-96E1-AA3503BB8823}"/>
                  </a:ext>
                </a:extLst>
              </p:cNvPr>
              <p:cNvSpPr/>
              <p:nvPr/>
            </p:nvSpPr>
            <p:spPr>
              <a:xfrm>
                <a:off x="8217172" y="5611805"/>
                <a:ext cx="361950" cy="9017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𝑥</m:t>
                          </m:r>
                        </m:e>
                        <m:sup>
                          <m:r>
                            <a:rPr lang="en-US" altLang="zh-TW" sz="2400" b="0" i="1" smtClean="0">
                              <a:latin typeface="Cambria Math" panose="02040503050406030204" pitchFamily="18" charset="0"/>
                            </a:rPr>
                            <m:t>3</m:t>
                          </m:r>
                        </m:sup>
                      </m:sSup>
                    </m:oMath>
                  </m:oMathPara>
                </a14:m>
                <a:endParaRPr lang="zh-TW" altLang="en-US" sz="2400" dirty="0"/>
              </a:p>
            </p:txBody>
          </p:sp>
        </mc:Choice>
        <mc:Fallback xmlns="">
          <p:sp>
            <p:nvSpPr>
              <p:cNvPr id="55" name="矩形 54">
                <a:extLst>
                  <a:ext uri="{FF2B5EF4-FFF2-40B4-BE49-F238E27FC236}">
                    <a16:creationId xmlns:a16="http://schemas.microsoft.com/office/drawing/2014/main" id="{56FAB27E-2D37-4008-96E1-AA3503BB8823}"/>
                  </a:ext>
                </a:extLst>
              </p:cNvPr>
              <p:cNvSpPr>
                <a:spLocks noRot="1" noChangeAspect="1" noMove="1" noResize="1" noEditPoints="1" noAdjustHandles="1" noChangeArrowheads="1" noChangeShapeType="1" noTextEdit="1"/>
              </p:cNvSpPr>
              <p:nvPr/>
            </p:nvSpPr>
            <p:spPr>
              <a:xfrm>
                <a:off x="8217172" y="5611805"/>
                <a:ext cx="361950" cy="901700"/>
              </a:xfrm>
              <a:prstGeom prst="rect">
                <a:avLst/>
              </a:prstGeom>
              <a:blipFill>
                <a:blip r:embed="rId21"/>
                <a:stretch>
                  <a:fillRect l="-22951" r="-163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7" name="矩形 56">
                <a:extLst>
                  <a:ext uri="{FF2B5EF4-FFF2-40B4-BE49-F238E27FC236}">
                    <a16:creationId xmlns:a16="http://schemas.microsoft.com/office/drawing/2014/main" id="{0E8E8AB5-9953-4285-9D11-B829303E2197}"/>
                  </a:ext>
                </a:extLst>
              </p:cNvPr>
              <p:cNvSpPr/>
              <p:nvPr/>
            </p:nvSpPr>
            <p:spPr>
              <a:xfrm>
                <a:off x="3753486" y="5631080"/>
                <a:ext cx="361950" cy="901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𝑧</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57" name="矩形 56">
                <a:extLst>
                  <a:ext uri="{FF2B5EF4-FFF2-40B4-BE49-F238E27FC236}">
                    <a16:creationId xmlns:a16="http://schemas.microsoft.com/office/drawing/2014/main" id="{0E8E8AB5-9953-4285-9D11-B829303E2197}"/>
                  </a:ext>
                </a:extLst>
              </p:cNvPr>
              <p:cNvSpPr>
                <a:spLocks noRot="1" noChangeAspect="1" noMove="1" noResize="1" noEditPoints="1" noAdjustHandles="1" noChangeArrowheads="1" noChangeShapeType="1" noTextEdit="1"/>
              </p:cNvSpPr>
              <p:nvPr/>
            </p:nvSpPr>
            <p:spPr>
              <a:xfrm>
                <a:off x="3753486" y="5631080"/>
                <a:ext cx="361950" cy="901700"/>
              </a:xfrm>
              <a:prstGeom prst="rect">
                <a:avLst/>
              </a:prstGeom>
              <a:blipFill>
                <a:blip r:embed="rId22"/>
                <a:stretch>
                  <a:fillRect l="-1967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8" name="矩形 57">
                <a:extLst>
                  <a:ext uri="{FF2B5EF4-FFF2-40B4-BE49-F238E27FC236}">
                    <a16:creationId xmlns:a16="http://schemas.microsoft.com/office/drawing/2014/main" id="{E9808E9F-1749-4CEA-8B4A-DE9DCA87E17B}"/>
                  </a:ext>
                </a:extLst>
              </p:cNvPr>
              <p:cNvSpPr/>
              <p:nvPr/>
            </p:nvSpPr>
            <p:spPr>
              <a:xfrm>
                <a:off x="4224067" y="5624512"/>
                <a:ext cx="361950" cy="901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𝑧</m:t>
                          </m:r>
                        </m:e>
                        <m:sup>
                          <m:r>
                            <a:rPr lang="en-US" altLang="zh-TW" sz="2400" b="0" i="1" smtClean="0">
                              <a:latin typeface="Cambria Math" panose="02040503050406030204" pitchFamily="18" charset="0"/>
                            </a:rPr>
                            <m:t>2</m:t>
                          </m:r>
                        </m:sup>
                      </m:sSup>
                    </m:oMath>
                  </m:oMathPara>
                </a14:m>
                <a:endParaRPr lang="zh-TW" altLang="en-US" sz="2400" dirty="0"/>
              </a:p>
            </p:txBody>
          </p:sp>
        </mc:Choice>
        <mc:Fallback xmlns="">
          <p:sp>
            <p:nvSpPr>
              <p:cNvPr id="58" name="矩形 57">
                <a:extLst>
                  <a:ext uri="{FF2B5EF4-FFF2-40B4-BE49-F238E27FC236}">
                    <a16:creationId xmlns:a16="http://schemas.microsoft.com/office/drawing/2014/main" id="{E9808E9F-1749-4CEA-8B4A-DE9DCA87E17B}"/>
                  </a:ext>
                </a:extLst>
              </p:cNvPr>
              <p:cNvSpPr>
                <a:spLocks noRot="1" noChangeAspect="1" noMove="1" noResize="1" noEditPoints="1" noAdjustHandles="1" noChangeArrowheads="1" noChangeShapeType="1" noTextEdit="1"/>
              </p:cNvSpPr>
              <p:nvPr/>
            </p:nvSpPr>
            <p:spPr>
              <a:xfrm>
                <a:off x="4224067" y="5624512"/>
                <a:ext cx="361950" cy="901700"/>
              </a:xfrm>
              <a:prstGeom prst="rect">
                <a:avLst/>
              </a:prstGeom>
              <a:blipFill>
                <a:blip r:embed="rId23"/>
                <a:stretch>
                  <a:fillRect l="-1967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9" name="矩形 58">
                <a:extLst>
                  <a:ext uri="{FF2B5EF4-FFF2-40B4-BE49-F238E27FC236}">
                    <a16:creationId xmlns:a16="http://schemas.microsoft.com/office/drawing/2014/main" id="{188A1F8E-DC15-4A4B-BC86-EE2405C8C172}"/>
                  </a:ext>
                </a:extLst>
              </p:cNvPr>
              <p:cNvSpPr/>
              <p:nvPr/>
            </p:nvSpPr>
            <p:spPr>
              <a:xfrm>
                <a:off x="4708254" y="5631080"/>
                <a:ext cx="361950" cy="901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𝑧</m:t>
                          </m:r>
                        </m:e>
                        <m:sup>
                          <m:r>
                            <a:rPr lang="en-US" altLang="zh-TW" sz="2400" b="0" i="1" smtClean="0">
                              <a:latin typeface="Cambria Math" panose="02040503050406030204" pitchFamily="18" charset="0"/>
                            </a:rPr>
                            <m:t>3</m:t>
                          </m:r>
                        </m:sup>
                      </m:sSup>
                    </m:oMath>
                  </m:oMathPara>
                </a14:m>
                <a:endParaRPr lang="zh-TW" altLang="en-US" sz="2400" dirty="0"/>
              </a:p>
            </p:txBody>
          </p:sp>
        </mc:Choice>
        <mc:Fallback xmlns="">
          <p:sp>
            <p:nvSpPr>
              <p:cNvPr id="59" name="矩形 58">
                <a:extLst>
                  <a:ext uri="{FF2B5EF4-FFF2-40B4-BE49-F238E27FC236}">
                    <a16:creationId xmlns:a16="http://schemas.microsoft.com/office/drawing/2014/main" id="{188A1F8E-DC15-4A4B-BC86-EE2405C8C172}"/>
                  </a:ext>
                </a:extLst>
              </p:cNvPr>
              <p:cNvSpPr>
                <a:spLocks noRot="1" noChangeAspect="1" noMove="1" noResize="1" noEditPoints="1" noAdjustHandles="1" noChangeArrowheads="1" noChangeShapeType="1" noTextEdit="1"/>
              </p:cNvSpPr>
              <p:nvPr/>
            </p:nvSpPr>
            <p:spPr>
              <a:xfrm>
                <a:off x="4708254" y="5631080"/>
                <a:ext cx="361950" cy="901700"/>
              </a:xfrm>
              <a:prstGeom prst="rect">
                <a:avLst/>
              </a:prstGeom>
              <a:blipFill>
                <a:blip r:embed="rId24"/>
                <a:stretch>
                  <a:fillRect l="-19355"/>
                </a:stretch>
              </a:blipFill>
            </p:spPr>
            <p:txBody>
              <a:bodyPr/>
              <a:lstStyle/>
              <a:p>
                <a:r>
                  <a:rPr lang="zh-TW" altLang="en-US">
                    <a:noFill/>
                  </a:rPr>
                  <a:t> </a:t>
                </a:r>
              </a:p>
            </p:txBody>
          </p:sp>
        </mc:Fallback>
      </mc:AlternateContent>
      <p:sp>
        <p:nvSpPr>
          <p:cNvPr id="60" name="文字方塊 59">
            <a:extLst>
              <a:ext uri="{FF2B5EF4-FFF2-40B4-BE49-F238E27FC236}">
                <a16:creationId xmlns:a16="http://schemas.microsoft.com/office/drawing/2014/main" id="{CEF014D6-82A8-4050-89FA-1C201BB51076}"/>
              </a:ext>
            </a:extLst>
          </p:cNvPr>
          <p:cNvSpPr txBox="1"/>
          <p:nvPr/>
        </p:nvSpPr>
        <p:spPr>
          <a:xfrm>
            <a:off x="5070204" y="5816922"/>
            <a:ext cx="688929" cy="523220"/>
          </a:xfrm>
          <a:prstGeom prst="rect">
            <a:avLst/>
          </a:prstGeom>
          <a:noFill/>
        </p:spPr>
        <p:txBody>
          <a:bodyPr wrap="square" rtlCol="0">
            <a:spAutoFit/>
          </a:bodyPr>
          <a:lstStyle/>
          <a:p>
            <a:pPr algn="ctr"/>
            <a:r>
              <a:rPr lang="en-US" altLang="zh-TW" sz="2800" b="1" dirty="0"/>
              <a:t>=</a:t>
            </a:r>
            <a:endParaRPr lang="zh-TW" altLang="en-US" sz="2800" b="1" dirty="0"/>
          </a:p>
        </p:txBody>
      </p:sp>
      <p:sp>
        <p:nvSpPr>
          <p:cNvPr id="62" name="矩形 61">
            <a:extLst>
              <a:ext uri="{FF2B5EF4-FFF2-40B4-BE49-F238E27FC236}">
                <a16:creationId xmlns:a16="http://schemas.microsoft.com/office/drawing/2014/main" id="{3156D71E-2A64-4132-BD72-87BF5EA498AB}"/>
              </a:ext>
            </a:extLst>
          </p:cNvPr>
          <p:cNvSpPr/>
          <p:nvPr/>
        </p:nvSpPr>
        <p:spPr>
          <a:xfrm>
            <a:off x="3680143" y="3113091"/>
            <a:ext cx="355600" cy="917578"/>
          </a:xfrm>
          <a:prstGeom prst="rect">
            <a:avLst/>
          </a:prstGeom>
        </p:spPr>
        <p:style>
          <a:lnRef idx="1">
            <a:schemeClr val="accent3"/>
          </a:lnRef>
          <a:fillRef idx="2">
            <a:schemeClr val="accent3"/>
          </a:fillRef>
          <a:effectRef idx="1">
            <a:schemeClr val="accent3"/>
          </a:effectRef>
          <a:fontRef idx="minor">
            <a:schemeClr val="dk1"/>
          </a:fontRef>
        </p:style>
        <p:txBody>
          <a:bodyPr vert="vert" rtlCol="0" anchor="ctr"/>
          <a:lstStyle/>
          <a:p>
            <a:pPr algn="ctr"/>
            <a:r>
              <a:rPr lang="en-US" altLang="zh-TW" sz="2000" dirty="0"/>
              <a:t>Sigmoid</a:t>
            </a:r>
          </a:p>
        </p:txBody>
      </p:sp>
      <p:sp>
        <p:nvSpPr>
          <p:cNvPr id="63" name="矩形 62">
            <a:extLst>
              <a:ext uri="{FF2B5EF4-FFF2-40B4-BE49-F238E27FC236}">
                <a16:creationId xmlns:a16="http://schemas.microsoft.com/office/drawing/2014/main" id="{1FDFD1D1-D334-48D9-AA97-6CA9BF8409F5}"/>
              </a:ext>
            </a:extLst>
          </p:cNvPr>
          <p:cNvSpPr/>
          <p:nvPr/>
        </p:nvSpPr>
        <p:spPr>
          <a:xfrm>
            <a:off x="3700145" y="4353620"/>
            <a:ext cx="355600" cy="917578"/>
          </a:xfrm>
          <a:prstGeom prst="rect">
            <a:avLst/>
          </a:prstGeom>
        </p:spPr>
        <p:style>
          <a:lnRef idx="1">
            <a:schemeClr val="accent3"/>
          </a:lnRef>
          <a:fillRef idx="2">
            <a:schemeClr val="accent3"/>
          </a:fillRef>
          <a:effectRef idx="1">
            <a:schemeClr val="accent3"/>
          </a:effectRef>
          <a:fontRef idx="minor">
            <a:schemeClr val="dk1"/>
          </a:fontRef>
        </p:style>
        <p:txBody>
          <a:bodyPr vert="vert" rtlCol="0" anchor="ctr"/>
          <a:lstStyle/>
          <a:p>
            <a:pPr algn="ctr"/>
            <a:r>
              <a:rPr lang="en-US" altLang="zh-TW" sz="2000" dirty="0"/>
              <a:t>Sigmoid</a:t>
            </a:r>
          </a:p>
        </p:txBody>
      </p:sp>
      <p:sp>
        <p:nvSpPr>
          <p:cNvPr id="16" name="文字方塊 15">
            <a:extLst>
              <a:ext uri="{FF2B5EF4-FFF2-40B4-BE49-F238E27FC236}">
                <a16:creationId xmlns:a16="http://schemas.microsoft.com/office/drawing/2014/main" id="{3C7F86B5-6920-4037-9E09-F5E6EED3ADE4}"/>
              </a:ext>
            </a:extLst>
          </p:cNvPr>
          <p:cNvSpPr txBox="1"/>
          <p:nvPr/>
        </p:nvSpPr>
        <p:spPr>
          <a:xfrm>
            <a:off x="628650" y="5768635"/>
            <a:ext cx="1298575" cy="523220"/>
          </a:xfrm>
          <a:prstGeom prst="rect">
            <a:avLst/>
          </a:prstGeom>
          <a:noFill/>
        </p:spPr>
        <p:txBody>
          <a:bodyPr wrap="square" rtlCol="0">
            <a:spAutoFit/>
          </a:bodyPr>
          <a:lstStyle/>
          <a:p>
            <a:r>
              <a:rPr lang="en-US" altLang="zh-TW" sz="2800" b="1" dirty="0"/>
              <a:t>Batch</a:t>
            </a:r>
            <a:endParaRPr lang="zh-TW" altLang="en-US" sz="2800" b="1" dirty="0"/>
          </a:p>
        </p:txBody>
      </p:sp>
    </p:spTree>
    <p:extLst>
      <p:ext uri="{BB962C8B-B14F-4D97-AF65-F5344CB8AC3E}">
        <p14:creationId xmlns:p14="http://schemas.microsoft.com/office/powerpoint/2010/main" val="392569657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5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2"/>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61"/>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7"/>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9"/>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6" grpId="0" animBg="1"/>
      <p:bldP spid="41" grpId="0" animBg="1"/>
      <p:bldP spid="37" grpId="0" animBg="1"/>
      <p:bldP spid="35"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3" grpId="0" animBg="1"/>
      <p:bldP spid="49" grpId="0"/>
      <p:bldP spid="50" grpId="0"/>
      <p:bldP spid="51" grpId="0"/>
      <p:bldP spid="52" grpId="0" animBg="1"/>
      <p:bldP spid="53" grpId="0" animBg="1"/>
      <p:bldP spid="54" grpId="0" animBg="1"/>
      <p:bldP spid="55" grpId="0" animBg="1"/>
      <p:bldP spid="57" grpId="0" animBg="1"/>
      <p:bldP spid="58" grpId="0" animBg="1"/>
      <p:bldP spid="59" grpId="0" animBg="1"/>
      <p:bldP spid="60" grpId="0"/>
      <p:bldP spid="62" grpId="0" animBg="1"/>
      <p:bldP spid="63"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直線單箭頭接點 41">
            <a:extLst>
              <a:ext uri="{FF2B5EF4-FFF2-40B4-BE49-F238E27FC236}">
                <a16:creationId xmlns:a16="http://schemas.microsoft.com/office/drawing/2014/main" id="{7E9936E0-CEAB-4DF5-8890-F07D8CC4914D}"/>
              </a:ext>
            </a:extLst>
          </p:cNvPr>
          <p:cNvCxnSpPr>
            <a:cxnSpLocks/>
            <a:stCxn id="12" idx="3"/>
            <a:endCxn id="62" idx="1"/>
          </p:cNvCxnSpPr>
          <p:nvPr/>
        </p:nvCxnSpPr>
        <p:spPr>
          <a:xfrm>
            <a:off x="3333750" y="4803774"/>
            <a:ext cx="1073513" cy="12303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37">
            <a:extLst>
              <a:ext uri="{FF2B5EF4-FFF2-40B4-BE49-F238E27FC236}">
                <a16:creationId xmlns:a16="http://schemas.microsoft.com/office/drawing/2014/main" id="{DD4FFBEB-BC73-4046-A39C-1A5D539A52C9}"/>
              </a:ext>
            </a:extLst>
          </p:cNvPr>
          <p:cNvCxnSpPr>
            <a:cxnSpLocks/>
            <a:stCxn id="11" idx="3"/>
            <a:endCxn id="62" idx="1"/>
          </p:cNvCxnSpPr>
          <p:nvPr/>
        </p:nvCxnSpPr>
        <p:spPr>
          <a:xfrm>
            <a:off x="3321050" y="3548063"/>
            <a:ext cx="1086213" cy="24860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單箭頭接點 29">
            <a:extLst>
              <a:ext uri="{FF2B5EF4-FFF2-40B4-BE49-F238E27FC236}">
                <a16:creationId xmlns:a16="http://schemas.microsoft.com/office/drawing/2014/main" id="{3680D474-8DCC-4157-94B6-F101A3FEF7E4}"/>
              </a:ext>
            </a:extLst>
          </p:cNvPr>
          <p:cNvCxnSpPr>
            <a:cxnSpLocks/>
            <a:endCxn id="62" idx="1"/>
          </p:cNvCxnSpPr>
          <p:nvPr/>
        </p:nvCxnSpPr>
        <p:spPr>
          <a:xfrm>
            <a:off x="3249749" y="2273302"/>
            <a:ext cx="1157514" cy="37607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22">
            <a:extLst>
              <a:ext uri="{FF2B5EF4-FFF2-40B4-BE49-F238E27FC236}">
                <a16:creationId xmlns:a16="http://schemas.microsoft.com/office/drawing/2014/main" id="{BCC9801D-522E-4F87-A8E0-9E29A5341C02}"/>
              </a:ext>
            </a:extLst>
          </p:cNvPr>
          <p:cNvCxnSpPr/>
          <p:nvPr/>
        </p:nvCxnSpPr>
        <p:spPr>
          <a:xfrm>
            <a:off x="2527300" y="2289180"/>
            <a:ext cx="431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23">
            <a:extLst>
              <a:ext uri="{FF2B5EF4-FFF2-40B4-BE49-F238E27FC236}">
                <a16:creationId xmlns:a16="http://schemas.microsoft.com/office/drawing/2014/main" id="{13999CBE-6CD5-4A62-A94F-E3DB39988AD5}"/>
              </a:ext>
            </a:extLst>
          </p:cNvPr>
          <p:cNvCxnSpPr/>
          <p:nvPr/>
        </p:nvCxnSpPr>
        <p:spPr>
          <a:xfrm>
            <a:off x="2527300" y="3571880"/>
            <a:ext cx="431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單箭頭接點 24">
            <a:extLst>
              <a:ext uri="{FF2B5EF4-FFF2-40B4-BE49-F238E27FC236}">
                <a16:creationId xmlns:a16="http://schemas.microsoft.com/office/drawing/2014/main" id="{7885A16A-D1F7-42C8-BD42-65B0D57F092E}"/>
              </a:ext>
            </a:extLst>
          </p:cNvPr>
          <p:cNvCxnSpPr/>
          <p:nvPr/>
        </p:nvCxnSpPr>
        <p:spPr>
          <a:xfrm>
            <a:off x="2514600" y="4905380"/>
            <a:ext cx="431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標題 1">
            <a:extLst>
              <a:ext uri="{FF2B5EF4-FFF2-40B4-BE49-F238E27FC236}">
                <a16:creationId xmlns:a16="http://schemas.microsoft.com/office/drawing/2014/main" id="{79CFC0DE-2994-4AB6-B374-2598230488A9}"/>
              </a:ext>
            </a:extLst>
          </p:cNvPr>
          <p:cNvSpPr>
            <a:spLocks noGrp="1"/>
          </p:cNvSpPr>
          <p:nvPr>
            <p:ph type="title"/>
          </p:nvPr>
        </p:nvSpPr>
        <p:spPr/>
        <p:txBody>
          <a:bodyPr/>
          <a:lstStyle/>
          <a:p>
            <a:r>
              <a:rPr lang="en-US" altLang="zh-TW" dirty="0"/>
              <a:t>Batch normalization</a:t>
            </a:r>
            <a:endParaRPr lang="zh-TW" altLang="en-US" dirty="0"/>
          </a:p>
        </p:txBody>
      </p:sp>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F590627A-A6EC-40FA-8F9D-A0EB48DC48E6}"/>
                  </a:ext>
                </a:extLst>
              </p:cNvPr>
              <p:cNvSpPr/>
              <p:nvPr/>
            </p:nvSpPr>
            <p:spPr>
              <a:xfrm>
                <a:off x="768350" y="1841502"/>
                <a:ext cx="361950" cy="9017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𝑥</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4" name="矩形 3">
                <a:extLst>
                  <a:ext uri="{FF2B5EF4-FFF2-40B4-BE49-F238E27FC236}">
                    <a16:creationId xmlns:a16="http://schemas.microsoft.com/office/drawing/2014/main" id="{F590627A-A6EC-40FA-8F9D-A0EB48DC48E6}"/>
                  </a:ext>
                </a:extLst>
              </p:cNvPr>
              <p:cNvSpPr>
                <a:spLocks noRot="1" noChangeAspect="1" noMove="1" noResize="1" noEditPoints="1" noAdjustHandles="1" noChangeArrowheads="1" noChangeShapeType="1" noTextEdit="1"/>
              </p:cNvSpPr>
              <p:nvPr/>
            </p:nvSpPr>
            <p:spPr>
              <a:xfrm>
                <a:off x="768350" y="1841502"/>
                <a:ext cx="361950" cy="901700"/>
              </a:xfrm>
              <a:prstGeom prst="rect">
                <a:avLst/>
              </a:prstGeom>
              <a:blipFill>
                <a:blip r:embed="rId3"/>
                <a:stretch>
                  <a:fillRect l="-2131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CF1FADBD-C262-446E-809E-D526261D1F0A}"/>
                  </a:ext>
                </a:extLst>
              </p:cNvPr>
              <p:cNvSpPr/>
              <p:nvPr/>
            </p:nvSpPr>
            <p:spPr>
              <a:xfrm>
                <a:off x="755650" y="3097213"/>
                <a:ext cx="361950" cy="9017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𝑥</m:t>
                          </m:r>
                        </m:e>
                        <m:sup>
                          <m:r>
                            <a:rPr lang="en-US" altLang="zh-TW" sz="2400" b="0" i="1" smtClean="0">
                              <a:latin typeface="Cambria Math" panose="02040503050406030204" pitchFamily="18" charset="0"/>
                            </a:rPr>
                            <m:t>2</m:t>
                          </m:r>
                        </m:sup>
                      </m:sSup>
                    </m:oMath>
                  </m:oMathPara>
                </a14:m>
                <a:endParaRPr lang="zh-TW" altLang="en-US" sz="2400" dirty="0"/>
              </a:p>
            </p:txBody>
          </p:sp>
        </mc:Choice>
        <mc:Fallback xmlns="">
          <p:sp>
            <p:nvSpPr>
              <p:cNvPr id="5" name="矩形 4">
                <a:extLst>
                  <a:ext uri="{FF2B5EF4-FFF2-40B4-BE49-F238E27FC236}">
                    <a16:creationId xmlns:a16="http://schemas.microsoft.com/office/drawing/2014/main" id="{CF1FADBD-C262-446E-809E-D526261D1F0A}"/>
                  </a:ext>
                </a:extLst>
              </p:cNvPr>
              <p:cNvSpPr>
                <a:spLocks noRot="1" noChangeAspect="1" noMove="1" noResize="1" noEditPoints="1" noAdjustHandles="1" noChangeArrowheads="1" noChangeShapeType="1" noTextEdit="1"/>
              </p:cNvSpPr>
              <p:nvPr/>
            </p:nvSpPr>
            <p:spPr>
              <a:xfrm>
                <a:off x="755650" y="3097213"/>
                <a:ext cx="361950" cy="901700"/>
              </a:xfrm>
              <a:prstGeom prst="rect">
                <a:avLst/>
              </a:prstGeom>
              <a:blipFill>
                <a:blip r:embed="rId4"/>
                <a:stretch>
                  <a:fillRect l="-22951" r="-163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1B5B5492-5B04-4340-A9EE-B3B83FEFF96A}"/>
                  </a:ext>
                </a:extLst>
              </p:cNvPr>
              <p:cNvSpPr/>
              <p:nvPr/>
            </p:nvSpPr>
            <p:spPr>
              <a:xfrm>
                <a:off x="768350" y="4352924"/>
                <a:ext cx="361950" cy="9017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𝑥</m:t>
                          </m:r>
                        </m:e>
                        <m:sup>
                          <m:r>
                            <a:rPr lang="en-US" altLang="zh-TW" sz="2400" b="0" i="1" smtClean="0">
                              <a:latin typeface="Cambria Math" panose="02040503050406030204" pitchFamily="18" charset="0"/>
                            </a:rPr>
                            <m:t>3</m:t>
                          </m:r>
                        </m:sup>
                      </m:sSup>
                    </m:oMath>
                  </m:oMathPara>
                </a14:m>
                <a:endParaRPr lang="zh-TW" altLang="en-US" sz="2400" dirty="0"/>
              </a:p>
            </p:txBody>
          </p:sp>
        </mc:Choice>
        <mc:Fallback xmlns="">
          <p:sp>
            <p:nvSpPr>
              <p:cNvPr id="6" name="矩形 5">
                <a:extLst>
                  <a:ext uri="{FF2B5EF4-FFF2-40B4-BE49-F238E27FC236}">
                    <a16:creationId xmlns:a16="http://schemas.microsoft.com/office/drawing/2014/main" id="{1B5B5492-5B04-4340-A9EE-B3B83FEFF96A}"/>
                  </a:ext>
                </a:extLst>
              </p:cNvPr>
              <p:cNvSpPr>
                <a:spLocks noRot="1" noChangeAspect="1" noMove="1" noResize="1" noEditPoints="1" noAdjustHandles="1" noChangeArrowheads="1" noChangeShapeType="1" noTextEdit="1"/>
              </p:cNvSpPr>
              <p:nvPr/>
            </p:nvSpPr>
            <p:spPr>
              <a:xfrm>
                <a:off x="768350" y="4352924"/>
                <a:ext cx="361950" cy="901700"/>
              </a:xfrm>
              <a:prstGeom prst="rect">
                <a:avLst/>
              </a:prstGeom>
              <a:blipFill>
                <a:blip r:embed="rId5"/>
                <a:stretch>
                  <a:fillRect l="-22951" r="-163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B5880E48-CFF2-4886-A346-117037B426A5}"/>
                  </a:ext>
                </a:extLst>
              </p:cNvPr>
              <p:cNvSpPr/>
              <p:nvPr/>
            </p:nvSpPr>
            <p:spPr>
              <a:xfrm>
                <a:off x="1384300" y="1841502"/>
                <a:ext cx="1308100" cy="9017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𝑊</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7" name="矩形 6">
                <a:extLst>
                  <a:ext uri="{FF2B5EF4-FFF2-40B4-BE49-F238E27FC236}">
                    <a16:creationId xmlns:a16="http://schemas.microsoft.com/office/drawing/2014/main" id="{B5880E48-CFF2-4886-A346-117037B426A5}"/>
                  </a:ext>
                </a:extLst>
              </p:cNvPr>
              <p:cNvSpPr>
                <a:spLocks noRot="1" noChangeAspect="1" noMove="1" noResize="1" noEditPoints="1" noAdjustHandles="1" noChangeArrowheads="1" noChangeShapeType="1" noTextEdit="1"/>
              </p:cNvSpPr>
              <p:nvPr/>
            </p:nvSpPr>
            <p:spPr>
              <a:xfrm>
                <a:off x="1384300" y="1841502"/>
                <a:ext cx="1308100" cy="901700"/>
              </a:xfrm>
              <a:prstGeom prst="rect">
                <a:avLst/>
              </a:prstGeom>
              <a:blipFill>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59BF45DF-A9B5-40B2-9154-CF6BC9D548C2}"/>
                  </a:ext>
                </a:extLst>
              </p:cNvPr>
              <p:cNvSpPr/>
              <p:nvPr/>
            </p:nvSpPr>
            <p:spPr>
              <a:xfrm>
                <a:off x="1384300" y="3097213"/>
                <a:ext cx="1308100" cy="9017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𝑊</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8" name="矩形 7">
                <a:extLst>
                  <a:ext uri="{FF2B5EF4-FFF2-40B4-BE49-F238E27FC236}">
                    <a16:creationId xmlns:a16="http://schemas.microsoft.com/office/drawing/2014/main" id="{59BF45DF-A9B5-40B2-9154-CF6BC9D548C2}"/>
                  </a:ext>
                </a:extLst>
              </p:cNvPr>
              <p:cNvSpPr>
                <a:spLocks noRot="1" noChangeAspect="1" noMove="1" noResize="1" noEditPoints="1" noAdjustHandles="1" noChangeArrowheads="1" noChangeShapeType="1" noTextEdit="1"/>
              </p:cNvSpPr>
              <p:nvPr/>
            </p:nvSpPr>
            <p:spPr>
              <a:xfrm>
                <a:off x="1384300" y="3097213"/>
                <a:ext cx="1308100" cy="901700"/>
              </a:xfrm>
              <a:prstGeom prst="rect">
                <a:avLst/>
              </a:prstGeom>
              <a:blipFill>
                <a:blip r:embed="rId7"/>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FB9C516D-D2F6-4FBE-B5C1-E3C416927E0B}"/>
                  </a:ext>
                </a:extLst>
              </p:cNvPr>
              <p:cNvSpPr/>
              <p:nvPr/>
            </p:nvSpPr>
            <p:spPr>
              <a:xfrm>
                <a:off x="1384300" y="4352924"/>
                <a:ext cx="1308100" cy="9017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𝑊</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9" name="矩形 8">
                <a:extLst>
                  <a:ext uri="{FF2B5EF4-FFF2-40B4-BE49-F238E27FC236}">
                    <a16:creationId xmlns:a16="http://schemas.microsoft.com/office/drawing/2014/main" id="{FB9C516D-D2F6-4FBE-B5C1-E3C416927E0B}"/>
                  </a:ext>
                </a:extLst>
              </p:cNvPr>
              <p:cNvSpPr>
                <a:spLocks noRot="1" noChangeAspect="1" noMove="1" noResize="1" noEditPoints="1" noAdjustHandles="1" noChangeArrowheads="1" noChangeShapeType="1" noTextEdit="1"/>
              </p:cNvSpPr>
              <p:nvPr/>
            </p:nvSpPr>
            <p:spPr>
              <a:xfrm>
                <a:off x="1384300" y="4352924"/>
                <a:ext cx="1308100" cy="901700"/>
              </a:xfrm>
              <a:prstGeom prst="rect">
                <a:avLst/>
              </a:prstGeom>
              <a:blipFill>
                <a:blip r:embed="rId8"/>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33E981C1-7A8E-4393-8634-9E389C41ECF6}"/>
                  </a:ext>
                </a:extLst>
              </p:cNvPr>
              <p:cNvSpPr/>
              <p:nvPr/>
            </p:nvSpPr>
            <p:spPr>
              <a:xfrm>
                <a:off x="2971800" y="1841502"/>
                <a:ext cx="361950" cy="901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𝑧</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10" name="矩形 9">
                <a:extLst>
                  <a:ext uri="{FF2B5EF4-FFF2-40B4-BE49-F238E27FC236}">
                    <a16:creationId xmlns:a16="http://schemas.microsoft.com/office/drawing/2014/main" id="{33E981C1-7A8E-4393-8634-9E389C41ECF6}"/>
                  </a:ext>
                </a:extLst>
              </p:cNvPr>
              <p:cNvSpPr>
                <a:spLocks noRot="1" noChangeAspect="1" noMove="1" noResize="1" noEditPoints="1" noAdjustHandles="1" noChangeArrowheads="1" noChangeShapeType="1" noTextEdit="1"/>
              </p:cNvSpPr>
              <p:nvPr/>
            </p:nvSpPr>
            <p:spPr>
              <a:xfrm>
                <a:off x="2971800" y="1841502"/>
                <a:ext cx="361950" cy="901700"/>
              </a:xfrm>
              <a:prstGeom prst="rect">
                <a:avLst/>
              </a:prstGeom>
              <a:blipFill>
                <a:blip r:embed="rId9"/>
                <a:stretch>
                  <a:fillRect l="-1967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矩形 10">
                <a:extLst>
                  <a:ext uri="{FF2B5EF4-FFF2-40B4-BE49-F238E27FC236}">
                    <a16:creationId xmlns:a16="http://schemas.microsoft.com/office/drawing/2014/main" id="{7D5A2E72-1F7A-4284-ACF2-72EBAF8B1A28}"/>
                  </a:ext>
                </a:extLst>
              </p:cNvPr>
              <p:cNvSpPr/>
              <p:nvPr/>
            </p:nvSpPr>
            <p:spPr>
              <a:xfrm>
                <a:off x="2959100" y="3097213"/>
                <a:ext cx="361950" cy="901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𝑧</m:t>
                          </m:r>
                        </m:e>
                        <m:sup>
                          <m:r>
                            <a:rPr lang="en-US" altLang="zh-TW" sz="2400" b="0" i="1" smtClean="0">
                              <a:latin typeface="Cambria Math" panose="02040503050406030204" pitchFamily="18" charset="0"/>
                            </a:rPr>
                            <m:t>2</m:t>
                          </m:r>
                        </m:sup>
                      </m:sSup>
                    </m:oMath>
                  </m:oMathPara>
                </a14:m>
                <a:endParaRPr lang="zh-TW" altLang="en-US" sz="2400" dirty="0"/>
              </a:p>
            </p:txBody>
          </p:sp>
        </mc:Choice>
        <mc:Fallback xmlns="">
          <p:sp>
            <p:nvSpPr>
              <p:cNvPr id="11" name="矩形 10">
                <a:extLst>
                  <a:ext uri="{FF2B5EF4-FFF2-40B4-BE49-F238E27FC236}">
                    <a16:creationId xmlns:a16="http://schemas.microsoft.com/office/drawing/2014/main" id="{7D5A2E72-1F7A-4284-ACF2-72EBAF8B1A28}"/>
                  </a:ext>
                </a:extLst>
              </p:cNvPr>
              <p:cNvSpPr>
                <a:spLocks noRot="1" noChangeAspect="1" noMove="1" noResize="1" noEditPoints="1" noAdjustHandles="1" noChangeArrowheads="1" noChangeShapeType="1" noTextEdit="1"/>
              </p:cNvSpPr>
              <p:nvPr/>
            </p:nvSpPr>
            <p:spPr>
              <a:xfrm>
                <a:off x="2959100" y="3097213"/>
                <a:ext cx="361950" cy="901700"/>
              </a:xfrm>
              <a:prstGeom prst="rect">
                <a:avLst/>
              </a:prstGeom>
              <a:blipFill>
                <a:blip r:embed="rId10"/>
                <a:stretch>
                  <a:fillRect l="-1935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id="{E62DC66E-889D-4069-B1BD-227A3F440A74}"/>
                  </a:ext>
                </a:extLst>
              </p:cNvPr>
              <p:cNvSpPr/>
              <p:nvPr/>
            </p:nvSpPr>
            <p:spPr>
              <a:xfrm>
                <a:off x="2971800" y="4352924"/>
                <a:ext cx="361950" cy="901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𝑧</m:t>
                          </m:r>
                        </m:e>
                        <m:sup>
                          <m:r>
                            <a:rPr lang="en-US" altLang="zh-TW" sz="2400" b="0" i="1" smtClean="0">
                              <a:latin typeface="Cambria Math" panose="02040503050406030204" pitchFamily="18" charset="0"/>
                            </a:rPr>
                            <m:t>3</m:t>
                          </m:r>
                        </m:sup>
                      </m:sSup>
                    </m:oMath>
                  </m:oMathPara>
                </a14:m>
                <a:endParaRPr lang="zh-TW" altLang="en-US" sz="2400" dirty="0"/>
              </a:p>
            </p:txBody>
          </p:sp>
        </mc:Choice>
        <mc:Fallback xmlns="">
          <p:sp>
            <p:nvSpPr>
              <p:cNvPr id="12" name="矩形 11">
                <a:extLst>
                  <a:ext uri="{FF2B5EF4-FFF2-40B4-BE49-F238E27FC236}">
                    <a16:creationId xmlns:a16="http://schemas.microsoft.com/office/drawing/2014/main" id="{E62DC66E-889D-4069-B1BD-227A3F440A74}"/>
                  </a:ext>
                </a:extLst>
              </p:cNvPr>
              <p:cNvSpPr>
                <a:spLocks noRot="1" noChangeAspect="1" noMove="1" noResize="1" noEditPoints="1" noAdjustHandles="1" noChangeArrowheads="1" noChangeShapeType="1" noTextEdit="1"/>
              </p:cNvSpPr>
              <p:nvPr/>
            </p:nvSpPr>
            <p:spPr>
              <a:xfrm>
                <a:off x="2971800" y="4352924"/>
                <a:ext cx="361950" cy="901700"/>
              </a:xfrm>
              <a:prstGeom prst="rect">
                <a:avLst/>
              </a:prstGeom>
              <a:blipFill>
                <a:blip r:embed="rId11"/>
                <a:stretch>
                  <a:fillRect l="-21311"/>
                </a:stretch>
              </a:blipFill>
            </p:spPr>
            <p:txBody>
              <a:bodyPr/>
              <a:lstStyle/>
              <a:p>
                <a:r>
                  <a:rPr lang="zh-TW" altLang="en-US">
                    <a:noFill/>
                  </a:rPr>
                  <a:t> </a:t>
                </a:r>
              </a:p>
            </p:txBody>
          </p:sp>
        </mc:Fallback>
      </mc:AlternateContent>
      <p:cxnSp>
        <p:nvCxnSpPr>
          <p:cNvPr id="20" name="直線單箭頭接點 19">
            <a:extLst>
              <a:ext uri="{FF2B5EF4-FFF2-40B4-BE49-F238E27FC236}">
                <a16:creationId xmlns:a16="http://schemas.microsoft.com/office/drawing/2014/main" id="{50B5691A-E01D-45B0-A994-85DEA5DC55D9}"/>
              </a:ext>
            </a:extLst>
          </p:cNvPr>
          <p:cNvCxnSpPr/>
          <p:nvPr/>
        </p:nvCxnSpPr>
        <p:spPr>
          <a:xfrm>
            <a:off x="952500" y="2273302"/>
            <a:ext cx="431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a:extLst>
              <a:ext uri="{FF2B5EF4-FFF2-40B4-BE49-F238E27FC236}">
                <a16:creationId xmlns:a16="http://schemas.microsoft.com/office/drawing/2014/main" id="{E819FD5F-1B10-41A3-A1DD-C86EF09C5C94}"/>
              </a:ext>
            </a:extLst>
          </p:cNvPr>
          <p:cNvCxnSpPr/>
          <p:nvPr/>
        </p:nvCxnSpPr>
        <p:spPr>
          <a:xfrm>
            <a:off x="952500" y="3556002"/>
            <a:ext cx="431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單箭頭接點 21">
            <a:extLst>
              <a:ext uri="{FF2B5EF4-FFF2-40B4-BE49-F238E27FC236}">
                <a16:creationId xmlns:a16="http://schemas.microsoft.com/office/drawing/2014/main" id="{3808DA06-172D-4181-8E16-E63D4C22FE84}"/>
              </a:ext>
            </a:extLst>
          </p:cNvPr>
          <p:cNvCxnSpPr/>
          <p:nvPr/>
        </p:nvCxnSpPr>
        <p:spPr>
          <a:xfrm>
            <a:off x="939800" y="4889502"/>
            <a:ext cx="431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矩形 61">
                <a:extLst>
                  <a:ext uri="{FF2B5EF4-FFF2-40B4-BE49-F238E27FC236}">
                    <a16:creationId xmlns:a16="http://schemas.microsoft.com/office/drawing/2014/main" id="{45C0FDC5-555B-4DCB-A467-30F2AD50B1E8}"/>
                  </a:ext>
                </a:extLst>
              </p:cNvPr>
              <p:cNvSpPr/>
              <p:nvPr/>
            </p:nvSpPr>
            <p:spPr>
              <a:xfrm>
                <a:off x="4407263" y="5575296"/>
                <a:ext cx="355600" cy="91757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𝜇</m:t>
                      </m:r>
                    </m:oMath>
                  </m:oMathPara>
                </a14:m>
                <a:endParaRPr lang="zh-TW" altLang="en-US" sz="2400" dirty="0"/>
              </a:p>
            </p:txBody>
          </p:sp>
        </mc:Choice>
        <mc:Fallback xmlns="">
          <p:sp>
            <p:nvSpPr>
              <p:cNvPr id="62" name="矩形 61">
                <a:extLst>
                  <a:ext uri="{FF2B5EF4-FFF2-40B4-BE49-F238E27FC236}">
                    <a16:creationId xmlns:a16="http://schemas.microsoft.com/office/drawing/2014/main" id="{45C0FDC5-555B-4DCB-A467-30F2AD50B1E8}"/>
                  </a:ext>
                </a:extLst>
              </p:cNvPr>
              <p:cNvSpPr>
                <a:spLocks noRot="1" noChangeAspect="1" noMove="1" noResize="1" noEditPoints="1" noAdjustHandles="1" noChangeArrowheads="1" noChangeShapeType="1" noTextEdit="1"/>
              </p:cNvSpPr>
              <p:nvPr/>
            </p:nvSpPr>
            <p:spPr>
              <a:xfrm>
                <a:off x="4407263" y="5575296"/>
                <a:ext cx="355600" cy="917578"/>
              </a:xfrm>
              <a:prstGeom prst="rect">
                <a:avLst/>
              </a:prstGeom>
              <a:blipFill>
                <a:blip r:embed="rId12"/>
                <a:stretch>
                  <a:fillRect l="-1166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3" name="矩形 62">
                <a:extLst>
                  <a:ext uri="{FF2B5EF4-FFF2-40B4-BE49-F238E27FC236}">
                    <a16:creationId xmlns:a16="http://schemas.microsoft.com/office/drawing/2014/main" id="{009C73E6-203D-409A-9A73-C5BC4CD46D18}"/>
                  </a:ext>
                </a:extLst>
              </p:cNvPr>
              <p:cNvSpPr/>
              <p:nvPr/>
            </p:nvSpPr>
            <p:spPr>
              <a:xfrm>
                <a:off x="5758906" y="5575296"/>
                <a:ext cx="355600" cy="91757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𝜎</m:t>
                      </m:r>
                    </m:oMath>
                  </m:oMathPara>
                </a14:m>
                <a:endParaRPr lang="zh-TW" altLang="en-US" sz="2400" dirty="0"/>
              </a:p>
            </p:txBody>
          </p:sp>
        </mc:Choice>
        <mc:Fallback xmlns="">
          <p:sp>
            <p:nvSpPr>
              <p:cNvPr id="63" name="矩形 62">
                <a:extLst>
                  <a:ext uri="{FF2B5EF4-FFF2-40B4-BE49-F238E27FC236}">
                    <a16:creationId xmlns:a16="http://schemas.microsoft.com/office/drawing/2014/main" id="{009C73E6-203D-409A-9A73-C5BC4CD46D18}"/>
                  </a:ext>
                </a:extLst>
              </p:cNvPr>
              <p:cNvSpPr>
                <a:spLocks noRot="1" noChangeAspect="1" noMove="1" noResize="1" noEditPoints="1" noAdjustHandles="1" noChangeArrowheads="1" noChangeShapeType="1" noTextEdit="1"/>
              </p:cNvSpPr>
              <p:nvPr/>
            </p:nvSpPr>
            <p:spPr>
              <a:xfrm>
                <a:off x="5758906" y="5575296"/>
                <a:ext cx="355600" cy="917578"/>
              </a:xfrm>
              <a:prstGeom prst="rect">
                <a:avLst/>
              </a:prstGeom>
              <a:blipFill>
                <a:blip r:embed="rId13"/>
                <a:stretch>
                  <a:fillRect l="-5000"/>
                </a:stretch>
              </a:blipFill>
            </p:spPr>
            <p:txBody>
              <a:bodyPr/>
              <a:lstStyle/>
              <a:p>
                <a:r>
                  <a:rPr lang="zh-TW" altLang="en-US">
                    <a:noFill/>
                  </a:rPr>
                  <a:t> </a:t>
                </a:r>
              </a:p>
            </p:txBody>
          </p:sp>
        </mc:Fallback>
      </mc:AlternateContent>
      <p:cxnSp>
        <p:nvCxnSpPr>
          <p:cNvPr id="64" name="直線單箭頭接點 63">
            <a:extLst>
              <a:ext uri="{FF2B5EF4-FFF2-40B4-BE49-F238E27FC236}">
                <a16:creationId xmlns:a16="http://schemas.microsoft.com/office/drawing/2014/main" id="{B1BA1A23-40BF-43EB-BDB7-C2338420249F}"/>
              </a:ext>
            </a:extLst>
          </p:cNvPr>
          <p:cNvCxnSpPr>
            <a:cxnSpLocks/>
            <a:stCxn id="10" idx="3"/>
            <a:endCxn id="63" idx="1"/>
          </p:cNvCxnSpPr>
          <p:nvPr/>
        </p:nvCxnSpPr>
        <p:spPr>
          <a:xfrm>
            <a:off x="3333750" y="2292352"/>
            <a:ext cx="2425156" cy="37417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單箭頭接點 64">
            <a:extLst>
              <a:ext uri="{FF2B5EF4-FFF2-40B4-BE49-F238E27FC236}">
                <a16:creationId xmlns:a16="http://schemas.microsoft.com/office/drawing/2014/main" id="{2A46C938-A472-477F-85B9-96945E87D18B}"/>
              </a:ext>
            </a:extLst>
          </p:cNvPr>
          <p:cNvCxnSpPr>
            <a:cxnSpLocks/>
            <a:stCxn id="11" idx="3"/>
            <a:endCxn id="63" idx="1"/>
          </p:cNvCxnSpPr>
          <p:nvPr/>
        </p:nvCxnSpPr>
        <p:spPr>
          <a:xfrm>
            <a:off x="3321050" y="3548063"/>
            <a:ext cx="2437856" cy="24860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單箭頭接點 65">
            <a:extLst>
              <a:ext uri="{FF2B5EF4-FFF2-40B4-BE49-F238E27FC236}">
                <a16:creationId xmlns:a16="http://schemas.microsoft.com/office/drawing/2014/main" id="{5037F6F3-2704-48AD-95CC-B37F7FDCC427}"/>
              </a:ext>
            </a:extLst>
          </p:cNvPr>
          <p:cNvCxnSpPr>
            <a:cxnSpLocks/>
            <a:stCxn id="12" idx="3"/>
            <a:endCxn id="63" idx="1"/>
          </p:cNvCxnSpPr>
          <p:nvPr/>
        </p:nvCxnSpPr>
        <p:spPr>
          <a:xfrm>
            <a:off x="3333750" y="4803774"/>
            <a:ext cx="2425156" cy="12303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單箭頭接點 67">
            <a:extLst>
              <a:ext uri="{FF2B5EF4-FFF2-40B4-BE49-F238E27FC236}">
                <a16:creationId xmlns:a16="http://schemas.microsoft.com/office/drawing/2014/main" id="{BE693145-D009-4402-AA39-F7C658868EB7}"/>
              </a:ext>
            </a:extLst>
          </p:cNvPr>
          <p:cNvCxnSpPr>
            <a:cxnSpLocks/>
          </p:cNvCxnSpPr>
          <p:nvPr/>
        </p:nvCxnSpPr>
        <p:spPr>
          <a:xfrm flipV="1">
            <a:off x="4774384" y="6048599"/>
            <a:ext cx="98452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文字方塊 69">
                <a:extLst>
                  <a:ext uri="{FF2B5EF4-FFF2-40B4-BE49-F238E27FC236}">
                    <a16:creationId xmlns:a16="http://schemas.microsoft.com/office/drawing/2014/main" id="{0651EED1-671B-4609-BED3-2D5D139364DB}"/>
                  </a:ext>
                </a:extLst>
              </p:cNvPr>
              <p:cNvSpPr txBox="1"/>
              <p:nvPr/>
            </p:nvSpPr>
            <p:spPr>
              <a:xfrm>
                <a:off x="4817428" y="1439447"/>
                <a:ext cx="1589281" cy="10382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𝜇</m:t>
                      </m:r>
                      <m:r>
                        <a:rPr lang="en-US" altLang="zh-TW" sz="2400" b="0" i="1" smtClean="0">
                          <a:latin typeface="Cambria Math" panose="02040503050406030204" pitchFamily="18" charset="0"/>
                        </a:rPr>
                        <m:t>=</m:t>
                      </m:r>
                      <m:f>
                        <m:fPr>
                          <m:ctrlPr>
                            <a:rPr lang="en-US" altLang="zh-TW" sz="2400" b="0" i="1" smtClean="0">
                              <a:latin typeface="Cambria Math" panose="02040503050406030204" pitchFamily="18" charset="0"/>
                            </a:rPr>
                          </m:ctrlPr>
                        </m:fPr>
                        <m:num>
                          <m:r>
                            <a:rPr lang="en-US" altLang="zh-TW" sz="2400" b="0" i="1" smtClean="0">
                              <a:latin typeface="Cambria Math" panose="02040503050406030204" pitchFamily="18" charset="0"/>
                            </a:rPr>
                            <m:t>1</m:t>
                          </m:r>
                        </m:num>
                        <m:den>
                          <m:r>
                            <a:rPr lang="en-US" altLang="zh-TW" sz="2400" b="0" i="1" smtClean="0">
                              <a:latin typeface="Cambria Math" panose="02040503050406030204" pitchFamily="18" charset="0"/>
                            </a:rPr>
                            <m:t>3</m:t>
                          </m:r>
                        </m:den>
                      </m:f>
                      <m:nary>
                        <m:naryPr>
                          <m:chr m:val="∑"/>
                          <m:ctrlPr>
                            <a:rPr lang="en-US" altLang="zh-TW" sz="2400" b="0" i="1" smtClean="0">
                              <a:latin typeface="Cambria Math" panose="02040503050406030204" pitchFamily="18" charset="0"/>
                            </a:rPr>
                          </m:ctrlPr>
                        </m:naryPr>
                        <m:sub>
                          <m:r>
                            <m:rPr>
                              <m:brk m:alnAt="23"/>
                            </m:rPr>
                            <a:rPr lang="en-US" altLang="zh-TW" sz="2400" b="0" i="1" smtClean="0">
                              <a:latin typeface="Cambria Math" panose="02040503050406030204" pitchFamily="18" charset="0"/>
                            </a:rPr>
                            <m:t>𝑖</m:t>
                          </m:r>
                          <m:r>
                            <a:rPr lang="en-US" altLang="zh-TW" sz="2400" b="0" i="1" smtClean="0">
                              <a:latin typeface="Cambria Math" panose="02040503050406030204" pitchFamily="18" charset="0"/>
                            </a:rPr>
                            <m:t>=1</m:t>
                          </m:r>
                        </m:sub>
                        <m:sup>
                          <m:r>
                            <a:rPr lang="en-US" altLang="zh-TW" sz="2400" b="0" i="1" smtClean="0">
                              <a:latin typeface="Cambria Math" panose="02040503050406030204" pitchFamily="18" charset="0"/>
                            </a:rPr>
                            <m:t>3</m:t>
                          </m:r>
                        </m:sup>
                        <m:e>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𝑧</m:t>
                              </m:r>
                            </m:e>
                            <m:sup>
                              <m:r>
                                <a:rPr lang="en-US" altLang="zh-TW" sz="2400" b="0" i="1" smtClean="0">
                                  <a:latin typeface="Cambria Math" panose="02040503050406030204" pitchFamily="18" charset="0"/>
                                </a:rPr>
                                <m:t>𝑖</m:t>
                              </m:r>
                            </m:sup>
                          </m:sSup>
                        </m:e>
                      </m:nary>
                    </m:oMath>
                  </m:oMathPara>
                </a14:m>
                <a:endParaRPr lang="zh-TW" altLang="en-US" sz="2400" dirty="0"/>
              </a:p>
            </p:txBody>
          </p:sp>
        </mc:Choice>
        <mc:Fallback xmlns="">
          <p:sp>
            <p:nvSpPr>
              <p:cNvPr id="70" name="文字方塊 69">
                <a:extLst>
                  <a:ext uri="{FF2B5EF4-FFF2-40B4-BE49-F238E27FC236}">
                    <a16:creationId xmlns:a16="http://schemas.microsoft.com/office/drawing/2014/main" id="{0651EED1-671B-4609-BED3-2D5D139364DB}"/>
                  </a:ext>
                </a:extLst>
              </p:cNvPr>
              <p:cNvSpPr txBox="1">
                <a:spLocks noRot="1" noChangeAspect="1" noMove="1" noResize="1" noEditPoints="1" noAdjustHandles="1" noChangeArrowheads="1" noChangeShapeType="1" noTextEdit="1"/>
              </p:cNvSpPr>
              <p:nvPr/>
            </p:nvSpPr>
            <p:spPr>
              <a:xfrm>
                <a:off x="4817428" y="1439447"/>
                <a:ext cx="1589281" cy="1038298"/>
              </a:xfrm>
              <a:prstGeom prst="rect">
                <a:avLst/>
              </a:prstGeom>
              <a:blipFill>
                <a:blip r:embed="rId1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1" name="文字方塊 70">
                <a:extLst>
                  <a:ext uri="{FF2B5EF4-FFF2-40B4-BE49-F238E27FC236}">
                    <a16:creationId xmlns:a16="http://schemas.microsoft.com/office/drawing/2014/main" id="{781F3542-A782-48B3-ACC8-A4FA7630119C}"/>
                  </a:ext>
                </a:extLst>
              </p:cNvPr>
              <p:cNvSpPr txBox="1"/>
              <p:nvPr/>
            </p:nvSpPr>
            <p:spPr>
              <a:xfrm>
                <a:off x="4817428" y="2682349"/>
                <a:ext cx="2725361" cy="14368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𝜎</m:t>
                      </m:r>
                      <m:r>
                        <a:rPr lang="en-US" altLang="zh-TW" sz="2400" b="0" i="1" smtClean="0">
                          <a:latin typeface="Cambria Math" panose="02040503050406030204" pitchFamily="18" charset="0"/>
                        </a:rPr>
                        <m:t>=</m:t>
                      </m:r>
                      <m:rad>
                        <m:radPr>
                          <m:degHide m:val="on"/>
                          <m:ctrlPr>
                            <a:rPr lang="en-US" altLang="zh-TW" sz="2400" b="0" i="1" smtClean="0">
                              <a:latin typeface="Cambria Math" panose="02040503050406030204" pitchFamily="18" charset="0"/>
                            </a:rPr>
                          </m:ctrlPr>
                        </m:radPr>
                        <m:deg/>
                        <m:e>
                          <m:f>
                            <m:fPr>
                              <m:ctrlPr>
                                <a:rPr lang="en-US" altLang="zh-TW" sz="2400" i="1">
                                  <a:latin typeface="Cambria Math" panose="02040503050406030204" pitchFamily="18" charset="0"/>
                                </a:rPr>
                              </m:ctrlPr>
                            </m:fPr>
                            <m:num>
                              <m:r>
                                <a:rPr lang="en-US" altLang="zh-TW" sz="2400" i="1">
                                  <a:latin typeface="Cambria Math" panose="02040503050406030204" pitchFamily="18" charset="0"/>
                                </a:rPr>
                                <m:t>1</m:t>
                              </m:r>
                            </m:num>
                            <m:den>
                              <m:r>
                                <a:rPr lang="en-US" altLang="zh-TW" sz="2400" i="1">
                                  <a:latin typeface="Cambria Math" panose="02040503050406030204" pitchFamily="18" charset="0"/>
                                </a:rPr>
                                <m:t>3</m:t>
                              </m:r>
                            </m:den>
                          </m:f>
                          <m:nary>
                            <m:naryPr>
                              <m:chr m:val="∑"/>
                              <m:ctrlPr>
                                <a:rPr lang="en-US" altLang="zh-TW" sz="2400" i="1">
                                  <a:latin typeface="Cambria Math" panose="02040503050406030204" pitchFamily="18" charset="0"/>
                                </a:rPr>
                              </m:ctrlPr>
                            </m:naryPr>
                            <m:sub>
                              <m:r>
                                <m:rPr>
                                  <m:brk m:alnAt="23"/>
                                </m:rPr>
                                <a:rPr lang="en-US" altLang="zh-TW" sz="2400" i="1">
                                  <a:latin typeface="Cambria Math" panose="02040503050406030204" pitchFamily="18" charset="0"/>
                                </a:rPr>
                                <m:t>𝑖</m:t>
                              </m:r>
                              <m:r>
                                <a:rPr lang="en-US" altLang="zh-TW" sz="2400" i="1">
                                  <a:latin typeface="Cambria Math" panose="02040503050406030204" pitchFamily="18" charset="0"/>
                                </a:rPr>
                                <m:t>=1</m:t>
                              </m:r>
                            </m:sub>
                            <m:sup>
                              <m:r>
                                <a:rPr lang="en-US" altLang="zh-TW" sz="2400" i="1">
                                  <a:latin typeface="Cambria Math" panose="02040503050406030204" pitchFamily="18" charset="0"/>
                                </a:rPr>
                                <m:t>3</m:t>
                              </m:r>
                            </m:sup>
                            <m:e>
                              <m:sSup>
                                <m:sSupPr>
                                  <m:ctrlPr>
                                    <a:rPr lang="en-US" altLang="zh-TW" sz="2400" i="1" smtClean="0">
                                      <a:latin typeface="Cambria Math" panose="02040503050406030204" pitchFamily="18" charset="0"/>
                                    </a:rPr>
                                  </m:ctrlPr>
                                </m:sSupPr>
                                <m:e>
                                  <m:d>
                                    <m:dPr>
                                      <m:ctrlPr>
                                        <a:rPr lang="en-US" altLang="zh-TW" sz="2400" i="1" smtClean="0">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𝑧</m:t>
                                          </m:r>
                                        </m:e>
                                        <m:sup>
                                          <m:r>
                                            <a:rPr lang="en-US" altLang="zh-TW" sz="2400" i="1">
                                              <a:latin typeface="Cambria Math" panose="02040503050406030204" pitchFamily="18" charset="0"/>
                                            </a:rPr>
                                            <m:t>𝑖</m:t>
                                          </m:r>
                                        </m:sup>
                                      </m:sSup>
                                      <m:r>
                                        <a:rPr lang="en-US" altLang="zh-TW" sz="2400" b="0" i="1" smtClean="0">
                                          <a:latin typeface="Cambria Math" panose="02040503050406030204" pitchFamily="18" charset="0"/>
                                        </a:rPr>
                                        <m:t>−</m:t>
                                      </m:r>
                                      <m:r>
                                        <a:rPr lang="zh-TW" altLang="en-US" sz="2400" i="1">
                                          <a:latin typeface="Cambria Math" panose="02040503050406030204" pitchFamily="18" charset="0"/>
                                        </a:rPr>
                                        <m:t>𝜇</m:t>
                                      </m:r>
                                    </m:e>
                                  </m:d>
                                </m:e>
                                <m:sup>
                                  <m:r>
                                    <a:rPr lang="en-US" altLang="zh-TW" sz="2400" b="0" i="1" smtClean="0">
                                      <a:latin typeface="Cambria Math" panose="02040503050406030204" pitchFamily="18" charset="0"/>
                                    </a:rPr>
                                    <m:t>2</m:t>
                                  </m:r>
                                </m:sup>
                              </m:sSup>
                            </m:e>
                          </m:nary>
                        </m:e>
                      </m:rad>
                    </m:oMath>
                  </m:oMathPara>
                </a14:m>
                <a:endParaRPr lang="zh-TW" altLang="en-US" sz="2400" dirty="0"/>
              </a:p>
            </p:txBody>
          </p:sp>
        </mc:Choice>
        <mc:Fallback xmlns="">
          <p:sp>
            <p:nvSpPr>
              <p:cNvPr id="71" name="文字方塊 70">
                <a:extLst>
                  <a:ext uri="{FF2B5EF4-FFF2-40B4-BE49-F238E27FC236}">
                    <a16:creationId xmlns:a16="http://schemas.microsoft.com/office/drawing/2014/main" id="{781F3542-A782-48B3-ACC8-A4FA7630119C}"/>
                  </a:ext>
                </a:extLst>
              </p:cNvPr>
              <p:cNvSpPr txBox="1">
                <a:spLocks noRot="1" noChangeAspect="1" noMove="1" noResize="1" noEditPoints="1" noAdjustHandles="1" noChangeArrowheads="1" noChangeShapeType="1" noTextEdit="1"/>
              </p:cNvSpPr>
              <p:nvPr/>
            </p:nvSpPr>
            <p:spPr>
              <a:xfrm>
                <a:off x="4817428" y="2682349"/>
                <a:ext cx="2725361" cy="1436868"/>
              </a:xfrm>
              <a:prstGeom prst="rect">
                <a:avLst/>
              </a:prstGeom>
              <a:blipFill>
                <a:blip r:embed="rId1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2" name="文字方塊 71">
                <a:extLst>
                  <a:ext uri="{FF2B5EF4-FFF2-40B4-BE49-F238E27FC236}">
                    <a16:creationId xmlns:a16="http://schemas.microsoft.com/office/drawing/2014/main" id="{018E3D54-E9E1-456A-99A0-8C6090798F36}"/>
                  </a:ext>
                </a:extLst>
              </p:cNvPr>
              <p:cNvSpPr txBox="1"/>
              <p:nvPr/>
            </p:nvSpPr>
            <p:spPr>
              <a:xfrm>
                <a:off x="1342571" y="5619881"/>
                <a:ext cx="2153557" cy="842923"/>
              </a:xfrm>
              <a:prstGeom prst="rect">
                <a:avLst/>
              </a:prstGeom>
              <a:noFill/>
            </p:spPr>
            <p:txBody>
              <a:bodyPr wrap="square" rtlCol="0">
                <a:spAutoFit/>
              </a:bodyPr>
              <a:lstStyle/>
              <a:p>
                <a14:m>
                  <m:oMath xmlns:m="http://schemas.openxmlformats.org/officeDocument/2006/math">
                    <m:r>
                      <a:rPr lang="zh-TW" altLang="en-US" sz="2400" i="1" smtClean="0">
                        <a:latin typeface="Cambria Math" panose="02040503050406030204" pitchFamily="18" charset="0"/>
                      </a:rPr>
                      <m:t>𝜇</m:t>
                    </m:r>
                  </m:oMath>
                </a14:m>
                <a:r>
                  <a:rPr lang="zh-TW" altLang="en-US" sz="2400" dirty="0"/>
                  <a:t> </a:t>
                </a:r>
                <a:r>
                  <a:rPr lang="en-US" altLang="zh-TW" sz="2400" dirty="0"/>
                  <a:t>and </a:t>
                </a:r>
                <a14:m>
                  <m:oMath xmlns:m="http://schemas.openxmlformats.org/officeDocument/2006/math">
                    <m:r>
                      <a:rPr lang="zh-TW" altLang="en-US" sz="2400" i="1" smtClean="0">
                        <a:latin typeface="Cambria Math" panose="02040503050406030204" pitchFamily="18" charset="0"/>
                      </a:rPr>
                      <m:t>𝜎</m:t>
                    </m:r>
                  </m:oMath>
                </a14:m>
                <a:r>
                  <a:rPr lang="zh-TW" altLang="en-US" sz="2400" dirty="0"/>
                  <a:t> </a:t>
                </a:r>
                <a:r>
                  <a:rPr lang="en-US" altLang="zh-TW" sz="2400" dirty="0"/>
                  <a:t>depends on </a:t>
                </a:r>
                <a14:m>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𝑧</m:t>
                        </m:r>
                      </m:e>
                      <m:sup>
                        <m:r>
                          <a:rPr lang="en-US" altLang="zh-TW" sz="2400" b="0" i="1" smtClean="0">
                            <a:latin typeface="Cambria Math" panose="02040503050406030204" pitchFamily="18" charset="0"/>
                          </a:rPr>
                          <m:t>𝑖</m:t>
                        </m:r>
                      </m:sup>
                    </m:sSup>
                  </m:oMath>
                </a14:m>
                <a:endParaRPr lang="zh-TW" altLang="en-US" sz="2400" dirty="0"/>
              </a:p>
            </p:txBody>
          </p:sp>
        </mc:Choice>
        <mc:Fallback xmlns="">
          <p:sp>
            <p:nvSpPr>
              <p:cNvPr id="72" name="文字方塊 71">
                <a:extLst>
                  <a:ext uri="{FF2B5EF4-FFF2-40B4-BE49-F238E27FC236}">
                    <a16:creationId xmlns:a16="http://schemas.microsoft.com/office/drawing/2014/main" id="{018E3D54-E9E1-456A-99A0-8C6090798F36}"/>
                  </a:ext>
                </a:extLst>
              </p:cNvPr>
              <p:cNvSpPr txBox="1">
                <a:spLocks noRot="1" noChangeAspect="1" noMove="1" noResize="1" noEditPoints="1" noAdjustHandles="1" noChangeArrowheads="1" noChangeShapeType="1" noTextEdit="1"/>
              </p:cNvSpPr>
              <p:nvPr/>
            </p:nvSpPr>
            <p:spPr>
              <a:xfrm>
                <a:off x="1342571" y="5619881"/>
                <a:ext cx="2153557" cy="842923"/>
              </a:xfrm>
              <a:prstGeom prst="rect">
                <a:avLst/>
              </a:prstGeom>
              <a:blipFill>
                <a:blip r:embed="rId16"/>
                <a:stretch>
                  <a:fillRect l="-4237" t="-5797" b="-15942"/>
                </a:stretch>
              </a:blipFill>
            </p:spPr>
            <p:txBody>
              <a:bodyPr/>
              <a:lstStyle/>
              <a:p>
                <a:r>
                  <a:rPr lang="zh-TW" altLang="en-US">
                    <a:noFill/>
                  </a:rPr>
                  <a:t> </a:t>
                </a:r>
              </a:p>
            </p:txBody>
          </p:sp>
        </mc:Fallback>
      </mc:AlternateContent>
      <p:sp>
        <p:nvSpPr>
          <p:cNvPr id="31" name="矩形 30">
            <a:extLst>
              <a:ext uri="{FF2B5EF4-FFF2-40B4-BE49-F238E27FC236}">
                <a16:creationId xmlns:a16="http://schemas.microsoft.com/office/drawing/2014/main" id="{C2404FFC-36F3-4FAC-A0A9-68EF5F135294}"/>
              </a:ext>
            </a:extLst>
          </p:cNvPr>
          <p:cNvSpPr/>
          <p:nvPr/>
        </p:nvSpPr>
        <p:spPr>
          <a:xfrm>
            <a:off x="5143501" y="4189095"/>
            <a:ext cx="3890554" cy="1200329"/>
          </a:xfrm>
          <a:prstGeom prst="rect">
            <a:avLst/>
          </a:prstGeom>
        </p:spPr>
        <p:txBody>
          <a:bodyPr wrap="square">
            <a:spAutoFit/>
          </a:bodyPr>
          <a:lstStyle/>
          <a:p>
            <a:pPr lvl="1"/>
            <a:r>
              <a:rPr lang="en-US" altLang="zh-TW" sz="2400" dirty="0">
                <a:solidFill>
                  <a:srgbClr val="FF0000"/>
                </a:solidFill>
              </a:rPr>
              <a:t>Note: Batch normalization cannot be applied on small batch.</a:t>
            </a:r>
          </a:p>
        </p:txBody>
      </p:sp>
    </p:spTree>
    <p:extLst>
      <p:ext uri="{BB962C8B-B14F-4D97-AF65-F5344CB8AC3E}">
        <p14:creationId xmlns:p14="http://schemas.microsoft.com/office/powerpoint/2010/main" val="129824853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70" grpId="0"/>
      <p:bldP spid="71" grpId="0"/>
      <p:bldP spid="72"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矩形 75">
            <a:extLst>
              <a:ext uri="{FF2B5EF4-FFF2-40B4-BE49-F238E27FC236}">
                <a16:creationId xmlns:a16="http://schemas.microsoft.com/office/drawing/2014/main" id="{EA7AA007-2D4F-46F7-9178-673A143BF94D}"/>
              </a:ext>
            </a:extLst>
          </p:cNvPr>
          <p:cNvSpPr/>
          <p:nvPr/>
        </p:nvSpPr>
        <p:spPr>
          <a:xfrm>
            <a:off x="2872082" y="1688963"/>
            <a:ext cx="546780" cy="3712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cxnSp>
        <p:nvCxnSpPr>
          <p:cNvPr id="23" name="直線單箭頭接點 22">
            <a:extLst>
              <a:ext uri="{FF2B5EF4-FFF2-40B4-BE49-F238E27FC236}">
                <a16:creationId xmlns:a16="http://schemas.microsoft.com/office/drawing/2014/main" id="{BCC9801D-522E-4F87-A8E0-9E29A5341C02}"/>
              </a:ext>
            </a:extLst>
          </p:cNvPr>
          <p:cNvCxnSpPr/>
          <p:nvPr/>
        </p:nvCxnSpPr>
        <p:spPr>
          <a:xfrm>
            <a:off x="2527300" y="2289180"/>
            <a:ext cx="431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23">
            <a:extLst>
              <a:ext uri="{FF2B5EF4-FFF2-40B4-BE49-F238E27FC236}">
                <a16:creationId xmlns:a16="http://schemas.microsoft.com/office/drawing/2014/main" id="{13999CBE-6CD5-4A62-A94F-E3DB39988AD5}"/>
              </a:ext>
            </a:extLst>
          </p:cNvPr>
          <p:cNvCxnSpPr/>
          <p:nvPr/>
        </p:nvCxnSpPr>
        <p:spPr>
          <a:xfrm>
            <a:off x="2527300" y="3571880"/>
            <a:ext cx="431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單箭頭接點 24">
            <a:extLst>
              <a:ext uri="{FF2B5EF4-FFF2-40B4-BE49-F238E27FC236}">
                <a16:creationId xmlns:a16="http://schemas.microsoft.com/office/drawing/2014/main" id="{7885A16A-D1F7-42C8-BD42-65B0D57F092E}"/>
              </a:ext>
            </a:extLst>
          </p:cNvPr>
          <p:cNvCxnSpPr/>
          <p:nvPr/>
        </p:nvCxnSpPr>
        <p:spPr>
          <a:xfrm>
            <a:off x="2514600" y="4803780"/>
            <a:ext cx="431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標題 1">
            <a:extLst>
              <a:ext uri="{FF2B5EF4-FFF2-40B4-BE49-F238E27FC236}">
                <a16:creationId xmlns:a16="http://schemas.microsoft.com/office/drawing/2014/main" id="{79CFC0DE-2994-4AB6-B374-2598230488A9}"/>
              </a:ext>
            </a:extLst>
          </p:cNvPr>
          <p:cNvSpPr>
            <a:spLocks noGrp="1"/>
          </p:cNvSpPr>
          <p:nvPr>
            <p:ph type="title"/>
          </p:nvPr>
        </p:nvSpPr>
        <p:spPr/>
        <p:txBody>
          <a:bodyPr/>
          <a:lstStyle/>
          <a:p>
            <a:r>
              <a:rPr lang="en-US" altLang="zh-TW" dirty="0"/>
              <a:t>Batch normalization</a:t>
            </a:r>
            <a:endParaRPr lang="zh-TW" altLang="en-US" dirty="0"/>
          </a:p>
        </p:txBody>
      </p:sp>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F590627A-A6EC-40FA-8F9D-A0EB48DC48E6}"/>
                  </a:ext>
                </a:extLst>
              </p:cNvPr>
              <p:cNvSpPr/>
              <p:nvPr/>
            </p:nvSpPr>
            <p:spPr>
              <a:xfrm>
                <a:off x="768350" y="1841502"/>
                <a:ext cx="361950" cy="9017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𝑥</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4" name="矩形 3">
                <a:extLst>
                  <a:ext uri="{FF2B5EF4-FFF2-40B4-BE49-F238E27FC236}">
                    <a16:creationId xmlns:a16="http://schemas.microsoft.com/office/drawing/2014/main" id="{F590627A-A6EC-40FA-8F9D-A0EB48DC48E6}"/>
                  </a:ext>
                </a:extLst>
              </p:cNvPr>
              <p:cNvSpPr>
                <a:spLocks noRot="1" noChangeAspect="1" noMove="1" noResize="1" noEditPoints="1" noAdjustHandles="1" noChangeArrowheads="1" noChangeShapeType="1" noTextEdit="1"/>
              </p:cNvSpPr>
              <p:nvPr/>
            </p:nvSpPr>
            <p:spPr>
              <a:xfrm>
                <a:off x="768350" y="1841502"/>
                <a:ext cx="361950" cy="901700"/>
              </a:xfrm>
              <a:prstGeom prst="rect">
                <a:avLst/>
              </a:prstGeom>
              <a:blipFill>
                <a:blip r:embed="rId3"/>
                <a:stretch>
                  <a:fillRect l="-2131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CF1FADBD-C262-446E-809E-D526261D1F0A}"/>
                  </a:ext>
                </a:extLst>
              </p:cNvPr>
              <p:cNvSpPr/>
              <p:nvPr/>
            </p:nvSpPr>
            <p:spPr>
              <a:xfrm>
                <a:off x="755650" y="3097213"/>
                <a:ext cx="361950" cy="9017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𝑥</m:t>
                          </m:r>
                        </m:e>
                        <m:sup>
                          <m:r>
                            <a:rPr lang="en-US" altLang="zh-TW" sz="2400" b="0" i="1" smtClean="0">
                              <a:latin typeface="Cambria Math" panose="02040503050406030204" pitchFamily="18" charset="0"/>
                            </a:rPr>
                            <m:t>2</m:t>
                          </m:r>
                        </m:sup>
                      </m:sSup>
                    </m:oMath>
                  </m:oMathPara>
                </a14:m>
                <a:endParaRPr lang="zh-TW" altLang="en-US" sz="2400" dirty="0"/>
              </a:p>
            </p:txBody>
          </p:sp>
        </mc:Choice>
        <mc:Fallback xmlns="">
          <p:sp>
            <p:nvSpPr>
              <p:cNvPr id="5" name="矩形 4">
                <a:extLst>
                  <a:ext uri="{FF2B5EF4-FFF2-40B4-BE49-F238E27FC236}">
                    <a16:creationId xmlns:a16="http://schemas.microsoft.com/office/drawing/2014/main" id="{CF1FADBD-C262-446E-809E-D526261D1F0A}"/>
                  </a:ext>
                </a:extLst>
              </p:cNvPr>
              <p:cNvSpPr>
                <a:spLocks noRot="1" noChangeAspect="1" noMove="1" noResize="1" noEditPoints="1" noAdjustHandles="1" noChangeArrowheads="1" noChangeShapeType="1" noTextEdit="1"/>
              </p:cNvSpPr>
              <p:nvPr/>
            </p:nvSpPr>
            <p:spPr>
              <a:xfrm>
                <a:off x="755650" y="3097213"/>
                <a:ext cx="361950" cy="901700"/>
              </a:xfrm>
              <a:prstGeom prst="rect">
                <a:avLst/>
              </a:prstGeom>
              <a:blipFill>
                <a:blip r:embed="rId4"/>
                <a:stretch>
                  <a:fillRect l="-22951" r="-163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1B5B5492-5B04-4340-A9EE-B3B83FEFF96A}"/>
                  </a:ext>
                </a:extLst>
              </p:cNvPr>
              <p:cNvSpPr/>
              <p:nvPr/>
            </p:nvSpPr>
            <p:spPr>
              <a:xfrm>
                <a:off x="768350" y="4352924"/>
                <a:ext cx="361950" cy="9017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𝑥</m:t>
                          </m:r>
                        </m:e>
                        <m:sup>
                          <m:r>
                            <a:rPr lang="en-US" altLang="zh-TW" sz="2400" b="0" i="1" smtClean="0">
                              <a:latin typeface="Cambria Math" panose="02040503050406030204" pitchFamily="18" charset="0"/>
                            </a:rPr>
                            <m:t>3</m:t>
                          </m:r>
                        </m:sup>
                      </m:sSup>
                    </m:oMath>
                  </m:oMathPara>
                </a14:m>
                <a:endParaRPr lang="zh-TW" altLang="en-US" sz="2400" dirty="0"/>
              </a:p>
            </p:txBody>
          </p:sp>
        </mc:Choice>
        <mc:Fallback xmlns="">
          <p:sp>
            <p:nvSpPr>
              <p:cNvPr id="6" name="矩形 5">
                <a:extLst>
                  <a:ext uri="{FF2B5EF4-FFF2-40B4-BE49-F238E27FC236}">
                    <a16:creationId xmlns:a16="http://schemas.microsoft.com/office/drawing/2014/main" id="{1B5B5492-5B04-4340-A9EE-B3B83FEFF96A}"/>
                  </a:ext>
                </a:extLst>
              </p:cNvPr>
              <p:cNvSpPr>
                <a:spLocks noRot="1" noChangeAspect="1" noMove="1" noResize="1" noEditPoints="1" noAdjustHandles="1" noChangeArrowheads="1" noChangeShapeType="1" noTextEdit="1"/>
              </p:cNvSpPr>
              <p:nvPr/>
            </p:nvSpPr>
            <p:spPr>
              <a:xfrm>
                <a:off x="768350" y="4352924"/>
                <a:ext cx="361950" cy="901700"/>
              </a:xfrm>
              <a:prstGeom prst="rect">
                <a:avLst/>
              </a:prstGeom>
              <a:blipFill>
                <a:blip r:embed="rId5"/>
                <a:stretch>
                  <a:fillRect l="-22951" r="-163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B5880E48-CFF2-4886-A346-117037B426A5}"/>
                  </a:ext>
                </a:extLst>
              </p:cNvPr>
              <p:cNvSpPr/>
              <p:nvPr/>
            </p:nvSpPr>
            <p:spPr>
              <a:xfrm>
                <a:off x="1384300" y="1841502"/>
                <a:ext cx="1308100" cy="9017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𝑊</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7" name="矩形 6">
                <a:extLst>
                  <a:ext uri="{FF2B5EF4-FFF2-40B4-BE49-F238E27FC236}">
                    <a16:creationId xmlns:a16="http://schemas.microsoft.com/office/drawing/2014/main" id="{B5880E48-CFF2-4886-A346-117037B426A5}"/>
                  </a:ext>
                </a:extLst>
              </p:cNvPr>
              <p:cNvSpPr>
                <a:spLocks noRot="1" noChangeAspect="1" noMove="1" noResize="1" noEditPoints="1" noAdjustHandles="1" noChangeArrowheads="1" noChangeShapeType="1" noTextEdit="1"/>
              </p:cNvSpPr>
              <p:nvPr/>
            </p:nvSpPr>
            <p:spPr>
              <a:xfrm>
                <a:off x="1384300" y="1841502"/>
                <a:ext cx="1308100" cy="901700"/>
              </a:xfrm>
              <a:prstGeom prst="rect">
                <a:avLst/>
              </a:prstGeom>
              <a:blipFill>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59BF45DF-A9B5-40B2-9154-CF6BC9D548C2}"/>
                  </a:ext>
                </a:extLst>
              </p:cNvPr>
              <p:cNvSpPr/>
              <p:nvPr/>
            </p:nvSpPr>
            <p:spPr>
              <a:xfrm>
                <a:off x="1384300" y="3097213"/>
                <a:ext cx="1308100" cy="9017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𝑊</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8" name="矩形 7">
                <a:extLst>
                  <a:ext uri="{FF2B5EF4-FFF2-40B4-BE49-F238E27FC236}">
                    <a16:creationId xmlns:a16="http://schemas.microsoft.com/office/drawing/2014/main" id="{59BF45DF-A9B5-40B2-9154-CF6BC9D548C2}"/>
                  </a:ext>
                </a:extLst>
              </p:cNvPr>
              <p:cNvSpPr>
                <a:spLocks noRot="1" noChangeAspect="1" noMove="1" noResize="1" noEditPoints="1" noAdjustHandles="1" noChangeArrowheads="1" noChangeShapeType="1" noTextEdit="1"/>
              </p:cNvSpPr>
              <p:nvPr/>
            </p:nvSpPr>
            <p:spPr>
              <a:xfrm>
                <a:off x="1384300" y="3097213"/>
                <a:ext cx="1308100" cy="901700"/>
              </a:xfrm>
              <a:prstGeom prst="rect">
                <a:avLst/>
              </a:prstGeom>
              <a:blipFill>
                <a:blip r:embed="rId7"/>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FB9C516D-D2F6-4FBE-B5C1-E3C416927E0B}"/>
                  </a:ext>
                </a:extLst>
              </p:cNvPr>
              <p:cNvSpPr/>
              <p:nvPr/>
            </p:nvSpPr>
            <p:spPr>
              <a:xfrm>
                <a:off x="1384300" y="4352924"/>
                <a:ext cx="1308100" cy="9017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𝑊</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9" name="矩形 8">
                <a:extLst>
                  <a:ext uri="{FF2B5EF4-FFF2-40B4-BE49-F238E27FC236}">
                    <a16:creationId xmlns:a16="http://schemas.microsoft.com/office/drawing/2014/main" id="{FB9C516D-D2F6-4FBE-B5C1-E3C416927E0B}"/>
                  </a:ext>
                </a:extLst>
              </p:cNvPr>
              <p:cNvSpPr>
                <a:spLocks noRot="1" noChangeAspect="1" noMove="1" noResize="1" noEditPoints="1" noAdjustHandles="1" noChangeArrowheads="1" noChangeShapeType="1" noTextEdit="1"/>
              </p:cNvSpPr>
              <p:nvPr/>
            </p:nvSpPr>
            <p:spPr>
              <a:xfrm>
                <a:off x="1384300" y="4352924"/>
                <a:ext cx="1308100" cy="901700"/>
              </a:xfrm>
              <a:prstGeom prst="rect">
                <a:avLst/>
              </a:prstGeom>
              <a:blipFill>
                <a:blip r:embed="rId8"/>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33E981C1-7A8E-4393-8634-9E389C41ECF6}"/>
                  </a:ext>
                </a:extLst>
              </p:cNvPr>
              <p:cNvSpPr/>
              <p:nvPr/>
            </p:nvSpPr>
            <p:spPr>
              <a:xfrm>
                <a:off x="2971800" y="1841502"/>
                <a:ext cx="361950" cy="901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𝑧</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10" name="矩形 9">
                <a:extLst>
                  <a:ext uri="{FF2B5EF4-FFF2-40B4-BE49-F238E27FC236}">
                    <a16:creationId xmlns:a16="http://schemas.microsoft.com/office/drawing/2014/main" id="{33E981C1-7A8E-4393-8634-9E389C41ECF6}"/>
                  </a:ext>
                </a:extLst>
              </p:cNvPr>
              <p:cNvSpPr>
                <a:spLocks noRot="1" noChangeAspect="1" noMove="1" noResize="1" noEditPoints="1" noAdjustHandles="1" noChangeArrowheads="1" noChangeShapeType="1" noTextEdit="1"/>
              </p:cNvSpPr>
              <p:nvPr/>
            </p:nvSpPr>
            <p:spPr>
              <a:xfrm>
                <a:off x="2971800" y="1841502"/>
                <a:ext cx="361950" cy="901700"/>
              </a:xfrm>
              <a:prstGeom prst="rect">
                <a:avLst/>
              </a:prstGeom>
              <a:blipFill>
                <a:blip r:embed="rId9"/>
                <a:stretch>
                  <a:fillRect l="-1967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矩形 10">
                <a:extLst>
                  <a:ext uri="{FF2B5EF4-FFF2-40B4-BE49-F238E27FC236}">
                    <a16:creationId xmlns:a16="http://schemas.microsoft.com/office/drawing/2014/main" id="{7D5A2E72-1F7A-4284-ACF2-72EBAF8B1A28}"/>
                  </a:ext>
                </a:extLst>
              </p:cNvPr>
              <p:cNvSpPr/>
              <p:nvPr/>
            </p:nvSpPr>
            <p:spPr>
              <a:xfrm>
                <a:off x="2959100" y="3097213"/>
                <a:ext cx="361950" cy="901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𝑧</m:t>
                          </m:r>
                        </m:e>
                        <m:sup>
                          <m:r>
                            <a:rPr lang="en-US" altLang="zh-TW" sz="2400" b="0" i="1" smtClean="0">
                              <a:latin typeface="Cambria Math" panose="02040503050406030204" pitchFamily="18" charset="0"/>
                            </a:rPr>
                            <m:t>2</m:t>
                          </m:r>
                        </m:sup>
                      </m:sSup>
                    </m:oMath>
                  </m:oMathPara>
                </a14:m>
                <a:endParaRPr lang="zh-TW" altLang="en-US" sz="2400" dirty="0"/>
              </a:p>
            </p:txBody>
          </p:sp>
        </mc:Choice>
        <mc:Fallback xmlns="">
          <p:sp>
            <p:nvSpPr>
              <p:cNvPr id="11" name="矩形 10">
                <a:extLst>
                  <a:ext uri="{FF2B5EF4-FFF2-40B4-BE49-F238E27FC236}">
                    <a16:creationId xmlns:a16="http://schemas.microsoft.com/office/drawing/2014/main" id="{7D5A2E72-1F7A-4284-ACF2-72EBAF8B1A28}"/>
                  </a:ext>
                </a:extLst>
              </p:cNvPr>
              <p:cNvSpPr>
                <a:spLocks noRot="1" noChangeAspect="1" noMove="1" noResize="1" noEditPoints="1" noAdjustHandles="1" noChangeArrowheads="1" noChangeShapeType="1" noTextEdit="1"/>
              </p:cNvSpPr>
              <p:nvPr/>
            </p:nvSpPr>
            <p:spPr>
              <a:xfrm>
                <a:off x="2959100" y="3097213"/>
                <a:ext cx="361950" cy="901700"/>
              </a:xfrm>
              <a:prstGeom prst="rect">
                <a:avLst/>
              </a:prstGeom>
              <a:blipFill>
                <a:blip r:embed="rId10"/>
                <a:stretch>
                  <a:fillRect l="-1935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id="{E62DC66E-889D-4069-B1BD-227A3F440A74}"/>
                  </a:ext>
                </a:extLst>
              </p:cNvPr>
              <p:cNvSpPr/>
              <p:nvPr/>
            </p:nvSpPr>
            <p:spPr>
              <a:xfrm>
                <a:off x="2971800" y="4352924"/>
                <a:ext cx="361950" cy="901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𝑧</m:t>
                          </m:r>
                        </m:e>
                        <m:sup>
                          <m:r>
                            <a:rPr lang="en-US" altLang="zh-TW" sz="2400" b="0" i="1" smtClean="0">
                              <a:latin typeface="Cambria Math" panose="02040503050406030204" pitchFamily="18" charset="0"/>
                            </a:rPr>
                            <m:t>3</m:t>
                          </m:r>
                        </m:sup>
                      </m:sSup>
                    </m:oMath>
                  </m:oMathPara>
                </a14:m>
                <a:endParaRPr lang="zh-TW" altLang="en-US" sz="2400" dirty="0"/>
              </a:p>
            </p:txBody>
          </p:sp>
        </mc:Choice>
        <mc:Fallback xmlns="">
          <p:sp>
            <p:nvSpPr>
              <p:cNvPr id="12" name="矩形 11">
                <a:extLst>
                  <a:ext uri="{FF2B5EF4-FFF2-40B4-BE49-F238E27FC236}">
                    <a16:creationId xmlns:a16="http://schemas.microsoft.com/office/drawing/2014/main" id="{E62DC66E-889D-4069-B1BD-227A3F440A74}"/>
                  </a:ext>
                </a:extLst>
              </p:cNvPr>
              <p:cNvSpPr>
                <a:spLocks noRot="1" noChangeAspect="1" noMove="1" noResize="1" noEditPoints="1" noAdjustHandles="1" noChangeArrowheads="1" noChangeShapeType="1" noTextEdit="1"/>
              </p:cNvSpPr>
              <p:nvPr/>
            </p:nvSpPr>
            <p:spPr>
              <a:xfrm>
                <a:off x="2971800" y="4352924"/>
                <a:ext cx="361950" cy="901700"/>
              </a:xfrm>
              <a:prstGeom prst="rect">
                <a:avLst/>
              </a:prstGeom>
              <a:blipFill>
                <a:blip r:embed="rId11"/>
                <a:stretch>
                  <a:fillRect l="-21311"/>
                </a:stretch>
              </a:blipFill>
            </p:spPr>
            <p:txBody>
              <a:bodyPr/>
              <a:lstStyle/>
              <a:p>
                <a:r>
                  <a:rPr lang="zh-TW" altLang="en-US">
                    <a:noFill/>
                  </a:rPr>
                  <a:t> </a:t>
                </a:r>
              </a:p>
            </p:txBody>
          </p:sp>
        </mc:Fallback>
      </mc:AlternateContent>
      <p:cxnSp>
        <p:nvCxnSpPr>
          <p:cNvPr id="20" name="直線單箭頭接點 19">
            <a:extLst>
              <a:ext uri="{FF2B5EF4-FFF2-40B4-BE49-F238E27FC236}">
                <a16:creationId xmlns:a16="http://schemas.microsoft.com/office/drawing/2014/main" id="{50B5691A-E01D-45B0-A994-85DEA5DC55D9}"/>
              </a:ext>
            </a:extLst>
          </p:cNvPr>
          <p:cNvCxnSpPr/>
          <p:nvPr/>
        </p:nvCxnSpPr>
        <p:spPr>
          <a:xfrm>
            <a:off x="952500" y="2273302"/>
            <a:ext cx="431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a:extLst>
              <a:ext uri="{FF2B5EF4-FFF2-40B4-BE49-F238E27FC236}">
                <a16:creationId xmlns:a16="http://schemas.microsoft.com/office/drawing/2014/main" id="{E819FD5F-1B10-41A3-A1DD-C86EF09C5C94}"/>
              </a:ext>
            </a:extLst>
          </p:cNvPr>
          <p:cNvCxnSpPr/>
          <p:nvPr/>
        </p:nvCxnSpPr>
        <p:spPr>
          <a:xfrm>
            <a:off x="952500" y="3556002"/>
            <a:ext cx="431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單箭頭接點 21">
            <a:extLst>
              <a:ext uri="{FF2B5EF4-FFF2-40B4-BE49-F238E27FC236}">
                <a16:creationId xmlns:a16="http://schemas.microsoft.com/office/drawing/2014/main" id="{3808DA06-172D-4181-8E16-E63D4C22FE84}"/>
              </a:ext>
            </a:extLst>
          </p:cNvPr>
          <p:cNvCxnSpPr/>
          <p:nvPr/>
        </p:nvCxnSpPr>
        <p:spPr>
          <a:xfrm>
            <a:off x="939800" y="4826002"/>
            <a:ext cx="431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矩形 61">
                <a:extLst>
                  <a:ext uri="{FF2B5EF4-FFF2-40B4-BE49-F238E27FC236}">
                    <a16:creationId xmlns:a16="http://schemas.microsoft.com/office/drawing/2014/main" id="{45C0FDC5-555B-4DCB-A467-30F2AD50B1E8}"/>
                  </a:ext>
                </a:extLst>
              </p:cNvPr>
              <p:cNvSpPr/>
              <p:nvPr/>
            </p:nvSpPr>
            <p:spPr>
              <a:xfrm>
                <a:off x="4407263" y="5575296"/>
                <a:ext cx="355600" cy="91757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𝜇</m:t>
                      </m:r>
                    </m:oMath>
                  </m:oMathPara>
                </a14:m>
                <a:endParaRPr lang="zh-TW" altLang="en-US" sz="2400" dirty="0"/>
              </a:p>
            </p:txBody>
          </p:sp>
        </mc:Choice>
        <mc:Fallback xmlns="">
          <p:sp>
            <p:nvSpPr>
              <p:cNvPr id="62" name="矩形 61">
                <a:extLst>
                  <a:ext uri="{FF2B5EF4-FFF2-40B4-BE49-F238E27FC236}">
                    <a16:creationId xmlns:a16="http://schemas.microsoft.com/office/drawing/2014/main" id="{45C0FDC5-555B-4DCB-A467-30F2AD50B1E8}"/>
                  </a:ext>
                </a:extLst>
              </p:cNvPr>
              <p:cNvSpPr>
                <a:spLocks noRot="1" noChangeAspect="1" noMove="1" noResize="1" noEditPoints="1" noAdjustHandles="1" noChangeArrowheads="1" noChangeShapeType="1" noTextEdit="1"/>
              </p:cNvSpPr>
              <p:nvPr/>
            </p:nvSpPr>
            <p:spPr>
              <a:xfrm>
                <a:off x="4407263" y="5575296"/>
                <a:ext cx="355600" cy="917578"/>
              </a:xfrm>
              <a:prstGeom prst="rect">
                <a:avLst/>
              </a:prstGeom>
              <a:blipFill>
                <a:blip r:embed="rId12"/>
                <a:stretch>
                  <a:fillRect l="-1166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3" name="矩形 62">
                <a:extLst>
                  <a:ext uri="{FF2B5EF4-FFF2-40B4-BE49-F238E27FC236}">
                    <a16:creationId xmlns:a16="http://schemas.microsoft.com/office/drawing/2014/main" id="{009C73E6-203D-409A-9A73-C5BC4CD46D18}"/>
                  </a:ext>
                </a:extLst>
              </p:cNvPr>
              <p:cNvSpPr/>
              <p:nvPr/>
            </p:nvSpPr>
            <p:spPr>
              <a:xfrm>
                <a:off x="5758906" y="5575296"/>
                <a:ext cx="355600" cy="91757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𝜎</m:t>
                      </m:r>
                    </m:oMath>
                  </m:oMathPara>
                </a14:m>
                <a:endParaRPr lang="zh-TW" altLang="en-US" sz="2400" dirty="0"/>
              </a:p>
            </p:txBody>
          </p:sp>
        </mc:Choice>
        <mc:Fallback xmlns="">
          <p:sp>
            <p:nvSpPr>
              <p:cNvPr id="63" name="矩形 62">
                <a:extLst>
                  <a:ext uri="{FF2B5EF4-FFF2-40B4-BE49-F238E27FC236}">
                    <a16:creationId xmlns:a16="http://schemas.microsoft.com/office/drawing/2014/main" id="{009C73E6-203D-409A-9A73-C5BC4CD46D18}"/>
                  </a:ext>
                </a:extLst>
              </p:cNvPr>
              <p:cNvSpPr>
                <a:spLocks noRot="1" noChangeAspect="1" noMove="1" noResize="1" noEditPoints="1" noAdjustHandles="1" noChangeArrowheads="1" noChangeShapeType="1" noTextEdit="1"/>
              </p:cNvSpPr>
              <p:nvPr/>
            </p:nvSpPr>
            <p:spPr>
              <a:xfrm>
                <a:off x="5758906" y="5575296"/>
                <a:ext cx="355600" cy="917578"/>
              </a:xfrm>
              <a:prstGeom prst="rect">
                <a:avLst/>
              </a:prstGeom>
              <a:blipFill>
                <a:blip r:embed="rId13"/>
                <a:stretch>
                  <a:fillRect l="-5000"/>
                </a:stretch>
              </a:blipFill>
            </p:spPr>
            <p:txBody>
              <a:bodyPr/>
              <a:lstStyle/>
              <a:p>
                <a:r>
                  <a:rPr lang="zh-TW" altLang="en-US">
                    <a:noFill/>
                  </a:rPr>
                  <a:t> </a:t>
                </a:r>
              </a:p>
            </p:txBody>
          </p:sp>
        </mc:Fallback>
      </mc:AlternateContent>
      <p:cxnSp>
        <p:nvCxnSpPr>
          <p:cNvPr id="68" name="直線單箭頭接點 67">
            <a:extLst>
              <a:ext uri="{FF2B5EF4-FFF2-40B4-BE49-F238E27FC236}">
                <a16:creationId xmlns:a16="http://schemas.microsoft.com/office/drawing/2014/main" id="{BE693145-D009-4402-AA39-F7C658868EB7}"/>
              </a:ext>
            </a:extLst>
          </p:cNvPr>
          <p:cNvCxnSpPr>
            <a:cxnSpLocks/>
          </p:cNvCxnSpPr>
          <p:nvPr/>
        </p:nvCxnSpPr>
        <p:spPr>
          <a:xfrm flipV="1">
            <a:off x="4774384" y="6048599"/>
            <a:ext cx="98452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 name="文字方塊 70">
                <a:extLst>
                  <a:ext uri="{FF2B5EF4-FFF2-40B4-BE49-F238E27FC236}">
                    <a16:creationId xmlns:a16="http://schemas.microsoft.com/office/drawing/2014/main" id="{781F3542-A782-48B3-ACC8-A4FA7630119C}"/>
                  </a:ext>
                </a:extLst>
              </p:cNvPr>
              <p:cNvSpPr txBox="1"/>
              <p:nvPr/>
            </p:nvSpPr>
            <p:spPr>
              <a:xfrm>
                <a:off x="6352328" y="478914"/>
                <a:ext cx="1794722" cy="8797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acc>
                            <m:accPr>
                              <m:chr m:val="̃"/>
                              <m:ctrlPr>
                                <a:rPr lang="en-US" altLang="zh-TW" sz="2800" i="1" smtClean="0">
                                  <a:latin typeface="Cambria Math" panose="02040503050406030204" pitchFamily="18" charset="0"/>
                                </a:rPr>
                              </m:ctrlPr>
                            </m:accPr>
                            <m:e>
                              <m:r>
                                <a:rPr lang="en-US" altLang="zh-TW" sz="2800" b="0" i="1" smtClean="0">
                                  <a:latin typeface="Cambria Math" panose="02040503050406030204" pitchFamily="18" charset="0"/>
                                </a:rPr>
                                <m:t>𝑧</m:t>
                              </m:r>
                            </m:e>
                          </m:acc>
                        </m:e>
                        <m:sup>
                          <m:r>
                            <a:rPr lang="en-US" altLang="zh-TW" sz="2800" b="0" i="1" smtClean="0">
                              <a:latin typeface="Cambria Math" panose="02040503050406030204" pitchFamily="18" charset="0"/>
                            </a:rPr>
                            <m:t>𝑖</m:t>
                          </m:r>
                        </m:sup>
                      </m:sSup>
                      <m:r>
                        <a:rPr lang="en-US" altLang="zh-TW" sz="2800" b="0" i="1" smtClean="0">
                          <a:latin typeface="Cambria Math" panose="02040503050406030204" pitchFamily="18" charset="0"/>
                        </a:rPr>
                        <m:t>=</m:t>
                      </m:r>
                      <m:f>
                        <m:fPr>
                          <m:ctrlPr>
                            <a:rPr lang="en-US" altLang="zh-TW" sz="2800" b="0" i="1" smtClean="0">
                              <a:latin typeface="Cambria Math" panose="02040503050406030204" pitchFamily="18" charset="0"/>
                            </a:rPr>
                          </m:ctrlPr>
                        </m:fPr>
                        <m:num>
                          <m:sSup>
                            <m:sSupPr>
                              <m:ctrlPr>
                                <a:rPr lang="en-US" altLang="zh-TW" sz="2800" i="1">
                                  <a:latin typeface="Cambria Math" panose="02040503050406030204" pitchFamily="18" charset="0"/>
                                </a:rPr>
                              </m:ctrlPr>
                            </m:sSupPr>
                            <m:e>
                              <m:r>
                                <a:rPr lang="en-US" altLang="zh-TW" sz="2800" b="0" i="1" smtClean="0">
                                  <a:latin typeface="Cambria Math" panose="02040503050406030204" pitchFamily="18" charset="0"/>
                                </a:rPr>
                                <m:t>𝑧</m:t>
                              </m:r>
                            </m:e>
                            <m:sup>
                              <m:r>
                                <a:rPr lang="en-US" altLang="zh-TW" sz="2800" i="1">
                                  <a:latin typeface="Cambria Math" panose="02040503050406030204" pitchFamily="18" charset="0"/>
                                </a:rPr>
                                <m:t>𝑖</m:t>
                              </m:r>
                            </m:sup>
                          </m:sSup>
                          <m:r>
                            <a:rPr lang="en-US" altLang="zh-TW" sz="2800" b="0" i="1" smtClean="0">
                              <a:latin typeface="Cambria Math" panose="02040503050406030204" pitchFamily="18" charset="0"/>
                            </a:rPr>
                            <m:t>−</m:t>
                          </m:r>
                          <m:r>
                            <a:rPr lang="zh-TW" altLang="en-US" sz="2800" b="0" i="1" smtClean="0">
                              <a:latin typeface="Cambria Math" panose="02040503050406030204" pitchFamily="18" charset="0"/>
                            </a:rPr>
                            <m:t>𝜇</m:t>
                          </m:r>
                        </m:num>
                        <m:den>
                          <m:r>
                            <a:rPr lang="zh-TW" altLang="en-US" sz="2800" i="1">
                              <a:latin typeface="Cambria Math" panose="02040503050406030204" pitchFamily="18" charset="0"/>
                            </a:rPr>
                            <m:t>𝜎</m:t>
                          </m:r>
                        </m:den>
                      </m:f>
                    </m:oMath>
                  </m:oMathPara>
                </a14:m>
                <a:endParaRPr lang="zh-TW" altLang="en-US" sz="2800" dirty="0"/>
              </a:p>
            </p:txBody>
          </p:sp>
        </mc:Choice>
        <mc:Fallback xmlns="">
          <p:sp>
            <p:nvSpPr>
              <p:cNvPr id="71" name="文字方塊 70">
                <a:extLst>
                  <a:ext uri="{FF2B5EF4-FFF2-40B4-BE49-F238E27FC236}">
                    <a16:creationId xmlns:a16="http://schemas.microsoft.com/office/drawing/2014/main" id="{781F3542-A782-48B3-ACC8-A4FA7630119C}"/>
                  </a:ext>
                </a:extLst>
              </p:cNvPr>
              <p:cNvSpPr txBox="1">
                <a:spLocks noRot="1" noChangeAspect="1" noMove="1" noResize="1" noEditPoints="1" noAdjustHandles="1" noChangeArrowheads="1" noChangeShapeType="1" noTextEdit="1"/>
              </p:cNvSpPr>
              <p:nvPr/>
            </p:nvSpPr>
            <p:spPr>
              <a:xfrm>
                <a:off x="6352328" y="478914"/>
                <a:ext cx="1794722" cy="879793"/>
              </a:xfrm>
              <a:prstGeom prst="rect">
                <a:avLst/>
              </a:prstGeom>
              <a:blipFill>
                <a:blip r:embed="rId1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2" name="文字方塊 71">
                <a:extLst>
                  <a:ext uri="{FF2B5EF4-FFF2-40B4-BE49-F238E27FC236}">
                    <a16:creationId xmlns:a16="http://schemas.microsoft.com/office/drawing/2014/main" id="{018E3D54-E9E1-456A-99A0-8C6090798F36}"/>
                  </a:ext>
                </a:extLst>
              </p:cNvPr>
              <p:cNvSpPr txBox="1"/>
              <p:nvPr/>
            </p:nvSpPr>
            <p:spPr>
              <a:xfrm>
                <a:off x="589643" y="5739629"/>
                <a:ext cx="2153557" cy="842923"/>
              </a:xfrm>
              <a:prstGeom prst="rect">
                <a:avLst/>
              </a:prstGeom>
              <a:noFill/>
            </p:spPr>
            <p:txBody>
              <a:bodyPr wrap="square" rtlCol="0">
                <a:spAutoFit/>
              </a:bodyPr>
              <a:lstStyle/>
              <a:p>
                <a14:m>
                  <m:oMath xmlns:m="http://schemas.openxmlformats.org/officeDocument/2006/math">
                    <m:r>
                      <a:rPr lang="zh-TW" altLang="en-US" sz="2400" i="1" smtClean="0">
                        <a:latin typeface="Cambria Math" panose="02040503050406030204" pitchFamily="18" charset="0"/>
                      </a:rPr>
                      <m:t>𝜇</m:t>
                    </m:r>
                  </m:oMath>
                </a14:m>
                <a:r>
                  <a:rPr lang="zh-TW" altLang="en-US" sz="2400" dirty="0"/>
                  <a:t> </a:t>
                </a:r>
                <a:r>
                  <a:rPr lang="en-US" altLang="zh-TW" sz="2400" dirty="0"/>
                  <a:t>and </a:t>
                </a:r>
                <a14:m>
                  <m:oMath xmlns:m="http://schemas.openxmlformats.org/officeDocument/2006/math">
                    <m:r>
                      <a:rPr lang="zh-TW" altLang="en-US" sz="2400" i="1" smtClean="0">
                        <a:latin typeface="Cambria Math" panose="02040503050406030204" pitchFamily="18" charset="0"/>
                      </a:rPr>
                      <m:t>𝜎</m:t>
                    </m:r>
                  </m:oMath>
                </a14:m>
                <a:r>
                  <a:rPr lang="zh-TW" altLang="en-US" sz="2400" dirty="0"/>
                  <a:t> </a:t>
                </a:r>
                <a:r>
                  <a:rPr lang="en-US" altLang="zh-TW" sz="2400" dirty="0"/>
                  <a:t>depends on </a:t>
                </a:r>
                <a14:m>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𝑧</m:t>
                        </m:r>
                      </m:e>
                      <m:sup>
                        <m:r>
                          <a:rPr lang="en-US" altLang="zh-TW" sz="2400" b="0" i="1" smtClean="0">
                            <a:latin typeface="Cambria Math" panose="02040503050406030204" pitchFamily="18" charset="0"/>
                          </a:rPr>
                          <m:t>𝑖</m:t>
                        </m:r>
                      </m:sup>
                    </m:sSup>
                  </m:oMath>
                </a14:m>
                <a:endParaRPr lang="zh-TW" altLang="en-US" sz="2400" dirty="0"/>
              </a:p>
            </p:txBody>
          </p:sp>
        </mc:Choice>
        <mc:Fallback xmlns="">
          <p:sp>
            <p:nvSpPr>
              <p:cNvPr id="72" name="文字方塊 71">
                <a:extLst>
                  <a:ext uri="{FF2B5EF4-FFF2-40B4-BE49-F238E27FC236}">
                    <a16:creationId xmlns:a16="http://schemas.microsoft.com/office/drawing/2014/main" id="{018E3D54-E9E1-456A-99A0-8C6090798F36}"/>
                  </a:ext>
                </a:extLst>
              </p:cNvPr>
              <p:cNvSpPr txBox="1">
                <a:spLocks noRot="1" noChangeAspect="1" noMove="1" noResize="1" noEditPoints="1" noAdjustHandles="1" noChangeArrowheads="1" noChangeShapeType="1" noTextEdit="1"/>
              </p:cNvSpPr>
              <p:nvPr/>
            </p:nvSpPr>
            <p:spPr>
              <a:xfrm>
                <a:off x="589643" y="5739629"/>
                <a:ext cx="2153557" cy="842923"/>
              </a:xfrm>
              <a:prstGeom prst="rect">
                <a:avLst/>
              </a:prstGeom>
              <a:blipFill>
                <a:blip r:embed="rId16"/>
                <a:stretch>
                  <a:fillRect l="-4533" t="-5797" b="-15942"/>
                </a:stretch>
              </a:blipFill>
            </p:spPr>
            <p:txBody>
              <a:bodyPr/>
              <a:lstStyle/>
              <a:p>
                <a:r>
                  <a:rPr lang="zh-TW" altLang="en-US">
                    <a:noFill/>
                  </a:rPr>
                  <a:t> </a:t>
                </a:r>
              </a:p>
            </p:txBody>
          </p:sp>
        </mc:Fallback>
      </mc:AlternateContent>
      <p:cxnSp>
        <p:nvCxnSpPr>
          <p:cNvPr id="31" name="直線單箭頭接點 30">
            <a:extLst>
              <a:ext uri="{FF2B5EF4-FFF2-40B4-BE49-F238E27FC236}">
                <a16:creationId xmlns:a16="http://schemas.microsoft.com/office/drawing/2014/main" id="{F2460236-A8E3-4C27-A99A-F4CCB83573CA}"/>
              </a:ext>
            </a:extLst>
          </p:cNvPr>
          <p:cNvCxnSpPr/>
          <p:nvPr/>
        </p:nvCxnSpPr>
        <p:spPr>
          <a:xfrm>
            <a:off x="7931150" y="4797612"/>
            <a:ext cx="431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矩形 31">
                <a:extLst>
                  <a:ext uri="{FF2B5EF4-FFF2-40B4-BE49-F238E27FC236}">
                    <a16:creationId xmlns:a16="http://schemas.microsoft.com/office/drawing/2014/main" id="{3DCB729F-4A67-42B0-8C97-81DF247A1301}"/>
                  </a:ext>
                </a:extLst>
              </p:cNvPr>
              <p:cNvSpPr/>
              <p:nvPr/>
            </p:nvSpPr>
            <p:spPr>
              <a:xfrm>
                <a:off x="8375650" y="4349934"/>
                <a:ext cx="361950" cy="901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𝑎</m:t>
                          </m:r>
                        </m:e>
                        <m:sup>
                          <m:r>
                            <a:rPr lang="en-US" altLang="zh-TW" sz="2400" b="0" i="1" smtClean="0">
                              <a:latin typeface="Cambria Math" panose="02040503050406030204" pitchFamily="18" charset="0"/>
                            </a:rPr>
                            <m:t>3</m:t>
                          </m:r>
                        </m:sup>
                      </m:sSup>
                    </m:oMath>
                  </m:oMathPara>
                </a14:m>
                <a:endParaRPr lang="zh-TW" altLang="en-US" sz="2400" dirty="0"/>
              </a:p>
            </p:txBody>
          </p:sp>
        </mc:Choice>
        <mc:Fallback xmlns="">
          <p:sp>
            <p:nvSpPr>
              <p:cNvPr id="32" name="矩形 31">
                <a:extLst>
                  <a:ext uri="{FF2B5EF4-FFF2-40B4-BE49-F238E27FC236}">
                    <a16:creationId xmlns:a16="http://schemas.microsoft.com/office/drawing/2014/main" id="{3DCB729F-4A67-42B0-8C97-81DF247A1301}"/>
                  </a:ext>
                </a:extLst>
              </p:cNvPr>
              <p:cNvSpPr>
                <a:spLocks noRot="1" noChangeAspect="1" noMove="1" noResize="1" noEditPoints="1" noAdjustHandles="1" noChangeArrowheads="1" noChangeShapeType="1" noTextEdit="1"/>
              </p:cNvSpPr>
              <p:nvPr/>
            </p:nvSpPr>
            <p:spPr>
              <a:xfrm>
                <a:off x="8375650" y="4349934"/>
                <a:ext cx="361950" cy="901700"/>
              </a:xfrm>
              <a:prstGeom prst="rect">
                <a:avLst/>
              </a:prstGeom>
              <a:blipFill>
                <a:blip r:embed="rId17"/>
                <a:stretch>
                  <a:fillRect l="-22951"/>
                </a:stretch>
              </a:blipFill>
            </p:spPr>
            <p:txBody>
              <a:bodyPr/>
              <a:lstStyle/>
              <a:p>
                <a:r>
                  <a:rPr lang="zh-TW" altLang="en-US">
                    <a:noFill/>
                  </a:rPr>
                  <a:t> </a:t>
                </a:r>
              </a:p>
            </p:txBody>
          </p:sp>
        </mc:Fallback>
      </mc:AlternateContent>
      <p:cxnSp>
        <p:nvCxnSpPr>
          <p:cNvPr id="33" name="直線單箭頭接點 32">
            <a:extLst>
              <a:ext uri="{FF2B5EF4-FFF2-40B4-BE49-F238E27FC236}">
                <a16:creationId xmlns:a16="http://schemas.microsoft.com/office/drawing/2014/main" id="{C413781B-C1F5-47D2-9A8F-B9260CBDC0FD}"/>
              </a:ext>
            </a:extLst>
          </p:cNvPr>
          <p:cNvCxnSpPr/>
          <p:nvPr/>
        </p:nvCxnSpPr>
        <p:spPr>
          <a:xfrm>
            <a:off x="7931150" y="3545073"/>
            <a:ext cx="431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矩形 33">
                <a:extLst>
                  <a:ext uri="{FF2B5EF4-FFF2-40B4-BE49-F238E27FC236}">
                    <a16:creationId xmlns:a16="http://schemas.microsoft.com/office/drawing/2014/main" id="{2874FF75-6302-41B5-B140-DB05BF16A050}"/>
                  </a:ext>
                </a:extLst>
              </p:cNvPr>
              <p:cNvSpPr/>
              <p:nvPr/>
            </p:nvSpPr>
            <p:spPr>
              <a:xfrm>
                <a:off x="8375650" y="3097395"/>
                <a:ext cx="361950" cy="901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𝑎</m:t>
                          </m:r>
                        </m:e>
                        <m:sup>
                          <m:r>
                            <a:rPr lang="en-US" altLang="zh-TW" sz="2400" b="0" i="1" smtClean="0">
                              <a:latin typeface="Cambria Math" panose="02040503050406030204" pitchFamily="18" charset="0"/>
                            </a:rPr>
                            <m:t>2</m:t>
                          </m:r>
                        </m:sup>
                      </m:sSup>
                    </m:oMath>
                  </m:oMathPara>
                </a14:m>
                <a:endParaRPr lang="zh-TW" altLang="en-US" sz="2400" dirty="0"/>
              </a:p>
            </p:txBody>
          </p:sp>
        </mc:Choice>
        <mc:Fallback xmlns="">
          <p:sp>
            <p:nvSpPr>
              <p:cNvPr id="34" name="矩形 33">
                <a:extLst>
                  <a:ext uri="{FF2B5EF4-FFF2-40B4-BE49-F238E27FC236}">
                    <a16:creationId xmlns:a16="http://schemas.microsoft.com/office/drawing/2014/main" id="{2874FF75-6302-41B5-B140-DB05BF16A050}"/>
                  </a:ext>
                </a:extLst>
              </p:cNvPr>
              <p:cNvSpPr>
                <a:spLocks noRot="1" noChangeAspect="1" noMove="1" noResize="1" noEditPoints="1" noAdjustHandles="1" noChangeArrowheads="1" noChangeShapeType="1" noTextEdit="1"/>
              </p:cNvSpPr>
              <p:nvPr/>
            </p:nvSpPr>
            <p:spPr>
              <a:xfrm>
                <a:off x="8375650" y="3097395"/>
                <a:ext cx="361950" cy="901700"/>
              </a:xfrm>
              <a:prstGeom prst="rect">
                <a:avLst/>
              </a:prstGeom>
              <a:blipFill>
                <a:blip r:embed="rId18"/>
                <a:stretch>
                  <a:fillRect l="-22951"/>
                </a:stretch>
              </a:blipFill>
            </p:spPr>
            <p:txBody>
              <a:bodyPr/>
              <a:lstStyle/>
              <a:p>
                <a:r>
                  <a:rPr lang="zh-TW" altLang="en-US">
                    <a:noFill/>
                  </a:rPr>
                  <a:t> </a:t>
                </a:r>
              </a:p>
            </p:txBody>
          </p:sp>
        </mc:Fallback>
      </mc:AlternateContent>
      <p:cxnSp>
        <p:nvCxnSpPr>
          <p:cNvPr id="35" name="直線單箭頭接點 34">
            <a:extLst>
              <a:ext uri="{FF2B5EF4-FFF2-40B4-BE49-F238E27FC236}">
                <a16:creationId xmlns:a16="http://schemas.microsoft.com/office/drawing/2014/main" id="{2426FD0F-75FD-46C9-B3F6-0926F96FDA0C}"/>
              </a:ext>
            </a:extLst>
          </p:cNvPr>
          <p:cNvCxnSpPr/>
          <p:nvPr/>
        </p:nvCxnSpPr>
        <p:spPr>
          <a:xfrm>
            <a:off x="7933690" y="2278251"/>
            <a:ext cx="431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矩形 35">
                <a:extLst>
                  <a:ext uri="{FF2B5EF4-FFF2-40B4-BE49-F238E27FC236}">
                    <a16:creationId xmlns:a16="http://schemas.microsoft.com/office/drawing/2014/main" id="{DAC14052-2003-49C2-A087-FE77796B9F1B}"/>
                  </a:ext>
                </a:extLst>
              </p:cNvPr>
              <p:cNvSpPr/>
              <p:nvPr/>
            </p:nvSpPr>
            <p:spPr>
              <a:xfrm>
                <a:off x="8378190" y="1830573"/>
                <a:ext cx="361950" cy="901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𝑎</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36" name="矩形 35">
                <a:extLst>
                  <a:ext uri="{FF2B5EF4-FFF2-40B4-BE49-F238E27FC236}">
                    <a16:creationId xmlns:a16="http://schemas.microsoft.com/office/drawing/2014/main" id="{DAC14052-2003-49C2-A087-FE77796B9F1B}"/>
                  </a:ext>
                </a:extLst>
              </p:cNvPr>
              <p:cNvSpPr>
                <a:spLocks noRot="1" noChangeAspect="1" noMove="1" noResize="1" noEditPoints="1" noAdjustHandles="1" noChangeArrowheads="1" noChangeShapeType="1" noTextEdit="1"/>
              </p:cNvSpPr>
              <p:nvPr/>
            </p:nvSpPr>
            <p:spPr>
              <a:xfrm>
                <a:off x="8378190" y="1830573"/>
                <a:ext cx="361950" cy="901700"/>
              </a:xfrm>
              <a:prstGeom prst="rect">
                <a:avLst/>
              </a:prstGeom>
              <a:blipFill>
                <a:blip r:embed="rId19"/>
                <a:stretch>
                  <a:fillRect l="-20968"/>
                </a:stretch>
              </a:blipFill>
            </p:spPr>
            <p:txBody>
              <a:bodyPr/>
              <a:lstStyle/>
              <a:p>
                <a:r>
                  <a:rPr lang="zh-TW" altLang="en-US">
                    <a:noFill/>
                  </a:rPr>
                  <a:t> </a:t>
                </a:r>
              </a:p>
            </p:txBody>
          </p:sp>
        </mc:Fallback>
      </mc:AlternateContent>
      <p:sp>
        <p:nvSpPr>
          <p:cNvPr id="37" name="矩形 36">
            <a:extLst>
              <a:ext uri="{FF2B5EF4-FFF2-40B4-BE49-F238E27FC236}">
                <a16:creationId xmlns:a16="http://schemas.microsoft.com/office/drawing/2014/main" id="{5364DB7F-8267-4392-B4E1-FF4005E7A7B3}"/>
              </a:ext>
            </a:extLst>
          </p:cNvPr>
          <p:cNvSpPr/>
          <p:nvPr/>
        </p:nvSpPr>
        <p:spPr>
          <a:xfrm>
            <a:off x="7573645" y="1811523"/>
            <a:ext cx="355600" cy="917578"/>
          </a:xfrm>
          <a:prstGeom prst="rect">
            <a:avLst/>
          </a:prstGeom>
        </p:spPr>
        <p:style>
          <a:lnRef idx="1">
            <a:schemeClr val="accent3"/>
          </a:lnRef>
          <a:fillRef idx="2">
            <a:schemeClr val="accent3"/>
          </a:fillRef>
          <a:effectRef idx="1">
            <a:schemeClr val="accent3"/>
          </a:effectRef>
          <a:fontRef idx="minor">
            <a:schemeClr val="dk1"/>
          </a:fontRef>
        </p:style>
        <p:txBody>
          <a:bodyPr vert="vert" rtlCol="0" anchor="ctr"/>
          <a:lstStyle/>
          <a:p>
            <a:pPr algn="ctr"/>
            <a:r>
              <a:rPr lang="en-US" altLang="zh-TW" sz="2000" dirty="0"/>
              <a:t>Sigmoid</a:t>
            </a:r>
          </a:p>
        </p:txBody>
      </p:sp>
      <p:sp>
        <p:nvSpPr>
          <p:cNvPr id="39" name="矩形 38">
            <a:extLst>
              <a:ext uri="{FF2B5EF4-FFF2-40B4-BE49-F238E27FC236}">
                <a16:creationId xmlns:a16="http://schemas.microsoft.com/office/drawing/2014/main" id="{F8856DBA-F217-481E-94C8-9CA0CB9C7E5E}"/>
              </a:ext>
            </a:extLst>
          </p:cNvPr>
          <p:cNvSpPr/>
          <p:nvPr/>
        </p:nvSpPr>
        <p:spPr>
          <a:xfrm>
            <a:off x="7566978" y="3110101"/>
            <a:ext cx="355600" cy="917578"/>
          </a:xfrm>
          <a:prstGeom prst="rect">
            <a:avLst/>
          </a:prstGeom>
        </p:spPr>
        <p:style>
          <a:lnRef idx="1">
            <a:schemeClr val="accent3"/>
          </a:lnRef>
          <a:fillRef idx="2">
            <a:schemeClr val="accent3"/>
          </a:fillRef>
          <a:effectRef idx="1">
            <a:schemeClr val="accent3"/>
          </a:effectRef>
          <a:fontRef idx="minor">
            <a:schemeClr val="dk1"/>
          </a:fontRef>
        </p:style>
        <p:txBody>
          <a:bodyPr vert="vert" rtlCol="0" anchor="ctr"/>
          <a:lstStyle/>
          <a:p>
            <a:pPr algn="ctr"/>
            <a:r>
              <a:rPr lang="en-US" altLang="zh-TW" sz="2000" dirty="0"/>
              <a:t>Sigmoid</a:t>
            </a:r>
          </a:p>
        </p:txBody>
      </p:sp>
      <p:sp>
        <p:nvSpPr>
          <p:cNvPr id="40" name="矩形 39">
            <a:extLst>
              <a:ext uri="{FF2B5EF4-FFF2-40B4-BE49-F238E27FC236}">
                <a16:creationId xmlns:a16="http://schemas.microsoft.com/office/drawing/2014/main" id="{B8A93E1F-9C40-49EF-977C-5DA0EFE0EEF0}"/>
              </a:ext>
            </a:extLst>
          </p:cNvPr>
          <p:cNvSpPr/>
          <p:nvPr/>
        </p:nvSpPr>
        <p:spPr>
          <a:xfrm>
            <a:off x="7586980" y="4350630"/>
            <a:ext cx="355600" cy="917578"/>
          </a:xfrm>
          <a:prstGeom prst="rect">
            <a:avLst/>
          </a:prstGeom>
        </p:spPr>
        <p:style>
          <a:lnRef idx="1">
            <a:schemeClr val="accent3"/>
          </a:lnRef>
          <a:fillRef idx="2">
            <a:schemeClr val="accent3"/>
          </a:fillRef>
          <a:effectRef idx="1">
            <a:schemeClr val="accent3"/>
          </a:effectRef>
          <a:fontRef idx="minor">
            <a:schemeClr val="dk1"/>
          </a:fontRef>
        </p:style>
        <p:txBody>
          <a:bodyPr vert="vert" rtlCol="0" anchor="ctr"/>
          <a:lstStyle/>
          <a:p>
            <a:pPr algn="ctr"/>
            <a:r>
              <a:rPr lang="en-US" altLang="zh-TW" sz="2000" dirty="0"/>
              <a:t>Sigmoid</a:t>
            </a:r>
          </a:p>
        </p:txBody>
      </p:sp>
      <mc:AlternateContent xmlns:mc="http://schemas.openxmlformats.org/markup-compatibility/2006" xmlns:a14="http://schemas.microsoft.com/office/drawing/2010/main">
        <mc:Choice Requires="a14">
          <p:sp>
            <p:nvSpPr>
              <p:cNvPr id="41" name="矩形 40">
                <a:extLst>
                  <a:ext uri="{FF2B5EF4-FFF2-40B4-BE49-F238E27FC236}">
                    <a16:creationId xmlns:a16="http://schemas.microsoft.com/office/drawing/2014/main" id="{3EB93B72-516D-408C-91F5-D8C7BCFB005D}"/>
                  </a:ext>
                </a:extLst>
              </p:cNvPr>
              <p:cNvSpPr/>
              <p:nvPr/>
            </p:nvSpPr>
            <p:spPr>
              <a:xfrm>
                <a:off x="6737486" y="1855524"/>
                <a:ext cx="361950" cy="901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acc>
                            <m:accPr>
                              <m:chr m:val="̃"/>
                              <m:ctrlPr>
                                <a:rPr lang="en-US" altLang="zh-TW" sz="2400" i="1" smtClean="0">
                                  <a:latin typeface="Cambria Math" panose="02040503050406030204" pitchFamily="18" charset="0"/>
                                </a:rPr>
                              </m:ctrlPr>
                            </m:accPr>
                            <m:e>
                              <m:r>
                                <a:rPr lang="en-US" altLang="zh-TW" sz="2400" b="0" i="1" smtClean="0">
                                  <a:latin typeface="Cambria Math" panose="02040503050406030204" pitchFamily="18" charset="0"/>
                                </a:rPr>
                                <m:t>𝑧</m:t>
                              </m:r>
                            </m:e>
                          </m:acc>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41" name="矩形 40">
                <a:extLst>
                  <a:ext uri="{FF2B5EF4-FFF2-40B4-BE49-F238E27FC236}">
                    <a16:creationId xmlns:a16="http://schemas.microsoft.com/office/drawing/2014/main" id="{3EB93B72-516D-408C-91F5-D8C7BCFB005D}"/>
                  </a:ext>
                </a:extLst>
              </p:cNvPr>
              <p:cNvSpPr>
                <a:spLocks noRot="1" noChangeAspect="1" noMove="1" noResize="1" noEditPoints="1" noAdjustHandles="1" noChangeArrowheads="1" noChangeShapeType="1" noTextEdit="1"/>
              </p:cNvSpPr>
              <p:nvPr/>
            </p:nvSpPr>
            <p:spPr>
              <a:xfrm>
                <a:off x="6737486" y="1855524"/>
                <a:ext cx="361950" cy="901700"/>
              </a:xfrm>
              <a:prstGeom prst="rect">
                <a:avLst/>
              </a:prstGeom>
              <a:blipFill>
                <a:blip r:embed="rId20"/>
                <a:stretch>
                  <a:fillRect l="-19355" r="-483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3" name="矩形 42">
                <a:extLst>
                  <a:ext uri="{FF2B5EF4-FFF2-40B4-BE49-F238E27FC236}">
                    <a16:creationId xmlns:a16="http://schemas.microsoft.com/office/drawing/2014/main" id="{DCC567CF-A32A-4B57-BB42-F0D0432DAEB7}"/>
                  </a:ext>
                </a:extLst>
              </p:cNvPr>
              <p:cNvSpPr/>
              <p:nvPr/>
            </p:nvSpPr>
            <p:spPr>
              <a:xfrm>
                <a:off x="6724786" y="3111235"/>
                <a:ext cx="361950" cy="901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𝑧</m:t>
                              </m:r>
                            </m:e>
                          </m:acc>
                        </m:e>
                        <m:sup>
                          <m:r>
                            <a:rPr lang="en-US" altLang="zh-TW" sz="2400" b="0" i="1" smtClean="0">
                              <a:latin typeface="Cambria Math" panose="02040503050406030204" pitchFamily="18" charset="0"/>
                            </a:rPr>
                            <m:t>2</m:t>
                          </m:r>
                        </m:sup>
                      </m:sSup>
                    </m:oMath>
                  </m:oMathPara>
                </a14:m>
                <a:endParaRPr lang="zh-TW" altLang="en-US" sz="2400" dirty="0"/>
              </a:p>
            </p:txBody>
          </p:sp>
        </mc:Choice>
        <mc:Fallback xmlns="">
          <p:sp>
            <p:nvSpPr>
              <p:cNvPr id="43" name="矩形 42">
                <a:extLst>
                  <a:ext uri="{FF2B5EF4-FFF2-40B4-BE49-F238E27FC236}">
                    <a16:creationId xmlns:a16="http://schemas.microsoft.com/office/drawing/2014/main" id="{DCC567CF-A32A-4B57-BB42-F0D0432DAEB7}"/>
                  </a:ext>
                </a:extLst>
              </p:cNvPr>
              <p:cNvSpPr>
                <a:spLocks noRot="1" noChangeAspect="1" noMove="1" noResize="1" noEditPoints="1" noAdjustHandles="1" noChangeArrowheads="1" noChangeShapeType="1" noTextEdit="1"/>
              </p:cNvSpPr>
              <p:nvPr/>
            </p:nvSpPr>
            <p:spPr>
              <a:xfrm>
                <a:off x="6724786" y="3111235"/>
                <a:ext cx="361950" cy="901700"/>
              </a:xfrm>
              <a:prstGeom prst="rect">
                <a:avLst/>
              </a:prstGeom>
              <a:blipFill>
                <a:blip r:embed="rId21"/>
                <a:stretch>
                  <a:fillRect l="-19355" r="-483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4" name="矩形 43">
                <a:extLst>
                  <a:ext uri="{FF2B5EF4-FFF2-40B4-BE49-F238E27FC236}">
                    <a16:creationId xmlns:a16="http://schemas.microsoft.com/office/drawing/2014/main" id="{044C1CBF-634C-49D8-B989-15AB9F0C8C80}"/>
                  </a:ext>
                </a:extLst>
              </p:cNvPr>
              <p:cNvSpPr/>
              <p:nvPr/>
            </p:nvSpPr>
            <p:spPr>
              <a:xfrm>
                <a:off x="6737486" y="4366946"/>
                <a:ext cx="361950" cy="901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𝑧</m:t>
                              </m:r>
                            </m:e>
                          </m:acc>
                        </m:e>
                        <m:sup>
                          <m:r>
                            <a:rPr lang="en-US" altLang="zh-TW" sz="2400" b="0" i="1" smtClean="0">
                              <a:latin typeface="Cambria Math" panose="02040503050406030204" pitchFamily="18" charset="0"/>
                            </a:rPr>
                            <m:t>3</m:t>
                          </m:r>
                        </m:sup>
                      </m:sSup>
                    </m:oMath>
                  </m:oMathPara>
                </a14:m>
                <a:endParaRPr lang="zh-TW" altLang="en-US" sz="2400" dirty="0"/>
              </a:p>
            </p:txBody>
          </p:sp>
        </mc:Choice>
        <mc:Fallback xmlns="">
          <p:sp>
            <p:nvSpPr>
              <p:cNvPr id="44" name="矩形 43">
                <a:extLst>
                  <a:ext uri="{FF2B5EF4-FFF2-40B4-BE49-F238E27FC236}">
                    <a16:creationId xmlns:a16="http://schemas.microsoft.com/office/drawing/2014/main" id="{044C1CBF-634C-49D8-B989-15AB9F0C8C80}"/>
                  </a:ext>
                </a:extLst>
              </p:cNvPr>
              <p:cNvSpPr>
                <a:spLocks noRot="1" noChangeAspect="1" noMove="1" noResize="1" noEditPoints="1" noAdjustHandles="1" noChangeArrowheads="1" noChangeShapeType="1" noTextEdit="1"/>
              </p:cNvSpPr>
              <p:nvPr/>
            </p:nvSpPr>
            <p:spPr>
              <a:xfrm>
                <a:off x="6737486" y="4366946"/>
                <a:ext cx="361950" cy="901700"/>
              </a:xfrm>
              <a:prstGeom prst="rect">
                <a:avLst/>
              </a:prstGeom>
              <a:blipFill>
                <a:blip r:embed="rId22"/>
                <a:stretch>
                  <a:fillRect l="-19355" r="-4839"/>
                </a:stretch>
              </a:blipFill>
            </p:spPr>
            <p:txBody>
              <a:bodyPr/>
              <a:lstStyle/>
              <a:p>
                <a:r>
                  <a:rPr lang="zh-TW" altLang="en-US">
                    <a:noFill/>
                  </a:rPr>
                  <a:t> </a:t>
                </a:r>
              </a:p>
            </p:txBody>
          </p:sp>
        </mc:Fallback>
      </mc:AlternateContent>
      <p:cxnSp>
        <p:nvCxnSpPr>
          <p:cNvPr id="45" name="直線單箭頭接點 44">
            <a:extLst>
              <a:ext uri="{FF2B5EF4-FFF2-40B4-BE49-F238E27FC236}">
                <a16:creationId xmlns:a16="http://schemas.microsoft.com/office/drawing/2014/main" id="{F3CECF99-FDE8-49F3-B3AB-96FCDA744ACE}"/>
              </a:ext>
            </a:extLst>
          </p:cNvPr>
          <p:cNvCxnSpPr/>
          <p:nvPr/>
        </p:nvCxnSpPr>
        <p:spPr>
          <a:xfrm>
            <a:off x="7099436" y="4797612"/>
            <a:ext cx="431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單箭頭接點 45">
            <a:extLst>
              <a:ext uri="{FF2B5EF4-FFF2-40B4-BE49-F238E27FC236}">
                <a16:creationId xmlns:a16="http://schemas.microsoft.com/office/drawing/2014/main" id="{45A9E7A1-97DB-48E0-834F-D096AD090FDE}"/>
              </a:ext>
            </a:extLst>
          </p:cNvPr>
          <p:cNvCxnSpPr/>
          <p:nvPr/>
        </p:nvCxnSpPr>
        <p:spPr>
          <a:xfrm>
            <a:off x="7099436" y="3545073"/>
            <a:ext cx="431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46">
            <a:extLst>
              <a:ext uri="{FF2B5EF4-FFF2-40B4-BE49-F238E27FC236}">
                <a16:creationId xmlns:a16="http://schemas.microsoft.com/office/drawing/2014/main" id="{EBE9C97A-A331-4C9B-A4A9-FDCA63DCA7C7}"/>
              </a:ext>
            </a:extLst>
          </p:cNvPr>
          <p:cNvCxnSpPr/>
          <p:nvPr/>
        </p:nvCxnSpPr>
        <p:spPr>
          <a:xfrm>
            <a:off x="7101976" y="2278251"/>
            <a:ext cx="431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單箭頭接點 49">
            <a:extLst>
              <a:ext uri="{FF2B5EF4-FFF2-40B4-BE49-F238E27FC236}">
                <a16:creationId xmlns:a16="http://schemas.microsoft.com/office/drawing/2014/main" id="{42B692D4-C828-4AE6-B22D-4BE9145F59C7}"/>
              </a:ext>
            </a:extLst>
          </p:cNvPr>
          <p:cNvCxnSpPr>
            <a:cxnSpLocks/>
            <a:endCxn id="41" idx="1"/>
          </p:cNvCxnSpPr>
          <p:nvPr/>
        </p:nvCxnSpPr>
        <p:spPr>
          <a:xfrm>
            <a:off x="3333750" y="2281422"/>
            <a:ext cx="340373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單箭頭接點 51">
            <a:extLst>
              <a:ext uri="{FF2B5EF4-FFF2-40B4-BE49-F238E27FC236}">
                <a16:creationId xmlns:a16="http://schemas.microsoft.com/office/drawing/2014/main" id="{E8C006A6-1C34-4573-895E-4CEE36AAB148}"/>
              </a:ext>
            </a:extLst>
          </p:cNvPr>
          <p:cNvCxnSpPr>
            <a:cxnSpLocks/>
          </p:cNvCxnSpPr>
          <p:nvPr/>
        </p:nvCxnSpPr>
        <p:spPr>
          <a:xfrm>
            <a:off x="3333750" y="3545073"/>
            <a:ext cx="340373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單箭頭接點 52">
            <a:extLst>
              <a:ext uri="{FF2B5EF4-FFF2-40B4-BE49-F238E27FC236}">
                <a16:creationId xmlns:a16="http://schemas.microsoft.com/office/drawing/2014/main" id="{81A12FB3-AE97-4B92-9586-1874826A6AB3}"/>
              </a:ext>
            </a:extLst>
          </p:cNvPr>
          <p:cNvCxnSpPr>
            <a:cxnSpLocks/>
          </p:cNvCxnSpPr>
          <p:nvPr/>
        </p:nvCxnSpPr>
        <p:spPr>
          <a:xfrm>
            <a:off x="3333750" y="4797612"/>
            <a:ext cx="340373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單箭頭接點 53">
            <a:extLst>
              <a:ext uri="{FF2B5EF4-FFF2-40B4-BE49-F238E27FC236}">
                <a16:creationId xmlns:a16="http://schemas.microsoft.com/office/drawing/2014/main" id="{F7A4736D-E92B-4664-B0DF-F6E745A55A36}"/>
              </a:ext>
            </a:extLst>
          </p:cNvPr>
          <p:cNvCxnSpPr>
            <a:cxnSpLocks/>
            <a:stCxn id="62" idx="0"/>
            <a:endCxn id="41" idx="1"/>
          </p:cNvCxnSpPr>
          <p:nvPr/>
        </p:nvCxnSpPr>
        <p:spPr>
          <a:xfrm flipV="1">
            <a:off x="4585063" y="2306374"/>
            <a:ext cx="2152423" cy="32689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單箭頭接點 56">
            <a:extLst>
              <a:ext uri="{FF2B5EF4-FFF2-40B4-BE49-F238E27FC236}">
                <a16:creationId xmlns:a16="http://schemas.microsoft.com/office/drawing/2014/main" id="{4BD5E4A6-2367-43E3-86D4-C3B9BE4AA01B}"/>
              </a:ext>
            </a:extLst>
          </p:cNvPr>
          <p:cNvCxnSpPr>
            <a:cxnSpLocks/>
            <a:stCxn id="62" idx="0"/>
            <a:endCxn id="43" idx="1"/>
          </p:cNvCxnSpPr>
          <p:nvPr/>
        </p:nvCxnSpPr>
        <p:spPr>
          <a:xfrm flipV="1">
            <a:off x="4585063" y="3562085"/>
            <a:ext cx="2139723" cy="20132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單箭頭接點 59">
            <a:extLst>
              <a:ext uri="{FF2B5EF4-FFF2-40B4-BE49-F238E27FC236}">
                <a16:creationId xmlns:a16="http://schemas.microsoft.com/office/drawing/2014/main" id="{7088A57D-EDF6-411E-B9C6-06D0B225E8B1}"/>
              </a:ext>
            </a:extLst>
          </p:cNvPr>
          <p:cNvCxnSpPr>
            <a:cxnSpLocks/>
            <a:stCxn id="62" idx="0"/>
            <a:endCxn id="44" idx="1"/>
          </p:cNvCxnSpPr>
          <p:nvPr/>
        </p:nvCxnSpPr>
        <p:spPr>
          <a:xfrm flipV="1">
            <a:off x="4585063" y="4817796"/>
            <a:ext cx="2152423" cy="7575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線單箭頭接點 66">
            <a:extLst>
              <a:ext uri="{FF2B5EF4-FFF2-40B4-BE49-F238E27FC236}">
                <a16:creationId xmlns:a16="http://schemas.microsoft.com/office/drawing/2014/main" id="{C9D83508-B0A2-477D-84FB-D3316FA22F76}"/>
              </a:ext>
            </a:extLst>
          </p:cNvPr>
          <p:cNvCxnSpPr>
            <a:cxnSpLocks/>
            <a:stCxn id="63" idx="0"/>
            <a:endCxn id="41" idx="1"/>
          </p:cNvCxnSpPr>
          <p:nvPr/>
        </p:nvCxnSpPr>
        <p:spPr>
          <a:xfrm flipV="1">
            <a:off x="5936706" y="2306374"/>
            <a:ext cx="800780" cy="32689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線單箭頭接點 72">
            <a:extLst>
              <a:ext uri="{FF2B5EF4-FFF2-40B4-BE49-F238E27FC236}">
                <a16:creationId xmlns:a16="http://schemas.microsoft.com/office/drawing/2014/main" id="{CDDDDD2E-74AD-4553-B6E6-E9E8F4C3C7BB}"/>
              </a:ext>
            </a:extLst>
          </p:cNvPr>
          <p:cNvCxnSpPr>
            <a:cxnSpLocks/>
            <a:stCxn id="63" idx="0"/>
            <a:endCxn id="43" idx="1"/>
          </p:cNvCxnSpPr>
          <p:nvPr/>
        </p:nvCxnSpPr>
        <p:spPr>
          <a:xfrm flipV="1">
            <a:off x="5936706" y="3562085"/>
            <a:ext cx="788080" cy="20132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線單箭頭接點 73">
            <a:extLst>
              <a:ext uri="{FF2B5EF4-FFF2-40B4-BE49-F238E27FC236}">
                <a16:creationId xmlns:a16="http://schemas.microsoft.com/office/drawing/2014/main" id="{60907606-F6A2-457F-B964-FEEE7D5462DF}"/>
              </a:ext>
            </a:extLst>
          </p:cNvPr>
          <p:cNvCxnSpPr>
            <a:cxnSpLocks/>
            <a:stCxn id="63" idx="0"/>
            <a:endCxn id="44" idx="1"/>
          </p:cNvCxnSpPr>
          <p:nvPr/>
        </p:nvCxnSpPr>
        <p:spPr>
          <a:xfrm flipV="1">
            <a:off x="5936706" y="4817796"/>
            <a:ext cx="800780" cy="7575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箭號: 彎曲 76">
            <a:extLst>
              <a:ext uri="{FF2B5EF4-FFF2-40B4-BE49-F238E27FC236}">
                <a16:creationId xmlns:a16="http://schemas.microsoft.com/office/drawing/2014/main" id="{A1207C65-BEF1-4877-BEC2-25FBCD0650D7}"/>
              </a:ext>
            </a:extLst>
          </p:cNvPr>
          <p:cNvSpPr/>
          <p:nvPr/>
        </p:nvSpPr>
        <p:spPr>
          <a:xfrm flipV="1">
            <a:off x="3029721" y="5462509"/>
            <a:ext cx="1326742" cy="842923"/>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78" name="文字方塊 77">
            <a:extLst>
              <a:ext uri="{FF2B5EF4-FFF2-40B4-BE49-F238E27FC236}">
                <a16:creationId xmlns:a16="http://schemas.microsoft.com/office/drawing/2014/main" id="{2922385D-C276-4AE5-BF2F-2CA0DBC6701E}"/>
              </a:ext>
            </a:extLst>
          </p:cNvPr>
          <p:cNvSpPr txBox="1"/>
          <p:nvPr/>
        </p:nvSpPr>
        <p:spPr>
          <a:xfrm>
            <a:off x="6426926" y="5655551"/>
            <a:ext cx="2485072" cy="830997"/>
          </a:xfrm>
          <a:prstGeom prst="rect">
            <a:avLst/>
          </a:prstGeom>
          <a:noFill/>
        </p:spPr>
        <p:txBody>
          <a:bodyPr wrap="square" rtlCol="0">
            <a:spAutoFit/>
          </a:bodyPr>
          <a:lstStyle/>
          <a:p>
            <a:r>
              <a:rPr lang="en-US" altLang="zh-TW" sz="2400" dirty="0">
                <a:solidFill>
                  <a:srgbClr val="FF0000"/>
                </a:solidFill>
              </a:rPr>
              <a:t>How to do </a:t>
            </a:r>
            <a:r>
              <a:rPr lang="en-US" altLang="zh-TW" sz="2400" dirty="0" err="1">
                <a:solidFill>
                  <a:srgbClr val="FF0000"/>
                </a:solidFill>
              </a:rPr>
              <a:t>backpropogation</a:t>
            </a:r>
            <a:r>
              <a:rPr lang="en-US" altLang="zh-TW" sz="2400" dirty="0">
                <a:solidFill>
                  <a:srgbClr val="FF0000"/>
                </a:solidFill>
              </a:rPr>
              <a:t>?</a:t>
            </a:r>
            <a:endParaRPr lang="zh-TW" altLang="en-US" sz="2400" dirty="0">
              <a:solidFill>
                <a:srgbClr val="FF0000"/>
              </a:solidFill>
            </a:endParaRPr>
          </a:p>
        </p:txBody>
      </p:sp>
    </p:spTree>
    <p:extLst>
      <p:ext uri="{BB962C8B-B14F-4D97-AF65-F5344CB8AC3E}">
        <p14:creationId xmlns:p14="http://schemas.microsoft.com/office/powerpoint/2010/main" val="71155832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32" grpId="0" animBg="1"/>
      <p:bldP spid="34" grpId="0" animBg="1"/>
      <p:bldP spid="36" grpId="0" animBg="1"/>
      <p:bldP spid="37" grpId="0" animBg="1"/>
      <p:bldP spid="39" grpId="0" animBg="1"/>
      <p:bldP spid="40" grpId="0" animBg="1"/>
      <p:bldP spid="41" grpId="0" animBg="1"/>
      <p:bldP spid="43" grpId="0" animBg="1"/>
      <p:bldP spid="44" grpId="0" animBg="1"/>
      <p:bldP spid="7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矩形 75">
            <a:extLst>
              <a:ext uri="{FF2B5EF4-FFF2-40B4-BE49-F238E27FC236}">
                <a16:creationId xmlns:a16="http://schemas.microsoft.com/office/drawing/2014/main" id="{EA7AA007-2D4F-46F7-9178-673A143BF94D}"/>
              </a:ext>
            </a:extLst>
          </p:cNvPr>
          <p:cNvSpPr/>
          <p:nvPr/>
        </p:nvSpPr>
        <p:spPr>
          <a:xfrm>
            <a:off x="2872082" y="1688963"/>
            <a:ext cx="546780" cy="3712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cxnSp>
        <p:nvCxnSpPr>
          <p:cNvPr id="23" name="直線單箭頭接點 22">
            <a:extLst>
              <a:ext uri="{FF2B5EF4-FFF2-40B4-BE49-F238E27FC236}">
                <a16:creationId xmlns:a16="http://schemas.microsoft.com/office/drawing/2014/main" id="{BCC9801D-522E-4F87-A8E0-9E29A5341C02}"/>
              </a:ext>
            </a:extLst>
          </p:cNvPr>
          <p:cNvCxnSpPr/>
          <p:nvPr/>
        </p:nvCxnSpPr>
        <p:spPr>
          <a:xfrm>
            <a:off x="2527300" y="2289180"/>
            <a:ext cx="431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23">
            <a:extLst>
              <a:ext uri="{FF2B5EF4-FFF2-40B4-BE49-F238E27FC236}">
                <a16:creationId xmlns:a16="http://schemas.microsoft.com/office/drawing/2014/main" id="{13999CBE-6CD5-4A62-A94F-E3DB39988AD5}"/>
              </a:ext>
            </a:extLst>
          </p:cNvPr>
          <p:cNvCxnSpPr/>
          <p:nvPr/>
        </p:nvCxnSpPr>
        <p:spPr>
          <a:xfrm>
            <a:off x="2527300" y="3571880"/>
            <a:ext cx="431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單箭頭接點 24">
            <a:extLst>
              <a:ext uri="{FF2B5EF4-FFF2-40B4-BE49-F238E27FC236}">
                <a16:creationId xmlns:a16="http://schemas.microsoft.com/office/drawing/2014/main" id="{7885A16A-D1F7-42C8-BD42-65B0D57F092E}"/>
              </a:ext>
            </a:extLst>
          </p:cNvPr>
          <p:cNvCxnSpPr/>
          <p:nvPr/>
        </p:nvCxnSpPr>
        <p:spPr>
          <a:xfrm>
            <a:off x="2514600" y="4803780"/>
            <a:ext cx="431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標題 1">
            <a:extLst>
              <a:ext uri="{FF2B5EF4-FFF2-40B4-BE49-F238E27FC236}">
                <a16:creationId xmlns:a16="http://schemas.microsoft.com/office/drawing/2014/main" id="{79CFC0DE-2994-4AB6-B374-2598230488A9}"/>
              </a:ext>
            </a:extLst>
          </p:cNvPr>
          <p:cNvSpPr>
            <a:spLocks noGrp="1"/>
          </p:cNvSpPr>
          <p:nvPr>
            <p:ph type="title"/>
          </p:nvPr>
        </p:nvSpPr>
        <p:spPr/>
        <p:txBody>
          <a:bodyPr/>
          <a:lstStyle/>
          <a:p>
            <a:r>
              <a:rPr lang="en-US" altLang="zh-TW" dirty="0"/>
              <a:t>Batch normalization</a:t>
            </a:r>
            <a:endParaRPr lang="zh-TW" altLang="en-US" dirty="0"/>
          </a:p>
        </p:txBody>
      </p:sp>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F590627A-A6EC-40FA-8F9D-A0EB48DC48E6}"/>
                  </a:ext>
                </a:extLst>
              </p:cNvPr>
              <p:cNvSpPr/>
              <p:nvPr/>
            </p:nvSpPr>
            <p:spPr>
              <a:xfrm>
                <a:off x="768350" y="1841502"/>
                <a:ext cx="361950" cy="9017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𝑥</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4" name="矩形 3">
                <a:extLst>
                  <a:ext uri="{FF2B5EF4-FFF2-40B4-BE49-F238E27FC236}">
                    <a16:creationId xmlns:a16="http://schemas.microsoft.com/office/drawing/2014/main" id="{F590627A-A6EC-40FA-8F9D-A0EB48DC48E6}"/>
                  </a:ext>
                </a:extLst>
              </p:cNvPr>
              <p:cNvSpPr>
                <a:spLocks noRot="1" noChangeAspect="1" noMove="1" noResize="1" noEditPoints="1" noAdjustHandles="1" noChangeArrowheads="1" noChangeShapeType="1" noTextEdit="1"/>
              </p:cNvSpPr>
              <p:nvPr/>
            </p:nvSpPr>
            <p:spPr>
              <a:xfrm>
                <a:off x="768350" y="1841502"/>
                <a:ext cx="361950" cy="901700"/>
              </a:xfrm>
              <a:prstGeom prst="rect">
                <a:avLst/>
              </a:prstGeom>
              <a:blipFill>
                <a:blip r:embed="rId3"/>
                <a:stretch>
                  <a:fillRect l="-2131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CF1FADBD-C262-446E-809E-D526261D1F0A}"/>
                  </a:ext>
                </a:extLst>
              </p:cNvPr>
              <p:cNvSpPr/>
              <p:nvPr/>
            </p:nvSpPr>
            <p:spPr>
              <a:xfrm>
                <a:off x="755650" y="3097213"/>
                <a:ext cx="361950" cy="9017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𝑥</m:t>
                          </m:r>
                        </m:e>
                        <m:sup>
                          <m:r>
                            <a:rPr lang="en-US" altLang="zh-TW" sz="2400" b="0" i="1" smtClean="0">
                              <a:latin typeface="Cambria Math" panose="02040503050406030204" pitchFamily="18" charset="0"/>
                            </a:rPr>
                            <m:t>2</m:t>
                          </m:r>
                        </m:sup>
                      </m:sSup>
                    </m:oMath>
                  </m:oMathPara>
                </a14:m>
                <a:endParaRPr lang="zh-TW" altLang="en-US" sz="2400" dirty="0"/>
              </a:p>
            </p:txBody>
          </p:sp>
        </mc:Choice>
        <mc:Fallback xmlns="">
          <p:sp>
            <p:nvSpPr>
              <p:cNvPr id="5" name="矩形 4">
                <a:extLst>
                  <a:ext uri="{FF2B5EF4-FFF2-40B4-BE49-F238E27FC236}">
                    <a16:creationId xmlns:a16="http://schemas.microsoft.com/office/drawing/2014/main" id="{CF1FADBD-C262-446E-809E-D526261D1F0A}"/>
                  </a:ext>
                </a:extLst>
              </p:cNvPr>
              <p:cNvSpPr>
                <a:spLocks noRot="1" noChangeAspect="1" noMove="1" noResize="1" noEditPoints="1" noAdjustHandles="1" noChangeArrowheads="1" noChangeShapeType="1" noTextEdit="1"/>
              </p:cNvSpPr>
              <p:nvPr/>
            </p:nvSpPr>
            <p:spPr>
              <a:xfrm>
                <a:off x="755650" y="3097213"/>
                <a:ext cx="361950" cy="901700"/>
              </a:xfrm>
              <a:prstGeom prst="rect">
                <a:avLst/>
              </a:prstGeom>
              <a:blipFill>
                <a:blip r:embed="rId4"/>
                <a:stretch>
                  <a:fillRect l="-22951" r="-163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1B5B5492-5B04-4340-A9EE-B3B83FEFF96A}"/>
                  </a:ext>
                </a:extLst>
              </p:cNvPr>
              <p:cNvSpPr/>
              <p:nvPr/>
            </p:nvSpPr>
            <p:spPr>
              <a:xfrm>
                <a:off x="768350" y="4352924"/>
                <a:ext cx="361950" cy="9017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𝑥</m:t>
                          </m:r>
                        </m:e>
                        <m:sup>
                          <m:r>
                            <a:rPr lang="en-US" altLang="zh-TW" sz="2400" b="0" i="1" smtClean="0">
                              <a:latin typeface="Cambria Math" panose="02040503050406030204" pitchFamily="18" charset="0"/>
                            </a:rPr>
                            <m:t>3</m:t>
                          </m:r>
                        </m:sup>
                      </m:sSup>
                    </m:oMath>
                  </m:oMathPara>
                </a14:m>
                <a:endParaRPr lang="zh-TW" altLang="en-US" sz="2400" dirty="0"/>
              </a:p>
            </p:txBody>
          </p:sp>
        </mc:Choice>
        <mc:Fallback xmlns="">
          <p:sp>
            <p:nvSpPr>
              <p:cNvPr id="6" name="矩形 5">
                <a:extLst>
                  <a:ext uri="{FF2B5EF4-FFF2-40B4-BE49-F238E27FC236}">
                    <a16:creationId xmlns:a16="http://schemas.microsoft.com/office/drawing/2014/main" id="{1B5B5492-5B04-4340-A9EE-B3B83FEFF96A}"/>
                  </a:ext>
                </a:extLst>
              </p:cNvPr>
              <p:cNvSpPr>
                <a:spLocks noRot="1" noChangeAspect="1" noMove="1" noResize="1" noEditPoints="1" noAdjustHandles="1" noChangeArrowheads="1" noChangeShapeType="1" noTextEdit="1"/>
              </p:cNvSpPr>
              <p:nvPr/>
            </p:nvSpPr>
            <p:spPr>
              <a:xfrm>
                <a:off x="768350" y="4352924"/>
                <a:ext cx="361950" cy="901700"/>
              </a:xfrm>
              <a:prstGeom prst="rect">
                <a:avLst/>
              </a:prstGeom>
              <a:blipFill>
                <a:blip r:embed="rId5"/>
                <a:stretch>
                  <a:fillRect l="-22951" r="-163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B5880E48-CFF2-4886-A346-117037B426A5}"/>
                  </a:ext>
                </a:extLst>
              </p:cNvPr>
              <p:cNvSpPr/>
              <p:nvPr/>
            </p:nvSpPr>
            <p:spPr>
              <a:xfrm>
                <a:off x="1384300" y="1841502"/>
                <a:ext cx="1308100" cy="9017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𝑊</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7" name="矩形 6">
                <a:extLst>
                  <a:ext uri="{FF2B5EF4-FFF2-40B4-BE49-F238E27FC236}">
                    <a16:creationId xmlns:a16="http://schemas.microsoft.com/office/drawing/2014/main" id="{B5880E48-CFF2-4886-A346-117037B426A5}"/>
                  </a:ext>
                </a:extLst>
              </p:cNvPr>
              <p:cNvSpPr>
                <a:spLocks noRot="1" noChangeAspect="1" noMove="1" noResize="1" noEditPoints="1" noAdjustHandles="1" noChangeArrowheads="1" noChangeShapeType="1" noTextEdit="1"/>
              </p:cNvSpPr>
              <p:nvPr/>
            </p:nvSpPr>
            <p:spPr>
              <a:xfrm>
                <a:off x="1384300" y="1841502"/>
                <a:ext cx="1308100" cy="901700"/>
              </a:xfrm>
              <a:prstGeom prst="rect">
                <a:avLst/>
              </a:prstGeom>
              <a:blipFill>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59BF45DF-A9B5-40B2-9154-CF6BC9D548C2}"/>
                  </a:ext>
                </a:extLst>
              </p:cNvPr>
              <p:cNvSpPr/>
              <p:nvPr/>
            </p:nvSpPr>
            <p:spPr>
              <a:xfrm>
                <a:off x="1384300" y="3097213"/>
                <a:ext cx="1308100" cy="9017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𝑊</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8" name="矩形 7">
                <a:extLst>
                  <a:ext uri="{FF2B5EF4-FFF2-40B4-BE49-F238E27FC236}">
                    <a16:creationId xmlns:a16="http://schemas.microsoft.com/office/drawing/2014/main" id="{59BF45DF-A9B5-40B2-9154-CF6BC9D548C2}"/>
                  </a:ext>
                </a:extLst>
              </p:cNvPr>
              <p:cNvSpPr>
                <a:spLocks noRot="1" noChangeAspect="1" noMove="1" noResize="1" noEditPoints="1" noAdjustHandles="1" noChangeArrowheads="1" noChangeShapeType="1" noTextEdit="1"/>
              </p:cNvSpPr>
              <p:nvPr/>
            </p:nvSpPr>
            <p:spPr>
              <a:xfrm>
                <a:off x="1384300" y="3097213"/>
                <a:ext cx="1308100" cy="901700"/>
              </a:xfrm>
              <a:prstGeom prst="rect">
                <a:avLst/>
              </a:prstGeom>
              <a:blipFill>
                <a:blip r:embed="rId7"/>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FB9C516D-D2F6-4FBE-B5C1-E3C416927E0B}"/>
                  </a:ext>
                </a:extLst>
              </p:cNvPr>
              <p:cNvSpPr/>
              <p:nvPr/>
            </p:nvSpPr>
            <p:spPr>
              <a:xfrm>
                <a:off x="1384300" y="4352924"/>
                <a:ext cx="1308100" cy="9017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𝑊</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9" name="矩形 8">
                <a:extLst>
                  <a:ext uri="{FF2B5EF4-FFF2-40B4-BE49-F238E27FC236}">
                    <a16:creationId xmlns:a16="http://schemas.microsoft.com/office/drawing/2014/main" id="{FB9C516D-D2F6-4FBE-B5C1-E3C416927E0B}"/>
                  </a:ext>
                </a:extLst>
              </p:cNvPr>
              <p:cNvSpPr>
                <a:spLocks noRot="1" noChangeAspect="1" noMove="1" noResize="1" noEditPoints="1" noAdjustHandles="1" noChangeArrowheads="1" noChangeShapeType="1" noTextEdit="1"/>
              </p:cNvSpPr>
              <p:nvPr/>
            </p:nvSpPr>
            <p:spPr>
              <a:xfrm>
                <a:off x="1384300" y="4352924"/>
                <a:ext cx="1308100" cy="901700"/>
              </a:xfrm>
              <a:prstGeom prst="rect">
                <a:avLst/>
              </a:prstGeom>
              <a:blipFill>
                <a:blip r:embed="rId8"/>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33E981C1-7A8E-4393-8634-9E389C41ECF6}"/>
                  </a:ext>
                </a:extLst>
              </p:cNvPr>
              <p:cNvSpPr/>
              <p:nvPr/>
            </p:nvSpPr>
            <p:spPr>
              <a:xfrm>
                <a:off x="2971800" y="1841502"/>
                <a:ext cx="361950" cy="901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𝑧</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10" name="矩形 9">
                <a:extLst>
                  <a:ext uri="{FF2B5EF4-FFF2-40B4-BE49-F238E27FC236}">
                    <a16:creationId xmlns:a16="http://schemas.microsoft.com/office/drawing/2014/main" id="{33E981C1-7A8E-4393-8634-9E389C41ECF6}"/>
                  </a:ext>
                </a:extLst>
              </p:cNvPr>
              <p:cNvSpPr>
                <a:spLocks noRot="1" noChangeAspect="1" noMove="1" noResize="1" noEditPoints="1" noAdjustHandles="1" noChangeArrowheads="1" noChangeShapeType="1" noTextEdit="1"/>
              </p:cNvSpPr>
              <p:nvPr/>
            </p:nvSpPr>
            <p:spPr>
              <a:xfrm>
                <a:off x="2971800" y="1841502"/>
                <a:ext cx="361950" cy="901700"/>
              </a:xfrm>
              <a:prstGeom prst="rect">
                <a:avLst/>
              </a:prstGeom>
              <a:blipFill>
                <a:blip r:embed="rId9"/>
                <a:stretch>
                  <a:fillRect l="-1967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矩形 10">
                <a:extLst>
                  <a:ext uri="{FF2B5EF4-FFF2-40B4-BE49-F238E27FC236}">
                    <a16:creationId xmlns:a16="http://schemas.microsoft.com/office/drawing/2014/main" id="{7D5A2E72-1F7A-4284-ACF2-72EBAF8B1A28}"/>
                  </a:ext>
                </a:extLst>
              </p:cNvPr>
              <p:cNvSpPr/>
              <p:nvPr/>
            </p:nvSpPr>
            <p:spPr>
              <a:xfrm>
                <a:off x="2959100" y="3097213"/>
                <a:ext cx="361950" cy="901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𝑧</m:t>
                          </m:r>
                        </m:e>
                        <m:sup>
                          <m:r>
                            <a:rPr lang="en-US" altLang="zh-TW" sz="2400" b="0" i="1" smtClean="0">
                              <a:latin typeface="Cambria Math" panose="02040503050406030204" pitchFamily="18" charset="0"/>
                            </a:rPr>
                            <m:t>2</m:t>
                          </m:r>
                        </m:sup>
                      </m:sSup>
                    </m:oMath>
                  </m:oMathPara>
                </a14:m>
                <a:endParaRPr lang="zh-TW" altLang="en-US" sz="2400" dirty="0"/>
              </a:p>
            </p:txBody>
          </p:sp>
        </mc:Choice>
        <mc:Fallback xmlns="">
          <p:sp>
            <p:nvSpPr>
              <p:cNvPr id="11" name="矩形 10">
                <a:extLst>
                  <a:ext uri="{FF2B5EF4-FFF2-40B4-BE49-F238E27FC236}">
                    <a16:creationId xmlns:a16="http://schemas.microsoft.com/office/drawing/2014/main" id="{7D5A2E72-1F7A-4284-ACF2-72EBAF8B1A28}"/>
                  </a:ext>
                </a:extLst>
              </p:cNvPr>
              <p:cNvSpPr>
                <a:spLocks noRot="1" noChangeAspect="1" noMove="1" noResize="1" noEditPoints="1" noAdjustHandles="1" noChangeArrowheads="1" noChangeShapeType="1" noTextEdit="1"/>
              </p:cNvSpPr>
              <p:nvPr/>
            </p:nvSpPr>
            <p:spPr>
              <a:xfrm>
                <a:off x="2959100" y="3097213"/>
                <a:ext cx="361950" cy="901700"/>
              </a:xfrm>
              <a:prstGeom prst="rect">
                <a:avLst/>
              </a:prstGeom>
              <a:blipFill>
                <a:blip r:embed="rId10"/>
                <a:stretch>
                  <a:fillRect l="-1935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id="{E62DC66E-889D-4069-B1BD-227A3F440A74}"/>
                  </a:ext>
                </a:extLst>
              </p:cNvPr>
              <p:cNvSpPr/>
              <p:nvPr/>
            </p:nvSpPr>
            <p:spPr>
              <a:xfrm>
                <a:off x="2971800" y="4352924"/>
                <a:ext cx="361950" cy="901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𝑧</m:t>
                          </m:r>
                        </m:e>
                        <m:sup>
                          <m:r>
                            <a:rPr lang="en-US" altLang="zh-TW" sz="2400" b="0" i="1" smtClean="0">
                              <a:latin typeface="Cambria Math" panose="02040503050406030204" pitchFamily="18" charset="0"/>
                            </a:rPr>
                            <m:t>3</m:t>
                          </m:r>
                        </m:sup>
                      </m:sSup>
                    </m:oMath>
                  </m:oMathPara>
                </a14:m>
                <a:endParaRPr lang="zh-TW" altLang="en-US" sz="2400" dirty="0"/>
              </a:p>
            </p:txBody>
          </p:sp>
        </mc:Choice>
        <mc:Fallback xmlns="">
          <p:sp>
            <p:nvSpPr>
              <p:cNvPr id="12" name="矩形 11">
                <a:extLst>
                  <a:ext uri="{FF2B5EF4-FFF2-40B4-BE49-F238E27FC236}">
                    <a16:creationId xmlns:a16="http://schemas.microsoft.com/office/drawing/2014/main" id="{E62DC66E-889D-4069-B1BD-227A3F440A74}"/>
                  </a:ext>
                </a:extLst>
              </p:cNvPr>
              <p:cNvSpPr>
                <a:spLocks noRot="1" noChangeAspect="1" noMove="1" noResize="1" noEditPoints="1" noAdjustHandles="1" noChangeArrowheads="1" noChangeShapeType="1" noTextEdit="1"/>
              </p:cNvSpPr>
              <p:nvPr/>
            </p:nvSpPr>
            <p:spPr>
              <a:xfrm>
                <a:off x="2971800" y="4352924"/>
                <a:ext cx="361950" cy="901700"/>
              </a:xfrm>
              <a:prstGeom prst="rect">
                <a:avLst/>
              </a:prstGeom>
              <a:blipFill>
                <a:blip r:embed="rId11"/>
                <a:stretch>
                  <a:fillRect l="-21311"/>
                </a:stretch>
              </a:blipFill>
            </p:spPr>
            <p:txBody>
              <a:bodyPr/>
              <a:lstStyle/>
              <a:p>
                <a:r>
                  <a:rPr lang="zh-TW" altLang="en-US">
                    <a:noFill/>
                  </a:rPr>
                  <a:t> </a:t>
                </a:r>
              </a:p>
            </p:txBody>
          </p:sp>
        </mc:Fallback>
      </mc:AlternateContent>
      <p:cxnSp>
        <p:nvCxnSpPr>
          <p:cNvPr id="20" name="直線單箭頭接點 19">
            <a:extLst>
              <a:ext uri="{FF2B5EF4-FFF2-40B4-BE49-F238E27FC236}">
                <a16:creationId xmlns:a16="http://schemas.microsoft.com/office/drawing/2014/main" id="{50B5691A-E01D-45B0-A994-85DEA5DC55D9}"/>
              </a:ext>
            </a:extLst>
          </p:cNvPr>
          <p:cNvCxnSpPr/>
          <p:nvPr/>
        </p:nvCxnSpPr>
        <p:spPr>
          <a:xfrm>
            <a:off x="952500" y="2273302"/>
            <a:ext cx="431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a:extLst>
              <a:ext uri="{FF2B5EF4-FFF2-40B4-BE49-F238E27FC236}">
                <a16:creationId xmlns:a16="http://schemas.microsoft.com/office/drawing/2014/main" id="{E819FD5F-1B10-41A3-A1DD-C86EF09C5C94}"/>
              </a:ext>
            </a:extLst>
          </p:cNvPr>
          <p:cNvCxnSpPr/>
          <p:nvPr/>
        </p:nvCxnSpPr>
        <p:spPr>
          <a:xfrm>
            <a:off x="952500" y="3556002"/>
            <a:ext cx="431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單箭頭接點 21">
            <a:extLst>
              <a:ext uri="{FF2B5EF4-FFF2-40B4-BE49-F238E27FC236}">
                <a16:creationId xmlns:a16="http://schemas.microsoft.com/office/drawing/2014/main" id="{3808DA06-172D-4181-8E16-E63D4C22FE84}"/>
              </a:ext>
            </a:extLst>
          </p:cNvPr>
          <p:cNvCxnSpPr/>
          <p:nvPr/>
        </p:nvCxnSpPr>
        <p:spPr>
          <a:xfrm>
            <a:off x="939800" y="4826002"/>
            <a:ext cx="431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矩形 61">
                <a:extLst>
                  <a:ext uri="{FF2B5EF4-FFF2-40B4-BE49-F238E27FC236}">
                    <a16:creationId xmlns:a16="http://schemas.microsoft.com/office/drawing/2014/main" id="{45C0FDC5-555B-4DCB-A467-30F2AD50B1E8}"/>
                  </a:ext>
                </a:extLst>
              </p:cNvPr>
              <p:cNvSpPr/>
              <p:nvPr/>
            </p:nvSpPr>
            <p:spPr>
              <a:xfrm>
                <a:off x="4407263" y="5575296"/>
                <a:ext cx="355600" cy="91757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𝜇</m:t>
                      </m:r>
                    </m:oMath>
                  </m:oMathPara>
                </a14:m>
                <a:endParaRPr lang="zh-TW" altLang="en-US" sz="2400" dirty="0"/>
              </a:p>
            </p:txBody>
          </p:sp>
        </mc:Choice>
        <mc:Fallback xmlns="">
          <p:sp>
            <p:nvSpPr>
              <p:cNvPr id="62" name="矩形 61">
                <a:extLst>
                  <a:ext uri="{FF2B5EF4-FFF2-40B4-BE49-F238E27FC236}">
                    <a16:creationId xmlns:a16="http://schemas.microsoft.com/office/drawing/2014/main" id="{45C0FDC5-555B-4DCB-A467-30F2AD50B1E8}"/>
                  </a:ext>
                </a:extLst>
              </p:cNvPr>
              <p:cNvSpPr>
                <a:spLocks noRot="1" noChangeAspect="1" noMove="1" noResize="1" noEditPoints="1" noAdjustHandles="1" noChangeArrowheads="1" noChangeShapeType="1" noTextEdit="1"/>
              </p:cNvSpPr>
              <p:nvPr/>
            </p:nvSpPr>
            <p:spPr>
              <a:xfrm>
                <a:off x="4407263" y="5575296"/>
                <a:ext cx="355600" cy="917578"/>
              </a:xfrm>
              <a:prstGeom prst="rect">
                <a:avLst/>
              </a:prstGeom>
              <a:blipFill>
                <a:blip r:embed="rId12"/>
                <a:stretch>
                  <a:fillRect l="-1166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3" name="矩形 62">
                <a:extLst>
                  <a:ext uri="{FF2B5EF4-FFF2-40B4-BE49-F238E27FC236}">
                    <a16:creationId xmlns:a16="http://schemas.microsoft.com/office/drawing/2014/main" id="{009C73E6-203D-409A-9A73-C5BC4CD46D18}"/>
                  </a:ext>
                </a:extLst>
              </p:cNvPr>
              <p:cNvSpPr/>
              <p:nvPr/>
            </p:nvSpPr>
            <p:spPr>
              <a:xfrm>
                <a:off x="5758906" y="5575296"/>
                <a:ext cx="355600" cy="91757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𝜎</m:t>
                      </m:r>
                    </m:oMath>
                  </m:oMathPara>
                </a14:m>
                <a:endParaRPr lang="zh-TW" altLang="en-US" sz="2400" dirty="0"/>
              </a:p>
            </p:txBody>
          </p:sp>
        </mc:Choice>
        <mc:Fallback xmlns="">
          <p:sp>
            <p:nvSpPr>
              <p:cNvPr id="63" name="矩形 62">
                <a:extLst>
                  <a:ext uri="{FF2B5EF4-FFF2-40B4-BE49-F238E27FC236}">
                    <a16:creationId xmlns:a16="http://schemas.microsoft.com/office/drawing/2014/main" id="{009C73E6-203D-409A-9A73-C5BC4CD46D18}"/>
                  </a:ext>
                </a:extLst>
              </p:cNvPr>
              <p:cNvSpPr>
                <a:spLocks noRot="1" noChangeAspect="1" noMove="1" noResize="1" noEditPoints="1" noAdjustHandles="1" noChangeArrowheads="1" noChangeShapeType="1" noTextEdit="1"/>
              </p:cNvSpPr>
              <p:nvPr/>
            </p:nvSpPr>
            <p:spPr>
              <a:xfrm>
                <a:off x="5758906" y="5575296"/>
                <a:ext cx="355600" cy="917578"/>
              </a:xfrm>
              <a:prstGeom prst="rect">
                <a:avLst/>
              </a:prstGeom>
              <a:blipFill>
                <a:blip r:embed="rId13"/>
                <a:stretch>
                  <a:fillRect l="-5000"/>
                </a:stretch>
              </a:blipFill>
            </p:spPr>
            <p:txBody>
              <a:bodyPr/>
              <a:lstStyle/>
              <a:p>
                <a:r>
                  <a:rPr lang="zh-TW" altLang="en-US">
                    <a:noFill/>
                  </a:rPr>
                  <a:t> </a:t>
                </a:r>
              </a:p>
            </p:txBody>
          </p:sp>
        </mc:Fallback>
      </mc:AlternateContent>
      <p:cxnSp>
        <p:nvCxnSpPr>
          <p:cNvPr id="68" name="直線單箭頭接點 67">
            <a:extLst>
              <a:ext uri="{FF2B5EF4-FFF2-40B4-BE49-F238E27FC236}">
                <a16:creationId xmlns:a16="http://schemas.microsoft.com/office/drawing/2014/main" id="{BE693145-D009-4402-AA39-F7C658868EB7}"/>
              </a:ext>
            </a:extLst>
          </p:cNvPr>
          <p:cNvCxnSpPr>
            <a:cxnSpLocks/>
          </p:cNvCxnSpPr>
          <p:nvPr/>
        </p:nvCxnSpPr>
        <p:spPr>
          <a:xfrm flipV="1">
            <a:off x="4774384" y="6048599"/>
            <a:ext cx="98452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 name="文字方塊 70">
                <a:extLst>
                  <a:ext uri="{FF2B5EF4-FFF2-40B4-BE49-F238E27FC236}">
                    <a16:creationId xmlns:a16="http://schemas.microsoft.com/office/drawing/2014/main" id="{781F3542-A782-48B3-ACC8-A4FA7630119C}"/>
                  </a:ext>
                </a:extLst>
              </p:cNvPr>
              <p:cNvSpPr txBox="1"/>
              <p:nvPr/>
            </p:nvSpPr>
            <p:spPr>
              <a:xfrm>
                <a:off x="5744641" y="1178230"/>
                <a:ext cx="2893660" cy="44480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acc>
                            <m:accPr>
                              <m:chr m:val="̂"/>
                              <m:ctrlPr>
                                <a:rPr lang="en-US" altLang="zh-TW" sz="2800" i="1" smtClean="0">
                                  <a:latin typeface="Cambria Math" panose="02040503050406030204" pitchFamily="18" charset="0"/>
                                </a:rPr>
                              </m:ctrlPr>
                            </m:accPr>
                            <m:e>
                              <m:r>
                                <a:rPr lang="en-US" altLang="zh-TW" sz="2800" b="0" i="1" smtClean="0">
                                  <a:latin typeface="Cambria Math" panose="02040503050406030204" pitchFamily="18" charset="0"/>
                                </a:rPr>
                                <m:t>𝑧</m:t>
                              </m:r>
                            </m:e>
                          </m:acc>
                        </m:e>
                        <m:sup>
                          <m:r>
                            <a:rPr lang="en-US" altLang="zh-TW" sz="2800" b="0" i="1" smtClean="0">
                              <a:latin typeface="Cambria Math" panose="02040503050406030204" pitchFamily="18" charset="0"/>
                            </a:rPr>
                            <m:t>𝑖</m:t>
                          </m:r>
                        </m:sup>
                      </m:sSup>
                      <m:r>
                        <a:rPr lang="en-US" altLang="zh-TW" sz="2800" b="0" i="1" smtClean="0">
                          <a:latin typeface="Cambria Math" panose="02040503050406030204" pitchFamily="18" charset="0"/>
                        </a:rPr>
                        <m:t>=</m:t>
                      </m:r>
                      <m:r>
                        <a:rPr lang="zh-TW" altLang="en-US" sz="2800" b="0" i="1" smtClean="0">
                          <a:latin typeface="Cambria Math" panose="02040503050406030204" pitchFamily="18" charset="0"/>
                        </a:rPr>
                        <m:t>𝛾</m:t>
                      </m:r>
                      <m:r>
                        <a:rPr lang="zh-TW" altLang="en-US" sz="2800" b="0" i="1" smtClean="0">
                          <a:latin typeface="Cambria Math" panose="02040503050406030204" pitchFamily="18" charset="0"/>
                        </a:rPr>
                        <m:t>⨀</m:t>
                      </m:r>
                      <m:sSup>
                        <m:sSupPr>
                          <m:ctrlPr>
                            <a:rPr lang="en-US" altLang="zh-TW" sz="2800" i="1">
                              <a:latin typeface="Cambria Math" panose="02040503050406030204" pitchFamily="18" charset="0"/>
                            </a:rPr>
                          </m:ctrlPr>
                        </m:sSupPr>
                        <m:e>
                          <m:acc>
                            <m:accPr>
                              <m:chr m:val="̃"/>
                              <m:ctrlPr>
                                <a:rPr lang="en-US" altLang="zh-TW" sz="2800" i="1">
                                  <a:latin typeface="Cambria Math" panose="02040503050406030204" pitchFamily="18" charset="0"/>
                                </a:rPr>
                              </m:ctrlPr>
                            </m:accPr>
                            <m:e>
                              <m:r>
                                <a:rPr lang="en-US" altLang="zh-TW" sz="2800" i="1">
                                  <a:latin typeface="Cambria Math" panose="02040503050406030204" pitchFamily="18" charset="0"/>
                                </a:rPr>
                                <m:t>𝑧</m:t>
                              </m:r>
                            </m:e>
                          </m:acc>
                        </m:e>
                        <m:sup>
                          <m:r>
                            <a:rPr lang="en-US" altLang="zh-TW" sz="2800" b="0" i="1" smtClean="0">
                              <a:latin typeface="Cambria Math" panose="02040503050406030204" pitchFamily="18" charset="0"/>
                            </a:rPr>
                            <m:t>𝑖</m:t>
                          </m:r>
                        </m:sup>
                      </m:sSup>
                      <m:r>
                        <a:rPr lang="en-US" altLang="zh-TW" sz="2800" b="0" i="1" smtClean="0">
                          <a:latin typeface="Cambria Math" panose="02040503050406030204" pitchFamily="18" charset="0"/>
                        </a:rPr>
                        <m:t>+</m:t>
                      </m:r>
                      <m:r>
                        <a:rPr lang="zh-TW" altLang="en-US" sz="2800" b="0" i="1" smtClean="0">
                          <a:latin typeface="Cambria Math" panose="02040503050406030204" pitchFamily="18" charset="0"/>
                        </a:rPr>
                        <m:t>𝛽</m:t>
                      </m:r>
                    </m:oMath>
                  </m:oMathPara>
                </a14:m>
                <a:endParaRPr lang="zh-TW" altLang="en-US" sz="2800" dirty="0"/>
              </a:p>
            </p:txBody>
          </p:sp>
        </mc:Choice>
        <mc:Fallback xmlns="">
          <p:sp>
            <p:nvSpPr>
              <p:cNvPr id="71" name="文字方塊 70">
                <a:extLst>
                  <a:ext uri="{FF2B5EF4-FFF2-40B4-BE49-F238E27FC236}">
                    <a16:creationId xmlns:a16="http://schemas.microsoft.com/office/drawing/2014/main" id="{781F3542-A782-48B3-ACC8-A4FA7630119C}"/>
                  </a:ext>
                </a:extLst>
              </p:cNvPr>
              <p:cNvSpPr txBox="1">
                <a:spLocks noRot="1" noChangeAspect="1" noMove="1" noResize="1" noEditPoints="1" noAdjustHandles="1" noChangeArrowheads="1" noChangeShapeType="1" noTextEdit="1"/>
              </p:cNvSpPr>
              <p:nvPr/>
            </p:nvSpPr>
            <p:spPr>
              <a:xfrm>
                <a:off x="5744641" y="1178230"/>
                <a:ext cx="2893660" cy="444802"/>
              </a:xfrm>
              <a:prstGeom prst="rect">
                <a:avLst/>
              </a:prstGeom>
              <a:blipFill>
                <a:blip r:embed="rId1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2" name="文字方塊 71">
                <a:extLst>
                  <a:ext uri="{FF2B5EF4-FFF2-40B4-BE49-F238E27FC236}">
                    <a16:creationId xmlns:a16="http://schemas.microsoft.com/office/drawing/2014/main" id="{018E3D54-E9E1-456A-99A0-8C6090798F36}"/>
                  </a:ext>
                </a:extLst>
              </p:cNvPr>
              <p:cNvSpPr txBox="1"/>
              <p:nvPr/>
            </p:nvSpPr>
            <p:spPr>
              <a:xfrm>
                <a:off x="589643" y="5739629"/>
                <a:ext cx="2153557" cy="842923"/>
              </a:xfrm>
              <a:prstGeom prst="rect">
                <a:avLst/>
              </a:prstGeom>
              <a:noFill/>
            </p:spPr>
            <p:txBody>
              <a:bodyPr wrap="square" rtlCol="0">
                <a:spAutoFit/>
              </a:bodyPr>
              <a:lstStyle/>
              <a:p>
                <a14:m>
                  <m:oMath xmlns:m="http://schemas.openxmlformats.org/officeDocument/2006/math">
                    <m:r>
                      <a:rPr lang="zh-TW" altLang="en-US" sz="2400" i="1" smtClean="0">
                        <a:latin typeface="Cambria Math" panose="02040503050406030204" pitchFamily="18" charset="0"/>
                      </a:rPr>
                      <m:t>𝜇</m:t>
                    </m:r>
                  </m:oMath>
                </a14:m>
                <a:r>
                  <a:rPr lang="zh-TW" altLang="en-US" sz="2400" dirty="0"/>
                  <a:t> </a:t>
                </a:r>
                <a:r>
                  <a:rPr lang="en-US" altLang="zh-TW" sz="2400" dirty="0"/>
                  <a:t>and </a:t>
                </a:r>
                <a14:m>
                  <m:oMath xmlns:m="http://schemas.openxmlformats.org/officeDocument/2006/math">
                    <m:r>
                      <a:rPr lang="zh-TW" altLang="en-US" sz="2400" i="1" smtClean="0">
                        <a:latin typeface="Cambria Math" panose="02040503050406030204" pitchFamily="18" charset="0"/>
                      </a:rPr>
                      <m:t>𝜎</m:t>
                    </m:r>
                  </m:oMath>
                </a14:m>
                <a:r>
                  <a:rPr lang="zh-TW" altLang="en-US" sz="2400" dirty="0"/>
                  <a:t> </a:t>
                </a:r>
                <a:r>
                  <a:rPr lang="en-US" altLang="zh-TW" sz="2400" dirty="0"/>
                  <a:t>depends on </a:t>
                </a:r>
                <a14:m>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𝑧</m:t>
                        </m:r>
                      </m:e>
                      <m:sup>
                        <m:r>
                          <a:rPr lang="en-US" altLang="zh-TW" sz="2400" b="0" i="1" smtClean="0">
                            <a:latin typeface="Cambria Math" panose="02040503050406030204" pitchFamily="18" charset="0"/>
                          </a:rPr>
                          <m:t>𝑖</m:t>
                        </m:r>
                      </m:sup>
                    </m:sSup>
                  </m:oMath>
                </a14:m>
                <a:endParaRPr lang="zh-TW" altLang="en-US" sz="2400" dirty="0"/>
              </a:p>
            </p:txBody>
          </p:sp>
        </mc:Choice>
        <mc:Fallback xmlns="">
          <p:sp>
            <p:nvSpPr>
              <p:cNvPr id="72" name="文字方塊 71">
                <a:extLst>
                  <a:ext uri="{FF2B5EF4-FFF2-40B4-BE49-F238E27FC236}">
                    <a16:creationId xmlns:a16="http://schemas.microsoft.com/office/drawing/2014/main" id="{018E3D54-E9E1-456A-99A0-8C6090798F36}"/>
                  </a:ext>
                </a:extLst>
              </p:cNvPr>
              <p:cNvSpPr txBox="1">
                <a:spLocks noRot="1" noChangeAspect="1" noMove="1" noResize="1" noEditPoints="1" noAdjustHandles="1" noChangeArrowheads="1" noChangeShapeType="1" noTextEdit="1"/>
              </p:cNvSpPr>
              <p:nvPr/>
            </p:nvSpPr>
            <p:spPr>
              <a:xfrm>
                <a:off x="589643" y="5739629"/>
                <a:ext cx="2153557" cy="842923"/>
              </a:xfrm>
              <a:prstGeom prst="rect">
                <a:avLst/>
              </a:prstGeom>
              <a:blipFill>
                <a:blip r:embed="rId16"/>
                <a:stretch>
                  <a:fillRect l="-4533" t="-5797" b="-15942"/>
                </a:stretch>
              </a:blipFill>
            </p:spPr>
            <p:txBody>
              <a:bodyPr/>
              <a:lstStyle/>
              <a:p>
                <a:r>
                  <a:rPr lang="zh-TW" altLang="en-US">
                    <a:noFill/>
                  </a:rPr>
                  <a:t> </a:t>
                </a:r>
              </a:p>
            </p:txBody>
          </p:sp>
        </mc:Fallback>
      </mc:AlternateContent>
      <p:cxnSp>
        <p:nvCxnSpPr>
          <p:cNvPr id="31" name="直線單箭頭接點 30">
            <a:extLst>
              <a:ext uri="{FF2B5EF4-FFF2-40B4-BE49-F238E27FC236}">
                <a16:creationId xmlns:a16="http://schemas.microsoft.com/office/drawing/2014/main" id="{F2460236-A8E3-4C27-A99A-F4CCB83573CA}"/>
              </a:ext>
            </a:extLst>
          </p:cNvPr>
          <p:cNvCxnSpPr>
            <a:cxnSpLocks/>
            <a:stCxn id="44" idx="3"/>
          </p:cNvCxnSpPr>
          <p:nvPr/>
        </p:nvCxnSpPr>
        <p:spPr>
          <a:xfrm flipV="1">
            <a:off x="7099436" y="4800602"/>
            <a:ext cx="159679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矩形 31">
                <a:extLst>
                  <a:ext uri="{FF2B5EF4-FFF2-40B4-BE49-F238E27FC236}">
                    <a16:creationId xmlns:a16="http://schemas.microsoft.com/office/drawing/2014/main" id="{3DCB729F-4A67-42B0-8C97-81DF247A1301}"/>
                  </a:ext>
                </a:extLst>
              </p:cNvPr>
              <p:cNvSpPr/>
              <p:nvPr/>
            </p:nvSpPr>
            <p:spPr>
              <a:xfrm>
                <a:off x="8708934" y="4352924"/>
                <a:ext cx="361950" cy="901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𝑧</m:t>
                              </m:r>
                            </m:e>
                          </m:acc>
                        </m:e>
                        <m:sup>
                          <m:r>
                            <a:rPr lang="en-US" altLang="zh-TW" sz="2400" b="0" i="1" smtClean="0">
                              <a:latin typeface="Cambria Math" panose="02040503050406030204" pitchFamily="18" charset="0"/>
                            </a:rPr>
                            <m:t>3</m:t>
                          </m:r>
                        </m:sup>
                      </m:sSup>
                    </m:oMath>
                  </m:oMathPara>
                </a14:m>
                <a:endParaRPr lang="zh-TW" altLang="en-US" sz="2400" dirty="0"/>
              </a:p>
            </p:txBody>
          </p:sp>
        </mc:Choice>
        <mc:Fallback xmlns="">
          <p:sp>
            <p:nvSpPr>
              <p:cNvPr id="32" name="矩形 31">
                <a:extLst>
                  <a:ext uri="{FF2B5EF4-FFF2-40B4-BE49-F238E27FC236}">
                    <a16:creationId xmlns:a16="http://schemas.microsoft.com/office/drawing/2014/main" id="{3DCB729F-4A67-42B0-8C97-81DF247A1301}"/>
                  </a:ext>
                </a:extLst>
              </p:cNvPr>
              <p:cNvSpPr>
                <a:spLocks noRot="1" noChangeAspect="1" noMove="1" noResize="1" noEditPoints="1" noAdjustHandles="1" noChangeArrowheads="1" noChangeShapeType="1" noTextEdit="1"/>
              </p:cNvSpPr>
              <p:nvPr/>
            </p:nvSpPr>
            <p:spPr>
              <a:xfrm>
                <a:off x="8708934" y="4352924"/>
                <a:ext cx="361950" cy="901700"/>
              </a:xfrm>
              <a:prstGeom prst="rect">
                <a:avLst/>
              </a:prstGeom>
              <a:blipFill>
                <a:blip r:embed="rId17"/>
                <a:stretch>
                  <a:fillRect l="-21311" r="-1475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4" name="矩形 33">
                <a:extLst>
                  <a:ext uri="{FF2B5EF4-FFF2-40B4-BE49-F238E27FC236}">
                    <a16:creationId xmlns:a16="http://schemas.microsoft.com/office/drawing/2014/main" id="{2874FF75-6302-41B5-B140-DB05BF16A050}"/>
                  </a:ext>
                </a:extLst>
              </p:cNvPr>
              <p:cNvSpPr/>
              <p:nvPr/>
            </p:nvSpPr>
            <p:spPr>
              <a:xfrm>
                <a:off x="8708934" y="3100385"/>
                <a:ext cx="361950" cy="901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𝑧</m:t>
                              </m:r>
                            </m:e>
                          </m:acc>
                        </m:e>
                        <m:sup>
                          <m:r>
                            <a:rPr lang="en-US" altLang="zh-TW" sz="2400" b="0" i="1" smtClean="0">
                              <a:latin typeface="Cambria Math" panose="02040503050406030204" pitchFamily="18" charset="0"/>
                            </a:rPr>
                            <m:t>2</m:t>
                          </m:r>
                        </m:sup>
                      </m:sSup>
                    </m:oMath>
                  </m:oMathPara>
                </a14:m>
                <a:endParaRPr lang="zh-TW" altLang="en-US" sz="2400" dirty="0"/>
              </a:p>
            </p:txBody>
          </p:sp>
        </mc:Choice>
        <mc:Fallback xmlns="">
          <p:sp>
            <p:nvSpPr>
              <p:cNvPr id="34" name="矩形 33">
                <a:extLst>
                  <a:ext uri="{FF2B5EF4-FFF2-40B4-BE49-F238E27FC236}">
                    <a16:creationId xmlns:a16="http://schemas.microsoft.com/office/drawing/2014/main" id="{2874FF75-6302-41B5-B140-DB05BF16A050}"/>
                  </a:ext>
                </a:extLst>
              </p:cNvPr>
              <p:cNvSpPr>
                <a:spLocks noRot="1" noChangeAspect="1" noMove="1" noResize="1" noEditPoints="1" noAdjustHandles="1" noChangeArrowheads="1" noChangeShapeType="1" noTextEdit="1"/>
              </p:cNvSpPr>
              <p:nvPr/>
            </p:nvSpPr>
            <p:spPr>
              <a:xfrm>
                <a:off x="8708934" y="3100385"/>
                <a:ext cx="361950" cy="901700"/>
              </a:xfrm>
              <a:prstGeom prst="rect">
                <a:avLst/>
              </a:prstGeom>
              <a:blipFill>
                <a:blip r:embed="rId18"/>
                <a:stretch>
                  <a:fillRect l="-21311" r="-1475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6" name="矩形 35">
                <a:extLst>
                  <a:ext uri="{FF2B5EF4-FFF2-40B4-BE49-F238E27FC236}">
                    <a16:creationId xmlns:a16="http://schemas.microsoft.com/office/drawing/2014/main" id="{DAC14052-2003-49C2-A087-FE77796B9F1B}"/>
                  </a:ext>
                </a:extLst>
              </p:cNvPr>
              <p:cNvSpPr/>
              <p:nvPr/>
            </p:nvSpPr>
            <p:spPr>
              <a:xfrm>
                <a:off x="8711474" y="1833563"/>
                <a:ext cx="361950" cy="901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𝑧</m:t>
                              </m:r>
                            </m:e>
                          </m:acc>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36" name="矩形 35">
                <a:extLst>
                  <a:ext uri="{FF2B5EF4-FFF2-40B4-BE49-F238E27FC236}">
                    <a16:creationId xmlns:a16="http://schemas.microsoft.com/office/drawing/2014/main" id="{DAC14052-2003-49C2-A087-FE77796B9F1B}"/>
                  </a:ext>
                </a:extLst>
              </p:cNvPr>
              <p:cNvSpPr>
                <a:spLocks noRot="1" noChangeAspect="1" noMove="1" noResize="1" noEditPoints="1" noAdjustHandles="1" noChangeArrowheads="1" noChangeShapeType="1" noTextEdit="1"/>
              </p:cNvSpPr>
              <p:nvPr/>
            </p:nvSpPr>
            <p:spPr>
              <a:xfrm>
                <a:off x="8711474" y="1833563"/>
                <a:ext cx="361950" cy="901700"/>
              </a:xfrm>
              <a:prstGeom prst="rect">
                <a:avLst/>
              </a:prstGeom>
              <a:blipFill>
                <a:blip r:embed="rId19"/>
                <a:stretch>
                  <a:fillRect l="-19672" r="-1639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1" name="矩形 40">
                <a:extLst>
                  <a:ext uri="{FF2B5EF4-FFF2-40B4-BE49-F238E27FC236}">
                    <a16:creationId xmlns:a16="http://schemas.microsoft.com/office/drawing/2014/main" id="{3EB93B72-516D-408C-91F5-D8C7BCFB005D}"/>
                  </a:ext>
                </a:extLst>
              </p:cNvPr>
              <p:cNvSpPr/>
              <p:nvPr/>
            </p:nvSpPr>
            <p:spPr>
              <a:xfrm>
                <a:off x="6737486" y="1855524"/>
                <a:ext cx="361950" cy="901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acc>
                            <m:accPr>
                              <m:chr m:val="̃"/>
                              <m:ctrlPr>
                                <a:rPr lang="en-US" altLang="zh-TW" sz="2400" i="1" smtClean="0">
                                  <a:latin typeface="Cambria Math" panose="02040503050406030204" pitchFamily="18" charset="0"/>
                                </a:rPr>
                              </m:ctrlPr>
                            </m:accPr>
                            <m:e>
                              <m:r>
                                <a:rPr lang="en-US" altLang="zh-TW" sz="2400" b="0" i="1" smtClean="0">
                                  <a:latin typeface="Cambria Math" panose="02040503050406030204" pitchFamily="18" charset="0"/>
                                </a:rPr>
                                <m:t>𝑧</m:t>
                              </m:r>
                            </m:e>
                          </m:acc>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41" name="矩形 40">
                <a:extLst>
                  <a:ext uri="{FF2B5EF4-FFF2-40B4-BE49-F238E27FC236}">
                    <a16:creationId xmlns:a16="http://schemas.microsoft.com/office/drawing/2014/main" id="{3EB93B72-516D-408C-91F5-D8C7BCFB005D}"/>
                  </a:ext>
                </a:extLst>
              </p:cNvPr>
              <p:cNvSpPr>
                <a:spLocks noRot="1" noChangeAspect="1" noMove="1" noResize="1" noEditPoints="1" noAdjustHandles="1" noChangeArrowheads="1" noChangeShapeType="1" noTextEdit="1"/>
              </p:cNvSpPr>
              <p:nvPr/>
            </p:nvSpPr>
            <p:spPr>
              <a:xfrm>
                <a:off x="6737486" y="1855524"/>
                <a:ext cx="361950" cy="901700"/>
              </a:xfrm>
              <a:prstGeom prst="rect">
                <a:avLst/>
              </a:prstGeom>
              <a:blipFill>
                <a:blip r:embed="rId20"/>
                <a:stretch>
                  <a:fillRect l="-19355" r="-483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3" name="矩形 42">
                <a:extLst>
                  <a:ext uri="{FF2B5EF4-FFF2-40B4-BE49-F238E27FC236}">
                    <a16:creationId xmlns:a16="http://schemas.microsoft.com/office/drawing/2014/main" id="{DCC567CF-A32A-4B57-BB42-F0D0432DAEB7}"/>
                  </a:ext>
                </a:extLst>
              </p:cNvPr>
              <p:cNvSpPr/>
              <p:nvPr/>
            </p:nvSpPr>
            <p:spPr>
              <a:xfrm>
                <a:off x="6724786" y="3111235"/>
                <a:ext cx="361950" cy="901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𝑧</m:t>
                              </m:r>
                            </m:e>
                          </m:acc>
                        </m:e>
                        <m:sup>
                          <m:r>
                            <a:rPr lang="en-US" altLang="zh-TW" sz="2400" b="0" i="1" smtClean="0">
                              <a:latin typeface="Cambria Math" panose="02040503050406030204" pitchFamily="18" charset="0"/>
                            </a:rPr>
                            <m:t>2</m:t>
                          </m:r>
                        </m:sup>
                      </m:sSup>
                    </m:oMath>
                  </m:oMathPara>
                </a14:m>
                <a:endParaRPr lang="zh-TW" altLang="en-US" sz="2400" dirty="0"/>
              </a:p>
            </p:txBody>
          </p:sp>
        </mc:Choice>
        <mc:Fallback xmlns="">
          <p:sp>
            <p:nvSpPr>
              <p:cNvPr id="43" name="矩形 42">
                <a:extLst>
                  <a:ext uri="{FF2B5EF4-FFF2-40B4-BE49-F238E27FC236}">
                    <a16:creationId xmlns:a16="http://schemas.microsoft.com/office/drawing/2014/main" id="{DCC567CF-A32A-4B57-BB42-F0D0432DAEB7}"/>
                  </a:ext>
                </a:extLst>
              </p:cNvPr>
              <p:cNvSpPr>
                <a:spLocks noRot="1" noChangeAspect="1" noMove="1" noResize="1" noEditPoints="1" noAdjustHandles="1" noChangeArrowheads="1" noChangeShapeType="1" noTextEdit="1"/>
              </p:cNvSpPr>
              <p:nvPr/>
            </p:nvSpPr>
            <p:spPr>
              <a:xfrm>
                <a:off x="6724786" y="3111235"/>
                <a:ext cx="361950" cy="901700"/>
              </a:xfrm>
              <a:prstGeom prst="rect">
                <a:avLst/>
              </a:prstGeom>
              <a:blipFill>
                <a:blip r:embed="rId21"/>
                <a:stretch>
                  <a:fillRect l="-19355" r="-483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4" name="矩形 43">
                <a:extLst>
                  <a:ext uri="{FF2B5EF4-FFF2-40B4-BE49-F238E27FC236}">
                    <a16:creationId xmlns:a16="http://schemas.microsoft.com/office/drawing/2014/main" id="{044C1CBF-634C-49D8-B989-15AB9F0C8C80}"/>
                  </a:ext>
                </a:extLst>
              </p:cNvPr>
              <p:cNvSpPr/>
              <p:nvPr/>
            </p:nvSpPr>
            <p:spPr>
              <a:xfrm>
                <a:off x="6737486" y="4366946"/>
                <a:ext cx="361950" cy="901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acc>
                            <m:accPr>
                              <m:chr m:val="̃"/>
                              <m:ctrlPr>
                                <a:rPr lang="en-US" altLang="zh-TW" sz="2400" i="1">
                                  <a:latin typeface="Cambria Math" panose="02040503050406030204" pitchFamily="18" charset="0"/>
                                </a:rPr>
                              </m:ctrlPr>
                            </m:accPr>
                            <m:e>
                              <m:r>
                                <a:rPr lang="en-US" altLang="zh-TW" sz="2400" i="1">
                                  <a:latin typeface="Cambria Math" panose="02040503050406030204" pitchFamily="18" charset="0"/>
                                </a:rPr>
                                <m:t>𝑧</m:t>
                              </m:r>
                            </m:e>
                          </m:acc>
                        </m:e>
                        <m:sup>
                          <m:r>
                            <a:rPr lang="en-US" altLang="zh-TW" sz="2400" b="0" i="1" smtClean="0">
                              <a:latin typeface="Cambria Math" panose="02040503050406030204" pitchFamily="18" charset="0"/>
                            </a:rPr>
                            <m:t>3</m:t>
                          </m:r>
                        </m:sup>
                      </m:sSup>
                    </m:oMath>
                  </m:oMathPara>
                </a14:m>
                <a:endParaRPr lang="zh-TW" altLang="en-US" sz="2400" dirty="0"/>
              </a:p>
            </p:txBody>
          </p:sp>
        </mc:Choice>
        <mc:Fallback xmlns="">
          <p:sp>
            <p:nvSpPr>
              <p:cNvPr id="44" name="矩形 43">
                <a:extLst>
                  <a:ext uri="{FF2B5EF4-FFF2-40B4-BE49-F238E27FC236}">
                    <a16:creationId xmlns:a16="http://schemas.microsoft.com/office/drawing/2014/main" id="{044C1CBF-634C-49D8-B989-15AB9F0C8C80}"/>
                  </a:ext>
                </a:extLst>
              </p:cNvPr>
              <p:cNvSpPr>
                <a:spLocks noRot="1" noChangeAspect="1" noMove="1" noResize="1" noEditPoints="1" noAdjustHandles="1" noChangeArrowheads="1" noChangeShapeType="1" noTextEdit="1"/>
              </p:cNvSpPr>
              <p:nvPr/>
            </p:nvSpPr>
            <p:spPr>
              <a:xfrm>
                <a:off x="6737486" y="4366946"/>
                <a:ext cx="361950" cy="901700"/>
              </a:xfrm>
              <a:prstGeom prst="rect">
                <a:avLst/>
              </a:prstGeom>
              <a:blipFill>
                <a:blip r:embed="rId22"/>
                <a:stretch>
                  <a:fillRect l="-19355" r="-4839"/>
                </a:stretch>
              </a:blipFill>
            </p:spPr>
            <p:txBody>
              <a:bodyPr/>
              <a:lstStyle/>
              <a:p>
                <a:r>
                  <a:rPr lang="zh-TW" altLang="en-US">
                    <a:noFill/>
                  </a:rPr>
                  <a:t> </a:t>
                </a:r>
              </a:p>
            </p:txBody>
          </p:sp>
        </mc:Fallback>
      </mc:AlternateContent>
      <p:cxnSp>
        <p:nvCxnSpPr>
          <p:cNvPr id="50" name="直線單箭頭接點 49">
            <a:extLst>
              <a:ext uri="{FF2B5EF4-FFF2-40B4-BE49-F238E27FC236}">
                <a16:creationId xmlns:a16="http://schemas.microsoft.com/office/drawing/2014/main" id="{42B692D4-C828-4AE6-B22D-4BE9145F59C7}"/>
              </a:ext>
            </a:extLst>
          </p:cNvPr>
          <p:cNvCxnSpPr>
            <a:cxnSpLocks/>
            <a:endCxn id="41" idx="1"/>
          </p:cNvCxnSpPr>
          <p:nvPr/>
        </p:nvCxnSpPr>
        <p:spPr>
          <a:xfrm>
            <a:off x="3333750" y="2281422"/>
            <a:ext cx="340373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單箭頭接點 51">
            <a:extLst>
              <a:ext uri="{FF2B5EF4-FFF2-40B4-BE49-F238E27FC236}">
                <a16:creationId xmlns:a16="http://schemas.microsoft.com/office/drawing/2014/main" id="{E8C006A6-1C34-4573-895E-4CEE36AAB148}"/>
              </a:ext>
            </a:extLst>
          </p:cNvPr>
          <p:cNvCxnSpPr>
            <a:cxnSpLocks/>
          </p:cNvCxnSpPr>
          <p:nvPr/>
        </p:nvCxnSpPr>
        <p:spPr>
          <a:xfrm>
            <a:off x="3333750" y="3545073"/>
            <a:ext cx="340373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單箭頭接點 52">
            <a:extLst>
              <a:ext uri="{FF2B5EF4-FFF2-40B4-BE49-F238E27FC236}">
                <a16:creationId xmlns:a16="http://schemas.microsoft.com/office/drawing/2014/main" id="{81A12FB3-AE97-4B92-9586-1874826A6AB3}"/>
              </a:ext>
            </a:extLst>
          </p:cNvPr>
          <p:cNvCxnSpPr>
            <a:cxnSpLocks/>
          </p:cNvCxnSpPr>
          <p:nvPr/>
        </p:nvCxnSpPr>
        <p:spPr>
          <a:xfrm>
            <a:off x="3333750" y="4797612"/>
            <a:ext cx="340373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單箭頭接點 53">
            <a:extLst>
              <a:ext uri="{FF2B5EF4-FFF2-40B4-BE49-F238E27FC236}">
                <a16:creationId xmlns:a16="http://schemas.microsoft.com/office/drawing/2014/main" id="{F7A4736D-E92B-4664-B0DF-F6E745A55A36}"/>
              </a:ext>
            </a:extLst>
          </p:cNvPr>
          <p:cNvCxnSpPr>
            <a:cxnSpLocks/>
            <a:stCxn id="62" idx="0"/>
            <a:endCxn id="41" idx="1"/>
          </p:cNvCxnSpPr>
          <p:nvPr/>
        </p:nvCxnSpPr>
        <p:spPr>
          <a:xfrm flipV="1">
            <a:off x="4585063" y="2306374"/>
            <a:ext cx="2152423" cy="32689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單箭頭接點 56">
            <a:extLst>
              <a:ext uri="{FF2B5EF4-FFF2-40B4-BE49-F238E27FC236}">
                <a16:creationId xmlns:a16="http://schemas.microsoft.com/office/drawing/2014/main" id="{4BD5E4A6-2367-43E3-86D4-C3B9BE4AA01B}"/>
              </a:ext>
            </a:extLst>
          </p:cNvPr>
          <p:cNvCxnSpPr>
            <a:cxnSpLocks/>
            <a:stCxn id="62" idx="0"/>
            <a:endCxn id="43" idx="1"/>
          </p:cNvCxnSpPr>
          <p:nvPr/>
        </p:nvCxnSpPr>
        <p:spPr>
          <a:xfrm flipV="1">
            <a:off x="4585063" y="3562085"/>
            <a:ext cx="2139723" cy="20132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單箭頭接點 59">
            <a:extLst>
              <a:ext uri="{FF2B5EF4-FFF2-40B4-BE49-F238E27FC236}">
                <a16:creationId xmlns:a16="http://schemas.microsoft.com/office/drawing/2014/main" id="{7088A57D-EDF6-411E-B9C6-06D0B225E8B1}"/>
              </a:ext>
            </a:extLst>
          </p:cNvPr>
          <p:cNvCxnSpPr>
            <a:cxnSpLocks/>
            <a:stCxn id="62" idx="0"/>
            <a:endCxn id="44" idx="1"/>
          </p:cNvCxnSpPr>
          <p:nvPr/>
        </p:nvCxnSpPr>
        <p:spPr>
          <a:xfrm flipV="1">
            <a:off x="4585063" y="4817796"/>
            <a:ext cx="2152423" cy="7575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線單箭頭接點 66">
            <a:extLst>
              <a:ext uri="{FF2B5EF4-FFF2-40B4-BE49-F238E27FC236}">
                <a16:creationId xmlns:a16="http://schemas.microsoft.com/office/drawing/2014/main" id="{C9D83508-B0A2-477D-84FB-D3316FA22F76}"/>
              </a:ext>
            </a:extLst>
          </p:cNvPr>
          <p:cNvCxnSpPr>
            <a:cxnSpLocks/>
            <a:stCxn id="63" idx="0"/>
            <a:endCxn id="41" idx="1"/>
          </p:cNvCxnSpPr>
          <p:nvPr/>
        </p:nvCxnSpPr>
        <p:spPr>
          <a:xfrm flipV="1">
            <a:off x="5936706" y="2306374"/>
            <a:ext cx="800780" cy="32689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線單箭頭接點 72">
            <a:extLst>
              <a:ext uri="{FF2B5EF4-FFF2-40B4-BE49-F238E27FC236}">
                <a16:creationId xmlns:a16="http://schemas.microsoft.com/office/drawing/2014/main" id="{CDDDDD2E-74AD-4553-B6E6-E9E8F4C3C7BB}"/>
              </a:ext>
            </a:extLst>
          </p:cNvPr>
          <p:cNvCxnSpPr>
            <a:cxnSpLocks/>
            <a:stCxn id="63" idx="0"/>
            <a:endCxn id="43" idx="1"/>
          </p:cNvCxnSpPr>
          <p:nvPr/>
        </p:nvCxnSpPr>
        <p:spPr>
          <a:xfrm flipV="1">
            <a:off x="5936706" y="3562085"/>
            <a:ext cx="788080" cy="20132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線單箭頭接點 73">
            <a:extLst>
              <a:ext uri="{FF2B5EF4-FFF2-40B4-BE49-F238E27FC236}">
                <a16:creationId xmlns:a16="http://schemas.microsoft.com/office/drawing/2014/main" id="{60907606-F6A2-457F-B964-FEEE7D5462DF}"/>
              </a:ext>
            </a:extLst>
          </p:cNvPr>
          <p:cNvCxnSpPr>
            <a:cxnSpLocks/>
            <a:stCxn id="63" idx="0"/>
            <a:endCxn id="44" idx="1"/>
          </p:cNvCxnSpPr>
          <p:nvPr/>
        </p:nvCxnSpPr>
        <p:spPr>
          <a:xfrm flipV="1">
            <a:off x="5936706" y="4817796"/>
            <a:ext cx="800780" cy="7575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箭號: 彎曲 76">
            <a:extLst>
              <a:ext uri="{FF2B5EF4-FFF2-40B4-BE49-F238E27FC236}">
                <a16:creationId xmlns:a16="http://schemas.microsoft.com/office/drawing/2014/main" id="{A1207C65-BEF1-4877-BEC2-25FBCD0650D7}"/>
              </a:ext>
            </a:extLst>
          </p:cNvPr>
          <p:cNvSpPr/>
          <p:nvPr/>
        </p:nvSpPr>
        <p:spPr>
          <a:xfrm flipV="1">
            <a:off x="3029721" y="5462509"/>
            <a:ext cx="1326742" cy="842923"/>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mc:AlternateContent xmlns:mc="http://schemas.openxmlformats.org/markup-compatibility/2006" xmlns:a14="http://schemas.microsoft.com/office/drawing/2010/main">
        <mc:Choice Requires="a14">
          <p:sp>
            <p:nvSpPr>
              <p:cNvPr id="51" name="矩形 50">
                <a:extLst>
                  <a:ext uri="{FF2B5EF4-FFF2-40B4-BE49-F238E27FC236}">
                    <a16:creationId xmlns:a16="http://schemas.microsoft.com/office/drawing/2014/main" id="{C89A973A-DBB1-42D1-AB99-487A73AAC690}"/>
                  </a:ext>
                </a:extLst>
              </p:cNvPr>
              <p:cNvSpPr/>
              <p:nvPr/>
            </p:nvSpPr>
            <p:spPr>
              <a:xfrm>
                <a:off x="7086108" y="5575296"/>
                <a:ext cx="355600" cy="91757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𝛽</m:t>
                      </m:r>
                    </m:oMath>
                  </m:oMathPara>
                </a14:m>
                <a:endParaRPr lang="zh-TW" altLang="en-US" sz="2400" dirty="0"/>
              </a:p>
            </p:txBody>
          </p:sp>
        </mc:Choice>
        <mc:Fallback xmlns="">
          <p:sp>
            <p:nvSpPr>
              <p:cNvPr id="51" name="矩形 50">
                <a:extLst>
                  <a:ext uri="{FF2B5EF4-FFF2-40B4-BE49-F238E27FC236}">
                    <a16:creationId xmlns:a16="http://schemas.microsoft.com/office/drawing/2014/main" id="{C89A973A-DBB1-42D1-AB99-487A73AAC690}"/>
                  </a:ext>
                </a:extLst>
              </p:cNvPr>
              <p:cNvSpPr>
                <a:spLocks noRot="1" noChangeAspect="1" noMove="1" noResize="1" noEditPoints="1" noAdjustHandles="1" noChangeArrowheads="1" noChangeShapeType="1" noTextEdit="1"/>
              </p:cNvSpPr>
              <p:nvPr/>
            </p:nvSpPr>
            <p:spPr>
              <a:xfrm>
                <a:off x="7086108" y="5575296"/>
                <a:ext cx="355600" cy="917578"/>
              </a:xfrm>
              <a:prstGeom prst="rect">
                <a:avLst/>
              </a:prstGeom>
              <a:blipFill>
                <a:blip r:embed="rId23"/>
                <a:stretch>
                  <a:fillRect l="-22951" r="-327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5" name="矩形 54">
                <a:extLst>
                  <a:ext uri="{FF2B5EF4-FFF2-40B4-BE49-F238E27FC236}">
                    <a16:creationId xmlns:a16="http://schemas.microsoft.com/office/drawing/2014/main" id="{6D8C7D59-A252-4459-9E82-5CBF82E17F9B}"/>
                  </a:ext>
                </a:extLst>
              </p:cNvPr>
              <p:cNvSpPr/>
              <p:nvPr/>
            </p:nvSpPr>
            <p:spPr>
              <a:xfrm>
                <a:off x="7709088" y="5575296"/>
                <a:ext cx="355600" cy="91757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𝛾</m:t>
                      </m:r>
                    </m:oMath>
                  </m:oMathPara>
                </a14:m>
                <a:endParaRPr lang="zh-TW" altLang="en-US" sz="2400" dirty="0"/>
              </a:p>
            </p:txBody>
          </p:sp>
        </mc:Choice>
        <mc:Fallback xmlns="">
          <p:sp>
            <p:nvSpPr>
              <p:cNvPr id="55" name="矩形 54">
                <a:extLst>
                  <a:ext uri="{FF2B5EF4-FFF2-40B4-BE49-F238E27FC236}">
                    <a16:creationId xmlns:a16="http://schemas.microsoft.com/office/drawing/2014/main" id="{6D8C7D59-A252-4459-9E82-5CBF82E17F9B}"/>
                  </a:ext>
                </a:extLst>
              </p:cNvPr>
              <p:cNvSpPr>
                <a:spLocks noRot="1" noChangeAspect="1" noMove="1" noResize="1" noEditPoints="1" noAdjustHandles="1" noChangeArrowheads="1" noChangeShapeType="1" noTextEdit="1"/>
              </p:cNvSpPr>
              <p:nvPr/>
            </p:nvSpPr>
            <p:spPr>
              <a:xfrm>
                <a:off x="7709088" y="5575296"/>
                <a:ext cx="355600" cy="917578"/>
              </a:xfrm>
              <a:prstGeom prst="rect">
                <a:avLst/>
              </a:prstGeom>
              <a:blipFill>
                <a:blip r:embed="rId24"/>
                <a:stretch>
                  <a:fillRect l="-11667"/>
                </a:stretch>
              </a:blipFill>
            </p:spPr>
            <p:txBody>
              <a:bodyPr/>
              <a:lstStyle/>
              <a:p>
                <a:r>
                  <a:rPr lang="zh-TW" altLang="en-US">
                    <a:noFill/>
                  </a:rPr>
                  <a:t> </a:t>
                </a:r>
              </a:p>
            </p:txBody>
          </p:sp>
        </mc:Fallback>
      </mc:AlternateContent>
      <p:cxnSp>
        <p:nvCxnSpPr>
          <p:cNvPr id="58" name="直線單箭頭接點 57">
            <a:extLst>
              <a:ext uri="{FF2B5EF4-FFF2-40B4-BE49-F238E27FC236}">
                <a16:creationId xmlns:a16="http://schemas.microsoft.com/office/drawing/2014/main" id="{B080ADF8-A8E2-43E2-8CA6-277F916D172C}"/>
              </a:ext>
            </a:extLst>
          </p:cNvPr>
          <p:cNvCxnSpPr>
            <a:cxnSpLocks/>
          </p:cNvCxnSpPr>
          <p:nvPr/>
        </p:nvCxnSpPr>
        <p:spPr>
          <a:xfrm flipV="1">
            <a:off x="7112136" y="3545073"/>
            <a:ext cx="159679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單箭頭接點 58">
            <a:extLst>
              <a:ext uri="{FF2B5EF4-FFF2-40B4-BE49-F238E27FC236}">
                <a16:creationId xmlns:a16="http://schemas.microsoft.com/office/drawing/2014/main" id="{9081E563-B2FB-47E9-953F-40081B7D4F23}"/>
              </a:ext>
            </a:extLst>
          </p:cNvPr>
          <p:cNvCxnSpPr>
            <a:cxnSpLocks/>
          </p:cNvCxnSpPr>
          <p:nvPr/>
        </p:nvCxnSpPr>
        <p:spPr>
          <a:xfrm flipV="1">
            <a:off x="7068923" y="2273302"/>
            <a:ext cx="159679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單箭頭接點 60">
            <a:extLst>
              <a:ext uri="{FF2B5EF4-FFF2-40B4-BE49-F238E27FC236}">
                <a16:creationId xmlns:a16="http://schemas.microsoft.com/office/drawing/2014/main" id="{62457771-EE66-4B7F-AFDB-0A21A52E9ECC}"/>
              </a:ext>
            </a:extLst>
          </p:cNvPr>
          <p:cNvCxnSpPr>
            <a:cxnSpLocks/>
            <a:stCxn id="51" idx="0"/>
          </p:cNvCxnSpPr>
          <p:nvPr/>
        </p:nvCxnSpPr>
        <p:spPr>
          <a:xfrm flipV="1">
            <a:off x="7263908" y="2306374"/>
            <a:ext cx="1401813" cy="32689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單箭頭接點 63">
            <a:extLst>
              <a:ext uri="{FF2B5EF4-FFF2-40B4-BE49-F238E27FC236}">
                <a16:creationId xmlns:a16="http://schemas.microsoft.com/office/drawing/2014/main" id="{A1768F9B-7B62-42E1-BE6D-2ABD0BD35B12}"/>
              </a:ext>
            </a:extLst>
          </p:cNvPr>
          <p:cNvCxnSpPr>
            <a:cxnSpLocks/>
            <a:stCxn id="51" idx="0"/>
            <a:endCxn id="34" idx="1"/>
          </p:cNvCxnSpPr>
          <p:nvPr/>
        </p:nvCxnSpPr>
        <p:spPr>
          <a:xfrm flipV="1">
            <a:off x="7263908" y="3551235"/>
            <a:ext cx="1445026" cy="202406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單箭頭接點 64">
            <a:extLst>
              <a:ext uri="{FF2B5EF4-FFF2-40B4-BE49-F238E27FC236}">
                <a16:creationId xmlns:a16="http://schemas.microsoft.com/office/drawing/2014/main" id="{CE6F9DFC-3D74-4B60-A13E-D3F3B24A1FE4}"/>
              </a:ext>
            </a:extLst>
          </p:cNvPr>
          <p:cNvCxnSpPr>
            <a:cxnSpLocks/>
            <a:stCxn id="51" idx="0"/>
            <a:endCxn id="32" idx="1"/>
          </p:cNvCxnSpPr>
          <p:nvPr/>
        </p:nvCxnSpPr>
        <p:spPr>
          <a:xfrm flipV="1">
            <a:off x="7263908" y="4803774"/>
            <a:ext cx="1445026" cy="7715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單箭頭接點 65">
            <a:extLst>
              <a:ext uri="{FF2B5EF4-FFF2-40B4-BE49-F238E27FC236}">
                <a16:creationId xmlns:a16="http://schemas.microsoft.com/office/drawing/2014/main" id="{1EAFFD9E-F580-42D9-9223-55AFEA24967B}"/>
              </a:ext>
            </a:extLst>
          </p:cNvPr>
          <p:cNvCxnSpPr>
            <a:cxnSpLocks/>
            <a:stCxn id="55" idx="0"/>
            <a:endCxn id="36" idx="1"/>
          </p:cNvCxnSpPr>
          <p:nvPr/>
        </p:nvCxnSpPr>
        <p:spPr>
          <a:xfrm flipV="1">
            <a:off x="7886888" y="2284413"/>
            <a:ext cx="824586" cy="32908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線單箭頭接點 74">
            <a:extLst>
              <a:ext uri="{FF2B5EF4-FFF2-40B4-BE49-F238E27FC236}">
                <a16:creationId xmlns:a16="http://schemas.microsoft.com/office/drawing/2014/main" id="{B9093812-96FB-4775-A06B-B4877257A553}"/>
              </a:ext>
            </a:extLst>
          </p:cNvPr>
          <p:cNvCxnSpPr>
            <a:cxnSpLocks/>
            <a:stCxn id="55" idx="0"/>
            <a:endCxn id="34" idx="1"/>
          </p:cNvCxnSpPr>
          <p:nvPr/>
        </p:nvCxnSpPr>
        <p:spPr>
          <a:xfrm flipV="1">
            <a:off x="7886888" y="3551235"/>
            <a:ext cx="822046" cy="202406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直線單箭頭接點 78">
            <a:extLst>
              <a:ext uri="{FF2B5EF4-FFF2-40B4-BE49-F238E27FC236}">
                <a16:creationId xmlns:a16="http://schemas.microsoft.com/office/drawing/2014/main" id="{4523C6BA-D5CE-4BAA-B6C3-A8A0223137F7}"/>
              </a:ext>
            </a:extLst>
          </p:cNvPr>
          <p:cNvCxnSpPr>
            <a:cxnSpLocks/>
            <a:stCxn id="55" idx="0"/>
            <a:endCxn id="32" idx="1"/>
          </p:cNvCxnSpPr>
          <p:nvPr/>
        </p:nvCxnSpPr>
        <p:spPr>
          <a:xfrm flipV="1">
            <a:off x="7886888" y="4803774"/>
            <a:ext cx="822046" cy="7715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文字方塊 55">
                <a:extLst>
                  <a:ext uri="{FF2B5EF4-FFF2-40B4-BE49-F238E27FC236}">
                    <a16:creationId xmlns:a16="http://schemas.microsoft.com/office/drawing/2014/main" id="{37474E5F-F48F-46C2-AA40-0132F6C00564}"/>
                  </a:ext>
                </a:extLst>
              </p:cNvPr>
              <p:cNvSpPr txBox="1"/>
              <p:nvPr/>
            </p:nvSpPr>
            <p:spPr>
              <a:xfrm>
                <a:off x="6008400" y="134600"/>
                <a:ext cx="1794722" cy="8797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acc>
                            <m:accPr>
                              <m:chr m:val="̃"/>
                              <m:ctrlPr>
                                <a:rPr lang="en-US" altLang="zh-TW" sz="2800" i="1" smtClean="0">
                                  <a:latin typeface="Cambria Math" panose="02040503050406030204" pitchFamily="18" charset="0"/>
                                </a:rPr>
                              </m:ctrlPr>
                            </m:accPr>
                            <m:e>
                              <m:r>
                                <a:rPr lang="en-US" altLang="zh-TW" sz="2800" b="0" i="1" smtClean="0">
                                  <a:latin typeface="Cambria Math" panose="02040503050406030204" pitchFamily="18" charset="0"/>
                                </a:rPr>
                                <m:t>𝑧</m:t>
                              </m:r>
                            </m:e>
                          </m:acc>
                        </m:e>
                        <m:sup>
                          <m:r>
                            <a:rPr lang="en-US" altLang="zh-TW" sz="2800" b="0" i="1" smtClean="0">
                              <a:latin typeface="Cambria Math" panose="02040503050406030204" pitchFamily="18" charset="0"/>
                            </a:rPr>
                            <m:t>𝑖</m:t>
                          </m:r>
                        </m:sup>
                      </m:sSup>
                      <m:r>
                        <a:rPr lang="en-US" altLang="zh-TW" sz="2800" b="0" i="1" smtClean="0">
                          <a:latin typeface="Cambria Math" panose="02040503050406030204" pitchFamily="18" charset="0"/>
                        </a:rPr>
                        <m:t>=</m:t>
                      </m:r>
                      <m:f>
                        <m:fPr>
                          <m:ctrlPr>
                            <a:rPr lang="en-US" altLang="zh-TW" sz="2800" b="0" i="1" smtClean="0">
                              <a:latin typeface="Cambria Math" panose="02040503050406030204" pitchFamily="18" charset="0"/>
                            </a:rPr>
                          </m:ctrlPr>
                        </m:fPr>
                        <m:num>
                          <m:sSup>
                            <m:sSupPr>
                              <m:ctrlPr>
                                <a:rPr lang="en-US" altLang="zh-TW" sz="2800" i="1">
                                  <a:latin typeface="Cambria Math" panose="02040503050406030204" pitchFamily="18" charset="0"/>
                                </a:rPr>
                              </m:ctrlPr>
                            </m:sSupPr>
                            <m:e>
                              <m:r>
                                <a:rPr lang="en-US" altLang="zh-TW" sz="2800" b="0" i="1" smtClean="0">
                                  <a:latin typeface="Cambria Math" panose="02040503050406030204" pitchFamily="18" charset="0"/>
                                </a:rPr>
                                <m:t>𝑧</m:t>
                              </m:r>
                            </m:e>
                            <m:sup>
                              <m:r>
                                <a:rPr lang="en-US" altLang="zh-TW" sz="2800" i="1">
                                  <a:latin typeface="Cambria Math" panose="02040503050406030204" pitchFamily="18" charset="0"/>
                                </a:rPr>
                                <m:t>𝑖</m:t>
                              </m:r>
                            </m:sup>
                          </m:sSup>
                          <m:r>
                            <a:rPr lang="en-US" altLang="zh-TW" sz="2800" b="0" i="1" smtClean="0">
                              <a:latin typeface="Cambria Math" panose="02040503050406030204" pitchFamily="18" charset="0"/>
                            </a:rPr>
                            <m:t>−</m:t>
                          </m:r>
                          <m:r>
                            <a:rPr lang="zh-TW" altLang="en-US" sz="2800" b="0" i="1" smtClean="0">
                              <a:latin typeface="Cambria Math" panose="02040503050406030204" pitchFamily="18" charset="0"/>
                            </a:rPr>
                            <m:t>𝜇</m:t>
                          </m:r>
                        </m:num>
                        <m:den>
                          <m:r>
                            <a:rPr lang="zh-TW" altLang="en-US" sz="2800" i="1">
                              <a:latin typeface="Cambria Math" panose="02040503050406030204" pitchFamily="18" charset="0"/>
                            </a:rPr>
                            <m:t>𝜎</m:t>
                          </m:r>
                        </m:den>
                      </m:f>
                    </m:oMath>
                  </m:oMathPara>
                </a14:m>
                <a:endParaRPr lang="zh-TW" altLang="en-US" sz="2800" dirty="0"/>
              </a:p>
            </p:txBody>
          </p:sp>
        </mc:Choice>
        <mc:Fallback xmlns="">
          <p:sp>
            <p:nvSpPr>
              <p:cNvPr id="56" name="文字方塊 55">
                <a:extLst>
                  <a:ext uri="{FF2B5EF4-FFF2-40B4-BE49-F238E27FC236}">
                    <a16:creationId xmlns:a16="http://schemas.microsoft.com/office/drawing/2014/main" id="{37474E5F-F48F-46C2-AA40-0132F6C00564}"/>
                  </a:ext>
                </a:extLst>
              </p:cNvPr>
              <p:cNvSpPr txBox="1">
                <a:spLocks noRot="1" noChangeAspect="1" noMove="1" noResize="1" noEditPoints="1" noAdjustHandles="1" noChangeArrowheads="1" noChangeShapeType="1" noTextEdit="1"/>
              </p:cNvSpPr>
              <p:nvPr/>
            </p:nvSpPr>
            <p:spPr>
              <a:xfrm>
                <a:off x="6008400" y="134600"/>
                <a:ext cx="1794722" cy="879793"/>
              </a:xfrm>
              <a:prstGeom prst="rect">
                <a:avLst/>
              </a:prstGeom>
              <a:blipFill>
                <a:blip r:embed="rId25"/>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98413378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32" grpId="0" animBg="1"/>
      <p:bldP spid="34" grpId="0" animBg="1"/>
      <p:bldP spid="36" grpId="0" animBg="1"/>
      <p:bldP spid="51" grpId="0" animBg="1"/>
      <p:bldP spid="55" grpId="0" animBg="1"/>
    </p:bldLst>
  </p:timing>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TotalTime>
  <Words>1658</Words>
  <Application>Microsoft Office PowerPoint</Application>
  <PresentationFormat>如螢幕大小 (4:3)</PresentationFormat>
  <Paragraphs>542</Paragraphs>
  <Slides>35</Slides>
  <Notes>18</Notes>
  <HiddenSlides>0</HiddenSlides>
  <MMClips>0</MMClips>
  <ScaleCrop>false</ScaleCrop>
  <HeadingPairs>
    <vt:vector size="8" baseType="variant">
      <vt:variant>
        <vt:lpstr>使用字型</vt:lpstr>
      </vt:variant>
      <vt:variant>
        <vt:i4>6</vt:i4>
      </vt:variant>
      <vt:variant>
        <vt:lpstr>佈景主題</vt:lpstr>
      </vt:variant>
      <vt:variant>
        <vt:i4>1</vt:i4>
      </vt:variant>
      <vt:variant>
        <vt:lpstr>內嵌 OLE 伺服程式</vt:lpstr>
      </vt:variant>
      <vt:variant>
        <vt:i4>1</vt:i4>
      </vt:variant>
      <vt:variant>
        <vt:lpstr>投影片標題</vt:lpstr>
      </vt:variant>
      <vt:variant>
        <vt:i4>35</vt:i4>
      </vt:variant>
    </vt:vector>
  </HeadingPairs>
  <TitlesOfParts>
    <vt:vector size="43" baseType="lpstr">
      <vt:lpstr>Lucida Grande</vt:lpstr>
      <vt:lpstr>新細明體</vt:lpstr>
      <vt:lpstr>Arial</vt:lpstr>
      <vt:lpstr>Calibri</vt:lpstr>
      <vt:lpstr>Calibri Light</vt:lpstr>
      <vt:lpstr>Cambria Math</vt:lpstr>
      <vt:lpstr>Office 佈景主題</vt:lpstr>
      <vt:lpstr>方程式</vt:lpstr>
      <vt:lpstr>Tips for Training  Deep Network</vt:lpstr>
      <vt:lpstr>Output</vt:lpstr>
      <vt:lpstr>Batch Normalization</vt:lpstr>
      <vt:lpstr>Feature Scaling</vt:lpstr>
      <vt:lpstr>How about Hidden Layer?</vt:lpstr>
      <vt:lpstr>Batch</vt:lpstr>
      <vt:lpstr>Batch normalization</vt:lpstr>
      <vt:lpstr>Batch normalization</vt:lpstr>
      <vt:lpstr>Batch normalization</vt:lpstr>
      <vt:lpstr>Batch normalization</vt:lpstr>
      <vt:lpstr>Batch normalization - Benefit</vt:lpstr>
      <vt:lpstr>PowerPoint 簡報</vt:lpstr>
      <vt:lpstr>To learn more ……</vt:lpstr>
      <vt:lpstr>Activation Function:  SELU</vt:lpstr>
      <vt:lpstr>ReLU</vt:lpstr>
      <vt:lpstr>ReLU - variant</vt:lpstr>
      <vt:lpstr>ReLU - variant</vt:lpstr>
      <vt:lpstr>SELU</vt:lpstr>
      <vt:lpstr>SELU</vt:lpstr>
      <vt:lpstr>SELU</vt:lpstr>
      <vt:lpstr>Demo</vt:lpstr>
      <vt:lpstr>PowerPoint 簡報</vt:lpstr>
      <vt:lpstr>PowerPoint 簡報</vt:lpstr>
      <vt:lpstr>Demo</vt:lpstr>
      <vt:lpstr>Highway Network  &amp; Grid LSTM </vt:lpstr>
      <vt:lpstr>PowerPoint 簡報</vt:lpstr>
      <vt:lpstr>GRU → Highway Network</vt:lpstr>
      <vt:lpstr>Highway Network</vt:lpstr>
      <vt:lpstr>PowerPoint 簡報</vt:lpstr>
      <vt:lpstr>Highway Network</vt:lpstr>
      <vt:lpstr>Grid LSTM</vt:lpstr>
      <vt:lpstr>PowerPoint 簡報</vt:lpstr>
      <vt:lpstr>Grid LSTM</vt:lpstr>
      <vt:lpstr>3D Grid LSTM</vt:lpstr>
      <vt:lpstr>3D Grid LSTM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Hung-yi Lee</dc:creator>
  <cp:lastModifiedBy>Hung-yi Lee</cp:lastModifiedBy>
  <cp:revision>8</cp:revision>
  <dcterms:created xsi:type="dcterms:W3CDTF">2018-03-18T02:35:02Z</dcterms:created>
  <dcterms:modified xsi:type="dcterms:W3CDTF">2018-04-12T02:42:14Z</dcterms:modified>
</cp:coreProperties>
</file>