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5"/>
  </p:notesMasterIdLst>
  <p:sldIdLst>
    <p:sldId id="435" r:id="rId2"/>
    <p:sldId id="513" r:id="rId3"/>
    <p:sldId id="538" r:id="rId4"/>
    <p:sldId id="339" r:id="rId5"/>
    <p:sldId id="490" r:id="rId6"/>
    <p:sldId id="327" r:id="rId7"/>
    <p:sldId id="559" r:id="rId8"/>
    <p:sldId id="378" r:id="rId9"/>
    <p:sldId id="379" r:id="rId10"/>
    <p:sldId id="372" r:id="rId11"/>
    <p:sldId id="375" r:id="rId12"/>
    <p:sldId id="398" r:id="rId13"/>
    <p:sldId id="377" r:id="rId14"/>
    <p:sldId id="321" r:id="rId15"/>
    <p:sldId id="491" r:id="rId16"/>
    <p:sldId id="357" r:id="rId17"/>
    <p:sldId id="363" r:id="rId18"/>
    <p:sldId id="347" r:id="rId19"/>
    <p:sldId id="1055" r:id="rId20"/>
    <p:sldId id="483" r:id="rId21"/>
    <p:sldId id="517" r:id="rId22"/>
    <p:sldId id="560" r:id="rId23"/>
    <p:sldId id="516" r:id="rId24"/>
    <p:sldId id="561" r:id="rId25"/>
    <p:sldId id="356" r:id="rId26"/>
    <p:sldId id="403" r:id="rId27"/>
    <p:sldId id="562" r:id="rId28"/>
    <p:sldId id="563" r:id="rId29"/>
    <p:sldId id="479" r:id="rId30"/>
    <p:sldId id="564" r:id="rId31"/>
    <p:sldId id="474" r:id="rId32"/>
    <p:sldId id="541" r:id="rId33"/>
    <p:sldId id="500" r:id="rId34"/>
    <p:sldId id="539" r:id="rId35"/>
    <p:sldId id="543" r:id="rId36"/>
    <p:sldId id="555" r:id="rId37"/>
    <p:sldId id="501" r:id="rId38"/>
    <p:sldId id="548" r:id="rId39"/>
    <p:sldId id="547" r:id="rId40"/>
    <p:sldId id="506" r:id="rId41"/>
    <p:sldId id="422" r:id="rId42"/>
    <p:sldId id="1027" r:id="rId43"/>
    <p:sldId id="1030" r:id="rId44"/>
    <p:sldId id="1028" r:id="rId45"/>
    <p:sldId id="1000" r:id="rId46"/>
    <p:sldId id="1002" r:id="rId47"/>
    <p:sldId id="1053" r:id="rId48"/>
    <p:sldId id="1054" r:id="rId49"/>
    <p:sldId id="1011" r:id="rId50"/>
    <p:sldId id="507" r:id="rId51"/>
    <p:sldId id="525" r:id="rId52"/>
    <p:sldId id="471" r:id="rId53"/>
    <p:sldId id="527" r:id="rId54"/>
    <p:sldId id="529" r:id="rId55"/>
    <p:sldId id="557" r:id="rId56"/>
    <p:sldId id="353" r:id="rId57"/>
    <p:sldId id="488" r:id="rId58"/>
    <p:sldId id="358" r:id="rId59"/>
    <p:sldId id="514" r:id="rId60"/>
    <p:sldId id="558" r:id="rId61"/>
    <p:sldId id="518" r:id="rId62"/>
    <p:sldId id="549" r:id="rId63"/>
    <p:sldId id="520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38" autoAdjust="0"/>
    <p:restoredTop sz="72812" autoAdjust="0"/>
  </p:normalViewPr>
  <p:slideViewPr>
    <p:cSldViewPr snapToGrid="0">
      <p:cViewPr varScale="1">
        <p:scale>
          <a:sx n="49" d="100"/>
          <a:sy n="49" d="100"/>
        </p:scale>
        <p:origin x="13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27963;&#38913;&#31807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工作表1!$G$5</c:f>
              <c:strCache>
                <c:ptCount val="1"/>
                <c:pt idx="0">
                  <c:v>WGAN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工作表1!$F$6:$F$8</c:f>
              <c:strCache>
                <c:ptCount val="3"/>
                <c:pt idx="0">
                  <c:v>0</c:v>
                </c:pt>
                <c:pt idx="1">
                  <c:v>10k</c:v>
                </c:pt>
                <c:pt idx="2">
                  <c:v>500k</c:v>
                </c:pt>
              </c:strCache>
            </c:strRef>
          </c:cat>
          <c:val>
            <c:numRef>
              <c:f>工作表1!$G$6:$G$8</c:f>
              <c:numCache>
                <c:formatCode>General</c:formatCode>
                <c:ptCount val="3"/>
                <c:pt idx="0">
                  <c:v>28.1</c:v>
                </c:pt>
                <c:pt idx="1">
                  <c:v>29.2</c:v>
                </c:pt>
                <c:pt idx="2">
                  <c:v>32.5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E5-415D-87EB-BD03F5EB4FBD}"/>
            </c:ext>
          </c:extLst>
        </c:ser>
        <c:ser>
          <c:idx val="1"/>
          <c:order val="1"/>
          <c:tx>
            <c:strRef>
              <c:f>工作表1!$H$5</c:f>
              <c:strCache>
                <c:ptCount val="1"/>
                <c:pt idx="0">
                  <c:v>Reinforce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工作表1!$F$6:$F$8</c:f>
              <c:strCache>
                <c:ptCount val="3"/>
                <c:pt idx="0">
                  <c:v>0</c:v>
                </c:pt>
                <c:pt idx="1">
                  <c:v>10k</c:v>
                </c:pt>
                <c:pt idx="2">
                  <c:v>500k</c:v>
                </c:pt>
              </c:strCache>
            </c:strRef>
          </c:cat>
          <c:val>
            <c:numRef>
              <c:f>工作表1!$H$6:$H$8</c:f>
              <c:numCache>
                <c:formatCode>General</c:formatCode>
                <c:ptCount val="3"/>
                <c:pt idx="0">
                  <c:v>28.1</c:v>
                </c:pt>
                <c:pt idx="1">
                  <c:v>30</c:v>
                </c:pt>
                <c:pt idx="2">
                  <c:v>33.299999999999997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E5-415D-87EB-BD03F5EB4FBD}"/>
            </c:ext>
          </c:extLst>
        </c:ser>
        <c:ser>
          <c:idx val="2"/>
          <c:order val="2"/>
          <c:tx>
            <c:strRef>
              <c:f>工作表1!$I$5</c:f>
              <c:strCache>
                <c:ptCount val="1"/>
                <c:pt idx="0">
                  <c:v>Supervised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strRef>
              <c:f>工作表1!$F$6:$F$8</c:f>
              <c:strCache>
                <c:ptCount val="3"/>
                <c:pt idx="0">
                  <c:v>0</c:v>
                </c:pt>
                <c:pt idx="1">
                  <c:v>10k</c:v>
                </c:pt>
                <c:pt idx="2">
                  <c:v>500k</c:v>
                </c:pt>
              </c:strCache>
            </c:strRef>
          </c:cat>
          <c:val>
            <c:numRef>
              <c:f>工作表1!$I$6:$I$8</c:f>
              <c:numCache>
                <c:formatCode>General</c:formatCode>
                <c:ptCount val="3"/>
                <c:pt idx="0">
                  <c:v>33.200000000000003</c:v>
                </c:pt>
                <c:pt idx="1">
                  <c:v>33.200000000000003</c:v>
                </c:pt>
                <c:pt idx="2">
                  <c:v>33.200000000000003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5E5-415D-87EB-BD03F5EB4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1788696"/>
        <c:axId val="551787712"/>
      </c:lineChart>
      <c:catAx>
        <c:axId val="5517886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sz="2400"/>
                  <a:t>Number of document-summary pairs</a:t>
                </a:r>
                <a:r>
                  <a:rPr lang="en-US" altLang="zh-TW" sz="2400" baseline="0"/>
                  <a:t> used</a:t>
                </a:r>
                <a:endParaRPr lang="zh-TW" altLang="en-US" sz="2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51787712"/>
        <c:crosses val="autoZero"/>
        <c:auto val="1"/>
        <c:lblAlgn val="ctr"/>
        <c:lblOffset val="100"/>
        <c:noMultiLvlLbl val="0"/>
      </c:catAx>
      <c:valAx>
        <c:axId val="55178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sz="2400"/>
                  <a:t>ROUGE-1</a:t>
                </a:r>
                <a:endParaRPr lang="zh-TW" altLang="en-US" sz="2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51788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2AE10E-2FC1-4217-B283-9A8DAC172CA6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98C9902-DBF9-450C-86C4-51E2C191CB3F}">
      <dgm:prSet phldrT="[文字]" custT="1"/>
      <dgm:spPr/>
      <dgm:t>
        <a:bodyPr/>
        <a:lstStyle/>
        <a:p>
          <a:r>
            <a:rPr lang="en-US" altLang="zh-TW" sz="2800" dirty="0"/>
            <a:t>Conditional Sequence Generation</a:t>
          </a:r>
          <a:endParaRPr lang="zh-TW" altLang="en-US" sz="2800" dirty="0"/>
        </a:p>
      </dgm:t>
    </dgm:pt>
    <dgm:pt modelId="{21120D53-D4F7-4A0A-849D-8AD199ED4C98}" type="parTrans" cxnId="{64C0B829-DB85-4DD0-A664-C904A59E0E5A}">
      <dgm:prSet/>
      <dgm:spPr/>
      <dgm:t>
        <a:bodyPr/>
        <a:lstStyle/>
        <a:p>
          <a:endParaRPr lang="zh-TW" altLang="en-US"/>
        </a:p>
      </dgm:t>
    </dgm:pt>
    <dgm:pt modelId="{B68A2FAA-474A-4648-9CA2-EE26FA563FF2}" type="sibTrans" cxnId="{64C0B829-DB85-4DD0-A664-C904A59E0E5A}">
      <dgm:prSet/>
      <dgm:spPr/>
      <dgm:t>
        <a:bodyPr/>
        <a:lstStyle/>
        <a:p>
          <a:endParaRPr lang="zh-TW" altLang="en-US"/>
        </a:p>
      </dgm:t>
    </dgm:pt>
    <dgm:pt modelId="{BC38580B-91C9-45B0-B628-D8F31C6C8ECB}">
      <dgm:prSet phldrT="[文字]" custT="1"/>
      <dgm:spPr/>
      <dgm:t>
        <a:bodyPr/>
        <a:lstStyle/>
        <a:p>
          <a:r>
            <a:rPr lang="en-US" altLang="zh-TW" sz="2800" dirty="0"/>
            <a:t>RL (human feedback)</a:t>
          </a:r>
          <a:endParaRPr lang="zh-TW" altLang="en-US" sz="2800" dirty="0"/>
        </a:p>
      </dgm:t>
    </dgm:pt>
    <dgm:pt modelId="{48F7F7EA-A827-4F0F-895D-8507A6BF0C50}" type="parTrans" cxnId="{78B16E7F-C1C8-4BC4-A539-CCB46232E743}">
      <dgm:prSet/>
      <dgm:spPr/>
      <dgm:t>
        <a:bodyPr/>
        <a:lstStyle/>
        <a:p>
          <a:endParaRPr lang="zh-TW" altLang="en-US"/>
        </a:p>
      </dgm:t>
    </dgm:pt>
    <dgm:pt modelId="{231F7478-2233-4881-AE41-4A8FBC35903D}" type="sibTrans" cxnId="{78B16E7F-C1C8-4BC4-A539-CCB46232E743}">
      <dgm:prSet/>
      <dgm:spPr/>
      <dgm:t>
        <a:bodyPr/>
        <a:lstStyle/>
        <a:p>
          <a:endParaRPr lang="zh-TW" altLang="en-US"/>
        </a:p>
      </dgm:t>
    </dgm:pt>
    <dgm:pt modelId="{38272D8F-583B-47FD-BD19-6ECB9D811EC6}">
      <dgm:prSet phldrT="[文字]" custT="1"/>
      <dgm:spPr/>
      <dgm:t>
        <a:bodyPr/>
        <a:lstStyle/>
        <a:p>
          <a:r>
            <a:rPr lang="en-US" altLang="zh-TW" sz="2800" dirty="0"/>
            <a:t>GAN (discriminator feedback)</a:t>
          </a:r>
          <a:endParaRPr lang="zh-TW" altLang="en-US" sz="2800" dirty="0"/>
        </a:p>
      </dgm:t>
    </dgm:pt>
    <dgm:pt modelId="{24B68B60-2D32-4722-9CD7-DDAD22B2EC11}" type="parTrans" cxnId="{7DD8F632-67B8-42FD-93EA-D9C05760BE40}">
      <dgm:prSet/>
      <dgm:spPr/>
      <dgm:t>
        <a:bodyPr/>
        <a:lstStyle/>
        <a:p>
          <a:endParaRPr lang="zh-TW" altLang="en-US"/>
        </a:p>
      </dgm:t>
    </dgm:pt>
    <dgm:pt modelId="{C5CF170C-1893-4E2C-A344-68FB113F86FA}" type="sibTrans" cxnId="{7DD8F632-67B8-42FD-93EA-D9C05760BE40}">
      <dgm:prSet/>
      <dgm:spPr/>
      <dgm:t>
        <a:bodyPr/>
        <a:lstStyle/>
        <a:p>
          <a:endParaRPr lang="zh-TW" altLang="en-US"/>
        </a:p>
      </dgm:t>
    </dgm:pt>
    <dgm:pt modelId="{1BD85FFE-12BA-47B5-8E8F-3CE43BB64597}">
      <dgm:prSet phldrT="[文字]" custT="1"/>
      <dgm:spPr/>
      <dgm:t>
        <a:bodyPr/>
        <a:lstStyle/>
        <a:p>
          <a:r>
            <a:rPr lang="en-US" altLang="zh-TW" sz="2800" dirty="0"/>
            <a:t>Unsupervised Abstractive Summarization</a:t>
          </a:r>
          <a:endParaRPr lang="zh-TW" altLang="en-US" sz="2800" dirty="0"/>
        </a:p>
      </dgm:t>
    </dgm:pt>
    <dgm:pt modelId="{B4466FA3-0B98-406E-9526-4C077BEB61DF}" type="parTrans" cxnId="{41D468D8-8BB8-4425-A71D-3F08AF9587E9}">
      <dgm:prSet/>
      <dgm:spPr/>
      <dgm:t>
        <a:bodyPr/>
        <a:lstStyle/>
        <a:p>
          <a:endParaRPr lang="zh-TW" altLang="en-US"/>
        </a:p>
      </dgm:t>
    </dgm:pt>
    <dgm:pt modelId="{DD8B8A41-21F9-45A6-A976-7887DFA53F27}" type="sibTrans" cxnId="{41D468D8-8BB8-4425-A71D-3F08AF9587E9}">
      <dgm:prSet/>
      <dgm:spPr/>
      <dgm:t>
        <a:bodyPr/>
        <a:lstStyle/>
        <a:p>
          <a:endParaRPr lang="zh-TW" altLang="en-US"/>
        </a:p>
      </dgm:t>
    </dgm:pt>
    <dgm:pt modelId="{AFFCB9F6-945B-4ADE-B323-0D6DC4C0EE6C}">
      <dgm:prSet phldrT="[文字]" custT="1"/>
      <dgm:spPr/>
      <dgm:t>
        <a:bodyPr/>
        <a:lstStyle/>
        <a:p>
          <a:r>
            <a:rPr lang="en-US" altLang="zh-TW" sz="2800" dirty="0"/>
            <a:t>Unsupervised Conditional Sequence Generation</a:t>
          </a:r>
          <a:endParaRPr lang="zh-TW" altLang="en-US" sz="2800" dirty="0"/>
        </a:p>
      </dgm:t>
    </dgm:pt>
    <dgm:pt modelId="{21E1B4A4-A383-4D73-AB3F-80BC72211AD0}" type="parTrans" cxnId="{C74F632E-9DAD-4145-8004-84F293A08F73}">
      <dgm:prSet/>
      <dgm:spPr/>
      <dgm:t>
        <a:bodyPr/>
        <a:lstStyle/>
        <a:p>
          <a:endParaRPr lang="zh-TW" altLang="en-US"/>
        </a:p>
      </dgm:t>
    </dgm:pt>
    <dgm:pt modelId="{07B69AC4-0433-4581-AAF5-2CD7F8843C40}" type="sibTrans" cxnId="{C74F632E-9DAD-4145-8004-84F293A08F73}">
      <dgm:prSet/>
      <dgm:spPr/>
      <dgm:t>
        <a:bodyPr/>
        <a:lstStyle/>
        <a:p>
          <a:endParaRPr lang="zh-TW" altLang="en-US"/>
        </a:p>
      </dgm:t>
    </dgm:pt>
    <dgm:pt modelId="{B5CB13AD-CE0D-48D5-9C1F-A1441A17608E}">
      <dgm:prSet phldrT="[文字]" custT="1"/>
      <dgm:spPr/>
      <dgm:t>
        <a:bodyPr/>
        <a:lstStyle/>
        <a:p>
          <a:r>
            <a:rPr lang="en-US" altLang="zh-TW" sz="2800" dirty="0"/>
            <a:t>Unsupervised Translation</a:t>
          </a:r>
          <a:endParaRPr lang="zh-TW" altLang="en-US" sz="2800" dirty="0"/>
        </a:p>
      </dgm:t>
    </dgm:pt>
    <dgm:pt modelId="{872626B6-0298-42DA-A277-2FCAB88965F0}" type="parTrans" cxnId="{9CDDC69B-ED70-48AF-8858-7BAB8402963C}">
      <dgm:prSet/>
      <dgm:spPr/>
      <dgm:t>
        <a:bodyPr/>
        <a:lstStyle/>
        <a:p>
          <a:endParaRPr lang="zh-TW" altLang="en-US"/>
        </a:p>
      </dgm:t>
    </dgm:pt>
    <dgm:pt modelId="{AFF63A30-92BE-4335-9CEB-4203DBF27ECF}" type="sibTrans" cxnId="{9CDDC69B-ED70-48AF-8858-7BAB8402963C}">
      <dgm:prSet/>
      <dgm:spPr/>
      <dgm:t>
        <a:bodyPr/>
        <a:lstStyle/>
        <a:p>
          <a:endParaRPr lang="zh-TW" altLang="en-US"/>
        </a:p>
      </dgm:t>
    </dgm:pt>
    <dgm:pt modelId="{72E2AE78-00DF-40D7-AAF0-14F3CDB3C6EB}">
      <dgm:prSet phldrT="[文字]" custT="1"/>
      <dgm:spPr/>
      <dgm:t>
        <a:bodyPr/>
        <a:lstStyle/>
        <a:p>
          <a:r>
            <a:rPr lang="en-US" altLang="zh-TW" sz="2800" dirty="0"/>
            <a:t>Text Style Transfer</a:t>
          </a:r>
          <a:endParaRPr lang="zh-TW" altLang="en-US" sz="2800" dirty="0"/>
        </a:p>
      </dgm:t>
    </dgm:pt>
    <dgm:pt modelId="{A60020ED-F5A7-431A-88A4-1DDDADF922FB}" type="parTrans" cxnId="{999ADC00-7869-4468-9CA2-7B9E61057C18}">
      <dgm:prSet/>
      <dgm:spPr/>
      <dgm:t>
        <a:bodyPr/>
        <a:lstStyle/>
        <a:p>
          <a:endParaRPr lang="zh-TW" altLang="en-US"/>
        </a:p>
      </dgm:t>
    </dgm:pt>
    <dgm:pt modelId="{69C0AD63-07D0-40F7-A026-458BB657ED74}" type="sibTrans" cxnId="{999ADC00-7869-4468-9CA2-7B9E61057C18}">
      <dgm:prSet/>
      <dgm:spPr/>
      <dgm:t>
        <a:bodyPr/>
        <a:lstStyle/>
        <a:p>
          <a:endParaRPr lang="zh-TW" altLang="en-US"/>
        </a:p>
      </dgm:t>
    </dgm:pt>
    <dgm:pt modelId="{92C14E10-930A-4454-827E-9E941CA366A1}" type="pres">
      <dgm:prSet presAssocID="{C42AE10E-2FC1-4217-B283-9A8DAC172CA6}" presName="linear" presStyleCnt="0">
        <dgm:presLayoutVars>
          <dgm:animLvl val="lvl"/>
          <dgm:resizeHandles val="exact"/>
        </dgm:presLayoutVars>
      </dgm:prSet>
      <dgm:spPr/>
    </dgm:pt>
    <dgm:pt modelId="{9FBA1960-2D08-45DF-8032-CB4888BFECAB}" type="pres">
      <dgm:prSet presAssocID="{898C9902-DBF9-450C-86C4-51E2C191CB3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708CFD9-A96F-4DE7-8E01-F2835461154C}" type="pres">
      <dgm:prSet presAssocID="{898C9902-DBF9-450C-86C4-51E2C191CB3F}" presName="childText" presStyleLbl="revTx" presStyleIdx="0" presStyleCnt="2">
        <dgm:presLayoutVars>
          <dgm:bulletEnabled val="1"/>
        </dgm:presLayoutVars>
      </dgm:prSet>
      <dgm:spPr/>
    </dgm:pt>
    <dgm:pt modelId="{27279EFF-C0F3-44DF-85D3-0521FEEB5806}" type="pres">
      <dgm:prSet presAssocID="{AFFCB9F6-945B-4ADE-B323-0D6DC4C0EE6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89CFBF4-12AB-44C2-A6A6-57606180E3F2}" type="pres">
      <dgm:prSet presAssocID="{AFFCB9F6-945B-4ADE-B323-0D6DC4C0EE6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99ADC00-7869-4468-9CA2-7B9E61057C18}" srcId="{AFFCB9F6-945B-4ADE-B323-0D6DC4C0EE6C}" destId="{72E2AE78-00DF-40D7-AAF0-14F3CDB3C6EB}" srcOrd="0" destOrd="0" parTransId="{A60020ED-F5A7-431A-88A4-1DDDADF922FB}" sibTransId="{69C0AD63-07D0-40F7-A026-458BB657ED74}"/>
    <dgm:cxn modelId="{956DF808-CB91-4F75-B5CB-4A4745EA3605}" type="presOf" srcId="{72E2AE78-00DF-40D7-AAF0-14F3CDB3C6EB}" destId="{689CFBF4-12AB-44C2-A6A6-57606180E3F2}" srcOrd="0" destOrd="0" presId="urn:microsoft.com/office/officeart/2005/8/layout/vList2"/>
    <dgm:cxn modelId="{1CE4EB27-225E-4FE4-BDE2-784D878956AE}" type="presOf" srcId="{BC38580B-91C9-45B0-B628-D8F31C6C8ECB}" destId="{B708CFD9-A96F-4DE7-8E01-F2835461154C}" srcOrd="0" destOrd="0" presId="urn:microsoft.com/office/officeart/2005/8/layout/vList2"/>
    <dgm:cxn modelId="{64C0B829-DB85-4DD0-A664-C904A59E0E5A}" srcId="{C42AE10E-2FC1-4217-B283-9A8DAC172CA6}" destId="{898C9902-DBF9-450C-86C4-51E2C191CB3F}" srcOrd="0" destOrd="0" parTransId="{21120D53-D4F7-4A0A-849D-8AD199ED4C98}" sibTransId="{B68A2FAA-474A-4648-9CA2-EE26FA563FF2}"/>
    <dgm:cxn modelId="{C74F632E-9DAD-4145-8004-84F293A08F73}" srcId="{C42AE10E-2FC1-4217-B283-9A8DAC172CA6}" destId="{AFFCB9F6-945B-4ADE-B323-0D6DC4C0EE6C}" srcOrd="1" destOrd="0" parTransId="{21E1B4A4-A383-4D73-AB3F-80BC72211AD0}" sibTransId="{07B69AC4-0433-4581-AAF5-2CD7F8843C40}"/>
    <dgm:cxn modelId="{7DD8F632-67B8-42FD-93EA-D9C05760BE40}" srcId="{898C9902-DBF9-450C-86C4-51E2C191CB3F}" destId="{38272D8F-583B-47FD-BD19-6ECB9D811EC6}" srcOrd="1" destOrd="0" parTransId="{24B68B60-2D32-4722-9CD7-DDAD22B2EC11}" sibTransId="{C5CF170C-1893-4E2C-A344-68FB113F86FA}"/>
    <dgm:cxn modelId="{632B9A5D-B151-4A31-B764-080B28E916EC}" type="presOf" srcId="{B5CB13AD-CE0D-48D5-9C1F-A1441A17608E}" destId="{689CFBF4-12AB-44C2-A6A6-57606180E3F2}" srcOrd="0" destOrd="2" presId="urn:microsoft.com/office/officeart/2005/8/layout/vList2"/>
    <dgm:cxn modelId="{F9327444-2360-4D00-A2D6-041D853E999B}" type="presOf" srcId="{38272D8F-583B-47FD-BD19-6ECB9D811EC6}" destId="{B708CFD9-A96F-4DE7-8E01-F2835461154C}" srcOrd="0" destOrd="1" presId="urn:microsoft.com/office/officeart/2005/8/layout/vList2"/>
    <dgm:cxn modelId="{78B16E7F-C1C8-4BC4-A539-CCB46232E743}" srcId="{898C9902-DBF9-450C-86C4-51E2C191CB3F}" destId="{BC38580B-91C9-45B0-B628-D8F31C6C8ECB}" srcOrd="0" destOrd="0" parTransId="{48F7F7EA-A827-4F0F-895D-8507A6BF0C50}" sibTransId="{231F7478-2233-4881-AE41-4A8FBC35903D}"/>
    <dgm:cxn modelId="{B1763289-A19C-4FAE-8F3F-21E146854E69}" type="presOf" srcId="{898C9902-DBF9-450C-86C4-51E2C191CB3F}" destId="{9FBA1960-2D08-45DF-8032-CB4888BFECAB}" srcOrd="0" destOrd="0" presId="urn:microsoft.com/office/officeart/2005/8/layout/vList2"/>
    <dgm:cxn modelId="{9CDDC69B-ED70-48AF-8858-7BAB8402963C}" srcId="{AFFCB9F6-945B-4ADE-B323-0D6DC4C0EE6C}" destId="{B5CB13AD-CE0D-48D5-9C1F-A1441A17608E}" srcOrd="2" destOrd="0" parTransId="{872626B6-0298-42DA-A277-2FCAB88965F0}" sibTransId="{AFF63A30-92BE-4335-9CEB-4203DBF27ECF}"/>
    <dgm:cxn modelId="{82C829AD-33B3-419A-96CA-CBA621E45816}" type="presOf" srcId="{1BD85FFE-12BA-47B5-8E8F-3CE43BB64597}" destId="{689CFBF4-12AB-44C2-A6A6-57606180E3F2}" srcOrd="0" destOrd="1" presId="urn:microsoft.com/office/officeart/2005/8/layout/vList2"/>
    <dgm:cxn modelId="{87BDEBC2-9237-4ACF-849F-638088FD7D9B}" type="presOf" srcId="{AFFCB9F6-945B-4ADE-B323-0D6DC4C0EE6C}" destId="{27279EFF-C0F3-44DF-85D3-0521FEEB5806}" srcOrd="0" destOrd="0" presId="urn:microsoft.com/office/officeart/2005/8/layout/vList2"/>
    <dgm:cxn modelId="{41D468D8-8BB8-4425-A71D-3F08AF9587E9}" srcId="{AFFCB9F6-945B-4ADE-B323-0D6DC4C0EE6C}" destId="{1BD85FFE-12BA-47B5-8E8F-3CE43BB64597}" srcOrd="1" destOrd="0" parTransId="{B4466FA3-0B98-406E-9526-4C077BEB61DF}" sibTransId="{DD8B8A41-21F9-45A6-A976-7887DFA53F27}"/>
    <dgm:cxn modelId="{B39A27DC-B3EC-4736-B097-329B029C34F9}" type="presOf" srcId="{C42AE10E-2FC1-4217-B283-9A8DAC172CA6}" destId="{92C14E10-930A-4454-827E-9E941CA366A1}" srcOrd="0" destOrd="0" presId="urn:microsoft.com/office/officeart/2005/8/layout/vList2"/>
    <dgm:cxn modelId="{C86D96A2-CAD6-4285-A685-1BB9EA75BDD6}" type="presParOf" srcId="{92C14E10-930A-4454-827E-9E941CA366A1}" destId="{9FBA1960-2D08-45DF-8032-CB4888BFECAB}" srcOrd="0" destOrd="0" presId="urn:microsoft.com/office/officeart/2005/8/layout/vList2"/>
    <dgm:cxn modelId="{D6D9525A-4B83-42BE-B088-0372EA25BF9E}" type="presParOf" srcId="{92C14E10-930A-4454-827E-9E941CA366A1}" destId="{B708CFD9-A96F-4DE7-8E01-F2835461154C}" srcOrd="1" destOrd="0" presId="urn:microsoft.com/office/officeart/2005/8/layout/vList2"/>
    <dgm:cxn modelId="{1A9D7AD7-6DB3-4593-94FB-3B9DBF4AD69F}" type="presParOf" srcId="{92C14E10-930A-4454-827E-9E941CA366A1}" destId="{27279EFF-C0F3-44DF-85D3-0521FEEB5806}" srcOrd="2" destOrd="0" presId="urn:microsoft.com/office/officeart/2005/8/layout/vList2"/>
    <dgm:cxn modelId="{09849097-B355-4FCC-A941-C857C6C66E64}" type="presParOf" srcId="{92C14E10-930A-4454-827E-9E941CA366A1}" destId="{689CFBF4-12AB-44C2-A6A6-57606180E3F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42AE10E-2FC1-4217-B283-9A8DAC172CA6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98C9902-DBF9-450C-86C4-51E2C191CB3F}">
      <dgm:prSet phldrT="[文字]" custT="1"/>
      <dgm:spPr/>
      <dgm:t>
        <a:bodyPr/>
        <a:lstStyle/>
        <a:p>
          <a:r>
            <a:rPr lang="en-US" altLang="zh-TW" sz="2800" dirty="0"/>
            <a:t>Conditional Sequence Generation</a:t>
          </a:r>
          <a:endParaRPr lang="zh-TW" altLang="en-US" sz="2800" dirty="0"/>
        </a:p>
      </dgm:t>
    </dgm:pt>
    <dgm:pt modelId="{21120D53-D4F7-4A0A-849D-8AD199ED4C98}" type="parTrans" cxnId="{64C0B829-DB85-4DD0-A664-C904A59E0E5A}">
      <dgm:prSet/>
      <dgm:spPr/>
      <dgm:t>
        <a:bodyPr/>
        <a:lstStyle/>
        <a:p>
          <a:endParaRPr lang="zh-TW" altLang="en-US"/>
        </a:p>
      </dgm:t>
    </dgm:pt>
    <dgm:pt modelId="{B68A2FAA-474A-4648-9CA2-EE26FA563FF2}" type="sibTrans" cxnId="{64C0B829-DB85-4DD0-A664-C904A59E0E5A}">
      <dgm:prSet/>
      <dgm:spPr/>
      <dgm:t>
        <a:bodyPr/>
        <a:lstStyle/>
        <a:p>
          <a:endParaRPr lang="zh-TW" altLang="en-US"/>
        </a:p>
      </dgm:t>
    </dgm:pt>
    <dgm:pt modelId="{BC38580B-91C9-45B0-B628-D8F31C6C8ECB}">
      <dgm:prSet phldrT="[文字]" custT="1"/>
      <dgm:spPr/>
      <dgm:t>
        <a:bodyPr/>
        <a:lstStyle/>
        <a:p>
          <a:r>
            <a:rPr lang="en-US" altLang="zh-TW" sz="2800" dirty="0"/>
            <a:t>RL (human feedback)</a:t>
          </a:r>
          <a:endParaRPr lang="zh-TW" altLang="en-US" sz="2800" dirty="0"/>
        </a:p>
      </dgm:t>
    </dgm:pt>
    <dgm:pt modelId="{48F7F7EA-A827-4F0F-895D-8507A6BF0C50}" type="parTrans" cxnId="{78B16E7F-C1C8-4BC4-A539-CCB46232E743}">
      <dgm:prSet/>
      <dgm:spPr/>
      <dgm:t>
        <a:bodyPr/>
        <a:lstStyle/>
        <a:p>
          <a:endParaRPr lang="zh-TW" altLang="en-US"/>
        </a:p>
      </dgm:t>
    </dgm:pt>
    <dgm:pt modelId="{231F7478-2233-4881-AE41-4A8FBC35903D}" type="sibTrans" cxnId="{78B16E7F-C1C8-4BC4-A539-CCB46232E743}">
      <dgm:prSet/>
      <dgm:spPr/>
      <dgm:t>
        <a:bodyPr/>
        <a:lstStyle/>
        <a:p>
          <a:endParaRPr lang="zh-TW" altLang="en-US"/>
        </a:p>
      </dgm:t>
    </dgm:pt>
    <dgm:pt modelId="{38272D8F-583B-47FD-BD19-6ECB9D811EC6}">
      <dgm:prSet phldrT="[文字]" custT="1"/>
      <dgm:spPr/>
      <dgm:t>
        <a:bodyPr/>
        <a:lstStyle/>
        <a:p>
          <a:r>
            <a:rPr lang="en-US" altLang="zh-TW" sz="2800" dirty="0"/>
            <a:t>GAN (discriminator feedback)</a:t>
          </a:r>
          <a:endParaRPr lang="zh-TW" altLang="en-US" sz="2800" dirty="0"/>
        </a:p>
      </dgm:t>
    </dgm:pt>
    <dgm:pt modelId="{24B68B60-2D32-4722-9CD7-DDAD22B2EC11}" type="parTrans" cxnId="{7DD8F632-67B8-42FD-93EA-D9C05760BE40}">
      <dgm:prSet/>
      <dgm:spPr/>
      <dgm:t>
        <a:bodyPr/>
        <a:lstStyle/>
        <a:p>
          <a:endParaRPr lang="zh-TW" altLang="en-US"/>
        </a:p>
      </dgm:t>
    </dgm:pt>
    <dgm:pt modelId="{C5CF170C-1893-4E2C-A344-68FB113F86FA}" type="sibTrans" cxnId="{7DD8F632-67B8-42FD-93EA-D9C05760BE40}">
      <dgm:prSet/>
      <dgm:spPr/>
      <dgm:t>
        <a:bodyPr/>
        <a:lstStyle/>
        <a:p>
          <a:endParaRPr lang="zh-TW" altLang="en-US"/>
        </a:p>
      </dgm:t>
    </dgm:pt>
    <dgm:pt modelId="{1BD85FFE-12BA-47B5-8E8F-3CE43BB64597}">
      <dgm:prSet phldrT="[文字]" custT="1"/>
      <dgm:spPr/>
      <dgm:t>
        <a:bodyPr/>
        <a:lstStyle/>
        <a:p>
          <a:r>
            <a:rPr lang="en-US" altLang="zh-TW" sz="2800" dirty="0"/>
            <a:t>Unsupervised Abstractive Summarization</a:t>
          </a:r>
          <a:endParaRPr lang="zh-TW" altLang="en-US" sz="2800" dirty="0"/>
        </a:p>
      </dgm:t>
    </dgm:pt>
    <dgm:pt modelId="{B4466FA3-0B98-406E-9526-4C077BEB61DF}" type="parTrans" cxnId="{41D468D8-8BB8-4425-A71D-3F08AF9587E9}">
      <dgm:prSet/>
      <dgm:spPr/>
      <dgm:t>
        <a:bodyPr/>
        <a:lstStyle/>
        <a:p>
          <a:endParaRPr lang="zh-TW" altLang="en-US"/>
        </a:p>
      </dgm:t>
    </dgm:pt>
    <dgm:pt modelId="{DD8B8A41-21F9-45A6-A976-7887DFA53F27}" type="sibTrans" cxnId="{41D468D8-8BB8-4425-A71D-3F08AF9587E9}">
      <dgm:prSet/>
      <dgm:spPr/>
      <dgm:t>
        <a:bodyPr/>
        <a:lstStyle/>
        <a:p>
          <a:endParaRPr lang="zh-TW" altLang="en-US"/>
        </a:p>
      </dgm:t>
    </dgm:pt>
    <dgm:pt modelId="{AFFCB9F6-945B-4ADE-B323-0D6DC4C0EE6C}">
      <dgm:prSet phldrT="[文字]" custT="1"/>
      <dgm:spPr/>
      <dgm:t>
        <a:bodyPr/>
        <a:lstStyle/>
        <a:p>
          <a:r>
            <a:rPr lang="en-US" altLang="zh-TW" sz="2800" dirty="0"/>
            <a:t>Unsupervised Conditional Sequence Generation</a:t>
          </a:r>
          <a:endParaRPr lang="zh-TW" altLang="en-US" sz="2800" dirty="0"/>
        </a:p>
      </dgm:t>
    </dgm:pt>
    <dgm:pt modelId="{21E1B4A4-A383-4D73-AB3F-80BC72211AD0}" type="parTrans" cxnId="{C74F632E-9DAD-4145-8004-84F293A08F73}">
      <dgm:prSet/>
      <dgm:spPr/>
      <dgm:t>
        <a:bodyPr/>
        <a:lstStyle/>
        <a:p>
          <a:endParaRPr lang="zh-TW" altLang="en-US"/>
        </a:p>
      </dgm:t>
    </dgm:pt>
    <dgm:pt modelId="{07B69AC4-0433-4581-AAF5-2CD7F8843C40}" type="sibTrans" cxnId="{C74F632E-9DAD-4145-8004-84F293A08F73}">
      <dgm:prSet/>
      <dgm:spPr/>
      <dgm:t>
        <a:bodyPr/>
        <a:lstStyle/>
        <a:p>
          <a:endParaRPr lang="zh-TW" altLang="en-US"/>
        </a:p>
      </dgm:t>
    </dgm:pt>
    <dgm:pt modelId="{B5CB13AD-CE0D-48D5-9C1F-A1441A17608E}">
      <dgm:prSet phldrT="[文字]" custT="1"/>
      <dgm:spPr/>
      <dgm:t>
        <a:bodyPr/>
        <a:lstStyle/>
        <a:p>
          <a:r>
            <a:rPr lang="en-US" altLang="zh-TW" sz="2800" dirty="0"/>
            <a:t>Unsupervised Translation</a:t>
          </a:r>
          <a:endParaRPr lang="zh-TW" altLang="en-US" sz="2800" dirty="0"/>
        </a:p>
      </dgm:t>
    </dgm:pt>
    <dgm:pt modelId="{872626B6-0298-42DA-A277-2FCAB88965F0}" type="parTrans" cxnId="{9CDDC69B-ED70-48AF-8858-7BAB8402963C}">
      <dgm:prSet/>
      <dgm:spPr/>
      <dgm:t>
        <a:bodyPr/>
        <a:lstStyle/>
        <a:p>
          <a:endParaRPr lang="zh-TW" altLang="en-US"/>
        </a:p>
      </dgm:t>
    </dgm:pt>
    <dgm:pt modelId="{AFF63A30-92BE-4335-9CEB-4203DBF27ECF}" type="sibTrans" cxnId="{9CDDC69B-ED70-48AF-8858-7BAB8402963C}">
      <dgm:prSet/>
      <dgm:spPr/>
      <dgm:t>
        <a:bodyPr/>
        <a:lstStyle/>
        <a:p>
          <a:endParaRPr lang="zh-TW" altLang="en-US"/>
        </a:p>
      </dgm:t>
    </dgm:pt>
    <dgm:pt modelId="{72E2AE78-00DF-40D7-AAF0-14F3CDB3C6EB}">
      <dgm:prSet phldrT="[文字]" custT="1"/>
      <dgm:spPr/>
      <dgm:t>
        <a:bodyPr/>
        <a:lstStyle/>
        <a:p>
          <a:r>
            <a:rPr lang="en-US" altLang="zh-TW" sz="2800" dirty="0"/>
            <a:t>Text Style Transfer</a:t>
          </a:r>
          <a:endParaRPr lang="zh-TW" altLang="en-US" sz="2800" dirty="0"/>
        </a:p>
      </dgm:t>
    </dgm:pt>
    <dgm:pt modelId="{A60020ED-F5A7-431A-88A4-1DDDADF922FB}" type="parTrans" cxnId="{999ADC00-7869-4468-9CA2-7B9E61057C18}">
      <dgm:prSet/>
      <dgm:spPr/>
      <dgm:t>
        <a:bodyPr/>
        <a:lstStyle/>
        <a:p>
          <a:endParaRPr lang="zh-TW" altLang="en-US"/>
        </a:p>
      </dgm:t>
    </dgm:pt>
    <dgm:pt modelId="{69C0AD63-07D0-40F7-A026-458BB657ED74}" type="sibTrans" cxnId="{999ADC00-7869-4468-9CA2-7B9E61057C18}">
      <dgm:prSet/>
      <dgm:spPr/>
      <dgm:t>
        <a:bodyPr/>
        <a:lstStyle/>
        <a:p>
          <a:endParaRPr lang="zh-TW" altLang="en-US"/>
        </a:p>
      </dgm:t>
    </dgm:pt>
    <dgm:pt modelId="{92C14E10-930A-4454-827E-9E941CA366A1}" type="pres">
      <dgm:prSet presAssocID="{C42AE10E-2FC1-4217-B283-9A8DAC172CA6}" presName="linear" presStyleCnt="0">
        <dgm:presLayoutVars>
          <dgm:animLvl val="lvl"/>
          <dgm:resizeHandles val="exact"/>
        </dgm:presLayoutVars>
      </dgm:prSet>
      <dgm:spPr/>
    </dgm:pt>
    <dgm:pt modelId="{9FBA1960-2D08-45DF-8032-CB4888BFECAB}" type="pres">
      <dgm:prSet presAssocID="{898C9902-DBF9-450C-86C4-51E2C191CB3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708CFD9-A96F-4DE7-8E01-F2835461154C}" type="pres">
      <dgm:prSet presAssocID="{898C9902-DBF9-450C-86C4-51E2C191CB3F}" presName="childText" presStyleLbl="revTx" presStyleIdx="0" presStyleCnt="2">
        <dgm:presLayoutVars>
          <dgm:bulletEnabled val="1"/>
        </dgm:presLayoutVars>
      </dgm:prSet>
      <dgm:spPr/>
    </dgm:pt>
    <dgm:pt modelId="{27279EFF-C0F3-44DF-85D3-0521FEEB5806}" type="pres">
      <dgm:prSet presAssocID="{AFFCB9F6-945B-4ADE-B323-0D6DC4C0EE6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89CFBF4-12AB-44C2-A6A6-57606180E3F2}" type="pres">
      <dgm:prSet presAssocID="{AFFCB9F6-945B-4ADE-B323-0D6DC4C0EE6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99ADC00-7869-4468-9CA2-7B9E61057C18}" srcId="{AFFCB9F6-945B-4ADE-B323-0D6DC4C0EE6C}" destId="{72E2AE78-00DF-40D7-AAF0-14F3CDB3C6EB}" srcOrd="0" destOrd="0" parTransId="{A60020ED-F5A7-431A-88A4-1DDDADF922FB}" sibTransId="{69C0AD63-07D0-40F7-A026-458BB657ED74}"/>
    <dgm:cxn modelId="{956DF808-CB91-4F75-B5CB-4A4745EA3605}" type="presOf" srcId="{72E2AE78-00DF-40D7-AAF0-14F3CDB3C6EB}" destId="{689CFBF4-12AB-44C2-A6A6-57606180E3F2}" srcOrd="0" destOrd="0" presId="urn:microsoft.com/office/officeart/2005/8/layout/vList2"/>
    <dgm:cxn modelId="{1CE4EB27-225E-4FE4-BDE2-784D878956AE}" type="presOf" srcId="{BC38580B-91C9-45B0-B628-D8F31C6C8ECB}" destId="{B708CFD9-A96F-4DE7-8E01-F2835461154C}" srcOrd="0" destOrd="0" presId="urn:microsoft.com/office/officeart/2005/8/layout/vList2"/>
    <dgm:cxn modelId="{64C0B829-DB85-4DD0-A664-C904A59E0E5A}" srcId="{C42AE10E-2FC1-4217-B283-9A8DAC172CA6}" destId="{898C9902-DBF9-450C-86C4-51E2C191CB3F}" srcOrd="0" destOrd="0" parTransId="{21120D53-D4F7-4A0A-849D-8AD199ED4C98}" sibTransId="{B68A2FAA-474A-4648-9CA2-EE26FA563FF2}"/>
    <dgm:cxn modelId="{C74F632E-9DAD-4145-8004-84F293A08F73}" srcId="{C42AE10E-2FC1-4217-B283-9A8DAC172CA6}" destId="{AFFCB9F6-945B-4ADE-B323-0D6DC4C0EE6C}" srcOrd="1" destOrd="0" parTransId="{21E1B4A4-A383-4D73-AB3F-80BC72211AD0}" sibTransId="{07B69AC4-0433-4581-AAF5-2CD7F8843C40}"/>
    <dgm:cxn modelId="{7DD8F632-67B8-42FD-93EA-D9C05760BE40}" srcId="{898C9902-DBF9-450C-86C4-51E2C191CB3F}" destId="{38272D8F-583B-47FD-BD19-6ECB9D811EC6}" srcOrd="1" destOrd="0" parTransId="{24B68B60-2D32-4722-9CD7-DDAD22B2EC11}" sibTransId="{C5CF170C-1893-4E2C-A344-68FB113F86FA}"/>
    <dgm:cxn modelId="{632B9A5D-B151-4A31-B764-080B28E916EC}" type="presOf" srcId="{B5CB13AD-CE0D-48D5-9C1F-A1441A17608E}" destId="{689CFBF4-12AB-44C2-A6A6-57606180E3F2}" srcOrd="0" destOrd="2" presId="urn:microsoft.com/office/officeart/2005/8/layout/vList2"/>
    <dgm:cxn modelId="{F9327444-2360-4D00-A2D6-041D853E999B}" type="presOf" srcId="{38272D8F-583B-47FD-BD19-6ECB9D811EC6}" destId="{B708CFD9-A96F-4DE7-8E01-F2835461154C}" srcOrd="0" destOrd="1" presId="urn:microsoft.com/office/officeart/2005/8/layout/vList2"/>
    <dgm:cxn modelId="{78B16E7F-C1C8-4BC4-A539-CCB46232E743}" srcId="{898C9902-DBF9-450C-86C4-51E2C191CB3F}" destId="{BC38580B-91C9-45B0-B628-D8F31C6C8ECB}" srcOrd="0" destOrd="0" parTransId="{48F7F7EA-A827-4F0F-895D-8507A6BF0C50}" sibTransId="{231F7478-2233-4881-AE41-4A8FBC35903D}"/>
    <dgm:cxn modelId="{B1763289-A19C-4FAE-8F3F-21E146854E69}" type="presOf" srcId="{898C9902-DBF9-450C-86C4-51E2C191CB3F}" destId="{9FBA1960-2D08-45DF-8032-CB4888BFECAB}" srcOrd="0" destOrd="0" presId="urn:microsoft.com/office/officeart/2005/8/layout/vList2"/>
    <dgm:cxn modelId="{9CDDC69B-ED70-48AF-8858-7BAB8402963C}" srcId="{AFFCB9F6-945B-4ADE-B323-0D6DC4C0EE6C}" destId="{B5CB13AD-CE0D-48D5-9C1F-A1441A17608E}" srcOrd="2" destOrd="0" parTransId="{872626B6-0298-42DA-A277-2FCAB88965F0}" sibTransId="{AFF63A30-92BE-4335-9CEB-4203DBF27ECF}"/>
    <dgm:cxn modelId="{82C829AD-33B3-419A-96CA-CBA621E45816}" type="presOf" srcId="{1BD85FFE-12BA-47B5-8E8F-3CE43BB64597}" destId="{689CFBF4-12AB-44C2-A6A6-57606180E3F2}" srcOrd="0" destOrd="1" presId="urn:microsoft.com/office/officeart/2005/8/layout/vList2"/>
    <dgm:cxn modelId="{87BDEBC2-9237-4ACF-849F-638088FD7D9B}" type="presOf" srcId="{AFFCB9F6-945B-4ADE-B323-0D6DC4C0EE6C}" destId="{27279EFF-C0F3-44DF-85D3-0521FEEB5806}" srcOrd="0" destOrd="0" presId="urn:microsoft.com/office/officeart/2005/8/layout/vList2"/>
    <dgm:cxn modelId="{41D468D8-8BB8-4425-A71D-3F08AF9587E9}" srcId="{AFFCB9F6-945B-4ADE-B323-0D6DC4C0EE6C}" destId="{1BD85FFE-12BA-47B5-8E8F-3CE43BB64597}" srcOrd="1" destOrd="0" parTransId="{B4466FA3-0B98-406E-9526-4C077BEB61DF}" sibTransId="{DD8B8A41-21F9-45A6-A976-7887DFA53F27}"/>
    <dgm:cxn modelId="{B39A27DC-B3EC-4736-B097-329B029C34F9}" type="presOf" srcId="{C42AE10E-2FC1-4217-B283-9A8DAC172CA6}" destId="{92C14E10-930A-4454-827E-9E941CA366A1}" srcOrd="0" destOrd="0" presId="urn:microsoft.com/office/officeart/2005/8/layout/vList2"/>
    <dgm:cxn modelId="{C86D96A2-CAD6-4285-A685-1BB9EA75BDD6}" type="presParOf" srcId="{92C14E10-930A-4454-827E-9E941CA366A1}" destId="{9FBA1960-2D08-45DF-8032-CB4888BFECAB}" srcOrd="0" destOrd="0" presId="urn:microsoft.com/office/officeart/2005/8/layout/vList2"/>
    <dgm:cxn modelId="{D6D9525A-4B83-42BE-B088-0372EA25BF9E}" type="presParOf" srcId="{92C14E10-930A-4454-827E-9E941CA366A1}" destId="{B708CFD9-A96F-4DE7-8E01-F2835461154C}" srcOrd="1" destOrd="0" presId="urn:microsoft.com/office/officeart/2005/8/layout/vList2"/>
    <dgm:cxn modelId="{1A9D7AD7-6DB3-4593-94FB-3B9DBF4AD69F}" type="presParOf" srcId="{92C14E10-930A-4454-827E-9E941CA366A1}" destId="{27279EFF-C0F3-44DF-85D3-0521FEEB5806}" srcOrd="2" destOrd="0" presId="urn:microsoft.com/office/officeart/2005/8/layout/vList2"/>
    <dgm:cxn modelId="{09849097-B355-4FCC-A941-C857C6C66E64}" type="presParOf" srcId="{92C14E10-930A-4454-827E-9E941CA366A1}" destId="{689CFBF4-12AB-44C2-A6A6-57606180E3F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2AE10E-2FC1-4217-B283-9A8DAC172CA6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98C9902-DBF9-450C-86C4-51E2C191CB3F}">
      <dgm:prSet phldrT="[文字]" custT="1"/>
      <dgm:spPr/>
      <dgm:t>
        <a:bodyPr/>
        <a:lstStyle/>
        <a:p>
          <a:r>
            <a:rPr lang="en-US" altLang="zh-TW" sz="2800"/>
            <a:t>Improving Supervised Seq-to-seq Model</a:t>
          </a:r>
          <a:endParaRPr lang="zh-TW" altLang="en-US" sz="2800" dirty="0"/>
        </a:p>
      </dgm:t>
    </dgm:pt>
    <dgm:pt modelId="{21120D53-D4F7-4A0A-849D-8AD199ED4C98}" type="parTrans" cxnId="{64C0B829-DB85-4DD0-A664-C904A59E0E5A}">
      <dgm:prSet/>
      <dgm:spPr/>
      <dgm:t>
        <a:bodyPr/>
        <a:lstStyle/>
        <a:p>
          <a:endParaRPr lang="zh-TW" altLang="en-US"/>
        </a:p>
      </dgm:t>
    </dgm:pt>
    <dgm:pt modelId="{B68A2FAA-474A-4648-9CA2-EE26FA563FF2}" type="sibTrans" cxnId="{64C0B829-DB85-4DD0-A664-C904A59E0E5A}">
      <dgm:prSet/>
      <dgm:spPr/>
      <dgm:t>
        <a:bodyPr/>
        <a:lstStyle/>
        <a:p>
          <a:endParaRPr lang="zh-TW" altLang="en-US"/>
        </a:p>
      </dgm:t>
    </dgm:pt>
    <dgm:pt modelId="{EBD56D73-DF33-4351-BEA3-719F8214D72D}">
      <dgm:prSet phldrT="[文字]"/>
      <dgm:spPr/>
      <dgm:t>
        <a:bodyPr/>
        <a:lstStyle/>
        <a:p>
          <a:r>
            <a:rPr lang="en-US" altLang="zh-TW" dirty="0"/>
            <a:t>RL (human feedback)</a:t>
          </a:r>
          <a:endParaRPr lang="zh-TW" altLang="en-US" dirty="0"/>
        </a:p>
      </dgm:t>
    </dgm:pt>
    <dgm:pt modelId="{3C9BA591-1977-4861-AD2A-E77FF4943C46}" type="parTrans" cxnId="{7362359D-B4A5-493C-BDE9-995A65C95DBE}">
      <dgm:prSet/>
      <dgm:spPr/>
      <dgm:t>
        <a:bodyPr/>
        <a:lstStyle/>
        <a:p>
          <a:endParaRPr lang="zh-TW" altLang="en-US"/>
        </a:p>
      </dgm:t>
    </dgm:pt>
    <dgm:pt modelId="{7BD985D5-6F6A-4AAC-831D-122AD2CD2412}" type="sibTrans" cxnId="{7362359D-B4A5-493C-BDE9-995A65C95DBE}">
      <dgm:prSet/>
      <dgm:spPr/>
      <dgm:t>
        <a:bodyPr/>
        <a:lstStyle/>
        <a:p>
          <a:endParaRPr lang="zh-TW" altLang="en-US"/>
        </a:p>
      </dgm:t>
    </dgm:pt>
    <dgm:pt modelId="{4E9D4DB8-AE78-447F-B9DB-ABD775E66D95}">
      <dgm:prSet phldrT="[文字]"/>
      <dgm:spPr/>
      <dgm:t>
        <a:bodyPr/>
        <a:lstStyle/>
        <a:p>
          <a:r>
            <a:rPr lang="en-US" altLang="zh-TW" dirty="0"/>
            <a:t>GAN (discriminator feedback)</a:t>
          </a:r>
          <a:endParaRPr lang="zh-TW" altLang="en-US" dirty="0"/>
        </a:p>
      </dgm:t>
    </dgm:pt>
    <dgm:pt modelId="{E35A114A-2506-4722-AE63-38F0C172284B}" type="parTrans" cxnId="{C4345694-38CA-46BF-A436-69CEA0D82F70}">
      <dgm:prSet/>
      <dgm:spPr/>
      <dgm:t>
        <a:bodyPr/>
        <a:lstStyle/>
        <a:p>
          <a:endParaRPr lang="zh-TW" altLang="en-US"/>
        </a:p>
      </dgm:t>
    </dgm:pt>
    <dgm:pt modelId="{EC79F397-E8C8-45B0-82DD-162540565A09}" type="sibTrans" cxnId="{C4345694-38CA-46BF-A436-69CEA0D82F70}">
      <dgm:prSet/>
      <dgm:spPr/>
      <dgm:t>
        <a:bodyPr/>
        <a:lstStyle/>
        <a:p>
          <a:endParaRPr lang="zh-TW" altLang="en-US"/>
        </a:p>
      </dgm:t>
    </dgm:pt>
    <dgm:pt modelId="{DFDB30D6-4B58-4EEF-993D-34F4EB31F79D}">
      <dgm:prSet phldrT="[文字]"/>
      <dgm:spPr/>
      <dgm:t>
        <a:bodyPr/>
        <a:lstStyle/>
        <a:p>
          <a:r>
            <a:rPr lang="en-US" altLang="zh-TW" dirty="0"/>
            <a:t>Unsupervised </a:t>
          </a:r>
          <a:r>
            <a:rPr lang="en-US" altLang="zh-TW" dirty="0" err="1"/>
            <a:t>Seq</a:t>
          </a:r>
          <a:r>
            <a:rPr lang="en-US" altLang="zh-TW" dirty="0"/>
            <a:t>-to-</a:t>
          </a:r>
          <a:r>
            <a:rPr lang="en-US" altLang="zh-TW" dirty="0" err="1"/>
            <a:t>seq</a:t>
          </a:r>
          <a:r>
            <a:rPr lang="en-US" altLang="zh-TW" dirty="0"/>
            <a:t> Model</a:t>
          </a:r>
          <a:endParaRPr lang="zh-TW" altLang="en-US" dirty="0"/>
        </a:p>
      </dgm:t>
    </dgm:pt>
    <dgm:pt modelId="{1DA9B84E-9976-496B-B66A-22B80742DA1B}" type="parTrans" cxnId="{2707AD0E-B63F-4536-AC7D-B6B021607EF2}">
      <dgm:prSet/>
      <dgm:spPr/>
      <dgm:t>
        <a:bodyPr/>
        <a:lstStyle/>
        <a:p>
          <a:endParaRPr lang="zh-TW" altLang="en-US"/>
        </a:p>
      </dgm:t>
    </dgm:pt>
    <dgm:pt modelId="{91432B37-B5B6-4A37-B669-582672270802}" type="sibTrans" cxnId="{2707AD0E-B63F-4536-AC7D-B6B021607EF2}">
      <dgm:prSet/>
      <dgm:spPr/>
      <dgm:t>
        <a:bodyPr/>
        <a:lstStyle/>
        <a:p>
          <a:endParaRPr lang="zh-TW" altLang="en-US"/>
        </a:p>
      </dgm:t>
    </dgm:pt>
    <dgm:pt modelId="{333E7D29-12D7-4B64-AFCF-AF9B90D99B0D}">
      <dgm:prSet phldrT="[文字]"/>
      <dgm:spPr/>
      <dgm:t>
        <a:bodyPr/>
        <a:lstStyle/>
        <a:p>
          <a:r>
            <a:rPr lang="en-US" altLang="zh-TW" dirty="0"/>
            <a:t>Text Style Transfer</a:t>
          </a:r>
          <a:endParaRPr lang="zh-TW" altLang="en-US" dirty="0"/>
        </a:p>
      </dgm:t>
    </dgm:pt>
    <dgm:pt modelId="{22F42395-C7A6-43A3-BB3F-F82DC6E20A2F}" type="parTrans" cxnId="{C1499694-49F0-481A-94E0-3F2BF276AD63}">
      <dgm:prSet/>
      <dgm:spPr/>
      <dgm:t>
        <a:bodyPr/>
        <a:lstStyle/>
        <a:p>
          <a:endParaRPr lang="zh-TW" altLang="en-US"/>
        </a:p>
      </dgm:t>
    </dgm:pt>
    <dgm:pt modelId="{CA46F5BC-E2F8-43A0-962C-72081CD344FB}" type="sibTrans" cxnId="{C1499694-49F0-481A-94E0-3F2BF276AD63}">
      <dgm:prSet/>
      <dgm:spPr/>
      <dgm:t>
        <a:bodyPr/>
        <a:lstStyle/>
        <a:p>
          <a:endParaRPr lang="zh-TW" altLang="en-US"/>
        </a:p>
      </dgm:t>
    </dgm:pt>
    <dgm:pt modelId="{CEE399C4-D7EA-413F-998D-8B0FC9ECA611}">
      <dgm:prSet phldrT="[文字]"/>
      <dgm:spPr/>
      <dgm:t>
        <a:bodyPr/>
        <a:lstStyle/>
        <a:p>
          <a:r>
            <a:rPr lang="en-US" altLang="zh-TW" dirty="0"/>
            <a:t>Unsupervised Abstractive Summarization</a:t>
          </a:r>
          <a:endParaRPr lang="zh-TW" altLang="en-US" dirty="0"/>
        </a:p>
      </dgm:t>
    </dgm:pt>
    <dgm:pt modelId="{9F7FE484-B2BE-4DA9-BB1F-21408D8D0975}" type="parTrans" cxnId="{180047C3-FBE8-4627-A2D7-DCD51EA349C2}">
      <dgm:prSet/>
      <dgm:spPr/>
      <dgm:t>
        <a:bodyPr/>
        <a:lstStyle/>
        <a:p>
          <a:endParaRPr lang="zh-TW" altLang="en-US"/>
        </a:p>
      </dgm:t>
    </dgm:pt>
    <dgm:pt modelId="{AEA4AF75-3A4E-4643-BD24-1D38BAA0823D}" type="sibTrans" cxnId="{180047C3-FBE8-4627-A2D7-DCD51EA349C2}">
      <dgm:prSet/>
      <dgm:spPr/>
      <dgm:t>
        <a:bodyPr/>
        <a:lstStyle/>
        <a:p>
          <a:endParaRPr lang="zh-TW" altLang="en-US"/>
        </a:p>
      </dgm:t>
    </dgm:pt>
    <dgm:pt modelId="{07B288DA-25B0-4F9B-BF3A-B46AF4ED6844}">
      <dgm:prSet phldrT="[文字]"/>
      <dgm:spPr/>
      <dgm:t>
        <a:bodyPr/>
        <a:lstStyle/>
        <a:p>
          <a:r>
            <a:rPr lang="en-US" altLang="zh-TW" dirty="0"/>
            <a:t>Unsupervised Translation</a:t>
          </a:r>
          <a:endParaRPr lang="zh-TW" altLang="en-US" dirty="0"/>
        </a:p>
      </dgm:t>
    </dgm:pt>
    <dgm:pt modelId="{3176E472-288D-4C53-9A3A-514533B405D9}" type="parTrans" cxnId="{C86CC209-9A97-4816-A827-A20D278C4EA3}">
      <dgm:prSet/>
      <dgm:spPr/>
      <dgm:t>
        <a:bodyPr/>
        <a:lstStyle/>
        <a:p>
          <a:endParaRPr lang="zh-TW" altLang="en-US"/>
        </a:p>
      </dgm:t>
    </dgm:pt>
    <dgm:pt modelId="{7F8294B5-2277-4ACB-9600-DD9B7B02469C}" type="sibTrans" cxnId="{C86CC209-9A97-4816-A827-A20D278C4EA3}">
      <dgm:prSet/>
      <dgm:spPr/>
      <dgm:t>
        <a:bodyPr/>
        <a:lstStyle/>
        <a:p>
          <a:endParaRPr lang="zh-TW" altLang="en-US"/>
        </a:p>
      </dgm:t>
    </dgm:pt>
    <dgm:pt modelId="{92C14E10-930A-4454-827E-9E941CA366A1}" type="pres">
      <dgm:prSet presAssocID="{C42AE10E-2FC1-4217-B283-9A8DAC172CA6}" presName="linear" presStyleCnt="0">
        <dgm:presLayoutVars>
          <dgm:animLvl val="lvl"/>
          <dgm:resizeHandles val="exact"/>
        </dgm:presLayoutVars>
      </dgm:prSet>
      <dgm:spPr/>
    </dgm:pt>
    <dgm:pt modelId="{9FBA1960-2D08-45DF-8032-CB4888BFECAB}" type="pres">
      <dgm:prSet presAssocID="{898C9902-DBF9-450C-86C4-51E2C191CB3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708CFD9-A96F-4DE7-8E01-F2835461154C}" type="pres">
      <dgm:prSet presAssocID="{898C9902-DBF9-450C-86C4-51E2C191CB3F}" presName="childText" presStyleLbl="revTx" presStyleIdx="0" presStyleCnt="2">
        <dgm:presLayoutVars>
          <dgm:bulletEnabled val="1"/>
        </dgm:presLayoutVars>
      </dgm:prSet>
      <dgm:spPr/>
    </dgm:pt>
    <dgm:pt modelId="{017D3855-ED12-4EDC-8EDE-83EA5EDA2EF0}" type="pres">
      <dgm:prSet presAssocID="{DFDB30D6-4B58-4EEF-993D-34F4EB31F79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0196887-C8B2-40FE-ABDC-9C7A42E97A19}" type="pres">
      <dgm:prSet presAssocID="{DFDB30D6-4B58-4EEF-993D-34F4EB31F79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86CC209-9A97-4816-A827-A20D278C4EA3}" srcId="{DFDB30D6-4B58-4EEF-993D-34F4EB31F79D}" destId="{07B288DA-25B0-4F9B-BF3A-B46AF4ED6844}" srcOrd="2" destOrd="0" parTransId="{3176E472-288D-4C53-9A3A-514533B405D9}" sibTransId="{7F8294B5-2277-4ACB-9600-DD9B7B02469C}"/>
    <dgm:cxn modelId="{2707AD0E-B63F-4536-AC7D-B6B021607EF2}" srcId="{C42AE10E-2FC1-4217-B283-9A8DAC172CA6}" destId="{DFDB30D6-4B58-4EEF-993D-34F4EB31F79D}" srcOrd="1" destOrd="0" parTransId="{1DA9B84E-9976-496B-B66A-22B80742DA1B}" sibTransId="{91432B37-B5B6-4A37-B669-582672270802}"/>
    <dgm:cxn modelId="{64C0B829-DB85-4DD0-A664-C904A59E0E5A}" srcId="{C42AE10E-2FC1-4217-B283-9A8DAC172CA6}" destId="{898C9902-DBF9-450C-86C4-51E2C191CB3F}" srcOrd="0" destOrd="0" parTransId="{21120D53-D4F7-4A0A-849D-8AD199ED4C98}" sibTransId="{B68A2FAA-474A-4648-9CA2-EE26FA563FF2}"/>
    <dgm:cxn modelId="{026AE34B-41D1-494E-93F8-F8D77F6D990D}" type="presOf" srcId="{CEE399C4-D7EA-413F-998D-8B0FC9ECA611}" destId="{C0196887-C8B2-40FE-ABDC-9C7A42E97A19}" srcOrd="0" destOrd="1" presId="urn:microsoft.com/office/officeart/2005/8/layout/vList2"/>
    <dgm:cxn modelId="{B1763289-A19C-4FAE-8F3F-21E146854E69}" type="presOf" srcId="{898C9902-DBF9-450C-86C4-51E2C191CB3F}" destId="{9FBA1960-2D08-45DF-8032-CB4888BFECAB}" srcOrd="0" destOrd="0" presId="urn:microsoft.com/office/officeart/2005/8/layout/vList2"/>
    <dgm:cxn modelId="{C4345694-38CA-46BF-A436-69CEA0D82F70}" srcId="{898C9902-DBF9-450C-86C4-51E2C191CB3F}" destId="{4E9D4DB8-AE78-447F-B9DB-ABD775E66D95}" srcOrd="1" destOrd="0" parTransId="{E35A114A-2506-4722-AE63-38F0C172284B}" sibTransId="{EC79F397-E8C8-45B0-82DD-162540565A09}"/>
    <dgm:cxn modelId="{C1499694-49F0-481A-94E0-3F2BF276AD63}" srcId="{DFDB30D6-4B58-4EEF-993D-34F4EB31F79D}" destId="{333E7D29-12D7-4B64-AFCF-AF9B90D99B0D}" srcOrd="0" destOrd="0" parTransId="{22F42395-C7A6-43A3-BB3F-F82DC6E20A2F}" sibTransId="{CA46F5BC-E2F8-43A0-962C-72081CD344FB}"/>
    <dgm:cxn modelId="{7362359D-B4A5-493C-BDE9-995A65C95DBE}" srcId="{898C9902-DBF9-450C-86C4-51E2C191CB3F}" destId="{EBD56D73-DF33-4351-BEA3-719F8214D72D}" srcOrd="0" destOrd="0" parTransId="{3C9BA591-1977-4861-AD2A-E77FF4943C46}" sibTransId="{7BD985D5-6F6A-4AAC-831D-122AD2CD2412}"/>
    <dgm:cxn modelId="{7862CFB7-6C5A-4564-BFEC-72B7E85B7EA2}" type="presOf" srcId="{DFDB30D6-4B58-4EEF-993D-34F4EB31F79D}" destId="{017D3855-ED12-4EDC-8EDE-83EA5EDA2EF0}" srcOrd="0" destOrd="0" presId="urn:microsoft.com/office/officeart/2005/8/layout/vList2"/>
    <dgm:cxn modelId="{4694F9BB-1F8F-4CDF-B5D1-D74E7BAB6836}" type="presOf" srcId="{333E7D29-12D7-4B64-AFCF-AF9B90D99B0D}" destId="{C0196887-C8B2-40FE-ABDC-9C7A42E97A19}" srcOrd="0" destOrd="0" presId="urn:microsoft.com/office/officeart/2005/8/layout/vList2"/>
    <dgm:cxn modelId="{4CDE6EBE-0960-4F92-B09B-50CAE6AC68F3}" type="presOf" srcId="{EBD56D73-DF33-4351-BEA3-719F8214D72D}" destId="{B708CFD9-A96F-4DE7-8E01-F2835461154C}" srcOrd="0" destOrd="0" presId="urn:microsoft.com/office/officeart/2005/8/layout/vList2"/>
    <dgm:cxn modelId="{180047C3-FBE8-4627-A2D7-DCD51EA349C2}" srcId="{DFDB30D6-4B58-4EEF-993D-34F4EB31F79D}" destId="{CEE399C4-D7EA-413F-998D-8B0FC9ECA611}" srcOrd="1" destOrd="0" parTransId="{9F7FE484-B2BE-4DA9-BB1F-21408D8D0975}" sibTransId="{AEA4AF75-3A4E-4643-BD24-1D38BAA0823D}"/>
    <dgm:cxn modelId="{6604CAC8-0611-483E-AAB1-1E3362FEF3A1}" type="presOf" srcId="{07B288DA-25B0-4F9B-BF3A-B46AF4ED6844}" destId="{C0196887-C8B2-40FE-ABDC-9C7A42E97A19}" srcOrd="0" destOrd="2" presId="urn:microsoft.com/office/officeart/2005/8/layout/vList2"/>
    <dgm:cxn modelId="{9A57D7D3-10AD-47A6-9E4B-232F437A5367}" type="presOf" srcId="{4E9D4DB8-AE78-447F-B9DB-ABD775E66D95}" destId="{B708CFD9-A96F-4DE7-8E01-F2835461154C}" srcOrd="0" destOrd="1" presId="urn:microsoft.com/office/officeart/2005/8/layout/vList2"/>
    <dgm:cxn modelId="{B39A27DC-B3EC-4736-B097-329B029C34F9}" type="presOf" srcId="{C42AE10E-2FC1-4217-B283-9A8DAC172CA6}" destId="{92C14E10-930A-4454-827E-9E941CA366A1}" srcOrd="0" destOrd="0" presId="urn:microsoft.com/office/officeart/2005/8/layout/vList2"/>
    <dgm:cxn modelId="{C86D96A2-CAD6-4285-A685-1BB9EA75BDD6}" type="presParOf" srcId="{92C14E10-930A-4454-827E-9E941CA366A1}" destId="{9FBA1960-2D08-45DF-8032-CB4888BFECAB}" srcOrd="0" destOrd="0" presId="urn:microsoft.com/office/officeart/2005/8/layout/vList2"/>
    <dgm:cxn modelId="{D6D9525A-4B83-42BE-B088-0372EA25BF9E}" type="presParOf" srcId="{92C14E10-930A-4454-827E-9E941CA366A1}" destId="{B708CFD9-A96F-4DE7-8E01-F2835461154C}" srcOrd="1" destOrd="0" presId="urn:microsoft.com/office/officeart/2005/8/layout/vList2"/>
    <dgm:cxn modelId="{3DD1ACA0-3213-487E-B783-3D8920DD6035}" type="presParOf" srcId="{92C14E10-930A-4454-827E-9E941CA366A1}" destId="{017D3855-ED12-4EDC-8EDE-83EA5EDA2EF0}" srcOrd="2" destOrd="0" presId="urn:microsoft.com/office/officeart/2005/8/layout/vList2"/>
    <dgm:cxn modelId="{8F301731-D582-4F97-BA72-53B2201D45C1}" type="presParOf" srcId="{92C14E10-930A-4454-827E-9E941CA366A1}" destId="{C0196887-C8B2-40FE-ABDC-9C7A42E97A1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2AE10E-2FC1-4217-B283-9A8DAC172CA6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98C9902-DBF9-450C-86C4-51E2C191CB3F}">
      <dgm:prSet phldrT="[文字]" custT="1"/>
      <dgm:spPr/>
      <dgm:t>
        <a:bodyPr/>
        <a:lstStyle/>
        <a:p>
          <a:r>
            <a:rPr lang="en-US" altLang="zh-TW" sz="2800"/>
            <a:t>Improving Supervised Seq-to-seq Model</a:t>
          </a:r>
          <a:endParaRPr lang="zh-TW" altLang="en-US" sz="2800" dirty="0"/>
        </a:p>
      </dgm:t>
    </dgm:pt>
    <dgm:pt modelId="{21120D53-D4F7-4A0A-849D-8AD199ED4C98}" type="parTrans" cxnId="{64C0B829-DB85-4DD0-A664-C904A59E0E5A}">
      <dgm:prSet/>
      <dgm:spPr/>
      <dgm:t>
        <a:bodyPr/>
        <a:lstStyle/>
        <a:p>
          <a:endParaRPr lang="zh-TW" altLang="en-US"/>
        </a:p>
      </dgm:t>
    </dgm:pt>
    <dgm:pt modelId="{B68A2FAA-474A-4648-9CA2-EE26FA563FF2}" type="sibTrans" cxnId="{64C0B829-DB85-4DD0-A664-C904A59E0E5A}">
      <dgm:prSet/>
      <dgm:spPr/>
      <dgm:t>
        <a:bodyPr/>
        <a:lstStyle/>
        <a:p>
          <a:endParaRPr lang="zh-TW" altLang="en-US"/>
        </a:p>
      </dgm:t>
    </dgm:pt>
    <dgm:pt modelId="{6AE3599F-76A2-4BDB-8AAC-84CA9497673A}">
      <dgm:prSet phldrT="[文字]"/>
      <dgm:spPr/>
      <dgm:t>
        <a:bodyPr/>
        <a:lstStyle/>
        <a:p>
          <a:r>
            <a:rPr lang="en-US" altLang="zh-TW" dirty="0"/>
            <a:t>RL (human feedback)</a:t>
          </a:r>
          <a:endParaRPr lang="zh-TW" altLang="en-US" dirty="0"/>
        </a:p>
      </dgm:t>
    </dgm:pt>
    <dgm:pt modelId="{CCEAB39E-EE4F-4270-B1F0-EC7CC6E9645C}" type="parTrans" cxnId="{8F313A0B-DABC-42B7-8D1C-3383B254830F}">
      <dgm:prSet/>
      <dgm:spPr/>
      <dgm:t>
        <a:bodyPr/>
        <a:lstStyle/>
        <a:p>
          <a:endParaRPr lang="zh-TW" altLang="en-US"/>
        </a:p>
      </dgm:t>
    </dgm:pt>
    <dgm:pt modelId="{4F23D7FD-17A0-4340-B5DC-199E51A965D8}" type="sibTrans" cxnId="{8F313A0B-DABC-42B7-8D1C-3383B254830F}">
      <dgm:prSet/>
      <dgm:spPr/>
      <dgm:t>
        <a:bodyPr/>
        <a:lstStyle/>
        <a:p>
          <a:endParaRPr lang="zh-TW" altLang="en-US"/>
        </a:p>
      </dgm:t>
    </dgm:pt>
    <dgm:pt modelId="{80DE8BEF-0FC2-419C-8415-75F34D415960}">
      <dgm:prSet phldrT="[文字]"/>
      <dgm:spPr/>
      <dgm:t>
        <a:bodyPr/>
        <a:lstStyle/>
        <a:p>
          <a:r>
            <a:rPr lang="en-US" altLang="zh-TW" dirty="0"/>
            <a:t>GAN (discriminator feedback)</a:t>
          </a:r>
          <a:endParaRPr lang="zh-TW" altLang="en-US" dirty="0"/>
        </a:p>
      </dgm:t>
    </dgm:pt>
    <dgm:pt modelId="{C225E5EC-859A-4084-9470-EA2F39CA92AF}" type="parTrans" cxnId="{D90EC600-004C-4DF8-8EF4-37F0D406AFBA}">
      <dgm:prSet/>
      <dgm:spPr/>
      <dgm:t>
        <a:bodyPr/>
        <a:lstStyle/>
        <a:p>
          <a:endParaRPr lang="zh-TW" altLang="en-US"/>
        </a:p>
      </dgm:t>
    </dgm:pt>
    <dgm:pt modelId="{CAF76F11-5E83-4077-9983-CDD70AF99818}" type="sibTrans" cxnId="{D90EC600-004C-4DF8-8EF4-37F0D406AFBA}">
      <dgm:prSet/>
      <dgm:spPr/>
      <dgm:t>
        <a:bodyPr/>
        <a:lstStyle/>
        <a:p>
          <a:endParaRPr lang="zh-TW" altLang="en-US"/>
        </a:p>
      </dgm:t>
    </dgm:pt>
    <dgm:pt modelId="{93C73AED-E0E0-4864-BCCB-7E6B209E7D19}">
      <dgm:prSet phldrT="[文字]"/>
      <dgm:spPr/>
      <dgm:t>
        <a:bodyPr/>
        <a:lstStyle/>
        <a:p>
          <a:r>
            <a:rPr lang="en-US" altLang="zh-TW" dirty="0"/>
            <a:t>Unsupervised </a:t>
          </a:r>
          <a:r>
            <a:rPr lang="en-US" altLang="zh-TW" dirty="0" err="1"/>
            <a:t>Seq</a:t>
          </a:r>
          <a:r>
            <a:rPr lang="en-US" altLang="zh-TW" dirty="0"/>
            <a:t>-to-</a:t>
          </a:r>
          <a:r>
            <a:rPr lang="en-US" altLang="zh-TW" dirty="0" err="1"/>
            <a:t>seq</a:t>
          </a:r>
          <a:r>
            <a:rPr lang="en-US" altLang="zh-TW" dirty="0"/>
            <a:t> Model</a:t>
          </a:r>
          <a:endParaRPr lang="zh-TW" altLang="en-US" dirty="0"/>
        </a:p>
      </dgm:t>
    </dgm:pt>
    <dgm:pt modelId="{E964A26F-41F1-40FD-A772-D6A439D5A986}" type="parTrans" cxnId="{7EA3BFBE-6CA2-4F30-873C-94B114FDE20C}">
      <dgm:prSet/>
      <dgm:spPr/>
      <dgm:t>
        <a:bodyPr/>
        <a:lstStyle/>
        <a:p>
          <a:endParaRPr lang="zh-TW" altLang="en-US"/>
        </a:p>
      </dgm:t>
    </dgm:pt>
    <dgm:pt modelId="{C575FB8A-FC01-4E33-A0A6-DE5A65B9B421}" type="sibTrans" cxnId="{7EA3BFBE-6CA2-4F30-873C-94B114FDE20C}">
      <dgm:prSet/>
      <dgm:spPr/>
      <dgm:t>
        <a:bodyPr/>
        <a:lstStyle/>
        <a:p>
          <a:endParaRPr lang="zh-TW" altLang="en-US"/>
        </a:p>
      </dgm:t>
    </dgm:pt>
    <dgm:pt modelId="{23E28D4F-1886-4528-A587-E1DD306A23B5}">
      <dgm:prSet phldrT="[文字]"/>
      <dgm:spPr/>
      <dgm:t>
        <a:bodyPr/>
        <a:lstStyle/>
        <a:p>
          <a:r>
            <a:rPr lang="en-US" altLang="zh-TW" dirty="0"/>
            <a:t>Text Style Transfer</a:t>
          </a:r>
          <a:endParaRPr lang="zh-TW" altLang="en-US" dirty="0"/>
        </a:p>
      </dgm:t>
    </dgm:pt>
    <dgm:pt modelId="{8220D315-3B6D-443C-8C11-01A3DEE534A3}" type="parTrans" cxnId="{B7AD7BC0-09FB-4252-8623-50F92BA47735}">
      <dgm:prSet/>
      <dgm:spPr/>
      <dgm:t>
        <a:bodyPr/>
        <a:lstStyle/>
        <a:p>
          <a:endParaRPr lang="zh-TW" altLang="en-US"/>
        </a:p>
      </dgm:t>
    </dgm:pt>
    <dgm:pt modelId="{671CAD56-CD30-46FE-AAD4-06B4654932B9}" type="sibTrans" cxnId="{B7AD7BC0-09FB-4252-8623-50F92BA47735}">
      <dgm:prSet/>
      <dgm:spPr/>
      <dgm:t>
        <a:bodyPr/>
        <a:lstStyle/>
        <a:p>
          <a:endParaRPr lang="zh-TW" altLang="en-US"/>
        </a:p>
      </dgm:t>
    </dgm:pt>
    <dgm:pt modelId="{E0A3F300-E460-4CC3-9ADC-3CA878718A8B}">
      <dgm:prSet phldrT="[文字]"/>
      <dgm:spPr/>
      <dgm:t>
        <a:bodyPr/>
        <a:lstStyle/>
        <a:p>
          <a:r>
            <a:rPr lang="en-US" altLang="zh-TW" dirty="0"/>
            <a:t>Unsupervised Abstractive Summarization</a:t>
          </a:r>
          <a:endParaRPr lang="zh-TW" altLang="en-US" dirty="0"/>
        </a:p>
      </dgm:t>
    </dgm:pt>
    <dgm:pt modelId="{92B285A7-45C4-4AA0-BB91-D37A01203871}" type="parTrans" cxnId="{554DDB37-25BA-4949-B5E7-3572EBA686B4}">
      <dgm:prSet/>
      <dgm:spPr/>
      <dgm:t>
        <a:bodyPr/>
        <a:lstStyle/>
        <a:p>
          <a:endParaRPr lang="zh-TW" altLang="en-US"/>
        </a:p>
      </dgm:t>
    </dgm:pt>
    <dgm:pt modelId="{370755CF-31F4-4822-BE73-7C61968FB506}" type="sibTrans" cxnId="{554DDB37-25BA-4949-B5E7-3572EBA686B4}">
      <dgm:prSet/>
      <dgm:spPr/>
      <dgm:t>
        <a:bodyPr/>
        <a:lstStyle/>
        <a:p>
          <a:endParaRPr lang="zh-TW" altLang="en-US"/>
        </a:p>
      </dgm:t>
    </dgm:pt>
    <dgm:pt modelId="{400B90FD-B1CB-4829-A385-4984748441C6}">
      <dgm:prSet phldrT="[文字]"/>
      <dgm:spPr/>
      <dgm:t>
        <a:bodyPr/>
        <a:lstStyle/>
        <a:p>
          <a:r>
            <a:rPr lang="en-US" altLang="zh-TW" dirty="0"/>
            <a:t>Unsupervised Translation</a:t>
          </a:r>
          <a:endParaRPr lang="zh-TW" altLang="en-US" dirty="0"/>
        </a:p>
      </dgm:t>
    </dgm:pt>
    <dgm:pt modelId="{904F7386-4532-4AC9-9404-55712CCD3CF3}" type="parTrans" cxnId="{4BB3D613-BED4-4429-ADCD-2E2B7D4E4FE4}">
      <dgm:prSet/>
      <dgm:spPr/>
      <dgm:t>
        <a:bodyPr/>
        <a:lstStyle/>
        <a:p>
          <a:endParaRPr lang="zh-TW" altLang="en-US"/>
        </a:p>
      </dgm:t>
    </dgm:pt>
    <dgm:pt modelId="{91A0E546-8EB2-4659-A45A-B1A4DF884C4A}" type="sibTrans" cxnId="{4BB3D613-BED4-4429-ADCD-2E2B7D4E4FE4}">
      <dgm:prSet/>
      <dgm:spPr/>
      <dgm:t>
        <a:bodyPr/>
        <a:lstStyle/>
        <a:p>
          <a:endParaRPr lang="zh-TW" altLang="en-US"/>
        </a:p>
      </dgm:t>
    </dgm:pt>
    <dgm:pt modelId="{92C14E10-930A-4454-827E-9E941CA366A1}" type="pres">
      <dgm:prSet presAssocID="{C42AE10E-2FC1-4217-B283-9A8DAC172CA6}" presName="linear" presStyleCnt="0">
        <dgm:presLayoutVars>
          <dgm:animLvl val="lvl"/>
          <dgm:resizeHandles val="exact"/>
        </dgm:presLayoutVars>
      </dgm:prSet>
      <dgm:spPr/>
    </dgm:pt>
    <dgm:pt modelId="{9FBA1960-2D08-45DF-8032-CB4888BFECAB}" type="pres">
      <dgm:prSet presAssocID="{898C9902-DBF9-450C-86C4-51E2C191CB3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708CFD9-A96F-4DE7-8E01-F2835461154C}" type="pres">
      <dgm:prSet presAssocID="{898C9902-DBF9-450C-86C4-51E2C191CB3F}" presName="childText" presStyleLbl="revTx" presStyleIdx="0" presStyleCnt="2">
        <dgm:presLayoutVars>
          <dgm:bulletEnabled val="1"/>
        </dgm:presLayoutVars>
      </dgm:prSet>
      <dgm:spPr/>
    </dgm:pt>
    <dgm:pt modelId="{7E32CA57-C8D7-48D7-A037-11F96B547E32}" type="pres">
      <dgm:prSet presAssocID="{93C73AED-E0E0-4864-BCCB-7E6B209E7D1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3493B0E-AC09-4F9F-81CC-8C4A815D982D}" type="pres">
      <dgm:prSet presAssocID="{93C73AED-E0E0-4864-BCCB-7E6B209E7D1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90EC600-004C-4DF8-8EF4-37F0D406AFBA}" srcId="{898C9902-DBF9-450C-86C4-51E2C191CB3F}" destId="{80DE8BEF-0FC2-419C-8415-75F34D415960}" srcOrd="1" destOrd="0" parTransId="{C225E5EC-859A-4084-9470-EA2F39CA92AF}" sibTransId="{CAF76F11-5E83-4077-9983-CDD70AF99818}"/>
    <dgm:cxn modelId="{8F313A0B-DABC-42B7-8D1C-3383B254830F}" srcId="{898C9902-DBF9-450C-86C4-51E2C191CB3F}" destId="{6AE3599F-76A2-4BDB-8AAC-84CA9497673A}" srcOrd="0" destOrd="0" parTransId="{CCEAB39E-EE4F-4270-B1F0-EC7CC6E9645C}" sibTransId="{4F23D7FD-17A0-4340-B5DC-199E51A965D8}"/>
    <dgm:cxn modelId="{4BB3D613-BED4-4429-ADCD-2E2B7D4E4FE4}" srcId="{93C73AED-E0E0-4864-BCCB-7E6B209E7D19}" destId="{400B90FD-B1CB-4829-A385-4984748441C6}" srcOrd="2" destOrd="0" parTransId="{904F7386-4532-4AC9-9404-55712CCD3CF3}" sibTransId="{91A0E546-8EB2-4659-A45A-B1A4DF884C4A}"/>
    <dgm:cxn modelId="{78FC9F1E-AA3B-4821-93AF-225D49C22EB3}" type="presOf" srcId="{80DE8BEF-0FC2-419C-8415-75F34D415960}" destId="{B708CFD9-A96F-4DE7-8E01-F2835461154C}" srcOrd="0" destOrd="1" presId="urn:microsoft.com/office/officeart/2005/8/layout/vList2"/>
    <dgm:cxn modelId="{64C0B829-DB85-4DD0-A664-C904A59E0E5A}" srcId="{C42AE10E-2FC1-4217-B283-9A8DAC172CA6}" destId="{898C9902-DBF9-450C-86C4-51E2C191CB3F}" srcOrd="0" destOrd="0" parTransId="{21120D53-D4F7-4A0A-849D-8AD199ED4C98}" sibTransId="{B68A2FAA-474A-4648-9CA2-EE26FA563FF2}"/>
    <dgm:cxn modelId="{63627A35-6A77-4C1D-AA85-ABCAA6A32A9D}" type="presOf" srcId="{E0A3F300-E460-4CC3-9ADC-3CA878718A8B}" destId="{93493B0E-AC09-4F9F-81CC-8C4A815D982D}" srcOrd="0" destOrd="1" presId="urn:microsoft.com/office/officeart/2005/8/layout/vList2"/>
    <dgm:cxn modelId="{554DDB37-25BA-4949-B5E7-3572EBA686B4}" srcId="{93C73AED-E0E0-4864-BCCB-7E6B209E7D19}" destId="{E0A3F300-E460-4CC3-9ADC-3CA878718A8B}" srcOrd="1" destOrd="0" parTransId="{92B285A7-45C4-4AA0-BB91-D37A01203871}" sibTransId="{370755CF-31F4-4822-BE73-7C61968FB506}"/>
    <dgm:cxn modelId="{B1763289-A19C-4FAE-8F3F-21E146854E69}" type="presOf" srcId="{898C9902-DBF9-450C-86C4-51E2C191CB3F}" destId="{9FBA1960-2D08-45DF-8032-CB4888BFECAB}" srcOrd="0" destOrd="0" presId="urn:microsoft.com/office/officeart/2005/8/layout/vList2"/>
    <dgm:cxn modelId="{847903B4-9A0D-4C80-8E56-790376DD5673}" type="presOf" srcId="{6AE3599F-76A2-4BDB-8AAC-84CA9497673A}" destId="{B708CFD9-A96F-4DE7-8E01-F2835461154C}" srcOrd="0" destOrd="0" presId="urn:microsoft.com/office/officeart/2005/8/layout/vList2"/>
    <dgm:cxn modelId="{7EA3BFBE-6CA2-4F30-873C-94B114FDE20C}" srcId="{C42AE10E-2FC1-4217-B283-9A8DAC172CA6}" destId="{93C73AED-E0E0-4864-BCCB-7E6B209E7D19}" srcOrd="1" destOrd="0" parTransId="{E964A26F-41F1-40FD-A772-D6A439D5A986}" sibTransId="{C575FB8A-FC01-4E33-A0A6-DE5A65B9B421}"/>
    <dgm:cxn modelId="{B7AD7BC0-09FB-4252-8623-50F92BA47735}" srcId="{93C73AED-E0E0-4864-BCCB-7E6B209E7D19}" destId="{23E28D4F-1886-4528-A587-E1DD306A23B5}" srcOrd="0" destOrd="0" parTransId="{8220D315-3B6D-443C-8C11-01A3DEE534A3}" sibTransId="{671CAD56-CD30-46FE-AAD4-06B4654932B9}"/>
    <dgm:cxn modelId="{B39A27DC-B3EC-4736-B097-329B029C34F9}" type="presOf" srcId="{C42AE10E-2FC1-4217-B283-9A8DAC172CA6}" destId="{92C14E10-930A-4454-827E-9E941CA366A1}" srcOrd="0" destOrd="0" presId="urn:microsoft.com/office/officeart/2005/8/layout/vList2"/>
    <dgm:cxn modelId="{9857A1E4-3690-457F-9F76-B087B2E8ACC6}" type="presOf" srcId="{23E28D4F-1886-4528-A587-E1DD306A23B5}" destId="{93493B0E-AC09-4F9F-81CC-8C4A815D982D}" srcOrd="0" destOrd="0" presId="urn:microsoft.com/office/officeart/2005/8/layout/vList2"/>
    <dgm:cxn modelId="{3A7DAEEB-3495-4327-8774-EBB1533CCC6F}" type="presOf" srcId="{93C73AED-E0E0-4864-BCCB-7E6B209E7D19}" destId="{7E32CA57-C8D7-48D7-A037-11F96B547E32}" srcOrd="0" destOrd="0" presId="urn:microsoft.com/office/officeart/2005/8/layout/vList2"/>
    <dgm:cxn modelId="{208D92FD-1171-479B-A9AD-AAD43BC73255}" type="presOf" srcId="{400B90FD-B1CB-4829-A385-4984748441C6}" destId="{93493B0E-AC09-4F9F-81CC-8C4A815D982D}" srcOrd="0" destOrd="2" presId="urn:microsoft.com/office/officeart/2005/8/layout/vList2"/>
    <dgm:cxn modelId="{C86D96A2-CAD6-4285-A685-1BB9EA75BDD6}" type="presParOf" srcId="{92C14E10-930A-4454-827E-9E941CA366A1}" destId="{9FBA1960-2D08-45DF-8032-CB4888BFECAB}" srcOrd="0" destOrd="0" presId="urn:microsoft.com/office/officeart/2005/8/layout/vList2"/>
    <dgm:cxn modelId="{D6D9525A-4B83-42BE-B088-0372EA25BF9E}" type="presParOf" srcId="{92C14E10-930A-4454-827E-9E941CA366A1}" destId="{B708CFD9-A96F-4DE7-8E01-F2835461154C}" srcOrd="1" destOrd="0" presId="urn:microsoft.com/office/officeart/2005/8/layout/vList2"/>
    <dgm:cxn modelId="{B947DD84-F785-4331-93A5-3598AA435E25}" type="presParOf" srcId="{92C14E10-930A-4454-827E-9E941CA366A1}" destId="{7E32CA57-C8D7-48D7-A037-11F96B547E32}" srcOrd="2" destOrd="0" presId="urn:microsoft.com/office/officeart/2005/8/layout/vList2"/>
    <dgm:cxn modelId="{2BFBBCE9-CD3D-42C1-B211-FACA72E31EB1}" type="presParOf" srcId="{92C14E10-930A-4454-827E-9E941CA366A1}" destId="{93493B0E-AC09-4F9F-81CC-8C4A815D982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2C4D08-9452-440E-9CBB-62EC00A9B327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72B920A5-A1E9-480A-9F34-A42BC1AA93DB}">
      <dgm:prSet phldrT="[文字]" custT="1"/>
      <dgm:spPr/>
      <dgm:t>
        <a:bodyPr/>
        <a:lstStyle/>
        <a:p>
          <a:r>
            <a:rPr lang="en-US" altLang="zh-TW" sz="2800" dirty="0"/>
            <a:t>“Reinforcement Learning”</a:t>
          </a:r>
          <a:endParaRPr lang="zh-TW" altLang="en-US" sz="2800" dirty="0"/>
        </a:p>
      </dgm:t>
    </dgm:pt>
    <dgm:pt modelId="{E3D7A1DA-179B-4C23-BD86-9FC6F6506DE5}" type="parTrans" cxnId="{578389DC-29C1-4FD2-90F8-835B578C71EC}">
      <dgm:prSet/>
      <dgm:spPr/>
      <dgm:t>
        <a:bodyPr/>
        <a:lstStyle/>
        <a:p>
          <a:endParaRPr lang="zh-TW" altLang="en-US"/>
        </a:p>
      </dgm:t>
    </dgm:pt>
    <dgm:pt modelId="{8116A2ED-FD39-43ED-856E-D9C59F1730D5}" type="sibTrans" cxnId="{578389DC-29C1-4FD2-90F8-835B578C71EC}">
      <dgm:prSet/>
      <dgm:spPr/>
      <dgm:t>
        <a:bodyPr/>
        <a:lstStyle/>
        <a:p>
          <a:endParaRPr lang="zh-TW" altLang="en-US"/>
        </a:p>
      </dgm:t>
    </dgm:pt>
    <dgm:pt modelId="{A23583E3-8FA4-4554-9B5B-8632F2D71F00}">
      <dgm:prSet phldrT="[文字]" custT="1"/>
      <dgm:spPr/>
      <dgm:t>
        <a:bodyPr/>
        <a:lstStyle/>
        <a:p>
          <a:r>
            <a:rPr lang="en-US" altLang="zh-TW" sz="1800" dirty="0">
              <a:solidFill>
                <a:srgbClr val="0000FF"/>
              </a:solidFill>
              <a:latin typeface="Lucida Grande"/>
            </a:rPr>
            <a:t>[Yu, et al., AAAI, 2017]</a:t>
          </a:r>
          <a:r>
            <a:rPr lang="de-DE" altLang="zh-TW" sz="1800" dirty="0">
              <a:solidFill>
                <a:srgbClr val="0000FF"/>
              </a:solidFill>
              <a:latin typeface="Lucida Grande"/>
            </a:rPr>
            <a:t>[Li, et al., EMNLP, 2017]</a:t>
          </a:r>
          <a:r>
            <a:rPr lang="en-US" altLang="zh-TW" sz="1800" dirty="0">
              <a:solidFill>
                <a:srgbClr val="0000FF"/>
              </a:solidFill>
            </a:rPr>
            <a:t>[Tong Che</a:t>
          </a:r>
          <a:r>
            <a:rPr lang="en-US" altLang="zh-TW" sz="1800" dirty="0">
              <a:solidFill>
                <a:srgbClr val="0000FF"/>
              </a:solidFill>
              <a:latin typeface="Lucida Grande"/>
            </a:rPr>
            <a:t>, et al</a:t>
          </a:r>
          <a:r>
            <a:rPr lang="en-US" altLang="zh-TW" sz="1800" dirty="0">
              <a:solidFill>
                <a:srgbClr val="0000FF"/>
              </a:solidFill>
            </a:rPr>
            <a:t>, </a:t>
          </a:r>
          <a:r>
            <a:rPr lang="en-US" altLang="zh-TW" sz="1800" dirty="0" err="1">
              <a:solidFill>
                <a:srgbClr val="0000FF"/>
              </a:solidFill>
            </a:rPr>
            <a:t>arXiv</a:t>
          </a:r>
          <a:r>
            <a:rPr lang="en-US" altLang="zh-TW" sz="1800" dirty="0">
              <a:solidFill>
                <a:srgbClr val="0000FF"/>
              </a:solidFill>
            </a:rPr>
            <a:t>, 2017][</a:t>
          </a:r>
          <a:r>
            <a:rPr lang="en-US" altLang="zh-TW" sz="1800" dirty="0" err="1">
              <a:solidFill>
                <a:srgbClr val="0000FF"/>
              </a:solidFill>
            </a:rPr>
            <a:t>Jiaxian</a:t>
          </a:r>
          <a:r>
            <a:rPr lang="en-US" altLang="zh-TW" sz="1800" dirty="0">
              <a:solidFill>
                <a:srgbClr val="0000FF"/>
              </a:solidFill>
            </a:rPr>
            <a:t> Guo, et al., AAAI, 2018][Kevin Lin, et al, NIPS, 2017][William </a:t>
          </a:r>
          <a:r>
            <a:rPr lang="en-US" altLang="zh-TW" sz="1800" dirty="0" err="1">
              <a:solidFill>
                <a:srgbClr val="0000FF"/>
              </a:solidFill>
            </a:rPr>
            <a:t>Fedus</a:t>
          </a:r>
          <a:r>
            <a:rPr lang="en-US" altLang="zh-TW" sz="1800" dirty="0">
              <a:solidFill>
                <a:srgbClr val="0000FF"/>
              </a:solidFill>
            </a:rPr>
            <a:t>, et al., ICLR, 2018]</a:t>
          </a:r>
          <a:r>
            <a:rPr lang="en-US" altLang="zh-TW" sz="1800" dirty="0">
              <a:solidFill>
                <a:srgbClr val="0000FF"/>
              </a:solidFill>
              <a:latin typeface="Lucida Grande"/>
            </a:rPr>
            <a:t> </a:t>
          </a:r>
          <a:endParaRPr lang="zh-TW" altLang="en-US" sz="1800" dirty="0">
            <a:solidFill>
              <a:srgbClr val="0000FF"/>
            </a:solidFill>
          </a:endParaRPr>
        </a:p>
      </dgm:t>
    </dgm:pt>
    <dgm:pt modelId="{5DAEAB3C-F124-4AA3-BFC7-3B5AA5653115}" type="parTrans" cxnId="{67A72EA1-1206-4C90-AD4E-57A9675E4A2A}">
      <dgm:prSet/>
      <dgm:spPr/>
      <dgm:t>
        <a:bodyPr/>
        <a:lstStyle/>
        <a:p>
          <a:endParaRPr lang="zh-TW" altLang="en-US"/>
        </a:p>
      </dgm:t>
    </dgm:pt>
    <dgm:pt modelId="{BC36083C-39D7-466C-9C88-CBB32A13EB03}" type="sibTrans" cxnId="{67A72EA1-1206-4C90-AD4E-57A9675E4A2A}">
      <dgm:prSet/>
      <dgm:spPr/>
      <dgm:t>
        <a:bodyPr/>
        <a:lstStyle/>
        <a:p>
          <a:endParaRPr lang="zh-TW" altLang="en-US"/>
        </a:p>
      </dgm:t>
    </dgm:pt>
    <dgm:pt modelId="{C6277CE0-8520-4CC2-991C-E149F1678F11}">
      <dgm:prSet phldrT="[文字]" custT="1"/>
      <dgm:spPr/>
      <dgm:t>
        <a:bodyPr/>
        <a:lstStyle/>
        <a:p>
          <a:r>
            <a:rPr lang="en-US" altLang="zh-TW" sz="2800" dirty="0"/>
            <a:t>Gumbel-</a:t>
          </a:r>
          <a:r>
            <a:rPr lang="en-US" altLang="zh-TW" sz="2800" dirty="0" err="1"/>
            <a:t>softmax</a:t>
          </a:r>
          <a:endParaRPr lang="zh-TW" altLang="en-US" sz="2800" dirty="0"/>
        </a:p>
      </dgm:t>
    </dgm:pt>
    <dgm:pt modelId="{943320A1-4CC6-4DAD-B39B-6B226305621A}" type="parTrans" cxnId="{645EB7CB-1A25-4729-8A97-201C3C72BBEC}">
      <dgm:prSet/>
      <dgm:spPr/>
      <dgm:t>
        <a:bodyPr/>
        <a:lstStyle/>
        <a:p>
          <a:endParaRPr lang="zh-TW" altLang="en-US"/>
        </a:p>
      </dgm:t>
    </dgm:pt>
    <dgm:pt modelId="{6502C013-A8D6-444B-BBC4-333A0E5B6981}" type="sibTrans" cxnId="{645EB7CB-1A25-4729-8A97-201C3C72BBEC}">
      <dgm:prSet/>
      <dgm:spPr/>
      <dgm:t>
        <a:bodyPr/>
        <a:lstStyle/>
        <a:p>
          <a:endParaRPr lang="zh-TW" altLang="en-US"/>
        </a:p>
      </dgm:t>
    </dgm:pt>
    <dgm:pt modelId="{7D9BA414-DFF5-4FE8-BC8B-D267A347B434}">
      <dgm:prSet phldrT="[文字]" custT="1"/>
      <dgm:spPr/>
      <dgm:t>
        <a:bodyPr/>
        <a:lstStyle/>
        <a:p>
          <a:r>
            <a:rPr lang="en-US" altLang="zh-TW" sz="1800" dirty="0">
              <a:solidFill>
                <a:srgbClr val="0000FF"/>
              </a:solidFill>
            </a:rPr>
            <a:t>[Matt J. </a:t>
          </a:r>
          <a:r>
            <a:rPr lang="en-US" altLang="zh-TW" sz="1800" dirty="0" err="1">
              <a:solidFill>
                <a:srgbClr val="0000FF"/>
              </a:solidFill>
            </a:rPr>
            <a:t>Kusner</a:t>
          </a:r>
          <a:r>
            <a:rPr lang="en-US" altLang="zh-TW" sz="1800" dirty="0">
              <a:solidFill>
                <a:srgbClr val="0000FF"/>
              </a:solidFill>
              <a:latin typeface="Lucida Grande"/>
            </a:rPr>
            <a:t>, et al</a:t>
          </a:r>
          <a:r>
            <a:rPr lang="en-US" altLang="zh-TW" sz="1800" dirty="0">
              <a:solidFill>
                <a:srgbClr val="0000FF"/>
              </a:solidFill>
            </a:rPr>
            <a:t>, </a:t>
          </a:r>
          <a:r>
            <a:rPr lang="en-US" altLang="zh-TW" sz="1800" dirty="0" err="1">
              <a:solidFill>
                <a:srgbClr val="0000FF"/>
              </a:solidFill>
            </a:rPr>
            <a:t>arXiv</a:t>
          </a:r>
          <a:r>
            <a:rPr lang="en-US" altLang="zh-TW" sz="1800" dirty="0">
              <a:solidFill>
                <a:srgbClr val="0000FF"/>
              </a:solidFill>
            </a:rPr>
            <a:t>, 2016]</a:t>
          </a:r>
          <a:endParaRPr lang="zh-TW" altLang="en-US" sz="1800" dirty="0">
            <a:solidFill>
              <a:srgbClr val="0000FF"/>
            </a:solidFill>
          </a:endParaRPr>
        </a:p>
      </dgm:t>
    </dgm:pt>
    <dgm:pt modelId="{8DC6C5B0-B24A-4A76-9309-9166BBDA33AB}" type="parTrans" cxnId="{BB83306F-4940-4DAF-B90D-B01D751D22F3}">
      <dgm:prSet/>
      <dgm:spPr/>
      <dgm:t>
        <a:bodyPr/>
        <a:lstStyle/>
        <a:p>
          <a:endParaRPr lang="zh-TW" altLang="en-US"/>
        </a:p>
      </dgm:t>
    </dgm:pt>
    <dgm:pt modelId="{5FC08EB9-D78F-45BA-A40C-9BA4D92C23C4}" type="sibTrans" cxnId="{BB83306F-4940-4DAF-B90D-B01D751D22F3}">
      <dgm:prSet/>
      <dgm:spPr/>
      <dgm:t>
        <a:bodyPr/>
        <a:lstStyle/>
        <a:p>
          <a:endParaRPr lang="zh-TW" altLang="en-US"/>
        </a:p>
      </dgm:t>
    </dgm:pt>
    <dgm:pt modelId="{BAE4C07F-FD56-45AC-AE41-DE819A167C5E}">
      <dgm:prSet phldrT="[文字]" custT="1"/>
      <dgm:spPr/>
      <dgm:t>
        <a:bodyPr/>
        <a:lstStyle/>
        <a:p>
          <a:r>
            <a:rPr lang="en-US" altLang="zh-TW" sz="2800" dirty="0"/>
            <a:t>Continuous Input for Discriminator</a:t>
          </a:r>
          <a:endParaRPr lang="zh-TW" altLang="en-US" sz="2800" dirty="0"/>
        </a:p>
      </dgm:t>
    </dgm:pt>
    <dgm:pt modelId="{CE5DA154-9DD0-469A-815B-F38D140A7F3C}" type="parTrans" cxnId="{7A541A52-A7C2-4D00-8225-ED13D6199EDC}">
      <dgm:prSet/>
      <dgm:spPr/>
      <dgm:t>
        <a:bodyPr/>
        <a:lstStyle/>
        <a:p>
          <a:endParaRPr lang="zh-TW" altLang="en-US"/>
        </a:p>
      </dgm:t>
    </dgm:pt>
    <dgm:pt modelId="{47471E62-783C-42C1-9551-0050CE605A46}" type="sibTrans" cxnId="{7A541A52-A7C2-4D00-8225-ED13D6199EDC}">
      <dgm:prSet/>
      <dgm:spPr/>
      <dgm:t>
        <a:bodyPr/>
        <a:lstStyle/>
        <a:p>
          <a:endParaRPr lang="zh-TW" altLang="en-US"/>
        </a:p>
      </dgm:t>
    </dgm:pt>
    <dgm:pt modelId="{4E4687E2-AF3A-402B-BCF9-79CC7565ADDA}">
      <dgm:prSet phldrT="[文字]" custT="1"/>
      <dgm:spPr/>
      <dgm:t>
        <a:bodyPr/>
        <a:lstStyle/>
        <a:p>
          <a:r>
            <a:rPr lang="en-US" altLang="zh-TW" sz="1800" dirty="0">
              <a:solidFill>
                <a:srgbClr val="0000FF"/>
              </a:solidFill>
            </a:rPr>
            <a:t>[Sai </a:t>
          </a:r>
          <a:r>
            <a:rPr lang="en-US" altLang="zh-TW" sz="1800" dirty="0" err="1">
              <a:solidFill>
                <a:srgbClr val="0000FF"/>
              </a:solidFill>
            </a:rPr>
            <a:t>Rajeswar</a:t>
          </a:r>
          <a:r>
            <a:rPr lang="en-US" altLang="zh-TW" sz="1800" dirty="0">
              <a:solidFill>
                <a:srgbClr val="0000FF"/>
              </a:solidFill>
            </a:rPr>
            <a:t>, et al., </a:t>
          </a:r>
          <a:r>
            <a:rPr lang="en-US" altLang="zh-TW" sz="1800" dirty="0" err="1">
              <a:solidFill>
                <a:srgbClr val="0000FF"/>
              </a:solidFill>
            </a:rPr>
            <a:t>arXiv</a:t>
          </a:r>
          <a:r>
            <a:rPr lang="en-US" altLang="zh-TW" sz="1800" dirty="0">
              <a:solidFill>
                <a:srgbClr val="0000FF"/>
              </a:solidFill>
            </a:rPr>
            <a:t>, 2017][</a:t>
          </a:r>
          <a:r>
            <a:rPr lang="en-US" altLang="zh-TW" sz="1800" dirty="0" err="1">
              <a:solidFill>
                <a:srgbClr val="0000FF"/>
              </a:solidFill>
            </a:rPr>
            <a:t>Ofir</a:t>
          </a:r>
          <a:r>
            <a:rPr lang="en-US" altLang="zh-TW" sz="1800" dirty="0">
              <a:solidFill>
                <a:srgbClr val="0000FF"/>
              </a:solidFill>
            </a:rPr>
            <a:t> Press, et al., ICML workshop, 2017][Zhen Xu, et al., EMNLP, 2017][Alex Lamb, et al., NIPS, 2016][</a:t>
          </a:r>
          <a:r>
            <a:rPr lang="en-US" altLang="zh-TW" sz="1800" dirty="0" err="1">
              <a:solidFill>
                <a:srgbClr val="0000FF"/>
              </a:solidFill>
            </a:rPr>
            <a:t>Yizhe</a:t>
          </a:r>
          <a:r>
            <a:rPr lang="en-US" altLang="zh-TW" sz="1800" dirty="0">
              <a:solidFill>
                <a:srgbClr val="0000FF"/>
              </a:solidFill>
            </a:rPr>
            <a:t> Zhang, et al., ICML, 2017]</a:t>
          </a:r>
          <a:endParaRPr lang="zh-TW" altLang="en-US" sz="1800" dirty="0">
            <a:solidFill>
              <a:srgbClr val="0000FF"/>
            </a:solidFill>
          </a:endParaRPr>
        </a:p>
      </dgm:t>
    </dgm:pt>
    <dgm:pt modelId="{98963982-1712-4AB8-A388-D91B5E51CF2D}" type="parTrans" cxnId="{31D77344-634F-4AC9-8530-D763247AE0F1}">
      <dgm:prSet/>
      <dgm:spPr/>
      <dgm:t>
        <a:bodyPr/>
        <a:lstStyle/>
        <a:p>
          <a:endParaRPr lang="zh-TW" altLang="en-US"/>
        </a:p>
      </dgm:t>
    </dgm:pt>
    <dgm:pt modelId="{334FE111-520D-4492-9CB3-47FB14A66B2C}" type="sibTrans" cxnId="{31D77344-634F-4AC9-8530-D763247AE0F1}">
      <dgm:prSet/>
      <dgm:spPr/>
      <dgm:t>
        <a:bodyPr/>
        <a:lstStyle/>
        <a:p>
          <a:endParaRPr lang="zh-TW" altLang="en-US"/>
        </a:p>
      </dgm:t>
    </dgm:pt>
    <dgm:pt modelId="{193D844A-C969-4CA4-BC86-0C37C379EF61}" type="pres">
      <dgm:prSet presAssocID="{E72C4D08-9452-440E-9CBB-62EC00A9B327}" presName="linear" presStyleCnt="0">
        <dgm:presLayoutVars>
          <dgm:animLvl val="lvl"/>
          <dgm:resizeHandles val="exact"/>
        </dgm:presLayoutVars>
      </dgm:prSet>
      <dgm:spPr/>
    </dgm:pt>
    <dgm:pt modelId="{49F3BD5C-259E-4D2B-8749-5344227D8E63}" type="pres">
      <dgm:prSet presAssocID="{C6277CE0-8520-4CC2-991C-E149F1678F1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7E3E9F4-8DC2-4EBE-8F63-A062A1560122}" type="pres">
      <dgm:prSet presAssocID="{C6277CE0-8520-4CC2-991C-E149F1678F11}" presName="childText" presStyleLbl="revTx" presStyleIdx="0" presStyleCnt="3">
        <dgm:presLayoutVars>
          <dgm:bulletEnabled val="1"/>
        </dgm:presLayoutVars>
      </dgm:prSet>
      <dgm:spPr/>
    </dgm:pt>
    <dgm:pt modelId="{EC1B19BC-7856-4E02-898F-BE9034D68682}" type="pres">
      <dgm:prSet presAssocID="{BAE4C07F-FD56-45AC-AE41-DE819A167C5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4842BC5-1669-4C6C-860D-72FFE00CFD4D}" type="pres">
      <dgm:prSet presAssocID="{BAE4C07F-FD56-45AC-AE41-DE819A167C5E}" presName="childText" presStyleLbl="revTx" presStyleIdx="1" presStyleCnt="3">
        <dgm:presLayoutVars>
          <dgm:bulletEnabled val="1"/>
        </dgm:presLayoutVars>
      </dgm:prSet>
      <dgm:spPr/>
    </dgm:pt>
    <dgm:pt modelId="{77B2F871-E9D9-4EB3-8B66-4FDC64955243}" type="pres">
      <dgm:prSet presAssocID="{72B920A5-A1E9-480A-9F34-A42BC1AA93D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EB1E1DC-A3E2-4B33-B8F6-6A8DB2248824}" type="pres">
      <dgm:prSet presAssocID="{72B920A5-A1E9-480A-9F34-A42BC1AA93DB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A05FD035-ED8C-4928-AF7F-51900B3422B9}" type="presOf" srcId="{4E4687E2-AF3A-402B-BCF9-79CC7565ADDA}" destId="{E4842BC5-1669-4C6C-860D-72FFE00CFD4D}" srcOrd="0" destOrd="0" presId="urn:microsoft.com/office/officeart/2005/8/layout/vList2"/>
    <dgm:cxn modelId="{FD6F9C41-D99E-438D-A2F1-BCC3DD294E55}" type="presOf" srcId="{A23583E3-8FA4-4554-9B5B-8632F2D71F00}" destId="{0EB1E1DC-A3E2-4B33-B8F6-6A8DB2248824}" srcOrd="0" destOrd="0" presId="urn:microsoft.com/office/officeart/2005/8/layout/vList2"/>
    <dgm:cxn modelId="{31D77344-634F-4AC9-8530-D763247AE0F1}" srcId="{BAE4C07F-FD56-45AC-AE41-DE819A167C5E}" destId="{4E4687E2-AF3A-402B-BCF9-79CC7565ADDA}" srcOrd="0" destOrd="0" parTransId="{98963982-1712-4AB8-A388-D91B5E51CF2D}" sibTransId="{334FE111-520D-4492-9CB3-47FB14A66B2C}"/>
    <dgm:cxn modelId="{BB83306F-4940-4DAF-B90D-B01D751D22F3}" srcId="{C6277CE0-8520-4CC2-991C-E149F1678F11}" destId="{7D9BA414-DFF5-4FE8-BC8B-D267A347B434}" srcOrd="0" destOrd="0" parTransId="{8DC6C5B0-B24A-4A76-9309-9166BBDA33AB}" sibTransId="{5FC08EB9-D78F-45BA-A40C-9BA4D92C23C4}"/>
    <dgm:cxn modelId="{BAE95751-FDB9-421B-BA1B-7A7FE6CD726C}" type="presOf" srcId="{BAE4C07F-FD56-45AC-AE41-DE819A167C5E}" destId="{EC1B19BC-7856-4E02-898F-BE9034D68682}" srcOrd="0" destOrd="0" presId="urn:microsoft.com/office/officeart/2005/8/layout/vList2"/>
    <dgm:cxn modelId="{7A541A52-A7C2-4D00-8225-ED13D6199EDC}" srcId="{E72C4D08-9452-440E-9CBB-62EC00A9B327}" destId="{BAE4C07F-FD56-45AC-AE41-DE819A167C5E}" srcOrd="1" destOrd="0" parTransId="{CE5DA154-9DD0-469A-815B-F38D140A7F3C}" sibTransId="{47471E62-783C-42C1-9551-0050CE605A46}"/>
    <dgm:cxn modelId="{45BD7E75-E1FD-4F07-B6D6-A8F8C713FE29}" type="presOf" srcId="{C6277CE0-8520-4CC2-991C-E149F1678F11}" destId="{49F3BD5C-259E-4D2B-8749-5344227D8E63}" srcOrd="0" destOrd="0" presId="urn:microsoft.com/office/officeart/2005/8/layout/vList2"/>
    <dgm:cxn modelId="{67A72EA1-1206-4C90-AD4E-57A9675E4A2A}" srcId="{72B920A5-A1E9-480A-9F34-A42BC1AA93DB}" destId="{A23583E3-8FA4-4554-9B5B-8632F2D71F00}" srcOrd="0" destOrd="0" parTransId="{5DAEAB3C-F124-4AA3-BFC7-3B5AA5653115}" sibTransId="{BC36083C-39D7-466C-9C88-CBB32A13EB03}"/>
    <dgm:cxn modelId="{645EB7CB-1A25-4729-8A97-201C3C72BBEC}" srcId="{E72C4D08-9452-440E-9CBB-62EC00A9B327}" destId="{C6277CE0-8520-4CC2-991C-E149F1678F11}" srcOrd="0" destOrd="0" parTransId="{943320A1-4CC6-4DAD-B39B-6B226305621A}" sibTransId="{6502C013-A8D6-444B-BBC4-333A0E5B6981}"/>
    <dgm:cxn modelId="{72021BD2-184A-4C7E-B652-1184E9E262B4}" type="presOf" srcId="{72B920A5-A1E9-480A-9F34-A42BC1AA93DB}" destId="{77B2F871-E9D9-4EB3-8B66-4FDC64955243}" srcOrd="0" destOrd="0" presId="urn:microsoft.com/office/officeart/2005/8/layout/vList2"/>
    <dgm:cxn modelId="{494A40DC-F992-4AFF-BFDC-46F1F0027F91}" type="presOf" srcId="{7D9BA414-DFF5-4FE8-BC8B-D267A347B434}" destId="{07E3E9F4-8DC2-4EBE-8F63-A062A1560122}" srcOrd="0" destOrd="0" presId="urn:microsoft.com/office/officeart/2005/8/layout/vList2"/>
    <dgm:cxn modelId="{578389DC-29C1-4FD2-90F8-835B578C71EC}" srcId="{E72C4D08-9452-440E-9CBB-62EC00A9B327}" destId="{72B920A5-A1E9-480A-9F34-A42BC1AA93DB}" srcOrd="2" destOrd="0" parTransId="{E3D7A1DA-179B-4C23-BD86-9FC6F6506DE5}" sibTransId="{8116A2ED-FD39-43ED-856E-D9C59F1730D5}"/>
    <dgm:cxn modelId="{1043CAE9-6C0C-4EB0-AE85-DBA6F1E5AB69}" type="presOf" srcId="{E72C4D08-9452-440E-9CBB-62EC00A9B327}" destId="{193D844A-C969-4CA4-BC86-0C37C379EF61}" srcOrd="0" destOrd="0" presId="urn:microsoft.com/office/officeart/2005/8/layout/vList2"/>
    <dgm:cxn modelId="{8E60B89E-C6E7-435D-B4FA-A15BF67E17AB}" type="presParOf" srcId="{193D844A-C969-4CA4-BC86-0C37C379EF61}" destId="{49F3BD5C-259E-4D2B-8749-5344227D8E63}" srcOrd="0" destOrd="0" presId="urn:microsoft.com/office/officeart/2005/8/layout/vList2"/>
    <dgm:cxn modelId="{0010EFBD-AA82-498A-AB3C-AF92EA96CA8A}" type="presParOf" srcId="{193D844A-C969-4CA4-BC86-0C37C379EF61}" destId="{07E3E9F4-8DC2-4EBE-8F63-A062A1560122}" srcOrd="1" destOrd="0" presId="urn:microsoft.com/office/officeart/2005/8/layout/vList2"/>
    <dgm:cxn modelId="{FA35C8A2-C9E8-4E76-8E45-ED32274C3CF4}" type="presParOf" srcId="{193D844A-C969-4CA4-BC86-0C37C379EF61}" destId="{EC1B19BC-7856-4E02-898F-BE9034D68682}" srcOrd="2" destOrd="0" presId="urn:microsoft.com/office/officeart/2005/8/layout/vList2"/>
    <dgm:cxn modelId="{83AF7F41-02FD-4380-9854-20BAE17AB855}" type="presParOf" srcId="{193D844A-C969-4CA4-BC86-0C37C379EF61}" destId="{E4842BC5-1669-4C6C-860D-72FFE00CFD4D}" srcOrd="3" destOrd="0" presId="urn:microsoft.com/office/officeart/2005/8/layout/vList2"/>
    <dgm:cxn modelId="{F54FC994-3B77-4AC3-89AC-7479CD83B650}" type="presParOf" srcId="{193D844A-C969-4CA4-BC86-0C37C379EF61}" destId="{77B2F871-E9D9-4EB3-8B66-4FDC64955243}" srcOrd="4" destOrd="0" presId="urn:microsoft.com/office/officeart/2005/8/layout/vList2"/>
    <dgm:cxn modelId="{565A81C5-23A4-43F5-850B-608DF444CA56}" type="presParOf" srcId="{193D844A-C969-4CA4-BC86-0C37C379EF61}" destId="{0EB1E1DC-A3E2-4B33-B8F6-6A8DB224882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2C4D08-9452-440E-9CBB-62EC00A9B327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72B920A5-A1E9-480A-9F34-A42BC1AA93DB}">
      <dgm:prSet phldrT="[文字]" custT="1"/>
      <dgm:spPr/>
      <dgm:t>
        <a:bodyPr/>
        <a:lstStyle/>
        <a:p>
          <a:r>
            <a:rPr lang="en-US" altLang="zh-TW" sz="2800" dirty="0"/>
            <a:t>“Reinforcement Learning”</a:t>
          </a:r>
          <a:endParaRPr lang="zh-TW" altLang="en-US" sz="2800" dirty="0"/>
        </a:p>
      </dgm:t>
    </dgm:pt>
    <dgm:pt modelId="{E3D7A1DA-179B-4C23-BD86-9FC6F6506DE5}" type="parTrans" cxnId="{578389DC-29C1-4FD2-90F8-835B578C71EC}">
      <dgm:prSet/>
      <dgm:spPr/>
      <dgm:t>
        <a:bodyPr/>
        <a:lstStyle/>
        <a:p>
          <a:endParaRPr lang="zh-TW" altLang="en-US"/>
        </a:p>
      </dgm:t>
    </dgm:pt>
    <dgm:pt modelId="{8116A2ED-FD39-43ED-856E-D9C59F1730D5}" type="sibTrans" cxnId="{578389DC-29C1-4FD2-90F8-835B578C71EC}">
      <dgm:prSet/>
      <dgm:spPr/>
      <dgm:t>
        <a:bodyPr/>
        <a:lstStyle/>
        <a:p>
          <a:endParaRPr lang="zh-TW" altLang="en-US"/>
        </a:p>
      </dgm:t>
    </dgm:pt>
    <dgm:pt modelId="{A23583E3-8FA4-4554-9B5B-8632F2D71F00}">
      <dgm:prSet phldrT="[文字]" custT="1"/>
      <dgm:spPr/>
      <dgm:t>
        <a:bodyPr/>
        <a:lstStyle/>
        <a:p>
          <a:r>
            <a:rPr lang="en-US" altLang="zh-TW" sz="1800" dirty="0">
              <a:solidFill>
                <a:srgbClr val="0000FF"/>
              </a:solidFill>
              <a:latin typeface="Lucida Grande"/>
            </a:rPr>
            <a:t>[Yu, et al., AAAI, 2017]</a:t>
          </a:r>
          <a:r>
            <a:rPr lang="de-DE" altLang="zh-TW" sz="1800" dirty="0">
              <a:solidFill>
                <a:srgbClr val="0000FF"/>
              </a:solidFill>
              <a:latin typeface="Lucida Grande"/>
            </a:rPr>
            <a:t>[Li, et al., EMNLP, 2017]</a:t>
          </a:r>
          <a:r>
            <a:rPr lang="en-US" altLang="zh-TW" sz="1800" dirty="0">
              <a:solidFill>
                <a:srgbClr val="0000FF"/>
              </a:solidFill>
            </a:rPr>
            <a:t>[Tong Che</a:t>
          </a:r>
          <a:r>
            <a:rPr lang="en-US" altLang="zh-TW" sz="1800" dirty="0">
              <a:solidFill>
                <a:srgbClr val="0000FF"/>
              </a:solidFill>
              <a:latin typeface="Lucida Grande"/>
            </a:rPr>
            <a:t>, et al</a:t>
          </a:r>
          <a:r>
            <a:rPr lang="en-US" altLang="zh-TW" sz="1800" dirty="0">
              <a:solidFill>
                <a:srgbClr val="0000FF"/>
              </a:solidFill>
            </a:rPr>
            <a:t>, </a:t>
          </a:r>
          <a:r>
            <a:rPr lang="en-US" altLang="zh-TW" sz="1800" dirty="0" err="1">
              <a:solidFill>
                <a:srgbClr val="0000FF"/>
              </a:solidFill>
            </a:rPr>
            <a:t>arXiv</a:t>
          </a:r>
          <a:r>
            <a:rPr lang="en-US" altLang="zh-TW" sz="1800" dirty="0">
              <a:solidFill>
                <a:srgbClr val="0000FF"/>
              </a:solidFill>
            </a:rPr>
            <a:t>, 2017][</a:t>
          </a:r>
          <a:r>
            <a:rPr lang="en-US" altLang="zh-TW" sz="1800" dirty="0" err="1">
              <a:solidFill>
                <a:srgbClr val="0000FF"/>
              </a:solidFill>
            </a:rPr>
            <a:t>Jiaxian</a:t>
          </a:r>
          <a:r>
            <a:rPr lang="en-US" altLang="zh-TW" sz="1800" dirty="0">
              <a:solidFill>
                <a:srgbClr val="0000FF"/>
              </a:solidFill>
            </a:rPr>
            <a:t> Guo, et al., AAAI, 2018][Kevin Lin, et al, NIPS, 2017][William </a:t>
          </a:r>
          <a:r>
            <a:rPr lang="en-US" altLang="zh-TW" sz="1800" dirty="0" err="1">
              <a:solidFill>
                <a:srgbClr val="0000FF"/>
              </a:solidFill>
            </a:rPr>
            <a:t>Fedus</a:t>
          </a:r>
          <a:r>
            <a:rPr lang="en-US" altLang="zh-TW" sz="1800" dirty="0">
              <a:solidFill>
                <a:srgbClr val="0000FF"/>
              </a:solidFill>
            </a:rPr>
            <a:t>, et al., ICLR, 2018]</a:t>
          </a:r>
          <a:r>
            <a:rPr lang="en-US" altLang="zh-TW" sz="1800" dirty="0">
              <a:solidFill>
                <a:srgbClr val="0000FF"/>
              </a:solidFill>
              <a:latin typeface="Lucida Grande"/>
            </a:rPr>
            <a:t> </a:t>
          </a:r>
          <a:endParaRPr lang="zh-TW" altLang="en-US" sz="1800" dirty="0">
            <a:solidFill>
              <a:srgbClr val="0000FF"/>
            </a:solidFill>
          </a:endParaRPr>
        </a:p>
      </dgm:t>
    </dgm:pt>
    <dgm:pt modelId="{5DAEAB3C-F124-4AA3-BFC7-3B5AA5653115}" type="parTrans" cxnId="{67A72EA1-1206-4C90-AD4E-57A9675E4A2A}">
      <dgm:prSet/>
      <dgm:spPr/>
      <dgm:t>
        <a:bodyPr/>
        <a:lstStyle/>
        <a:p>
          <a:endParaRPr lang="zh-TW" altLang="en-US"/>
        </a:p>
      </dgm:t>
    </dgm:pt>
    <dgm:pt modelId="{BC36083C-39D7-466C-9C88-CBB32A13EB03}" type="sibTrans" cxnId="{67A72EA1-1206-4C90-AD4E-57A9675E4A2A}">
      <dgm:prSet/>
      <dgm:spPr/>
      <dgm:t>
        <a:bodyPr/>
        <a:lstStyle/>
        <a:p>
          <a:endParaRPr lang="zh-TW" altLang="en-US"/>
        </a:p>
      </dgm:t>
    </dgm:pt>
    <dgm:pt modelId="{C6277CE0-8520-4CC2-991C-E149F1678F11}">
      <dgm:prSet phldrT="[文字]" custT="1"/>
      <dgm:spPr/>
      <dgm:t>
        <a:bodyPr/>
        <a:lstStyle/>
        <a:p>
          <a:r>
            <a:rPr lang="en-US" altLang="zh-TW" sz="2800" dirty="0"/>
            <a:t>Gumbel-</a:t>
          </a:r>
          <a:r>
            <a:rPr lang="en-US" altLang="zh-TW" sz="2800" dirty="0" err="1"/>
            <a:t>softmax</a:t>
          </a:r>
          <a:endParaRPr lang="zh-TW" altLang="en-US" sz="2800" dirty="0"/>
        </a:p>
      </dgm:t>
    </dgm:pt>
    <dgm:pt modelId="{943320A1-4CC6-4DAD-B39B-6B226305621A}" type="parTrans" cxnId="{645EB7CB-1A25-4729-8A97-201C3C72BBEC}">
      <dgm:prSet/>
      <dgm:spPr/>
      <dgm:t>
        <a:bodyPr/>
        <a:lstStyle/>
        <a:p>
          <a:endParaRPr lang="zh-TW" altLang="en-US"/>
        </a:p>
      </dgm:t>
    </dgm:pt>
    <dgm:pt modelId="{6502C013-A8D6-444B-BBC4-333A0E5B6981}" type="sibTrans" cxnId="{645EB7CB-1A25-4729-8A97-201C3C72BBEC}">
      <dgm:prSet/>
      <dgm:spPr/>
      <dgm:t>
        <a:bodyPr/>
        <a:lstStyle/>
        <a:p>
          <a:endParaRPr lang="zh-TW" altLang="en-US"/>
        </a:p>
      </dgm:t>
    </dgm:pt>
    <dgm:pt modelId="{7D9BA414-DFF5-4FE8-BC8B-D267A347B434}">
      <dgm:prSet phldrT="[文字]" custT="1"/>
      <dgm:spPr/>
      <dgm:t>
        <a:bodyPr/>
        <a:lstStyle/>
        <a:p>
          <a:r>
            <a:rPr lang="en-US" altLang="zh-TW" sz="1800" dirty="0">
              <a:solidFill>
                <a:srgbClr val="0000FF"/>
              </a:solidFill>
            </a:rPr>
            <a:t>[Matt J. </a:t>
          </a:r>
          <a:r>
            <a:rPr lang="en-US" altLang="zh-TW" sz="1800" dirty="0" err="1">
              <a:solidFill>
                <a:srgbClr val="0000FF"/>
              </a:solidFill>
            </a:rPr>
            <a:t>Kusner</a:t>
          </a:r>
          <a:r>
            <a:rPr lang="en-US" altLang="zh-TW" sz="1800" dirty="0">
              <a:solidFill>
                <a:srgbClr val="0000FF"/>
              </a:solidFill>
              <a:latin typeface="Lucida Grande"/>
            </a:rPr>
            <a:t>, et al</a:t>
          </a:r>
          <a:r>
            <a:rPr lang="en-US" altLang="zh-TW" sz="1800" dirty="0">
              <a:solidFill>
                <a:srgbClr val="0000FF"/>
              </a:solidFill>
            </a:rPr>
            <a:t>, </a:t>
          </a:r>
          <a:r>
            <a:rPr lang="en-US" altLang="zh-TW" sz="1800" dirty="0" err="1">
              <a:solidFill>
                <a:srgbClr val="0000FF"/>
              </a:solidFill>
            </a:rPr>
            <a:t>arXiv</a:t>
          </a:r>
          <a:r>
            <a:rPr lang="en-US" altLang="zh-TW" sz="1800" dirty="0">
              <a:solidFill>
                <a:srgbClr val="0000FF"/>
              </a:solidFill>
            </a:rPr>
            <a:t>, 2016]</a:t>
          </a:r>
          <a:endParaRPr lang="zh-TW" altLang="en-US" sz="1800" dirty="0">
            <a:solidFill>
              <a:srgbClr val="0000FF"/>
            </a:solidFill>
          </a:endParaRPr>
        </a:p>
      </dgm:t>
    </dgm:pt>
    <dgm:pt modelId="{8DC6C5B0-B24A-4A76-9309-9166BBDA33AB}" type="parTrans" cxnId="{BB83306F-4940-4DAF-B90D-B01D751D22F3}">
      <dgm:prSet/>
      <dgm:spPr/>
      <dgm:t>
        <a:bodyPr/>
        <a:lstStyle/>
        <a:p>
          <a:endParaRPr lang="zh-TW" altLang="en-US"/>
        </a:p>
      </dgm:t>
    </dgm:pt>
    <dgm:pt modelId="{5FC08EB9-D78F-45BA-A40C-9BA4D92C23C4}" type="sibTrans" cxnId="{BB83306F-4940-4DAF-B90D-B01D751D22F3}">
      <dgm:prSet/>
      <dgm:spPr/>
      <dgm:t>
        <a:bodyPr/>
        <a:lstStyle/>
        <a:p>
          <a:endParaRPr lang="zh-TW" altLang="en-US"/>
        </a:p>
      </dgm:t>
    </dgm:pt>
    <dgm:pt modelId="{BAE4C07F-FD56-45AC-AE41-DE819A167C5E}">
      <dgm:prSet phldrT="[文字]" custT="1"/>
      <dgm:spPr/>
      <dgm:t>
        <a:bodyPr/>
        <a:lstStyle/>
        <a:p>
          <a:r>
            <a:rPr lang="en-US" altLang="zh-TW" sz="2800" dirty="0"/>
            <a:t>Continuous Input for Discriminator</a:t>
          </a:r>
          <a:endParaRPr lang="zh-TW" altLang="en-US" sz="2800" dirty="0"/>
        </a:p>
      </dgm:t>
    </dgm:pt>
    <dgm:pt modelId="{CE5DA154-9DD0-469A-815B-F38D140A7F3C}" type="parTrans" cxnId="{7A541A52-A7C2-4D00-8225-ED13D6199EDC}">
      <dgm:prSet/>
      <dgm:spPr/>
      <dgm:t>
        <a:bodyPr/>
        <a:lstStyle/>
        <a:p>
          <a:endParaRPr lang="zh-TW" altLang="en-US"/>
        </a:p>
      </dgm:t>
    </dgm:pt>
    <dgm:pt modelId="{47471E62-783C-42C1-9551-0050CE605A46}" type="sibTrans" cxnId="{7A541A52-A7C2-4D00-8225-ED13D6199EDC}">
      <dgm:prSet/>
      <dgm:spPr/>
      <dgm:t>
        <a:bodyPr/>
        <a:lstStyle/>
        <a:p>
          <a:endParaRPr lang="zh-TW" altLang="en-US"/>
        </a:p>
      </dgm:t>
    </dgm:pt>
    <dgm:pt modelId="{4E4687E2-AF3A-402B-BCF9-79CC7565ADDA}">
      <dgm:prSet phldrT="[文字]" custT="1"/>
      <dgm:spPr/>
      <dgm:t>
        <a:bodyPr/>
        <a:lstStyle/>
        <a:p>
          <a:r>
            <a:rPr lang="en-US" altLang="zh-TW" sz="1800" dirty="0">
              <a:solidFill>
                <a:srgbClr val="0000FF"/>
              </a:solidFill>
            </a:rPr>
            <a:t>[Sai </a:t>
          </a:r>
          <a:r>
            <a:rPr lang="en-US" altLang="zh-TW" sz="1800" dirty="0" err="1">
              <a:solidFill>
                <a:srgbClr val="0000FF"/>
              </a:solidFill>
            </a:rPr>
            <a:t>Rajeswar</a:t>
          </a:r>
          <a:r>
            <a:rPr lang="en-US" altLang="zh-TW" sz="1800" dirty="0">
              <a:solidFill>
                <a:srgbClr val="0000FF"/>
              </a:solidFill>
            </a:rPr>
            <a:t>, et al., </a:t>
          </a:r>
          <a:r>
            <a:rPr lang="en-US" altLang="zh-TW" sz="1800" dirty="0" err="1">
              <a:solidFill>
                <a:srgbClr val="0000FF"/>
              </a:solidFill>
            </a:rPr>
            <a:t>arXiv</a:t>
          </a:r>
          <a:r>
            <a:rPr lang="en-US" altLang="zh-TW" sz="1800" dirty="0">
              <a:solidFill>
                <a:srgbClr val="0000FF"/>
              </a:solidFill>
            </a:rPr>
            <a:t>, 2017][</a:t>
          </a:r>
          <a:r>
            <a:rPr lang="en-US" altLang="zh-TW" sz="1800" dirty="0" err="1">
              <a:solidFill>
                <a:srgbClr val="0000FF"/>
              </a:solidFill>
            </a:rPr>
            <a:t>Ofir</a:t>
          </a:r>
          <a:r>
            <a:rPr lang="en-US" altLang="zh-TW" sz="1800" dirty="0">
              <a:solidFill>
                <a:srgbClr val="0000FF"/>
              </a:solidFill>
            </a:rPr>
            <a:t> Press, et al., ICML workshop, 2017][Zhen Xu, et al., EMNLP, 2017][Alex Lamb, et al., NIPS, 2016][</a:t>
          </a:r>
          <a:r>
            <a:rPr lang="en-US" altLang="zh-TW" sz="1800" dirty="0" err="1">
              <a:solidFill>
                <a:srgbClr val="0000FF"/>
              </a:solidFill>
            </a:rPr>
            <a:t>Yizhe</a:t>
          </a:r>
          <a:r>
            <a:rPr lang="en-US" altLang="zh-TW" sz="1800" dirty="0">
              <a:solidFill>
                <a:srgbClr val="0000FF"/>
              </a:solidFill>
            </a:rPr>
            <a:t> Zhang, et al., ICML, 2017]</a:t>
          </a:r>
          <a:endParaRPr lang="zh-TW" altLang="en-US" sz="1800" dirty="0">
            <a:solidFill>
              <a:srgbClr val="0000FF"/>
            </a:solidFill>
          </a:endParaRPr>
        </a:p>
      </dgm:t>
    </dgm:pt>
    <dgm:pt modelId="{98963982-1712-4AB8-A388-D91B5E51CF2D}" type="parTrans" cxnId="{31D77344-634F-4AC9-8530-D763247AE0F1}">
      <dgm:prSet/>
      <dgm:spPr/>
      <dgm:t>
        <a:bodyPr/>
        <a:lstStyle/>
        <a:p>
          <a:endParaRPr lang="zh-TW" altLang="en-US"/>
        </a:p>
      </dgm:t>
    </dgm:pt>
    <dgm:pt modelId="{334FE111-520D-4492-9CB3-47FB14A66B2C}" type="sibTrans" cxnId="{31D77344-634F-4AC9-8530-D763247AE0F1}">
      <dgm:prSet/>
      <dgm:spPr/>
      <dgm:t>
        <a:bodyPr/>
        <a:lstStyle/>
        <a:p>
          <a:endParaRPr lang="zh-TW" altLang="en-US"/>
        </a:p>
      </dgm:t>
    </dgm:pt>
    <dgm:pt modelId="{193D844A-C969-4CA4-BC86-0C37C379EF61}" type="pres">
      <dgm:prSet presAssocID="{E72C4D08-9452-440E-9CBB-62EC00A9B327}" presName="linear" presStyleCnt="0">
        <dgm:presLayoutVars>
          <dgm:animLvl val="lvl"/>
          <dgm:resizeHandles val="exact"/>
        </dgm:presLayoutVars>
      </dgm:prSet>
      <dgm:spPr/>
    </dgm:pt>
    <dgm:pt modelId="{49F3BD5C-259E-4D2B-8749-5344227D8E63}" type="pres">
      <dgm:prSet presAssocID="{C6277CE0-8520-4CC2-991C-E149F1678F1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7E3E9F4-8DC2-4EBE-8F63-A062A1560122}" type="pres">
      <dgm:prSet presAssocID="{C6277CE0-8520-4CC2-991C-E149F1678F11}" presName="childText" presStyleLbl="revTx" presStyleIdx="0" presStyleCnt="3">
        <dgm:presLayoutVars>
          <dgm:bulletEnabled val="1"/>
        </dgm:presLayoutVars>
      </dgm:prSet>
      <dgm:spPr/>
    </dgm:pt>
    <dgm:pt modelId="{EC1B19BC-7856-4E02-898F-BE9034D68682}" type="pres">
      <dgm:prSet presAssocID="{BAE4C07F-FD56-45AC-AE41-DE819A167C5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4842BC5-1669-4C6C-860D-72FFE00CFD4D}" type="pres">
      <dgm:prSet presAssocID="{BAE4C07F-FD56-45AC-AE41-DE819A167C5E}" presName="childText" presStyleLbl="revTx" presStyleIdx="1" presStyleCnt="3">
        <dgm:presLayoutVars>
          <dgm:bulletEnabled val="1"/>
        </dgm:presLayoutVars>
      </dgm:prSet>
      <dgm:spPr/>
    </dgm:pt>
    <dgm:pt modelId="{77B2F871-E9D9-4EB3-8B66-4FDC64955243}" type="pres">
      <dgm:prSet presAssocID="{72B920A5-A1E9-480A-9F34-A42BC1AA93D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EB1E1DC-A3E2-4B33-B8F6-6A8DB2248824}" type="pres">
      <dgm:prSet presAssocID="{72B920A5-A1E9-480A-9F34-A42BC1AA93DB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A05FD035-ED8C-4928-AF7F-51900B3422B9}" type="presOf" srcId="{4E4687E2-AF3A-402B-BCF9-79CC7565ADDA}" destId="{E4842BC5-1669-4C6C-860D-72FFE00CFD4D}" srcOrd="0" destOrd="0" presId="urn:microsoft.com/office/officeart/2005/8/layout/vList2"/>
    <dgm:cxn modelId="{FD6F9C41-D99E-438D-A2F1-BCC3DD294E55}" type="presOf" srcId="{A23583E3-8FA4-4554-9B5B-8632F2D71F00}" destId="{0EB1E1DC-A3E2-4B33-B8F6-6A8DB2248824}" srcOrd="0" destOrd="0" presId="urn:microsoft.com/office/officeart/2005/8/layout/vList2"/>
    <dgm:cxn modelId="{31D77344-634F-4AC9-8530-D763247AE0F1}" srcId="{BAE4C07F-FD56-45AC-AE41-DE819A167C5E}" destId="{4E4687E2-AF3A-402B-BCF9-79CC7565ADDA}" srcOrd="0" destOrd="0" parTransId="{98963982-1712-4AB8-A388-D91B5E51CF2D}" sibTransId="{334FE111-520D-4492-9CB3-47FB14A66B2C}"/>
    <dgm:cxn modelId="{BB83306F-4940-4DAF-B90D-B01D751D22F3}" srcId="{C6277CE0-8520-4CC2-991C-E149F1678F11}" destId="{7D9BA414-DFF5-4FE8-BC8B-D267A347B434}" srcOrd="0" destOrd="0" parTransId="{8DC6C5B0-B24A-4A76-9309-9166BBDA33AB}" sibTransId="{5FC08EB9-D78F-45BA-A40C-9BA4D92C23C4}"/>
    <dgm:cxn modelId="{BAE95751-FDB9-421B-BA1B-7A7FE6CD726C}" type="presOf" srcId="{BAE4C07F-FD56-45AC-AE41-DE819A167C5E}" destId="{EC1B19BC-7856-4E02-898F-BE9034D68682}" srcOrd="0" destOrd="0" presId="urn:microsoft.com/office/officeart/2005/8/layout/vList2"/>
    <dgm:cxn modelId="{7A541A52-A7C2-4D00-8225-ED13D6199EDC}" srcId="{E72C4D08-9452-440E-9CBB-62EC00A9B327}" destId="{BAE4C07F-FD56-45AC-AE41-DE819A167C5E}" srcOrd="1" destOrd="0" parTransId="{CE5DA154-9DD0-469A-815B-F38D140A7F3C}" sibTransId="{47471E62-783C-42C1-9551-0050CE605A46}"/>
    <dgm:cxn modelId="{45BD7E75-E1FD-4F07-B6D6-A8F8C713FE29}" type="presOf" srcId="{C6277CE0-8520-4CC2-991C-E149F1678F11}" destId="{49F3BD5C-259E-4D2B-8749-5344227D8E63}" srcOrd="0" destOrd="0" presId="urn:microsoft.com/office/officeart/2005/8/layout/vList2"/>
    <dgm:cxn modelId="{67A72EA1-1206-4C90-AD4E-57A9675E4A2A}" srcId="{72B920A5-A1E9-480A-9F34-A42BC1AA93DB}" destId="{A23583E3-8FA4-4554-9B5B-8632F2D71F00}" srcOrd="0" destOrd="0" parTransId="{5DAEAB3C-F124-4AA3-BFC7-3B5AA5653115}" sibTransId="{BC36083C-39D7-466C-9C88-CBB32A13EB03}"/>
    <dgm:cxn modelId="{645EB7CB-1A25-4729-8A97-201C3C72BBEC}" srcId="{E72C4D08-9452-440E-9CBB-62EC00A9B327}" destId="{C6277CE0-8520-4CC2-991C-E149F1678F11}" srcOrd="0" destOrd="0" parTransId="{943320A1-4CC6-4DAD-B39B-6B226305621A}" sibTransId="{6502C013-A8D6-444B-BBC4-333A0E5B6981}"/>
    <dgm:cxn modelId="{72021BD2-184A-4C7E-B652-1184E9E262B4}" type="presOf" srcId="{72B920A5-A1E9-480A-9F34-A42BC1AA93DB}" destId="{77B2F871-E9D9-4EB3-8B66-4FDC64955243}" srcOrd="0" destOrd="0" presId="urn:microsoft.com/office/officeart/2005/8/layout/vList2"/>
    <dgm:cxn modelId="{494A40DC-F992-4AFF-BFDC-46F1F0027F91}" type="presOf" srcId="{7D9BA414-DFF5-4FE8-BC8B-D267A347B434}" destId="{07E3E9F4-8DC2-4EBE-8F63-A062A1560122}" srcOrd="0" destOrd="0" presId="urn:microsoft.com/office/officeart/2005/8/layout/vList2"/>
    <dgm:cxn modelId="{578389DC-29C1-4FD2-90F8-835B578C71EC}" srcId="{E72C4D08-9452-440E-9CBB-62EC00A9B327}" destId="{72B920A5-A1E9-480A-9F34-A42BC1AA93DB}" srcOrd="2" destOrd="0" parTransId="{E3D7A1DA-179B-4C23-BD86-9FC6F6506DE5}" sibTransId="{8116A2ED-FD39-43ED-856E-D9C59F1730D5}"/>
    <dgm:cxn modelId="{1043CAE9-6C0C-4EB0-AE85-DBA6F1E5AB69}" type="presOf" srcId="{E72C4D08-9452-440E-9CBB-62EC00A9B327}" destId="{193D844A-C969-4CA4-BC86-0C37C379EF61}" srcOrd="0" destOrd="0" presId="urn:microsoft.com/office/officeart/2005/8/layout/vList2"/>
    <dgm:cxn modelId="{8E60B89E-C6E7-435D-B4FA-A15BF67E17AB}" type="presParOf" srcId="{193D844A-C969-4CA4-BC86-0C37C379EF61}" destId="{49F3BD5C-259E-4D2B-8749-5344227D8E63}" srcOrd="0" destOrd="0" presId="urn:microsoft.com/office/officeart/2005/8/layout/vList2"/>
    <dgm:cxn modelId="{0010EFBD-AA82-498A-AB3C-AF92EA96CA8A}" type="presParOf" srcId="{193D844A-C969-4CA4-BC86-0C37C379EF61}" destId="{07E3E9F4-8DC2-4EBE-8F63-A062A1560122}" srcOrd="1" destOrd="0" presId="urn:microsoft.com/office/officeart/2005/8/layout/vList2"/>
    <dgm:cxn modelId="{FA35C8A2-C9E8-4E76-8E45-ED32274C3CF4}" type="presParOf" srcId="{193D844A-C969-4CA4-BC86-0C37C379EF61}" destId="{EC1B19BC-7856-4E02-898F-BE9034D68682}" srcOrd="2" destOrd="0" presId="urn:microsoft.com/office/officeart/2005/8/layout/vList2"/>
    <dgm:cxn modelId="{83AF7F41-02FD-4380-9854-20BAE17AB855}" type="presParOf" srcId="{193D844A-C969-4CA4-BC86-0C37C379EF61}" destId="{E4842BC5-1669-4C6C-860D-72FFE00CFD4D}" srcOrd="3" destOrd="0" presId="urn:microsoft.com/office/officeart/2005/8/layout/vList2"/>
    <dgm:cxn modelId="{F54FC994-3B77-4AC3-89AC-7479CD83B650}" type="presParOf" srcId="{193D844A-C969-4CA4-BC86-0C37C379EF61}" destId="{77B2F871-E9D9-4EB3-8B66-4FDC64955243}" srcOrd="4" destOrd="0" presId="urn:microsoft.com/office/officeart/2005/8/layout/vList2"/>
    <dgm:cxn modelId="{565A81C5-23A4-43F5-850B-608DF444CA56}" type="presParOf" srcId="{193D844A-C969-4CA4-BC86-0C37C379EF61}" destId="{0EB1E1DC-A3E2-4B33-B8F6-6A8DB224882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2C4D08-9452-440E-9CBB-62EC00A9B327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72B920A5-A1E9-480A-9F34-A42BC1AA93DB}">
      <dgm:prSet phldrT="[文字]" custT="1"/>
      <dgm:spPr/>
      <dgm:t>
        <a:bodyPr/>
        <a:lstStyle/>
        <a:p>
          <a:r>
            <a:rPr lang="en-US" altLang="zh-TW" sz="2800" dirty="0"/>
            <a:t>“Reinforcement Learning”</a:t>
          </a:r>
          <a:endParaRPr lang="zh-TW" altLang="en-US" sz="2800" dirty="0"/>
        </a:p>
      </dgm:t>
    </dgm:pt>
    <dgm:pt modelId="{E3D7A1DA-179B-4C23-BD86-9FC6F6506DE5}" type="parTrans" cxnId="{578389DC-29C1-4FD2-90F8-835B578C71EC}">
      <dgm:prSet/>
      <dgm:spPr/>
      <dgm:t>
        <a:bodyPr/>
        <a:lstStyle/>
        <a:p>
          <a:endParaRPr lang="zh-TW" altLang="en-US"/>
        </a:p>
      </dgm:t>
    </dgm:pt>
    <dgm:pt modelId="{8116A2ED-FD39-43ED-856E-D9C59F1730D5}" type="sibTrans" cxnId="{578389DC-29C1-4FD2-90F8-835B578C71EC}">
      <dgm:prSet/>
      <dgm:spPr/>
      <dgm:t>
        <a:bodyPr/>
        <a:lstStyle/>
        <a:p>
          <a:endParaRPr lang="zh-TW" altLang="en-US"/>
        </a:p>
      </dgm:t>
    </dgm:pt>
    <dgm:pt modelId="{A23583E3-8FA4-4554-9B5B-8632F2D71F00}">
      <dgm:prSet phldrT="[文字]" custT="1"/>
      <dgm:spPr/>
      <dgm:t>
        <a:bodyPr/>
        <a:lstStyle/>
        <a:p>
          <a:r>
            <a:rPr lang="en-US" altLang="zh-TW" sz="1800" kern="1200" dirty="0">
              <a:solidFill>
                <a:srgbClr val="0000FF"/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[Yu, et al., AAAI, 2017]</a:t>
          </a:r>
          <a:r>
            <a:rPr lang="de-DE" altLang="zh-TW" sz="1800" kern="1200" dirty="0">
              <a:solidFill>
                <a:srgbClr val="0000FF"/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[Li, et al., EMNLP, 2017]</a:t>
          </a:r>
          <a:r>
            <a:rPr lang="en-US" altLang="zh-TW" sz="1800" kern="1200" dirty="0">
              <a:solidFill>
                <a:srgbClr val="0000FF"/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[Tong </a:t>
          </a:r>
          <a:r>
            <a:rPr lang="en-US" altLang="zh-TW" sz="1800" kern="1200" dirty="0">
              <a:solidFill>
                <a:srgbClr val="0000FF"/>
              </a:solidFill>
            </a:rPr>
            <a:t>Che</a:t>
          </a:r>
          <a:r>
            <a:rPr lang="en-US" altLang="zh-TW" sz="1800" kern="1200" dirty="0">
              <a:solidFill>
                <a:srgbClr val="0000FF"/>
              </a:solidFill>
              <a:latin typeface="Lucida Grande"/>
            </a:rPr>
            <a:t>, et al</a:t>
          </a:r>
          <a:r>
            <a:rPr lang="en-US" altLang="zh-TW" sz="1800" kern="1200" dirty="0">
              <a:solidFill>
                <a:srgbClr val="0000FF"/>
              </a:solidFill>
            </a:rPr>
            <a:t>, </a:t>
          </a:r>
          <a:r>
            <a:rPr lang="en-US" altLang="zh-TW" sz="1800" kern="1200" dirty="0" err="1">
              <a:solidFill>
                <a:srgbClr val="0000FF"/>
              </a:solidFill>
            </a:rPr>
            <a:t>arXiv</a:t>
          </a:r>
          <a:r>
            <a:rPr lang="en-US" altLang="zh-TW" sz="1800" kern="1200" dirty="0">
              <a:solidFill>
                <a:srgbClr val="0000FF"/>
              </a:solidFill>
            </a:rPr>
            <a:t>, 2017][</a:t>
          </a:r>
          <a:r>
            <a:rPr lang="en-US" altLang="zh-TW" sz="1800" kern="1200" dirty="0" err="1">
              <a:solidFill>
                <a:srgbClr val="0000FF"/>
              </a:solidFill>
            </a:rPr>
            <a:t>Jiaxian</a:t>
          </a:r>
          <a:r>
            <a:rPr lang="en-US" altLang="zh-TW" sz="1800" kern="1200" dirty="0">
              <a:solidFill>
                <a:srgbClr val="0000FF"/>
              </a:solidFill>
            </a:rPr>
            <a:t> Guo, et al., AAAI, 2018][Kevin Lin, et al, NIPS, 2017][William </a:t>
          </a:r>
          <a:r>
            <a:rPr lang="en-US" altLang="zh-TW" sz="1800" kern="1200" dirty="0" err="1">
              <a:solidFill>
                <a:srgbClr val="0000FF"/>
              </a:solidFill>
            </a:rPr>
            <a:t>Fedus</a:t>
          </a:r>
          <a:r>
            <a:rPr lang="en-US" altLang="zh-TW" sz="1800" kern="1200" dirty="0">
              <a:solidFill>
                <a:srgbClr val="0000FF"/>
              </a:solidFill>
            </a:rPr>
            <a:t>, et al., ICLR, 2018]</a:t>
          </a:r>
          <a:r>
            <a:rPr lang="en-US" altLang="zh-TW" sz="1800" kern="1200" dirty="0">
              <a:solidFill>
                <a:srgbClr val="0000FF"/>
              </a:solidFill>
              <a:latin typeface="Lucida Grande"/>
            </a:rPr>
            <a:t> </a:t>
          </a:r>
          <a:endParaRPr lang="zh-TW" altLang="en-US" sz="1800" kern="1200" dirty="0">
            <a:solidFill>
              <a:srgbClr val="0000FF"/>
            </a:solidFill>
          </a:endParaRPr>
        </a:p>
      </dgm:t>
    </dgm:pt>
    <dgm:pt modelId="{5DAEAB3C-F124-4AA3-BFC7-3B5AA5653115}" type="parTrans" cxnId="{67A72EA1-1206-4C90-AD4E-57A9675E4A2A}">
      <dgm:prSet/>
      <dgm:spPr/>
      <dgm:t>
        <a:bodyPr/>
        <a:lstStyle/>
        <a:p>
          <a:endParaRPr lang="zh-TW" altLang="en-US"/>
        </a:p>
      </dgm:t>
    </dgm:pt>
    <dgm:pt modelId="{BC36083C-39D7-466C-9C88-CBB32A13EB03}" type="sibTrans" cxnId="{67A72EA1-1206-4C90-AD4E-57A9675E4A2A}">
      <dgm:prSet/>
      <dgm:spPr/>
      <dgm:t>
        <a:bodyPr/>
        <a:lstStyle/>
        <a:p>
          <a:endParaRPr lang="zh-TW" altLang="en-US"/>
        </a:p>
      </dgm:t>
    </dgm:pt>
    <dgm:pt modelId="{C6277CE0-8520-4CC2-991C-E149F1678F11}">
      <dgm:prSet phldrT="[文字]" custT="1"/>
      <dgm:spPr/>
      <dgm:t>
        <a:bodyPr/>
        <a:lstStyle/>
        <a:p>
          <a:r>
            <a:rPr lang="en-US" altLang="zh-TW" sz="2800" dirty="0"/>
            <a:t>Gumbel-</a:t>
          </a:r>
          <a:r>
            <a:rPr lang="en-US" altLang="zh-TW" sz="2800" dirty="0" err="1"/>
            <a:t>softmax</a:t>
          </a:r>
          <a:endParaRPr lang="zh-TW" altLang="en-US" sz="2800" dirty="0"/>
        </a:p>
      </dgm:t>
    </dgm:pt>
    <dgm:pt modelId="{943320A1-4CC6-4DAD-B39B-6B226305621A}" type="parTrans" cxnId="{645EB7CB-1A25-4729-8A97-201C3C72BBEC}">
      <dgm:prSet/>
      <dgm:spPr/>
      <dgm:t>
        <a:bodyPr/>
        <a:lstStyle/>
        <a:p>
          <a:endParaRPr lang="zh-TW" altLang="en-US"/>
        </a:p>
      </dgm:t>
    </dgm:pt>
    <dgm:pt modelId="{6502C013-A8D6-444B-BBC4-333A0E5B6981}" type="sibTrans" cxnId="{645EB7CB-1A25-4729-8A97-201C3C72BBEC}">
      <dgm:prSet/>
      <dgm:spPr/>
      <dgm:t>
        <a:bodyPr/>
        <a:lstStyle/>
        <a:p>
          <a:endParaRPr lang="zh-TW" altLang="en-US"/>
        </a:p>
      </dgm:t>
    </dgm:pt>
    <dgm:pt modelId="{7D9BA414-DFF5-4FE8-BC8B-D267A347B434}">
      <dgm:prSet phldrT="[文字]" custT="1"/>
      <dgm:spPr/>
      <dgm:t>
        <a:bodyPr/>
        <a:lstStyle/>
        <a:p>
          <a:r>
            <a:rPr lang="en-US" altLang="zh-TW" sz="1800" dirty="0">
              <a:solidFill>
                <a:srgbClr val="0000FF"/>
              </a:solidFill>
            </a:rPr>
            <a:t>[Matt J. </a:t>
          </a:r>
          <a:r>
            <a:rPr lang="en-US" altLang="zh-TW" sz="1800" dirty="0" err="1">
              <a:solidFill>
                <a:srgbClr val="0000FF"/>
              </a:solidFill>
            </a:rPr>
            <a:t>Kusner</a:t>
          </a:r>
          <a:r>
            <a:rPr lang="en-US" altLang="zh-TW" sz="1800" dirty="0">
              <a:solidFill>
                <a:srgbClr val="0000FF"/>
              </a:solidFill>
              <a:latin typeface="Lucida Grande"/>
            </a:rPr>
            <a:t>, et al</a:t>
          </a:r>
          <a:r>
            <a:rPr lang="en-US" altLang="zh-TW" sz="1800" dirty="0">
              <a:solidFill>
                <a:srgbClr val="0000FF"/>
              </a:solidFill>
            </a:rPr>
            <a:t>, </a:t>
          </a:r>
          <a:r>
            <a:rPr lang="en-US" altLang="zh-TW" sz="1800" dirty="0" err="1">
              <a:solidFill>
                <a:srgbClr val="0000FF"/>
              </a:solidFill>
            </a:rPr>
            <a:t>arXiv</a:t>
          </a:r>
          <a:r>
            <a:rPr lang="en-US" altLang="zh-TW" sz="1800" dirty="0">
              <a:solidFill>
                <a:srgbClr val="0000FF"/>
              </a:solidFill>
            </a:rPr>
            <a:t>, 2016]</a:t>
          </a:r>
          <a:endParaRPr lang="zh-TW" altLang="en-US" sz="1800" dirty="0">
            <a:solidFill>
              <a:srgbClr val="0000FF"/>
            </a:solidFill>
          </a:endParaRPr>
        </a:p>
      </dgm:t>
    </dgm:pt>
    <dgm:pt modelId="{8DC6C5B0-B24A-4A76-9309-9166BBDA33AB}" type="parTrans" cxnId="{BB83306F-4940-4DAF-B90D-B01D751D22F3}">
      <dgm:prSet/>
      <dgm:spPr/>
      <dgm:t>
        <a:bodyPr/>
        <a:lstStyle/>
        <a:p>
          <a:endParaRPr lang="zh-TW" altLang="en-US"/>
        </a:p>
      </dgm:t>
    </dgm:pt>
    <dgm:pt modelId="{5FC08EB9-D78F-45BA-A40C-9BA4D92C23C4}" type="sibTrans" cxnId="{BB83306F-4940-4DAF-B90D-B01D751D22F3}">
      <dgm:prSet/>
      <dgm:spPr/>
      <dgm:t>
        <a:bodyPr/>
        <a:lstStyle/>
        <a:p>
          <a:endParaRPr lang="zh-TW" altLang="en-US"/>
        </a:p>
      </dgm:t>
    </dgm:pt>
    <dgm:pt modelId="{BAE4C07F-FD56-45AC-AE41-DE819A167C5E}">
      <dgm:prSet phldrT="[文字]" custT="1"/>
      <dgm:spPr/>
      <dgm:t>
        <a:bodyPr/>
        <a:lstStyle/>
        <a:p>
          <a:r>
            <a:rPr lang="en-US" altLang="zh-TW" sz="2800" dirty="0"/>
            <a:t>Continuous Input for Discriminator</a:t>
          </a:r>
          <a:endParaRPr lang="zh-TW" altLang="en-US" sz="2800" dirty="0"/>
        </a:p>
      </dgm:t>
    </dgm:pt>
    <dgm:pt modelId="{CE5DA154-9DD0-469A-815B-F38D140A7F3C}" type="parTrans" cxnId="{7A541A52-A7C2-4D00-8225-ED13D6199EDC}">
      <dgm:prSet/>
      <dgm:spPr/>
      <dgm:t>
        <a:bodyPr/>
        <a:lstStyle/>
        <a:p>
          <a:endParaRPr lang="zh-TW" altLang="en-US"/>
        </a:p>
      </dgm:t>
    </dgm:pt>
    <dgm:pt modelId="{47471E62-783C-42C1-9551-0050CE605A46}" type="sibTrans" cxnId="{7A541A52-A7C2-4D00-8225-ED13D6199EDC}">
      <dgm:prSet/>
      <dgm:spPr/>
      <dgm:t>
        <a:bodyPr/>
        <a:lstStyle/>
        <a:p>
          <a:endParaRPr lang="zh-TW" altLang="en-US"/>
        </a:p>
      </dgm:t>
    </dgm:pt>
    <dgm:pt modelId="{4E4687E2-AF3A-402B-BCF9-79CC7565ADDA}">
      <dgm:prSet phldrT="[文字]" custT="1"/>
      <dgm:spPr/>
      <dgm:t>
        <a:bodyPr/>
        <a:lstStyle/>
        <a:p>
          <a:r>
            <a:rPr lang="en-US" altLang="zh-TW" sz="1800" dirty="0">
              <a:solidFill>
                <a:srgbClr val="0000FF"/>
              </a:solidFill>
            </a:rPr>
            <a:t>[Sai </a:t>
          </a:r>
          <a:r>
            <a:rPr lang="en-US" altLang="zh-TW" sz="1800" dirty="0" err="1">
              <a:solidFill>
                <a:srgbClr val="0000FF"/>
              </a:solidFill>
            </a:rPr>
            <a:t>Rajeswar</a:t>
          </a:r>
          <a:r>
            <a:rPr lang="en-US" altLang="zh-TW" sz="1800" dirty="0">
              <a:solidFill>
                <a:srgbClr val="0000FF"/>
              </a:solidFill>
            </a:rPr>
            <a:t>, et al., </a:t>
          </a:r>
          <a:r>
            <a:rPr lang="en-US" altLang="zh-TW" sz="1800" dirty="0" err="1">
              <a:solidFill>
                <a:srgbClr val="0000FF"/>
              </a:solidFill>
            </a:rPr>
            <a:t>arXiv</a:t>
          </a:r>
          <a:r>
            <a:rPr lang="en-US" altLang="zh-TW" sz="1800" dirty="0">
              <a:solidFill>
                <a:srgbClr val="0000FF"/>
              </a:solidFill>
            </a:rPr>
            <a:t>, 2017][</a:t>
          </a:r>
          <a:r>
            <a:rPr lang="en-US" altLang="zh-TW" sz="1800" dirty="0" err="1">
              <a:solidFill>
                <a:srgbClr val="0000FF"/>
              </a:solidFill>
            </a:rPr>
            <a:t>Ofir</a:t>
          </a:r>
          <a:r>
            <a:rPr lang="en-US" altLang="zh-TW" sz="1800" dirty="0">
              <a:solidFill>
                <a:srgbClr val="0000FF"/>
              </a:solidFill>
            </a:rPr>
            <a:t> Press, et al., ICML workshop, 2017][Zhen Xu, et al., EMNLP, 2017][Alex Lamb, et al., NIPS, 2016][</a:t>
          </a:r>
          <a:r>
            <a:rPr lang="en-US" altLang="zh-TW" sz="1800" dirty="0" err="1">
              <a:solidFill>
                <a:srgbClr val="0000FF"/>
              </a:solidFill>
            </a:rPr>
            <a:t>Yizhe</a:t>
          </a:r>
          <a:r>
            <a:rPr lang="en-US" altLang="zh-TW" sz="1800" dirty="0">
              <a:solidFill>
                <a:srgbClr val="0000FF"/>
              </a:solidFill>
            </a:rPr>
            <a:t> Zhang, et al., ICML, 2017]</a:t>
          </a:r>
          <a:endParaRPr lang="zh-TW" altLang="en-US" sz="1800" dirty="0">
            <a:solidFill>
              <a:srgbClr val="0000FF"/>
            </a:solidFill>
          </a:endParaRPr>
        </a:p>
      </dgm:t>
    </dgm:pt>
    <dgm:pt modelId="{98963982-1712-4AB8-A388-D91B5E51CF2D}" type="parTrans" cxnId="{31D77344-634F-4AC9-8530-D763247AE0F1}">
      <dgm:prSet/>
      <dgm:spPr/>
      <dgm:t>
        <a:bodyPr/>
        <a:lstStyle/>
        <a:p>
          <a:endParaRPr lang="zh-TW" altLang="en-US"/>
        </a:p>
      </dgm:t>
    </dgm:pt>
    <dgm:pt modelId="{334FE111-520D-4492-9CB3-47FB14A66B2C}" type="sibTrans" cxnId="{31D77344-634F-4AC9-8530-D763247AE0F1}">
      <dgm:prSet/>
      <dgm:spPr/>
      <dgm:t>
        <a:bodyPr/>
        <a:lstStyle/>
        <a:p>
          <a:endParaRPr lang="zh-TW" altLang="en-US"/>
        </a:p>
      </dgm:t>
    </dgm:pt>
    <dgm:pt modelId="{193D844A-C969-4CA4-BC86-0C37C379EF61}" type="pres">
      <dgm:prSet presAssocID="{E72C4D08-9452-440E-9CBB-62EC00A9B327}" presName="linear" presStyleCnt="0">
        <dgm:presLayoutVars>
          <dgm:animLvl val="lvl"/>
          <dgm:resizeHandles val="exact"/>
        </dgm:presLayoutVars>
      </dgm:prSet>
      <dgm:spPr/>
    </dgm:pt>
    <dgm:pt modelId="{49F3BD5C-259E-4D2B-8749-5344227D8E63}" type="pres">
      <dgm:prSet presAssocID="{C6277CE0-8520-4CC2-991C-E149F1678F1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7E3E9F4-8DC2-4EBE-8F63-A062A1560122}" type="pres">
      <dgm:prSet presAssocID="{C6277CE0-8520-4CC2-991C-E149F1678F11}" presName="childText" presStyleLbl="revTx" presStyleIdx="0" presStyleCnt="3">
        <dgm:presLayoutVars>
          <dgm:bulletEnabled val="1"/>
        </dgm:presLayoutVars>
      </dgm:prSet>
      <dgm:spPr/>
    </dgm:pt>
    <dgm:pt modelId="{EC1B19BC-7856-4E02-898F-BE9034D68682}" type="pres">
      <dgm:prSet presAssocID="{BAE4C07F-FD56-45AC-AE41-DE819A167C5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4842BC5-1669-4C6C-860D-72FFE00CFD4D}" type="pres">
      <dgm:prSet presAssocID="{BAE4C07F-FD56-45AC-AE41-DE819A167C5E}" presName="childText" presStyleLbl="revTx" presStyleIdx="1" presStyleCnt="3">
        <dgm:presLayoutVars>
          <dgm:bulletEnabled val="1"/>
        </dgm:presLayoutVars>
      </dgm:prSet>
      <dgm:spPr/>
    </dgm:pt>
    <dgm:pt modelId="{77B2F871-E9D9-4EB3-8B66-4FDC64955243}" type="pres">
      <dgm:prSet presAssocID="{72B920A5-A1E9-480A-9F34-A42BC1AA93D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EB1E1DC-A3E2-4B33-B8F6-6A8DB2248824}" type="pres">
      <dgm:prSet presAssocID="{72B920A5-A1E9-480A-9F34-A42BC1AA93DB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A05FD035-ED8C-4928-AF7F-51900B3422B9}" type="presOf" srcId="{4E4687E2-AF3A-402B-BCF9-79CC7565ADDA}" destId="{E4842BC5-1669-4C6C-860D-72FFE00CFD4D}" srcOrd="0" destOrd="0" presId="urn:microsoft.com/office/officeart/2005/8/layout/vList2"/>
    <dgm:cxn modelId="{FD6F9C41-D99E-438D-A2F1-BCC3DD294E55}" type="presOf" srcId="{A23583E3-8FA4-4554-9B5B-8632F2D71F00}" destId="{0EB1E1DC-A3E2-4B33-B8F6-6A8DB2248824}" srcOrd="0" destOrd="0" presId="urn:microsoft.com/office/officeart/2005/8/layout/vList2"/>
    <dgm:cxn modelId="{31D77344-634F-4AC9-8530-D763247AE0F1}" srcId="{BAE4C07F-FD56-45AC-AE41-DE819A167C5E}" destId="{4E4687E2-AF3A-402B-BCF9-79CC7565ADDA}" srcOrd="0" destOrd="0" parTransId="{98963982-1712-4AB8-A388-D91B5E51CF2D}" sibTransId="{334FE111-520D-4492-9CB3-47FB14A66B2C}"/>
    <dgm:cxn modelId="{BB83306F-4940-4DAF-B90D-B01D751D22F3}" srcId="{C6277CE0-8520-4CC2-991C-E149F1678F11}" destId="{7D9BA414-DFF5-4FE8-BC8B-D267A347B434}" srcOrd="0" destOrd="0" parTransId="{8DC6C5B0-B24A-4A76-9309-9166BBDA33AB}" sibTransId="{5FC08EB9-D78F-45BA-A40C-9BA4D92C23C4}"/>
    <dgm:cxn modelId="{BAE95751-FDB9-421B-BA1B-7A7FE6CD726C}" type="presOf" srcId="{BAE4C07F-FD56-45AC-AE41-DE819A167C5E}" destId="{EC1B19BC-7856-4E02-898F-BE9034D68682}" srcOrd="0" destOrd="0" presId="urn:microsoft.com/office/officeart/2005/8/layout/vList2"/>
    <dgm:cxn modelId="{7A541A52-A7C2-4D00-8225-ED13D6199EDC}" srcId="{E72C4D08-9452-440E-9CBB-62EC00A9B327}" destId="{BAE4C07F-FD56-45AC-AE41-DE819A167C5E}" srcOrd="1" destOrd="0" parTransId="{CE5DA154-9DD0-469A-815B-F38D140A7F3C}" sibTransId="{47471E62-783C-42C1-9551-0050CE605A46}"/>
    <dgm:cxn modelId="{45BD7E75-E1FD-4F07-B6D6-A8F8C713FE29}" type="presOf" srcId="{C6277CE0-8520-4CC2-991C-E149F1678F11}" destId="{49F3BD5C-259E-4D2B-8749-5344227D8E63}" srcOrd="0" destOrd="0" presId="urn:microsoft.com/office/officeart/2005/8/layout/vList2"/>
    <dgm:cxn modelId="{67A72EA1-1206-4C90-AD4E-57A9675E4A2A}" srcId="{72B920A5-A1E9-480A-9F34-A42BC1AA93DB}" destId="{A23583E3-8FA4-4554-9B5B-8632F2D71F00}" srcOrd="0" destOrd="0" parTransId="{5DAEAB3C-F124-4AA3-BFC7-3B5AA5653115}" sibTransId="{BC36083C-39D7-466C-9C88-CBB32A13EB03}"/>
    <dgm:cxn modelId="{645EB7CB-1A25-4729-8A97-201C3C72BBEC}" srcId="{E72C4D08-9452-440E-9CBB-62EC00A9B327}" destId="{C6277CE0-8520-4CC2-991C-E149F1678F11}" srcOrd="0" destOrd="0" parTransId="{943320A1-4CC6-4DAD-B39B-6B226305621A}" sibTransId="{6502C013-A8D6-444B-BBC4-333A0E5B6981}"/>
    <dgm:cxn modelId="{72021BD2-184A-4C7E-B652-1184E9E262B4}" type="presOf" srcId="{72B920A5-A1E9-480A-9F34-A42BC1AA93DB}" destId="{77B2F871-E9D9-4EB3-8B66-4FDC64955243}" srcOrd="0" destOrd="0" presId="urn:microsoft.com/office/officeart/2005/8/layout/vList2"/>
    <dgm:cxn modelId="{494A40DC-F992-4AFF-BFDC-46F1F0027F91}" type="presOf" srcId="{7D9BA414-DFF5-4FE8-BC8B-D267A347B434}" destId="{07E3E9F4-8DC2-4EBE-8F63-A062A1560122}" srcOrd="0" destOrd="0" presId="urn:microsoft.com/office/officeart/2005/8/layout/vList2"/>
    <dgm:cxn modelId="{578389DC-29C1-4FD2-90F8-835B578C71EC}" srcId="{E72C4D08-9452-440E-9CBB-62EC00A9B327}" destId="{72B920A5-A1E9-480A-9F34-A42BC1AA93DB}" srcOrd="2" destOrd="0" parTransId="{E3D7A1DA-179B-4C23-BD86-9FC6F6506DE5}" sibTransId="{8116A2ED-FD39-43ED-856E-D9C59F1730D5}"/>
    <dgm:cxn modelId="{1043CAE9-6C0C-4EB0-AE85-DBA6F1E5AB69}" type="presOf" srcId="{E72C4D08-9452-440E-9CBB-62EC00A9B327}" destId="{193D844A-C969-4CA4-BC86-0C37C379EF61}" srcOrd="0" destOrd="0" presId="urn:microsoft.com/office/officeart/2005/8/layout/vList2"/>
    <dgm:cxn modelId="{8E60B89E-C6E7-435D-B4FA-A15BF67E17AB}" type="presParOf" srcId="{193D844A-C969-4CA4-BC86-0C37C379EF61}" destId="{49F3BD5C-259E-4D2B-8749-5344227D8E63}" srcOrd="0" destOrd="0" presId="urn:microsoft.com/office/officeart/2005/8/layout/vList2"/>
    <dgm:cxn modelId="{0010EFBD-AA82-498A-AB3C-AF92EA96CA8A}" type="presParOf" srcId="{193D844A-C969-4CA4-BC86-0C37C379EF61}" destId="{07E3E9F4-8DC2-4EBE-8F63-A062A1560122}" srcOrd="1" destOrd="0" presId="urn:microsoft.com/office/officeart/2005/8/layout/vList2"/>
    <dgm:cxn modelId="{FA35C8A2-C9E8-4E76-8E45-ED32274C3CF4}" type="presParOf" srcId="{193D844A-C969-4CA4-BC86-0C37C379EF61}" destId="{EC1B19BC-7856-4E02-898F-BE9034D68682}" srcOrd="2" destOrd="0" presId="urn:microsoft.com/office/officeart/2005/8/layout/vList2"/>
    <dgm:cxn modelId="{83AF7F41-02FD-4380-9854-20BAE17AB855}" type="presParOf" srcId="{193D844A-C969-4CA4-BC86-0C37C379EF61}" destId="{E4842BC5-1669-4C6C-860D-72FFE00CFD4D}" srcOrd="3" destOrd="0" presId="urn:microsoft.com/office/officeart/2005/8/layout/vList2"/>
    <dgm:cxn modelId="{F54FC994-3B77-4AC3-89AC-7479CD83B650}" type="presParOf" srcId="{193D844A-C969-4CA4-BC86-0C37C379EF61}" destId="{77B2F871-E9D9-4EB3-8B66-4FDC64955243}" srcOrd="4" destOrd="0" presId="urn:microsoft.com/office/officeart/2005/8/layout/vList2"/>
    <dgm:cxn modelId="{565A81C5-23A4-43F5-850B-608DF444CA56}" type="presParOf" srcId="{193D844A-C969-4CA4-BC86-0C37C379EF61}" destId="{0EB1E1DC-A3E2-4B33-B8F6-6A8DB224882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2AE10E-2FC1-4217-B283-9A8DAC172CA6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98C9902-DBF9-450C-86C4-51E2C191CB3F}">
      <dgm:prSet phldrT="[文字]" custT="1"/>
      <dgm:spPr/>
      <dgm:t>
        <a:bodyPr/>
        <a:lstStyle/>
        <a:p>
          <a:r>
            <a:rPr lang="en-US" altLang="zh-TW" sz="2800" dirty="0"/>
            <a:t>Conditional Sequence Generation</a:t>
          </a:r>
          <a:endParaRPr lang="zh-TW" altLang="en-US" sz="2800" dirty="0"/>
        </a:p>
      </dgm:t>
    </dgm:pt>
    <dgm:pt modelId="{21120D53-D4F7-4A0A-849D-8AD199ED4C98}" type="parTrans" cxnId="{64C0B829-DB85-4DD0-A664-C904A59E0E5A}">
      <dgm:prSet/>
      <dgm:spPr/>
      <dgm:t>
        <a:bodyPr/>
        <a:lstStyle/>
        <a:p>
          <a:endParaRPr lang="zh-TW" altLang="en-US"/>
        </a:p>
      </dgm:t>
    </dgm:pt>
    <dgm:pt modelId="{B68A2FAA-474A-4648-9CA2-EE26FA563FF2}" type="sibTrans" cxnId="{64C0B829-DB85-4DD0-A664-C904A59E0E5A}">
      <dgm:prSet/>
      <dgm:spPr/>
      <dgm:t>
        <a:bodyPr/>
        <a:lstStyle/>
        <a:p>
          <a:endParaRPr lang="zh-TW" altLang="en-US"/>
        </a:p>
      </dgm:t>
    </dgm:pt>
    <dgm:pt modelId="{BC38580B-91C9-45B0-B628-D8F31C6C8ECB}">
      <dgm:prSet phldrT="[文字]" custT="1"/>
      <dgm:spPr/>
      <dgm:t>
        <a:bodyPr/>
        <a:lstStyle/>
        <a:p>
          <a:r>
            <a:rPr lang="en-US" altLang="zh-TW" sz="2800" dirty="0"/>
            <a:t>RL (human feedback)</a:t>
          </a:r>
          <a:endParaRPr lang="zh-TW" altLang="en-US" sz="2800" dirty="0"/>
        </a:p>
      </dgm:t>
    </dgm:pt>
    <dgm:pt modelId="{48F7F7EA-A827-4F0F-895D-8507A6BF0C50}" type="parTrans" cxnId="{78B16E7F-C1C8-4BC4-A539-CCB46232E743}">
      <dgm:prSet/>
      <dgm:spPr/>
      <dgm:t>
        <a:bodyPr/>
        <a:lstStyle/>
        <a:p>
          <a:endParaRPr lang="zh-TW" altLang="en-US"/>
        </a:p>
      </dgm:t>
    </dgm:pt>
    <dgm:pt modelId="{231F7478-2233-4881-AE41-4A8FBC35903D}" type="sibTrans" cxnId="{78B16E7F-C1C8-4BC4-A539-CCB46232E743}">
      <dgm:prSet/>
      <dgm:spPr/>
      <dgm:t>
        <a:bodyPr/>
        <a:lstStyle/>
        <a:p>
          <a:endParaRPr lang="zh-TW" altLang="en-US"/>
        </a:p>
      </dgm:t>
    </dgm:pt>
    <dgm:pt modelId="{38272D8F-583B-47FD-BD19-6ECB9D811EC6}">
      <dgm:prSet phldrT="[文字]" custT="1"/>
      <dgm:spPr/>
      <dgm:t>
        <a:bodyPr/>
        <a:lstStyle/>
        <a:p>
          <a:r>
            <a:rPr lang="en-US" altLang="zh-TW" sz="2800" dirty="0"/>
            <a:t>GAN (discriminator feedback)</a:t>
          </a:r>
          <a:endParaRPr lang="zh-TW" altLang="en-US" sz="2800" dirty="0"/>
        </a:p>
      </dgm:t>
    </dgm:pt>
    <dgm:pt modelId="{24B68B60-2D32-4722-9CD7-DDAD22B2EC11}" type="parTrans" cxnId="{7DD8F632-67B8-42FD-93EA-D9C05760BE40}">
      <dgm:prSet/>
      <dgm:spPr/>
      <dgm:t>
        <a:bodyPr/>
        <a:lstStyle/>
        <a:p>
          <a:endParaRPr lang="zh-TW" altLang="en-US"/>
        </a:p>
      </dgm:t>
    </dgm:pt>
    <dgm:pt modelId="{C5CF170C-1893-4E2C-A344-68FB113F86FA}" type="sibTrans" cxnId="{7DD8F632-67B8-42FD-93EA-D9C05760BE40}">
      <dgm:prSet/>
      <dgm:spPr/>
      <dgm:t>
        <a:bodyPr/>
        <a:lstStyle/>
        <a:p>
          <a:endParaRPr lang="zh-TW" altLang="en-US"/>
        </a:p>
      </dgm:t>
    </dgm:pt>
    <dgm:pt modelId="{1BD85FFE-12BA-47B5-8E8F-3CE43BB64597}">
      <dgm:prSet phldrT="[文字]" custT="1"/>
      <dgm:spPr/>
      <dgm:t>
        <a:bodyPr/>
        <a:lstStyle/>
        <a:p>
          <a:r>
            <a:rPr lang="en-US" altLang="zh-TW" sz="2800" dirty="0"/>
            <a:t>Unsupervised Abstractive Summarization</a:t>
          </a:r>
          <a:endParaRPr lang="zh-TW" altLang="en-US" sz="2800" dirty="0"/>
        </a:p>
      </dgm:t>
    </dgm:pt>
    <dgm:pt modelId="{B4466FA3-0B98-406E-9526-4C077BEB61DF}" type="parTrans" cxnId="{41D468D8-8BB8-4425-A71D-3F08AF9587E9}">
      <dgm:prSet/>
      <dgm:spPr/>
      <dgm:t>
        <a:bodyPr/>
        <a:lstStyle/>
        <a:p>
          <a:endParaRPr lang="zh-TW" altLang="en-US"/>
        </a:p>
      </dgm:t>
    </dgm:pt>
    <dgm:pt modelId="{DD8B8A41-21F9-45A6-A976-7887DFA53F27}" type="sibTrans" cxnId="{41D468D8-8BB8-4425-A71D-3F08AF9587E9}">
      <dgm:prSet/>
      <dgm:spPr/>
      <dgm:t>
        <a:bodyPr/>
        <a:lstStyle/>
        <a:p>
          <a:endParaRPr lang="zh-TW" altLang="en-US"/>
        </a:p>
      </dgm:t>
    </dgm:pt>
    <dgm:pt modelId="{AFFCB9F6-945B-4ADE-B323-0D6DC4C0EE6C}">
      <dgm:prSet phldrT="[文字]" custT="1"/>
      <dgm:spPr/>
      <dgm:t>
        <a:bodyPr/>
        <a:lstStyle/>
        <a:p>
          <a:r>
            <a:rPr lang="en-US" altLang="zh-TW" sz="2800" dirty="0"/>
            <a:t>Unsupervised Conditional Sequence Generation</a:t>
          </a:r>
          <a:endParaRPr lang="zh-TW" altLang="en-US" sz="2800" dirty="0"/>
        </a:p>
      </dgm:t>
    </dgm:pt>
    <dgm:pt modelId="{21E1B4A4-A383-4D73-AB3F-80BC72211AD0}" type="parTrans" cxnId="{C74F632E-9DAD-4145-8004-84F293A08F73}">
      <dgm:prSet/>
      <dgm:spPr/>
      <dgm:t>
        <a:bodyPr/>
        <a:lstStyle/>
        <a:p>
          <a:endParaRPr lang="zh-TW" altLang="en-US"/>
        </a:p>
      </dgm:t>
    </dgm:pt>
    <dgm:pt modelId="{07B69AC4-0433-4581-AAF5-2CD7F8843C40}" type="sibTrans" cxnId="{C74F632E-9DAD-4145-8004-84F293A08F73}">
      <dgm:prSet/>
      <dgm:spPr/>
      <dgm:t>
        <a:bodyPr/>
        <a:lstStyle/>
        <a:p>
          <a:endParaRPr lang="zh-TW" altLang="en-US"/>
        </a:p>
      </dgm:t>
    </dgm:pt>
    <dgm:pt modelId="{B5CB13AD-CE0D-48D5-9C1F-A1441A17608E}">
      <dgm:prSet phldrT="[文字]" custT="1"/>
      <dgm:spPr/>
      <dgm:t>
        <a:bodyPr/>
        <a:lstStyle/>
        <a:p>
          <a:r>
            <a:rPr lang="en-US" altLang="zh-TW" sz="2800" dirty="0"/>
            <a:t>Unsupervised Translation</a:t>
          </a:r>
          <a:endParaRPr lang="zh-TW" altLang="en-US" sz="2800" dirty="0"/>
        </a:p>
      </dgm:t>
    </dgm:pt>
    <dgm:pt modelId="{872626B6-0298-42DA-A277-2FCAB88965F0}" type="parTrans" cxnId="{9CDDC69B-ED70-48AF-8858-7BAB8402963C}">
      <dgm:prSet/>
      <dgm:spPr/>
      <dgm:t>
        <a:bodyPr/>
        <a:lstStyle/>
        <a:p>
          <a:endParaRPr lang="zh-TW" altLang="en-US"/>
        </a:p>
      </dgm:t>
    </dgm:pt>
    <dgm:pt modelId="{AFF63A30-92BE-4335-9CEB-4203DBF27ECF}" type="sibTrans" cxnId="{9CDDC69B-ED70-48AF-8858-7BAB8402963C}">
      <dgm:prSet/>
      <dgm:spPr/>
      <dgm:t>
        <a:bodyPr/>
        <a:lstStyle/>
        <a:p>
          <a:endParaRPr lang="zh-TW" altLang="en-US"/>
        </a:p>
      </dgm:t>
    </dgm:pt>
    <dgm:pt modelId="{72E2AE78-00DF-40D7-AAF0-14F3CDB3C6EB}">
      <dgm:prSet phldrT="[文字]" custT="1"/>
      <dgm:spPr/>
      <dgm:t>
        <a:bodyPr/>
        <a:lstStyle/>
        <a:p>
          <a:r>
            <a:rPr lang="en-US" altLang="zh-TW" sz="2800" dirty="0"/>
            <a:t>Text Style Transfer</a:t>
          </a:r>
          <a:endParaRPr lang="zh-TW" altLang="en-US" sz="2800" dirty="0"/>
        </a:p>
      </dgm:t>
    </dgm:pt>
    <dgm:pt modelId="{A60020ED-F5A7-431A-88A4-1DDDADF922FB}" type="parTrans" cxnId="{999ADC00-7869-4468-9CA2-7B9E61057C18}">
      <dgm:prSet/>
      <dgm:spPr/>
      <dgm:t>
        <a:bodyPr/>
        <a:lstStyle/>
        <a:p>
          <a:endParaRPr lang="zh-TW" altLang="en-US"/>
        </a:p>
      </dgm:t>
    </dgm:pt>
    <dgm:pt modelId="{69C0AD63-07D0-40F7-A026-458BB657ED74}" type="sibTrans" cxnId="{999ADC00-7869-4468-9CA2-7B9E61057C18}">
      <dgm:prSet/>
      <dgm:spPr/>
      <dgm:t>
        <a:bodyPr/>
        <a:lstStyle/>
        <a:p>
          <a:endParaRPr lang="zh-TW" altLang="en-US"/>
        </a:p>
      </dgm:t>
    </dgm:pt>
    <dgm:pt modelId="{92C14E10-930A-4454-827E-9E941CA366A1}" type="pres">
      <dgm:prSet presAssocID="{C42AE10E-2FC1-4217-B283-9A8DAC172CA6}" presName="linear" presStyleCnt="0">
        <dgm:presLayoutVars>
          <dgm:animLvl val="lvl"/>
          <dgm:resizeHandles val="exact"/>
        </dgm:presLayoutVars>
      </dgm:prSet>
      <dgm:spPr/>
    </dgm:pt>
    <dgm:pt modelId="{9FBA1960-2D08-45DF-8032-CB4888BFECAB}" type="pres">
      <dgm:prSet presAssocID="{898C9902-DBF9-450C-86C4-51E2C191CB3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708CFD9-A96F-4DE7-8E01-F2835461154C}" type="pres">
      <dgm:prSet presAssocID="{898C9902-DBF9-450C-86C4-51E2C191CB3F}" presName="childText" presStyleLbl="revTx" presStyleIdx="0" presStyleCnt="2">
        <dgm:presLayoutVars>
          <dgm:bulletEnabled val="1"/>
        </dgm:presLayoutVars>
      </dgm:prSet>
      <dgm:spPr/>
    </dgm:pt>
    <dgm:pt modelId="{27279EFF-C0F3-44DF-85D3-0521FEEB5806}" type="pres">
      <dgm:prSet presAssocID="{AFFCB9F6-945B-4ADE-B323-0D6DC4C0EE6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89CFBF4-12AB-44C2-A6A6-57606180E3F2}" type="pres">
      <dgm:prSet presAssocID="{AFFCB9F6-945B-4ADE-B323-0D6DC4C0EE6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99ADC00-7869-4468-9CA2-7B9E61057C18}" srcId="{AFFCB9F6-945B-4ADE-B323-0D6DC4C0EE6C}" destId="{72E2AE78-00DF-40D7-AAF0-14F3CDB3C6EB}" srcOrd="0" destOrd="0" parTransId="{A60020ED-F5A7-431A-88A4-1DDDADF922FB}" sibTransId="{69C0AD63-07D0-40F7-A026-458BB657ED74}"/>
    <dgm:cxn modelId="{956DF808-CB91-4F75-B5CB-4A4745EA3605}" type="presOf" srcId="{72E2AE78-00DF-40D7-AAF0-14F3CDB3C6EB}" destId="{689CFBF4-12AB-44C2-A6A6-57606180E3F2}" srcOrd="0" destOrd="0" presId="urn:microsoft.com/office/officeart/2005/8/layout/vList2"/>
    <dgm:cxn modelId="{1CE4EB27-225E-4FE4-BDE2-784D878956AE}" type="presOf" srcId="{BC38580B-91C9-45B0-B628-D8F31C6C8ECB}" destId="{B708CFD9-A96F-4DE7-8E01-F2835461154C}" srcOrd="0" destOrd="0" presId="urn:microsoft.com/office/officeart/2005/8/layout/vList2"/>
    <dgm:cxn modelId="{64C0B829-DB85-4DD0-A664-C904A59E0E5A}" srcId="{C42AE10E-2FC1-4217-B283-9A8DAC172CA6}" destId="{898C9902-DBF9-450C-86C4-51E2C191CB3F}" srcOrd="0" destOrd="0" parTransId="{21120D53-D4F7-4A0A-849D-8AD199ED4C98}" sibTransId="{B68A2FAA-474A-4648-9CA2-EE26FA563FF2}"/>
    <dgm:cxn modelId="{C74F632E-9DAD-4145-8004-84F293A08F73}" srcId="{C42AE10E-2FC1-4217-B283-9A8DAC172CA6}" destId="{AFFCB9F6-945B-4ADE-B323-0D6DC4C0EE6C}" srcOrd="1" destOrd="0" parTransId="{21E1B4A4-A383-4D73-AB3F-80BC72211AD0}" sibTransId="{07B69AC4-0433-4581-AAF5-2CD7F8843C40}"/>
    <dgm:cxn modelId="{7DD8F632-67B8-42FD-93EA-D9C05760BE40}" srcId="{898C9902-DBF9-450C-86C4-51E2C191CB3F}" destId="{38272D8F-583B-47FD-BD19-6ECB9D811EC6}" srcOrd="1" destOrd="0" parTransId="{24B68B60-2D32-4722-9CD7-DDAD22B2EC11}" sibTransId="{C5CF170C-1893-4E2C-A344-68FB113F86FA}"/>
    <dgm:cxn modelId="{632B9A5D-B151-4A31-B764-080B28E916EC}" type="presOf" srcId="{B5CB13AD-CE0D-48D5-9C1F-A1441A17608E}" destId="{689CFBF4-12AB-44C2-A6A6-57606180E3F2}" srcOrd="0" destOrd="2" presId="urn:microsoft.com/office/officeart/2005/8/layout/vList2"/>
    <dgm:cxn modelId="{F9327444-2360-4D00-A2D6-041D853E999B}" type="presOf" srcId="{38272D8F-583B-47FD-BD19-6ECB9D811EC6}" destId="{B708CFD9-A96F-4DE7-8E01-F2835461154C}" srcOrd="0" destOrd="1" presId="urn:microsoft.com/office/officeart/2005/8/layout/vList2"/>
    <dgm:cxn modelId="{78B16E7F-C1C8-4BC4-A539-CCB46232E743}" srcId="{898C9902-DBF9-450C-86C4-51E2C191CB3F}" destId="{BC38580B-91C9-45B0-B628-D8F31C6C8ECB}" srcOrd="0" destOrd="0" parTransId="{48F7F7EA-A827-4F0F-895D-8507A6BF0C50}" sibTransId="{231F7478-2233-4881-AE41-4A8FBC35903D}"/>
    <dgm:cxn modelId="{B1763289-A19C-4FAE-8F3F-21E146854E69}" type="presOf" srcId="{898C9902-DBF9-450C-86C4-51E2C191CB3F}" destId="{9FBA1960-2D08-45DF-8032-CB4888BFECAB}" srcOrd="0" destOrd="0" presId="urn:microsoft.com/office/officeart/2005/8/layout/vList2"/>
    <dgm:cxn modelId="{9CDDC69B-ED70-48AF-8858-7BAB8402963C}" srcId="{AFFCB9F6-945B-4ADE-B323-0D6DC4C0EE6C}" destId="{B5CB13AD-CE0D-48D5-9C1F-A1441A17608E}" srcOrd="2" destOrd="0" parTransId="{872626B6-0298-42DA-A277-2FCAB88965F0}" sibTransId="{AFF63A30-92BE-4335-9CEB-4203DBF27ECF}"/>
    <dgm:cxn modelId="{82C829AD-33B3-419A-96CA-CBA621E45816}" type="presOf" srcId="{1BD85FFE-12BA-47B5-8E8F-3CE43BB64597}" destId="{689CFBF4-12AB-44C2-A6A6-57606180E3F2}" srcOrd="0" destOrd="1" presId="urn:microsoft.com/office/officeart/2005/8/layout/vList2"/>
    <dgm:cxn modelId="{87BDEBC2-9237-4ACF-849F-638088FD7D9B}" type="presOf" srcId="{AFFCB9F6-945B-4ADE-B323-0D6DC4C0EE6C}" destId="{27279EFF-C0F3-44DF-85D3-0521FEEB5806}" srcOrd="0" destOrd="0" presId="urn:microsoft.com/office/officeart/2005/8/layout/vList2"/>
    <dgm:cxn modelId="{41D468D8-8BB8-4425-A71D-3F08AF9587E9}" srcId="{AFFCB9F6-945B-4ADE-B323-0D6DC4C0EE6C}" destId="{1BD85FFE-12BA-47B5-8E8F-3CE43BB64597}" srcOrd="1" destOrd="0" parTransId="{B4466FA3-0B98-406E-9526-4C077BEB61DF}" sibTransId="{DD8B8A41-21F9-45A6-A976-7887DFA53F27}"/>
    <dgm:cxn modelId="{B39A27DC-B3EC-4736-B097-329B029C34F9}" type="presOf" srcId="{C42AE10E-2FC1-4217-B283-9A8DAC172CA6}" destId="{92C14E10-930A-4454-827E-9E941CA366A1}" srcOrd="0" destOrd="0" presId="urn:microsoft.com/office/officeart/2005/8/layout/vList2"/>
    <dgm:cxn modelId="{C86D96A2-CAD6-4285-A685-1BB9EA75BDD6}" type="presParOf" srcId="{92C14E10-930A-4454-827E-9E941CA366A1}" destId="{9FBA1960-2D08-45DF-8032-CB4888BFECAB}" srcOrd="0" destOrd="0" presId="urn:microsoft.com/office/officeart/2005/8/layout/vList2"/>
    <dgm:cxn modelId="{D6D9525A-4B83-42BE-B088-0372EA25BF9E}" type="presParOf" srcId="{92C14E10-930A-4454-827E-9E941CA366A1}" destId="{B708CFD9-A96F-4DE7-8E01-F2835461154C}" srcOrd="1" destOrd="0" presId="urn:microsoft.com/office/officeart/2005/8/layout/vList2"/>
    <dgm:cxn modelId="{1A9D7AD7-6DB3-4593-94FB-3B9DBF4AD69F}" type="presParOf" srcId="{92C14E10-930A-4454-827E-9E941CA366A1}" destId="{27279EFF-C0F3-44DF-85D3-0521FEEB5806}" srcOrd="2" destOrd="0" presId="urn:microsoft.com/office/officeart/2005/8/layout/vList2"/>
    <dgm:cxn modelId="{09849097-B355-4FCC-A941-C857C6C66E64}" type="presParOf" srcId="{92C14E10-930A-4454-827E-9E941CA366A1}" destId="{689CFBF4-12AB-44C2-A6A6-57606180E3F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2AE10E-2FC1-4217-B283-9A8DAC172CA6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98C9902-DBF9-450C-86C4-51E2C191CB3F}">
      <dgm:prSet phldrT="[文字]" custT="1"/>
      <dgm:spPr/>
      <dgm:t>
        <a:bodyPr/>
        <a:lstStyle/>
        <a:p>
          <a:r>
            <a:rPr lang="en-US" altLang="zh-TW" sz="2800"/>
            <a:t>Improving Supervised Seq-to-seq Model</a:t>
          </a:r>
          <a:endParaRPr lang="zh-TW" altLang="en-US" sz="2800" dirty="0"/>
        </a:p>
      </dgm:t>
    </dgm:pt>
    <dgm:pt modelId="{21120D53-D4F7-4A0A-849D-8AD199ED4C98}" type="parTrans" cxnId="{64C0B829-DB85-4DD0-A664-C904A59E0E5A}">
      <dgm:prSet/>
      <dgm:spPr/>
      <dgm:t>
        <a:bodyPr/>
        <a:lstStyle/>
        <a:p>
          <a:endParaRPr lang="zh-TW" altLang="en-US"/>
        </a:p>
      </dgm:t>
    </dgm:pt>
    <dgm:pt modelId="{B68A2FAA-474A-4648-9CA2-EE26FA563FF2}" type="sibTrans" cxnId="{64C0B829-DB85-4DD0-A664-C904A59E0E5A}">
      <dgm:prSet/>
      <dgm:spPr/>
      <dgm:t>
        <a:bodyPr/>
        <a:lstStyle/>
        <a:p>
          <a:endParaRPr lang="zh-TW" altLang="en-US"/>
        </a:p>
      </dgm:t>
    </dgm:pt>
    <dgm:pt modelId="{C22BA828-368D-40D6-8219-445CB0CA8FD9}">
      <dgm:prSet phldrT="[文字]"/>
      <dgm:spPr/>
      <dgm:t>
        <a:bodyPr/>
        <a:lstStyle/>
        <a:p>
          <a:r>
            <a:rPr lang="en-US" altLang="zh-TW" dirty="0"/>
            <a:t>RL (human feedback)</a:t>
          </a:r>
          <a:endParaRPr lang="zh-TW" altLang="en-US" dirty="0"/>
        </a:p>
      </dgm:t>
    </dgm:pt>
    <dgm:pt modelId="{77FC139F-31CE-4D38-8739-7ED421AAFCC5}" type="parTrans" cxnId="{D9DA53C8-5E53-4881-A44B-4547182EAD09}">
      <dgm:prSet/>
      <dgm:spPr/>
      <dgm:t>
        <a:bodyPr/>
        <a:lstStyle/>
        <a:p>
          <a:endParaRPr lang="zh-TW" altLang="en-US"/>
        </a:p>
      </dgm:t>
    </dgm:pt>
    <dgm:pt modelId="{44CE827B-85F8-4685-87D3-AE3C28C582C3}" type="sibTrans" cxnId="{D9DA53C8-5E53-4881-A44B-4547182EAD09}">
      <dgm:prSet/>
      <dgm:spPr/>
      <dgm:t>
        <a:bodyPr/>
        <a:lstStyle/>
        <a:p>
          <a:endParaRPr lang="zh-TW" altLang="en-US"/>
        </a:p>
      </dgm:t>
    </dgm:pt>
    <dgm:pt modelId="{C85415CA-74E9-46F7-A16F-A29F5357F0AE}">
      <dgm:prSet phldrT="[文字]"/>
      <dgm:spPr/>
      <dgm:t>
        <a:bodyPr/>
        <a:lstStyle/>
        <a:p>
          <a:r>
            <a:rPr lang="en-US" altLang="zh-TW" dirty="0"/>
            <a:t>GAN (discriminator feedback)</a:t>
          </a:r>
          <a:endParaRPr lang="zh-TW" altLang="en-US" dirty="0"/>
        </a:p>
      </dgm:t>
    </dgm:pt>
    <dgm:pt modelId="{D3E6BAF4-9EA7-482A-BCCA-B65929DCD33D}" type="parTrans" cxnId="{FA52BA87-F89F-4137-9E68-11D55A1531EF}">
      <dgm:prSet/>
      <dgm:spPr/>
      <dgm:t>
        <a:bodyPr/>
        <a:lstStyle/>
        <a:p>
          <a:endParaRPr lang="zh-TW" altLang="en-US"/>
        </a:p>
      </dgm:t>
    </dgm:pt>
    <dgm:pt modelId="{FF492FFF-E38C-4801-A5AA-E2190FBECEA0}" type="sibTrans" cxnId="{FA52BA87-F89F-4137-9E68-11D55A1531EF}">
      <dgm:prSet/>
      <dgm:spPr/>
      <dgm:t>
        <a:bodyPr/>
        <a:lstStyle/>
        <a:p>
          <a:endParaRPr lang="zh-TW" altLang="en-US"/>
        </a:p>
      </dgm:t>
    </dgm:pt>
    <dgm:pt modelId="{FD14D8B8-137F-44FF-BDD8-7841E937E176}">
      <dgm:prSet phldrT="[文字]"/>
      <dgm:spPr/>
      <dgm:t>
        <a:bodyPr/>
        <a:lstStyle/>
        <a:p>
          <a:r>
            <a:rPr lang="en-US" altLang="zh-TW" dirty="0"/>
            <a:t>Unsupervised </a:t>
          </a:r>
          <a:r>
            <a:rPr lang="en-US" altLang="zh-TW" dirty="0" err="1"/>
            <a:t>Seq</a:t>
          </a:r>
          <a:r>
            <a:rPr lang="en-US" altLang="zh-TW" dirty="0"/>
            <a:t>-to-</a:t>
          </a:r>
          <a:r>
            <a:rPr lang="en-US" altLang="zh-TW" dirty="0" err="1"/>
            <a:t>seq</a:t>
          </a:r>
          <a:r>
            <a:rPr lang="en-US" altLang="zh-TW" dirty="0"/>
            <a:t> Model</a:t>
          </a:r>
          <a:endParaRPr lang="zh-TW" altLang="en-US" dirty="0"/>
        </a:p>
      </dgm:t>
    </dgm:pt>
    <dgm:pt modelId="{FE47E185-A214-41B6-B31A-E0AFEB387606}" type="parTrans" cxnId="{7A38BE5D-1470-42DB-894B-153490E11E05}">
      <dgm:prSet/>
      <dgm:spPr/>
      <dgm:t>
        <a:bodyPr/>
        <a:lstStyle/>
        <a:p>
          <a:endParaRPr lang="zh-TW" altLang="en-US"/>
        </a:p>
      </dgm:t>
    </dgm:pt>
    <dgm:pt modelId="{237288B8-EE51-4456-BB04-2872F84A5344}" type="sibTrans" cxnId="{7A38BE5D-1470-42DB-894B-153490E11E05}">
      <dgm:prSet/>
      <dgm:spPr/>
      <dgm:t>
        <a:bodyPr/>
        <a:lstStyle/>
        <a:p>
          <a:endParaRPr lang="zh-TW" altLang="en-US"/>
        </a:p>
      </dgm:t>
    </dgm:pt>
    <dgm:pt modelId="{47163A1A-2A80-4A4A-A1AC-09F7EC6D0190}">
      <dgm:prSet phldrT="[文字]"/>
      <dgm:spPr/>
      <dgm:t>
        <a:bodyPr/>
        <a:lstStyle/>
        <a:p>
          <a:r>
            <a:rPr lang="en-US" altLang="zh-TW" dirty="0"/>
            <a:t>Text Style Transfer</a:t>
          </a:r>
          <a:endParaRPr lang="zh-TW" altLang="en-US" dirty="0"/>
        </a:p>
      </dgm:t>
    </dgm:pt>
    <dgm:pt modelId="{8B5022B7-CEF7-4857-B451-A94140CACAD8}" type="parTrans" cxnId="{9B4BC37B-A689-4413-882E-1EDB337F6B92}">
      <dgm:prSet/>
      <dgm:spPr/>
      <dgm:t>
        <a:bodyPr/>
        <a:lstStyle/>
        <a:p>
          <a:endParaRPr lang="zh-TW" altLang="en-US"/>
        </a:p>
      </dgm:t>
    </dgm:pt>
    <dgm:pt modelId="{2849E861-C168-4A6D-9FEC-7FF8543C7CE1}" type="sibTrans" cxnId="{9B4BC37B-A689-4413-882E-1EDB337F6B92}">
      <dgm:prSet/>
      <dgm:spPr/>
      <dgm:t>
        <a:bodyPr/>
        <a:lstStyle/>
        <a:p>
          <a:endParaRPr lang="zh-TW" altLang="en-US"/>
        </a:p>
      </dgm:t>
    </dgm:pt>
    <dgm:pt modelId="{F51DA7B5-27F3-48E8-9E7C-713CC7708087}">
      <dgm:prSet phldrT="[文字]"/>
      <dgm:spPr/>
      <dgm:t>
        <a:bodyPr/>
        <a:lstStyle/>
        <a:p>
          <a:r>
            <a:rPr lang="en-US" altLang="zh-TW" dirty="0"/>
            <a:t>Unsupervised Abstractive Summarization</a:t>
          </a:r>
          <a:endParaRPr lang="zh-TW" altLang="en-US" dirty="0"/>
        </a:p>
      </dgm:t>
    </dgm:pt>
    <dgm:pt modelId="{F788DE0A-AE18-4789-B092-224439874AC8}" type="parTrans" cxnId="{53725FCE-F98A-43DF-BF62-80784450BF81}">
      <dgm:prSet/>
      <dgm:spPr/>
      <dgm:t>
        <a:bodyPr/>
        <a:lstStyle/>
        <a:p>
          <a:endParaRPr lang="zh-TW" altLang="en-US"/>
        </a:p>
      </dgm:t>
    </dgm:pt>
    <dgm:pt modelId="{F7389CEF-FBD2-40F0-9CE0-9780CAE60AA0}" type="sibTrans" cxnId="{53725FCE-F98A-43DF-BF62-80784450BF81}">
      <dgm:prSet/>
      <dgm:spPr/>
      <dgm:t>
        <a:bodyPr/>
        <a:lstStyle/>
        <a:p>
          <a:endParaRPr lang="zh-TW" altLang="en-US"/>
        </a:p>
      </dgm:t>
    </dgm:pt>
    <dgm:pt modelId="{18806D36-B76C-474B-B947-967FD0499856}">
      <dgm:prSet phldrT="[文字]"/>
      <dgm:spPr/>
      <dgm:t>
        <a:bodyPr/>
        <a:lstStyle/>
        <a:p>
          <a:r>
            <a:rPr lang="en-US" altLang="zh-TW" dirty="0"/>
            <a:t>Unsupervised Translation</a:t>
          </a:r>
          <a:endParaRPr lang="zh-TW" altLang="en-US" dirty="0"/>
        </a:p>
      </dgm:t>
    </dgm:pt>
    <dgm:pt modelId="{02A7B99D-48D3-4A65-989A-E2226F886406}" type="parTrans" cxnId="{DE475FD6-EF92-4856-B94C-EC5248DFDBD8}">
      <dgm:prSet/>
      <dgm:spPr/>
      <dgm:t>
        <a:bodyPr/>
        <a:lstStyle/>
        <a:p>
          <a:endParaRPr lang="zh-TW" altLang="en-US"/>
        </a:p>
      </dgm:t>
    </dgm:pt>
    <dgm:pt modelId="{132FE057-A9AE-4C9F-87B4-313AC94F5176}" type="sibTrans" cxnId="{DE475FD6-EF92-4856-B94C-EC5248DFDBD8}">
      <dgm:prSet/>
      <dgm:spPr/>
      <dgm:t>
        <a:bodyPr/>
        <a:lstStyle/>
        <a:p>
          <a:endParaRPr lang="zh-TW" altLang="en-US"/>
        </a:p>
      </dgm:t>
    </dgm:pt>
    <dgm:pt modelId="{92C14E10-930A-4454-827E-9E941CA366A1}" type="pres">
      <dgm:prSet presAssocID="{C42AE10E-2FC1-4217-B283-9A8DAC172CA6}" presName="linear" presStyleCnt="0">
        <dgm:presLayoutVars>
          <dgm:animLvl val="lvl"/>
          <dgm:resizeHandles val="exact"/>
        </dgm:presLayoutVars>
      </dgm:prSet>
      <dgm:spPr/>
    </dgm:pt>
    <dgm:pt modelId="{9FBA1960-2D08-45DF-8032-CB4888BFECAB}" type="pres">
      <dgm:prSet presAssocID="{898C9902-DBF9-450C-86C4-51E2C191CB3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708CFD9-A96F-4DE7-8E01-F2835461154C}" type="pres">
      <dgm:prSet presAssocID="{898C9902-DBF9-450C-86C4-51E2C191CB3F}" presName="childText" presStyleLbl="revTx" presStyleIdx="0" presStyleCnt="2">
        <dgm:presLayoutVars>
          <dgm:bulletEnabled val="1"/>
        </dgm:presLayoutVars>
      </dgm:prSet>
      <dgm:spPr/>
    </dgm:pt>
    <dgm:pt modelId="{639A7860-62DB-43BA-AD72-F786F8515892}" type="pres">
      <dgm:prSet presAssocID="{FD14D8B8-137F-44FF-BDD8-7841E937E17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A3AB24F-DD59-4EA0-8742-CA2B176428C8}" type="pres">
      <dgm:prSet presAssocID="{FD14D8B8-137F-44FF-BDD8-7841E937E17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E072C12-1CD4-49D9-B0F9-5D6E6C0DD1A8}" type="presOf" srcId="{47163A1A-2A80-4A4A-A1AC-09F7EC6D0190}" destId="{1A3AB24F-DD59-4EA0-8742-CA2B176428C8}" srcOrd="0" destOrd="0" presId="urn:microsoft.com/office/officeart/2005/8/layout/vList2"/>
    <dgm:cxn modelId="{64C0B829-DB85-4DD0-A664-C904A59E0E5A}" srcId="{C42AE10E-2FC1-4217-B283-9A8DAC172CA6}" destId="{898C9902-DBF9-450C-86C4-51E2C191CB3F}" srcOrd="0" destOrd="0" parTransId="{21120D53-D4F7-4A0A-849D-8AD199ED4C98}" sibTransId="{B68A2FAA-474A-4648-9CA2-EE26FA563FF2}"/>
    <dgm:cxn modelId="{7A38BE5D-1470-42DB-894B-153490E11E05}" srcId="{C42AE10E-2FC1-4217-B283-9A8DAC172CA6}" destId="{FD14D8B8-137F-44FF-BDD8-7841E937E176}" srcOrd="1" destOrd="0" parTransId="{FE47E185-A214-41B6-B31A-E0AFEB387606}" sibTransId="{237288B8-EE51-4456-BB04-2872F84A5344}"/>
    <dgm:cxn modelId="{46A6C25F-68FA-4AC1-8C49-2FEFEA66778E}" type="presOf" srcId="{C85415CA-74E9-46F7-A16F-A29F5357F0AE}" destId="{B708CFD9-A96F-4DE7-8E01-F2835461154C}" srcOrd="0" destOrd="1" presId="urn:microsoft.com/office/officeart/2005/8/layout/vList2"/>
    <dgm:cxn modelId="{A4235A44-FDAC-4985-9952-6BAE1379820A}" type="presOf" srcId="{F51DA7B5-27F3-48E8-9E7C-713CC7708087}" destId="{1A3AB24F-DD59-4EA0-8742-CA2B176428C8}" srcOrd="0" destOrd="1" presId="urn:microsoft.com/office/officeart/2005/8/layout/vList2"/>
    <dgm:cxn modelId="{5B671E68-8BC1-4ECB-91E1-D5010E06D549}" type="presOf" srcId="{18806D36-B76C-474B-B947-967FD0499856}" destId="{1A3AB24F-DD59-4EA0-8742-CA2B176428C8}" srcOrd="0" destOrd="2" presId="urn:microsoft.com/office/officeart/2005/8/layout/vList2"/>
    <dgm:cxn modelId="{9B4BC37B-A689-4413-882E-1EDB337F6B92}" srcId="{FD14D8B8-137F-44FF-BDD8-7841E937E176}" destId="{47163A1A-2A80-4A4A-A1AC-09F7EC6D0190}" srcOrd="0" destOrd="0" parTransId="{8B5022B7-CEF7-4857-B451-A94140CACAD8}" sibTransId="{2849E861-C168-4A6D-9FEC-7FF8543C7CE1}"/>
    <dgm:cxn modelId="{FA52BA87-F89F-4137-9E68-11D55A1531EF}" srcId="{898C9902-DBF9-450C-86C4-51E2C191CB3F}" destId="{C85415CA-74E9-46F7-A16F-A29F5357F0AE}" srcOrd="1" destOrd="0" parTransId="{D3E6BAF4-9EA7-482A-BCCA-B65929DCD33D}" sibTransId="{FF492FFF-E38C-4801-A5AA-E2190FBECEA0}"/>
    <dgm:cxn modelId="{B1763289-A19C-4FAE-8F3F-21E146854E69}" type="presOf" srcId="{898C9902-DBF9-450C-86C4-51E2C191CB3F}" destId="{9FBA1960-2D08-45DF-8032-CB4888BFECAB}" srcOrd="0" destOrd="0" presId="urn:microsoft.com/office/officeart/2005/8/layout/vList2"/>
    <dgm:cxn modelId="{D9DA53C8-5E53-4881-A44B-4547182EAD09}" srcId="{898C9902-DBF9-450C-86C4-51E2C191CB3F}" destId="{C22BA828-368D-40D6-8219-445CB0CA8FD9}" srcOrd="0" destOrd="0" parTransId="{77FC139F-31CE-4D38-8739-7ED421AAFCC5}" sibTransId="{44CE827B-85F8-4685-87D3-AE3C28C582C3}"/>
    <dgm:cxn modelId="{3677CDCA-BB91-4870-9646-8E016664A640}" type="presOf" srcId="{FD14D8B8-137F-44FF-BDD8-7841E937E176}" destId="{639A7860-62DB-43BA-AD72-F786F8515892}" srcOrd="0" destOrd="0" presId="urn:microsoft.com/office/officeart/2005/8/layout/vList2"/>
    <dgm:cxn modelId="{53725FCE-F98A-43DF-BF62-80784450BF81}" srcId="{FD14D8B8-137F-44FF-BDD8-7841E937E176}" destId="{F51DA7B5-27F3-48E8-9E7C-713CC7708087}" srcOrd="1" destOrd="0" parTransId="{F788DE0A-AE18-4789-B092-224439874AC8}" sibTransId="{F7389CEF-FBD2-40F0-9CE0-9780CAE60AA0}"/>
    <dgm:cxn modelId="{DE475FD6-EF92-4856-B94C-EC5248DFDBD8}" srcId="{FD14D8B8-137F-44FF-BDD8-7841E937E176}" destId="{18806D36-B76C-474B-B947-967FD0499856}" srcOrd="2" destOrd="0" parTransId="{02A7B99D-48D3-4A65-989A-E2226F886406}" sibTransId="{132FE057-A9AE-4C9F-87B4-313AC94F5176}"/>
    <dgm:cxn modelId="{E2CED2DA-0778-4168-9230-D3A3C733AD3B}" type="presOf" srcId="{C22BA828-368D-40D6-8219-445CB0CA8FD9}" destId="{B708CFD9-A96F-4DE7-8E01-F2835461154C}" srcOrd="0" destOrd="0" presId="urn:microsoft.com/office/officeart/2005/8/layout/vList2"/>
    <dgm:cxn modelId="{B39A27DC-B3EC-4736-B097-329B029C34F9}" type="presOf" srcId="{C42AE10E-2FC1-4217-B283-9A8DAC172CA6}" destId="{92C14E10-930A-4454-827E-9E941CA366A1}" srcOrd="0" destOrd="0" presId="urn:microsoft.com/office/officeart/2005/8/layout/vList2"/>
    <dgm:cxn modelId="{C86D96A2-CAD6-4285-A685-1BB9EA75BDD6}" type="presParOf" srcId="{92C14E10-930A-4454-827E-9E941CA366A1}" destId="{9FBA1960-2D08-45DF-8032-CB4888BFECAB}" srcOrd="0" destOrd="0" presId="urn:microsoft.com/office/officeart/2005/8/layout/vList2"/>
    <dgm:cxn modelId="{D6D9525A-4B83-42BE-B088-0372EA25BF9E}" type="presParOf" srcId="{92C14E10-930A-4454-827E-9E941CA366A1}" destId="{B708CFD9-A96F-4DE7-8E01-F2835461154C}" srcOrd="1" destOrd="0" presId="urn:microsoft.com/office/officeart/2005/8/layout/vList2"/>
    <dgm:cxn modelId="{80481376-21C2-4CF8-860E-2F67FDE94165}" type="presParOf" srcId="{92C14E10-930A-4454-827E-9E941CA366A1}" destId="{639A7860-62DB-43BA-AD72-F786F8515892}" srcOrd="2" destOrd="0" presId="urn:microsoft.com/office/officeart/2005/8/layout/vList2"/>
    <dgm:cxn modelId="{147E6B1C-471A-4371-A280-8A31603A9898}" type="presParOf" srcId="{92C14E10-930A-4454-827E-9E941CA366A1}" destId="{1A3AB24F-DD59-4EA0-8742-CA2B176428C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42AE10E-2FC1-4217-B283-9A8DAC172CA6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98C9902-DBF9-450C-86C4-51E2C191CB3F}">
      <dgm:prSet phldrT="[文字]" custT="1"/>
      <dgm:spPr/>
      <dgm:t>
        <a:bodyPr/>
        <a:lstStyle/>
        <a:p>
          <a:r>
            <a:rPr lang="en-US" altLang="zh-TW" sz="2800"/>
            <a:t>Improving Supervised Seq-to-seq Model</a:t>
          </a:r>
          <a:endParaRPr lang="zh-TW" altLang="en-US" sz="2800" dirty="0"/>
        </a:p>
      </dgm:t>
    </dgm:pt>
    <dgm:pt modelId="{21120D53-D4F7-4A0A-849D-8AD199ED4C98}" type="parTrans" cxnId="{64C0B829-DB85-4DD0-A664-C904A59E0E5A}">
      <dgm:prSet/>
      <dgm:spPr/>
      <dgm:t>
        <a:bodyPr/>
        <a:lstStyle/>
        <a:p>
          <a:endParaRPr lang="zh-TW" altLang="en-US"/>
        </a:p>
      </dgm:t>
    </dgm:pt>
    <dgm:pt modelId="{B68A2FAA-474A-4648-9CA2-EE26FA563FF2}" type="sibTrans" cxnId="{64C0B829-DB85-4DD0-A664-C904A59E0E5A}">
      <dgm:prSet/>
      <dgm:spPr/>
      <dgm:t>
        <a:bodyPr/>
        <a:lstStyle/>
        <a:p>
          <a:endParaRPr lang="zh-TW" altLang="en-US"/>
        </a:p>
      </dgm:t>
    </dgm:pt>
    <dgm:pt modelId="{55BCECF0-5E4F-4A6A-AF47-09EE9E23EC64}">
      <dgm:prSet phldrT="[文字]"/>
      <dgm:spPr/>
      <dgm:t>
        <a:bodyPr/>
        <a:lstStyle/>
        <a:p>
          <a:r>
            <a:rPr lang="en-US" altLang="zh-TW" dirty="0"/>
            <a:t>RL (human feedback)</a:t>
          </a:r>
          <a:endParaRPr lang="zh-TW" altLang="en-US" dirty="0"/>
        </a:p>
      </dgm:t>
    </dgm:pt>
    <dgm:pt modelId="{56EA1458-4E20-4887-A7F0-2E873DA61C0F}" type="parTrans" cxnId="{2C95B2EA-73F7-4929-A3A6-E4B006C56C42}">
      <dgm:prSet/>
      <dgm:spPr/>
      <dgm:t>
        <a:bodyPr/>
        <a:lstStyle/>
        <a:p>
          <a:endParaRPr lang="zh-TW" altLang="en-US"/>
        </a:p>
      </dgm:t>
    </dgm:pt>
    <dgm:pt modelId="{3453BE8D-6FAE-4C0D-BADA-CD4F840EB03F}" type="sibTrans" cxnId="{2C95B2EA-73F7-4929-A3A6-E4B006C56C42}">
      <dgm:prSet/>
      <dgm:spPr/>
      <dgm:t>
        <a:bodyPr/>
        <a:lstStyle/>
        <a:p>
          <a:endParaRPr lang="zh-TW" altLang="en-US"/>
        </a:p>
      </dgm:t>
    </dgm:pt>
    <dgm:pt modelId="{18024CC0-02C6-45F3-8CDB-CF2F8D06E5BE}">
      <dgm:prSet phldrT="[文字]"/>
      <dgm:spPr/>
      <dgm:t>
        <a:bodyPr/>
        <a:lstStyle/>
        <a:p>
          <a:r>
            <a:rPr lang="en-US" altLang="zh-TW" dirty="0"/>
            <a:t>GAN (discriminator feedback)</a:t>
          </a:r>
          <a:endParaRPr lang="zh-TW" altLang="en-US" dirty="0"/>
        </a:p>
      </dgm:t>
    </dgm:pt>
    <dgm:pt modelId="{3F0A68E1-DE29-4E35-A972-D62B9EA7C981}" type="parTrans" cxnId="{62EE92E5-2F90-45CF-B5D6-FEE19B123E5A}">
      <dgm:prSet/>
      <dgm:spPr/>
      <dgm:t>
        <a:bodyPr/>
        <a:lstStyle/>
        <a:p>
          <a:endParaRPr lang="zh-TW" altLang="en-US"/>
        </a:p>
      </dgm:t>
    </dgm:pt>
    <dgm:pt modelId="{3E8096D2-FF0B-4E12-A6C0-1A6650790B1E}" type="sibTrans" cxnId="{62EE92E5-2F90-45CF-B5D6-FEE19B123E5A}">
      <dgm:prSet/>
      <dgm:spPr/>
      <dgm:t>
        <a:bodyPr/>
        <a:lstStyle/>
        <a:p>
          <a:endParaRPr lang="zh-TW" altLang="en-US"/>
        </a:p>
      </dgm:t>
    </dgm:pt>
    <dgm:pt modelId="{A81183C4-F0DE-4578-83B7-E316CB89F020}">
      <dgm:prSet phldrT="[文字]"/>
      <dgm:spPr/>
      <dgm:t>
        <a:bodyPr/>
        <a:lstStyle/>
        <a:p>
          <a:r>
            <a:rPr lang="en-US" altLang="zh-TW" dirty="0"/>
            <a:t>Unsupervised </a:t>
          </a:r>
          <a:r>
            <a:rPr lang="en-US" altLang="zh-TW" dirty="0" err="1"/>
            <a:t>Seq</a:t>
          </a:r>
          <a:r>
            <a:rPr lang="en-US" altLang="zh-TW" dirty="0"/>
            <a:t>-to-</a:t>
          </a:r>
          <a:r>
            <a:rPr lang="en-US" altLang="zh-TW" dirty="0" err="1"/>
            <a:t>seq</a:t>
          </a:r>
          <a:r>
            <a:rPr lang="en-US" altLang="zh-TW" dirty="0"/>
            <a:t> Model</a:t>
          </a:r>
          <a:endParaRPr lang="zh-TW" altLang="en-US" dirty="0"/>
        </a:p>
      </dgm:t>
    </dgm:pt>
    <dgm:pt modelId="{B6BA660D-4891-47B5-97B0-3FF4BA58F845}" type="parTrans" cxnId="{A2D819D8-B63C-472A-A80D-288BC66761B1}">
      <dgm:prSet/>
      <dgm:spPr/>
      <dgm:t>
        <a:bodyPr/>
        <a:lstStyle/>
        <a:p>
          <a:endParaRPr lang="zh-TW" altLang="en-US"/>
        </a:p>
      </dgm:t>
    </dgm:pt>
    <dgm:pt modelId="{E6FBDD0E-2D5F-4269-A7C8-FF36D0D4B9DE}" type="sibTrans" cxnId="{A2D819D8-B63C-472A-A80D-288BC66761B1}">
      <dgm:prSet/>
      <dgm:spPr/>
      <dgm:t>
        <a:bodyPr/>
        <a:lstStyle/>
        <a:p>
          <a:endParaRPr lang="zh-TW" altLang="en-US"/>
        </a:p>
      </dgm:t>
    </dgm:pt>
    <dgm:pt modelId="{D53C2109-3A82-492E-8049-D550DB02C189}">
      <dgm:prSet phldrT="[文字]"/>
      <dgm:spPr/>
      <dgm:t>
        <a:bodyPr/>
        <a:lstStyle/>
        <a:p>
          <a:r>
            <a:rPr lang="en-US" altLang="zh-TW" dirty="0"/>
            <a:t>Text Style Transfer</a:t>
          </a:r>
          <a:endParaRPr lang="zh-TW" altLang="en-US" dirty="0"/>
        </a:p>
      </dgm:t>
    </dgm:pt>
    <dgm:pt modelId="{35E38443-9989-4162-8DED-64F20D285C8F}" type="parTrans" cxnId="{3C86B30B-4A8D-4F37-890F-FA9DB0C519A8}">
      <dgm:prSet/>
      <dgm:spPr/>
      <dgm:t>
        <a:bodyPr/>
        <a:lstStyle/>
        <a:p>
          <a:endParaRPr lang="zh-TW" altLang="en-US"/>
        </a:p>
      </dgm:t>
    </dgm:pt>
    <dgm:pt modelId="{5261CC11-2F5A-4748-B42C-5FA30985B95C}" type="sibTrans" cxnId="{3C86B30B-4A8D-4F37-890F-FA9DB0C519A8}">
      <dgm:prSet/>
      <dgm:spPr/>
      <dgm:t>
        <a:bodyPr/>
        <a:lstStyle/>
        <a:p>
          <a:endParaRPr lang="zh-TW" altLang="en-US"/>
        </a:p>
      </dgm:t>
    </dgm:pt>
    <dgm:pt modelId="{08048085-2DB7-4542-BF34-E37EE9D1B24A}">
      <dgm:prSet phldrT="[文字]"/>
      <dgm:spPr/>
      <dgm:t>
        <a:bodyPr/>
        <a:lstStyle/>
        <a:p>
          <a:r>
            <a:rPr lang="en-US" altLang="zh-TW" dirty="0"/>
            <a:t>Unsupervised Abstractive Summarization</a:t>
          </a:r>
          <a:endParaRPr lang="zh-TW" altLang="en-US" dirty="0"/>
        </a:p>
      </dgm:t>
    </dgm:pt>
    <dgm:pt modelId="{FEFD43E8-72EE-4FB8-928F-C04A4AB85F86}" type="parTrans" cxnId="{C69C0B20-7161-4C7E-8C45-8607FECB39E1}">
      <dgm:prSet/>
      <dgm:spPr/>
      <dgm:t>
        <a:bodyPr/>
        <a:lstStyle/>
        <a:p>
          <a:endParaRPr lang="zh-TW" altLang="en-US"/>
        </a:p>
      </dgm:t>
    </dgm:pt>
    <dgm:pt modelId="{E3E40AF0-E6E7-4844-8551-5E0E3C500004}" type="sibTrans" cxnId="{C69C0B20-7161-4C7E-8C45-8607FECB39E1}">
      <dgm:prSet/>
      <dgm:spPr/>
      <dgm:t>
        <a:bodyPr/>
        <a:lstStyle/>
        <a:p>
          <a:endParaRPr lang="zh-TW" altLang="en-US"/>
        </a:p>
      </dgm:t>
    </dgm:pt>
    <dgm:pt modelId="{51C9E6A1-291A-494A-AC86-147E33FD884B}">
      <dgm:prSet phldrT="[文字]"/>
      <dgm:spPr/>
      <dgm:t>
        <a:bodyPr/>
        <a:lstStyle/>
        <a:p>
          <a:r>
            <a:rPr lang="en-US" altLang="zh-TW" dirty="0"/>
            <a:t>Unsupervised Translation</a:t>
          </a:r>
          <a:endParaRPr lang="zh-TW" altLang="en-US" dirty="0"/>
        </a:p>
      </dgm:t>
    </dgm:pt>
    <dgm:pt modelId="{92100398-699B-4445-920E-F0ACC460BB10}" type="parTrans" cxnId="{CA368AB1-C747-4C8E-AC4C-C112318AD557}">
      <dgm:prSet/>
      <dgm:spPr/>
      <dgm:t>
        <a:bodyPr/>
        <a:lstStyle/>
        <a:p>
          <a:endParaRPr lang="zh-TW" altLang="en-US"/>
        </a:p>
      </dgm:t>
    </dgm:pt>
    <dgm:pt modelId="{E015A95B-6DD9-4D93-BDFD-67E11501DC39}" type="sibTrans" cxnId="{CA368AB1-C747-4C8E-AC4C-C112318AD557}">
      <dgm:prSet/>
      <dgm:spPr/>
      <dgm:t>
        <a:bodyPr/>
        <a:lstStyle/>
        <a:p>
          <a:endParaRPr lang="zh-TW" altLang="en-US"/>
        </a:p>
      </dgm:t>
    </dgm:pt>
    <dgm:pt modelId="{92C14E10-930A-4454-827E-9E941CA366A1}" type="pres">
      <dgm:prSet presAssocID="{C42AE10E-2FC1-4217-B283-9A8DAC172CA6}" presName="linear" presStyleCnt="0">
        <dgm:presLayoutVars>
          <dgm:animLvl val="lvl"/>
          <dgm:resizeHandles val="exact"/>
        </dgm:presLayoutVars>
      </dgm:prSet>
      <dgm:spPr/>
    </dgm:pt>
    <dgm:pt modelId="{9FBA1960-2D08-45DF-8032-CB4888BFECAB}" type="pres">
      <dgm:prSet presAssocID="{898C9902-DBF9-450C-86C4-51E2C191CB3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708CFD9-A96F-4DE7-8E01-F2835461154C}" type="pres">
      <dgm:prSet presAssocID="{898C9902-DBF9-450C-86C4-51E2C191CB3F}" presName="childText" presStyleLbl="revTx" presStyleIdx="0" presStyleCnt="2">
        <dgm:presLayoutVars>
          <dgm:bulletEnabled val="1"/>
        </dgm:presLayoutVars>
      </dgm:prSet>
      <dgm:spPr/>
    </dgm:pt>
    <dgm:pt modelId="{71416716-BE4D-4219-8B20-1C57FFD39BCB}" type="pres">
      <dgm:prSet presAssocID="{A81183C4-F0DE-4578-83B7-E316CB89F02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6D1C976-FDE1-4F38-BFD4-9EDFC7D26C70}" type="pres">
      <dgm:prSet presAssocID="{A81183C4-F0DE-4578-83B7-E316CB89F02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C86B30B-4A8D-4F37-890F-FA9DB0C519A8}" srcId="{A81183C4-F0DE-4578-83B7-E316CB89F020}" destId="{D53C2109-3A82-492E-8049-D550DB02C189}" srcOrd="0" destOrd="0" parTransId="{35E38443-9989-4162-8DED-64F20D285C8F}" sibTransId="{5261CC11-2F5A-4748-B42C-5FA30985B95C}"/>
    <dgm:cxn modelId="{23243A1F-FFE4-483F-9A71-789B22C2875A}" type="presOf" srcId="{08048085-2DB7-4542-BF34-E37EE9D1B24A}" destId="{06D1C976-FDE1-4F38-BFD4-9EDFC7D26C70}" srcOrd="0" destOrd="1" presId="urn:microsoft.com/office/officeart/2005/8/layout/vList2"/>
    <dgm:cxn modelId="{C69C0B20-7161-4C7E-8C45-8607FECB39E1}" srcId="{A81183C4-F0DE-4578-83B7-E316CB89F020}" destId="{08048085-2DB7-4542-BF34-E37EE9D1B24A}" srcOrd="1" destOrd="0" parTransId="{FEFD43E8-72EE-4FB8-928F-C04A4AB85F86}" sibTransId="{E3E40AF0-E6E7-4844-8551-5E0E3C500004}"/>
    <dgm:cxn modelId="{64C0B829-DB85-4DD0-A664-C904A59E0E5A}" srcId="{C42AE10E-2FC1-4217-B283-9A8DAC172CA6}" destId="{898C9902-DBF9-450C-86C4-51E2C191CB3F}" srcOrd="0" destOrd="0" parTransId="{21120D53-D4F7-4A0A-849D-8AD199ED4C98}" sibTransId="{B68A2FAA-474A-4648-9CA2-EE26FA563FF2}"/>
    <dgm:cxn modelId="{EDB9882E-926D-4A72-AB9A-51B1BDA2A785}" type="presOf" srcId="{51C9E6A1-291A-494A-AC86-147E33FD884B}" destId="{06D1C976-FDE1-4F38-BFD4-9EDFC7D26C70}" srcOrd="0" destOrd="2" presId="urn:microsoft.com/office/officeart/2005/8/layout/vList2"/>
    <dgm:cxn modelId="{6406F55A-F8F2-4074-BEFD-F0D1B5A9701B}" type="presOf" srcId="{55BCECF0-5E4F-4A6A-AF47-09EE9E23EC64}" destId="{B708CFD9-A96F-4DE7-8E01-F2835461154C}" srcOrd="0" destOrd="0" presId="urn:microsoft.com/office/officeart/2005/8/layout/vList2"/>
    <dgm:cxn modelId="{B1763289-A19C-4FAE-8F3F-21E146854E69}" type="presOf" srcId="{898C9902-DBF9-450C-86C4-51E2C191CB3F}" destId="{9FBA1960-2D08-45DF-8032-CB4888BFECAB}" srcOrd="0" destOrd="0" presId="urn:microsoft.com/office/officeart/2005/8/layout/vList2"/>
    <dgm:cxn modelId="{045CFC93-0E64-46FB-BF37-F128E3ECCC5F}" type="presOf" srcId="{D53C2109-3A82-492E-8049-D550DB02C189}" destId="{06D1C976-FDE1-4F38-BFD4-9EDFC7D26C70}" srcOrd="0" destOrd="0" presId="urn:microsoft.com/office/officeart/2005/8/layout/vList2"/>
    <dgm:cxn modelId="{33954196-6200-4452-8504-891D429E3DA5}" type="presOf" srcId="{18024CC0-02C6-45F3-8CDB-CF2F8D06E5BE}" destId="{B708CFD9-A96F-4DE7-8E01-F2835461154C}" srcOrd="0" destOrd="1" presId="urn:microsoft.com/office/officeart/2005/8/layout/vList2"/>
    <dgm:cxn modelId="{665EDAA0-0042-465B-87F3-55B354A813E8}" type="presOf" srcId="{A81183C4-F0DE-4578-83B7-E316CB89F020}" destId="{71416716-BE4D-4219-8B20-1C57FFD39BCB}" srcOrd="0" destOrd="0" presId="urn:microsoft.com/office/officeart/2005/8/layout/vList2"/>
    <dgm:cxn modelId="{CA368AB1-C747-4C8E-AC4C-C112318AD557}" srcId="{A81183C4-F0DE-4578-83B7-E316CB89F020}" destId="{51C9E6A1-291A-494A-AC86-147E33FD884B}" srcOrd="2" destOrd="0" parTransId="{92100398-699B-4445-920E-F0ACC460BB10}" sibTransId="{E015A95B-6DD9-4D93-BDFD-67E11501DC39}"/>
    <dgm:cxn modelId="{A2D819D8-B63C-472A-A80D-288BC66761B1}" srcId="{C42AE10E-2FC1-4217-B283-9A8DAC172CA6}" destId="{A81183C4-F0DE-4578-83B7-E316CB89F020}" srcOrd="1" destOrd="0" parTransId="{B6BA660D-4891-47B5-97B0-3FF4BA58F845}" sibTransId="{E6FBDD0E-2D5F-4269-A7C8-FF36D0D4B9DE}"/>
    <dgm:cxn modelId="{B39A27DC-B3EC-4736-B097-329B029C34F9}" type="presOf" srcId="{C42AE10E-2FC1-4217-B283-9A8DAC172CA6}" destId="{92C14E10-930A-4454-827E-9E941CA366A1}" srcOrd="0" destOrd="0" presId="urn:microsoft.com/office/officeart/2005/8/layout/vList2"/>
    <dgm:cxn modelId="{62EE92E5-2F90-45CF-B5D6-FEE19B123E5A}" srcId="{898C9902-DBF9-450C-86C4-51E2C191CB3F}" destId="{18024CC0-02C6-45F3-8CDB-CF2F8D06E5BE}" srcOrd="1" destOrd="0" parTransId="{3F0A68E1-DE29-4E35-A972-D62B9EA7C981}" sibTransId="{3E8096D2-FF0B-4E12-A6C0-1A6650790B1E}"/>
    <dgm:cxn modelId="{2C95B2EA-73F7-4929-A3A6-E4B006C56C42}" srcId="{898C9902-DBF9-450C-86C4-51E2C191CB3F}" destId="{55BCECF0-5E4F-4A6A-AF47-09EE9E23EC64}" srcOrd="0" destOrd="0" parTransId="{56EA1458-4E20-4887-A7F0-2E873DA61C0F}" sibTransId="{3453BE8D-6FAE-4C0D-BADA-CD4F840EB03F}"/>
    <dgm:cxn modelId="{C86D96A2-CAD6-4285-A685-1BB9EA75BDD6}" type="presParOf" srcId="{92C14E10-930A-4454-827E-9E941CA366A1}" destId="{9FBA1960-2D08-45DF-8032-CB4888BFECAB}" srcOrd="0" destOrd="0" presId="urn:microsoft.com/office/officeart/2005/8/layout/vList2"/>
    <dgm:cxn modelId="{D6D9525A-4B83-42BE-B088-0372EA25BF9E}" type="presParOf" srcId="{92C14E10-930A-4454-827E-9E941CA366A1}" destId="{B708CFD9-A96F-4DE7-8E01-F2835461154C}" srcOrd="1" destOrd="0" presId="urn:microsoft.com/office/officeart/2005/8/layout/vList2"/>
    <dgm:cxn modelId="{A5252642-1740-4691-8E72-418FAD39A4D8}" type="presParOf" srcId="{92C14E10-930A-4454-827E-9E941CA366A1}" destId="{71416716-BE4D-4219-8B20-1C57FFD39BCB}" srcOrd="2" destOrd="0" presId="urn:microsoft.com/office/officeart/2005/8/layout/vList2"/>
    <dgm:cxn modelId="{26AE438E-FB52-470D-9D98-050255753D53}" type="presParOf" srcId="{92C14E10-930A-4454-827E-9E941CA366A1}" destId="{06D1C976-FDE1-4F38-BFD4-9EDFC7D26C7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A1960-2D08-45DF-8032-CB4888BFECAB}">
      <dsp:nvSpPr>
        <dsp:cNvPr id="0" name=""/>
        <dsp:cNvSpPr/>
      </dsp:nvSpPr>
      <dsp:spPr>
        <a:xfrm>
          <a:off x="0" y="1818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Conditional Sequence Generation</a:t>
          </a:r>
          <a:endParaRPr lang="zh-TW" altLang="en-US" sz="2800" kern="1200" dirty="0"/>
        </a:p>
      </dsp:txBody>
      <dsp:txXfrm>
        <a:off x="47519" y="65708"/>
        <a:ext cx="7791662" cy="878402"/>
      </dsp:txXfrm>
    </dsp:sp>
    <dsp:sp modelId="{B708CFD9-A96F-4DE7-8E01-F2835461154C}">
      <dsp:nvSpPr>
        <dsp:cNvPr id="0" name=""/>
        <dsp:cNvSpPr/>
      </dsp:nvSpPr>
      <dsp:spPr>
        <a:xfrm>
          <a:off x="0" y="991629"/>
          <a:ext cx="7886700" cy="941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RL (human feedback)</a:t>
          </a: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GAN (discriminator feedback)</a:t>
          </a:r>
          <a:endParaRPr lang="zh-TW" altLang="en-US" sz="2800" kern="1200" dirty="0"/>
        </a:p>
      </dsp:txBody>
      <dsp:txXfrm>
        <a:off x="0" y="991629"/>
        <a:ext cx="7886700" cy="941850"/>
      </dsp:txXfrm>
    </dsp:sp>
    <dsp:sp modelId="{27279EFF-C0F3-44DF-85D3-0521FEEB5806}">
      <dsp:nvSpPr>
        <dsp:cNvPr id="0" name=""/>
        <dsp:cNvSpPr/>
      </dsp:nvSpPr>
      <dsp:spPr>
        <a:xfrm>
          <a:off x="0" y="193347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Unsupervised Conditional Sequence Generation</a:t>
          </a:r>
          <a:endParaRPr lang="zh-TW" altLang="en-US" sz="2800" kern="1200" dirty="0"/>
        </a:p>
      </dsp:txBody>
      <dsp:txXfrm>
        <a:off x="47519" y="1980998"/>
        <a:ext cx="7791662" cy="878402"/>
      </dsp:txXfrm>
    </dsp:sp>
    <dsp:sp modelId="{689CFBF4-12AB-44C2-A6A6-57606180E3F2}">
      <dsp:nvSpPr>
        <dsp:cNvPr id="0" name=""/>
        <dsp:cNvSpPr/>
      </dsp:nvSpPr>
      <dsp:spPr>
        <a:xfrm>
          <a:off x="0" y="2906919"/>
          <a:ext cx="7886700" cy="1426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Text Style Transfer</a:t>
          </a: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Unsupervised Abstractive Summarization</a:t>
          </a: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Unsupervised Translation</a:t>
          </a:r>
          <a:endParaRPr lang="zh-TW" altLang="en-US" sz="2800" kern="1200" dirty="0"/>
        </a:p>
      </dsp:txBody>
      <dsp:txXfrm>
        <a:off x="0" y="2906919"/>
        <a:ext cx="7886700" cy="142622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A1960-2D08-45DF-8032-CB4888BFECAB}">
      <dsp:nvSpPr>
        <dsp:cNvPr id="0" name=""/>
        <dsp:cNvSpPr/>
      </dsp:nvSpPr>
      <dsp:spPr>
        <a:xfrm>
          <a:off x="0" y="1818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Conditional Sequence Generation</a:t>
          </a:r>
          <a:endParaRPr lang="zh-TW" altLang="en-US" sz="2800" kern="1200" dirty="0"/>
        </a:p>
      </dsp:txBody>
      <dsp:txXfrm>
        <a:off x="47519" y="65708"/>
        <a:ext cx="7791662" cy="878402"/>
      </dsp:txXfrm>
    </dsp:sp>
    <dsp:sp modelId="{B708CFD9-A96F-4DE7-8E01-F2835461154C}">
      <dsp:nvSpPr>
        <dsp:cNvPr id="0" name=""/>
        <dsp:cNvSpPr/>
      </dsp:nvSpPr>
      <dsp:spPr>
        <a:xfrm>
          <a:off x="0" y="991629"/>
          <a:ext cx="7886700" cy="941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RL (human feedback)</a:t>
          </a: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GAN (discriminator feedback)</a:t>
          </a:r>
          <a:endParaRPr lang="zh-TW" altLang="en-US" sz="2800" kern="1200" dirty="0"/>
        </a:p>
      </dsp:txBody>
      <dsp:txXfrm>
        <a:off x="0" y="991629"/>
        <a:ext cx="7886700" cy="941850"/>
      </dsp:txXfrm>
    </dsp:sp>
    <dsp:sp modelId="{27279EFF-C0F3-44DF-85D3-0521FEEB5806}">
      <dsp:nvSpPr>
        <dsp:cNvPr id="0" name=""/>
        <dsp:cNvSpPr/>
      </dsp:nvSpPr>
      <dsp:spPr>
        <a:xfrm>
          <a:off x="0" y="193347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Unsupervised Conditional Sequence Generation</a:t>
          </a:r>
          <a:endParaRPr lang="zh-TW" altLang="en-US" sz="2800" kern="1200" dirty="0"/>
        </a:p>
      </dsp:txBody>
      <dsp:txXfrm>
        <a:off x="47519" y="1980998"/>
        <a:ext cx="7791662" cy="878402"/>
      </dsp:txXfrm>
    </dsp:sp>
    <dsp:sp modelId="{689CFBF4-12AB-44C2-A6A6-57606180E3F2}">
      <dsp:nvSpPr>
        <dsp:cNvPr id="0" name=""/>
        <dsp:cNvSpPr/>
      </dsp:nvSpPr>
      <dsp:spPr>
        <a:xfrm>
          <a:off x="0" y="2906919"/>
          <a:ext cx="7886700" cy="1426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Text Style Transfer</a:t>
          </a: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Unsupervised Abstractive Summarization</a:t>
          </a: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Unsupervised Translation</a:t>
          </a:r>
          <a:endParaRPr lang="zh-TW" altLang="en-US" sz="2800" kern="1200" dirty="0"/>
        </a:p>
      </dsp:txBody>
      <dsp:txXfrm>
        <a:off x="0" y="2906919"/>
        <a:ext cx="7886700" cy="14262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A1960-2D08-45DF-8032-CB4888BFECAB}">
      <dsp:nvSpPr>
        <dsp:cNvPr id="0" name=""/>
        <dsp:cNvSpPr/>
      </dsp:nvSpPr>
      <dsp:spPr>
        <a:xfrm>
          <a:off x="0" y="43636"/>
          <a:ext cx="7886700" cy="88744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/>
            <a:t>Improving Supervised Seq-to-seq Model</a:t>
          </a:r>
          <a:endParaRPr lang="zh-TW" altLang="en-US" sz="2800" kern="1200" dirty="0"/>
        </a:p>
      </dsp:txBody>
      <dsp:txXfrm>
        <a:off x="43321" y="86957"/>
        <a:ext cx="7800058" cy="800803"/>
      </dsp:txXfrm>
    </dsp:sp>
    <dsp:sp modelId="{B708CFD9-A96F-4DE7-8E01-F2835461154C}">
      <dsp:nvSpPr>
        <dsp:cNvPr id="0" name=""/>
        <dsp:cNvSpPr/>
      </dsp:nvSpPr>
      <dsp:spPr>
        <a:xfrm>
          <a:off x="0" y="931081"/>
          <a:ext cx="7886700" cy="995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900" kern="1200" dirty="0"/>
            <a:t>RL (human feedback)</a:t>
          </a:r>
          <a:endParaRPr lang="zh-TW" alt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900" kern="1200" dirty="0"/>
            <a:t>GAN (discriminator feedback)</a:t>
          </a:r>
          <a:endParaRPr lang="zh-TW" altLang="en-US" sz="2900" kern="1200" dirty="0"/>
        </a:p>
      </dsp:txBody>
      <dsp:txXfrm>
        <a:off x="0" y="931081"/>
        <a:ext cx="7886700" cy="995670"/>
      </dsp:txXfrm>
    </dsp:sp>
    <dsp:sp modelId="{017D3855-ED12-4EDC-8EDE-83EA5EDA2EF0}">
      <dsp:nvSpPr>
        <dsp:cNvPr id="0" name=""/>
        <dsp:cNvSpPr/>
      </dsp:nvSpPr>
      <dsp:spPr>
        <a:xfrm>
          <a:off x="0" y="1926751"/>
          <a:ext cx="7886700" cy="887445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700" kern="1200" dirty="0"/>
            <a:t>Unsupervised </a:t>
          </a:r>
          <a:r>
            <a:rPr lang="en-US" altLang="zh-TW" sz="3700" kern="1200" dirty="0" err="1"/>
            <a:t>Seq</a:t>
          </a:r>
          <a:r>
            <a:rPr lang="en-US" altLang="zh-TW" sz="3700" kern="1200" dirty="0"/>
            <a:t>-to-</a:t>
          </a:r>
          <a:r>
            <a:rPr lang="en-US" altLang="zh-TW" sz="3700" kern="1200" dirty="0" err="1"/>
            <a:t>seq</a:t>
          </a:r>
          <a:r>
            <a:rPr lang="en-US" altLang="zh-TW" sz="3700" kern="1200" dirty="0"/>
            <a:t> Model</a:t>
          </a:r>
          <a:endParaRPr lang="zh-TW" altLang="en-US" sz="3700" kern="1200" dirty="0"/>
        </a:p>
      </dsp:txBody>
      <dsp:txXfrm>
        <a:off x="43321" y="1970072"/>
        <a:ext cx="7800058" cy="800803"/>
      </dsp:txXfrm>
    </dsp:sp>
    <dsp:sp modelId="{C0196887-C8B2-40FE-ABDC-9C7A42E97A19}">
      <dsp:nvSpPr>
        <dsp:cNvPr id="0" name=""/>
        <dsp:cNvSpPr/>
      </dsp:nvSpPr>
      <dsp:spPr>
        <a:xfrm>
          <a:off x="0" y="2814196"/>
          <a:ext cx="7886700" cy="1493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900" kern="1200" dirty="0"/>
            <a:t>Text Style Transfer</a:t>
          </a:r>
          <a:endParaRPr lang="zh-TW" alt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900" kern="1200" dirty="0"/>
            <a:t>Unsupervised Abstractive Summarization</a:t>
          </a:r>
          <a:endParaRPr lang="zh-TW" alt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900" kern="1200" dirty="0"/>
            <a:t>Unsupervised Translation</a:t>
          </a:r>
          <a:endParaRPr lang="zh-TW" altLang="en-US" sz="2900" kern="1200" dirty="0"/>
        </a:p>
      </dsp:txBody>
      <dsp:txXfrm>
        <a:off x="0" y="2814196"/>
        <a:ext cx="7886700" cy="14935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A1960-2D08-45DF-8032-CB4888BFECAB}">
      <dsp:nvSpPr>
        <dsp:cNvPr id="0" name=""/>
        <dsp:cNvSpPr/>
      </dsp:nvSpPr>
      <dsp:spPr>
        <a:xfrm>
          <a:off x="0" y="43636"/>
          <a:ext cx="7886700" cy="88744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/>
            <a:t>Improving Supervised Seq-to-seq Model</a:t>
          </a:r>
          <a:endParaRPr lang="zh-TW" altLang="en-US" sz="2800" kern="1200" dirty="0"/>
        </a:p>
      </dsp:txBody>
      <dsp:txXfrm>
        <a:off x="43321" y="86957"/>
        <a:ext cx="7800058" cy="800803"/>
      </dsp:txXfrm>
    </dsp:sp>
    <dsp:sp modelId="{B708CFD9-A96F-4DE7-8E01-F2835461154C}">
      <dsp:nvSpPr>
        <dsp:cNvPr id="0" name=""/>
        <dsp:cNvSpPr/>
      </dsp:nvSpPr>
      <dsp:spPr>
        <a:xfrm>
          <a:off x="0" y="931081"/>
          <a:ext cx="7886700" cy="995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900" kern="1200" dirty="0"/>
            <a:t>RL (human feedback)</a:t>
          </a:r>
          <a:endParaRPr lang="zh-TW" alt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900" kern="1200" dirty="0"/>
            <a:t>GAN (discriminator feedback)</a:t>
          </a:r>
          <a:endParaRPr lang="zh-TW" altLang="en-US" sz="2900" kern="1200" dirty="0"/>
        </a:p>
      </dsp:txBody>
      <dsp:txXfrm>
        <a:off x="0" y="931081"/>
        <a:ext cx="7886700" cy="995670"/>
      </dsp:txXfrm>
    </dsp:sp>
    <dsp:sp modelId="{7E32CA57-C8D7-48D7-A037-11F96B547E32}">
      <dsp:nvSpPr>
        <dsp:cNvPr id="0" name=""/>
        <dsp:cNvSpPr/>
      </dsp:nvSpPr>
      <dsp:spPr>
        <a:xfrm>
          <a:off x="0" y="1926751"/>
          <a:ext cx="7886700" cy="887445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700" kern="1200" dirty="0"/>
            <a:t>Unsupervised </a:t>
          </a:r>
          <a:r>
            <a:rPr lang="en-US" altLang="zh-TW" sz="3700" kern="1200" dirty="0" err="1"/>
            <a:t>Seq</a:t>
          </a:r>
          <a:r>
            <a:rPr lang="en-US" altLang="zh-TW" sz="3700" kern="1200" dirty="0"/>
            <a:t>-to-</a:t>
          </a:r>
          <a:r>
            <a:rPr lang="en-US" altLang="zh-TW" sz="3700" kern="1200" dirty="0" err="1"/>
            <a:t>seq</a:t>
          </a:r>
          <a:r>
            <a:rPr lang="en-US" altLang="zh-TW" sz="3700" kern="1200" dirty="0"/>
            <a:t> Model</a:t>
          </a:r>
          <a:endParaRPr lang="zh-TW" altLang="en-US" sz="3700" kern="1200" dirty="0"/>
        </a:p>
      </dsp:txBody>
      <dsp:txXfrm>
        <a:off x="43321" y="1970072"/>
        <a:ext cx="7800058" cy="800803"/>
      </dsp:txXfrm>
    </dsp:sp>
    <dsp:sp modelId="{93493B0E-AC09-4F9F-81CC-8C4A815D982D}">
      <dsp:nvSpPr>
        <dsp:cNvPr id="0" name=""/>
        <dsp:cNvSpPr/>
      </dsp:nvSpPr>
      <dsp:spPr>
        <a:xfrm>
          <a:off x="0" y="2814196"/>
          <a:ext cx="7886700" cy="1493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900" kern="1200" dirty="0"/>
            <a:t>Text Style Transfer</a:t>
          </a:r>
          <a:endParaRPr lang="zh-TW" alt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900" kern="1200" dirty="0"/>
            <a:t>Unsupervised Abstractive Summarization</a:t>
          </a:r>
          <a:endParaRPr lang="zh-TW" alt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900" kern="1200" dirty="0"/>
            <a:t>Unsupervised Translation</a:t>
          </a:r>
          <a:endParaRPr lang="zh-TW" altLang="en-US" sz="2900" kern="1200" dirty="0"/>
        </a:p>
      </dsp:txBody>
      <dsp:txXfrm>
        <a:off x="0" y="2814196"/>
        <a:ext cx="7886700" cy="14935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3BD5C-259E-4D2B-8749-5344227D8E63}">
      <dsp:nvSpPr>
        <dsp:cNvPr id="0" name=""/>
        <dsp:cNvSpPr/>
      </dsp:nvSpPr>
      <dsp:spPr>
        <a:xfrm>
          <a:off x="0" y="9904"/>
          <a:ext cx="7886700" cy="6926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Gumbel-</a:t>
          </a:r>
          <a:r>
            <a:rPr lang="en-US" altLang="zh-TW" sz="2800" kern="1200" dirty="0" err="1"/>
            <a:t>softmax</a:t>
          </a:r>
          <a:endParaRPr lang="zh-TW" altLang="en-US" sz="2800" kern="1200" dirty="0"/>
        </a:p>
      </dsp:txBody>
      <dsp:txXfrm>
        <a:off x="33812" y="43716"/>
        <a:ext cx="7819076" cy="625016"/>
      </dsp:txXfrm>
    </dsp:sp>
    <dsp:sp modelId="{07E3E9F4-8DC2-4EBE-8F63-A062A1560122}">
      <dsp:nvSpPr>
        <dsp:cNvPr id="0" name=""/>
        <dsp:cNvSpPr/>
      </dsp:nvSpPr>
      <dsp:spPr>
        <a:xfrm>
          <a:off x="0" y="702544"/>
          <a:ext cx="7886700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1800" kern="1200" dirty="0">
              <a:solidFill>
                <a:srgbClr val="0000FF"/>
              </a:solidFill>
            </a:rPr>
            <a:t>[Matt J. </a:t>
          </a:r>
          <a:r>
            <a:rPr lang="en-US" altLang="zh-TW" sz="1800" kern="1200" dirty="0" err="1">
              <a:solidFill>
                <a:srgbClr val="0000FF"/>
              </a:solidFill>
            </a:rPr>
            <a:t>Kusner</a:t>
          </a:r>
          <a:r>
            <a:rPr lang="en-US" altLang="zh-TW" sz="1800" kern="1200" dirty="0">
              <a:solidFill>
                <a:srgbClr val="0000FF"/>
              </a:solidFill>
              <a:latin typeface="Lucida Grande"/>
            </a:rPr>
            <a:t>, et al</a:t>
          </a:r>
          <a:r>
            <a:rPr lang="en-US" altLang="zh-TW" sz="1800" kern="1200" dirty="0">
              <a:solidFill>
                <a:srgbClr val="0000FF"/>
              </a:solidFill>
            </a:rPr>
            <a:t>, </a:t>
          </a:r>
          <a:r>
            <a:rPr lang="en-US" altLang="zh-TW" sz="1800" kern="1200" dirty="0" err="1">
              <a:solidFill>
                <a:srgbClr val="0000FF"/>
              </a:solidFill>
            </a:rPr>
            <a:t>arXiv</a:t>
          </a:r>
          <a:r>
            <a:rPr lang="en-US" altLang="zh-TW" sz="1800" kern="1200" dirty="0">
              <a:solidFill>
                <a:srgbClr val="0000FF"/>
              </a:solidFill>
            </a:rPr>
            <a:t>, 2016]</a:t>
          </a:r>
          <a:endParaRPr lang="zh-TW" altLang="en-US" sz="1800" kern="1200" dirty="0">
            <a:solidFill>
              <a:srgbClr val="0000FF"/>
            </a:solidFill>
          </a:endParaRPr>
        </a:p>
      </dsp:txBody>
      <dsp:txXfrm>
        <a:off x="0" y="702544"/>
        <a:ext cx="7886700" cy="612720"/>
      </dsp:txXfrm>
    </dsp:sp>
    <dsp:sp modelId="{EC1B19BC-7856-4E02-898F-BE9034D68682}">
      <dsp:nvSpPr>
        <dsp:cNvPr id="0" name=""/>
        <dsp:cNvSpPr/>
      </dsp:nvSpPr>
      <dsp:spPr>
        <a:xfrm>
          <a:off x="0" y="1315264"/>
          <a:ext cx="7886700" cy="692640"/>
        </a:xfrm>
        <a:prstGeom prst="round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Continuous Input for Discriminator</a:t>
          </a:r>
          <a:endParaRPr lang="zh-TW" altLang="en-US" sz="2800" kern="1200" dirty="0"/>
        </a:p>
      </dsp:txBody>
      <dsp:txXfrm>
        <a:off x="33812" y="1349076"/>
        <a:ext cx="7819076" cy="625016"/>
      </dsp:txXfrm>
    </dsp:sp>
    <dsp:sp modelId="{E4842BC5-1669-4C6C-860D-72FFE00CFD4D}">
      <dsp:nvSpPr>
        <dsp:cNvPr id="0" name=""/>
        <dsp:cNvSpPr/>
      </dsp:nvSpPr>
      <dsp:spPr>
        <a:xfrm>
          <a:off x="0" y="2007904"/>
          <a:ext cx="7886700" cy="804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1800" kern="1200" dirty="0">
              <a:solidFill>
                <a:srgbClr val="0000FF"/>
              </a:solidFill>
            </a:rPr>
            <a:t>[Sai </a:t>
          </a:r>
          <a:r>
            <a:rPr lang="en-US" altLang="zh-TW" sz="1800" kern="1200" dirty="0" err="1">
              <a:solidFill>
                <a:srgbClr val="0000FF"/>
              </a:solidFill>
            </a:rPr>
            <a:t>Rajeswar</a:t>
          </a:r>
          <a:r>
            <a:rPr lang="en-US" altLang="zh-TW" sz="1800" kern="1200" dirty="0">
              <a:solidFill>
                <a:srgbClr val="0000FF"/>
              </a:solidFill>
            </a:rPr>
            <a:t>, et al., </a:t>
          </a:r>
          <a:r>
            <a:rPr lang="en-US" altLang="zh-TW" sz="1800" kern="1200" dirty="0" err="1">
              <a:solidFill>
                <a:srgbClr val="0000FF"/>
              </a:solidFill>
            </a:rPr>
            <a:t>arXiv</a:t>
          </a:r>
          <a:r>
            <a:rPr lang="en-US" altLang="zh-TW" sz="1800" kern="1200" dirty="0">
              <a:solidFill>
                <a:srgbClr val="0000FF"/>
              </a:solidFill>
            </a:rPr>
            <a:t>, 2017][</a:t>
          </a:r>
          <a:r>
            <a:rPr lang="en-US" altLang="zh-TW" sz="1800" kern="1200" dirty="0" err="1">
              <a:solidFill>
                <a:srgbClr val="0000FF"/>
              </a:solidFill>
            </a:rPr>
            <a:t>Ofir</a:t>
          </a:r>
          <a:r>
            <a:rPr lang="en-US" altLang="zh-TW" sz="1800" kern="1200" dirty="0">
              <a:solidFill>
                <a:srgbClr val="0000FF"/>
              </a:solidFill>
            </a:rPr>
            <a:t> Press, et al., ICML workshop, 2017][Zhen Xu, et al., EMNLP, 2017][Alex Lamb, et al., NIPS, 2016][</a:t>
          </a:r>
          <a:r>
            <a:rPr lang="en-US" altLang="zh-TW" sz="1800" kern="1200" dirty="0" err="1">
              <a:solidFill>
                <a:srgbClr val="0000FF"/>
              </a:solidFill>
            </a:rPr>
            <a:t>Yizhe</a:t>
          </a:r>
          <a:r>
            <a:rPr lang="en-US" altLang="zh-TW" sz="1800" kern="1200" dirty="0">
              <a:solidFill>
                <a:srgbClr val="0000FF"/>
              </a:solidFill>
            </a:rPr>
            <a:t> Zhang, et al., ICML, 2017]</a:t>
          </a:r>
          <a:endParaRPr lang="zh-TW" altLang="en-US" sz="1800" kern="1200" dirty="0">
            <a:solidFill>
              <a:srgbClr val="0000FF"/>
            </a:solidFill>
          </a:endParaRPr>
        </a:p>
      </dsp:txBody>
      <dsp:txXfrm>
        <a:off x="0" y="2007904"/>
        <a:ext cx="7886700" cy="804195"/>
      </dsp:txXfrm>
    </dsp:sp>
    <dsp:sp modelId="{77B2F871-E9D9-4EB3-8B66-4FDC64955243}">
      <dsp:nvSpPr>
        <dsp:cNvPr id="0" name=""/>
        <dsp:cNvSpPr/>
      </dsp:nvSpPr>
      <dsp:spPr>
        <a:xfrm>
          <a:off x="0" y="2812099"/>
          <a:ext cx="7886700" cy="692640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“Reinforcement Learning”</a:t>
          </a:r>
          <a:endParaRPr lang="zh-TW" altLang="en-US" sz="2800" kern="1200" dirty="0"/>
        </a:p>
      </dsp:txBody>
      <dsp:txXfrm>
        <a:off x="33812" y="2845911"/>
        <a:ext cx="7819076" cy="625016"/>
      </dsp:txXfrm>
    </dsp:sp>
    <dsp:sp modelId="{0EB1E1DC-A3E2-4B33-B8F6-6A8DB2248824}">
      <dsp:nvSpPr>
        <dsp:cNvPr id="0" name=""/>
        <dsp:cNvSpPr/>
      </dsp:nvSpPr>
      <dsp:spPr>
        <a:xfrm>
          <a:off x="0" y="3504739"/>
          <a:ext cx="7886700" cy="861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1800" kern="1200" dirty="0">
              <a:solidFill>
                <a:srgbClr val="0000FF"/>
              </a:solidFill>
              <a:latin typeface="Lucida Grande"/>
            </a:rPr>
            <a:t>[Yu, et al., AAAI, 2017]</a:t>
          </a:r>
          <a:r>
            <a:rPr lang="de-DE" altLang="zh-TW" sz="1800" kern="1200" dirty="0">
              <a:solidFill>
                <a:srgbClr val="0000FF"/>
              </a:solidFill>
              <a:latin typeface="Lucida Grande"/>
            </a:rPr>
            <a:t>[Li, et al., EMNLP, 2017]</a:t>
          </a:r>
          <a:r>
            <a:rPr lang="en-US" altLang="zh-TW" sz="1800" kern="1200" dirty="0">
              <a:solidFill>
                <a:srgbClr val="0000FF"/>
              </a:solidFill>
            </a:rPr>
            <a:t>[Tong Che</a:t>
          </a:r>
          <a:r>
            <a:rPr lang="en-US" altLang="zh-TW" sz="1800" kern="1200" dirty="0">
              <a:solidFill>
                <a:srgbClr val="0000FF"/>
              </a:solidFill>
              <a:latin typeface="Lucida Grande"/>
            </a:rPr>
            <a:t>, et al</a:t>
          </a:r>
          <a:r>
            <a:rPr lang="en-US" altLang="zh-TW" sz="1800" kern="1200" dirty="0">
              <a:solidFill>
                <a:srgbClr val="0000FF"/>
              </a:solidFill>
            </a:rPr>
            <a:t>, </a:t>
          </a:r>
          <a:r>
            <a:rPr lang="en-US" altLang="zh-TW" sz="1800" kern="1200" dirty="0" err="1">
              <a:solidFill>
                <a:srgbClr val="0000FF"/>
              </a:solidFill>
            </a:rPr>
            <a:t>arXiv</a:t>
          </a:r>
          <a:r>
            <a:rPr lang="en-US" altLang="zh-TW" sz="1800" kern="1200" dirty="0">
              <a:solidFill>
                <a:srgbClr val="0000FF"/>
              </a:solidFill>
            </a:rPr>
            <a:t>, 2017][</a:t>
          </a:r>
          <a:r>
            <a:rPr lang="en-US" altLang="zh-TW" sz="1800" kern="1200" dirty="0" err="1">
              <a:solidFill>
                <a:srgbClr val="0000FF"/>
              </a:solidFill>
            </a:rPr>
            <a:t>Jiaxian</a:t>
          </a:r>
          <a:r>
            <a:rPr lang="en-US" altLang="zh-TW" sz="1800" kern="1200" dirty="0">
              <a:solidFill>
                <a:srgbClr val="0000FF"/>
              </a:solidFill>
            </a:rPr>
            <a:t> Guo, et al., AAAI, 2018][Kevin Lin, et al, NIPS, 2017][William </a:t>
          </a:r>
          <a:r>
            <a:rPr lang="en-US" altLang="zh-TW" sz="1800" kern="1200" dirty="0" err="1">
              <a:solidFill>
                <a:srgbClr val="0000FF"/>
              </a:solidFill>
            </a:rPr>
            <a:t>Fedus</a:t>
          </a:r>
          <a:r>
            <a:rPr lang="en-US" altLang="zh-TW" sz="1800" kern="1200" dirty="0">
              <a:solidFill>
                <a:srgbClr val="0000FF"/>
              </a:solidFill>
            </a:rPr>
            <a:t>, et al., ICLR, 2018]</a:t>
          </a:r>
          <a:r>
            <a:rPr lang="en-US" altLang="zh-TW" sz="1800" kern="1200" dirty="0">
              <a:solidFill>
                <a:srgbClr val="0000FF"/>
              </a:solidFill>
              <a:latin typeface="Lucida Grande"/>
            </a:rPr>
            <a:t> </a:t>
          </a:r>
          <a:endParaRPr lang="zh-TW" altLang="en-US" sz="1800" kern="1200" dirty="0">
            <a:solidFill>
              <a:srgbClr val="0000FF"/>
            </a:solidFill>
          </a:endParaRPr>
        </a:p>
      </dsp:txBody>
      <dsp:txXfrm>
        <a:off x="0" y="3504739"/>
        <a:ext cx="7886700" cy="8616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3BD5C-259E-4D2B-8749-5344227D8E63}">
      <dsp:nvSpPr>
        <dsp:cNvPr id="0" name=""/>
        <dsp:cNvSpPr/>
      </dsp:nvSpPr>
      <dsp:spPr>
        <a:xfrm>
          <a:off x="0" y="9904"/>
          <a:ext cx="7886700" cy="6926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Gumbel-</a:t>
          </a:r>
          <a:r>
            <a:rPr lang="en-US" altLang="zh-TW" sz="2800" kern="1200" dirty="0" err="1"/>
            <a:t>softmax</a:t>
          </a:r>
          <a:endParaRPr lang="zh-TW" altLang="en-US" sz="2800" kern="1200" dirty="0"/>
        </a:p>
      </dsp:txBody>
      <dsp:txXfrm>
        <a:off x="33812" y="43716"/>
        <a:ext cx="7819076" cy="625016"/>
      </dsp:txXfrm>
    </dsp:sp>
    <dsp:sp modelId="{07E3E9F4-8DC2-4EBE-8F63-A062A1560122}">
      <dsp:nvSpPr>
        <dsp:cNvPr id="0" name=""/>
        <dsp:cNvSpPr/>
      </dsp:nvSpPr>
      <dsp:spPr>
        <a:xfrm>
          <a:off x="0" y="702544"/>
          <a:ext cx="7886700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1800" kern="1200" dirty="0">
              <a:solidFill>
                <a:srgbClr val="0000FF"/>
              </a:solidFill>
            </a:rPr>
            <a:t>[Matt J. </a:t>
          </a:r>
          <a:r>
            <a:rPr lang="en-US" altLang="zh-TW" sz="1800" kern="1200" dirty="0" err="1">
              <a:solidFill>
                <a:srgbClr val="0000FF"/>
              </a:solidFill>
            </a:rPr>
            <a:t>Kusner</a:t>
          </a:r>
          <a:r>
            <a:rPr lang="en-US" altLang="zh-TW" sz="1800" kern="1200" dirty="0">
              <a:solidFill>
                <a:srgbClr val="0000FF"/>
              </a:solidFill>
              <a:latin typeface="Lucida Grande"/>
            </a:rPr>
            <a:t>, et al</a:t>
          </a:r>
          <a:r>
            <a:rPr lang="en-US" altLang="zh-TW" sz="1800" kern="1200" dirty="0">
              <a:solidFill>
                <a:srgbClr val="0000FF"/>
              </a:solidFill>
            </a:rPr>
            <a:t>, </a:t>
          </a:r>
          <a:r>
            <a:rPr lang="en-US" altLang="zh-TW" sz="1800" kern="1200" dirty="0" err="1">
              <a:solidFill>
                <a:srgbClr val="0000FF"/>
              </a:solidFill>
            </a:rPr>
            <a:t>arXiv</a:t>
          </a:r>
          <a:r>
            <a:rPr lang="en-US" altLang="zh-TW" sz="1800" kern="1200" dirty="0">
              <a:solidFill>
                <a:srgbClr val="0000FF"/>
              </a:solidFill>
            </a:rPr>
            <a:t>, 2016]</a:t>
          </a:r>
          <a:endParaRPr lang="zh-TW" altLang="en-US" sz="1800" kern="1200" dirty="0">
            <a:solidFill>
              <a:srgbClr val="0000FF"/>
            </a:solidFill>
          </a:endParaRPr>
        </a:p>
      </dsp:txBody>
      <dsp:txXfrm>
        <a:off x="0" y="702544"/>
        <a:ext cx="7886700" cy="612720"/>
      </dsp:txXfrm>
    </dsp:sp>
    <dsp:sp modelId="{EC1B19BC-7856-4E02-898F-BE9034D68682}">
      <dsp:nvSpPr>
        <dsp:cNvPr id="0" name=""/>
        <dsp:cNvSpPr/>
      </dsp:nvSpPr>
      <dsp:spPr>
        <a:xfrm>
          <a:off x="0" y="1315264"/>
          <a:ext cx="7886700" cy="692640"/>
        </a:xfrm>
        <a:prstGeom prst="round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Continuous Input for Discriminator</a:t>
          </a:r>
          <a:endParaRPr lang="zh-TW" altLang="en-US" sz="2800" kern="1200" dirty="0"/>
        </a:p>
      </dsp:txBody>
      <dsp:txXfrm>
        <a:off x="33812" y="1349076"/>
        <a:ext cx="7819076" cy="625016"/>
      </dsp:txXfrm>
    </dsp:sp>
    <dsp:sp modelId="{E4842BC5-1669-4C6C-860D-72FFE00CFD4D}">
      <dsp:nvSpPr>
        <dsp:cNvPr id="0" name=""/>
        <dsp:cNvSpPr/>
      </dsp:nvSpPr>
      <dsp:spPr>
        <a:xfrm>
          <a:off x="0" y="2007904"/>
          <a:ext cx="7886700" cy="804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1800" kern="1200" dirty="0">
              <a:solidFill>
                <a:srgbClr val="0000FF"/>
              </a:solidFill>
            </a:rPr>
            <a:t>[Sai </a:t>
          </a:r>
          <a:r>
            <a:rPr lang="en-US" altLang="zh-TW" sz="1800" kern="1200" dirty="0" err="1">
              <a:solidFill>
                <a:srgbClr val="0000FF"/>
              </a:solidFill>
            </a:rPr>
            <a:t>Rajeswar</a:t>
          </a:r>
          <a:r>
            <a:rPr lang="en-US" altLang="zh-TW" sz="1800" kern="1200" dirty="0">
              <a:solidFill>
                <a:srgbClr val="0000FF"/>
              </a:solidFill>
            </a:rPr>
            <a:t>, et al., </a:t>
          </a:r>
          <a:r>
            <a:rPr lang="en-US" altLang="zh-TW" sz="1800" kern="1200" dirty="0" err="1">
              <a:solidFill>
                <a:srgbClr val="0000FF"/>
              </a:solidFill>
            </a:rPr>
            <a:t>arXiv</a:t>
          </a:r>
          <a:r>
            <a:rPr lang="en-US" altLang="zh-TW" sz="1800" kern="1200" dirty="0">
              <a:solidFill>
                <a:srgbClr val="0000FF"/>
              </a:solidFill>
            </a:rPr>
            <a:t>, 2017][</a:t>
          </a:r>
          <a:r>
            <a:rPr lang="en-US" altLang="zh-TW" sz="1800" kern="1200" dirty="0" err="1">
              <a:solidFill>
                <a:srgbClr val="0000FF"/>
              </a:solidFill>
            </a:rPr>
            <a:t>Ofir</a:t>
          </a:r>
          <a:r>
            <a:rPr lang="en-US" altLang="zh-TW" sz="1800" kern="1200" dirty="0">
              <a:solidFill>
                <a:srgbClr val="0000FF"/>
              </a:solidFill>
            </a:rPr>
            <a:t> Press, et al., ICML workshop, 2017][Zhen Xu, et al., EMNLP, 2017][Alex Lamb, et al., NIPS, 2016][</a:t>
          </a:r>
          <a:r>
            <a:rPr lang="en-US" altLang="zh-TW" sz="1800" kern="1200" dirty="0" err="1">
              <a:solidFill>
                <a:srgbClr val="0000FF"/>
              </a:solidFill>
            </a:rPr>
            <a:t>Yizhe</a:t>
          </a:r>
          <a:r>
            <a:rPr lang="en-US" altLang="zh-TW" sz="1800" kern="1200" dirty="0">
              <a:solidFill>
                <a:srgbClr val="0000FF"/>
              </a:solidFill>
            </a:rPr>
            <a:t> Zhang, et al., ICML, 2017]</a:t>
          </a:r>
          <a:endParaRPr lang="zh-TW" altLang="en-US" sz="1800" kern="1200" dirty="0">
            <a:solidFill>
              <a:srgbClr val="0000FF"/>
            </a:solidFill>
          </a:endParaRPr>
        </a:p>
      </dsp:txBody>
      <dsp:txXfrm>
        <a:off x="0" y="2007904"/>
        <a:ext cx="7886700" cy="804195"/>
      </dsp:txXfrm>
    </dsp:sp>
    <dsp:sp modelId="{77B2F871-E9D9-4EB3-8B66-4FDC64955243}">
      <dsp:nvSpPr>
        <dsp:cNvPr id="0" name=""/>
        <dsp:cNvSpPr/>
      </dsp:nvSpPr>
      <dsp:spPr>
        <a:xfrm>
          <a:off x="0" y="2812099"/>
          <a:ext cx="7886700" cy="692640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“Reinforcement Learning”</a:t>
          </a:r>
          <a:endParaRPr lang="zh-TW" altLang="en-US" sz="2800" kern="1200" dirty="0"/>
        </a:p>
      </dsp:txBody>
      <dsp:txXfrm>
        <a:off x="33812" y="2845911"/>
        <a:ext cx="7819076" cy="625016"/>
      </dsp:txXfrm>
    </dsp:sp>
    <dsp:sp modelId="{0EB1E1DC-A3E2-4B33-B8F6-6A8DB2248824}">
      <dsp:nvSpPr>
        <dsp:cNvPr id="0" name=""/>
        <dsp:cNvSpPr/>
      </dsp:nvSpPr>
      <dsp:spPr>
        <a:xfrm>
          <a:off x="0" y="3504739"/>
          <a:ext cx="7886700" cy="861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1800" kern="1200" dirty="0">
              <a:solidFill>
                <a:srgbClr val="0000FF"/>
              </a:solidFill>
              <a:latin typeface="Lucida Grande"/>
            </a:rPr>
            <a:t>[Yu, et al., AAAI, 2017]</a:t>
          </a:r>
          <a:r>
            <a:rPr lang="de-DE" altLang="zh-TW" sz="1800" kern="1200" dirty="0">
              <a:solidFill>
                <a:srgbClr val="0000FF"/>
              </a:solidFill>
              <a:latin typeface="Lucida Grande"/>
            </a:rPr>
            <a:t>[Li, et al., EMNLP, 2017]</a:t>
          </a:r>
          <a:r>
            <a:rPr lang="en-US" altLang="zh-TW" sz="1800" kern="1200" dirty="0">
              <a:solidFill>
                <a:srgbClr val="0000FF"/>
              </a:solidFill>
            </a:rPr>
            <a:t>[Tong Che</a:t>
          </a:r>
          <a:r>
            <a:rPr lang="en-US" altLang="zh-TW" sz="1800" kern="1200" dirty="0">
              <a:solidFill>
                <a:srgbClr val="0000FF"/>
              </a:solidFill>
              <a:latin typeface="Lucida Grande"/>
            </a:rPr>
            <a:t>, et al</a:t>
          </a:r>
          <a:r>
            <a:rPr lang="en-US" altLang="zh-TW" sz="1800" kern="1200" dirty="0">
              <a:solidFill>
                <a:srgbClr val="0000FF"/>
              </a:solidFill>
            </a:rPr>
            <a:t>, </a:t>
          </a:r>
          <a:r>
            <a:rPr lang="en-US" altLang="zh-TW" sz="1800" kern="1200" dirty="0" err="1">
              <a:solidFill>
                <a:srgbClr val="0000FF"/>
              </a:solidFill>
            </a:rPr>
            <a:t>arXiv</a:t>
          </a:r>
          <a:r>
            <a:rPr lang="en-US" altLang="zh-TW" sz="1800" kern="1200" dirty="0">
              <a:solidFill>
                <a:srgbClr val="0000FF"/>
              </a:solidFill>
            </a:rPr>
            <a:t>, 2017][</a:t>
          </a:r>
          <a:r>
            <a:rPr lang="en-US" altLang="zh-TW" sz="1800" kern="1200" dirty="0" err="1">
              <a:solidFill>
                <a:srgbClr val="0000FF"/>
              </a:solidFill>
            </a:rPr>
            <a:t>Jiaxian</a:t>
          </a:r>
          <a:r>
            <a:rPr lang="en-US" altLang="zh-TW" sz="1800" kern="1200" dirty="0">
              <a:solidFill>
                <a:srgbClr val="0000FF"/>
              </a:solidFill>
            </a:rPr>
            <a:t> Guo, et al., AAAI, 2018][Kevin Lin, et al, NIPS, 2017][William </a:t>
          </a:r>
          <a:r>
            <a:rPr lang="en-US" altLang="zh-TW" sz="1800" kern="1200" dirty="0" err="1">
              <a:solidFill>
                <a:srgbClr val="0000FF"/>
              </a:solidFill>
            </a:rPr>
            <a:t>Fedus</a:t>
          </a:r>
          <a:r>
            <a:rPr lang="en-US" altLang="zh-TW" sz="1800" kern="1200" dirty="0">
              <a:solidFill>
                <a:srgbClr val="0000FF"/>
              </a:solidFill>
            </a:rPr>
            <a:t>, et al., ICLR, 2018]</a:t>
          </a:r>
          <a:r>
            <a:rPr lang="en-US" altLang="zh-TW" sz="1800" kern="1200" dirty="0">
              <a:solidFill>
                <a:srgbClr val="0000FF"/>
              </a:solidFill>
              <a:latin typeface="Lucida Grande"/>
            </a:rPr>
            <a:t> </a:t>
          </a:r>
          <a:endParaRPr lang="zh-TW" altLang="en-US" sz="1800" kern="1200" dirty="0">
            <a:solidFill>
              <a:srgbClr val="0000FF"/>
            </a:solidFill>
          </a:endParaRPr>
        </a:p>
      </dsp:txBody>
      <dsp:txXfrm>
        <a:off x="0" y="3504739"/>
        <a:ext cx="7886700" cy="8616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3BD5C-259E-4D2B-8749-5344227D8E63}">
      <dsp:nvSpPr>
        <dsp:cNvPr id="0" name=""/>
        <dsp:cNvSpPr/>
      </dsp:nvSpPr>
      <dsp:spPr>
        <a:xfrm>
          <a:off x="0" y="9904"/>
          <a:ext cx="7886700" cy="6926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Gumbel-</a:t>
          </a:r>
          <a:r>
            <a:rPr lang="en-US" altLang="zh-TW" sz="2800" kern="1200" dirty="0" err="1"/>
            <a:t>softmax</a:t>
          </a:r>
          <a:endParaRPr lang="zh-TW" altLang="en-US" sz="2800" kern="1200" dirty="0"/>
        </a:p>
      </dsp:txBody>
      <dsp:txXfrm>
        <a:off x="33812" y="43716"/>
        <a:ext cx="7819076" cy="625016"/>
      </dsp:txXfrm>
    </dsp:sp>
    <dsp:sp modelId="{07E3E9F4-8DC2-4EBE-8F63-A062A1560122}">
      <dsp:nvSpPr>
        <dsp:cNvPr id="0" name=""/>
        <dsp:cNvSpPr/>
      </dsp:nvSpPr>
      <dsp:spPr>
        <a:xfrm>
          <a:off x="0" y="702544"/>
          <a:ext cx="7886700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1800" kern="1200" dirty="0">
              <a:solidFill>
                <a:srgbClr val="0000FF"/>
              </a:solidFill>
            </a:rPr>
            <a:t>[Matt J. </a:t>
          </a:r>
          <a:r>
            <a:rPr lang="en-US" altLang="zh-TW" sz="1800" kern="1200" dirty="0" err="1">
              <a:solidFill>
                <a:srgbClr val="0000FF"/>
              </a:solidFill>
            </a:rPr>
            <a:t>Kusner</a:t>
          </a:r>
          <a:r>
            <a:rPr lang="en-US" altLang="zh-TW" sz="1800" kern="1200" dirty="0">
              <a:solidFill>
                <a:srgbClr val="0000FF"/>
              </a:solidFill>
              <a:latin typeface="Lucida Grande"/>
            </a:rPr>
            <a:t>, et al</a:t>
          </a:r>
          <a:r>
            <a:rPr lang="en-US" altLang="zh-TW" sz="1800" kern="1200" dirty="0">
              <a:solidFill>
                <a:srgbClr val="0000FF"/>
              </a:solidFill>
            </a:rPr>
            <a:t>, </a:t>
          </a:r>
          <a:r>
            <a:rPr lang="en-US" altLang="zh-TW" sz="1800" kern="1200" dirty="0" err="1">
              <a:solidFill>
                <a:srgbClr val="0000FF"/>
              </a:solidFill>
            </a:rPr>
            <a:t>arXiv</a:t>
          </a:r>
          <a:r>
            <a:rPr lang="en-US" altLang="zh-TW" sz="1800" kern="1200" dirty="0">
              <a:solidFill>
                <a:srgbClr val="0000FF"/>
              </a:solidFill>
            </a:rPr>
            <a:t>, 2016]</a:t>
          </a:r>
          <a:endParaRPr lang="zh-TW" altLang="en-US" sz="1800" kern="1200" dirty="0">
            <a:solidFill>
              <a:srgbClr val="0000FF"/>
            </a:solidFill>
          </a:endParaRPr>
        </a:p>
      </dsp:txBody>
      <dsp:txXfrm>
        <a:off x="0" y="702544"/>
        <a:ext cx="7886700" cy="612720"/>
      </dsp:txXfrm>
    </dsp:sp>
    <dsp:sp modelId="{EC1B19BC-7856-4E02-898F-BE9034D68682}">
      <dsp:nvSpPr>
        <dsp:cNvPr id="0" name=""/>
        <dsp:cNvSpPr/>
      </dsp:nvSpPr>
      <dsp:spPr>
        <a:xfrm>
          <a:off x="0" y="1315264"/>
          <a:ext cx="7886700" cy="692640"/>
        </a:xfrm>
        <a:prstGeom prst="round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Continuous Input for Discriminator</a:t>
          </a:r>
          <a:endParaRPr lang="zh-TW" altLang="en-US" sz="2800" kern="1200" dirty="0"/>
        </a:p>
      </dsp:txBody>
      <dsp:txXfrm>
        <a:off x="33812" y="1349076"/>
        <a:ext cx="7819076" cy="625016"/>
      </dsp:txXfrm>
    </dsp:sp>
    <dsp:sp modelId="{E4842BC5-1669-4C6C-860D-72FFE00CFD4D}">
      <dsp:nvSpPr>
        <dsp:cNvPr id="0" name=""/>
        <dsp:cNvSpPr/>
      </dsp:nvSpPr>
      <dsp:spPr>
        <a:xfrm>
          <a:off x="0" y="2007904"/>
          <a:ext cx="7886700" cy="804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1800" kern="1200" dirty="0">
              <a:solidFill>
                <a:srgbClr val="0000FF"/>
              </a:solidFill>
            </a:rPr>
            <a:t>[Sai </a:t>
          </a:r>
          <a:r>
            <a:rPr lang="en-US" altLang="zh-TW" sz="1800" kern="1200" dirty="0" err="1">
              <a:solidFill>
                <a:srgbClr val="0000FF"/>
              </a:solidFill>
            </a:rPr>
            <a:t>Rajeswar</a:t>
          </a:r>
          <a:r>
            <a:rPr lang="en-US" altLang="zh-TW" sz="1800" kern="1200" dirty="0">
              <a:solidFill>
                <a:srgbClr val="0000FF"/>
              </a:solidFill>
            </a:rPr>
            <a:t>, et al., </a:t>
          </a:r>
          <a:r>
            <a:rPr lang="en-US" altLang="zh-TW" sz="1800" kern="1200" dirty="0" err="1">
              <a:solidFill>
                <a:srgbClr val="0000FF"/>
              </a:solidFill>
            </a:rPr>
            <a:t>arXiv</a:t>
          </a:r>
          <a:r>
            <a:rPr lang="en-US" altLang="zh-TW" sz="1800" kern="1200" dirty="0">
              <a:solidFill>
                <a:srgbClr val="0000FF"/>
              </a:solidFill>
            </a:rPr>
            <a:t>, 2017][</a:t>
          </a:r>
          <a:r>
            <a:rPr lang="en-US" altLang="zh-TW" sz="1800" kern="1200" dirty="0" err="1">
              <a:solidFill>
                <a:srgbClr val="0000FF"/>
              </a:solidFill>
            </a:rPr>
            <a:t>Ofir</a:t>
          </a:r>
          <a:r>
            <a:rPr lang="en-US" altLang="zh-TW" sz="1800" kern="1200" dirty="0">
              <a:solidFill>
                <a:srgbClr val="0000FF"/>
              </a:solidFill>
            </a:rPr>
            <a:t> Press, et al., ICML workshop, 2017][Zhen Xu, et al., EMNLP, 2017][Alex Lamb, et al., NIPS, 2016][</a:t>
          </a:r>
          <a:r>
            <a:rPr lang="en-US" altLang="zh-TW" sz="1800" kern="1200" dirty="0" err="1">
              <a:solidFill>
                <a:srgbClr val="0000FF"/>
              </a:solidFill>
            </a:rPr>
            <a:t>Yizhe</a:t>
          </a:r>
          <a:r>
            <a:rPr lang="en-US" altLang="zh-TW" sz="1800" kern="1200" dirty="0">
              <a:solidFill>
                <a:srgbClr val="0000FF"/>
              </a:solidFill>
            </a:rPr>
            <a:t> Zhang, et al., ICML, 2017]</a:t>
          </a:r>
          <a:endParaRPr lang="zh-TW" altLang="en-US" sz="1800" kern="1200" dirty="0">
            <a:solidFill>
              <a:srgbClr val="0000FF"/>
            </a:solidFill>
          </a:endParaRPr>
        </a:p>
      </dsp:txBody>
      <dsp:txXfrm>
        <a:off x="0" y="2007904"/>
        <a:ext cx="7886700" cy="804195"/>
      </dsp:txXfrm>
    </dsp:sp>
    <dsp:sp modelId="{77B2F871-E9D9-4EB3-8B66-4FDC64955243}">
      <dsp:nvSpPr>
        <dsp:cNvPr id="0" name=""/>
        <dsp:cNvSpPr/>
      </dsp:nvSpPr>
      <dsp:spPr>
        <a:xfrm>
          <a:off x="0" y="2812099"/>
          <a:ext cx="7886700" cy="692640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“Reinforcement Learning”</a:t>
          </a:r>
          <a:endParaRPr lang="zh-TW" altLang="en-US" sz="2800" kern="1200" dirty="0"/>
        </a:p>
      </dsp:txBody>
      <dsp:txXfrm>
        <a:off x="33812" y="2845911"/>
        <a:ext cx="7819076" cy="625016"/>
      </dsp:txXfrm>
    </dsp:sp>
    <dsp:sp modelId="{0EB1E1DC-A3E2-4B33-B8F6-6A8DB2248824}">
      <dsp:nvSpPr>
        <dsp:cNvPr id="0" name=""/>
        <dsp:cNvSpPr/>
      </dsp:nvSpPr>
      <dsp:spPr>
        <a:xfrm>
          <a:off x="0" y="3504739"/>
          <a:ext cx="7886700" cy="861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1800" kern="1200" dirty="0">
              <a:solidFill>
                <a:srgbClr val="0000FF"/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[Yu, et al., AAAI, 2017]</a:t>
          </a:r>
          <a:r>
            <a:rPr lang="de-DE" altLang="zh-TW" sz="1800" kern="1200" dirty="0">
              <a:solidFill>
                <a:srgbClr val="0000FF"/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[Li, et al., EMNLP, 2017]</a:t>
          </a:r>
          <a:r>
            <a:rPr lang="en-US" altLang="zh-TW" sz="1800" kern="1200" dirty="0">
              <a:solidFill>
                <a:srgbClr val="0000FF"/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[Tong </a:t>
          </a:r>
          <a:r>
            <a:rPr lang="en-US" altLang="zh-TW" sz="1800" kern="1200" dirty="0">
              <a:solidFill>
                <a:srgbClr val="0000FF"/>
              </a:solidFill>
            </a:rPr>
            <a:t>Che</a:t>
          </a:r>
          <a:r>
            <a:rPr lang="en-US" altLang="zh-TW" sz="1800" kern="1200" dirty="0">
              <a:solidFill>
                <a:srgbClr val="0000FF"/>
              </a:solidFill>
              <a:latin typeface="Lucida Grande"/>
            </a:rPr>
            <a:t>, et al</a:t>
          </a:r>
          <a:r>
            <a:rPr lang="en-US" altLang="zh-TW" sz="1800" kern="1200" dirty="0">
              <a:solidFill>
                <a:srgbClr val="0000FF"/>
              </a:solidFill>
            </a:rPr>
            <a:t>, </a:t>
          </a:r>
          <a:r>
            <a:rPr lang="en-US" altLang="zh-TW" sz="1800" kern="1200" dirty="0" err="1">
              <a:solidFill>
                <a:srgbClr val="0000FF"/>
              </a:solidFill>
            </a:rPr>
            <a:t>arXiv</a:t>
          </a:r>
          <a:r>
            <a:rPr lang="en-US" altLang="zh-TW" sz="1800" kern="1200" dirty="0">
              <a:solidFill>
                <a:srgbClr val="0000FF"/>
              </a:solidFill>
            </a:rPr>
            <a:t>, 2017][</a:t>
          </a:r>
          <a:r>
            <a:rPr lang="en-US" altLang="zh-TW" sz="1800" kern="1200" dirty="0" err="1">
              <a:solidFill>
                <a:srgbClr val="0000FF"/>
              </a:solidFill>
            </a:rPr>
            <a:t>Jiaxian</a:t>
          </a:r>
          <a:r>
            <a:rPr lang="en-US" altLang="zh-TW" sz="1800" kern="1200" dirty="0">
              <a:solidFill>
                <a:srgbClr val="0000FF"/>
              </a:solidFill>
            </a:rPr>
            <a:t> Guo, et al., AAAI, 2018][Kevin Lin, et al, NIPS, 2017][William </a:t>
          </a:r>
          <a:r>
            <a:rPr lang="en-US" altLang="zh-TW" sz="1800" kern="1200" dirty="0" err="1">
              <a:solidFill>
                <a:srgbClr val="0000FF"/>
              </a:solidFill>
            </a:rPr>
            <a:t>Fedus</a:t>
          </a:r>
          <a:r>
            <a:rPr lang="en-US" altLang="zh-TW" sz="1800" kern="1200" dirty="0">
              <a:solidFill>
                <a:srgbClr val="0000FF"/>
              </a:solidFill>
            </a:rPr>
            <a:t>, et al., ICLR, 2018]</a:t>
          </a:r>
          <a:r>
            <a:rPr lang="en-US" altLang="zh-TW" sz="1800" kern="1200" dirty="0">
              <a:solidFill>
                <a:srgbClr val="0000FF"/>
              </a:solidFill>
              <a:latin typeface="Lucida Grande"/>
            </a:rPr>
            <a:t> </a:t>
          </a:r>
          <a:endParaRPr lang="zh-TW" altLang="en-US" sz="1800" kern="1200" dirty="0">
            <a:solidFill>
              <a:srgbClr val="0000FF"/>
            </a:solidFill>
          </a:endParaRPr>
        </a:p>
      </dsp:txBody>
      <dsp:txXfrm>
        <a:off x="0" y="3504739"/>
        <a:ext cx="7886700" cy="8616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A1960-2D08-45DF-8032-CB4888BFECAB}">
      <dsp:nvSpPr>
        <dsp:cNvPr id="0" name=""/>
        <dsp:cNvSpPr/>
      </dsp:nvSpPr>
      <dsp:spPr>
        <a:xfrm>
          <a:off x="0" y="1818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Conditional Sequence Generation</a:t>
          </a:r>
          <a:endParaRPr lang="zh-TW" altLang="en-US" sz="2800" kern="1200" dirty="0"/>
        </a:p>
      </dsp:txBody>
      <dsp:txXfrm>
        <a:off x="47519" y="65708"/>
        <a:ext cx="7791662" cy="878402"/>
      </dsp:txXfrm>
    </dsp:sp>
    <dsp:sp modelId="{B708CFD9-A96F-4DE7-8E01-F2835461154C}">
      <dsp:nvSpPr>
        <dsp:cNvPr id="0" name=""/>
        <dsp:cNvSpPr/>
      </dsp:nvSpPr>
      <dsp:spPr>
        <a:xfrm>
          <a:off x="0" y="991629"/>
          <a:ext cx="7886700" cy="941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RL (human feedback)</a:t>
          </a: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GAN (discriminator feedback)</a:t>
          </a:r>
          <a:endParaRPr lang="zh-TW" altLang="en-US" sz="2800" kern="1200" dirty="0"/>
        </a:p>
      </dsp:txBody>
      <dsp:txXfrm>
        <a:off x="0" y="991629"/>
        <a:ext cx="7886700" cy="941850"/>
      </dsp:txXfrm>
    </dsp:sp>
    <dsp:sp modelId="{27279EFF-C0F3-44DF-85D3-0521FEEB5806}">
      <dsp:nvSpPr>
        <dsp:cNvPr id="0" name=""/>
        <dsp:cNvSpPr/>
      </dsp:nvSpPr>
      <dsp:spPr>
        <a:xfrm>
          <a:off x="0" y="193347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Unsupervised Conditional Sequence Generation</a:t>
          </a:r>
          <a:endParaRPr lang="zh-TW" altLang="en-US" sz="2800" kern="1200" dirty="0"/>
        </a:p>
      </dsp:txBody>
      <dsp:txXfrm>
        <a:off x="47519" y="1980998"/>
        <a:ext cx="7791662" cy="878402"/>
      </dsp:txXfrm>
    </dsp:sp>
    <dsp:sp modelId="{689CFBF4-12AB-44C2-A6A6-57606180E3F2}">
      <dsp:nvSpPr>
        <dsp:cNvPr id="0" name=""/>
        <dsp:cNvSpPr/>
      </dsp:nvSpPr>
      <dsp:spPr>
        <a:xfrm>
          <a:off x="0" y="2906919"/>
          <a:ext cx="7886700" cy="1426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Text Style Transfer</a:t>
          </a: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Unsupervised Abstractive Summarization</a:t>
          </a: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Unsupervised Translation</a:t>
          </a:r>
          <a:endParaRPr lang="zh-TW" altLang="en-US" sz="2800" kern="1200" dirty="0"/>
        </a:p>
      </dsp:txBody>
      <dsp:txXfrm>
        <a:off x="0" y="2906919"/>
        <a:ext cx="7886700" cy="14262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A1960-2D08-45DF-8032-CB4888BFECAB}">
      <dsp:nvSpPr>
        <dsp:cNvPr id="0" name=""/>
        <dsp:cNvSpPr/>
      </dsp:nvSpPr>
      <dsp:spPr>
        <a:xfrm>
          <a:off x="0" y="43636"/>
          <a:ext cx="7886700" cy="88744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/>
            <a:t>Improving Supervised Seq-to-seq Model</a:t>
          </a:r>
          <a:endParaRPr lang="zh-TW" altLang="en-US" sz="2800" kern="1200" dirty="0"/>
        </a:p>
      </dsp:txBody>
      <dsp:txXfrm>
        <a:off x="43321" y="86957"/>
        <a:ext cx="7800058" cy="800803"/>
      </dsp:txXfrm>
    </dsp:sp>
    <dsp:sp modelId="{B708CFD9-A96F-4DE7-8E01-F2835461154C}">
      <dsp:nvSpPr>
        <dsp:cNvPr id="0" name=""/>
        <dsp:cNvSpPr/>
      </dsp:nvSpPr>
      <dsp:spPr>
        <a:xfrm>
          <a:off x="0" y="931081"/>
          <a:ext cx="7886700" cy="995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900" kern="1200" dirty="0"/>
            <a:t>RL (human feedback)</a:t>
          </a:r>
          <a:endParaRPr lang="zh-TW" alt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900" kern="1200" dirty="0"/>
            <a:t>GAN (discriminator feedback)</a:t>
          </a:r>
          <a:endParaRPr lang="zh-TW" altLang="en-US" sz="2900" kern="1200" dirty="0"/>
        </a:p>
      </dsp:txBody>
      <dsp:txXfrm>
        <a:off x="0" y="931081"/>
        <a:ext cx="7886700" cy="995670"/>
      </dsp:txXfrm>
    </dsp:sp>
    <dsp:sp modelId="{639A7860-62DB-43BA-AD72-F786F8515892}">
      <dsp:nvSpPr>
        <dsp:cNvPr id="0" name=""/>
        <dsp:cNvSpPr/>
      </dsp:nvSpPr>
      <dsp:spPr>
        <a:xfrm>
          <a:off x="0" y="1926751"/>
          <a:ext cx="7886700" cy="887445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700" kern="1200" dirty="0"/>
            <a:t>Unsupervised </a:t>
          </a:r>
          <a:r>
            <a:rPr lang="en-US" altLang="zh-TW" sz="3700" kern="1200" dirty="0" err="1"/>
            <a:t>Seq</a:t>
          </a:r>
          <a:r>
            <a:rPr lang="en-US" altLang="zh-TW" sz="3700" kern="1200" dirty="0"/>
            <a:t>-to-</a:t>
          </a:r>
          <a:r>
            <a:rPr lang="en-US" altLang="zh-TW" sz="3700" kern="1200" dirty="0" err="1"/>
            <a:t>seq</a:t>
          </a:r>
          <a:r>
            <a:rPr lang="en-US" altLang="zh-TW" sz="3700" kern="1200" dirty="0"/>
            <a:t> Model</a:t>
          </a:r>
          <a:endParaRPr lang="zh-TW" altLang="en-US" sz="3700" kern="1200" dirty="0"/>
        </a:p>
      </dsp:txBody>
      <dsp:txXfrm>
        <a:off x="43321" y="1970072"/>
        <a:ext cx="7800058" cy="800803"/>
      </dsp:txXfrm>
    </dsp:sp>
    <dsp:sp modelId="{1A3AB24F-DD59-4EA0-8742-CA2B176428C8}">
      <dsp:nvSpPr>
        <dsp:cNvPr id="0" name=""/>
        <dsp:cNvSpPr/>
      </dsp:nvSpPr>
      <dsp:spPr>
        <a:xfrm>
          <a:off x="0" y="2814196"/>
          <a:ext cx="7886700" cy="1493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900" kern="1200" dirty="0"/>
            <a:t>Text Style Transfer</a:t>
          </a:r>
          <a:endParaRPr lang="zh-TW" alt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900" kern="1200" dirty="0"/>
            <a:t>Unsupervised Abstractive Summarization</a:t>
          </a:r>
          <a:endParaRPr lang="zh-TW" alt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900" kern="1200" dirty="0"/>
            <a:t>Unsupervised Translation</a:t>
          </a:r>
          <a:endParaRPr lang="zh-TW" altLang="en-US" sz="2900" kern="1200" dirty="0"/>
        </a:p>
      </dsp:txBody>
      <dsp:txXfrm>
        <a:off x="0" y="2814196"/>
        <a:ext cx="7886700" cy="149350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A1960-2D08-45DF-8032-CB4888BFECAB}">
      <dsp:nvSpPr>
        <dsp:cNvPr id="0" name=""/>
        <dsp:cNvSpPr/>
      </dsp:nvSpPr>
      <dsp:spPr>
        <a:xfrm>
          <a:off x="0" y="43636"/>
          <a:ext cx="7886700" cy="88744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/>
            <a:t>Improving Supervised Seq-to-seq Model</a:t>
          </a:r>
          <a:endParaRPr lang="zh-TW" altLang="en-US" sz="2800" kern="1200" dirty="0"/>
        </a:p>
      </dsp:txBody>
      <dsp:txXfrm>
        <a:off x="43321" y="86957"/>
        <a:ext cx="7800058" cy="800803"/>
      </dsp:txXfrm>
    </dsp:sp>
    <dsp:sp modelId="{B708CFD9-A96F-4DE7-8E01-F2835461154C}">
      <dsp:nvSpPr>
        <dsp:cNvPr id="0" name=""/>
        <dsp:cNvSpPr/>
      </dsp:nvSpPr>
      <dsp:spPr>
        <a:xfrm>
          <a:off x="0" y="931081"/>
          <a:ext cx="7886700" cy="995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900" kern="1200" dirty="0"/>
            <a:t>RL (human feedback)</a:t>
          </a:r>
          <a:endParaRPr lang="zh-TW" alt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900" kern="1200" dirty="0"/>
            <a:t>GAN (discriminator feedback)</a:t>
          </a:r>
          <a:endParaRPr lang="zh-TW" altLang="en-US" sz="2900" kern="1200" dirty="0"/>
        </a:p>
      </dsp:txBody>
      <dsp:txXfrm>
        <a:off x="0" y="931081"/>
        <a:ext cx="7886700" cy="995670"/>
      </dsp:txXfrm>
    </dsp:sp>
    <dsp:sp modelId="{71416716-BE4D-4219-8B20-1C57FFD39BCB}">
      <dsp:nvSpPr>
        <dsp:cNvPr id="0" name=""/>
        <dsp:cNvSpPr/>
      </dsp:nvSpPr>
      <dsp:spPr>
        <a:xfrm>
          <a:off x="0" y="1926751"/>
          <a:ext cx="7886700" cy="887445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700" kern="1200" dirty="0"/>
            <a:t>Unsupervised </a:t>
          </a:r>
          <a:r>
            <a:rPr lang="en-US" altLang="zh-TW" sz="3700" kern="1200" dirty="0" err="1"/>
            <a:t>Seq</a:t>
          </a:r>
          <a:r>
            <a:rPr lang="en-US" altLang="zh-TW" sz="3700" kern="1200" dirty="0"/>
            <a:t>-to-</a:t>
          </a:r>
          <a:r>
            <a:rPr lang="en-US" altLang="zh-TW" sz="3700" kern="1200" dirty="0" err="1"/>
            <a:t>seq</a:t>
          </a:r>
          <a:r>
            <a:rPr lang="en-US" altLang="zh-TW" sz="3700" kern="1200" dirty="0"/>
            <a:t> Model</a:t>
          </a:r>
          <a:endParaRPr lang="zh-TW" altLang="en-US" sz="3700" kern="1200" dirty="0"/>
        </a:p>
      </dsp:txBody>
      <dsp:txXfrm>
        <a:off x="43321" y="1970072"/>
        <a:ext cx="7800058" cy="800803"/>
      </dsp:txXfrm>
    </dsp:sp>
    <dsp:sp modelId="{06D1C976-FDE1-4F38-BFD4-9EDFC7D26C70}">
      <dsp:nvSpPr>
        <dsp:cNvPr id="0" name=""/>
        <dsp:cNvSpPr/>
      </dsp:nvSpPr>
      <dsp:spPr>
        <a:xfrm>
          <a:off x="0" y="2814196"/>
          <a:ext cx="7886700" cy="1493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900" kern="1200" dirty="0"/>
            <a:t>Text Style Transfer</a:t>
          </a:r>
          <a:endParaRPr lang="zh-TW" alt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900" kern="1200" dirty="0"/>
            <a:t>Unsupervised Abstractive Summarization</a:t>
          </a:r>
          <a:endParaRPr lang="zh-TW" alt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900" kern="1200" dirty="0"/>
            <a:t>Unsupervised Translation</a:t>
          </a:r>
          <a:endParaRPr lang="zh-TW" altLang="en-US" sz="2900" kern="1200" dirty="0"/>
        </a:p>
      </dsp:txBody>
      <dsp:txXfrm>
        <a:off x="0" y="2814196"/>
        <a:ext cx="7886700" cy="1493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E9EE6-8075-450F-B8C8-77287EB6E442}" type="datetimeFigureOut">
              <a:rPr lang="zh-TW" altLang="en-US" smtClean="0"/>
              <a:t>2018/5/25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3A59F-5AE1-44B8-B093-9D591AA514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617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一日搞懂 </a:t>
            </a:r>
            <a:r>
              <a:rPr lang="en-US" altLang="zh-TW" sz="1200" dirty="0"/>
              <a:t>GAN</a:t>
            </a:r>
            <a:r>
              <a:rPr lang="zh-TW" altLang="en-US" sz="1200" dirty="0"/>
              <a:t>：https://www.slideshare.net/tw_dsconf/ss-78795326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Q: </a:t>
            </a:r>
            <a:r>
              <a:rPr lang="zh-TW" altLang="en-US" dirty="0"/>
              <a:t>可以做得很好</a:t>
            </a:r>
            <a:r>
              <a:rPr lang="en-US" altLang="zh-TW" dirty="0"/>
              <a:t>?</a:t>
            </a:r>
            <a:r>
              <a:rPr lang="zh-TW" altLang="en-US" dirty="0"/>
              <a:t> 為什麼</a:t>
            </a:r>
            <a:r>
              <a:rPr lang="en-US" altLang="zh-TW" dirty="0"/>
              <a:t>?</a:t>
            </a:r>
          </a:p>
          <a:p>
            <a:r>
              <a:rPr lang="en-US" altLang="zh-TW" dirty="0"/>
              <a:t>Q:</a:t>
            </a:r>
            <a:r>
              <a:rPr lang="zh-TW" altLang="en-US" dirty="0"/>
              <a:t> </a:t>
            </a:r>
            <a:r>
              <a:rPr lang="en-US" altLang="zh-TW" dirty="0"/>
              <a:t>VAE</a:t>
            </a:r>
            <a:r>
              <a:rPr lang="zh-TW" altLang="en-US" dirty="0"/>
              <a:t> 為何不好</a:t>
            </a:r>
            <a:r>
              <a:rPr lang="en-US" altLang="zh-TW" dirty="0"/>
              <a:t>?</a:t>
            </a:r>
          </a:p>
          <a:p>
            <a:r>
              <a:rPr lang="en-US" altLang="zh-TW" dirty="0"/>
              <a:t>Q:</a:t>
            </a:r>
            <a:r>
              <a:rPr lang="zh-TW" altLang="en-US" dirty="0"/>
              <a:t> </a:t>
            </a:r>
            <a:r>
              <a:rPr lang="en-US" altLang="zh-TW" dirty="0"/>
              <a:t>unroll GAN</a:t>
            </a:r>
            <a:r>
              <a:rPr lang="zh-TW" altLang="en-US" dirty="0"/>
              <a:t>有用嗎？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5611-6D38-444D-A832-F3C43C53E63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3038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(it does not use RNN)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A59F-5AE1-44B8-B093-9D591AA514EC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2250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https://blog.csdn.net/qq_25737169/article/details/78259631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A59F-5AE1-44B8-B093-9D591AA514EC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779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https://blog.csdn.net/qq_25737169/article/details/78259631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A59F-5AE1-44B8-B093-9D591AA514EC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505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(it does not use RNN)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A59F-5AE1-44B8-B093-9D591AA514EC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409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https://blog.csdn.net/qq_25737169/article/details/78259631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A59F-5AE1-44B8-B093-9D591AA514EC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9121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dirty="0">
                <a:solidFill>
                  <a:srgbClr val="000000"/>
                </a:solidFill>
              </a:rPr>
              <a:t>The score of current utterances being human-generated ones assigned by the discriminator is used as a reward for generator, which is trained to maximize the expected reward of generated utterances using REINFORCE algorithm.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Actor critic 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A59F-5AE1-44B8-B093-9D591AA514EC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1229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For a large variety of natural language expressions, this binary predication is too restrictive, since the diversity and richness inside the sentences are constrained by the degenerated distribution due to binary classification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A59F-5AE1-44B8-B093-9D591AA514EC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4789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zh-TW" sz="1800" dirty="0"/>
              <a:t>Sidi Lu, </a:t>
            </a:r>
            <a:r>
              <a:rPr lang="en-US" altLang="zh-TW" sz="1800" dirty="0" err="1"/>
              <a:t>Yaoming</a:t>
            </a:r>
            <a:r>
              <a:rPr lang="en-US" altLang="zh-TW" sz="1800" dirty="0"/>
              <a:t> Zhu, </a:t>
            </a:r>
            <a:r>
              <a:rPr lang="en-US" altLang="zh-TW" sz="1800" dirty="0" err="1"/>
              <a:t>Weinan</a:t>
            </a:r>
            <a:r>
              <a:rPr lang="en-US" altLang="zh-TW" sz="1800" dirty="0"/>
              <a:t> Zhang, Jun Wang, Yong Yu, Neural Text Generation: Past, Present and Beyond, </a:t>
            </a:r>
            <a:r>
              <a:rPr lang="en-US" altLang="zh-TW" sz="1800" dirty="0" err="1"/>
              <a:t>arXiv</a:t>
            </a:r>
            <a:r>
              <a:rPr lang="en-US" altLang="zh-TW" sz="1800" dirty="0"/>
              <a:t>, 2018</a:t>
            </a:r>
          </a:p>
          <a:p>
            <a:pPr lvl="1"/>
            <a:r>
              <a:rPr lang="en-US" altLang="zh-TW" sz="1800" dirty="0" err="1"/>
              <a:t>Yaoming</a:t>
            </a:r>
            <a:r>
              <a:rPr lang="en-US" altLang="zh-TW" sz="1800" dirty="0"/>
              <a:t> Zhu, Sidi Lu, Lei Zheng, </a:t>
            </a:r>
            <a:r>
              <a:rPr lang="en-US" altLang="zh-TW" sz="1800" dirty="0" err="1"/>
              <a:t>Jiaxian</a:t>
            </a:r>
            <a:r>
              <a:rPr lang="en-US" altLang="zh-TW" sz="1800" dirty="0"/>
              <a:t> Guo, </a:t>
            </a:r>
            <a:r>
              <a:rPr lang="en-US" altLang="zh-TW" sz="1800" dirty="0" err="1"/>
              <a:t>Weinan</a:t>
            </a:r>
            <a:r>
              <a:rPr lang="en-US" altLang="zh-TW" sz="1800" dirty="0"/>
              <a:t> Zhang, Jun Wang, Yong Yu, </a:t>
            </a:r>
            <a:r>
              <a:rPr lang="en-US" altLang="zh-TW" sz="1800" dirty="0" err="1"/>
              <a:t>Texygen</a:t>
            </a:r>
            <a:r>
              <a:rPr lang="en-US" altLang="zh-TW" sz="1800" dirty="0"/>
              <a:t>: A Benchmarking Platform for Text Generation Models, </a:t>
            </a:r>
            <a:r>
              <a:rPr lang="en-US" altLang="zh-TW" sz="1800" dirty="0" err="1"/>
              <a:t>arXiv</a:t>
            </a:r>
            <a:r>
              <a:rPr lang="en-US" altLang="zh-TW" sz="1800" dirty="0"/>
              <a:t>, 2018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800" dirty="0"/>
              <a:t>(unpublished)</a:t>
            </a:r>
            <a:endParaRPr lang="zh-TW" altLang="en-US" sz="1800" dirty="0"/>
          </a:p>
          <a:p>
            <a:pPr lvl="1"/>
            <a:endParaRPr lang="en-US" altLang="zh-TW" sz="1800" dirty="0"/>
          </a:p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{\bf Input} &amp;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'm shaking .\\\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*****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{\bf MLE} &amp;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'm sorry .\\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{\bf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stepGAN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&amp; okay ?\\\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{\bf Input} &amp;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got the money right here .\\\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*****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{\bf MLE} &amp;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'm sorry .\\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{\bf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stepGAN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&amp;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'll take you home .\\\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{\bf Input} &amp; we 've got to look for another route .\\\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*****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{\bf MLE} &amp;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'm sorry .\\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{\bf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stepGAN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&amp; you 're not going to be here for a while .\\\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{\bf Input} &amp; sort of .\\\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*****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{\bf MLE} &amp;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'm sorry .\\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{\bf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stepGAN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&amp; you 're right .\\\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{\bf Input} &amp;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so stupid to think that anything could ever change you .\\\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*****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{\bf MLE} &amp;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'm sorry .\\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{\bf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stepGAN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&amp; you 're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gonna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all right .\\\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{\bf Input} &amp; thank you , thank you .\\\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*****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{\bf MLE} &amp;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'm sorry .\\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{\bf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stepGAN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&amp; you 're welcome .\\\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{\bf Input} &amp;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don 't think so .\\\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*****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{\bf MLE} &amp;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don 't know .\\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{\bf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stepGAN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&amp; what 's your name ?\\\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{\bf Input} &amp; what choice ?\\\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*****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{\bf MLE} &amp;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don 't know .\\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{\bf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stepGAN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&amp; what 's going on ?\\\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{\bf Input} &amp;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weren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't you saying what a beautiful day it was ?\\\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*****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{\bf MLE} &amp;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don 't know .\\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{\bf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stepGAN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&amp;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don 't know what you 're talking about .\\\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{\bf Input} &amp; you can save him by talking .\\\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*****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{\bf MLE} &amp;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don 't know .\\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{\bf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stepGAN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&amp; you know what 's going on in there , you know what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mean ?\\\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{\bf Input} &amp; hey , dad , why don 't you get remarried ?\\\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*****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{\bf MLE} &amp;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don 't know .\\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{\bf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stepGAN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&amp;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don 't want you to go out there .\\\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{\bf Input} &amp; you need to go somewhere where you can get a genuine rest .\\\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*****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{\bf MLE} &amp;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don 't know .\\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{\bf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stepGAN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&amp; what 's the matter with you two ?\\\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{\bf Input} &amp; god , you know ,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cannot wait .\\\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*****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{\bf MLE} &amp;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don 't know .\\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{\bf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stepGAN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&amp;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got you guys .\\\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{\bf Input} &amp; that 's funny .\\\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*****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{\bf MLE} &amp;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don 't know .\\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{\bf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stepGAN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&amp; you 're funny .\\\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A59F-5AE1-44B8-B093-9D591AA514EC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38267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IRGAN: A Minimax Game for Unifying Generative and Discriminative Information Retrieval Models</a:t>
            </a:r>
          </a:p>
          <a:p>
            <a:endParaRPr lang="en-US" altLang="zh-TW" dirty="0"/>
          </a:p>
          <a:p>
            <a:r>
              <a:rPr lang="en-US" altLang="zh-TW" dirty="0"/>
              <a:t>Improving Neural Machine Translation with Conditional Sequence Generative Adversarial Nets</a:t>
            </a:r>
            <a:r>
              <a:rPr lang="zh-TW" altLang="en-US" dirty="0"/>
              <a:t>，</a:t>
            </a:r>
            <a:endParaRPr lang="en-US" altLang="zh-TW" dirty="0"/>
          </a:p>
          <a:p>
            <a:endParaRPr lang="en-US" altLang="zh-TW" sz="1000" dirty="0">
              <a:solidFill>
                <a:srgbClr val="0000FF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A59F-5AE1-44B8-B093-9D591AA514EC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2021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TW" sz="2800" dirty="0"/>
              <a:t>RF and GAN for chat-bot</a:t>
            </a:r>
            <a:endParaRPr lang="zh-TW" altLang="en-US" sz="2800" dirty="0"/>
          </a:p>
          <a:p>
            <a:pPr lvl="1"/>
            <a:r>
              <a:rPr lang="en-US" altLang="zh-TW" sz="2800" dirty="0"/>
              <a:t>Human provides feedback</a:t>
            </a:r>
            <a:endParaRPr lang="zh-TW" altLang="en-US" sz="2800" dirty="0"/>
          </a:p>
          <a:p>
            <a:pPr lvl="0"/>
            <a:r>
              <a:rPr lang="en-US" altLang="zh-TW" sz="2800" dirty="0"/>
              <a:t>GAN for chat-bot</a:t>
            </a:r>
            <a:endParaRPr lang="zh-TW" altLang="en-US" sz="2800" dirty="0"/>
          </a:p>
          <a:p>
            <a:pPr lvl="1"/>
            <a:r>
              <a:rPr lang="en-US" altLang="zh-TW" sz="2800" dirty="0"/>
              <a:t>Machine (discriminator) provides feedback</a:t>
            </a:r>
            <a:endParaRPr lang="zh-TW" altLang="en-US" sz="2800" dirty="0"/>
          </a:p>
          <a:p>
            <a:pPr lvl="1"/>
            <a:r>
              <a:rPr lang="en-US" altLang="zh-TW" sz="2800" dirty="0"/>
              <a:t>Rewarding for Every Generation Step </a:t>
            </a:r>
            <a:endParaRPr lang="zh-TW" altLang="en-US" sz="2800" dirty="0"/>
          </a:p>
          <a:p>
            <a:pPr lvl="2"/>
            <a:r>
              <a:rPr lang="en-US" altLang="zh-TW" sz="2800" dirty="0"/>
              <a:t>MCMC</a:t>
            </a:r>
            <a:endParaRPr lang="zh-TW" altLang="en-US" sz="2800" dirty="0"/>
          </a:p>
          <a:p>
            <a:pPr lvl="2"/>
            <a:r>
              <a:rPr lang="en-US" altLang="zh-TW" sz="2800" dirty="0"/>
              <a:t>Rewarding Partial Decoded Sequence</a:t>
            </a:r>
            <a:endParaRPr lang="zh-TW" altLang="en-US" sz="28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A59F-5AE1-44B8-B093-9D591AA514EC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6559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TW" sz="2800" dirty="0"/>
              <a:t>RF and GAN for chat-bot</a:t>
            </a:r>
            <a:endParaRPr lang="zh-TW" altLang="en-US" sz="2800" dirty="0"/>
          </a:p>
          <a:p>
            <a:pPr lvl="1"/>
            <a:r>
              <a:rPr lang="en-US" altLang="zh-TW" sz="2800" dirty="0"/>
              <a:t>Human provides feedback</a:t>
            </a:r>
            <a:endParaRPr lang="zh-TW" altLang="en-US" sz="2800" dirty="0"/>
          </a:p>
          <a:p>
            <a:pPr lvl="0"/>
            <a:r>
              <a:rPr lang="en-US" altLang="zh-TW" sz="2800" dirty="0"/>
              <a:t>GAN for chat-bot</a:t>
            </a:r>
            <a:endParaRPr lang="zh-TW" altLang="en-US" sz="2800" dirty="0"/>
          </a:p>
          <a:p>
            <a:pPr lvl="1"/>
            <a:r>
              <a:rPr lang="en-US" altLang="zh-TW" sz="2800" dirty="0"/>
              <a:t>Machine (discriminator) provides feedback</a:t>
            </a:r>
            <a:endParaRPr lang="zh-TW" altLang="en-US" sz="2800" dirty="0"/>
          </a:p>
          <a:p>
            <a:pPr lvl="1"/>
            <a:r>
              <a:rPr lang="en-US" altLang="zh-TW" sz="2800" dirty="0"/>
              <a:t>Rewarding for Every Generation Step </a:t>
            </a:r>
            <a:endParaRPr lang="zh-TW" altLang="en-US" sz="2800" dirty="0"/>
          </a:p>
          <a:p>
            <a:pPr lvl="2"/>
            <a:r>
              <a:rPr lang="en-US" altLang="zh-TW" sz="2800" dirty="0"/>
              <a:t>MCMC</a:t>
            </a:r>
            <a:endParaRPr lang="zh-TW" altLang="en-US" sz="2800" dirty="0"/>
          </a:p>
          <a:p>
            <a:pPr lvl="2"/>
            <a:r>
              <a:rPr lang="en-US" altLang="zh-TW" sz="2800" dirty="0"/>
              <a:t>Rewarding Partial Decoded Sequence</a:t>
            </a:r>
            <a:endParaRPr lang="zh-TW" altLang="en-US" sz="28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A59F-5AE1-44B8-B093-9D591AA514E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0943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Transform an object from one domain to another </a:t>
            </a:r>
            <a:r>
              <a:rPr lang="en-US" altLang="zh-TW" sz="1200" b="1" i="1" u="sng" dirty="0"/>
              <a:t>without paired data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err="1"/>
              <a:t>Oerview</a:t>
            </a:r>
            <a:r>
              <a:rPr lang="en-US" altLang="zh-TW" dirty="0"/>
              <a:t>: </a:t>
            </a:r>
            <a:r>
              <a:rPr lang="zh-TW" altLang="en-US" dirty="0"/>
              <a:t>https://arxiv.org/abs/1711.06861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b="1" i="1" u="sng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147F0-B7C4-4202-B910-DF59561D49D3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24641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br>
                  <a:rPr lang="en-US" altLang="zh-TW" dirty="0"/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1200" b="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m:t>antonym</m:t>
                    </m:r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TW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KK[ˋ</a:t>
                </a:r>
                <a:r>
                  <a:rPr lang="en-US" altLang="zh-TW" sz="1200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æntə</a:t>
                </a:r>
                <a:r>
                  <a:rPr lang="el-GR" altLang="zh-TW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͵</a:t>
                </a:r>
                <a:r>
                  <a:rPr lang="en-US" altLang="zh-TW" sz="1200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nɪm</a:t>
                </a:r>
                <a:r>
                  <a:rPr lang="en-US" altLang="zh-TW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]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antonym of sick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i="0">
                    <a:latin typeface="Cambria Math" panose="02040503050406030204" pitchFamily="18" charset="0"/>
                  </a:rPr>
                  <a:t>→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93481-9538-44C6-A910-B58F9FEA8431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32967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TW" sz="2800" dirty="0"/>
              <a:t>RF and GAN for chat-bot</a:t>
            </a:r>
            <a:endParaRPr lang="zh-TW" altLang="en-US" sz="2800" dirty="0"/>
          </a:p>
          <a:p>
            <a:pPr lvl="1"/>
            <a:r>
              <a:rPr lang="en-US" altLang="zh-TW" sz="2800" dirty="0"/>
              <a:t>Human provides feedback</a:t>
            </a:r>
            <a:endParaRPr lang="zh-TW" altLang="en-US" sz="2800" dirty="0"/>
          </a:p>
          <a:p>
            <a:pPr lvl="0"/>
            <a:r>
              <a:rPr lang="en-US" altLang="zh-TW" sz="2800" dirty="0"/>
              <a:t>GAN for chat-bot</a:t>
            </a:r>
            <a:endParaRPr lang="zh-TW" altLang="en-US" sz="2800" dirty="0"/>
          </a:p>
          <a:p>
            <a:pPr lvl="1"/>
            <a:r>
              <a:rPr lang="en-US" altLang="zh-TW" sz="2800" dirty="0"/>
              <a:t>Machine (discriminator) provides feedback</a:t>
            </a:r>
            <a:endParaRPr lang="zh-TW" altLang="en-US" sz="2800" dirty="0"/>
          </a:p>
          <a:p>
            <a:pPr lvl="1"/>
            <a:r>
              <a:rPr lang="en-US" altLang="zh-TW" sz="2800" dirty="0"/>
              <a:t>Rewarding for Every Generation Step </a:t>
            </a:r>
            <a:endParaRPr lang="zh-TW" altLang="en-US" sz="2800" dirty="0"/>
          </a:p>
          <a:p>
            <a:pPr lvl="2"/>
            <a:r>
              <a:rPr lang="en-US" altLang="zh-TW" sz="2800" dirty="0"/>
              <a:t>MCMC</a:t>
            </a:r>
            <a:endParaRPr lang="zh-TW" altLang="en-US" sz="2800" dirty="0"/>
          </a:p>
          <a:p>
            <a:pPr lvl="2"/>
            <a:r>
              <a:rPr lang="en-US" altLang="zh-TW" sz="2800" dirty="0"/>
              <a:t>Rewarding Partial Decoded Sequence</a:t>
            </a:r>
            <a:endParaRPr lang="zh-TW" altLang="en-US" sz="28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A59F-5AE1-44B8-B093-9D591AA514EC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70334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i="1" u="sng" dirty="0"/>
              <a:t>Title generation</a:t>
            </a:r>
            <a:r>
              <a:rPr lang="en-US" altLang="zh-TW" dirty="0"/>
              <a:t>: abstractive summary with one sentence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147F0-B7C4-4202-B910-DF59561D49D3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26729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147F0-B7C4-4202-B910-DF59561D49D3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53099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147F0-B7C4-4202-B910-DF59561D49D3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63646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147F0-B7C4-4202-B910-DF59561D49D3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01638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147F0-B7C4-4202-B910-DF59561D49D3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03374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TW" sz="2800" dirty="0"/>
              <a:t>RF and GAN for chat-bot</a:t>
            </a:r>
            <a:endParaRPr lang="zh-TW" altLang="en-US" sz="2800" dirty="0"/>
          </a:p>
          <a:p>
            <a:pPr lvl="1"/>
            <a:r>
              <a:rPr lang="en-US" altLang="zh-TW" sz="2800" dirty="0"/>
              <a:t>Human provides feedback</a:t>
            </a:r>
            <a:endParaRPr lang="zh-TW" altLang="en-US" sz="2800" dirty="0"/>
          </a:p>
          <a:p>
            <a:pPr lvl="0"/>
            <a:r>
              <a:rPr lang="en-US" altLang="zh-TW" sz="2800" dirty="0"/>
              <a:t>GAN for chat-bot</a:t>
            </a:r>
            <a:endParaRPr lang="zh-TW" altLang="en-US" sz="2800" dirty="0"/>
          </a:p>
          <a:p>
            <a:pPr lvl="1"/>
            <a:r>
              <a:rPr lang="en-US" altLang="zh-TW" sz="2800" dirty="0"/>
              <a:t>Machine (discriminator) provides feedback</a:t>
            </a:r>
            <a:endParaRPr lang="zh-TW" altLang="en-US" sz="2800" dirty="0"/>
          </a:p>
          <a:p>
            <a:pPr lvl="1"/>
            <a:r>
              <a:rPr lang="en-US" altLang="zh-TW" sz="2800" dirty="0"/>
              <a:t>Rewarding for Every Generation Step </a:t>
            </a:r>
            <a:endParaRPr lang="zh-TW" altLang="en-US" sz="2800" dirty="0"/>
          </a:p>
          <a:p>
            <a:pPr lvl="2"/>
            <a:r>
              <a:rPr lang="en-US" altLang="zh-TW" sz="2800" dirty="0"/>
              <a:t>MCMC</a:t>
            </a:r>
            <a:endParaRPr lang="zh-TW" altLang="en-US" sz="2800" dirty="0"/>
          </a:p>
          <a:p>
            <a:pPr lvl="2"/>
            <a:r>
              <a:rPr lang="en-US" altLang="zh-TW" sz="2800" dirty="0"/>
              <a:t>Rewarding Partial Decoded Sequence</a:t>
            </a:r>
            <a:endParaRPr lang="zh-TW" altLang="en-US" sz="28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A59F-5AE1-44B8-B093-9D591AA514EC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42099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Transform an object from one domain to another </a:t>
            </a:r>
            <a:r>
              <a:rPr lang="en-US" altLang="zh-TW" sz="1200" b="1" i="1" u="sng" dirty="0"/>
              <a:t>without paired data </a:t>
            </a:r>
            <a:endParaRPr lang="zh-TW" altLang="en-US" sz="1200" b="1" i="1" u="sng" dirty="0"/>
          </a:p>
          <a:p>
            <a:r>
              <a:rPr lang="en-US" altLang="zh-TW" dirty="0"/>
              <a:t>Facebook AI Research,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147F0-B7C4-4202-B910-DF59561D49D3}" type="slidenum">
              <a:rPr lang="zh-TW" altLang="en-US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043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Sequence to sequence learning: Both input and output are both sequences </a:t>
            </a:r>
            <a:r>
              <a:rPr lang="en-US" altLang="zh-TW" sz="1200" b="1" i="1" u="sng" dirty="0"/>
              <a:t>with different lengths</a:t>
            </a:r>
            <a:r>
              <a:rPr lang="en-US" altLang="zh-TW" sz="1200" dirty="0"/>
              <a:t>.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A59F-5AE1-44B8-B093-9D591AA514E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22437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 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德文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German</a:t>
            </a: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 War</a:t>
            </a: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C-3PO learnt the Ewok language through observation.</a:t>
            </a: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https://scifi.stackexchange.com/questions/124394/how-did-c3po-know-the-ewok-language</a:t>
            </a: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3PO-series protocol droids are equipped with a 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TranLang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III communications module. It comes with up to six million galactic languages - common and obscure, organic and inorganic - at purchase. It also possessed phonetic pattern 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analysers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provides the capability to learn and translate new languages not in its existing database.</a:t>
            </a: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 corpus or not?</a:t>
            </a:r>
          </a:p>
          <a:p>
            <a:r>
              <a:rPr lang="en-US" altLang="zh-TW" sz="1200" dirty="0"/>
              <a:t>Unsupervised Machine Translation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A59F-5AE1-44B8-B093-9D591AA514EC}" type="slidenum">
              <a:rPr lang="zh-TW" altLang="en-US" smtClean="0"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2389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 admit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A59F-5AE1-44B8-B093-9D591AA514EC}" type="slidenum">
              <a:rPr lang="zh-TW" altLang="en-US" smtClean="0"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0926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TW" sz="2800" dirty="0"/>
              <a:t>RF and GAN for chat-bot</a:t>
            </a:r>
            <a:endParaRPr lang="zh-TW" altLang="en-US" sz="2800" dirty="0"/>
          </a:p>
          <a:p>
            <a:pPr lvl="1"/>
            <a:r>
              <a:rPr lang="en-US" altLang="zh-TW" sz="2800" dirty="0"/>
              <a:t>Human provides feedback</a:t>
            </a:r>
            <a:endParaRPr lang="zh-TW" altLang="en-US" sz="2800" dirty="0"/>
          </a:p>
          <a:p>
            <a:pPr lvl="0"/>
            <a:r>
              <a:rPr lang="en-US" altLang="zh-TW" sz="2800" dirty="0"/>
              <a:t>GAN for chat-bot</a:t>
            </a:r>
            <a:endParaRPr lang="zh-TW" altLang="en-US" sz="2800" dirty="0"/>
          </a:p>
          <a:p>
            <a:pPr lvl="1"/>
            <a:r>
              <a:rPr lang="en-US" altLang="zh-TW" sz="2800" dirty="0"/>
              <a:t>Machine (discriminator) provides feedback</a:t>
            </a:r>
            <a:endParaRPr lang="zh-TW" altLang="en-US" sz="2800" dirty="0"/>
          </a:p>
          <a:p>
            <a:pPr lvl="1"/>
            <a:r>
              <a:rPr lang="en-US" altLang="zh-TW" sz="2800" dirty="0"/>
              <a:t>Rewarding for Every Generation Step </a:t>
            </a:r>
            <a:endParaRPr lang="zh-TW" altLang="en-US" sz="2800" dirty="0"/>
          </a:p>
          <a:p>
            <a:pPr lvl="2"/>
            <a:r>
              <a:rPr lang="en-US" altLang="zh-TW" sz="2800" dirty="0"/>
              <a:t>MCMC</a:t>
            </a:r>
            <a:endParaRPr lang="zh-TW" altLang="en-US" sz="2800" dirty="0"/>
          </a:p>
          <a:p>
            <a:pPr lvl="2"/>
            <a:r>
              <a:rPr lang="en-US" altLang="zh-TW" sz="2800" dirty="0"/>
              <a:t>Rewarding Partial Decoded Sequence</a:t>
            </a:r>
            <a:endParaRPr lang="zh-TW" altLang="en-US" sz="28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A59F-5AE1-44B8-B093-9D591AA514EC}" type="slidenum">
              <a:rPr lang="zh-TW" altLang="en-US" smtClean="0"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54638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https://arxiv.org/pdf/1706.04987.pdf</a:t>
            </a:r>
          </a:p>
          <a:p>
            <a:r>
              <a:rPr lang="en-US" altLang="zh-TW" dirty="0"/>
              <a:t>Alpha GAN compare different approach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9A75B-916A-47E7-A328-D8032403CE7B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19263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ACGAN, semi, </a:t>
            </a:r>
            <a:r>
              <a:rPr lang="en-US" altLang="zh-TW" dirty="0" err="1"/>
              <a:t>tripleGAN</a:t>
            </a:r>
            <a:r>
              <a:rPr lang="en-US" altLang="zh-TW" dirty="0"/>
              <a:t>     2</a:t>
            </a:r>
          </a:p>
          <a:p>
            <a:endParaRPr lang="en-US" altLang="zh-TW" dirty="0"/>
          </a:p>
          <a:p>
            <a:r>
              <a:rPr lang="en-US" altLang="zh-TW" dirty="0"/>
              <a:t>Style transfer: double, Duel, star ….    2</a:t>
            </a:r>
          </a:p>
          <a:p>
            <a:endParaRPr lang="en-US" altLang="zh-TW" dirty="0"/>
          </a:p>
          <a:p>
            <a:r>
              <a:rPr lang="en-US" altLang="zh-TW" dirty="0"/>
              <a:t>Feature disentangle   1</a:t>
            </a:r>
          </a:p>
          <a:p>
            <a:endParaRPr lang="en-US" altLang="zh-TW" dirty="0"/>
          </a:p>
          <a:p>
            <a:r>
              <a:rPr lang="en-US" altLang="zh-TW" dirty="0"/>
              <a:t>Progressive GAN, stack GAN 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9A75B-916A-47E7-A328-D8032403CE7B}" type="slidenum">
              <a:rPr lang="zh-TW" altLang="en-US" smtClean="0"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9716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9A75B-916A-47E7-A328-D8032403CE7B}" type="slidenum">
              <a:rPr lang="zh-TW" altLang="en-US" smtClean="0"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20560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Adversarial generation for natural language -&gt; </a:t>
            </a:r>
            <a:r>
              <a:rPr lang="en-US" altLang="zh-TW" b="1" dirty="0"/>
              <a:t>This paper has CNN </a:t>
            </a:r>
            <a:r>
              <a:rPr lang="en-US" altLang="zh-TW" b="1" dirty="0" err="1"/>
              <a:t>v.s</a:t>
            </a:r>
            <a:r>
              <a:rPr lang="en-US" altLang="zh-TW" b="1" dirty="0"/>
              <a:t>. RNN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A59F-5AE1-44B8-B093-9D591AA514EC}" type="slidenum">
              <a:rPr lang="zh-TW" altLang="en-US" smtClean="0"/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89503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A59F-5AE1-44B8-B093-9D591AA514EC}" type="slidenum">
              <a:rPr lang="zh-TW" altLang="en-US" smtClean="0"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1031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Igor Melnyk, Cicero </a:t>
            </a:r>
            <a:r>
              <a:rPr lang="en-US" altLang="zh-TW" dirty="0" err="1"/>
              <a:t>Nogueira</a:t>
            </a:r>
            <a:r>
              <a:rPr lang="en-US" altLang="zh-TW" dirty="0"/>
              <a:t> dos Santos, </a:t>
            </a:r>
            <a:r>
              <a:rPr lang="en-US" altLang="zh-TW" dirty="0" err="1"/>
              <a:t>Kahini</a:t>
            </a:r>
            <a:r>
              <a:rPr lang="en-US" altLang="zh-TW" dirty="0"/>
              <a:t> </a:t>
            </a:r>
            <a:r>
              <a:rPr lang="en-US" altLang="zh-TW" dirty="0" err="1"/>
              <a:t>Wadhawan</a:t>
            </a:r>
            <a:r>
              <a:rPr lang="en-US" altLang="zh-TW" dirty="0"/>
              <a:t>, </a:t>
            </a:r>
            <a:r>
              <a:rPr lang="en-US" altLang="zh-TW" dirty="0" err="1"/>
              <a:t>Inkit</a:t>
            </a:r>
            <a:r>
              <a:rPr lang="en-US" altLang="zh-TW" dirty="0"/>
              <a:t> </a:t>
            </a:r>
            <a:r>
              <a:rPr lang="en-US" altLang="zh-TW" dirty="0" err="1"/>
              <a:t>Padhi</a:t>
            </a:r>
            <a:r>
              <a:rPr lang="en-US" altLang="zh-TW" dirty="0"/>
              <a:t>, Abhishek Kumar, Improved Neural Text Attribute Transfer with Non-parallel Data, NIPS Workshop, 2017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A59F-5AE1-44B8-B093-9D591AA514EC}" type="slidenum">
              <a:rPr lang="zh-TW" altLang="en-US" smtClean="0"/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1118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TW" sz="2800" dirty="0"/>
              <a:t>RF and GAN for chat-bot</a:t>
            </a:r>
            <a:endParaRPr lang="zh-TW" altLang="en-US" sz="2800" dirty="0"/>
          </a:p>
          <a:p>
            <a:pPr lvl="1"/>
            <a:r>
              <a:rPr lang="en-US" altLang="zh-TW" sz="2800" dirty="0"/>
              <a:t>Human provides feedback</a:t>
            </a:r>
            <a:endParaRPr lang="zh-TW" altLang="en-US" sz="2800" dirty="0"/>
          </a:p>
          <a:p>
            <a:pPr lvl="0"/>
            <a:r>
              <a:rPr lang="en-US" altLang="zh-TW" sz="2800" dirty="0"/>
              <a:t>GAN for chat-bot</a:t>
            </a:r>
            <a:endParaRPr lang="zh-TW" altLang="en-US" sz="2800" dirty="0"/>
          </a:p>
          <a:p>
            <a:pPr lvl="1"/>
            <a:r>
              <a:rPr lang="en-US" altLang="zh-TW" sz="2800" dirty="0"/>
              <a:t>Machine (discriminator) provides feedback</a:t>
            </a:r>
            <a:endParaRPr lang="zh-TW" altLang="en-US" sz="2800" dirty="0"/>
          </a:p>
          <a:p>
            <a:pPr lvl="1"/>
            <a:r>
              <a:rPr lang="en-US" altLang="zh-TW" sz="2800" dirty="0"/>
              <a:t>Rewarding for Every Generation Step </a:t>
            </a:r>
            <a:endParaRPr lang="zh-TW" altLang="en-US" sz="2800" dirty="0"/>
          </a:p>
          <a:p>
            <a:pPr lvl="2"/>
            <a:r>
              <a:rPr lang="en-US" altLang="zh-TW" sz="2800" dirty="0"/>
              <a:t>MCMC</a:t>
            </a:r>
            <a:endParaRPr lang="zh-TW" altLang="en-US" sz="2800" dirty="0"/>
          </a:p>
          <a:p>
            <a:pPr lvl="2"/>
            <a:r>
              <a:rPr lang="en-US" altLang="zh-TW" sz="2800" dirty="0"/>
              <a:t>Rewarding Partial Decoded Sequence</a:t>
            </a:r>
            <a:endParaRPr lang="zh-TW" altLang="en-US" sz="28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A59F-5AE1-44B8-B093-9D591AA514E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4896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srgbClr val="FF0000"/>
                </a:solidFill>
              </a:rPr>
              <a:t>Consider that you have a non-differentiable objective function</a:t>
            </a:r>
            <a:endParaRPr lang="zh-TW" altLang="en-US" dirty="0">
              <a:solidFill>
                <a:srgbClr val="FF0000"/>
              </a:solidFill>
            </a:endParaRP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This is cost! </a:t>
            </a:r>
          </a:p>
          <a:p>
            <a:endParaRPr lang="en-US" altLang="zh-TW" dirty="0"/>
          </a:p>
          <a:p>
            <a:r>
              <a:rPr lang="en-US" altLang="zh-TW" dirty="0"/>
              <a:t>Ignore multiple turns here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A59F-5AE1-44B8-B093-9D591AA514EC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8347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 am not going to derive the formulation</a:t>
            </a:r>
          </a:p>
          <a:p>
            <a:r>
              <a:rPr lang="en-US" altLang="zh-TW" dirty="0"/>
              <a:t>I will directly give you the results.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A59F-5AE1-44B8-B093-9D591AA514E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6309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800" dirty="0"/>
              <a:t>(sometimes generate good dialogue, sometimes bad)</a:t>
            </a:r>
          </a:p>
          <a:p>
            <a:endParaRPr lang="en-US" altLang="zh-TW" sz="2800" dirty="0"/>
          </a:p>
          <a:p>
            <a:endParaRPr lang="en-US" altLang="zh-TW" sz="2800" dirty="0"/>
          </a:p>
          <a:p>
            <a:r>
              <a:rPr lang="en-US" altLang="zh-TW" sz="2800" dirty="0"/>
              <a:t>Integrate the method of Reinforcement Learning</a:t>
            </a:r>
          </a:p>
          <a:p>
            <a:pPr lvl="1"/>
            <a:r>
              <a:rPr lang="en-US" altLang="zh-TW" sz="2400" dirty="0"/>
              <a:t>To model the future reward </a:t>
            </a:r>
          </a:p>
          <a:p>
            <a:pPr lvl="1"/>
            <a:r>
              <a:rPr lang="en-US" altLang="zh-TW" sz="2400" dirty="0"/>
              <a:t>Simulate dialogue between two virtual agent</a:t>
            </a:r>
          </a:p>
          <a:p>
            <a:pPr lvl="1"/>
            <a:r>
              <a:rPr lang="en-US" altLang="zh-TW" sz="2400" dirty="0"/>
              <a:t>Using policy-gradient method to reward sequence with  3 properties</a:t>
            </a:r>
          </a:p>
          <a:p>
            <a:pPr lvl="2"/>
            <a:r>
              <a:rPr lang="en-US" altLang="zh-TW" dirty="0"/>
              <a:t>Informativity</a:t>
            </a:r>
          </a:p>
          <a:p>
            <a:pPr lvl="2"/>
            <a:r>
              <a:rPr lang="en-US" altLang="zh-TW" dirty="0"/>
              <a:t>Coherence</a:t>
            </a:r>
          </a:p>
          <a:p>
            <a:pPr lvl="2"/>
            <a:r>
              <a:rPr lang="en-US" altLang="zh-TW" dirty="0"/>
              <a:t>Ease of answering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A59F-5AE1-44B8-B093-9D591AA514EC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1758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TW" sz="2800" dirty="0"/>
              <a:t>RF and GAN for chat-bot</a:t>
            </a:r>
            <a:endParaRPr lang="zh-TW" altLang="en-US" sz="2800" dirty="0"/>
          </a:p>
          <a:p>
            <a:pPr lvl="1"/>
            <a:r>
              <a:rPr lang="en-US" altLang="zh-TW" sz="2800" dirty="0"/>
              <a:t>Human provides feedback</a:t>
            </a:r>
            <a:endParaRPr lang="zh-TW" altLang="en-US" sz="2800" dirty="0"/>
          </a:p>
          <a:p>
            <a:pPr lvl="0"/>
            <a:r>
              <a:rPr lang="en-US" altLang="zh-TW" sz="2800" dirty="0"/>
              <a:t>GAN for chat-bot</a:t>
            </a:r>
            <a:endParaRPr lang="zh-TW" altLang="en-US" sz="2800" dirty="0"/>
          </a:p>
          <a:p>
            <a:pPr lvl="1"/>
            <a:r>
              <a:rPr lang="en-US" altLang="zh-TW" sz="2800" dirty="0"/>
              <a:t>Machine (discriminator) provides feedback</a:t>
            </a:r>
            <a:endParaRPr lang="zh-TW" altLang="en-US" sz="2800" dirty="0"/>
          </a:p>
          <a:p>
            <a:pPr lvl="1"/>
            <a:r>
              <a:rPr lang="en-US" altLang="zh-TW" sz="2800" dirty="0"/>
              <a:t>Rewarding for Every Generation Step </a:t>
            </a:r>
            <a:endParaRPr lang="zh-TW" altLang="en-US" sz="2800" dirty="0"/>
          </a:p>
          <a:p>
            <a:pPr lvl="2"/>
            <a:r>
              <a:rPr lang="en-US" altLang="zh-TW" sz="2800" dirty="0"/>
              <a:t>MCMC</a:t>
            </a:r>
            <a:endParaRPr lang="zh-TW" altLang="en-US" sz="2800" dirty="0"/>
          </a:p>
          <a:p>
            <a:pPr lvl="2"/>
            <a:r>
              <a:rPr lang="en-US" altLang="zh-TW" sz="2800" dirty="0"/>
              <a:t>Rewarding Partial Decoded Sequence</a:t>
            </a:r>
            <a:endParaRPr lang="zh-TW" altLang="en-US" sz="28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A59F-5AE1-44B8-B093-9D591AA514EC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2519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B10F-5537-49B8-A3E9-B335A197133F}" type="datetimeFigureOut">
              <a:rPr lang="zh-TW" altLang="en-US" smtClean="0"/>
              <a:t>2018/5/25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5BAE-6B38-427C-A204-6A4A21189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503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B10F-5537-49B8-A3E9-B335A197133F}" type="datetimeFigureOut">
              <a:rPr lang="zh-TW" altLang="en-US" smtClean="0"/>
              <a:t>2018/5/25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5BAE-6B38-427C-A204-6A4A21189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8095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B10F-5537-49B8-A3E9-B335A197133F}" type="datetimeFigureOut">
              <a:rPr lang="zh-TW" altLang="en-US" smtClean="0"/>
              <a:t>2018/5/25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5BAE-6B38-427C-A204-6A4A21189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3000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B10F-5537-49B8-A3E9-B335A197133F}" type="datetimeFigureOut">
              <a:rPr lang="zh-TW" altLang="en-US" smtClean="0"/>
              <a:t>2018/5/25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5BAE-6B38-427C-A204-6A4A21189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229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B10F-5537-49B8-A3E9-B335A197133F}" type="datetimeFigureOut">
              <a:rPr lang="zh-TW" altLang="en-US" smtClean="0"/>
              <a:t>2018/5/25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5BAE-6B38-427C-A204-6A4A21189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690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B10F-5537-49B8-A3E9-B335A197133F}" type="datetimeFigureOut">
              <a:rPr lang="zh-TW" altLang="en-US" smtClean="0"/>
              <a:t>2018/5/25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5BAE-6B38-427C-A204-6A4A21189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8043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B10F-5537-49B8-A3E9-B335A197133F}" type="datetimeFigureOut">
              <a:rPr lang="zh-TW" altLang="en-US" smtClean="0"/>
              <a:t>2018/5/25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5BAE-6B38-427C-A204-6A4A21189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441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B10F-5537-49B8-A3E9-B335A197133F}" type="datetimeFigureOut">
              <a:rPr lang="zh-TW" altLang="en-US" smtClean="0"/>
              <a:t>2018/5/25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5BAE-6B38-427C-A204-6A4A21189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9344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B10F-5537-49B8-A3E9-B335A197133F}" type="datetimeFigureOut">
              <a:rPr lang="zh-TW" altLang="en-US" smtClean="0"/>
              <a:t>2018/5/25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5BAE-6B38-427C-A204-6A4A21189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666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B10F-5537-49B8-A3E9-B335A197133F}" type="datetimeFigureOut">
              <a:rPr lang="zh-TW" altLang="en-US" smtClean="0"/>
              <a:t>2018/5/25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5BAE-6B38-427C-A204-6A4A21189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7140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B10F-5537-49B8-A3E9-B335A197133F}" type="datetimeFigureOut">
              <a:rPr lang="zh-TW" altLang="en-US" smtClean="0"/>
              <a:t>2018/5/25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5BAE-6B38-427C-A204-6A4A21189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3795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0B10F-5537-49B8-A3E9-B335A197133F}" type="datetimeFigureOut">
              <a:rPr lang="zh-TW" altLang="en-US" smtClean="0"/>
              <a:t>2018/5/25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75BAE-6B38-427C-A204-6A4A21189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0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68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30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../media/image400.png"/><Relationship Id="rId18" Type="http://schemas.openxmlformats.org/officeDocument/2006/relationships/image" Target="../media/image450.png"/><Relationship Id="rId26" Type="http://schemas.openxmlformats.org/officeDocument/2006/relationships/image" Target="../media/image531.png"/><Relationship Id="rId3" Type="http://schemas.openxmlformats.org/officeDocument/2006/relationships/image" Target="../media/image310.png"/><Relationship Id="rId21" Type="http://schemas.openxmlformats.org/officeDocument/2006/relationships/image" Target="../media/image480.png"/><Relationship Id="rId7" Type="http://schemas.openxmlformats.org/officeDocument/2006/relationships/image" Target="../media/image57.png"/><Relationship Id="rId12" Type="http://schemas.openxmlformats.org/officeDocument/2006/relationships/image" Target="../media/image390.png"/><Relationship Id="rId17" Type="http://schemas.openxmlformats.org/officeDocument/2006/relationships/image" Target="../media/image440.png"/><Relationship Id="rId25" Type="http://schemas.openxmlformats.org/officeDocument/2006/relationships/image" Target="../media/image521.png"/><Relationship Id="rId2" Type="http://schemas.openxmlformats.org/officeDocument/2006/relationships/image" Target="../media/image2.png"/><Relationship Id="rId16" Type="http://schemas.openxmlformats.org/officeDocument/2006/relationships/image" Target="../media/image430.png"/><Relationship Id="rId20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11" Type="http://schemas.openxmlformats.org/officeDocument/2006/relationships/image" Target="../media/image3.png"/><Relationship Id="rId24" Type="http://schemas.openxmlformats.org/officeDocument/2006/relationships/image" Target="../media/image510.png"/><Relationship Id="rId5" Type="http://schemas.openxmlformats.org/officeDocument/2006/relationships/image" Target="../media/image340.png"/><Relationship Id="rId15" Type="http://schemas.openxmlformats.org/officeDocument/2006/relationships/image" Target="../media/image420.png"/><Relationship Id="rId23" Type="http://schemas.openxmlformats.org/officeDocument/2006/relationships/image" Target="../media/image500.png"/><Relationship Id="rId10" Type="http://schemas.openxmlformats.org/officeDocument/2006/relationships/image" Target="../media/image58.jpeg"/><Relationship Id="rId19" Type="http://schemas.openxmlformats.org/officeDocument/2006/relationships/image" Target="../media/image460.png"/><Relationship Id="rId4" Type="http://schemas.openxmlformats.org/officeDocument/2006/relationships/image" Target="../media/image330.png"/><Relationship Id="rId9" Type="http://schemas.openxmlformats.org/officeDocument/2006/relationships/image" Target="../media/image380.png"/><Relationship Id="rId14" Type="http://schemas.openxmlformats.org/officeDocument/2006/relationships/image" Target="../media/image410.png"/><Relationship Id="rId22" Type="http://schemas.openxmlformats.org/officeDocument/2006/relationships/image" Target="../media/image49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13" Type="http://schemas.openxmlformats.org/officeDocument/2006/relationships/image" Target="../media/image590.png"/><Relationship Id="rId3" Type="http://schemas.openxmlformats.org/officeDocument/2006/relationships/image" Target="../media/image520.png"/><Relationship Id="rId7" Type="http://schemas.openxmlformats.org/officeDocument/2006/relationships/image" Target="../media/image550.png"/><Relationship Id="rId12" Type="http://schemas.openxmlformats.org/officeDocument/2006/relationships/image" Target="../media/image58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0.png"/><Relationship Id="rId11" Type="http://schemas.openxmlformats.org/officeDocument/2006/relationships/image" Target="../media/image1070.png"/><Relationship Id="rId5" Type="http://schemas.openxmlformats.org/officeDocument/2006/relationships/image" Target="../media/image530.png"/><Relationship Id="rId15" Type="http://schemas.openxmlformats.org/officeDocument/2006/relationships/image" Target="../media/image610.png"/><Relationship Id="rId10" Type="http://schemas.openxmlformats.org/officeDocument/2006/relationships/image" Target="../media/image570.png"/><Relationship Id="rId4" Type="http://schemas.openxmlformats.org/officeDocument/2006/relationships/image" Target="../media/image1010.png"/><Relationship Id="rId9" Type="http://schemas.openxmlformats.org/officeDocument/2006/relationships/image" Target="../media/image59.png"/><Relationship Id="rId14" Type="http://schemas.openxmlformats.org/officeDocument/2006/relationships/image" Target="../media/image60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090.png"/><Relationship Id="rId7" Type="http://schemas.openxmlformats.org/officeDocument/2006/relationships/image" Target="../media/image6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1120.png"/><Relationship Id="rId9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jpe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.png"/><Relationship Id="rId3" Type="http://schemas.openxmlformats.org/officeDocument/2006/relationships/image" Target="../media/image72.png"/><Relationship Id="rId7" Type="http://schemas.openxmlformats.org/officeDocument/2006/relationships/image" Target="../media/image83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11" Type="http://schemas.openxmlformats.org/officeDocument/2006/relationships/image" Target="../media/image710.png"/><Relationship Id="rId5" Type="http://schemas.openxmlformats.org/officeDocument/2006/relationships/image" Target="../media/image640.png"/><Relationship Id="rId10" Type="http://schemas.openxmlformats.org/officeDocument/2006/relationships/image" Target="../media/image700.png"/><Relationship Id="rId4" Type="http://schemas.openxmlformats.org/officeDocument/2006/relationships/image" Target="../media/image81.png"/><Relationship Id="rId9" Type="http://schemas.openxmlformats.org/officeDocument/2006/relationships/image" Target="../media/image69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7" Type="http://schemas.openxmlformats.org/officeDocument/2006/relationships/image" Target="../media/image710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0.png"/><Relationship Id="rId5" Type="http://schemas.openxmlformats.org/officeDocument/2006/relationships/image" Target="../media/image690.png"/><Relationship Id="rId4" Type="http://schemas.openxmlformats.org/officeDocument/2006/relationships/image" Target="../media/image67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7" Type="http://schemas.openxmlformats.org/officeDocument/2006/relationships/image" Target="../media/image710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0.png"/><Relationship Id="rId5" Type="http://schemas.openxmlformats.org/officeDocument/2006/relationships/image" Target="../media/image690.png"/><Relationship Id="rId4" Type="http://schemas.openxmlformats.org/officeDocument/2006/relationships/image" Target="../media/image67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3" Type="http://schemas.openxmlformats.org/officeDocument/2006/relationships/image" Target="../media/image88.jpeg"/><Relationship Id="rId7" Type="http://schemas.openxmlformats.org/officeDocument/2006/relationships/image" Target="../media/image790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0.png"/><Relationship Id="rId5" Type="http://schemas.openxmlformats.org/officeDocument/2006/relationships/image" Target="../media/image770.png"/><Relationship Id="rId4" Type="http://schemas.openxmlformats.org/officeDocument/2006/relationships/image" Target="../media/image760.png"/><Relationship Id="rId9" Type="http://schemas.openxmlformats.org/officeDocument/2006/relationships/image" Target="../media/image81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0.png"/><Relationship Id="rId3" Type="http://schemas.openxmlformats.org/officeDocument/2006/relationships/image" Target="../media/image770.png"/><Relationship Id="rId7" Type="http://schemas.openxmlformats.org/officeDocument/2006/relationships/image" Target="../media/image810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0.png"/><Relationship Id="rId5" Type="http://schemas.openxmlformats.org/officeDocument/2006/relationships/image" Target="../media/image790.png"/><Relationship Id="rId4" Type="http://schemas.openxmlformats.org/officeDocument/2006/relationships/image" Target="../media/image780.png"/><Relationship Id="rId9" Type="http://schemas.openxmlformats.org/officeDocument/2006/relationships/image" Target="../media/image8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11" Type="http://schemas.openxmlformats.org/officeDocument/2006/relationships/image" Target="../media/image79.png"/><Relationship Id="rId5" Type="http://schemas.openxmlformats.org/officeDocument/2006/relationships/image" Target="../media/image74.png"/><Relationship Id="rId10" Type="http://schemas.openxmlformats.org/officeDocument/2006/relationships/image" Target="../media/image80.png"/><Relationship Id="rId4" Type="http://schemas.openxmlformats.org/officeDocument/2006/relationships/image" Target="../media/image73.png"/><Relationship Id="rId9" Type="http://schemas.openxmlformats.org/officeDocument/2006/relationships/image" Target="../media/image9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8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82.jpeg"/><Relationship Id="rId12" Type="http://schemas.openxmlformats.org/officeDocument/2006/relationships/image" Target="../media/image9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97.jpeg"/><Relationship Id="rId5" Type="http://schemas.openxmlformats.org/officeDocument/2006/relationships/image" Target="../media/image73.png"/><Relationship Id="rId10" Type="http://schemas.openxmlformats.org/officeDocument/2006/relationships/image" Target="../media/image79.png"/><Relationship Id="rId4" Type="http://schemas.openxmlformats.org/officeDocument/2006/relationships/image" Target="../media/image72.png"/><Relationship Id="rId9" Type="http://schemas.openxmlformats.org/officeDocument/2006/relationships/image" Target="../media/image8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0.png"/><Relationship Id="rId12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8.png"/><Relationship Id="rId5" Type="http://schemas.openxmlformats.org/officeDocument/2006/relationships/image" Target="../media/image36.png"/><Relationship Id="rId10" Type="http://schemas.openxmlformats.org/officeDocument/2006/relationships/image" Target="../media/image37.png"/><Relationship Id="rId4" Type="http://schemas.openxmlformats.org/officeDocument/2006/relationships/image" Target="../media/image27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F72917-78CF-4FDF-8385-C36AB30B0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81688"/>
            <a:ext cx="7772400" cy="2387600"/>
          </a:xfrm>
        </p:spPr>
        <p:txBody>
          <a:bodyPr>
            <a:normAutofit/>
          </a:bodyPr>
          <a:lstStyle/>
          <a:p>
            <a:r>
              <a:rPr lang="en-US" altLang="zh-TW" sz="4800" dirty="0"/>
              <a:t>Improving Sequence Generation by GAN</a:t>
            </a:r>
            <a:endParaRPr lang="zh-TW" altLang="en-US" sz="48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2697972-6A10-416F-9E36-F23BAC49F3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798987"/>
            <a:ext cx="6858000" cy="1655762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李宏毅</a:t>
            </a:r>
            <a:endParaRPr lang="en-US" altLang="zh-TW" sz="3200" dirty="0"/>
          </a:p>
          <a:p>
            <a:r>
              <a:rPr lang="en-US" altLang="zh-TW" sz="3200" dirty="0"/>
              <a:t>Hung-yi Lee</a:t>
            </a:r>
          </a:p>
        </p:txBody>
      </p:sp>
    </p:spTree>
    <p:extLst>
      <p:ext uri="{BB962C8B-B14F-4D97-AF65-F5344CB8AC3E}">
        <p14:creationId xmlns:p14="http://schemas.microsoft.com/office/powerpoint/2010/main" val="312104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Policy Gradient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13262" y="2826013"/>
                <a:ext cx="8043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62" y="2826013"/>
                <a:ext cx="804386" cy="461665"/>
              </a:xfrm>
              <a:prstGeom prst="rect">
                <a:avLst/>
              </a:prstGeom>
              <a:blipFill>
                <a:blip r:embed="rId2"/>
                <a:stretch>
                  <a:fillRect r="-18182" b="-4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746876" y="2629844"/>
                <a:ext cx="4224631" cy="98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/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/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76" y="2629844"/>
                <a:ext cx="4224631" cy="9885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719850" y="3716474"/>
                <a:ext cx="5411020" cy="1003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/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/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f>
                                <m:f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𝛻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50" y="3716474"/>
                <a:ext cx="5411020" cy="10039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5154721" y="440375"/>
                <a:ext cx="3428503" cy="82682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𝑑𝑙𝑜𝑔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𝑑𝑓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721" y="440375"/>
                <a:ext cx="3428503" cy="8268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773380" y="4812257"/>
                <a:ext cx="5626908" cy="1003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/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/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𝑙𝑜𝑔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380" y="4812257"/>
                <a:ext cx="5626908" cy="10039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4971508" y="2473982"/>
                <a:ext cx="3794931" cy="1169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𝑙𝑜𝑔𝑃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1508" y="2473982"/>
                <a:ext cx="3794931" cy="1169807"/>
              </a:xfrm>
              <a:prstGeom prst="rect">
                <a:avLst/>
              </a:prstGeom>
              <a:blipFill>
                <a:blip r:embed="rId7"/>
                <a:stretch>
                  <a:fillRect r="-35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 22"/>
          <p:cNvSpPr/>
          <p:nvPr/>
        </p:nvSpPr>
        <p:spPr>
          <a:xfrm>
            <a:off x="4725105" y="3703222"/>
            <a:ext cx="1266262" cy="89590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4725105" y="5090276"/>
            <a:ext cx="1714746" cy="44795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113262" y="5943389"/>
                <a:ext cx="6706142" cy="500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𝑙𝑜𝑔𝑃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62" y="5943389"/>
                <a:ext cx="6706142" cy="500137"/>
              </a:xfrm>
              <a:prstGeom prst="rect">
                <a:avLst/>
              </a:prstGeom>
              <a:blipFill>
                <a:blip r:embed="rId8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箭號: 向右 27"/>
          <p:cNvSpPr/>
          <p:nvPr/>
        </p:nvSpPr>
        <p:spPr>
          <a:xfrm rot="5400000" flipH="1">
            <a:off x="7042063" y="3374114"/>
            <a:ext cx="410825" cy="48026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6637887" y="3805946"/>
            <a:ext cx="134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Sampling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515455" y="1496806"/>
                <a:ext cx="4606178" cy="98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/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/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55" y="1496806"/>
                <a:ext cx="4606178" cy="9885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113262" y="1722201"/>
                <a:ext cx="9361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62" y="1722201"/>
                <a:ext cx="936171" cy="461665"/>
              </a:xfrm>
              <a:prstGeom prst="rect">
                <a:avLst/>
              </a:prstGeom>
              <a:blipFill>
                <a:blip r:embed="rId10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4350057" y="1383915"/>
                <a:ext cx="3137550" cy="1169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057" y="1383915"/>
                <a:ext cx="3137550" cy="116980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314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8" grpId="0" animBg="1"/>
      <p:bldP spid="21" grpId="0"/>
      <p:bldP spid="22" grpId="0"/>
      <p:bldP spid="23" grpId="0" animBg="1"/>
      <p:bldP spid="25" grpId="0" animBg="1"/>
      <p:bldP spid="27" grpId="0"/>
      <p:bldP spid="28" grpId="0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Policy Gradient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Gradient Ascent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065992" y="2235484"/>
                <a:ext cx="3833678" cy="567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p>
                      </m:sSup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𝑜𝑙𝑑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𝑜𝑙𝑑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992" y="2235484"/>
                <a:ext cx="3833678" cy="5677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819580" y="2668333"/>
                <a:ext cx="6324420" cy="1303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𝑙𝑜𝑔𝑃</m:t>
                              </m:r>
                            </m:e>
                            <m:sub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580" y="2668333"/>
                <a:ext cx="6324420" cy="13038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36198" y="3925089"/>
                <a:ext cx="3488651" cy="582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800" dirty="0"/>
                  <a:t> is positive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98" y="3925089"/>
                <a:ext cx="3488651" cy="582595"/>
              </a:xfrm>
              <a:prstGeom prst="rect">
                <a:avLst/>
              </a:prstGeom>
              <a:blipFill>
                <a:blip r:embed="rId4"/>
                <a:stretch>
                  <a:fillRect t="-5263" b="-25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箭號: 向右 6"/>
          <p:cNvSpPr/>
          <p:nvPr/>
        </p:nvSpPr>
        <p:spPr>
          <a:xfrm>
            <a:off x="1693892" y="4642620"/>
            <a:ext cx="492825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265275" y="4556252"/>
                <a:ext cx="6878725" cy="57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After updating </a:t>
                </a:r>
                <a14:m>
                  <m:oMath xmlns:m="http://schemas.openxmlformats.org/officeDocument/2006/math">
                    <m:r>
                      <a:rPr lang="zh-TW" altLang="en-US" sz="28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TW" sz="2800" dirty="0"/>
                  <a:t>,</a:t>
                </a:r>
                <a:r>
                  <a:rPr lang="zh-TW" alt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altLang="zh-TW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800" dirty="0"/>
                  <a:t>will increase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275" y="4556252"/>
                <a:ext cx="6878725" cy="578685"/>
              </a:xfrm>
              <a:prstGeom prst="rect">
                <a:avLst/>
              </a:prstGeom>
              <a:blipFill>
                <a:blip r:embed="rId5"/>
                <a:stretch>
                  <a:fillRect l="-1862" t="-4211" b="-25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736198" y="5256457"/>
                <a:ext cx="3488651" cy="582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800" dirty="0"/>
                  <a:t> is negative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98" y="5256457"/>
                <a:ext cx="3488651" cy="582595"/>
              </a:xfrm>
              <a:prstGeom prst="rect">
                <a:avLst/>
              </a:prstGeom>
              <a:blipFill>
                <a:blip r:embed="rId6"/>
                <a:stretch>
                  <a:fillRect t="-4167" b="-239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箭號: 向右 12"/>
          <p:cNvSpPr/>
          <p:nvPr/>
        </p:nvSpPr>
        <p:spPr>
          <a:xfrm>
            <a:off x="1693892" y="5973988"/>
            <a:ext cx="492825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2265275" y="5887620"/>
                <a:ext cx="6878725" cy="57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After updating </a:t>
                </a:r>
                <a14:m>
                  <m:oMath xmlns:m="http://schemas.openxmlformats.org/officeDocument/2006/math">
                    <m:r>
                      <a:rPr lang="zh-TW" altLang="en-US" sz="28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TW" sz="2800" dirty="0"/>
                  <a:t>,</a:t>
                </a:r>
                <a:r>
                  <a:rPr lang="zh-TW" alt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altLang="zh-TW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800" dirty="0"/>
                  <a:t>will decrease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275" y="5887620"/>
                <a:ext cx="6878725" cy="578685"/>
              </a:xfrm>
              <a:prstGeom prst="rect">
                <a:avLst/>
              </a:prstGeom>
              <a:blipFill>
                <a:blip r:embed="rId7"/>
                <a:stretch>
                  <a:fillRect l="-1862" t="-5263" b="-25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040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2" grpId="0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Policy Gradient - </a:t>
            </a:r>
            <a:r>
              <a:rPr lang="en-US" altLang="zh-TW" dirty="0" err="1"/>
              <a:t>Implemenation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36" y="2427970"/>
            <a:ext cx="679810" cy="98079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812" y="2365917"/>
            <a:ext cx="1152525" cy="1104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84238" y="2640870"/>
                <a:ext cx="4385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38" y="2640870"/>
                <a:ext cx="43858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箭號: 左-右雙向 6"/>
          <p:cNvSpPr/>
          <p:nvPr/>
        </p:nvSpPr>
        <p:spPr>
          <a:xfrm>
            <a:off x="1632446" y="2716544"/>
            <a:ext cx="660400" cy="40640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812983" y="3821444"/>
                <a:ext cx="10465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983" y="3821444"/>
                <a:ext cx="104656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812983" y="4403893"/>
                <a:ext cx="10804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983" y="4403893"/>
                <a:ext cx="108048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767650" y="5471725"/>
                <a:ext cx="11711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50" y="5471725"/>
                <a:ext cx="1171153" cy="369332"/>
              </a:xfrm>
              <a:prstGeom prst="rect">
                <a:avLst/>
              </a:prstGeom>
              <a:blipFill>
                <a:blip r:embed="rId7"/>
                <a:stretch>
                  <a:fillRect t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 rot="5400000">
            <a:off x="973270" y="4872309"/>
            <a:ext cx="901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020748" y="3764603"/>
                <a:ext cx="14565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748" y="3764603"/>
                <a:ext cx="1456553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020748" y="4333970"/>
                <a:ext cx="14697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748" y="4333970"/>
                <a:ext cx="146976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034705" y="5401802"/>
                <a:ext cx="15604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705" y="5401802"/>
                <a:ext cx="156042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/>
          <p:cNvSpPr txBox="1"/>
          <p:nvPr/>
        </p:nvSpPr>
        <p:spPr>
          <a:xfrm rot="5400000">
            <a:off x="2384248" y="4851235"/>
            <a:ext cx="901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418138" y="2843353"/>
                <a:ext cx="4320209" cy="1130822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𝑙𝑜𝑔𝑃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TW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138" y="2843353"/>
                <a:ext cx="4320209" cy="113082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4838556" y="2134877"/>
                <a:ext cx="3201261" cy="542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556" y="2134877"/>
                <a:ext cx="3201261" cy="542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/>
          <p:cNvSpPr/>
          <p:nvPr/>
        </p:nvSpPr>
        <p:spPr>
          <a:xfrm>
            <a:off x="7152946" y="2134877"/>
            <a:ext cx="886871" cy="537731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單箭頭接點 19"/>
          <p:cNvCxnSpPr>
            <a:cxnSpLocks/>
          </p:cNvCxnSpPr>
          <p:nvPr/>
        </p:nvCxnSpPr>
        <p:spPr>
          <a:xfrm>
            <a:off x="7603521" y="2672608"/>
            <a:ext cx="0" cy="3478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367806" y="1904771"/>
            <a:ext cx="3370522" cy="43370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4196243" y="1904771"/>
            <a:ext cx="4644548" cy="43370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箭號: 弧形下彎 28"/>
          <p:cNvSpPr/>
          <p:nvPr/>
        </p:nvSpPr>
        <p:spPr>
          <a:xfrm>
            <a:off x="2573212" y="1425966"/>
            <a:ext cx="2968487" cy="58004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0" name="箭號: 弧形下彎 29"/>
          <p:cNvSpPr/>
          <p:nvPr/>
        </p:nvSpPr>
        <p:spPr>
          <a:xfrm flipH="1" flipV="1">
            <a:off x="2573211" y="6139699"/>
            <a:ext cx="2968487" cy="58004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B996DC46-8013-49B2-8BFD-2BFF9EB38A88}"/>
                  </a:ext>
                </a:extLst>
              </p:cNvPr>
              <p:cNvSpPr txBox="1"/>
              <p:nvPr/>
            </p:nvSpPr>
            <p:spPr>
              <a:xfrm>
                <a:off x="4225535" y="4101866"/>
                <a:ext cx="3488651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400" dirty="0"/>
                  <a:t> is positive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B996DC46-8013-49B2-8BFD-2BFF9EB38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535" y="4101866"/>
                <a:ext cx="3488651" cy="509178"/>
              </a:xfrm>
              <a:prstGeom prst="rect">
                <a:avLst/>
              </a:prstGeom>
              <a:blipFill>
                <a:blip r:embed="rId13"/>
                <a:stretch>
                  <a:fillRect t="-3614" b="-240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80E2E264-E58C-4C68-AC3E-6A4D9CB26489}"/>
                  </a:ext>
                </a:extLst>
              </p:cNvPr>
              <p:cNvSpPr txBox="1"/>
              <p:nvPr/>
            </p:nvSpPr>
            <p:spPr>
              <a:xfrm>
                <a:off x="4478914" y="4556928"/>
                <a:ext cx="4968117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Updating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to increase</a:t>
                </a:r>
                <a:r>
                  <a:rPr lang="zh-TW" alt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80E2E264-E58C-4C68-AC3E-6A4D9CB26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914" y="4556928"/>
                <a:ext cx="4968117" cy="509178"/>
              </a:xfrm>
              <a:prstGeom prst="rect">
                <a:avLst/>
              </a:prstGeom>
              <a:blipFill>
                <a:blip r:embed="rId14"/>
                <a:stretch>
                  <a:fillRect l="-1963" t="-3614" b="-240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6797A737-31BA-4941-B385-65182DB6405A}"/>
                  </a:ext>
                </a:extLst>
              </p:cNvPr>
              <p:cNvSpPr txBox="1"/>
              <p:nvPr/>
            </p:nvSpPr>
            <p:spPr>
              <a:xfrm>
                <a:off x="4273208" y="5103158"/>
                <a:ext cx="3488651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400" dirty="0"/>
                  <a:t> is negative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6797A737-31BA-4941-B385-65182DB64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208" y="5103158"/>
                <a:ext cx="3488651" cy="509178"/>
              </a:xfrm>
              <a:prstGeom prst="rect">
                <a:avLst/>
              </a:prstGeom>
              <a:blipFill>
                <a:blip r:embed="rId15"/>
                <a:stretch>
                  <a:fillRect t="-3571" b="-226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924DB475-E482-46C1-8CDB-4E40F121E6EE}"/>
                  </a:ext>
                </a:extLst>
              </p:cNvPr>
              <p:cNvSpPr txBox="1"/>
              <p:nvPr/>
            </p:nvSpPr>
            <p:spPr>
              <a:xfrm>
                <a:off x="4402278" y="5578208"/>
                <a:ext cx="4968117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Updating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to decrease</a:t>
                </a:r>
                <a:r>
                  <a:rPr lang="zh-TW" alt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924DB475-E482-46C1-8CDB-4E40F121E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278" y="5578208"/>
                <a:ext cx="4968117" cy="509178"/>
              </a:xfrm>
              <a:prstGeom prst="rect">
                <a:avLst/>
              </a:prstGeom>
              <a:blipFill>
                <a:blip r:embed="rId16"/>
                <a:stretch>
                  <a:fillRect l="-1840" t="-3571" b="-226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421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8" grpId="0" animBg="1"/>
      <p:bldP spid="29" grpId="0" animBg="1"/>
      <p:bldP spid="30" grpId="0" animBg="1"/>
      <p:bldP spid="31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Comparison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916556" y="3723681"/>
                <a:ext cx="4320209" cy="113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𝑙𝑜𝑔𝑃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556" y="3723681"/>
                <a:ext cx="4320209" cy="11308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684419" y="2479830"/>
                <a:ext cx="3366052" cy="113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𝑙𝑜𝑔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419" y="2479830"/>
                <a:ext cx="3366052" cy="11308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487571" y="3699299"/>
                <a:ext cx="3774311" cy="113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𝑙𝑜𝑔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571" y="3699299"/>
                <a:ext cx="3774311" cy="11308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050471" y="2493624"/>
                <a:ext cx="3849002" cy="113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𝑙𝑜𝑔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471" y="2493624"/>
                <a:ext cx="3849002" cy="11308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350412" y="5684637"/>
                <a:ext cx="1973681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412" y="5684637"/>
                <a:ext cx="1973681" cy="5091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5630892" y="5607054"/>
            <a:ext cx="3739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obtained from interaction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5583401" y="6060749"/>
                <a:ext cx="2986518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weighted by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401" y="6060749"/>
                <a:ext cx="2986518" cy="509178"/>
              </a:xfrm>
              <a:prstGeom prst="rect">
                <a:avLst/>
              </a:prstGeom>
              <a:blipFill>
                <a:blip r:embed="rId7"/>
                <a:stretch>
                  <a:fillRect l="-1633" t="-3571" b="-226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190877" y="2685398"/>
            <a:ext cx="1391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Objective</a:t>
            </a:r>
          </a:p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Function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00177" y="4181872"/>
            <a:ext cx="1391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Gradient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215374" y="1558379"/>
            <a:ext cx="2243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Maximum Likelihood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869631" y="1599275"/>
            <a:ext cx="2243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Reinforcement Learning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-224493" y="2442903"/>
            <a:ext cx="95945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-384312" y="3688308"/>
            <a:ext cx="95945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-224493" y="4894555"/>
            <a:ext cx="95945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>
            <a:cxnSpLocks/>
          </p:cNvCxnSpPr>
          <p:nvPr/>
        </p:nvCxnSpPr>
        <p:spPr>
          <a:xfrm>
            <a:off x="4899353" y="1390650"/>
            <a:ext cx="0" cy="55932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>
            <a:cxnSpLocks/>
          </p:cNvCxnSpPr>
          <p:nvPr/>
        </p:nvCxnSpPr>
        <p:spPr>
          <a:xfrm>
            <a:off x="1775153" y="1390650"/>
            <a:ext cx="0" cy="55932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152224" y="5145573"/>
            <a:ext cx="1439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Training </a:t>
            </a:r>
          </a:p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Data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1915899" y="5177745"/>
                <a:ext cx="29176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899" y="5177745"/>
                <a:ext cx="2917657" cy="369332"/>
              </a:xfrm>
              <a:prstGeom prst="rect">
                <a:avLst/>
              </a:prstGeom>
              <a:blipFill>
                <a:blip r:embed="rId8"/>
                <a:stretch>
                  <a:fillRect t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5182725" y="5191739"/>
                <a:ext cx="29176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725" y="5191739"/>
                <a:ext cx="2917657" cy="369332"/>
              </a:xfrm>
              <a:prstGeom prst="rect">
                <a:avLst/>
              </a:prstGeom>
              <a:blipFill>
                <a:blip r:embed="rId9"/>
                <a:stretch>
                  <a:fillRect t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331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Alpha GO style training 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Let two agents talk to each other</a:t>
            </a:r>
            <a:endParaRPr lang="zh-TW" altLang="en-US" dirty="0">
              <a:solidFill>
                <a:srgbClr val="0070C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69" y="2547270"/>
            <a:ext cx="679810" cy="98079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537" y="3095851"/>
            <a:ext cx="635626" cy="96131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69" y="4377216"/>
            <a:ext cx="679810" cy="98079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537" y="4925797"/>
            <a:ext cx="635626" cy="96131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775" y="2547270"/>
            <a:ext cx="679810" cy="98079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5820" y="3037667"/>
            <a:ext cx="635626" cy="96131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775" y="4377216"/>
            <a:ext cx="679810" cy="98079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5820" y="4867613"/>
            <a:ext cx="635626" cy="961319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1731042" y="2566718"/>
            <a:ext cx="255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How old are you?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157713" y="3636818"/>
            <a:ext cx="1425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See you.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697079" y="4366163"/>
            <a:ext cx="1425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See you.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145264" y="5473339"/>
            <a:ext cx="1425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See you.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5584279" y="2518816"/>
            <a:ext cx="255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How old are you?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5993260" y="3528064"/>
            <a:ext cx="1201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 am 16.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5569584" y="4249293"/>
            <a:ext cx="3091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 though you were 12.</a:t>
            </a:r>
            <a:endParaRPr lang="zh-TW" altLang="en-US" sz="24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5035480" y="5345966"/>
            <a:ext cx="2448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What make you think so?</a:t>
            </a:r>
            <a:endParaRPr lang="zh-TW" altLang="en-US" sz="24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854765" y="6193651"/>
            <a:ext cx="7434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Using a pre-defined evaluation function to compute R(</a:t>
            </a:r>
            <a:r>
              <a:rPr lang="en-US" altLang="zh-TW" sz="2400" dirty="0" err="1"/>
              <a:t>h,x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C0262264-F0BA-43A2-BEDB-9DCE8E03908A}"/>
              </a:ext>
            </a:extLst>
          </p:cNvPr>
          <p:cNvGrpSpPr/>
          <p:nvPr/>
        </p:nvGrpSpPr>
        <p:grpSpPr>
          <a:xfrm>
            <a:off x="6668917" y="311526"/>
            <a:ext cx="2265057" cy="1653962"/>
            <a:chOff x="6766560" y="307131"/>
            <a:chExt cx="2265057" cy="1653962"/>
          </a:xfrm>
        </p:grpSpPr>
        <p:pic>
          <p:nvPicPr>
            <p:cNvPr id="21" name="圖片 20">
              <a:extLst>
                <a:ext uri="{FF2B5EF4-FFF2-40B4-BE49-F238E27FC236}">
                  <a16:creationId xmlns:a16="http://schemas.microsoft.com/office/drawing/2014/main" id="{185B82E8-7CC4-4D59-907B-E2AC22112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66560" y="307131"/>
              <a:ext cx="1152525" cy="1104900"/>
            </a:xfrm>
            <a:prstGeom prst="rect">
              <a:avLst/>
            </a:prstGeom>
          </p:spPr>
        </p:pic>
        <p:sp>
          <p:nvSpPr>
            <p:cNvPr id="22" name="語音泡泡: 圓角矩形 21">
              <a:extLst>
                <a:ext uri="{FF2B5EF4-FFF2-40B4-BE49-F238E27FC236}">
                  <a16:creationId xmlns:a16="http://schemas.microsoft.com/office/drawing/2014/main" id="{D312B029-23EE-4593-A0CE-8DDACA880907}"/>
                </a:ext>
              </a:extLst>
            </p:cNvPr>
            <p:cNvSpPr/>
            <p:nvPr/>
          </p:nvSpPr>
          <p:spPr>
            <a:xfrm>
              <a:off x="7546851" y="1453661"/>
              <a:ext cx="1484766" cy="507432"/>
            </a:xfrm>
            <a:prstGeom prst="wedgeRoundRectCallout">
              <a:avLst>
                <a:gd name="adj1" fmla="val -56705"/>
                <a:gd name="adj2" fmla="val -144071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I am busy.</a:t>
              </a:r>
              <a:endParaRPr lang="zh-TW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8669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 of Part III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27396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00D30A84-84E7-4E2D-BC8D-411E66374695}"/>
              </a:ext>
            </a:extLst>
          </p:cNvPr>
          <p:cNvSpPr/>
          <p:nvPr/>
        </p:nvSpPr>
        <p:spPr>
          <a:xfrm>
            <a:off x="822602" y="3273590"/>
            <a:ext cx="4663798" cy="4434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788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对话泡泡图标矢量素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14" y="4290276"/>
            <a:ext cx="3713020" cy="254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Conditional GAN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641429" y="1701574"/>
            <a:ext cx="1883913" cy="11774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TW" sz="2400" dirty="0"/>
          </a:p>
        </p:txBody>
      </p:sp>
      <p:sp>
        <p:nvSpPr>
          <p:cNvPr id="5" name="矩形 4"/>
          <p:cNvSpPr/>
          <p:nvPr/>
        </p:nvSpPr>
        <p:spPr>
          <a:xfrm>
            <a:off x="3641429" y="3119482"/>
            <a:ext cx="1883913" cy="11774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Discriminator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691062" y="1980156"/>
            <a:ext cx="2639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Input sentence c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230692" y="2059481"/>
            <a:ext cx="305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response sentence x</a:t>
            </a:r>
            <a:endParaRPr lang="zh-TW" altLang="en-US" sz="2400" dirty="0"/>
          </a:p>
        </p:txBody>
      </p:sp>
      <p:sp>
        <p:nvSpPr>
          <p:cNvPr id="8" name="箭號: 向右 7"/>
          <p:cNvSpPr/>
          <p:nvPr/>
        </p:nvSpPr>
        <p:spPr>
          <a:xfrm>
            <a:off x="2969212" y="2026828"/>
            <a:ext cx="644177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8"/>
          <p:cNvSpPr/>
          <p:nvPr/>
        </p:nvSpPr>
        <p:spPr>
          <a:xfrm>
            <a:off x="5586515" y="2070233"/>
            <a:ext cx="644177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10"/>
          <p:cNvSpPr/>
          <p:nvPr/>
        </p:nvSpPr>
        <p:spPr>
          <a:xfrm>
            <a:off x="2955629" y="3165085"/>
            <a:ext cx="644177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12"/>
          <p:cNvSpPr/>
          <p:nvPr/>
        </p:nvSpPr>
        <p:spPr>
          <a:xfrm>
            <a:off x="2955629" y="3843910"/>
            <a:ext cx="644177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向右 13"/>
          <p:cNvSpPr/>
          <p:nvPr/>
        </p:nvSpPr>
        <p:spPr>
          <a:xfrm>
            <a:off x="5584649" y="3477389"/>
            <a:ext cx="644177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6307759" y="3477389"/>
            <a:ext cx="226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Real or fake</a:t>
            </a:r>
            <a:endParaRPr lang="zh-TW" altLang="en-US" sz="2400" dirty="0"/>
          </a:p>
        </p:txBody>
      </p:sp>
      <p:sp>
        <p:nvSpPr>
          <p:cNvPr id="16" name="矩形 15"/>
          <p:cNvSpPr/>
          <p:nvPr/>
        </p:nvSpPr>
        <p:spPr>
          <a:xfrm>
            <a:off x="3361016" y="57503"/>
            <a:ext cx="5870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http://www.nipic.com/show/3/83/3936650kd7476069.html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2775345" y="5636408"/>
            <a:ext cx="2696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human </a:t>
            </a:r>
          </a:p>
          <a:p>
            <a:pPr algn="r"/>
            <a:r>
              <a:rPr lang="en-US" altLang="zh-TW" sz="2400" dirty="0"/>
              <a:t>dialogues</a:t>
            </a:r>
            <a:endParaRPr lang="zh-TW" altLang="en-US" sz="2400" dirty="0"/>
          </a:p>
        </p:txBody>
      </p:sp>
      <p:sp>
        <p:nvSpPr>
          <p:cNvPr id="18" name="箭號: 彎曲 17"/>
          <p:cNvSpPr/>
          <p:nvPr/>
        </p:nvSpPr>
        <p:spPr>
          <a:xfrm rot="16200000">
            <a:off x="4458667" y="4267945"/>
            <a:ext cx="837119" cy="100148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991556" y="2450417"/>
            <a:ext cx="1183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400" dirty="0"/>
              <a:t>Chatbot</a:t>
            </a:r>
          </a:p>
        </p:txBody>
      </p:sp>
      <p:sp>
        <p:nvSpPr>
          <p:cNvPr id="21" name="矩形 20"/>
          <p:cNvSpPr/>
          <p:nvPr/>
        </p:nvSpPr>
        <p:spPr>
          <a:xfrm>
            <a:off x="3781297" y="1869376"/>
            <a:ext cx="751458" cy="541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err="1"/>
              <a:t>En</a:t>
            </a:r>
            <a:endParaRPr lang="zh-TW" altLang="en-US" sz="2800" dirty="0"/>
          </a:p>
        </p:txBody>
      </p:sp>
      <p:sp>
        <p:nvSpPr>
          <p:cNvPr id="23" name="矩形 22"/>
          <p:cNvSpPr/>
          <p:nvPr/>
        </p:nvSpPr>
        <p:spPr>
          <a:xfrm>
            <a:off x="4632229" y="1869376"/>
            <a:ext cx="751458" cy="541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De</a:t>
            </a:r>
            <a:endParaRPr lang="zh-TW" altLang="en-US" sz="28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187590" y="3835297"/>
            <a:ext cx="305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response sentence x</a:t>
            </a:r>
            <a:endParaRPr lang="zh-TW" altLang="en-US" sz="24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637722" y="3151398"/>
            <a:ext cx="2639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Input sentence c</a:t>
            </a:r>
            <a:endParaRPr lang="zh-TW" altLang="en-US" sz="2400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6AD7206-CBCF-4B54-8F0B-CF1CF98B9FF7}"/>
              </a:ext>
            </a:extLst>
          </p:cNvPr>
          <p:cNvSpPr/>
          <p:nvPr/>
        </p:nvSpPr>
        <p:spPr>
          <a:xfrm>
            <a:off x="349054" y="5867240"/>
            <a:ext cx="2507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zh-TW" dirty="0">
                <a:solidFill>
                  <a:srgbClr val="0000FF"/>
                </a:solidFill>
                <a:latin typeface="Lucida Grande"/>
              </a:rPr>
              <a:t>[Li, et al., EMNLP, 2017]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01A4FC81-1BB4-4F99-896E-FB9C3ABCD1D0}"/>
              </a:ext>
            </a:extLst>
          </p:cNvPr>
          <p:cNvSpPr txBox="1"/>
          <p:nvPr/>
        </p:nvSpPr>
        <p:spPr>
          <a:xfrm>
            <a:off x="6266178" y="3804519"/>
            <a:ext cx="166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“reward”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8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 animBg="1"/>
      <p:bldP spid="11" grpId="0" animBg="1"/>
      <p:bldP spid="13" grpId="0" animBg="1"/>
      <p:bldP spid="14" grpId="0" animBg="1"/>
      <p:bldP spid="15" grpId="0"/>
      <p:bldP spid="19" grpId="0"/>
      <p:bldP spid="18" grpId="0" animBg="1"/>
      <p:bldP spid="20" grpId="0"/>
      <p:bldP spid="21" grpId="0" animBg="1"/>
      <p:bldP spid="23" grpId="0" animBg="1"/>
      <p:bldP spid="24" grpId="0"/>
      <p:bldP spid="25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311494" cy="4351338"/>
              </a:xfrm>
            </p:spPr>
            <p:txBody>
              <a:bodyPr/>
              <a:lstStyle/>
              <a:p>
                <a:r>
                  <a:rPr lang="en-US" altLang="zh-TW" sz="2400" dirty="0"/>
                  <a:t>Initialize generator G (chatbot) and discriminator D</a:t>
                </a:r>
              </a:p>
              <a:p>
                <a:r>
                  <a:rPr lang="en-US" altLang="zh-TW" sz="2400" dirty="0"/>
                  <a:t>In each iteration:</a:t>
                </a:r>
              </a:p>
              <a:p>
                <a:pPr lvl="1"/>
                <a:r>
                  <a:rPr lang="en-US" altLang="zh-TW" dirty="0"/>
                  <a:t>Sample input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altLang="zh-TW" dirty="0"/>
                  <a:t> and response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TW" dirty="0"/>
                  <a:t> from training set</a:t>
                </a:r>
              </a:p>
              <a:p>
                <a:pPr lvl="1"/>
                <a:r>
                  <a:rPr lang="en-US" altLang="zh-TW" dirty="0"/>
                  <a:t>Sample input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TW" dirty="0"/>
                  <a:t> from training set, and generate response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 by G(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TW" dirty="0"/>
                  <a:t>)</a:t>
                </a:r>
              </a:p>
              <a:p>
                <a:pPr lvl="1"/>
                <a:r>
                  <a:rPr lang="en-US" altLang="zh-TW" dirty="0"/>
                  <a:t>Update D to increase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dirty="0"/>
                  <a:t> and decrease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endParaRPr lang="en-US" altLang="zh-TW" dirty="0"/>
              </a:p>
              <a:p>
                <a:pPr lvl="1"/>
                <a:endParaRPr lang="en-US" altLang="zh-TW" dirty="0"/>
              </a:p>
              <a:p>
                <a:pPr lvl="1"/>
                <a:r>
                  <a:rPr lang="en-US" altLang="zh-TW" dirty="0"/>
                  <a:t>Update generator G (chatbot) such that</a:t>
                </a:r>
              </a:p>
              <a:p>
                <a:pPr lvl="2"/>
                <a:endParaRPr lang="en-US" altLang="zh-TW" dirty="0"/>
              </a:p>
              <a:p>
                <a:pPr lvl="1"/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311494" cy="4351338"/>
              </a:xfrm>
              <a:blipFill>
                <a:blip r:embed="rId3"/>
                <a:stretch>
                  <a:fillRect l="-1083" t="-1961" r="-17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4337680" y="5022059"/>
            <a:ext cx="1568171" cy="8261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Discrimi</a:t>
            </a:r>
            <a:endParaRPr lang="en-US" altLang="zh-TW" sz="2400" dirty="0"/>
          </a:p>
          <a:p>
            <a:pPr algn="ctr"/>
            <a:r>
              <a:rPr lang="en-US" altLang="zh-TW" sz="2400" dirty="0" err="1"/>
              <a:t>nator</a:t>
            </a:r>
            <a:endParaRPr lang="en-US" altLang="zh-TW" sz="2400" dirty="0"/>
          </a:p>
        </p:txBody>
      </p:sp>
      <p:sp>
        <p:nvSpPr>
          <p:cNvPr id="11" name="箭號: 向右 10"/>
          <p:cNvSpPr/>
          <p:nvPr/>
        </p:nvSpPr>
        <p:spPr>
          <a:xfrm>
            <a:off x="3746330" y="5204323"/>
            <a:ext cx="584200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12"/>
          <p:cNvSpPr/>
          <p:nvPr/>
        </p:nvSpPr>
        <p:spPr>
          <a:xfrm>
            <a:off x="5871345" y="5204323"/>
            <a:ext cx="584200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6414129" y="5180041"/>
            <a:ext cx="987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scalar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2337430" y="5790200"/>
            <a:ext cx="141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update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69444" y="2667193"/>
            <a:ext cx="6870700" cy="153153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1069444" y="4492349"/>
            <a:ext cx="6870700" cy="178248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箭號: 向右 17"/>
          <p:cNvSpPr/>
          <p:nvPr/>
        </p:nvSpPr>
        <p:spPr>
          <a:xfrm rot="16200000">
            <a:off x="7195981" y="5180040"/>
            <a:ext cx="584200" cy="46166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4317514" y="325405"/>
            <a:ext cx="193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Training data:</a:t>
            </a:r>
            <a:endParaRPr lang="zh-TW" altLang="en-US" sz="2400" dirty="0"/>
          </a:p>
        </p:txBody>
      </p:sp>
      <p:sp>
        <p:nvSpPr>
          <p:cNvPr id="32" name="箭號: 向右 31"/>
          <p:cNvSpPr/>
          <p:nvPr/>
        </p:nvSpPr>
        <p:spPr>
          <a:xfrm>
            <a:off x="1788572" y="5187844"/>
            <a:ext cx="604837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391011" y="5180039"/>
                <a:ext cx="4044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011" y="5180039"/>
                <a:ext cx="4044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4" descr="「問號 png」的圖片搜尋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775" y="4626264"/>
            <a:ext cx="1683657" cy="168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2406555" y="4976462"/>
            <a:ext cx="1313483" cy="889158"/>
            <a:chOff x="-783884" y="4912651"/>
            <a:chExt cx="1313483" cy="889158"/>
          </a:xfrm>
        </p:grpSpPr>
        <p:sp>
          <p:nvSpPr>
            <p:cNvPr id="37" name="矩形 36"/>
            <p:cNvSpPr/>
            <p:nvPr/>
          </p:nvSpPr>
          <p:spPr>
            <a:xfrm>
              <a:off x="-783884" y="4912651"/>
              <a:ext cx="1313483" cy="85498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zh-TW" sz="2400" dirty="0"/>
            </a:p>
          </p:txBody>
        </p:sp>
        <p:sp>
          <p:nvSpPr>
            <p:cNvPr id="38" name="矩形 37"/>
            <p:cNvSpPr/>
            <p:nvPr/>
          </p:nvSpPr>
          <p:spPr>
            <a:xfrm>
              <a:off x="-740388" y="5340144"/>
              <a:ext cx="11836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400" dirty="0"/>
                <a:t>Chatbot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-680743" y="4980475"/>
              <a:ext cx="523167" cy="3596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err="1"/>
                <a:t>En</a:t>
              </a:r>
              <a:endParaRPr lang="zh-TW" altLang="en-US" sz="2400" dirty="0"/>
            </a:p>
          </p:txBody>
        </p:sp>
        <p:sp>
          <p:nvSpPr>
            <p:cNvPr id="40" name="矩形 39"/>
            <p:cNvSpPr/>
            <p:nvPr/>
          </p:nvSpPr>
          <p:spPr>
            <a:xfrm>
              <a:off x="-99715" y="4978916"/>
              <a:ext cx="542985" cy="3612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De</a:t>
              </a:r>
              <a:endParaRPr lang="zh-TW" altLang="en-US" sz="2400" dirty="0"/>
            </a:p>
          </p:txBody>
        </p:sp>
      </p:grpSp>
      <p:sp>
        <p:nvSpPr>
          <p:cNvPr id="7" name="文字方塊 6">
            <a:extLst>
              <a:ext uri="{FF2B5EF4-FFF2-40B4-BE49-F238E27FC236}">
                <a16:creationId xmlns:a16="http://schemas.microsoft.com/office/drawing/2014/main" id="{8FCDDA0C-294B-4928-BA73-642386CF7178}"/>
              </a:ext>
            </a:extLst>
          </p:cNvPr>
          <p:cNvSpPr txBox="1"/>
          <p:nvPr/>
        </p:nvSpPr>
        <p:spPr>
          <a:xfrm>
            <a:off x="4903247" y="720394"/>
            <a:ext cx="3568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Pairs of conditional input c and response x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6026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8" grpId="0"/>
      <p:bldP spid="15" grpId="0"/>
      <p:bldP spid="14" grpId="0" animBg="1"/>
      <p:bldP spid="17" grpId="0" animBg="1"/>
      <p:bldP spid="18" grpId="0" animBg="1"/>
      <p:bldP spid="32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5724741" y="2541589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7483880" y="2556376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4372305" y="4341804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flipV="1">
            <a:off x="6107309" y="4301435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4139729" y="4681595"/>
            <a:ext cx="465153" cy="605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5874733" y="4649855"/>
            <a:ext cx="465153" cy="605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0" name="直線單箭頭接點 9"/>
          <p:cNvCxnSpPr>
            <a:cxnSpLocks/>
            <a:stCxn id="8" idx="3"/>
          </p:cNvCxnSpPr>
          <p:nvPr/>
        </p:nvCxnSpPr>
        <p:spPr>
          <a:xfrm flipV="1">
            <a:off x="4604882" y="4960624"/>
            <a:ext cx="1239442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143216" y="5728542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2" name="直線單箭頭接點 11"/>
          <p:cNvCxnSpPr>
            <a:cxnSpLocks/>
          </p:cNvCxnSpPr>
          <p:nvPr/>
        </p:nvCxnSpPr>
        <p:spPr>
          <a:xfrm flipV="1">
            <a:off x="4372305" y="5296038"/>
            <a:ext cx="0" cy="40904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5892946" y="5701140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4" name="直線單箭頭接點 13"/>
          <p:cNvCxnSpPr>
            <a:cxnSpLocks/>
          </p:cNvCxnSpPr>
          <p:nvPr/>
        </p:nvCxnSpPr>
        <p:spPr>
          <a:xfrm flipV="1">
            <a:off x="6122035" y="5268636"/>
            <a:ext cx="0" cy="40904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4141472" y="3509077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3657129" y="3455775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3657129" y="3891917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18" name="橢圓 17"/>
          <p:cNvSpPr/>
          <p:nvPr/>
        </p:nvSpPr>
        <p:spPr>
          <a:xfrm>
            <a:off x="4229526" y="3917943"/>
            <a:ext cx="291789" cy="29178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4226410" y="3565394"/>
            <a:ext cx="291789" cy="29178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單箭頭接點 19"/>
          <p:cNvCxnSpPr>
            <a:cxnSpLocks/>
          </p:cNvCxnSpPr>
          <p:nvPr/>
        </p:nvCxnSpPr>
        <p:spPr>
          <a:xfrm flipV="1">
            <a:off x="5486203" y="5279128"/>
            <a:ext cx="381999" cy="4496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5869945" y="3504465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5385602" y="3451163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5385602" y="3887305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24" name="橢圓 23"/>
          <p:cNvSpPr/>
          <p:nvPr/>
        </p:nvSpPr>
        <p:spPr>
          <a:xfrm>
            <a:off x="5954610" y="3917440"/>
            <a:ext cx="291789" cy="2917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5954610" y="3565393"/>
            <a:ext cx="291789" cy="29178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6" name="直線單箭頭接點 25"/>
          <p:cNvCxnSpPr/>
          <p:nvPr/>
        </p:nvCxnSpPr>
        <p:spPr>
          <a:xfrm flipV="1">
            <a:off x="7887448" y="4297381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7654872" y="4645801"/>
            <a:ext cx="465153" cy="605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28" name="直線單箭頭接點 27"/>
          <p:cNvCxnSpPr>
            <a:cxnSpLocks/>
          </p:cNvCxnSpPr>
          <p:nvPr/>
        </p:nvCxnSpPr>
        <p:spPr>
          <a:xfrm flipV="1">
            <a:off x="6385021" y="4956570"/>
            <a:ext cx="1239442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7673085" y="5697086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30" name="直線單箭頭接點 29"/>
          <p:cNvCxnSpPr>
            <a:cxnSpLocks/>
          </p:cNvCxnSpPr>
          <p:nvPr/>
        </p:nvCxnSpPr>
        <p:spPr>
          <a:xfrm flipV="1">
            <a:off x="7902174" y="5264582"/>
            <a:ext cx="0" cy="40904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7050995" y="5698529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2" name="橢圓 31"/>
          <p:cNvSpPr/>
          <p:nvPr/>
        </p:nvSpPr>
        <p:spPr>
          <a:xfrm>
            <a:off x="7135933" y="5767759"/>
            <a:ext cx="291789" cy="29178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/>
          <p:cNvSpPr/>
          <p:nvPr/>
        </p:nvSpPr>
        <p:spPr>
          <a:xfrm>
            <a:off x="7135933" y="6101993"/>
            <a:ext cx="291789" cy="291789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6653772" y="5689802"/>
            <a:ext cx="406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35" name="矩形 34"/>
          <p:cNvSpPr/>
          <p:nvPr/>
        </p:nvSpPr>
        <p:spPr>
          <a:xfrm>
            <a:off x="7650084" y="3500411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7165741" y="3447109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7165741" y="3883251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38" name="橢圓 37"/>
          <p:cNvSpPr/>
          <p:nvPr/>
        </p:nvSpPr>
        <p:spPr>
          <a:xfrm>
            <a:off x="7759858" y="3931086"/>
            <a:ext cx="291789" cy="2917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/>
          <p:cNvSpPr/>
          <p:nvPr/>
        </p:nvSpPr>
        <p:spPr>
          <a:xfrm>
            <a:off x="7743850" y="3562456"/>
            <a:ext cx="291789" cy="29178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0" name="直線單箭頭接點 39"/>
          <p:cNvCxnSpPr>
            <a:cxnSpLocks/>
          </p:cNvCxnSpPr>
          <p:nvPr/>
        </p:nvCxnSpPr>
        <p:spPr>
          <a:xfrm flipV="1">
            <a:off x="7281827" y="5261348"/>
            <a:ext cx="381999" cy="4496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>
            <a:cxnSpLocks/>
          </p:cNvCxnSpPr>
          <p:nvPr/>
        </p:nvCxnSpPr>
        <p:spPr>
          <a:xfrm>
            <a:off x="4518199" y="2884239"/>
            <a:ext cx="970008" cy="281834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字方塊 41"/>
          <p:cNvSpPr txBox="1"/>
          <p:nvPr/>
        </p:nvSpPr>
        <p:spPr>
          <a:xfrm>
            <a:off x="3984954" y="2554073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cxnSp>
        <p:nvCxnSpPr>
          <p:cNvPr id="43" name="直線單箭頭接點 42"/>
          <p:cNvCxnSpPr>
            <a:cxnSpLocks/>
          </p:cNvCxnSpPr>
          <p:nvPr/>
        </p:nvCxnSpPr>
        <p:spPr>
          <a:xfrm>
            <a:off x="6276121" y="2884239"/>
            <a:ext cx="968024" cy="280230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5245934" y="5709166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5" name="橢圓 44"/>
          <p:cNvSpPr/>
          <p:nvPr/>
        </p:nvSpPr>
        <p:spPr>
          <a:xfrm>
            <a:off x="5330872" y="6160771"/>
            <a:ext cx="291789" cy="29178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橢圓 45"/>
          <p:cNvSpPr/>
          <p:nvPr/>
        </p:nvSpPr>
        <p:spPr>
          <a:xfrm>
            <a:off x="5330872" y="5789074"/>
            <a:ext cx="291789" cy="291789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文字方塊 46"/>
          <p:cNvSpPr txBox="1"/>
          <p:nvPr/>
        </p:nvSpPr>
        <p:spPr>
          <a:xfrm>
            <a:off x="4865419" y="6067243"/>
            <a:ext cx="406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cxnSp>
        <p:nvCxnSpPr>
          <p:cNvPr id="48" name="直線單箭頭接點 47"/>
          <p:cNvCxnSpPr>
            <a:cxnSpLocks/>
          </p:cNvCxnSpPr>
          <p:nvPr/>
        </p:nvCxnSpPr>
        <p:spPr>
          <a:xfrm flipV="1">
            <a:off x="3759473" y="5244293"/>
            <a:ext cx="381999" cy="4496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字方塊 48"/>
          <p:cNvSpPr txBox="1"/>
          <p:nvPr/>
        </p:nvSpPr>
        <p:spPr>
          <a:xfrm>
            <a:off x="2984500" y="5633139"/>
            <a:ext cx="1103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&lt;BOS&gt;</a:t>
            </a:r>
            <a:endParaRPr lang="zh-TW" altLang="en-US" sz="2400" dirty="0"/>
          </a:p>
        </p:txBody>
      </p:sp>
      <p:cxnSp>
        <p:nvCxnSpPr>
          <p:cNvPr id="50" name="直線單箭頭接點 49"/>
          <p:cNvCxnSpPr>
            <a:cxnSpLocks/>
          </p:cNvCxnSpPr>
          <p:nvPr/>
        </p:nvCxnSpPr>
        <p:spPr>
          <a:xfrm flipV="1">
            <a:off x="4372304" y="2967594"/>
            <a:ext cx="0" cy="454115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>
            <a:cxnSpLocks/>
          </p:cNvCxnSpPr>
          <p:nvPr/>
        </p:nvCxnSpPr>
        <p:spPr>
          <a:xfrm flipV="1">
            <a:off x="6100504" y="2967593"/>
            <a:ext cx="0" cy="454115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>
            <a:cxnSpLocks/>
          </p:cNvCxnSpPr>
          <p:nvPr/>
        </p:nvCxnSpPr>
        <p:spPr>
          <a:xfrm flipV="1">
            <a:off x="7880917" y="2961229"/>
            <a:ext cx="0" cy="454115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字方塊 56"/>
          <p:cNvSpPr txBox="1"/>
          <p:nvPr/>
        </p:nvSpPr>
        <p:spPr>
          <a:xfrm>
            <a:off x="699556" y="2116458"/>
            <a:ext cx="2887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Can we use gradient ascent?</a:t>
            </a:r>
            <a:endParaRPr lang="zh-TW" altLang="en-US" sz="2800" dirty="0"/>
          </a:p>
        </p:txBody>
      </p:sp>
      <p:sp>
        <p:nvSpPr>
          <p:cNvPr id="58" name="文字方塊 57"/>
          <p:cNvSpPr txBox="1"/>
          <p:nvPr/>
        </p:nvSpPr>
        <p:spPr>
          <a:xfrm>
            <a:off x="506421" y="5291427"/>
            <a:ext cx="839083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Due to the sampling process, “discriminator+ generator” is not differentiable </a:t>
            </a:r>
            <a:endParaRPr lang="zh-TW" altLang="en-US" sz="2800" dirty="0"/>
          </a:p>
        </p:txBody>
      </p:sp>
      <p:sp>
        <p:nvSpPr>
          <p:cNvPr id="59" name="矩形 58"/>
          <p:cNvSpPr/>
          <p:nvPr/>
        </p:nvSpPr>
        <p:spPr>
          <a:xfrm>
            <a:off x="4144221" y="1589287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60" name="直線單箭頭接點 59"/>
          <p:cNvCxnSpPr/>
          <p:nvPr/>
        </p:nvCxnSpPr>
        <p:spPr>
          <a:xfrm flipV="1">
            <a:off x="7878016" y="2240497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 flipV="1">
            <a:off x="6124018" y="2240497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61"/>
          <p:cNvCxnSpPr/>
          <p:nvPr/>
        </p:nvCxnSpPr>
        <p:spPr>
          <a:xfrm flipV="1">
            <a:off x="4375503" y="2227468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/>
          <p:cNvSpPr/>
          <p:nvPr/>
        </p:nvSpPr>
        <p:spPr>
          <a:xfrm>
            <a:off x="5899546" y="1602316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64" name="直線單箭頭接點 63"/>
          <p:cNvCxnSpPr>
            <a:cxnSpLocks/>
          </p:cNvCxnSpPr>
          <p:nvPr/>
        </p:nvCxnSpPr>
        <p:spPr>
          <a:xfrm>
            <a:off x="4719669" y="1905223"/>
            <a:ext cx="109552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/>
          <p:cNvSpPr/>
          <p:nvPr/>
        </p:nvSpPr>
        <p:spPr>
          <a:xfrm>
            <a:off x="7654872" y="1602316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67" name="直線單箭頭接點 66"/>
          <p:cNvCxnSpPr>
            <a:cxnSpLocks/>
          </p:cNvCxnSpPr>
          <p:nvPr/>
        </p:nvCxnSpPr>
        <p:spPr>
          <a:xfrm flipV="1">
            <a:off x="7871897" y="1028453"/>
            <a:ext cx="0" cy="56222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字方塊 67"/>
          <p:cNvSpPr txBox="1"/>
          <p:nvPr/>
        </p:nvSpPr>
        <p:spPr>
          <a:xfrm>
            <a:off x="5123748" y="1056483"/>
            <a:ext cx="2050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Discriminator</a:t>
            </a:r>
            <a:endParaRPr lang="zh-TW" altLang="en-US" sz="2400" dirty="0"/>
          </a:p>
        </p:txBody>
      </p:sp>
      <p:sp>
        <p:nvSpPr>
          <p:cNvPr id="69" name="矩形 68"/>
          <p:cNvSpPr/>
          <p:nvPr/>
        </p:nvSpPr>
        <p:spPr>
          <a:xfrm>
            <a:off x="3962079" y="1490549"/>
            <a:ext cx="4296501" cy="9037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419180" y="231527"/>
            <a:ext cx="5305561" cy="1200668"/>
            <a:chOff x="10539" y="177703"/>
            <a:chExt cx="5305561" cy="1200668"/>
          </a:xfrm>
        </p:grpSpPr>
        <p:sp>
          <p:nvSpPr>
            <p:cNvPr id="72" name="矩形 71"/>
            <p:cNvSpPr/>
            <p:nvPr/>
          </p:nvSpPr>
          <p:spPr>
            <a:xfrm>
              <a:off x="1934867" y="177703"/>
              <a:ext cx="1568171" cy="82619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err="1"/>
                <a:t>Discrimi</a:t>
              </a:r>
              <a:endParaRPr lang="en-US" altLang="zh-TW" sz="2400" dirty="0"/>
            </a:p>
            <a:p>
              <a:pPr algn="ctr"/>
              <a:r>
                <a:rPr lang="en-US" altLang="zh-TW" sz="2400" dirty="0" err="1"/>
                <a:t>nator</a:t>
              </a:r>
              <a:endParaRPr lang="en-US" altLang="zh-TW" sz="2400" dirty="0"/>
            </a:p>
          </p:txBody>
        </p:sp>
        <p:sp>
          <p:nvSpPr>
            <p:cNvPr id="73" name="箭號: 向右 72"/>
            <p:cNvSpPr/>
            <p:nvPr/>
          </p:nvSpPr>
          <p:spPr>
            <a:xfrm>
              <a:off x="1388698" y="359968"/>
              <a:ext cx="584200" cy="46166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4" name="箭號: 向右 73"/>
            <p:cNvSpPr/>
            <p:nvPr/>
          </p:nvSpPr>
          <p:spPr>
            <a:xfrm>
              <a:off x="3468532" y="359967"/>
              <a:ext cx="584200" cy="46166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5" name="文字方塊 74"/>
            <p:cNvSpPr txBox="1"/>
            <p:nvPr/>
          </p:nvSpPr>
          <p:spPr>
            <a:xfrm>
              <a:off x="4011316" y="335685"/>
              <a:ext cx="987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scalar</a:t>
              </a:r>
              <a:endParaRPr lang="zh-TW" altLang="en-US" sz="2400" dirty="0"/>
            </a:p>
          </p:txBody>
        </p:sp>
        <p:sp>
          <p:nvSpPr>
            <p:cNvPr id="76" name="文字方塊 75"/>
            <p:cNvSpPr txBox="1"/>
            <p:nvPr/>
          </p:nvSpPr>
          <p:spPr>
            <a:xfrm>
              <a:off x="10539" y="916706"/>
              <a:ext cx="14160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rgbClr val="FF0000"/>
                  </a:solidFill>
                </a:rPr>
                <a:t>update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77" name="箭號: 向右 76"/>
            <p:cNvSpPr/>
            <p:nvPr/>
          </p:nvSpPr>
          <p:spPr>
            <a:xfrm rot="16200000">
              <a:off x="4793168" y="335684"/>
              <a:ext cx="584200" cy="461665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79" name="直線單箭頭接點 78"/>
          <p:cNvCxnSpPr>
            <a:cxnSpLocks/>
          </p:cNvCxnSpPr>
          <p:nvPr/>
        </p:nvCxnSpPr>
        <p:spPr>
          <a:xfrm>
            <a:off x="6496275" y="1918475"/>
            <a:ext cx="109552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文字方塊 79"/>
          <p:cNvSpPr txBox="1"/>
          <p:nvPr/>
        </p:nvSpPr>
        <p:spPr>
          <a:xfrm>
            <a:off x="7377552" y="514160"/>
            <a:ext cx="987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scalar</a:t>
            </a:r>
            <a:endParaRPr lang="zh-TW" altLang="en-US" sz="2400" dirty="0"/>
          </a:p>
        </p:txBody>
      </p:sp>
      <p:sp>
        <p:nvSpPr>
          <p:cNvPr id="82" name="箭號: 向右 81"/>
          <p:cNvSpPr/>
          <p:nvPr/>
        </p:nvSpPr>
        <p:spPr>
          <a:xfrm rot="16200000">
            <a:off x="8169272" y="475059"/>
            <a:ext cx="584200" cy="46166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3" name="群組 82"/>
          <p:cNvGrpSpPr/>
          <p:nvPr/>
        </p:nvGrpSpPr>
        <p:grpSpPr>
          <a:xfrm>
            <a:off x="462925" y="200044"/>
            <a:ext cx="1313483" cy="889158"/>
            <a:chOff x="-783884" y="4912651"/>
            <a:chExt cx="1313483" cy="889158"/>
          </a:xfrm>
        </p:grpSpPr>
        <p:sp>
          <p:nvSpPr>
            <p:cNvPr id="84" name="矩形 83"/>
            <p:cNvSpPr/>
            <p:nvPr/>
          </p:nvSpPr>
          <p:spPr>
            <a:xfrm>
              <a:off x="-783884" y="4912651"/>
              <a:ext cx="1313483" cy="85498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zh-TW" sz="2400" dirty="0"/>
            </a:p>
          </p:txBody>
        </p:sp>
        <p:sp>
          <p:nvSpPr>
            <p:cNvPr id="85" name="矩形 84"/>
            <p:cNvSpPr/>
            <p:nvPr/>
          </p:nvSpPr>
          <p:spPr>
            <a:xfrm>
              <a:off x="-740388" y="5340144"/>
              <a:ext cx="11836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400" dirty="0"/>
                <a:t>Chatbot</a:t>
              </a:r>
            </a:p>
          </p:txBody>
        </p:sp>
        <p:sp>
          <p:nvSpPr>
            <p:cNvPr id="86" name="矩形 85"/>
            <p:cNvSpPr/>
            <p:nvPr/>
          </p:nvSpPr>
          <p:spPr>
            <a:xfrm>
              <a:off x="-680743" y="4980475"/>
              <a:ext cx="523167" cy="3596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err="1"/>
                <a:t>En</a:t>
              </a:r>
              <a:endParaRPr lang="zh-TW" altLang="en-US" sz="2400" dirty="0"/>
            </a:p>
          </p:txBody>
        </p:sp>
        <p:sp>
          <p:nvSpPr>
            <p:cNvPr id="87" name="矩形 86"/>
            <p:cNvSpPr/>
            <p:nvPr/>
          </p:nvSpPr>
          <p:spPr>
            <a:xfrm>
              <a:off x="-99715" y="4978916"/>
              <a:ext cx="542985" cy="3612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De</a:t>
              </a:r>
              <a:endParaRPr lang="zh-TW" altLang="en-US" sz="2400" dirty="0"/>
            </a:p>
          </p:txBody>
        </p:sp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2CFE3597-9759-4865-9C6A-B89E4C9E02EF}"/>
              </a:ext>
            </a:extLst>
          </p:cNvPr>
          <p:cNvSpPr txBox="1"/>
          <p:nvPr/>
        </p:nvSpPr>
        <p:spPr>
          <a:xfrm>
            <a:off x="1278771" y="3139071"/>
            <a:ext cx="1456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dirty="0">
                <a:solidFill>
                  <a:srgbClr val="FF0000"/>
                </a:solidFill>
              </a:rPr>
              <a:t>NO!</a:t>
            </a:r>
            <a:endParaRPr lang="zh-TW" altLang="en-US" sz="6000" dirty="0">
              <a:solidFill>
                <a:srgbClr val="FF0000"/>
              </a:solidFill>
            </a:endParaRPr>
          </a:p>
        </p:txBody>
      </p:sp>
      <p:sp>
        <p:nvSpPr>
          <p:cNvPr id="54" name="矩形: 圓角 53">
            <a:extLst>
              <a:ext uri="{FF2B5EF4-FFF2-40B4-BE49-F238E27FC236}">
                <a16:creationId xmlns:a16="http://schemas.microsoft.com/office/drawing/2014/main" id="{F37544BA-6679-4472-99DA-007A1FD1DF01}"/>
              </a:ext>
            </a:extLst>
          </p:cNvPr>
          <p:cNvSpPr/>
          <p:nvPr/>
        </p:nvSpPr>
        <p:spPr>
          <a:xfrm>
            <a:off x="4516455" y="4235842"/>
            <a:ext cx="3276971" cy="801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Update Parameters</a:t>
            </a:r>
            <a:endParaRPr lang="zh-TW" altLang="en-US" sz="2800" dirty="0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D5751A76-A353-412C-823C-1C42D551C5FD}"/>
              </a:ext>
            </a:extLst>
          </p:cNvPr>
          <p:cNvSpPr/>
          <p:nvPr/>
        </p:nvSpPr>
        <p:spPr>
          <a:xfrm>
            <a:off x="3984955" y="2553205"/>
            <a:ext cx="4245582" cy="6043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550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1" grpId="0" animBg="1"/>
      <p:bldP spid="13" grpId="0" animBg="1"/>
      <p:bldP spid="15" grpId="0" animBg="1"/>
      <p:bldP spid="16" grpId="0"/>
      <p:bldP spid="17" grpId="0"/>
      <p:bldP spid="18" grpId="0" animBg="1"/>
      <p:bldP spid="19" grpId="0" animBg="1"/>
      <p:bldP spid="21" grpId="0" animBg="1"/>
      <p:bldP spid="22" grpId="0"/>
      <p:bldP spid="23" grpId="0"/>
      <p:bldP spid="24" grpId="0" animBg="1"/>
      <p:bldP spid="25" grpId="0" animBg="1"/>
      <p:bldP spid="27" grpId="0" animBg="1"/>
      <p:bldP spid="29" grpId="0" animBg="1"/>
      <p:bldP spid="31" grpId="0" animBg="1"/>
      <p:bldP spid="32" grpId="0" animBg="1"/>
      <p:bldP spid="33" grpId="0" animBg="1"/>
      <p:bldP spid="34" grpId="0"/>
      <p:bldP spid="35" grpId="0" animBg="1"/>
      <p:bldP spid="36" grpId="0"/>
      <p:bldP spid="37" grpId="0"/>
      <p:bldP spid="38" grpId="0" animBg="1"/>
      <p:bldP spid="39" grpId="0" animBg="1"/>
      <p:bldP spid="42" grpId="0"/>
      <p:bldP spid="44" grpId="0" animBg="1"/>
      <p:bldP spid="45" grpId="0" animBg="1"/>
      <p:bldP spid="46" grpId="0" animBg="1"/>
      <p:bldP spid="47" grpId="0"/>
      <p:bldP spid="49" grpId="0"/>
      <p:bldP spid="57" grpId="0"/>
      <p:bldP spid="58" grpId="0" animBg="1"/>
      <p:bldP spid="59" grpId="0" animBg="1"/>
      <p:bldP spid="63" grpId="0" animBg="1"/>
      <p:bldP spid="65" grpId="0" animBg="1"/>
      <p:bldP spid="68" grpId="0"/>
      <p:bldP spid="69" grpId="0" animBg="1"/>
      <p:bldP spid="80" grpId="0"/>
      <p:bldP spid="82" grpId="0" animBg="1"/>
      <p:bldP spid="2" grpId="0"/>
      <p:bldP spid="54" grpId="0" animBg="1"/>
      <p:bldP spid="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CAAD1F-2EA7-4E4F-B71D-3798F6ED5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Three Categories of Solutions</a:t>
            </a:r>
            <a:endParaRPr lang="zh-TW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AF6977D5-A432-4470-92B7-A303B11BF1F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908403"/>
          <a:ext cx="7886700" cy="4376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8689D98D-E398-4C81-B22A-A5C71CC71A68}"/>
              </a:ext>
            </a:extLst>
          </p:cNvPr>
          <p:cNvSpPr/>
          <p:nvPr/>
        </p:nvSpPr>
        <p:spPr>
          <a:xfrm>
            <a:off x="575582" y="1886858"/>
            <a:ext cx="7939768" cy="13255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070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116287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A2D28ABA-8725-4A15-A6B2-9CC07D07780C}"/>
              </a:ext>
            </a:extLst>
          </p:cNvPr>
          <p:cNvSpPr/>
          <p:nvPr/>
        </p:nvSpPr>
        <p:spPr>
          <a:xfrm>
            <a:off x="754954" y="1972737"/>
            <a:ext cx="7600950" cy="7345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852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A071D5-2856-4770-B3C2-F372987B1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Gumbel-</a:t>
            </a:r>
            <a:r>
              <a:rPr lang="en-US" altLang="zh-TW" dirty="0" err="1"/>
              <a:t>softmax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8AB6BC-F668-4A3E-90F8-2A48B6901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https://4.bp.blogspot.com/-fpP3tK8x5Xk/WCKuHOhS7qI/AAAAAAAAFKs/hGfcGjBC3msRhQczwPMoiWhfIOtnGL1CACEw/s320/gumbel1.png">
            <a:extLst>
              <a:ext uri="{FF2B5EF4-FFF2-40B4-BE49-F238E27FC236}">
                <a16:creationId xmlns:a16="http://schemas.microsoft.com/office/drawing/2014/main" id="{DE930FB9-F580-4FA0-9EEF-2CF81CEE3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10" y="1561195"/>
            <a:ext cx="2946348" cy="529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4.bp.blogspot.com/-UygVd5cfAKA/WCKuJ2BqmEI/AAAAAAAAFKw/zSjMGxopb74_-FeXt7tTslrM0_PTKKvlQCEw/s320/gumbel3.png">
            <a:extLst>
              <a:ext uri="{FF2B5EF4-FFF2-40B4-BE49-F238E27FC236}">
                <a16:creationId xmlns:a16="http://schemas.microsoft.com/office/drawing/2014/main" id="{60CA6BFC-5407-466C-9542-3C45C9DAF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658" y="604966"/>
            <a:ext cx="3395801" cy="617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FA579B22-51C3-442A-9CEB-E954B0A629F5}"/>
              </a:ext>
            </a:extLst>
          </p:cNvPr>
          <p:cNvSpPr/>
          <p:nvPr/>
        </p:nvSpPr>
        <p:spPr>
          <a:xfrm>
            <a:off x="89941" y="5576798"/>
            <a:ext cx="24833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/>
              <a:t>http://blog.evjang.com/2016/11/tutorial-categorical-variational.html</a:t>
            </a:r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D825F71-4E75-412E-B9BA-2CD3CFD3C2BD}"/>
              </a:ext>
            </a:extLst>
          </p:cNvPr>
          <p:cNvSpPr/>
          <p:nvPr/>
        </p:nvSpPr>
        <p:spPr>
          <a:xfrm>
            <a:off x="89941" y="4653468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https://casmls.github.io/general/2017/02/01/GumbelSoftmax.html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C992AB3-F1B0-4C21-9FFA-54197187FF08}"/>
              </a:ext>
            </a:extLst>
          </p:cNvPr>
          <p:cNvSpPr/>
          <p:nvPr/>
        </p:nvSpPr>
        <p:spPr>
          <a:xfrm>
            <a:off x="89942" y="3495244"/>
            <a:ext cx="2285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https://gabrielhuang.gitbooks.io/machine-learning/reparametrization-trick.html</a:t>
            </a:r>
          </a:p>
        </p:txBody>
      </p:sp>
    </p:spTree>
    <p:extLst>
      <p:ext uri="{BB962C8B-B14F-4D97-AF65-F5344CB8AC3E}">
        <p14:creationId xmlns:p14="http://schemas.microsoft.com/office/powerpoint/2010/main" val="349359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CAAD1F-2EA7-4E4F-B71D-3798F6ED5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Three Categories of Solutions</a:t>
            </a:r>
            <a:endParaRPr lang="zh-TW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AF6977D5-A432-4470-92B7-A303B11BF1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311224"/>
              </p:ext>
            </p:extLst>
          </p:nvPr>
        </p:nvGraphicFramePr>
        <p:xfrm>
          <a:off x="628650" y="1908403"/>
          <a:ext cx="7886700" cy="4376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8689D98D-E398-4C81-B22A-A5C71CC71A68}"/>
              </a:ext>
            </a:extLst>
          </p:cNvPr>
          <p:cNvSpPr/>
          <p:nvPr/>
        </p:nvSpPr>
        <p:spPr>
          <a:xfrm>
            <a:off x="575582" y="3193144"/>
            <a:ext cx="7939768" cy="15094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658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5724741" y="2541589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7483880" y="2556376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4372305" y="4341804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flipV="1">
            <a:off x="6107309" y="4301435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4139729" y="4681595"/>
            <a:ext cx="465153" cy="605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5874733" y="4649855"/>
            <a:ext cx="465153" cy="605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0" name="直線單箭頭接點 9"/>
          <p:cNvCxnSpPr>
            <a:cxnSpLocks/>
            <a:stCxn id="8" idx="3"/>
          </p:cNvCxnSpPr>
          <p:nvPr/>
        </p:nvCxnSpPr>
        <p:spPr>
          <a:xfrm flipV="1">
            <a:off x="4604882" y="4960624"/>
            <a:ext cx="1239442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143216" y="5728542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2" name="直線單箭頭接點 11"/>
          <p:cNvCxnSpPr>
            <a:cxnSpLocks/>
          </p:cNvCxnSpPr>
          <p:nvPr/>
        </p:nvCxnSpPr>
        <p:spPr>
          <a:xfrm flipV="1">
            <a:off x="4372305" y="5296038"/>
            <a:ext cx="0" cy="40904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5892946" y="5701140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4" name="直線單箭頭接點 13"/>
          <p:cNvCxnSpPr>
            <a:cxnSpLocks/>
          </p:cNvCxnSpPr>
          <p:nvPr/>
        </p:nvCxnSpPr>
        <p:spPr>
          <a:xfrm flipV="1">
            <a:off x="6122035" y="5268636"/>
            <a:ext cx="0" cy="40904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4141472" y="3509077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3657129" y="3455775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3657129" y="3891917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18" name="橢圓 17"/>
          <p:cNvSpPr/>
          <p:nvPr/>
        </p:nvSpPr>
        <p:spPr>
          <a:xfrm>
            <a:off x="4229526" y="3917943"/>
            <a:ext cx="291789" cy="29178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4226410" y="3565394"/>
            <a:ext cx="291789" cy="29178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單箭頭接點 19"/>
          <p:cNvCxnSpPr>
            <a:cxnSpLocks/>
          </p:cNvCxnSpPr>
          <p:nvPr/>
        </p:nvCxnSpPr>
        <p:spPr>
          <a:xfrm flipV="1">
            <a:off x="5486203" y="5279128"/>
            <a:ext cx="381999" cy="4496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5869945" y="3504465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5385602" y="3451163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5385602" y="3887305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24" name="橢圓 23"/>
          <p:cNvSpPr/>
          <p:nvPr/>
        </p:nvSpPr>
        <p:spPr>
          <a:xfrm>
            <a:off x="5954610" y="3917440"/>
            <a:ext cx="291789" cy="2917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5954610" y="3565393"/>
            <a:ext cx="291789" cy="29178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6" name="直線單箭頭接點 25"/>
          <p:cNvCxnSpPr/>
          <p:nvPr/>
        </p:nvCxnSpPr>
        <p:spPr>
          <a:xfrm flipV="1">
            <a:off x="7887448" y="4297381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7654872" y="4645801"/>
            <a:ext cx="465153" cy="605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28" name="直線單箭頭接點 27"/>
          <p:cNvCxnSpPr>
            <a:cxnSpLocks/>
          </p:cNvCxnSpPr>
          <p:nvPr/>
        </p:nvCxnSpPr>
        <p:spPr>
          <a:xfrm flipV="1">
            <a:off x="6385021" y="4956570"/>
            <a:ext cx="1239442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7673085" y="5697086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30" name="直線單箭頭接點 29"/>
          <p:cNvCxnSpPr>
            <a:cxnSpLocks/>
          </p:cNvCxnSpPr>
          <p:nvPr/>
        </p:nvCxnSpPr>
        <p:spPr>
          <a:xfrm flipV="1">
            <a:off x="7902174" y="5264582"/>
            <a:ext cx="0" cy="40904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7050995" y="5698529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2" name="橢圓 31"/>
          <p:cNvSpPr/>
          <p:nvPr/>
        </p:nvSpPr>
        <p:spPr>
          <a:xfrm>
            <a:off x="7135933" y="5767759"/>
            <a:ext cx="291789" cy="29178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/>
          <p:cNvSpPr/>
          <p:nvPr/>
        </p:nvSpPr>
        <p:spPr>
          <a:xfrm>
            <a:off x="7135933" y="6101993"/>
            <a:ext cx="291789" cy="291789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6653772" y="5689802"/>
            <a:ext cx="406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35" name="矩形 34"/>
          <p:cNvSpPr/>
          <p:nvPr/>
        </p:nvSpPr>
        <p:spPr>
          <a:xfrm>
            <a:off x="7650084" y="3500411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7165741" y="3447109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7165741" y="3883251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38" name="橢圓 37"/>
          <p:cNvSpPr/>
          <p:nvPr/>
        </p:nvSpPr>
        <p:spPr>
          <a:xfrm>
            <a:off x="7759858" y="3931086"/>
            <a:ext cx="291789" cy="2917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/>
          <p:cNvSpPr/>
          <p:nvPr/>
        </p:nvSpPr>
        <p:spPr>
          <a:xfrm>
            <a:off x="7743850" y="3562456"/>
            <a:ext cx="291789" cy="29178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0" name="直線單箭頭接點 39"/>
          <p:cNvCxnSpPr>
            <a:cxnSpLocks/>
          </p:cNvCxnSpPr>
          <p:nvPr/>
        </p:nvCxnSpPr>
        <p:spPr>
          <a:xfrm flipV="1">
            <a:off x="7281827" y="5261348"/>
            <a:ext cx="381999" cy="4496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>
            <a:cxnSpLocks/>
          </p:cNvCxnSpPr>
          <p:nvPr/>
        </p:nvCxnSpPr>
        <p:spPr>
          <a:xfrm>
            <a:off x="4518199" y="2884239"/>
            <a:ext cx="970008" cy="281834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字方塊 41"/>
          <p:cNvSpPr txBox="1"/>
          <p:nvPr/>
        </p:nvSpPr>
        <p:spPr>
          <a:xfrm>
            <a:off x="3984954" y="2554073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cxnSp>
        <p:nvCxnSpPr>
          <p:cNvPr id="43" name="直線單箭頭接點 42"/>
          <p:cNvCxnSpPr>
            <a:cxnSpLocks/>
          </p:cNvCxnSpPr>
          <p:nvPr/>
        </p:nvCxnSpPr>
        <p:spPr>
          <a:xfrm>
            <a:off x="6276121" y="2884239"/>
            <a:ext cx="968024" cy="280230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5245934" y="5709166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5" name="橢圓 44"/>
          <p:cNvSpPr/>
          <p:nvPr/>
        </p:nvSpPr>
        <p:spPr>
          <a:xfrm>
            <a:off x="5330872" y="6160771"/>
            <a:ext cx="291789" cy="29178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橢圓 45"/>
          <p:cNvSpPr/>
          <p:nvPr/>
        </p:nvSpPr>
        <p:spPr>
          <a:xfrm>
            <a:off x="5330872" y="5789074"/>
            <a:ext cx="291789" cy="291789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文字方塊 46"/>
          <p:cNvSpPr txBox="1"/>
          <p:nvPr/>
        </p:nvSpPr>
        <p:spPr>
          <a:xfrm>
            <a:off x="4865419" y="6067243"/>
            <a:ext cx="406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cxnSp>
        <p:nvCxnSpPr>
          <p:cNvPr id="48" name="直線單箭頭接點 47"/>
          <p:cNvCxnSpPr>
            <a:cxnSpLocks/>
          </p:cNvCxnSpPr>
          <p:nvPr/>
        </p:nvCxnSpPr>
        <p:spPr>
          <a:xfrm flipV="1">
            <a:off x="3759473" y="5244293"/>
            <a:ext cx="381999" cy="4496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字方塊 48"/>
          <p:cNvSpPr txBox="1"/>
          <p:nvPr/>
        </p:nvSpPr>
        <p:spPr>
          <a:xfrm>
            <a:off x="2984500" y="5633139"/>
            <a:ext cx="1103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&lt;BOS&gt;</a:t>
            </a:r>
            <a:endParaRPr lang="zh-TW" altLang="en-US" sz="2400" dirty="0"/>
          </a:p>
        </p:txBody>
      </p:sp>
      <p:cxnSp>
        <p:nvCxnSpPr>
          <p:cNvPr id="50" name="直線單箭頭接點 49"/>
          <p:cNvCxnSpPr>
            <a:cxnSpLocks/>
          </p:cNvCxnSpPr>
          <p:nvPr/>
        </p:nvCxnSpPr>
        <p:spPr>
          <a:xfrm flipV="1">
            <a:off x="4372304" y="2967594"/>
            <a:ext cx="0" cy="454115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>
            <a:cxnSpLocks/>
          </p:cNvCxnSpPr>
          <p:nvPr/>
        </p:nvCxnSpPr>
        <p:spPr>
          <a:xfrm flipV="1">
            <a:off x="6100504" y="2967593"/>
            <a:ext cx="0" cy="454115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>
            <a:cxnSpLocks/>
          </p:cNvCxnSpPr>
          <p:nvPr/>
        </p:nvCxnSpPr>
        <p:spPr>
          <a:xfrm flipV="1">
            <a:off x="7880917" y="2961229"/>
            <a:ext cx="0" cy="454115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字方塊 56"/>
          <p:cNvSpPr txBox="1"/>
          <p:nvPr/>
        </p:nvSpPr>
        <p:spPr>
          <a:xfrm>
            <a:off x="320102" y="2005410"/>
            <a:ext cx="33654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Use the distribution as the input of discriminator</a:t>
            </a:r>
            <a:endParaRPr lang="zh-TW" altLang="en-US" sz="2800" dirty="0"/>
          </a:p>
        </p:txBody>
      </p:sp>
      <p:sp>
        <p:nvSpPr>
          <p:cNvPr id="58" name="文字方塊 57"/>
          <p:cNvSpPr txBox="1"/>
          <p:nvPr/>
        </p:nvSpPr>
        <p:spPr>
          <a:xfrm>
            <a:off x="315252" y="3562201"/>
            <a:ext cx="30399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Avoid the sampling process</a:t>
            </a:r>
            <a:endParaRPr lang="zh-TW" altLang="en-US" sz="2800" dirty="0"/>
          </a:p>
        </p:txBody>
      </p:sp>
      <p:sp>
        <p:nvSpPr>
          <p:cNvPr id="59" name="矩形 58"/>
          <p:cNvSpPr/>
          <p:nvPr/>
        </p:nvSpPr>
        <p:spPr>
          <a:xfrm>
            <a:off x="4144221" y="1589287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60" name="直線單箭頭接點 59"/>
          <p:cNvCxnSpPr/>
          <p:nvPr/>
        </p:nvCxnSpPr>
        <p:spPr>
          <a:xfrm flipV="1">
            <a:off x="7878016" y="2240497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 flipV="1">
            <a:off x="6124018" y="2240497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61"/>
          <p:cNvCxnSpPr/>
          <p:nvPr/>
        </p:nvCxnSpPr>
        <p:spPr>
          <a:xfrm flipV="1">
            <a:off x="4375503" y="2227468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/>
          <p:cNvSpPr/>
          <p:nvPr/>
        </p:nvSpPr>
        <p:spPr>
          <a:xfrm>
            <a:off x="5899546" y="1602316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64" name="直線單箭頭接點 63"/>
          <p:cNvCxnSpPr>
            <a:cxnSpLocks/>
          </p:cNvCxnSpPr>
          <p:nvPr/>
        </p:nvCxnSpPr>
        <p:spPr>
          <a:xfrm>
            <a:off x="4719669" y="1905223"/>
            <a:ext cx="109552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/>
          <p:cNvSpPr/>
          <p:nvPr/>
        </p:nvSpPr>
        <p:spPr>
          <a:xfrm>
            <a:off x="7654872" y="1602316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67" name="直線單箭頭接點 66"/>
          <p:cNvCxnSpPr>
            <a:cxnSpLocks/>
          </p:cNvCxnSpPr>
          <p:nvPr/>
        </p:nvCxnSpPr>
        <p:spPr>
          <a:xfrm flipV="1">
            <a:off x="7871897" y="1028453"/>
            <a:ext cx="0" cy="56222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字方塊 67"/>
          <p:cNvSpPr txBox="1"/>
          <p:nvPr/>
        </p:nvSpPr>
        <p:spPr>
          <a:xfrm>
            <a:off x="5123748" y="1056483"/>
            <a:ext cx="2050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Discriminator</a:t>
            </a:r>
            <a:endParaRPr lang="zh-TW" altLang="en-US" sz="2400" dirty="0"/>
          </a:p>
        </p:txBody>
      </p:sp>
      <p:sp>
        <p:nvSpPr>
          <p:cNvPr id="69" name="矩形 68"/>
          <p:cNvSpPr/>
          <p:nvPr/>
        </p:nvSpPr>
        <p:spPr>
          <a:xfrm>
            <a:off x="3962079" y="1490549"/>
            <a:ext cx="4296501" cy="9037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419180" y="231527"/>
            <a:ext cx="5305561" cy="1200668"/>
            <a:chOff x="10539" y="177703"/>
            <a:chExt cx="5305561" cy="1200668"/>
          </a:xfrm>
        </p:grpSpPr>
        <p:sp>
          <p:nvSpPr>
            <p:cNvPr id="72" name="矩形 71"/>
            <p:cNvSpPr/>
            <p:nvPr/>
          </p:nvSpPr>
          <p:spPr>
            <a:xfrm>
              <a:off x="1934867" y="177703"/>
              <a:ext cx="1568171" cy="82619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err="1"/>
                <a:t>Discrimi</a:t>
              </a:r>
              <a:endParaRPr lang="en-US" altLang="zh-TW" sz="2400" dirty="0"/>
            </a:p>
            <a:p>
              <a:pPr algn="ctr"/>
              <a:r>
                <a:rPr lang="en-US" altLang="zh-TW" sz="2400" dirty="0" err="1"/>
                <a:t>nator</a:t>
              </a:r>
              <a:endParaRPr lang="en-US" altLang="zh-TW" sz="2400" dirty="0"/>
            </a:p>
          </p:txBody>
        </p:sp>
        <p:sp>
          <p:nvSpPr>
            <p:cNvPr id="73" name="箭號: 向右 72"/>
            <p:cNvSpPr/>
            <p:nvPr/>
          </p:nvSpPr>
          <p:spPr>
            <a:xfrm>
              <a:off x="1388698" y="359968"/>
              <a:ext cx="584200" cy="46166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4" name="箭號: 向右 73"/>
            <p:cNvSpPr/>
            <p:nvPr/>
          </p:nvSpPr>
          <p:spPr>
            <a:xfrm>
              <a:off x="3468532" y="359967"/>
              <a:ext cx="584200" cy="46166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5" name="文字方塊 74"/>
            <p:cNvSpPr txBox="1"/>
            <p:nvPr/>
          </p:nvSpPr>
          <p:spPr>
            <a:xfrm>
              <a:off x="4011316" y="335685"/>
              <a:ext cx="987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scalar</a:t>
              </a:r>
              <a:endParaRPr lang="zh-TW" altLang="en-US" sz="2400" dirty="0"/>
            </a:p>
          </p:txBody>
        </p:sp>
        <p:sp>
          <p:nvSpPr>
            <p:cNvPr id="76" name="文字方塊 75"/>
            <p:cNvSpPr txBox="1"/>
            <p:nvPr/>
          </p:nvSpPr>
          <p:spPr>
            <a:xfrm>
              <a:off x="10539" y="916706"/>
              <a:ext cx="14160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rgbClr val="FF0000"/>
                  </a:solidFill>
                </a:rPr>
                <a:t>update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77" name="箭號: 向右 76"/>
            <p:cNvSpPr/>
            <p:nvPr/>
          </p:nvSpPr>
          <p:spPr>
            <a:xfrm rot="16200000">
              <a:off x="4793168" y="335684"/>
              <a:ext cx="584200" cy="461665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79" name="直線單箭頭接點 78"/>
          <p:cNvCxnSpPr>
            <a:cxnSpLocks/>
          </p:cNvCxnSpPr>
          <p:nvPr/>
        </p:nvCxnSpPr>
        <p:spPr>
          <a:xfrm>
            <a:off x="6496275" y="1918475"/>
            <a:ext cx="109552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文字方塊 79"/>
          <p:cNvSpPr txBox="1"/>
          <p:nvPr/>
        </p:nvSpPr>
        <p:spPr>
          <a:xfrm>
            <a:off x="7377552" y="514160"/>
            <a:ext cx="987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scalar</a:t>
            </a:r>
            <a:endParaRPr lang="zh-TW" altLang="en-US" sz="2400" dirty="0"/>
          </a:p>
        </p:txBody>
      </p:sp>
      <p:sp>
        <p:nvSpPr>
          <p:cNvPr id="82" name="箭號: 向右 81"/>
          <p:cNvSpPr/>
          <p:nvPr/>
        </p:nvSpPr>
        <p:spPr>
          <a:xfrm rot="16200000">
            <a:off x="8169272" y="475059"/>
            <a:ext cx="584200" cy="46166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3" name="群組 82"/>
          <p:cNvGrpSpPr/>
          <p:nvPr/>
        </p:nvGrpSpPr>
        <p:grpSpPr>
          <a:xfrm>
            <a:off x="462925" y="200044"/>
            <a:ext cx="1313483" cy="889158"/>
            <a:chOff x="-783884" y="4912651"/>
            <a:chExt cx="1313483" cy="889158"/>
          </a:xfrm>
        </p:grpSpPr>
        <p:sp>
          <p:nvSpPr>
            <p:cNvPr id="84" name="矩形 83"/>
            <p:cNvSpPr/>
            <p:nvPr/>
          </p:nvSpPr>
          <p:spPr>
            <a:xfrm>
              <a:off x="-783884" y="4912651"/>
              <a:ext cx="1313483" cy="85498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zh-TW" sz="2400" dirty="0"/>
            </a:p>
          </p:txBody>
        </p:sp>
        <p:sp>
          <p:nvSpPr>
            <p:cNvPr id="85" name="矩形 84"/>
            <p:cNvSpPr/>
            <p:nvPr/>
          </p:nvSpPr>
          <p:spPr>
            <a:xfrm>
              <a:off x="-740388" y="5340144"/>
              <a:ext cx="11836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400" dirty="0"/>
                <a:t>Chatbot</a:t>
              </a:r>
            </a:p>
          </p:txBody>
        </p:sp>
        <p:sp>
          <p:nvSpPr>
            <p:cNvPr id="86" name="矩形 85"/>
            <p:cNvSpPr/>
            <p:nvPr/>
          </p:nvSpPr>
          <p:spPr>
            <a:xfrm>
              <a:off x="-680743" y="4980475"/>
              <a:ext cx="523167" cy="3596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err="1"/>
                <a:t>En</a:t>
              </a:r>
              <a:endParaRPr lang="zh-TW" altLang="en-US" sz="2400" dirty="0"/>
            </a:p>
          </p:txBody>
        </p:sp>
        <p:sp>
          <p:nvSpPr>
            <p:cNvPr id="87" name="矩形 86"/>
            <p:cNvSpPr/>
            <p:nvPr/>
          </p:nvSpPr>
          <p:spPr>
            <a:xfrm>
              <a:off x="-99715" y="4978916"/>
              <a:ext cx="542985" cy="3612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De</a:t>
              </a:r>
              <a:endParaRPr lang="zh-TW" altLang="en-US" sz="2400" dirty="0"/>
            </a:p>
          </p:txBody>
        </p:sp>
      </p:grpSp>
      <p:sp>
        <p:nvSpPr>
          <p:cNvPr id="54" name="矩形: 圓角 53">
            <a:extLst>
              <a:ext uri="{FF2B5EF4-FFF2-40B4-BE49-F238E27FC236}">
                <a16:creationId xmlns:a16="http://schemas.microsoft.com/office/drawing/2014/main" id="{F37544BA-6679-4472-99DA-007A1FD1DF01}"/>
              </a:ext>
            </a:extLst>
          </p:cNvPr>
          <p:cNvSpPr/>
          <p:nvPr/>
        </p:nvSpPr>
        <p:spPr>
          <a:xfrm>
            <a:off x="4516455" y="4235842"/>
            <a:ext cx="3276971" cy="801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Update Parameters</a:t>
            </a:r>
            <a:endParaRPr lang="zh-TW" altLang="en-US" sz="2800" dirty="0"/>
          </a:p>
        </p:txBody>
      </p:sp>
      <p:grpSp>
        <p:nvGrpSpPr>
          <p:cNvPr id="71" name="群組 70">
            <a:extLst>
              <a:ext uri="{FF2B5EF4-FFF2-40B4-BE49-F238E27FC236}">
                <a16:creationId xmlns:a16="http://schemas.microsoft.com/office/drawing/2014/main" id="{88949AD8-8707-482F-9B45-3FBE406BDEB3}"/>
              </a:ext>
            </a:extLst>
          </p:cNvPr>
          <p:cNvGrpSpPr/>
          <p:nvPr/>
        </p:nvGrpSpPr>
        <p:grpSpPr>
          <a:xfrm>
            <a:off x="3945717" y="2230112"/>
            <a:ext cx="330293" cy="1307024"/>
            <a:chOff x="3896117" y="2255432"/>
            <a:chExt cx="330293" cy="1307024"/>
          </a:xfrm>
        </p:grpSpPr>
        <p:cxnSp>
          <p:nvCxnSpPr>
            <p:cNvPr id="55" name="直線接點 54">
              <a:extLst>
                <a:ext uri="{FF2B5EF4-FFF2-40B4-BE49-F238E27FC236}">
                  <a16:creationId xmlns:a16="http://schemas.microsoft.com/office/drawing/2014/main" id="{2CAA5FB8-3233-4A1B-A89C-D8ACCC7FEC73}"/>
                </a:ext>
              </a:extLst>
            </p:cNvPr>
            <p:cNvCxnSpPr/>
            <p:nvPr/>
          </p:nvCxnSpPr>
          <p:spPr>
            <a:xfrm flipH="1" flipV="1">
              <a:off x="3911679" y="3251200"/>
              <a:ext cx="228050" cy="311256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接點 87">
              <a:extLst>
                <a:ext uri="{FF2B5EF4-FFF2-40B4-BE49-F238E27FC236}">
                  <a16:creationId xmlns:a16="http://schemas.microsoft.com/office/drawing/2014/main" id="{AC31D837-69E4-4D3A-93D4-998E63053DC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96117" y="2639632"/>
              <a:ext cx="2059" cy="611568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接點 88">
              <a:extLst>
                <a:ext uri="{FF2B5EF4-FFF2-40B4-BE49-F238E27FC236}">
                  <a16:creationId xmlns:a16="http://schemas.microsoft.com/office/drawing/2014/main" id="{0A1BF28F-4E8E-4ECF-BC46-0D859323B4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08830" y="2255432"/>
              <a:ext cx="317580" cy="38420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群組 89">
            <a:extLst>
              <a:ext uri="{FF2B5EF4-FFF2-40B4-BE49-F238E27FC236}">
                <a16:creationId xmlns:a16="http://schemas.microsoft.com/office/drawing/2014/main" id="{A86A5AF0-E938-4972-BF6C-BA468FCFCF9E}"/>
              </a:ext>
            </a:extLst>
          </p:cNvPr>
          <p:cNvGrpSpPr/>
          <p:nvPr/>
        </p:nvGrpSpPr>
        <p:grpSpPr>
          <a:xfrm>
            <a:off x="5674276" y="2255177"/>
            <a:ext cx="330293" cy="1307024"/>
            <a:chOff x="3896117" y="2255432"/>
            <a:chExt cx="330293" cy="1307024"/>
          </a:xfrm>
        </p:grpSpPr>
        <p:cxnSp>
          <p:nvCxnSpPr>
            <p:cNvPr id="91" name="直線接點 90">
              <a:extLst>
                <a:ext uri="{FF2B5EF4-FFF2-40B4-BE49-F238E27FC236}">
                  <a16:creationId xmlns:a16="http://schemas.microsoft.com/office/drawing/2014/main" id="{A2F126EE-FBA3-4EB8-A5E4-016CF239526F}"/>
                </a:ext>
              </a:extLst>
            </p:cNvPr>
            <p:cNvCxnSpPr/>
            <p:nvPr/>
          </p:nvCxnSpPr>
          <p:spPr>
            <a:xfrm flipH="1" flipV="1">
              <a:off x="3911679" y="3251200"/>
              <a:ext cx="228050" cy="311256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接點 91">
              <a:extLst>
                <a:ext uri="{FF2B5EF4-FFF2-40B4-BE49-F238E27FC236}">
                  <a16:creationId xmlns:a16="http://schemas.microsoft.com/office/drawing/2014/main" id="{85096251-02F5-4B6C-AC7F-3D6C9C8706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96117" y="2639632"/>
              <a:ext cx="2059" cy="611568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接點 92">
              <a:extLst>
                <a:ext uri="{FF2B5EF4-FFF2-40B4-BE49-F238E27FC236}">
                  <a16:creationId xmlns:a16="http://schemas.microsoft.com/office/drawing/2014/main" id="{D28CA194-EFFE-4EF1-970A-20E5CACAEB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08830" y="2255432"/>
              <a:ext cx="317580" cy="38420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群組 93">
            <a:extLst>
              <a:ext uri="{FF2B5EF4-FFF2-40B4-BE49-F238E27FC236}">
                <a16:creationId xmlns:a16="http://schemas.microsoft.com/office/drawing/2014/main" id="{3794C016-F30E-4AF4-8B34-60D7067E0F8C}"/>
              </a:ext>
            </a:extLst>
          </p:cNvPr>
          <p:cNvGrpSpPr/>
          <p:nvPr/>
        </p:nvGrpSpPr>
        <p:grpSpPr>
          <a:xfrm>
            <a:off x="7451569" y="2230829"/>
            <a:ext cx="330293" cy="1307024"/>
            <a:chOff x="3896117" y="2255432"/>
            <a:chExt cx="330293" cy="1307024"/>
          </a:xfrm>
        </p:grpSpPr>
        <p:cxnSp>
          <p:nvCxnSpPr>
            <p:cNvPr id="95" name="直線接點 94">
              <a:extLst>
                <a:ext uri="{FF2B5EF4-FFF2-40B4-BE49-F238E27FC236}">
                  <a16:creationId xmlns:a16="http://schemas.microsoft.com/office/drawing/2014/main" id="{31DA0243-69B8-4A46-AE77-541FCAC23AB1}"/>
                </a:ext>
              </a:extLst>
            </p:cNvPr>
            <p:cNvCxnSpPr/>
            <p:nvPr/>
          </p:nvCxnSpPr>
          <p:spPr>
            <a:xfrm flipH="1" flipV="1">
              <a:off x="3911679" y="3251200"/>
              <a:ext cx="228050" cy="311256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接點 95">
              <a:extLst>
                <a:ext uri="{FF2B5EF4-FFF2-40B4-BE49-F238E27FC236}">
                  <a16:creationId xmlns:a16="http://schemas.microsoft.com/office/drawing/2014/main" id="{467EAC84-AF64-425D-A5F4-C5F7E2D232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96117" y="2639632"/>
              <a:ext cx="2059" cy="611568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接點 96">
              <a:extLst>
                <a:ext uri="{FF2B5EF4-FFF2-40B4-BE49-F238E27FC236}">
                  <a16:creationId xmlns:a16="http://schemas.microsoft.com/office/drawing/2014/main" id="{060B0BB7-09B6-4D1C-A398-9861CD918C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08830" y="2255432"/>
              <a:ext cx="317580" cy="38420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文字方塊 97">
            <a:extLst>
              <a:ext uri="{FF2B5EF4-FFF2-40B4-BE49-F238E27FC236}">
                <a16:creationId xmlns:a16="http://schemas.microsoft.com/office/drawing/2014/main" id="{FB6B299D-6880-422B-815C-249D730D0FED}"/>
              </a:ext>
            </a:extLst>
          </p:cNvPr>
          <p:cNvSpPr txBox="1"/>
          <p:nvPr/>
        </p:nvSpPr>
        <p:spPr>
          <a:xfrm>
            <a:off x="301323" y="4676976"/>
            <a:ext cx="29501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We can do backpropagation now.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7689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9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is the problem?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Real sentence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Generated</a:t>
            </a: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308962"/>
              </p:ext>
            </p:extLst>
          </p:nvPr>
        </p:nvGraphicFramePr>
        <p:xfrm>
          <a:off x="3098155" y="2329299"/>
          <a:ext cx="379751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751">
                  <a:extLst>
                    <a:ext uri="{9D8B030D-6E8A-4147-A177-3AD203B41FA5}">
                      <a16:colId xmlns:a16="http://schemas.microsoft.com/office/drawing/2014/main" val="12658480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513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82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390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624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898539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672967"/>
              </p:ext>
            </p:extLst>
          </p:nvPr>
        </p:nvGraphicFramePr>
        <p:xfrm>
          <a:off x="3772712" y="2329299"/>
          <a:ext cx="379751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751">
                  <a:extLst>
                    <a:ext uri="{9D8B030D-6E8A-4147-A177-3AD203B41FA5}">
                      <a16:colId xmlns:a16="http://schemas.microsoft.com/office/drawing/2014/main" val="12658480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513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82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390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624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898539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970694"/>
              </p:ext>
            </p:extLst>
          </p:nvPr>
        </p:nvGraphicFramePr>
        <p:xfrm>
          <a:off x="4447269" y="2329299"/>
          <a:ext cx="379751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751">
                  <a:extLst>
                    <a:ext uri="{9D8B030D-6E8A-4147-A177-3AD203B41FA5}">
                      <a16:colId xmlns:a16="http://schemas.microsoft.com/office/drawing/2014/main" val="12658480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513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82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390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624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898539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94382"/>
              </p:ext>
            </p:extLst>
          </p:nvPr>
        </p:nvGraphicFramePr>
        <p:xfrm>
          <a:off x="5121826" y="2329299"/>
          <a:ext cx="379751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751">
                  <a:extLst>
                    <a:ext uri="{9D8B030D-6E8A-4147-A177-3AD203B41FA5}">
                      <a16:colId xmlns:a16="http://schemas.microsoft.com/office/drawing/2014/main" val="12658480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513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82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390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624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898539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409937"/>
              </p:ext>
            </p:extLst>
          </p:nvPr>
        </p:nvGraphicFramePr>
        <p:xfrm>
          <a:off x="5796383" y="2329299"/>
          <a:ext cx="379751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751">
                  <a:extLst>
                    <a:ext uri="{9D8B030D-6E8A-4147-A177-3AD203B41FA5}">
                      <a16:colId xmlns:a16="http://schemas.microsoft.com/office/drawing/2014/main" val="12658480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513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82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390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624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898539"/>
                  </a:ext>
                </a:extLst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48583"/>
              </p:ext>
            </p:extLst>
          </p:nvPr>
        </p:nvGraphicFramePr>
        <p:xfrm>
          <a:off x="3009071" y="4581216"/>
          <a:ext cx="533608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608">
                  <a:extLst>
                    <a:ext uri="{9D8B030D-6E8A-4147-A177-3AD203B41FA5}">
                      <a16:colId xmlns:a16="http://schemas.microsoft.com/office/drawing/2014/main" val="12658480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0.9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513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0.1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82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390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624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898539"/>
                  </a:ext>
                </a:extLst>
              </a:tr>
            </a:tbl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32731"/>
              </p:ext>
            </p:extLst>
          </p:nvPr>
        </p:nvGraphicFramePr>
        <p:xfrm>
          <a:off x="3683628" y="4581216"/>
          <a:ext cx="533608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608">
                  <a:extLst>
                    <a:ext uri="{9D8B030D-6E8A-4147-A177-3AD203B41FA5}">
                      <a16:colId xmlns:a16="http://schemas.microsoft.com/office/drawing/2014/main" val="12658480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0.1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513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0.9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82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390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624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898539"/>
                  </a:ext>
                </a:extLst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153668"/>
              </p:ext>
            </p:extLst>
          </p:nvPr>
        </p:nvGraphicFramePr>
        <p:xfrm>
          <a:off x="4398991" y="4581216"/>
          <a:ext cx="533608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608">
                  <a:extLst>
                    <a:ext uri="{9D8B030D-6E8A-4147-A177-3AD203B41FA5}">
                      <a16:colId xmlns:a16="http://schemas.microsoft.com/office/drawing/2014/main" val="12658480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0.1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513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0.1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82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0.7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390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0.1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624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898539"/>
                  </a:ext>
                </a:extLst>
              </a:tr>
            </a:tbl>
          </a:graphicData>
        </a:graphic>
      </p:graphicFrame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114106"/>
              </p:ext>
            </p:extLst>
          </p:nvPr>
        </p:nvGraphicFramePr>
        <p:xfrm>
          <a:off x="5075734" y="4585979"/>
          <a:ext cx="533608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608">
                  <a:extLst>
                    <a:ext uri="{9D8B030D-6E8A-4147-A177-3AD203B41FA5}">
                      <a16:colId xmlns:a16="http://schemas.microsoft.com/office/drawing/2014/main" val="12658480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513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82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0.1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390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0.8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624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0.1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898539"/>
                  </a:ext>
                </a:extLst>
              </a:tr>
            </a:tbl>
          </a:graphicData>
        </a:graphic>
      </p:graphicFrame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478857"/>
              </p:ext>
            </p:extLst>
          </p:nvPr>
        </p:nvGraphicFramePr>
        <p:xfrm>
          <a:off x="5750291" y="4581216"/>
          <a:ext cx="533608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608">
                  <a:extLst>
                    <a:ext uri="{9D8B030D-6E8A-4147-A177-3AD203B41FA5}">
                      <a16:colId xmlns:a16="http://schemas.microsoft.com/office/drawing/2014/main" val="12658480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513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82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390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0.1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624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0.9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898539"/>
                  </a:ext>
                </a:extLst>
              </a:tr>
            </a:tbl>
          </a:graphicData>
        </a:graphic>
      </p:graphicFrame>
      <p:sp>
        <p:nvSpPr>
          <p:cNvPr id="21" name="文字方塊 20"/>
          <p:cNvSpPr txBox="1"/>
          <p:nvPr/>
        </p:nvSpPr>
        <p:spPr>
          <a:xfrm>
            <a:off x="1226707" y="5092817"/>
            <a:ext cx="171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Can never be 1-of-N</a:t>
            </a:r>
            <a:endParaRPr lang="zh-TW" altLang="en-US" sz="2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6636665" y="3058129"/>
            <a:ext cx="2687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Discriminator can immediately find the difference.</a:t>
            </a:r>
            <a:endParaRPr lang="zh-TW" altLang="en-US" sz="24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6547348" y="5613692"/>
            <a:ext cx="230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WGAN is helpful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17100" y="2265798"/>
            <a:ext cx="3489299" cy="197272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2917100" y="4530416"/>
            <a:ext cx="3489299" cy="196245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/>
          <p:nvPr/>
        </p:nvCxnSpPr>
        <p:spPr>
          <a:xfrm>
            <a:off x="6508776" y="2618330"/>
            <a:ext cx="406400" cy="43979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>
            <a:cxnSpLocks/>
          </p:cNvCxnSpPr>
          <p:nvPr/>
        </p:nvCxnSpPr>
        <p:spPr>
          <a:xfrm flipV="1">
            <a:off x="6472097" y="4208149"/>
            <a:ext cx="443079" cy="78917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71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4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CAAD1F-2EA7-4E4F-B71D-3798F6ED5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Three Categories of Solutions</a:t>
            </a:r>
            <a:endParaRPr lang="zh-TW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AF6977D5-A432-4470-92B7-A303B11BF1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188033"/>
              </p:ext>
            </p:extLst>
          </p:nvPr>
        </p:nvGraphicFramePr>
        <p:xfrm>
          <a:off x="628650" y="1908403"/>
          <a:ext cx="7886700" cy="4376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8689D98D-E398-4C81-B22A-A5C71CC71A68}"/>
              </a:ext>
            </a:extLst>
          </p:cNvPr>
          <p:cNvSpPr/>
          <p:nvPr/>
        </p:nvSpPr>
        <p:spPr>
          <a:xfrm>
            <a:off x="624840" y="4656183"/>
            <a:ext cx="7939768" cy="16285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287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Reinforcement Learning?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5032375"/>
              </a:xfrm>
            </p:spPr>
            <p:txBody>
              <a:bodyPr>
                <a:normAutofit/>
              </a:bodyPr>
              <a:lstStyle/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r>
                  <a:rPr lang="en-US" altLang="zh-TW" sz="2400" dirty="0"/>
                  <a:t>Consider the output of discriminator as </a:t>
                </a:r>
                <a:r>
                  <a:rPr lang="en-US" altLang="zh-TW" sz="2400" dirty="0">
                    <a:solidFill>
                      <a:srgbClr val="FF0000"/>
                    </a:solidFill>
                  </a:rPr>
                  <a:t>reward </a:t>
                </a:r>
              </a:p>
              <a:p>
                <a:pPr lvl="1"/>
                <a:r>
                  <a:rPr lang="en-US" altLang="zh-TW" dirty="0"/>
                  <a:t>Update generator to increase discriminator = to get maximum reward</a:t>
                </a:r>
              </a:p>
              <a:p>
                <a:pPr lvl="1"/>
                <a:r>
                  <a:rPr lang="en-US" altLang="zh-TW" dirty="0"/>
                  <a:t>Using the formulation of policy gradient, replace reward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dirty="0"/>
                  <a:t> with discriminator output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D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zh-TW" dirty="0"/>
              </a:p>
              <a:p>
                <a:r>
                  <a:rPr lang="en-US" altLang="zh-TW" sz="2400" dirty="0"/>
                  <a:t>Different from typical RL</a:t>
                </a:r>
              </a:p>
              <a:p>
                <a:pPr lvl="1"/>
                <a:r>
                  <a:rPr lang="en-US" altLang="zh-TW" dirty="0"/>
                  <a:t>The discriminator would update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5032375"/>
              </a:xfrm>
              <a:blipFill>
                <a:blip r:embed="rId3"/>
                <a:stretch>
                  <a:fillRect l="-1005" r="-8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群組 25"/>
          <p:cNvGrpSpPr/>
          <p:nvPr/>
        </p:nvGrpSpPr>
        <p:grpSpPr>
          <a:xfrm>
            <a:off x="1919219" y="2196849"/>
            <a:ext cx="5305561" cy="1232151"/>
            <a:chOff x="419180" y="200044"/>
            <a:chExt cx="5305561" cy="1232151"/>
          </a:xfrm>
        </p:grpSpPr>
        <p:grpSp>
          <p:nvGrpSpPr>
            <p:cNvPr id="14" name="群組 13"/>
            <p:cNvGrpSpPr/>
            <p:nvPr/>
          </p:nvGrpSpPr>
          <p:grpSpPr>
            <a:xfrm>
              <a:off x="419180" y="231527"/>
              <a:ext cx="5305561" cy="1200668"/>
              <a:chOff x="10539" y="177703"/>
              <a:chExt cx="5305561" cy="1200668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1934867" y="177703"/>
                <a:ext cx="1568171" cy="82619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err="1"/>
                  <a:t>Discrimi</a:t>
                </a:r>
                <a:endParaRPr lang="en-US" altLang="zh-TW" sz="2400" dirty="0"/>
              </a:p>
              <a:p>
                <a:pPr algn="ctr"/>
                <a:r>
                  <a:rPr lang="en-US" altLang="zh-TW" sz="2400" dirty="0" err="1"/>
                  <a:t>nator</a:t>
                </a:r>
                <a:endParaRPr lang="en-US" altLang="zh-TW" sz="2400" dirty="0"/>
              </a:p>
            </p:txBody>
          </p:sp>
          <p:sp>
            <p:nvSpPr>
              <p:cNvPr id="16" name="箭號: 向右 15"/>
              <p:cNvSpPr/>
              <p:nvPr/>
            </p:nvSpPr>
            <p:spPr>
              <a:xfrm>
                <a:off x="1388698" y="359968"/>
                <a:ext cx="584200" cy="461665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" name="箭號: 向右 16"/>
              <p:cNvSpPr/>
              <p:nvPr/>
            </p:nvSpPr>
            <p:spPr>
              <a:xfrm>
                <a:off x="3468532" y="359967"/>
                <a:ext cx="584200" cy="461665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文字方塊 17"/>
              <p:cNvSpPr txBox="1"/>
              <p:nvPr/>
            </p:nvSpPr>
            <p:spPr>
              <a:xfrm>
                <a:off x="4011316" y="335685"/>
                <a:ext cx="9873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scalar</a:t>
                </a:r>
                <a:endParaRPr lang="zh-TW" altLang="en-US" sz="2400" dirty="0"/>
              </a:p>
            </p:txBody>
          </p:sp>
          <p:sp>
            <p:nvSpPr>
              <p:cNvPr id="19" name="文字方塊 18"/>
              <p:cNvSpPr txBox="1"/>
              <p:nvPr/>
            </p:nvSpPr>
            <p:spPr>
              <a:xfrm>
                <a:off x="10539" y="916706"/>
                <a:ext cx="14160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>
                    <a:solidFill>
                      <a:srgbClr val="FF0000"/>
                    </a:solidFill>
                  </a:rPr>
                  <a:t>update</a:t>
                </a:r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箭號: 向右 19"/>
              <p:cNvSpPr/>
              <p:nvPr/>
            </p:nvSpPr>
            <p:spPr>
              <a:xfrm rot="16200000">
                <a:off x="4793168" y="335684"/>
                <a:ext cx="584200" cy="461665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1" name="群組 20"/>
            <p:cNvGrpSpPr/>
            <p:nvPr/>
          </p:nvGrpSpPr>
          <p:grpSpPr>
            <a:xfrm>
              <a:off x="462925" y="200044"/>
              <a:ext cx="1313483" cy="889158"/>
              <a:chOff x="-783884" y="4912651"/>
              <a:chExt cx="1313483" cy="889158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-783884" y="4912651"/>
                <a:ext cx="1313483" cy="85498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altLang="zh-TW" sz="2400" dirty="0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-740388" y="5340144"/>
                <a:ext cx="11836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TW" sz="2400" dirty="0"/>
                  <a:t>Chatbot</a:t>
                </a: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-680743" y="4980475"/>
                <a:ext cx="523167" cy="35966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err="1"/>
                  <a:t>En</a:t>
                </a:r>
                <a:endParaRPr lang="zh-TW" altLang="en-US" sz="2400" dirty="0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-99715" y="4978916"/>
                <a:ext cx="542985" cy="36122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/>
                  <a:t>De</a:t>
                </a:r>
                <a:endParaRPr lang="zh-TW" altLang="en-US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562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281" y="2684419"/>
            <a:ext cx="679810" cy="9807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90883" y="2897319"/>
                <a:ext cx="4385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83" y="2897319"/>
                <a:ext cx="43858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箭號: 左-右雙向 6"/>
          <p:cNvSpPr/>
          <p:nvPr/>
        </p:nvSpPr>
        <p:spPr>
          <a:xfrm>
            <a:off x="2010500" y="2972993"/>
            <a:ext cx="660400" cy="40640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119628" y="4077893"/>
                <a:ext cx="10672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628" y="4077893"/>
                <a:ext cx="106727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119628" y="4660342"/>
                <a:ext cx="10804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628" y="4660342"/>
                <a:ext cx="108048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074295" y="5728174"/>
                <a:ext cx="11711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295" y="5728174"/>
                <a:ext cx="1171153" cy="369332"/>
              </a:xfrm>
              <a:prstGeom prst="rect">
                <a:avLst/>
              </a:prstGeom>
              <a:blipFill>
                <a:blip r:embed="rId6"/>
                <a:stretch>
                  <a:fillRect t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 rot="5400000">
            <a:off x="1279915" y="5128758"/>
            <a:ext cx="901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15" name="文字方塊 14"/>
          <p:cNvSpPr txBox="1"/>
          <p:nvPr/>
        </p:nvSpPr>
        <p:spPr>
          <a:xfrm rot="5400000">
            <a:off x="2690893" y="5107684"/>
            <a:ext cx="901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22" name="矩形 21"/>
          <p:cNvSpPr/>
          <p:nvPr/>
        </p:nvSpPr>
        <p:spPr>
          <a:xfrm>
            <a:off x="732603" y="2346076"/>
            <a:ext cx="3370522" cy="39232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3654" y="2759686"/>
            <a:ext cx="635626" cy="961319"/>
          </a:xfrm>
          <a:prstGeom prst="rect">
            <a:avLst/>
          </a:prstGeom>
        </p:spPr>
      </p:pic>
      <p:sp>
        <p:nvSpPr>
          <p:cNvPr id="27" name="文字方塊 26"/>
          <p:cNvSpPr txBox="1"/>
          <p:nvPr/>
        </p:nvSpPr>
        <p:spPr>
          <a:xfrm>
            <a:off x="42217" y="1758323"/>
            <a:ext cx="1353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g-step</a:t>
            </a:r>
            <a:endParaRPr lang="zh-TW" altLang="en-US" sz="2800" b="1" i="1" u="sng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19362" y="-6483"/>
            <a:ext cx="1353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d-step</a:t>
            </a:r>
            <a:endParaRPr lang="zh-TW" altLang="en-US" sz="2800" b="1" i="1" u="sng" dirty="0"/>
          </a:p>
        </p:txBody>
      </p:sp>
      <p:pic>
        <p:nvPicPr>
          <p:cNvPr id="30" name="圖片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5919" y="797978"/>
            <a:ext cx="635626" cy="961319"/>
          </a:xfrm>
          <a:prstGeom prst="rect">
            <a:avLst/>
          </a:prstGeom>
        </p:spPr>
      </p:pic>
      <p:sp>
        <p:nvSpPr>
          <p:cNvPr id="31" name="文字方塊 30"/>
          <p:cNvSpPr txBox="1"/>
          <p:nvPr/>
        </p:nvSpPr>
        <p:spPr>
          <a:xfrm>
            <a:off x="3590365" y="445888"/>
            <a:ext cx="1858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discriminator</a:t>
            </a:r>
            <a:endParaRPr lang="zh-TW" altLang="en-US" sz="2400" dirty="0"/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314" y="763219"/>
            <a:ext cx="679810" cy="980794"/>
          </a:xfrm>
          <a:prstGeom prst="rect">
            <a:avLst/>
          </a:prstGeom>
        </p:spPr>
      </p:pic>
      <p:sp>
        <p:nvSpPr>
          <p:cNvPr id="33" name="箭號: 向右 32"/>
          <p:cNvSpPr/>
          <p:nvPr/>
        </p:nvSpPr>
        <p:spPr>
          <a:xfrm>
            <a:off x="2714773" y="1026373"/>
            <a:ext cx="1260496" cy="3516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938505" y="944661"/>
                <a:ext cx="2197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505" y="944661"/>
                <a:ext cx="219740" cy="369332"/>
              </a:xfrm>
              <a:prstGeom prst="rect">
                <a:avLst/>
              </a:prstGeom>
              <a:blipFill>
                <a:blip r:embed="rId8"/>
                <a:stretch>
                  <a:fillRect l="-19444" r="-13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箭號: 向右 34"/>
          <p:cNvSpPr/>
          <p:nvPr/>
        </p:nvSpPr>
        <p:spPr>
          <a:xfrm>
            <a:off x="1205605" y="993950"/>
            <a:ext cx="552288" cy="3516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3034161" y="682498"/>
                <a:ext cx="50219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161" y="682498"/>
                <a:ext cx="50219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文字方塊 37"/>
          <p:cNvSpPr txBox="1"/>
          <p:nvPr/>
        </p:nvSpPr>
        <p:spPr>
          <a:xfrm>
            <a:off x="2698568" y="1318480"/>
            <a:ext cx="1173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fake</a:t>
            </a:r>
            <a:endParaRPr lang="zh-TW" altLang="en-US" sz="2400" dirty="0"/>
          </a:p>
        </p:txBody>
      </p:sp>
      <p:pic>
        <p:nvPicPr>
          <p:cNvPr id="39" name="Picture 2" descr="对话泡泡图标矢量素材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433" y="184922"/>
            <a:ext cx="2940607" cy="201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箭號: 向右 39"/>
          <p:cNvSpPr/>
          <p:nvPr/>
        </p:nvSpPr>
        <p:spPr>
          <a:xfrm flipH="1">
            <a:off x="4894150" y="1033410"/>
            <a:ext cx="1260496" cy="3516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文字方塊 40"/>
          <p:cNvSpPr txBox="1"/>
          <p:nvPr/>
        </p:nvSpPr>
        <p:spPr>
          <a:xfrm>
            <a:off x="4981264" y="1331824"/>
            <a:ext cx="1173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real</a:t>
            </a:r>
            <a:endParaRPr lang="zh-TW" altLang="en-US" sz="2400" dirty="0"/>
          </a:p>
        </p:txBody>
      </p:sp>
      <p:sp>
        <p:nvSpPr>
          <p:cNvPr id="46" name="箭號: 上-下雙向 45"/>
          <p:cNvSpPr/>
          <p:nvPr/>
        </p:nvSpPr>
        <p:spPr>
          <a:xfrm>
            <a:off x="302626" y="531031"/>
            <a:ext cx="468836" cy="126038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1" name="圖片 50">
            <a:extLst>
              <a:ext uri="{FF2B5EF4-FFF2-40B4-BE49-F238E27FC236}">
                <a16:creationId xmlns:a16="http://schemas.microsoft.com/office/drawing/2014/main" id="{A2B7C6BD-8FBD-4689-9DC8-92B182903E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4253" y="2683951"/>
            <a:ext cx="1152525" cy="1104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97982D2B-730A-4336-985A-6EA11926E957}"/>
                  </a:ext>
                </a:extLst>
              </p:cNvPr>
              <p:cNvSpPr/>
              <p:nvPr/>
            </p:nvSpPr>
            <p:spPr>
              <a:xfrm>
                <a:off x="2368217" y="4029536"/>
                <a:ext cx="1474186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97982D2B-730A-4336-985A-6EA11926E9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217" y="4029536"/>
                <a:ext cx="1474186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BC835D5E-AEF9-4223-8262-1C4EBB779D18}"/>
                  </a:ext>
                </a:extLst>
              </p:cNvPr>
              <p:cNvSpPr/>
              <p:nvPr/>
            </p:nvSpPr>
            <p:spPr>
              <a:xfrm>
                <a:off x="2368217" y="4598903"/>
                <a:ext cx="1487394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BC835D5E-AEF9-4223-8262-1C4EBB779D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217" y="4598903"/>
                <a:ext cx="1487394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22683458-D51A-441C-BC90-8863BB993531}"/>
                  </a:ext>
                </a:extLst>
              </p:cNvPr>
              <p:cNvSpPr/>
              <p:nvPr/>
            </p:nvSpPr>
            <p:spPr>
              <a:xfrm>
                <a:off x="2382174" y="5666735"/>
                <a:ext cx="1578060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22683458-D51A-441C-BC90-8863BB9935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174" y="5666735"/>
                <a:ext cx="1578060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387112" y="4027038"/>
                <a:ext cx="1474186" cy="46166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112" y="4027038"/>
                <a:ext cx="1474186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387112" y="4596405"/>
                <a:ext cx="1487394" cy="46166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112" y="4596405"/>
                <a:ext cx="1487394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401069" y="5664237"/>
                <a:ext cx="1578060" cy="46166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069" y="5664237"/>
                <a:ext cx="1578060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C7887D86-CD76-46D0-86ED-410A12786C02}"/>
                  </a:ext>
                </a:extLst>
              </p:cNvPr>
              <p:cNvSpPr txBox="1"/>
              <p:nvPr/>
            </p:nvSpPr>
            <p:spPr>
              <a:xfrm>
                <a:off x="4561940" y="3150558"/>
                <a:ext cx="4320209" cy="1130822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𝑙𝑜𝑔𝑃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TW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C7887D86-CD76-46D0-86ED-410A12786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40" y="3150558"/>
                <a:ext cx="4320209" cy="113082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03AC3CCD-D15A-42B3-8558-39806BC2BB4D}"/>
                  </a:ext>
                </a:extLst>
              </p:cNvPr>
              <p:cNvSpPr/>
              <p:nvPr/>
            </p:nvSpPr>
            <p:spPr>
              <a:xfrm>
                <a:off x="4982358" y="2529792"/>
                <a:ext cx="3201261" cy="542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03AC3CCD-D15A-42B3-8558-39806BC2BB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358" y="2529792"/>
                <a:ext cx="3201261" cy="54220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矩形 56">
            <a:extLst>
              <a:ext uri="{FF2B5EF4-FFF2-40B4-BE49-F238E27FC236}">
                <a16:creationId xmlns:a16="http://schemas.microsoft.com/office/drawing/2014/main" id="{5836407B-A6A8-4269-BDE5-30CD724948A8}"/>
              </a:ext>
            </a:extLst>
          </p:cNvPr>
          <p:cNvSpPr/>
          <p:nvPr/>
        </p:nvSpPr>
        <p:spPr>
          <a:xfrm>
            <a:off x="7296748" y="2529792"/>
            <a:ext cx="886871" cy="537731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BAEA593D-B69A-4A64-AEC8-0CD136994477}"/>
              </a:ext>
            </a:extLst>
          </p:cNvPr>
          <p:cNvCxnSpPr>
            <a:cxnSpLocks/>
          </p:cNvCxnSpPr>
          <p:nvPr/>
        </p:nvCxnSpPr>
        <p:spPr>
          <a:xfrm>
            <a:off x="7747323" y="3067523"/>
            <a:ext cx="0" cy="24040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>
            <a:extLst>
              <a:ext uri="{FF2B5EF4-FFF2-40B4-BE49-F238E27FC236}">
                <a16:creationId xmlns:a16="http://schemas.microsoft.com/office/drawing/2014/main" id="{41BF6D79-632C-4ED6-8D5E-85527D800FE1}"/>
              </a:ext>
            </a:extLst>
          </p:cNvPr>
          <p:cNvSpPr/>
          <p:nvPr/>
        </p:nvSpPr>
        <p:spPr>
          <a:xfrm>
            <a:off x="4349811" y="2360635"/>
            <a:ext cx="4644548" cy="38874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1BD98AA4-6016-4F77-8857-12C6221D5969}"/>
                  </a:ext>
                </a:extLst>
              </p:cNvPr>
              <p:cNvSpPr txBox="1"/>
              <p:nvPr/>
            </p:nvSpPr>
            <p:spPr>
              <a:xfrm>
                <a:off x="4393107" y="4297076"/>
                <a:ext cx="3488651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400" dirty="0"/>
                  <a:t> is positive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1BD98AA4-6016-4F77-8857-12C6221D5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107" y="4297076"/>
                <a:ext cx="3488651" cy="509178"/>
              </a:xfrm>
              <a:prstGeom prst="rect">
                <a:avLst/>
              </a:prstGeom>
              <a:blipFill>
                <a:blip r:embed="rId20"/>
                <a:stretch>
                  <a:fillRect t="-3614" b="-240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C752E1F9-2EFF-4FD9-947C-18348F1B3FE2}"/>
                  </a:ext>
                </a:extLst>
              </p:cNvPr>
              <p:cNvSpPr txBox="1"/>
              <p:nvPr/>
            </p:nvSpPr>
            <p:spPr>
              <a:xfrm>
                <a:off x="4614765" y="4708404"/>
                <a:ext cx="4968117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Updating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to increase</a:t>
                </a:r>
                <a:r>
                  <a:rPr lang="zh-TW" alt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C752E1F9-2EFF-4FD9-947C-18348F1B3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765" y="4708404"/>
                <a:ext cx="4968117" cy="509178"/>
              </a:xfrm>
              <a:prstGeom prst="rect">
                <a:avLst/>
              </a:prstGeom>
              <a:blipFill>
                <a:blip r:embed="rId21"/>
                <a:stretch>
                  <a:fillRect l="-1840" t="-3571" b="-226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D8FD6832-8097-4899-8783-637C6C2C055D}"/>
                  </a:ext>
                </a:extLst>
              </p:cNvPr>
              <p:cNvSpPr txBox="1"/>
              <p:nvPr/>
            </p:nvSpPr>
            <p:spPr>
              <a:xfrm>
                <a:off x="4393107" y="5241212"/>
                <a:ext cx="3488651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400" dirty="0"/>
                  <a:t> is negative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D8FD6832-8097-4899-8783-637C6C2C0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107" y="5241212"/>
                <a:ext cx="3488651" cy="509178"/>
              </a:xfrm>
              <a:prstGeom prst="rect">
                <a:avLst/>
              </a:prstGeom>
              <a:blipFill>
                <a:blip r:embed="rId22"/>
                <a:stretch>
                  <a:fillRect t="-3614" b="-240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E4A60CAE-0C25-4130-B2CB-F744BAE9B1B6}"/>
                  </a:ext>
                </a:extLst>
              </p:cNvPr>
              <p:cNvSpPr txBox="1"/>
              <p:nvPr/>
            </p:nvSpPr>
            <p:spPr>
              <a:xfrm>
                <a:off x="4614764" y="5716393"/>
                <a:ext cx="4968117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Updating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to decrease</a:t>
                </a:r>
                <a:r>
                  <a:rPr lang="zh-TW" alt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E4A60CAE-0C25-4130-B2CB-F744BAE9B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764" y="5716393"/>
                <a:ext cx="4968117" cy="509178"/>
              </a:xfrm>
              <a:prstGeom prst="rect">
                <a:avLst/>
              </a:prstGeom>
              <a:blipFill>
                <a:blip r:embed="rId23"/>
                <a:stretch>
                  <a:fillRect l="-1840" t="-3614" b="-240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DDC26FEB-C4D8-4009-8760-2452A6280C02}"/>
                  </a:ext>
                </a:extLst>
              </p:cNvPr>
              <p:cNvSpPr/>
              <p:nvPr/>
            </p:nvSpPr>
            <p:spPr>
              <a:xfrm>
                <a:off x="5426431" y="3484009"/>
                <a:ext cx="1230029" cy="50917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DDC26FEB-C4D8-4009-8760-2452A6280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431" y="3484009"/>
                <a:ext cx="1230029" cy="50917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15B189F9-7ABF-4043-AB87-63D4001DF51D}"/>
                  </a:ext>
                </a:extLst>
              </p:cNvPr>
              <p:cNvSpPr/>
              <p:nvPr/>
            </p:nvSpPr>
            <p:spPr>
              <a:xfrm>
                <a:off x="4393107" y="4318059"/>
                <a:ext cx="1230029" cy="50917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15B189F9-7ABF-4043-AB87-63D4001DF5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107" y="4318059"/>
                <a:ext cx="1230029" cy="50917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0D2E23EF-3FBB-4CAE-B071-3DACE07F88CF}"/>
                  </a:ext>
                </a:extLst>
              </p:cNvPr>
              <p:cNvSpPr/>
              <p:nvPr/>
            </p:nvSpPr>
            <p:spPr>
              <a:xfrm>
                <a:off x="4388099" y="5225516"/>
                <a:ext cx="1230029" cy="50917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0D2E23EF-3FBB-4CAE-B071-3DACE07F88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099" y="5225516"/>
                <a:ext cx="1230029" cy="509178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字方塊 28"/>
          <p:cNvSpPr txBox="1"/>
          <p:nvPr/>
        </p:nvSpPr>
        <p:spPr>
          <a:xfrm>
            <a:off x="3619873" y="2634826"/>
            <a:ext cx="441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</a:t>
            </a:r>
            <a:endParaRPr lang="zh-TW" altLang="en-US" sz="2400" dirty="0"/>
          </a:p>
        </p:txBody>
      </p:sp>
      <p:sp>
        <p:nvSpPr>
          <p:cNvPr id="24" name="箭號: 弧形下彎 23"/>
          <p:cNvSpPr/>
          <p:nvPr/>
        </p:nvSpPr>
        <p:spPr>
          <a:xfrm>
            <a:off x="2926273" y="2022002"/>
            <a:ext cx="2968487" cy="58004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5" name="箭號: 弧形下彎 24"/>
          <p:cNvSpPr/>
          <p:nvPr/>
        </p:nvSpPr>
        <p:spPr>
          <a:xfrm flipH="1" flipV="1">
            <a:off x="2865178" y="6183732"/>
            <a:ext cx="2968487" cy="58004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1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/>
      <p:bldP spid="31" grpId="0"/>
      <p:bldP spid="33" grpId="0" animBg="1"/>
      <p:bldP spid="34" grpId="0"/>
      <p:bldP spid="35" grpId="0" animBg="1"/>
      <p:bldP spid="36" grpId="0"/>
      <p:bldP spid="38" grpId="0"/>
      <p:bldP spid="40" grpId="0" animBg="1"/>
      <p:bldP spid="41" grpId="0"/>
      <p:bldP spid="46" grpId="0" animBg="1"/>
      <p:bldP spid="12" grpId="0" animBg="1"/>
      <p:bldP spid="13" grpId="0" animBg="1"/>
      <p:bldP spid="14" grpId="0" animBg="1"/>
      <p:bldP spid="64" grpId="0" animBg="1"/>
      <p:bldP spid="65" grpId="0" animBg="1"/>
      <p:bldP spid="66" grpId="0" animBg="1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Reward for Every Generation Step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175690" y="1277796"/>
                <a:ext cx="6833801" cy="113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𝑙𝑜𝑔𝑃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690" y="1277796"/>
                <a:ext cx="6833801" cy="11308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72803" y="2538415"/>
                <a:ext cx="3587750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TW" sz="2400" dirty="0"/>
                  <a:t> = “What is your name?”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03" y="2538415"/>
                <a:ext cx="3587750" cy="473591"/>
              </a:xfrm>
              <a:prstGeom prst="rect">
                <a:avLst/>
              </a:prstGeom>
              <a:blipFill>
                <a:blip r:embed="rId3"/>
                <a:stretch>
                  <a:fillRect t="-7692" b="-282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72803" y="2960227"/>
                <a:ext cx="2971388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TW" sz="2400" dirty="0"/>
                  <a:t> = “I don’t know”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03" y="2960227"/>
                <a:ext cx="2971388" cy="473591"/>
              </a:xfrm>
              <a:prstGeom prst="rect">
                <a:avLst/>
              </a:prstGeom>
              <a:blipFill>
                <a:blip r:embed="rId4"/>
                <a:stretch>
                  <a:fillRect t="-7792" b="-298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059817" y="2528834"/>
                <a:ext cx="2743315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negative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817" y="2528834"/>
                <a:ext cx="2743315" cy="509178"/>
              </a:xfrm>
              <a:prstGeom prst="rect">
                <a:avLst/>
              </a:prstGeom>
              <a:blipFill>
                <a:blip r:embed="rId5"/>
                <a:stretch>
                  <a:fillRect t="-3614" r="-1778" b="-240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4053417" y="2952524"/>
                <a:ext cx="4697440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400" dirty="0"/>
                  <a:t>Update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to decrease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log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417" y="2952524"/>
                <a:ext cx="4697440" cy="509178"/>
              </a:xfrm>
              <a:prstGeom prst="rect">
                <a:avLst/>
              </a:prstGeom>
              <a:blipFill>
                <a:blip r:embed="rId6"/>
                <a:stretch>
                  <a:fillRect l="-2075" t="-3571" b="-226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64550" y="3493275"/>
                <a:ext cx="8856079" cy="5100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𝑙𝑜𝑔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𝑙𝑜𝑔𝑃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𝑙𝑜𝑔𝑃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𝑙𝑜𝑔𝑃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:2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50" y="3493275"/>
                <a:ext cx="8856079" cy="5100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箭號: 向下 12"/>
          <p:cNvSpPr/>
          <p:nvPr/>
        </p:nvSpPr>
        <p:spPr>
          <a:xfrm>
            <a:off x="3184759" y="4015741"/>
            <a:ext cx="573874" cy="36001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向下 13"/>
          <p:cNvSpPr/>
          <p:nvPr/>
        </p:nvSpPr>
        <p:spPr>
          <a:xfrm>
            <a:off x="5197748" y="3999565"/>
            <a:ext cx="573874" cy="36001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下 14"/>
          <p:cNvSpPr/>
          <p:nvPr/>
        </p:nvSpPr>
        <p:spPr>
          <a:xfrm>
            <a:off x="7566536" y="4025260"/>
            <a:ext cx="573874" cy="36001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1641345" y="3921275"/>
                <a:ext cx="1772631" cy="509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"|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345" y="3921275"/>
                <a:ext cx="1772631" cy="5096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4" descr="「問號 png」的圖片搜尋結果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362" y="3915885"/>
            <a:ext cx="580761" cy="58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379203" y="4733989"/>
                <a:ext cx="3680614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TW" sz="2400" dirty="0"/>
                  <a:t> = “What is your name?”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03" y="4733989"/>
                <a:ext cx="3680614" cy="473591"/>
              </a:xfrm>
              <a:prstGeom prst="rect">
                <a:avLst/>
              </a:prstGeom>
              <a:blipFill>
                <a:blip r:embed="rId10"/>
                <a:stretch>
                  <a:fillRect t="-7792" b="-298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392148" y="5185138"/>
                <a:ext cx="2971388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TW" sz="2400" dirty="0"/>
                  <a:t> = “I am John”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48" y="5185138"/>
                <a:ext cx="2971388" cy="473591"/>
              </a:xfrm>
              <a:prstGeom prst="rect">
                <a:avLst/>
              </a:prstGeom>
              <a:blipFill>
                <a:blip r:embed="rId11"/>
                <a:stretch>
                  <a:fillRect t="-7792" b="-298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4136773" y="4753096"/>
                <a:ext cx="2658933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positive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773" y="4753096"/>
                <a:ext cx="2658933" cy="509178"/>
              </a:xfrm>
              <a:prstGeom prst="rect">
                <a:avLst/>
              </a:prstGeom>
              <a:blipFill>
                <a:blip r:embed="rId12"/>
                <a:stretch>
                  <a:fillRect t="-3614" r="-1606" b="-240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4136773" y="5218313"/>
                <a:ext cx="4614084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400" dirty="0"/>
                  <a:t>Update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to increase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log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773" y="5218313"/>
                <a:ext cx="4614084" cy="509178"/>
              </a:xfrm>
              <a:prstGeom prst="rect">
                <a:avLst/>
              </a:prstGeom>
              <a:blipFill>
                <a:blip r:embed="rId13"/>
                <a:stretch>
                  <a:fillRect l="-2114" t="-3571" b="-226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164550" y="5761502"/>
                <a:ext cx="8856079" cy="5100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𝑙𝑜𝑔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𝑙𝑜𝑔𝑃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𝑙𝑜𝑔𝑃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𝑙𝑜𝑔𝑃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:2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50" y="5761502"/>
                <a:ext cx="8856079" cy="51001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箭號: 向下 22"/>
          <p:cNvSpPr/>
          <p:nvPr/>
        </p:nvSpPr>
        <p:spPr>
          <a:xfrm flipV="1">
            <a:off x="3184759" y="6286430"/>
            <a:ext cx="573874" cy="360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箭號: 向下 23"/>
          <p:cNvSpPr/>
          <p:nvPr/>
        </p:nvSpPr>
        <p:spPr>
          <a:xfrm flipV="1">
            <a:off x="5199324" y="6286430"/>
            <a:ext cx="573874" cy="360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箭號: 向下 24"/>
          <p:cNvSpPr/>
          <p:nvPr/>
        </p:nvSpPr>
        <p:spPr>
          <a:xfrm flipV="1">
            <a:off x="7566536" y="6283686"/>
            <a:ext cx="573874" cy="360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1641345" y="6214869"/>
                <a:ext cx="1772631" cy="509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"|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345" y="6214869"/>
                <a:ext cx="1772631" cy="50962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單箭頭接點 3"/>
          <p:cNvCxnSpPr/>
          <p:nvPr/>
        </p:nvCxnSpPr>
        <p:spPr>
          <a:xfrm>
            <a:off x="-407965" y="2472564"/>
            <a:ext cx="9959926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>
            <a:off x="-422033" y="4552918"/>
            <a:ext cx="9959926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64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3" grpId="0" animBg="1"/>
      <p:bldP spid="14" grpId="0" animBg="1"/>
      <p:bldP spid="15" grpId="0" animBg="1"/>
      <p:bldP spid="16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Reward for Every Generation Step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70701" y="5956716"/>
            <a:ext cx="816795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342900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SzPct val="100000"/>
            </a:pPr>
            <a:r>
              <a:rPr lang="en-US" altLang="zh-TW" sz="2400" dirty="0">
                <a:solidFill>
                  <a:srgbClr val="000000"/>
                </a:solidFill>
              </a:rPr>
              <a:t>Method 2. Discriminator For Partially Decoded Sequences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86164" y="1953603"/>
                <a:ext cx="8856079" cy="5100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𝑙𝑜𝑔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𝑙𝑜𝑔𝑃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𝑙𝑜𝑔𝑃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𝑙𝑜𝑔𝑃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:2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64" y="1953603"/>
                <a:ext cx="8856079" cy="5100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78592" y="1453609"/>
                <a:ext cx="4823792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TW" sz="2400" dirty="0"/>
                  <a:t> = “What is your name?”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92" y="1453609"/>
                <a:ext cx="4823792" cy="473591"/>
              </a:xfrm>
              <a:prstGeom prst="rect">
                <a:avLst/>
              </a:prstGeom>
              <a:blipFill>
                <a:blip r:embed="rId3"/>
                <a:stretch>
                  <a:fillRect l="-379" t="-7692" b="-282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061213" y="1443279"/>
                <a:ext cx="2971388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TW" sz="2400" dirty="0"/>
                  <a:t> = “I don’t know”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213" y="1443279"/>
                <a:ext cx="2971388" cy="473591"/>
              </a:xfrm>
              <a:prstGeom prst="rect">
                <a:avLst/>
              </a:prstGeom>
              <a:blipFill>
                <a:blip r:embed="rId4"/>
                <a:stretch>
                  <a:fillRect t="-7792" b="-298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箭號: 向下 10"/>
          <p:cNvSpPr/>
          <p:nvPr/>
        </p:nvSpPr>
        <p:spPr>
          <a:xfrm>
            <a:off x="4954736" y="3230838"/>
            <a:ext cx="573874" cy="36001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下 11"/>
          <p:cNvSpPr/>
          <p:nvPr/>
        </p:nvSpPr>
        <p:spPr>
          <a:xfrm>
            <a:off x="8233161" y="3210013"/>
            <a:ext cx="573874" cy="36001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下 12"/>
          <p:cNvSpPr/>
          <p:nvPr/>
        </p:nvSpPr>
        <p:spPr>
          <a:xfrm flipV="1">
            <a:off x="2445194" y="3199353"/>
            <a:ext cx="573874" cy="360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197223" y="2808268"/>
                <a:ext cx="1772631" cy="509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"|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223" y="2808268"/>
                <a:ext cx="1772631" cy="5096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2969854" y="2824584"/>
                <a:ext cx="2372396" cy="509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𝑑𝑜𝑛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"|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"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854" y="2824584"/>
                <a:ext cx="2372396" cy="5096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5546907" y="2824583"/>
                <a:ext cx="3135947" cy="509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𝑘𝑛𝑜𝑤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"|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𝑑𝑜𝑛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"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907" y="2824583"/>
                <a:ext cx="3135947" cy="5096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/>
        </p:nvSpPr>
        <p:spPr>
          <a:xfrm>
            <a:off x="55771" y="5578461"/>
            <a:ext cx="5279459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lvl="1" indent="-342900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SzPct val="100000"/>
            </a:pPr>
            <a:r>
              <a:rPr lang="en-US" altLang="zh-TW" sz="2400" dirty="0">
                <a:solidFill>
                  <a:srgbClr val="000000"/>
                </a:solidFill>
              </a:rPr>
              <a:t>Method 1. Monte Carlo (MC)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1481889" y="4342951"/>
                <a:ext cx="7720721" cy="113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1:</m:t>
                                          </m:r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𝑙𝑜𝑔𝑃</m:t>
                                  </m:r>
                                </m:e>
                                <m:sub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:</m:t>
                                      </m:r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889" y="4342951"/>
                <a:ext cx="7720721" cy="113082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接點 19"/>
          <p:cNvCxnSpPr>
            <a:cxnSpLocks/>
          </p:cNvCxnSpPr>
          <p:nvPr/>
        </p:nvCxnSpPr>
        <p:spPr>
          <a:xfrm>
            <a:off x="2869956" y="2443544"/>
            <a:ext cx="115062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>
            <a:cxnSpLocks/>
          </p:cNvCxnSpPr>
          <p:nvPr/>
        </p:nvCxnSpPr>
        <p:spPr>
          <a:xfrm>
            <a:off x="4766938" y="2421368"/>
            <a:ext cx="152366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cxnSpLocks/>
          </p:cNvCxnSpPr>
          <p:nvPr/>
        </p:nvCxnSpPr>
        <p:spPr>
          <a:xfrm>
            <a:off x="7159188" y="2421368"/>
            <a:ext cx="165871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>
            <a:cxnSpLocks/>
          </p:cNvCxnSpPr>
          <p:nvPr/>
        </p:nvCxnSpPr>
        <p:spPr>
          <a:xfrm flipH="1">
            <a:off x="2620304" y="2495783"/>
            <a:ext cx="824963" cy="32880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cxnSpLocks/>
          </p:cNvCxnSpPr>
          <p:nvPr/>
        </p:nvCxnSpPr>
        <p:spPr>
          <a:xfrm flipH="1">
            <a:off x="4414101" y="2407333"/>
            <a:ext cx="1132806" cy="49670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>
            <a:cxnSpLocks/>
          </p:cNvCxnSpPr>
          <p:nvPr/>
        </p:nvCxnSpPr>
        <p:spPr>
          <a:xfrm flipH="1">
            <a:off x="6973019" y="2463614"/>
            <a:ext cx="876754" cy="44042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-384116" y="3487479"/>
                <a:ext cx="6833801" cy="113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𝑙𝑜𝑔𝑃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4116" y="3487479"/>
                <a:ext cx="6833801" cy="11308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箭號: 彎曲 6"/>
          <p:cNvSpPr/>
          <p:nvPr/>
        </p:nvSpPr>
        <p:spPr>
          <a:xfrm flipV="1">
            <a:off x="956603" y="4426679"/>
            <a:ext cx="736301" cy="68788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21" name="直線接點 20"/>
          <p:cNvCxnSpPr>
            <a:cxnSpLocks/>
          </p:cNvCxnSpPr>
          <p:nvPr/>
        </p:nvCxnSpPr>
        <p:spPr>
          <a:xfrm>
            <a:off x="3498681" y="4237441"/>
            <a:ext cx="18769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>
            <a:cxnSpLocks/>
          </p:cNvCxnSpPr>
          <p:nvPr/>
        </p:nvCxnSpPr>
        <p:spPr>
          <a:xfrm>
            <a:off x="3498681" y="5473773"/>
            <a:ext cx="4796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>
            <a:cxnSpLocks/>
          </p:cNvCxnSpPr>
          <p:nvPr/>
        </p:nvCxnSpPr>
        <p:spPr>
          <a:xfrm>
            <a:off x="6050757" y="5114568"/>
            <a:ext cx="27671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>
            <a:cxnSpLocks/>
          </p:cNvCxnSpPr>
          <p:nvPr/>
        </p:nvCxnSpPr>
        <p:spPr>
          <a:xfrm>
            <a:off x="2326818" y="4239786"/>
            <a:ext cx="117186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cxnSpLocks/>
          </p:cNvCxnSpPr>
          <p:nvPr/>
        </p:nvCxnSpPr>
        <p:spPr>
          <a:xfrm>
            <a:off x="4139747" y="5134047"/>
            <a:ext cx="187691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2BE1CFAF-0C9B-44A4-AE7E-E2E8E7E4CD4A}"/>
              </a:ext>
            </a:extLst>
          </p:cNvPr>
          <p:cNvSpPr/>
          <p:nvPr/>
        </p:nvSpPr>
        <p:spPr>
          <a:xfrm>
            <a:off x="5209460" y="5647136"/>
            <a:ext cx="2599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dirty="0">
                <a:solidFill>
                  <a:srgbClr val="0000FF"/>
                </a:solidFill>
                <a:latin typeface="Lucida Grande"/>
              </a:rPr>
              <a:t>[Yu, et al., AAAI, 2017]</a:t>
            </a:r>
            <a:endParaRPr lang="zh-TW" altLang="en-US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369845D-1771-46A0-8044-EC4D18BE2BD8}"/>
              </a:ext>
            </a:extLst>
          </p:cNvPr>
          <p:cNvSpPr/>
          <p:nvPr/>
        </p:nvSpPr>
        <p:spPr>
          <a:xfrm>
            <a:off x="6274705" y="6375673"/>
            <a:ext cx="2599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altLang="zh-TW" dirty="0">
                <a:solidFill>
                  <a:srgbClr val="0000FF"/>
                </a:solidFill>
                <a:latin typeface="Lucida Grande"/>
              </a:rPr>
              <a:t>[Li, et al., EMNLP, 2017]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7138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  <p:bldP spid="13" grpId="0" animBg="1"/>
      <p:bldP spid="17" grpId="0"/>
      <p:bldP spid="18" grpId="0"/>
      <p:bldP spid="25" grpId="0"/>
      <p:bldP spid="7" grpId="0" animBg="1"/>
      <p:bldP spid="5" grpId="0"/>
      <p:bldP spid="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1F2DFF-6F65-45E0-B6DD-321BB36E7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Tips: </a:t>
            </a:r>
            <a:r>
              <a:rPr lang="en-US" altLang="zh-TW" dirty="0" err="1"/>
              <a:t>RankGAN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12F7F8-44FF-47AA-BA1E-0134415E0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82343B2-E2D3-4A7E-BA8A-20E08081EF5A}"/>
              </a:ext>
            </a:extLst>
          </p:cNvPr>
          <p:cNvSpPr/>
          <p:nvPr/>
        </p:nvSpPr>
        <p:spPr>
          <a:xfrm>
            <a:off x="4572001" y="365126"/>
            <a:ext cx="416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Lucida Grande"/>
              </a:rPr>
              <a:t>Kevin Lin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 err="1">
                <a:latin typeface="Lucida Grande"/>
              </a:rPr>
              <a:t>Dianqi</a:t>
            </a:r>
            <a:r>
              <a:rPr lang="en-US" altLang="zh-TW" dirty="0">
                <a:latin typeface="Lucida Grande"/>
              </a:rPr>
              <a:t> Li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 err="1">
                <a:latin typeface="Lucida Grande"/>
              </a:rPr>
              <a:t>Xiaodong</a:t>
            </a:r>
            <a:r>
              <a:rPr lang="en-US" altLang="zh-TW" dirty="0">
                <a:latin typeface="Lucida Grande"/>
              </a:rPr>
              <a:t> He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 err="1">
                <a:latin typeface="Lucida Grande"/>
              </a:rPr>
              <a:t>Zhengyou</a:t>
            </a:r>
            <a:r>
              <a:rPr lang="en-US" altLang="zh-TW" dirty="0">
                <a:latin typeface="Lucida Grande"/>
              </a:rPr>
              <a:t> Zhang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>
                <a:latin typeface="Lucida Grande"/>
              </a:rPr>
              <a:t>Ming-Ting Sun, “</a:t>
            </a:r>
            <a:r>
              <a:rPr lang="en-US" altLang="zh-TW" dirty="0"/>
              <a:t>Adversarial Ranking for Language Generation</a:t>
            </a:r>
            <a:r>
              <a:rPr lang="en-US" altLang="zh-TW" dirty="0">
                <a:latin typeface="Lucida Grande"/>
              </a:rPr>
              <a:t>”, NIPS 2017</a:t>
            </a:r>
            <a:endParaRPr lang="zh-TW" altLang="en-US" dirty="0"/>
          </a:p>
        </p:txBody>
      </p:sp>
      <p:pic>
        <p:nvPicPr>
          <p:cNvPr id="5" name="Shape 219">
            <a:extLst>
              <a:ext uri="{FF2B5EF4-FFF2-40B4-BE49-F238E27FC236}">
                <a16:creationId xmlns:a16="http://schemas.microsoft.com/office/drawing/2014/main" id="{2D269387-3E02-485D-B708-1B71E54C5A9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237" y="5212224"/>
            <a:ext cx="8157526" cy="154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73">
            <a:extLst>
              <a:ext uri="{FF2B5EF4-FFF2-40B4-BE49-F238E27FC236}">
                <a16:creationId xmlns:a16="http://schemas.microsoft.com/office/drawing/2014/main" id="{38A28CFF-B05E-4ADA-ACED-726012B787A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" y="1725263"/>
            <a:ext cx="8648950" cy="30447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B220513B-98A9-421D-8360-9499350C089F}"/>
              </a:ext>
            </a:extLst>
          </p:cNvPr>
          <p:cNvSpPr txBox="1"/>
          <p:nvPr/>
        </p:nvSpPr>
        <p:spPr>
          <a:xfrm>
            <a:off x="266450" y="4870350"/>
            <a:ext cx="338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Image caption generation: 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2417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Conditional Sequence Generation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379836" y="2805915"/>
            <a:ext cx="1528192" cy="774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Generator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2951814" y="4478151"/>
            <a:ext cx="3346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機   器   學   習</a:t>
            </a:r>
          </a:p>
        </p:txBody>
      </p:sp>
      <p:cxnSp>
        <p:nvCxnSpPr>
          <p:cNvPr id="27" name="直線接點 26"/>
          <p:cNvCxnSpPr/>
          <p:nvPr/>
        </p:nvCxnSpPr>
        <p:spPr>
          <a:xfrm>
            <a:off x="1262351" y="2143082"/>
            <a:ext cx="117486" cy="6480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 flipH="1">
            <a:off x="2951814" y="2176562"/>
            <a:ext cx="137549" cy="6202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FE412C65-B7E3-4C5D-87BE-C07EBF97A9DA}"/>
              </a:ext>
            </a:extLst>
          </p:cNvPr>
          <p:cNvCxnSpPr/>
          <p:nvPr/>
        </p:nvCxnSpPr>
        <p:spPr>
          <a:xfrm flipH="1">
            <a:off x="1262351" y="3580615"/>
            <a:ext cx="137549" cy="6202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F95AB391-1BAA-431F-B66A-F151E7516E48}"/>
              </a:ext>
            </a:extLst>
          </p:cNvPr>
          <p:cNvCxnSpPr/>
          <p:nvPr/>
        </p:nvCxnSpPr>
        <p:spPr>
          <a:xfrm>
            <a:off x="2921428" y="3617965"/>
            <a:ext cx="117486" cy="6480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>
            <a:extLst>
              <a:ext uri="{FF2B5EF4-FFF2-40B4-BE49-F238E27FC236}">
                <a16:creationId xmlns:a16="http://schemas.microsoft.com/office/drawing/2014/main" id="{68CE75C0-D7F7-404A-A034-60B7BD86C552}"/>
              </a:ext>
            </a:extLst>
          </p:cNvPr>
          <p:cNvSpPr/>
          <p:nvPr/>
        </p:nvSpPr>
        <p:spPr>
          <a:xfrm>
            <a:off x="3793925" y="2827384"/>
            <a:ext cx="1528192" cy="774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Generator</a:t>
            </a:r>
            <a:endParaRPr lang="zh-TW" altLang="en-US" sz="2400" dirty="0"/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4E77748B-65BE-4BE0-9EF5-02D1C8DC70C5}"/>
              </a:ext>
            </a:extLst>
          </p:cNvPr>
          <p:cNvSpPr txBox="1"/>
          <p:nvPr/>
        </p:nvSpPr>
        <p:spPr>
          <a:xfrm>
            <a:off x="3396080" y="1736366"/>
            <a:ext cx="2458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Machine Learning</a:t>
            </a:r>
            <a:endParaRPr lang="zh-TW" altLang="en-US" sz="2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34BEE7CE-35A2-4628-9CA2-E1D2F3DBB9AB}"/>
              </a:ext>
            </a:extLst>
          </p:cNvPr>
          <p:cNvCxnSpPr/>
          <p:nvPr/>
        </p:nvCxnSpPr>
        <p:spPr>
          <a:xfrm>
            <a:off x="3676440" y="2164551"/>
            <a:ext cx="117486" cy="6480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>
            <a:extLst>
              <a:ext uri="{FF2B5EF4-FFF2-40B4-BE49-F238E27FC236}">
                <a16:creationId xmlns:a16="http://schemas.microsoft.com/office/drawing/2014/main" id="{AFF68CC4-35AA-4327-8087-06B2405BB93E}"/>
              </a:ext>
            </a:extLst>
          </p:cNvPr>
          <p:cNvCxnSpPr/>
          <p:nvPr/>
        </p:nvCxnSpPr>
        <p:spPr>
          <a:xfrm flipH="1">
            <a:off x="5365903" y="2198031"/>
            <a:ext cx="137549" cy="6202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CB954022-64B0-48BB-871D-EFDB3023EBF6}"/>
              </a:ext>
            </a:extLst>
          </p:cNvPr>
          <p:cNvCxnSpPr/>
          <p:nvPr/>
        </p:nvCxnSpPr>
        <p:spPr>
          <a:xfrm flipH="1">
            <a:off x="3676440" y="3602084"/>
            <a:ext cx="137549" cy="6202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>
            <a:extLst>
              <a:ext uri="{FF2B5EF4-FFF2-40B4-BE49-F238E27FC236}">
                <a16:creationId xmlns:a16="http://schemas.microsoft.com/office/drawing/2014/main" id="{CCDB04C1-90DE-4A86-AAA1-FAF256D38AE9}"/>
              </a:ext>
            </a:extLst>
          </p:cNvPr>
          <p:cNvCxnSpPr/>
          <p:nvPr/>
        </p:nvCxnSpPr>
        <p:spPr>
          <a:xfrm>
            <a:off x="5335517" y="3639434"/>
            <a:ext cx="117486" cy="6480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>
            <a:extLst>
              <a:ext uri="{FF2B5EF4-FFF2-40B4-BE49-F238E27FC236}">
                <a16:creationId xmlns:a16="http://schemas.microsoft.com/office/drawing/2014/main" id="{15A9FA8B-22F5-4373-86FD-EAFF07838BCA}"/>
              </a:ext>
            </a:extLst>
          </p:cNvPr>
          <p:cNvSpPr/>
          <p:nvPr/>
        </p:nvSpPr>
        <p:spPr>
          <a:xfrm>
            <a:off x="6311961" y="2864734"/>
            <a:ext cx="1528192" cy="774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Generator</a:t>
            </a:r>
            <a:endParaRPr lang="zh-TW" altLang="en-US" sz="2400" dirty="0"/>
          </a:p>
        </p:txBody>
      </p:sp>
      <p:cxnSp>
        <p:nvCxnSpPr>
          <p:cNvPr id="59" name="直線接點 58">
            <a:extLst>
              <a:ext uri="{FF2B5EF4-FFF2-40B4-BE49-F238E27FC236}">
                <a16:creationId xmlns:a16="http://schemas.microsoft.com/office/drawing/2014/main" id="{3C435A3D-8EFC-4832-BB13-47BFE17E52A3}"/>
              </a:ext>
            </a:extLst>
          </p:cNvPr>
          <p:cNvCxnSpPr/>
          <p:nvPr/>
        </p:nvCxnSpPr>
        <p:spPr>
          <a:xfrm>
            <a:off x="6194476" y="2201901"/>
            <a:ext cx="117486" cy="6480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>
            <a:extLst>
              <a:ext uri="{FF2B5EF4-FFF2-40B4-BE49-F238E27FC236}">
                <a16:creationId xmlns:a16="http://schemas.microsoft.com/office/drawing/2014/main" id="{D3320DAD-795C-4694-A409-9D67B5D0F36D}"/>
              </a:ext>
            </a:extLst>
          </p:cNvPr>
          <p:cNvCxnSpPr/>
          <p:nvPr/>
        </p:nvCxnSpPr>
        <p:spPr>
          <a:xfrm flipH="1">
            <a:off x="7883939" y="2235381"/>
            <a:ext cx="137549" cy="6202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接點 60">
            <a:extLst>
              <a:ext uri="{FF2B5EF4-FFF2-40B4-BE49-F238E27FC236}">
                <a16:creationId xmlns:a16="http://schemas.microsoft.com/office/drawing/2014/main" id="{FBF03502-1D2E-43BB-A666-7C5BED8F30D5}"/>
              </a:ext>
            </a:extLst>
          </p:cNvPr>
          <p:cNvCxnSpPr/>
          <p:nvPr/>
        </p:nvCxnSpPr>
        <p:spPr>
          <a:xfrm flipH="1">
            <a:off x="6194476" y="3639434"/>
            <a:ext cx="137549" cy="6202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>
            <a:extLst>
              <a:ext uri="{FF2B5EF4-FFF2-40B4-BE49-F238E27FC236}">
                <a16:creationId xmlns:a16="http://schemas.microsoft.com/office/drawing/2014/main" id="{E73A03F1-84FB-4E36-84D9-616B24229405}"/>
              </a:ext>
            </a:extLst>
          </p:cNvPr>
          <p:cNvCxnSpPr/>
          <p:nvPr/>
        </p:nvCxnSpPr>
        <p:spPr>
          <a:xfrm>
            <a:off x="7853553" y="3676784"/>
            <a:ext cx="117486" cy="6480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2" descr="相關圖片">
            <a:extLst>
              <a:ext uri="{FF2B5EF4-FFF2-40B4-BE49-F238E27FC236}">
                <a16:creationId xmlns:a16="http://schemas.microsoft.com/office/drawing/2014/main" id="{8073792E-C469-48D9-B7DB-1158A9937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038" y="3839864"/>
            <a:ext cx="1703788" cy="130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文字方塊 63">
            <a:extLst>
              <a:ext uri="{FF2B5EF4-FFF2-40B4-BE49-F238E27FC236}">
                <a16:creationId xmlns:a16="http://schemas.microsoft.com/office/drawing/2014/main" id="{9B7FE324-638A-4E5B-8866-52922AA5013D}"/>
              </a:ext>
            </a:extLst>
          </p:cNvPr>
          <p:cNvSpPr txBox="1"/>
          <p:nvPr/>
        </p:nvSpPr>
        <p:spPr>
          <a:xfrm>
            <a:off x="6078388" y="4500745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How are you?</a:t>
            </a:r>
            <a:endParaRPr lang="zh-TW" altLang="en-US" sz="2400" dirty="0"/>
          </a:p>
        </p:txBody>
      </p:sp>
      <p:sp>
        <p:nvSpPr>
          <p:cNvPr id="65" name="文字方塊 64">
            <a:extLst>
              <a:ext uri="{FF2B5EF4-FFF2-40B4-BE49-F238E27FC236}">
                <a16:creationId xmlns:a16="http://schemas.microsoft.com/office/drawing/2014/main" id="{D7AA9A1D-6346-411E-B931-F1045106FC36}"/>
              </a:ext>
            </a:extLst>
          </p:cNvPr>
          <p:cNvSpPr txBox="1"/>
          <p:nvPr/>
        </p:nvSpPr>
        <p:spPr>
          <a:xfrm>
            <a:off x="1189765" y="1700065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How are you</a:t>
            </a:r>
            <a:endParaRPr lang="zh-TW" altLang="en-US" sz="2400" dirty="0"/>
          </a:p>
        </p:txBody>
      </p:sp>
      <p:sp>
        <p:nvSpPr>
          <p:cNvPr id="66" name="文字方塊 65">
            <a:extLst>
              <a:ext uri="{FF2B5EF4-FFF2-40B4-BE49-F238E27FC236}">
                <a16:creationId xmlns:a16="http://schemas.microsoft.com/office/drawing/2014/main" id="{ABA8C778-38C3-46C7-AD4D-AE18CB7D0A1F}"/>
              </a:ext>
            </a:extLst>
          </p:cNvPr>
          <p:cNvSpPr txBox="1"/>
          <p:nvPr/>
        </p:nvSpPr>
        <p:spPr>
          <a:xfrm>
            <a:off x="6078388" y="1736365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 am fine.</a:t>
            </a:r>
            <a:endParaRPr lang="zh-TW" altLang="en-US" sz="24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39C1E04-BC7E-4461-8CB8-5C60F6084488}"/>
              </a:ext>
            </a:extLst>
          </p:cNvPr>
          <p:cNvSpPr txBox="1"/>
          <p:nvPr/>
        </p:nvSpPr>
        <p:spPr>
          <a:xfrm>
            <a:off x="1095814" y="5036850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ASR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3022218D-7DBA-4BFB-9454-33220B5FA9E2}"/>
              </a:ext>
            </a:extLst>
          </p:cNvPr>
          <p:cNvSpPr txBox="1"/>
          <p:nvPr/>
        </p:nvSpPr>
        <p:spPr>
          <a:xfrm>
            <a:off x="3600450" y="5047123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Translation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91DE02CE-402A-420B-8B24-49C5A56A0124}"/>
              </a:ext>
            </a:extLst>
          </p:cNvPr>
          <p:cNvSpPr txBox="1"/>
          <p:nvPr/>
        </p:nvSpPr>
        <p:spPr>
          <a:xfrm>
            <a:off x="6078388" y="5045805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Chatbot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47B7DB3-FD24-4576-B0AD-6C4858BB03D1}"/>
              </a:ext>
            </a:extLst>
          </p:cNvPr>
          <p:cNvSpPr/>
          <p:nvPr/>
        </p:nvSpPr>
        <p:spPr>
          <a:xfrm>
            <a:off x="1903784" y="5678127"/>
            <a:ext cx="5415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 The generator is a typical seq2seq model.</a:t>
            </a:r>
            <a:endParaRPr lang="zh-TW" altLang="en-US" sz="2400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F8C09E6-4517-44D0-A69D-1D109E6E0893}"/>
              </a:ext>
            </a:extLst>
          </p:cNvPr>
          <p:cNvSpPr txBox="1"/>
          <p:nvPr/>
        </p:nvSpPr>
        <p:spPr>
          <a:xfrm>
            <a:off x="1189765" y="6144945"/>
            <a:ext cx="7376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With GAN, you can train seq2seq model in another way. 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0946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37" grpId="0" animBg="1"/>
      <p:bldP spid="45" grpId="0"/>
      <p:bldP spid="50" grpId="0" animBg="1"/>
      <p:bldP spid="64" grpId="0"/>
      <p:bldP spid="65" grpId="0"/>
      <p:bldP spid="66" grpId="0"/>
      <p:bldP spid="5" grpId="0"/>
      <p:bldP spid="26" grpId="0"/>
      <p:bldP spid="28" grpId="0"/>
      <p:bldP spid="7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5488A6DE-3524-4EF1-8D32-D694C13709C3}"/>
              </a:ext>
            </a:extLst>
          </p:cNvPr>
          <p:cNvSpPr txBox="1"/>
          <p:nvPr/>
        </p:nvSpPr>
        <p:spPr>
          <a:xfrm>
            <a:off x="628650" y="5782944"/>
            <a:ext cx="5979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Find more comparison in the survey papers. 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7433F0D-BC5A-463A-9F16-32C9369AB11F}"/>
              </a:ext>
            </a:extLst>
          </p:cNvPr>
          <p:cNvSpPr/>
          <p:nvPr/>
        </p:nvSpPr>
        <p:spPr>
          <a:xfrm>
            <a:off x="4047204" y="6229993"/>
            <a:ext cx="4468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[Lu, et al., </a:t>
            </a:r>
            <a:r>
              <a:rPr lang="en-US" altLang="zh-TW" dirty="0" err="1">
                <a:solidFill>
                  <a:srgbClr val="0000FF"/>
                </a:solidFill>
              </a:rPr>
              <a:t>arXiv</a:t>
            </a:r>
            <a:r>
              <a:rPr lang="en-US" altLang="zh-TW" dirty="0">
                <a:solidFill>
                  <a:srgbClr val="0000FF"/>
                </a:solidFill>
              </a:rPr>
              <a:t>, 2018][Zhu, et al., </a:t>
            </a:r>
            <a:r>
              <a:rPr lang="en-US" altLang="zh-TW" dirty="0" err="1">
                <a:solidFill>
                  <a:srgbClr val="0000FF"/>
                </a:solidFill>
              </a:rPr>
              <a:t>arXiv</a:t>
            </a:r>
            <a:r>
              <a:rPr lang="en-US" altLang="zh-TW" dirty="0">
                <a:solidFill>
                  <a:srgbClr val="0000FF"/>
                </a:solidFill>
              </a:rPr>
              <a:t>, 2018]</a:t>
            </a:r>
            <a:endParaRPr lang="zh-TW" altLang="en-US" dirty="0"/>
          </a:p>
        </p:txBody>
      </p:sp>
      <p:graphicFrame>
        <p:nvGraphicFramePr>
          <p:cNvPr id="7" name="內容版面配置區 5">
            <a:extLst>
              <a:ext uri="{FF2B5EF4-FFF2-40B4-BE49-F238E27FC236}">
                <a16:creationId xmlns:a16="http://schemas.microsoft.com/office/drawing/2014/main" id="{D1F79139-DDD3-424F-9BB1-3D0B5E5A5A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073388"/>
              </p:ext>
            </p:extLst>
          </p:nvPr>
        </p:nvGraphicFramePr>
        <p:xfrm>
          <a:off x="708660" y="656350"/>
          <a:ext cx="788670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1540">
                  <a:extLst>
                    <a:ext uri="{9D8B030D-6E8A-4147-A177-3AD203B41FA5}">
                      <a16:colId xmlns:a16="http://schemas.microsoft.com/office/drawing/2014/main" val="1328475078"/>
                    </a:ext>
                  </a:extLst>
                </a:gridCol>
                <a:gridCol w="6995160">
                  <a:extLst>
                    <a:ext uri="{9D8B030D-6E8A-4147-A177-3AD203B41FA5}">
                      <a16:colId xmlns:a16="http://schemas.microsoft.com/office/drawing/2014/main" val="1199134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Input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We've got to look for another route.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949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MLE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I'm sorry.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077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GAN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You're not going to be here for a while.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638836"/>
                  </a:ext>
                </a:extLst>
              </a:tr>
            </a:tbl>
          </a:graphicData>
        </a:graphic>
      </p:graphicFrame>
      <p:graphicFrame>
        <p:nvGraphicFramePr>
          <p:cNvPr id="8" name="內容版面配置區 5">
            <a:extLst>
              <a:ext uri="{FF2B5EF4-FFF2-40B4-BE49-F238E27FC236}">
                <a16:creationId xmlns:a16="http://schemas.microsoft.com/office/drawing/2014/main" id="{034F3622-0721-4FF3-8512-8770C9CFCF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2222722"/>
              </p:ext>
            </p:extLst>
          </p:nvPr>
        </p:nvGraphicFramePr>
        <p:xfrm>
          <a:off x="708660" y="2119547"/>
          <a:ext cx="7886700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1540">
                  <a:extLst>
                    <a:ext uri="{9D8B030D-6E8A-4147-A177-3AD203B41FA5}">
                      <a16:colId xmlns:a16="http://schemas.microsoft.com/office/drawing/2014/main" val="1328475078"/>
                    </a:ext>
                  </a:extLst>
                </a:gridCol>
                <a:gridCol w="6995160">
                  <a:extLst>
                    <a:ext uri="{9D8B030D-6E8A-4147-A177-3AD203B41FA5}">
                      <a16:colId xmlns:a16="http://schemas.microsoft.com/office/drawing/2014/main" val="1199134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Input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can save him by talking.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949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MLE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don't </a:t>
                      </a:r>
                      <a:r>
                        <a:rPr lang="en-US" altLang="zh-TW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know.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077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GAN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know what's going on in there, you know what I mean?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638836"/>
                  </a:ext>
                </a:extLst>
              </a:tr>
            </a:tbl>
          </a:graphicData>
        </a:graphic>
      </p:graphicFrame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73C1E9DF-D133-4E0C-A2C7-86CB0A7DB5FC}"/>
              </a:ext>
            </a:extLst>
          </p:cNvPr>
          <p:cNvCxnSpPr/>
          <p:nvPr/>
        </p:nvCxnSpPr>
        <p:spPr>
          <a:xfrm>
            <a:off x="-234315" y="5669280"/>
            <a:ext cx="961263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284E242A-0D0F-4545-8031-1BE66FF01971}"/>
              </a:ext>
            </a:extLst>
          </p:cNvPr>
          <p:cNvSpPr txBox="1"/>
          <p:nvPr/>
        </p:nvSpPr>
        <p:spPr>
          <a:xfrm>
            <a:off x="622935" y="3926381"/>
            <a:ext cx="8058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MLE frequently</a:t>
            </a:r>
            <a:r>
              <a:rPr lang="zh-TW" altLang="en-US" sz="2400" dirty="0"/>
              <a:t> </a:t>
            </a:r>
            <a:r>
              <a:rPr lang="en-US" altLang="zh-TW" sz="2400" dirty="0"/>
              <a:t>generates “I’m sorry”, “I don’t know”, etc. (corresponding to fuzzy images?) </a:t>
            </a:r>
            <a:endParaRPr lang="zh-TW" altLang="en-US" sz="24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E6203890-0965-435B-B34E-425E81C338A1}"/>
              </a:ext>
            </a:extLst>
          </p:cNvPr>
          <p:cNvSpPr txBox="1"/>
          <p:nvPr/>
        </p:nvSpPr>
        <p:spPr>
          <a:xfrm>
            <a:off x="622935" y="4728422"/>
            <a:ext cx="8058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GAN generates longer and more complex responses (however, no strong evidence shows that they are better)</a:t>
            </a:r>
            <a:endParaRPr lang="zh-TW" altLang="en-US" sz="2400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77C59720-12B3-42ED-85FA-0A9F8D769982}"/>
              </a:ext>
            </a:extLst>
          </p:cNvPr>
          <p:cNvSpPr txBox="1"/>
          <p:nvPr/>
        </p:nvSpPr>
        <p:spPr>
          <a:xfrm>
            <a:off x="171450" y="9246"/>
            <a:ext cx="4023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i="1" u="sng" dirty="0"/>
              <a:t>Experimental Results</a:t>
            </a:r>
            <a:endParaRPr lang="zh-TW" altLang="en-US" sz="3200" b="1" i="1" u="sng" dirty="0"/>
          </a:p>
        </p:txBody>
      </p:sp>
    </p:spTree>
    <p:extLst>
      <p:ext uri="{BB962C8B-B14F-4D97-AF65-F5344CB8AC3E}">
        <p14:creationId xmlns:p14="http://schemas.microsoft.com/office/powerpoint/2010/main" val="3825697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F38E6E-CCBD-4301-9C71-A7674B59D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More Applications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96C966E-E895-42E7-85A2-401C34C62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4998"/>
            <a:ext cx="7886700" cy="5032375"/>
          </a:xfrm>
        </p:spPr>
        <p:txBody>
          <a:bodyPr>
            <a:normAutofit/>
          </a:bodyPr>
          <a:lstStyle/>
          <a:p>
            <a:r>
              <a:rPr lang="en-US" altLang="zh-TW" dirty="0"/>
              <a:t>Supervised machine translation </a:t>
            </a:r>
            <a:r>
              <a:rPr lang="en-US" altLang="zh-TW" sz="1800" dirty="0">
                <a:solidFill>
                  <a:srgbClr val="0000FF"/>
                </a:solidFill>
              </a:rPr>
              <a:t>[Wu, et al., </a:t>
            </a:r>
            <a:r>
              <a:rPr lang="en-US" altLang="zh-TW" sz="1800" dirty="0" err="1">
                <a:solidFill>
                  <a:srgbClr val="0000FF"/>
                </a:solidFill>
              </a:rPr>
              <a:t>arXiv</a:t>
            </a:r>
            <a:r>
              <a:rPr lang="en-US" altLang="zh-TW" sz="1800" dirty="0">
                <a:solidFill>
                  <a:srgbClr val="0000FF"/>
                </a:solidFill>
              </a:rPr>
              <a:t> 2017][</a:t>
            </a:r>
            <a:r>
              <a:rPr lang="de-DE" altLang="zh-TW" sz="1800" dirty="0">
                <a:solidFill>
                  <a:srgbClr val="0000FF"/>
                </a:solidFill>
              </a:rPr>
              <a:t>Yang, </a:t>
            </a:r>
            <a:r>
              <a:rPr lang="en-US" altLang="zh-TW" sz="1800" dirty="0">
                <a:solidFill>
                  <a:srgbClr val="0000FF"/>
                </a:solidFill>
              </a:rPr>
              <a:t>et al., </a:t>
            </a:r>
            <a:r>
              <a:rPr lang="en-US" altLang="zh-TW" sz="1800" dirty="0" err="1">
                <a:solidFill>
                  <a:srgbClr val="0000FF"/>
                </a:solidFill>
              </a:rPr>
              <a:t>arXiv</a:t>
            </a:r>
            <a:r>
              <a:rPr lang="en-US" altLang="zh-TW" sz="1800" dirty="0">
                <a:solidFill>
                  <a:srgbClr val="0000FF"/>
                </a:solidFill>
              </a:rPr>
              <a:t> 2017]</a:t>
            </a:r>
          </a:p>
          <a:p>
            <a:r>
              <a:rPr lang="en-US" altLang="zh-TW" dirty="0"/>
              <a:t>Supervised abstractive summarization </a:t>
            </a:r>
            <a:r>
              <a:rPr lang="en-US" altLang="zh-TW" sz="1800" dirty="0">
                <a:solidFill>
                  <a:srgbClr val="0000FF"/>
                </a:solidFill>
              </a:rPr>
              <a:t>[Liu, et al., AAAI 2018]</a:t>
            </a:r>
          </a:p>
          <a:p>
            <a:r>
              <a:rPr lang="en-US" altLang="zh-TW" dirty="0"/>
              <a:t>Image/video caption generation </a:t>
            </a:r>
            <a:r>
              <a:rPr lang="en-US" altLang="zh-TW" sz="1800" dirty="0">
                <a:solidFill>
                  <a:srgbClr val="0000FF"/>
                </a:solidFill>
              </a:rPr>
              <a:t>[</a:t>
            </a:r>
            <a:r>
              <a:rPr lang="en-US" altLang="zh-TW" sz="1800" dirty="0" err="1">
                <a:solidFill>
                  <a:srgbClr val="0000FF"/>
                </a:solidFill>
              </a:rPr>
              <a:t>Rakshith</a:t>
            </a:r>
            <a:r>
              <a:rPr lang="en-US" altLang="zh-TW" sz="1800" dirty="0">
                <a:solidFill>
                  <a:srgbClr val="0000FF"/>
                </a:solidFill>
              </a:rPr>
              <a:t> Shetty, et al., ICCV 2017][Liang, et al., </a:t>
            </a:r>
            <a:r>
              <a:rPr lang="en-US" altLang="zh-TW" sz="1800" dirty="0" err="1">
                <a:solidFill>
                  <a:srgbClr val="0000FF"/>
                </a:solidFill>
              </a:rPr>
              <a:t>arXiv</a:t>
            </a:r>
            <a:r>
              <a:rPr lang="zh-TW" altLang="en-US" sz="1800" dirty="0">
                <a:solidFill>
                  <a:srgbClr val="0000FF"/>
                </a:solidFill>
              </a:rPr>
              <a:t> </a:t>
            </a:r>
            <a:r>
              <a:rPr lang="en-US" altLang="zh-TW" sz="1800" dirty="0">
                <a:solidFill>
                  <a:srgbClr val="0000FF"/>
                </a:solidFill>
              </a:rPr>
              <a:t>2017]</a:t>
            </a:r>
          </a:p>
          <a:p>
            <a:endParaRPr lang="en-US" altLang="zh-TW" sz="1800" dirty="0">
              <a:solidFill>
                <a:srgbClr val="0000FF"/>
              </a:solidFill>
            </a:endParaRPr>
          </a:p>
          <a:p>
            <a:endParaRPr lang="en-US" altLang="zh-TW" sz="1800" dirty="0">
              <a:solidFill>
                <a:srgbClr val="0000FF"/>
              </a:solidFill>
            </a:endParaRPr>
          </a:p>
          <a:p>
            <a:endParaRPr lang="en-US" altLang="zh-TW" sz="1800" dirty="0">
              <a:solidFill>
                <a:srgbClr val="0000FF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90F49D3-2426-430F-820F-36817A1CF1DA}"/>
              </a:ext>
            </a:extLst>
          </p:cNvPr>
          <p:cNvSpPr txBox="1"/>
          <p:nvPr/>
        </p:nvSpPr>
        <p:spPr>
          <a:xfrm>
            <a:off x="1066800" y="4685948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If you are using seq2seq models, </a:t>
            </a:r>
          </a:p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consider to improve them by GAN.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6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 of Part III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591738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96DD1241-B3C1-457E-9EE8-17E31CF0BC57}"/>
              </a:ext>
            </a:extLst>
          </p:cNvPr>
          <p:cNvSpPr/>
          <p:nvPr/>
        </p:nvSpPr>
        <p:spPr>
          <a:xfrm>
            <a:off x="628650" y="3786685"/>
            <a:ext cx="7677150" cy="8717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CD92C69-6DDE-4256-9572-899D7CA2009C}"/>
              </a:ext>
            </a:extLst>
          </p:cNvPr>
          <p:cNvSpPr/>
          <p:nvPr/>
        </p:nvSpPr>
        <p:spPr>
          <a:xfrm>
            <a:off x="837321" y="4708080"/>
            <a:ext cx="3044566" cy="4642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733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29107B-1FB6-477F-9CB7-EC99606D1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Text Style Transfer</a:t>
            </a:r>
            <a:endParaRPr lang="zh-TW" altLang="en-US" dirty="0"/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6DF7B715-1D3B-4EF0-886D-2242AB17DD39}"/>
              </a:ext>
            </a:extLst>
          </p:cNvPr>
          <p:cNvGrpSpPr/>
          <p:nvPr/>
        </p:nvGrpSpPr>
        <p:grpSpPr>
          <a:xfrm>
            <a:off x="1099167" y="2358193"/>
            <a:ext cx="2536616" cy="610226"/>
            <a:chOff x="4250491" y="2646474"/>
            <a:chExt cx="2536616" cy="610226"/>
          </a:xfrm>
        </p:grpSpPr>
        <p:pic>
          <p:nvPicPr>
            <p:cNvPr id="27" name="圖片 26">
              <a:extLst>
                <a:ext uri="{FF2B5EF4-FFF2-40B4-BE49-F238E27FC236}">
                  <a16:creationId xmlns:a16="http://schemas.microsoft.com/office/drawing/2014/main" id="{6C691D8E-8160-4E90-958F-48C15AF84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50491" y="2653163"/>
              <a:ext cx="867210" cy="588364"/>
            </a:xfrm>
            <a:prstGeom prst="rect">
              <a:avLst/>
            </a:prstGeom>
          </p:spPr>
        </p:pic>
        <p:pic>
          <p:nvPicPr>
            <p:cNvPr id="28" name="圖片 27">
              <a:extLst>
                <a:ext uri="{FF2B5EF4-FFF2-40B4-BE49-F238E27FC236}">
                  <a16:creationId xmlns:a16="http://schemas.microsoft.com/office/drawing/2014/main" id="{1DE0DBE2-7071-45E8-BD3C-D19978EE2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17701" y="2651495"/>
              <a:ext cx="792769" cy="605205"/>
            </a:xfrm>
            <a:prstGeom prst="rect">
              <a:avLst/>
            </a:prstGeom>
          </p:spPr>
        </p:pic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id="{AEAFFB9F-4C79-42A3-B97B-9E308A496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10470" y="2646474"/>
              <a:ext cx="876637" cy="604093"/>
            </a:xfrm>
            <a:prstGeom prst="rect">
              <a:avLst/>
            </a:prstGeom>
          </p:spPr>
        </p:pic>
      </p:grp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E5AF6B50-38BA-42D6-B7E4-9BB37F7B8FDA}"/>
              </a:ext>
            </a:extLst>
          </p:cNvPr>
          <p:cNvSpPr txBox="1"/>
          <p:nvPr/>
        </p:nvSpPr>
        <p:spPr>
          <a:xfrm>
            <a:off x="1532772" y="1858459"/>
            <a:ext cx="1781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Domain X</a:t>
            </a:r>
            <a:endParaRPr lang="zh-TW" altLang="en-US" sz="2800" dirty="0"/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CEE2FD9D-59DD-47DC-B2AD-C9C69A23CCBB}"/>
              </a:ext>
            </a:extLst>
          </p:cNvPr>
          <p:cNvGrpSpPr/>
          <p:nvPr/>
        </p:nvGrpSpPr>
        <p:grpSpPr>
          <a:xfrm>
            <a:off x="5800169" y="1821318"/>
            <a:ext cx="1942862" cy="1244430"/>
            <a:chOff x="5748138" y="2185885"/>
            <a:chExt cx="1942862" cy="1244430"/>
          </a:xfrm>
        </p:grpSpPr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989850E6-B815-4A66-995F-5B96639BB8C7}"/>
                </a:ext>
              </a:extLst>
            </p:cNvPr>
            <p:cNvSpPr txBox="1"/>
            <p:nvPr/>
          </p:nvSpPr>
          <p:spPr>
            <a:xfrm>
              <a:off x="5909825" y="2185885"/>
              <a:ext cx="1781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Domain Y</a:t>
              </a:r>
              <a:endParaRPr lang="zh-TW" altLang="en-US" sz="2800" dirty="0"/>
            </a:p>
          </p:txBody>
        </p:sp>
        <p:pic>
          <p:nvPicPr>
            <p:cNvPr id="33" name="圖片 32">
              <a:extLst>
                <a:ext uri="{FF2B5EF4-FFF2-40B4-BE49-F238E27FC236}">
                  <a16:creationId xmlns:a16="http://schemas.microsoft.com/office/drawing/2014/main" id="{03B27A53-C00B-4D0E-AF66-28CC60330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48138" y="2750009"/>
              <a:ext cx="728892" cy="573318"/>
            </a:xfrm>
            <a:prstGeom prst="rect">
              <a:avLst/>
            </a:prstGeom>
          </p:spPr>
        </p:pic>
        <p:pic>
          <p:nvPicPr>
            <p:cNvPr id="34" name="Picture 6" descr="「梵谷」的圖片搜尋結果">
              <a:extLst>
                <a:ext uri="{FF2B5EF4-FFF2-40B4-BE49-F238E27FC236}">
                  <a16:creationId xmlns:a16="http://schemas.microsoft.com/office/drawing/2014/main" id="{383948F1-DEA7-4BB8-964E-AC159CFFE7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907" y="2752966"/>
              <a:ext cx="555873" cy="677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圖片 34">
              <a:extLst>
                <a:ext uri="{FF2B5EF4-FFF2-40B4-BE49-F238E27FC236}">
                  <a16:creationId xmlns:a16="http://schemas.microsoft.com/office/drawing/2014/main" id="{75975C02-A7EF-45D8-97C5-66B541427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65441" y="2722760"/>
              <a:ext cx="525559" cy="701648"/>
            </a:xfrm>
            <a:prstGeom prst="rect">
              <a:avLst/>
            </a:prstGeom>
          </p:spPr>
        </p:pic>
      </p:grpSp>
      <p:sp>
        <p:nvSpPr>
          <p:cNvPr id="36" name="箭號: 左-右雙向 35">
            <a:extLst>
              <a:ext uri="{FF2B5EF4-FFF2-40B4-BE49-F238E27FC236}">
                <a16:creationId xmlns:a16="http://schemas.microsoft.com/office/drawing/2014/main" id="{EBF5A5D3-4B80-47FB-AD90-7CCD450BBE2E}"/>
              </a:ext>
            </a:extLst>
          </p:cNvPr>
          <p:cNvSpPr/>
          <p:nvPr/>
        </p:nvSpPr>
        <p:spPr>
          <a:xfrm>
            <a:off x="4021828" y="2487791"/>
            <a:ext cx="1392296" cy="442451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箭號: 左-右雙向 37">
            <a:extLst>
              <a:ext uri="{FF2B5EF4-FFF2-40B4-BE49-F238E27FC236}">
                <a16:creationId xmlns:a16="http://schemas.microsoft.com/office/drawing/2014/main" id="{8DBCF64F-6340-43D5-92DD-D76C6A8BD574}"/>
              </a:ext>
            </a:extLst>
          </p:cNvPr>
          <p:cNvSpPr/>
          <p:nvPr/>
        </p:nvSpPr>
        <p:spPr>
          <a:xfrm>
            <a:off x="4025682" y="4817607"/>
            <a:ext cx="1392296" cy="442451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216454F3-0893-4A50-AB7A-1011D15A2892}"/>
              </a:ext>
            </a:extLst>
          </p:cNvPr>
          <p:cNvGrpSpPr/>
          <p:nvPr/>
        </p:nvGrpSpPr>
        <p:grpSpPr>
          <a:xfrm>
            <a:off x="1486461" y="3136149"/>
            <a:ext cx="6340821" cy="1159063"/>
            <a:chOff x="1671255" y="3999480"/>
            <a:chExt cx="6340821" cy="1159063"/>
          </a:xfrm>
        </p:grpSpPr>
        <p:sp>
          <p:nvSpPr>
            <p:cNvPr id="37" name="箭號: 左-右雙向 36">
              <a:extLst>
                <a:ext uri="{FF2B5EF4-FFF2-40B4-BE49-F238E27FC236}">
                  <a16:creationId xmlns:a16="http://schemas.microsoft.com/office/drawing/2014/main" id="{8AA44312-3DA4-41C9-A148-52613E54E9D5}"/>
                </a:ext>
              </a:extLst>
            </p:cNvPr>
            <p:cNvSpPr/>
            <p:nvPr/>
          </p:nvSpPr>
          <p:spPr>
            <a:xfrm>
              <a:off x="4206127" y="4309279"/>
              <a:ext cx="1392296" cy="442451"/>
            </a:xfrm>
            <a:prstGeom prst="left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9" name="群組 38">
              <a:extLst>
                <a:ext uri="{FF2B5EF4-FFF2-40B4-BE49-F238E27FC236}">
                  <a16:creationId xmlns:a16="http://schemas.microsoft.com/office/drawing/2014/main" id="{0DB246A0-9831-48C7-94F8-AB2F21CC0232}"/>
                </a:ext>
              </a:extLst>
            </p:cNvPr>
            <p:cNvGrpSpPr/>
            <p:nvPr/>
          </p:nvGrpSpPr>
          <p:grpSpPr>
            <a:xfrm>
              <a:off x="1671255" y="4141160"/>
              <a:ext cx="2015136" cy="604094"/>
              <a:chOff x="4005606" y="5533027"/>
              <a:chExt cx="1757324" cy="929291"/>
            </a:xfrm>
          </p:grpSpPr>
          <p:pic>
            <p:nvPicPr>
              <p:cNvPr id="40" name="Picture 2">
                <a:extLst>
                  <a:ext uri="{FF2B5EF4-FFF2-40B4-BE49-F238E27FC236}">
                    <a16:creationId xmlns:a16="http://schemas.microsoft.com/office/drawing/2014/main" id="{41E234C6-7B37-433E-A55E-26F16EA4DD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5606" y="5533027"/>
                <a:ext cx="677862" cy="928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2">
                <a:extLst>
                  <a:ext uri="{FF2B5EF4-FFF2-40B4-BE49-F238E27FC236}">
                    <a16:creationId xmlns:a16="http://schemas.microsoft.com/office/drawing/2014/main" id="{FCD40C9C-CD6D-4556-ACE6-17C205B7F0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3630" y="5533631"/>
                <a:ext cx="749300" cy="928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Picture 2">
                <a:extLst>
                  <a:ext uri="{FF2B5EF4-FFF2-40B4-BE49-F238E27FC236}">
                    <a16:creationId xmlns:a16="http://schemas.microsoft.com/office/drawing/2014/main" id="{B7279F05-C898-44C7-9F9C-5EEA441142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60422" y="5533251"/>
                <a:ext cx="749266" cy="928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3" name="群組 42">
              <a:extLst>
                <a:ext uri="{FF2B5EF4-FFF2-40B4-BE49-F238E27FC236}">
                  <a16:creationId xmlns:a16="http://schemas.microsoft.com/office/drawing/2014/main" id="{62877826-81F7-41F5-A979-434C0E302806}"/>
                </a:ext>
              </a:extLst>
            </p:cNvPr>
            <p:cNvGrpSpPr/>
            <p:nvPr/>
          </p:nvGrpSpPr>
          <p:grpSpPr>
            <a:xfrm>
              <a:off x="5996940" y="3999480"/>
              <a:ext cx="2015136" cy="885025"/>
              <a:chOff x="4005606" y="5533027"/>
              <a:chExt cx="1757324" cy="929291"/>
            </a:xfrm>
          </p:grpSpPr>
          <p:pic>
            <p:nvPicPr>
              <p:cNvPr id="44" name="Picture 2">
                <a:extLst>
                  <a:ext uri="{FF2B5EF4-FFF2-40B4-BE49-F238E27FC236}">
                    <a16:creationId xmlns:a16="http://schemas.microsoft.com/office/drawing/2014/main" id="{250E1A03-4D2D-415D-AF1C-026B8E26D4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5606" y="5533027"/>
                <a:ext cx="677862" cy="928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2">
                <a:extLst>
                  <a:ext uri="{FF2B5EF4-FFF2-40B4-BE49-F238E27FC236}">
                    <a16:creationId xmlns:a16="http://schemas.microsoft.com/office/drawing/2014/main" id="{4E2FEE80-7A59-4509-89A1-56FF099F6B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3630" y="5533631"/>
                <a:ext cx="749300" cy="928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2">
                <a:extLst>
                  <a:ext uri="{FF2B5EF4-FFF2-40B4-BE49-F238E27FC236}">
                    <a16:creationId xmlns:a16="http://schemas.microsoft.com/office/drawing/2014/main" id="{A4A6EAF1-9AB7-45B0-B9D9-E9A9CC9E69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60422" y="5533251"/>
                <a:ext cx="749266" cy="928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7" name="文字方塊 46">
              <a:extLst>
                <a:ext uri="{FF2B5EF4-FFF2-40B4-BE49-F238E27FC236}">
                  <a16:creationId xmlns:a16="http://schemas.microsoft.com/office/drawing/2014/main" id="{5E6B6BA9-EF1D-42C0-BD9D-50FE77F0ECCD}"/>
                </a:ext>
              </a:extLst>
            </p:cNvPr>
            <p:cNvSpPr txBox="1"/>
            <p:nvPr/>
          </p:nvSpPr>
          <p:spPr>
            <a:xfrm>
              <a:off x="2129338" y="4648965"/>
              <a:ext cx="11067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male</a:t>
              </a:r>
              <a:endParaRPr lang="zh-TW" altLang="en-US" sz="2400" dirty="0"/>
            </a:p>
          </p:txBody>
        </p:sp>
        <p:sp>
          <p:nvSpPr>
            <p:cNvPr id="50" name="文字方塊 49">
              <a:extLst>
                <a:ext uri="{FF2B5EF4-FFF2-40B4-BE49-F238E27FC236}">
                  <a16:creationId xmlns:a16="http://schemas.microsoft.com/office/drawing/2014/main" id="{AA3BA92C-64B4-4053-96AA-C0A61F0900B0}"/>
                </a:ext>
              </a:extLst>
            </p:cNvPr>
            <p:cNvSpPr txBox="1"/>
            <p:nvPr/>
          </p:nvSpPr>
          <p:spPr>
            <a:xfrm>
              <a:off x="6246726" y="4696878"/>
              <a:ext cx="1378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female</a:t>
              </a:r>
              <a:endParaRPr lang="zh-TW" altLang="en-US" sz="2400" dirty="0"/>
            </a:p>
          </p:txBody>
        </p:sp>
      </p:grpSp>
      <p:grpSp>
        <p:nvGrpSpPr>
          <p:cNvPr id="51" name="群組 50">
            <a:extLst>
              <a:ext uri="{FF2B5EF4-FFF2-40B4-BE49-F238E27FC236}">
                <a16:creationId xmlns:a16="http://schemas.microsoft.com/office/drawing/2014/main" id="{546D0C36-019B-4128-9D7A-9ECE715765F3}"/>
              </a:ext>
            </a:extLst>
          </p:cNvPr>
          <p:cNvGrpSpPr/>
          <p:nvPr/>
        </p:nvGrpSpPr>
        <p:grpSpPr>
          <a:xfrm>
            <a:off x="971957" y="4370024"/>
            <a:ext cx="2928712" cy="1294868"/>
            <a:chOff x="1017935" y="4573712"/>
            <a:chExt cx="2928712" cy="1294868"/>
          </a:xfrm>
        </p:grpSpPr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8932CCBE-53CA-47E0-AB76-359CAFED9D0C}"/>
                </a:ext>
              </a:extLst>
            </p:cNvPr>
            <p:cNvSpPr/>
            <p:nvPr/>
          </p:nvSpPr>
          <p:spPr>
            <a:xfrm>
              <a:off x="1032327" y="4594808"/>
              <a:ext cx="2847379" cy="12737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2" name="文字方塊 71">
              <a:extLst>
                <a:ext uri="{FF2B5EF4-FFF2-40B4-BE49-F238E27FC236}">
                  <a16:creationId xmlns:a16="http://schemas.microsoft.com/office/drawing/2014/main" id="{099E7843-086B-4E27-BE57-FB057AED564F}"/>
                </a:ext>
              </a:extLst>
            </p:cNvPr>
            <p:cNvSpPr txBox="1"/>
            <p:nvPr/>
          </p:nvSpPr>
          <p:spPr>
            <a:xfrm>
              <a:off x="1120878" y="4573712"/>
              <a:ext cx="16599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It is good.</a:t>
              </a:r>
              <a:endParaRPr lang="zh-TW" altLang="en-US" sz="2400" dirty="0"/>
            </a:p>
          </p:txBody>
        </p:sp>
        <p:sp>
          <p:nvSpPr>
            <p:cNvPr id="73" name="文字方塊 72">
              <a:extLst>
                <a:ext uri="{FF2B5EF4-FFF2-40B4-BE49-F238E27FC236}">
                  <a16:creationId xmlns:a16="http://schemas.microsoft.com/office/drawing/2014/main" id="{5C1B65D5-EFCA-4A0F-86EF-37EB1B2659BA}"/>
                </a:ext>
              </a:extLst>
            </p:cNvPr>
            <p:cNvSpPr txBox="1"/>
            <p:nvPr/>
          </p:nvSpPr>
          <p:spPr>
            <a:xfrm>
              <a:off x="1847630" y="4996019"/>
              <a:ext cx="20990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It’s a good day.</a:t>
              </a:r>
              <a:endParaRPr lang="zh-TW" altLang="en-US" sz="2400" dirty="0"/>
            </a:p>
          </p:txBody>
        </p:sp>
        <p:sp>
          <p:nvSpPr>
            <p:cNvPr id="74" name="文字方塊 73">
              <a:extLst>
                <a:ext uri="{FF2B5EF4-FFF2-40B4-BE49-F238E27FC236}">
                  <a16:creationId xmlns:a16="http://schemas.microsoft.com/office/drawing/2014/main" id="{CD42AA79-21AB-4113-95B2-F0FA0D31CB48}"/>
                </a:ext>
              </a:extLst>
            </p:cNvPr>
            <p:cNvSpPr txBox="1"/>
            <p:nvPr/>
          </p:nvSpPr>
          <p:spPr>
            <a:xfrm>
              <a:off x="1017935" y="5385819"/>
              <a:ext cx="20990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I love you.</a:t>
              </a:r>
              <a:endParaRPr lang="zh-TW" altLang="en-US" sz="2400" dirty="0"/>
            </a:p>
          </p:txBody>
        </p:sp>
      </p:grpSp>
      <p:grpSp>
        <p:nvGrpSpPr>
          <p:cNvPr id="75" name="群組 74">
            <a:extLst>
              <a:ext uri="{FF2B5EF4-FFF2-40B4-BE49-F238E27FC236}">
                <a16:creationId xmlns:a16="http://schemas.microsoft.com/office/drawing/2014/main" id="{CDC6F993-7E24-41DA-97E7-3F70187A5BA0}"/>
              </a:ext>
            </a:extLst>
          </p:cNvPr>
          <p:cNvGrpSpPr/>
          <p:nvPr/>
        </p:nvGrpSpPr>
        <p:grpSpPr>
          <a:xfrm>
            <a:off x="5542991" y="4380572"/>
            <a:ext cx="3118335" cy="1316519"/>
            <a:chOff x="5590309" y="4587138"/>
            <a:chExt cx="3118335" cy="1316519"/>
          </a:xfrm>
        </p:grpSpPr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C0E6E71D-3D76-48ED-BF22-C74F6E683086}"/>
                </a:ext>
              </a:extLst>
            </p:cNvPr>
            <p:cNvSpPr/>
            <p:nvPr/>
          </p:nvSpPr>
          <p:spPr>
            <a:xfrm>
              <a:off x="5590309" y="4587138"/>
              <a:ext cx="2847379" cy="12737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7" name="文字方塊 76">
              <a:extLst>
                <a:ext uri="{FF2B5EF4-FFF2-40B4-BE49-F238E27FC236}">
                  <a16:creationId xmlns:a16="http://schemas.microsoft.com/office/drawing/2014/main" id="{1E1C776E-63F6-46E5-8236-A9B53B1424F7}"/>
                </a:ext>
              </a:extLst>
            </p:cNvPr>
            <p:cNvSpPr txBox="1"/>
            <p:nvPr/>
          </p:nvSpPr>
          <p:spPr>
            <a:xfrm>
              <a:off x="5882875" y="4629885"/>
              <a:ext cx="16599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It is bad.</a:t>
              </a:r>
              <a:endParaRPr lang="zh-TW" altLang="en-US" sz="2400" dirty="0"/>
            </a:p>
          </p:txBody>
        </p:sp>
        <p:sp>
          <p:nvSpPr>
            <p:cNvPr id="78" name="文字方塊 77">
              <a:extLst>
                <a:ext uri="{FF2B5EF4-FFF2-40B4-BE49-F238E27FC236}">
                  <a16:creationId xmlns:a16="http://schemas.microsoft.com/office/drawing/2014/main" id="{EAF137B6-674E-4AC4-B257-F82BB347DAC2}"/>
                </a:ext>
              </a:extLst>
            </p:cNvPr>
            <p:cNvSpPr txBox="1"/>
            <p:nvPr/>
          </p:nvSpPr>
          <p:spPr>
            <a:xfrm>
              <a:off x="6609627" y="5052192"/>
              <a:ext cx="20990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It’s a bad day.</a:t>
              </a:r>
              <a:endParaRPr lang="zh-TW" altLang="en-US" sz="2400" dirty="0"/>
            </a:p>
          </p:txBody>
        </p:sp>
        <p:sp>
          <p:nvSpPr>
            <p:cNvPr id="79" name="文字方塊 78">
              <a:extLst>
                <a:ext uri="{FF2B5EF4-FFF2-40B4-BE49-F238E27FC236}">
                  <a16:creationId xmlns:a16="http://schemas.microsoft.com/office/drawing/2014/main" id="{0049D3F1-2EA5-4D0E-9BE7-B97AD788C919}"/>
                </a:ext>
              </a:extLst>
            </p:cNvPr>
            <p:cNvSpPr txBox="1"/>
            <p:nvPr/>
          </p:nvSpPr>
          <p:spPr>
            <a:xfrm>
              <a:off x="5779932" y="5441992"/>
              <a:ext cx="20990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I don’t love you.</a:t>
              </a:r>
              <a:endParaRPr lang="zh-TW" altLang="en-US" sz="2400" dirty="0"/>
            </a:p>
          </p:txBody>
        </p:sp>
      </p:grpSp>
      <p:sp>
        <p:nvSpPr>
          <p:cNvPr id="80" name="文字方塊 79">
            <a:extLst>
              <a:ext uri="{FF2B5EF4-FFF2-40B4-BE49-F238E27FC236}">
                <a16:creationId xmlns:a16="http://schemas.microsoft.com/office/drawing/2014/main" id="{BCB8142E-FB43-4939-A044-C07B9AABCC3A}"/>
              </a:ext>
            </a:extLst>
          </p:cNvPr>
          <p:cNvSpPr txBox="1"/>
          <p:nvPr/>
        </p:nvSpPr>
        <p:spPr>
          <a:xfrm>
            <a:off x="885973" y="5622700"/>
            <a:ext cx="3154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positive sentences</a:t>
            </a:r>
            <a:endParaRPr lang="zh-TW" altLang="en-US" sz="2400" dirty="0"/>
          </a:p>
        </p:txBody>
      </p:sp>
      <p:sp>
        <p:nvSpPr>
          <p:cNvPr id="81" name="文字方塊 80">
            <a:extLst>
              <a:ext uri="{FF2B5EF4-FFF2-40B4-BE49-F238E27FC236}">
                <a16:creationId xmlns:a16="http://schemas.microsoft.com/office/drawing/2014/main" id="{9C24C969-1C16-4056-AC71-35544A70D2C5}"/>
              </a:ext>
            </a:extLst>
          </p:cNvPr>
          <p:cNvSpPr txBox="1"/>
          <p:nvPr/>
        </p:nvSpPr>
        <p:spPr>
          <a:xfrm>
            <a:off x="5389434" y="5681655"/>
            <a:ext cx="3154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negative sentences</a:t>
            </a:r>
            <a:endParaRPr lang="zh-TW" altLang="en-US" sz="2400" dirty="0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983FD2E3-92D4-49A5-89D6-9DD7B19EB188}"/>
              </a:ext>
            </a:extLst>
          </p:cNvPr>
          <p:cNvSpPr/>
          <p:nvPr/>
        </p:nvSpPr>
        <p:spPr>
          <a:xfrm>
            <a:off x="857397" y="4279478"/>
            <a:ext cx="7657953" cy="1863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4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4AEB03-73CB-4E7A-87F4-A0EB2DC7F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Direct Transformation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985F6F-CF80-4A7F-887F-36A10DDDF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4303639" cy="4812189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7765FEDA-3413-4FF1-B487-54A7447A2AE6}"/>
                  </a:ext>
                </a:extLst>
              </p:cNvPr>
              <p:cNvSpPr/>
              <p:nvPr/>
            </p:nvSpPr>
            <p:spPr>
              <a:xfrm>
                <a:off x="2146746" y="2558245"/>
                <a:ext cx="1131382" cy="9456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7765FEDA-3413-4FF1-B487-54A7447A2A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746" y="2558245"/>
                <a:ext cx="1131382" cy="9456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1DC1A8D9-A92A-44FE-98C4-10E27A54D37F}"/>
              </a:ext>
            </a:extLst>
          </p:cNvPr>
          <p:cNvSpPr/>
          <p:nvPr/>
        </p:nvSpPr>
        <p:spPr>
          <a:xfrm>
            <a:off x="1630191" y="2853115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AFFB124B-440F-461F-BF2C-196D4050933A}"/>
              </a:ext>
            </a:extLst>
          </p:cNvPr>
          <p:cNvSpPr/>
          <p:nvPr/>
        </p:nvSpPr>
        <p:spPr>
          <a:xfrm>
            <a:off x="3373390" y="2853115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6D09FBB7-4490-4F0F-B672-9B3056E42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64" y="2502217"/>
            <a:ext cx="1464885" cy="1118303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749F46F9-BD7E-4479-AEA2-ACA9282A4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495" y="2438763"/>
            <a:ext cx="1494397" cy="1173832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11154E11-6377-41C9-9DAD-EB9CCBE5F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115" y="2447353"/>
            <a:ext cx="1464885" cy="11183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488779B1-9834-481B-8918-8279EA0DC792}"/>
                  </a:ext>
                </a:extLst>
              </p:cNvPr>
              <p:cNvSpPr/>
              <p:nvPr/>
            </p:nvSpPr>
            <p:spPr>
              <a:xfrm>
                <a:off x="5943204" y="2552836"/>
                <a:ext cx="1131382" cy="94568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488779B1-9834-481B-8918-8279EA0DC7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204" y="2552836"/>
                <a:ext cx="1131382" cy="9456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箭號: 向右 18">
            <a:extLst>
              <a:ext uri="{FF2B5EF4-FFF2-40B4-BE49-F238E27FC236}">
                <a16:creationId xmlns:a16="http://schemas.microsoft.com/office/drawing/2014/main" id="{76CE451C-DEFD-492C-BE63-DE17A04663A0}"/>
              </a:ext>
            </a:extLst>
          </p:cNvPr>
          <p:cNvSpPr/>
          <p:nvPr/>
        </p:nvSpPr>
        <p:spPr>
          <a:xfrm>
            <a:off x="5427574" y="2876761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右 19">
            <a:extLst>
              <a:ext uri="{FF2B5EF4-FFF2-40B4-BE49-F238E27FC236}">
                <a16:creationId xmlns:a16="http://schemas.microsoft.com/office/drawing/2014/main" id="{8E5B8AAA-4D5F-442C-9A3E-0CD8F351043F}"/>
              </a:ext>
            </a:extLst>
          </p:cNvPr>
          <p:cNvSpPr/>
          <p:nvPr/>
        </p:nvSpPr>
        <p:spPr>
          <a:xfrm>
            <a:off x="7170773" y="2876761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92921AC8-EDB6-4B73-BE1B-0804C792D691}"/>
              </a:ext>
            </a:extLst>
          </p:cNvPr>
          <p:cNvSpPr txBox="1"/>
          <p:nvPr/>
        </p:nvSpPr>
        <p:spPr>
          <a:xfrm>
            <a:off x="3252106" y="1455492"/>
            <a:ext cx="2785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as close as possible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26DBC668-2A46-4C6D-BCFF-49D3D9A57061}"/>
              </a:ext>
            </a:extLst>
          </p:cNvPr>
          <p:cNvCxnSpPr>
            <a:cxnSpLocks/>
          </p:cNvCxnSpPr>
          <p:nvPr/>
        </p:nvCxnSpPr>
        <p:spPr>
          <a:xfrm>
            <a:off x="848906" y="1940803"/>
            <a:ext cx="75626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7EECD0ED-7212-4F72-B163-1D437E5ED854}"/>
              </a:ext>
            </a:extLst>
          </p:cNvPr>
          <p:cNvCxnSpPr>
            <a:cxnSpLocks/>
          </p:cNvCxnSpPr>
          <p:nvPr/>
        </p:nvCxnSpPr>
        <p:spPr>
          <a:xfrm>
            <a:off x="841469" y="1978494"/>
            <a:ext cx="0" cy="468859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CC821CAD-EE38-4371-83B2-763C9DF82B8B}"/>
              </a:ext>
            </a:extLst>
          </p:cNvPr>
          <p:cNvCxnSpPr>
            <a:cxnSpLocks/>
          </p:cNvCxnSpPr>
          <p:nvPr/>
        </p:nvCxnSpPr>
        <p:spPr>
          <a:xfrm>
            <a:off x="8423523" y="1948960"/>
            <a:ext cx="0" cy="468859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6" descr="「梵谷」的圖片搜尋結果">
            <a:extLst>
              <a:ext uri="{FF2B5EF4-FFF2-40B4-BE49-F238E27FC236}">
                <a16:creationId xmlns:a16="http://schemas.microsoft.com/office/drawing/2014/main" id="{3A052939-B9B6-4867-ACC6-4AC3C8391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05" y="4778555"/>
            <a:ext cx="1021113" cy="124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A3727720-3841-41C1-A748-2B2E745F71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7735" y="4812874"/>
            <a:ext cx="1211723" cy="12388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18727077-05A3-4229-974E-1848BB9EF0B3}"/>
                  </a:ext>
                </a:extLst>
              </p:cNvPr>
              <p:cNvSpPr/>
              <p:nvPr/>
            </p:nvSpPr>
            <p:spPr>
              <a:xfrm>
                <a:off x="2154396" y="4932484"/>
                <a:ext cx="1131382" cy="94568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18727077-05A3-4229-974E-1848BB9EF0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396" y="4932484"/>
                <a:ext cx="1131382" cy="9456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箭號: 向右 27">
            <a:extLst>
              <a:ext uri="{FF2B5EF4-FFF2-40B4-BE49-F238E27FC236}">
                <a16:creationId xmlns:a16="http://schemas.microsoft.com/office/drawing/2014/main" id="{261BABF2-0221-4AAE-B58A-88BF91D4BBB6}"/>
              </a:ext>
            </a:extLst>
          </p:cNvPr>
          <p:cNvSpPr/>
          <p:nvPr/>
        </p:nvSpPr>
        <p:spPr>
          <a:xfrm>
            <a:off x="1638766" y="5256409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箭號: 向右 28">
            <a:extLst>
              <a:ext uri="{FF2B5EF4-FFF2-40B4-BE49-F238E27FC236}">
                <a16:creationId xmlns:a16="http://schemas.microsoft.com/office/drawing/2014/main" id="{B99E3BDA-82EF-4888-8E33-B30C228EAA08}"/>
              </a:ext>
            </a:extLst>
          </p:cNvPr>
          <p:cNvSpPr/>
          <p:nvPr/>
        </p:nvSpPr>
        <p:spPr>
          <a:xfrm>
            <a:off x="3381965" y="5256409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603C091A-A732-4DB0-93E6-412AFEC40135}"/>
                  </a:ext>
                </a:extLst>
              </p:cNvPr>
              <p:cNvSpPr/>
              <p:nvPr/>
            </p:nvSpPr>
            <p:spPr>
              <a:xfrm>
                <a:off x="5944129" y="5005440"/>
                <a:ext cx="1131382" cy="9456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603C091A-A732-4DB0-93E6-412AFEC401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129" y="5005440"/>
                <a:ext cx="1131382" cy="9456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箭號: 向右 30">
            <a:extLst>
              <a:ext uri="{FF2B5EF4-FFF2-40B4-BE49-F238E27FC236}">
                <a16:creationId xmlns:a16="http://schemas.microsoft.com/office/drawing/2014/main" id="{061B3B03-3CA3-40FE-8444-F67E930AB32F}"/>
              </a:ext>
            </a:extLst>
          </p:cNvPr>
          <p:cNvSpPr/>
          <p:nvPr/>
        </p:nvSpPr>
        <p:spPr>
          <a:xfrm>
            <a:off x="5427574" y="5300310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箭號: 向右 31">
            <a:extLst>
              <a:ext uri="{FF2B5EF4-FFF2-40B4-BE49-F238E27FC236}">
                <a16:creationId xmlns:a16="http://schemas.microsoft.com/office/drawing/2014/main" id="{2F652028-E9E1-4311-9464-D3F7D3844BE5}"/>
              </a:ext>
            </a:extLst>
          </p:cNvPr>
          <p:cNvSpPr/>
          <p:nvPr/>
        </p:nvSpPr>
        <p:spPr>
          <a:xfrm>
            <a:off x="7170773" y="5300310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3" name="Picture 6" descr="「梵谷」的圖片搜尋結果">
            <a:extLst>
              <a:ext uri="{FF2B5EF4-FFF2-40B4-BE49-F238E27FC236}">
                <a16:creationId xmlns:a16="http://schemas.microsoft.com/office/drawing/2014/main" id="{A9587360-508D-4153-BCF6-34D9B4C0D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562" y="4779353"/>
            <a:ext cx="1021113" cy="124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1C78DB98-D7F3-4683-89FC-1551A8EF6A2F}"/>
              </a:ext>
            </a:extLst>
          </p:cNvPr>
          <p:cNvCxnSpPr>
            <a:cxnSpLocks/>
          </p:cNvCxnSpPr>
          <p:nvPr/>
        </p:nvCxnSpPr>
        <p:spPr>
          <a:xfrm>
            <a:off x="848905" y="6554523"/>
            <a:ext cx="75626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FEB5E2D8-26AA-41A8-84D7-10315226EDB3}"/>
              </a:ext>
            </a:extLst>
          </p:cNvPr>
          <p:cNvSpPr txBox="1"/>
          <p:nvPr/>
        </p:nvSpPr>
        <p:spPr>
          <a:xfrm>
            <a:off x="3202916" y="6092858"/>
            <a:ext cx="2785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as close as possible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4843CA38-32B9-42EA-B5B6-61EC187D75FD}"/>
              </a:ext>
            </a:extLst>
          </p:cNvPr>
          <p:cNvCxnSpPr>
            <a:cxnSpLocks/>
          </p:cNvCxnSpPr>
          <p:nvPr/>
        </p:nvCxnSpPr>
        <p:spPr>
          <a:xfrm flipV="1">
            <a:off x="893138" y="6051725"/>
            <a:ext cx="0" cy="468859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AD8F1F5E-36EA-4397-B0EB-4C2F80785965}"/>
              </a:ext>
            </a:extLst>
          </p:cNvPr>
          <p:cNvCxnSpPr>
            <a:cxnSpLocks/>
          </p:cNvCxnSpPr>
          <p:nvPr/>
        </p:nvCxnSpPr>
        <p:spPr>
          <a:xfrm flipV="1">
            <a:off x="8354983" y="6051725"/>
            <a:ext cx="0" cy="468859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E413170A-4F63-4ECA-87A2-BCEFB1F17819}"/>
                  </a:ext>
                </a:extLst>
              </p:cNvPr>
              <p:cNvSpPr/>
              <p:nvPr/>
            </p:nvSpPr>
            <p:spPr>
              <a:xfrm>
                <a:off x="5064627" y="3736233"/>
                <a:ext cx="859865" cy="829578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E413170A-4F63-4ECA-87A2-BCEFB1F178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627" y="3736233"/>
                <a:ext cx="859865" cy="8295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箭號: 向右 38">
            <a:extLst>
              <a:ext uri="{FF2B5EF4-FFF2-40B4-BE49-F238E27FC236}">
                <a16:creationId xmlns:a16="http://schemas.microsoft.com/office/drawing/2014/main" id="{73F734CD-F93C-488E-B5CF-03BC2CE16E5E}"/>
              </a:ext>
            </a:extLst>
          </p:cNvPr>
          <p:cNvSpPr/>
          <p:nvPr/>
        </p:nvSpPr>
        <p:spPr>
          <a:xfrm>
            <a:off x="5932406" y="3991635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箭號: 向右 39">
            <a:extLst>
              <a:ext uri="{FF2B5EF4-FFF2-40B4-BE49-F238E27FC236}">
                <a16:creationId xmlns:a16="http://schemas.microsoft.com/office/drawing/2014/main" id="{AA2AA974-B86B-49A2-AA6E-2DFE83313BB7}"/>
              </a:ext>
            </a:extLst>
          </p:cNvPr>
          <p:cNvSpPr/>
          <p:nvPr/>
        </p:nvSpPr>
        <p:spPr>
          <a:xfrm rot="1874375">
            <a:off x="4595630" y="3406252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7AB15364-975B-40FC-AC26-9E9920F1C4DC}"/>
                  </a:ext>
                </a:extLst>
              </p:cNvPr>
              <p:cNvSpPr/>
              <p:nvPr/>
            </p:nvSpPr>
            <p:spPr>
              <a:xfrm>
                <a:off x="3381965" y="3881320"/>
                <a:ext cx="859865" cy="829578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7AB15364-975B-40FC-AC26-9E9920F1C4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965" y="3881320"/>
                <a:ext cx="859865" cy="8295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箭號: 向右 41">
            <a:extLst>
              <a:ext uri="{FF2B5EF4-FFF2-40B4-BE49-F238E27FC236}">
                <a16:creationId xmlns:a16="http://schemas.microsoft.com/office/drawing/2014/main" id="{B2E7020E-A61C-493E-AF18-D554C5646731}"/>
              </a:ext>
            </a:extLst>
          </p:cNvPr>
          <p:cNvSpPr/>
          <p:nvPr/>
        </p:nvSpPr>
        <p:spPr>
          <a:xfrm rot="13132344">
            <a:off x="4201662" y="4508880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箭號: 向右 42">
            <a:extLst>
              <a:ext uri="{FF2B5EF4-FFF2-40B4-BE49-F238E27FC236}">
                <a16:creationId xmlns:a16="http://schemas.microsoft.com/office/drawing/2014/main" id="{E221AECC-8520-4698-9965-F08D396273B7}"/>
              </a:ext>
            </a:extLst>
          </p:cNvPr>
          <p:cNvSpPr/>
          <p:nvPr/>
        </p:nvSpPr>
        <p:spPr>
          <a:xfrm flipH="1">
            <a:off x="2886743" y="4093865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4CE4B837-D87E-4734-AAB4-000155E030A8}"/>
              </a:ext>
            </a:extLst>
          </p:cNvPr>
          <p:cNvSpPr txBox="1"/>
          <p:nvPr/>
        </p:nvSpPr>
        <p:spPr>
          <a:xfrm>
            <a:off x="6333261" y="3798966"/>
            <a:ext cx="2836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scalar: belongs to domain Y or not</a:t>
            </a:r>
            <a:endParaRPr lang="zh-TW" altLang="en-US" sz="2400" dirty="0"/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A7533D63-3343-49EE-A0D0-27D1BC9A76DC}"/>
              </a:ext>
            </a:extLst>
          </p:cNvPr>
          <p:cNvSpPr txBox="1"/>
          <p:nvPr/>
        </p:nvSpPr>
        <p:spPr>
          <a:xfrm>
            <a:off x="612203" y="3806814"/>
            <a:ext cx="2362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scalar: belongs to domain X or not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563237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>
            <a:extLst>
              <a:ext uri="{FF2B5EF4-FFF2-40B4-BE49-F238E27FC236}">
                <a16:creationId xmlns:a16="http://schemas.microsoft.com/office/drawing/2014/main" id="{8925DBD6-13EA-46C7-971E-B2B54952936A}"/>
              </a:ext>
            </a:extLst>
          </p:cNvPr>
          <p:cNvSpPr/>
          <p:nvPr/>
        </p:nvSpPr>
        <p:spPr>
          <a:xfrm>
            <a:off x="239483" y="4902529"/>
            <a:ext cx="1341277" cy="9881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A7A66169-3E11-43AB-977F-8FA11A290E60}"/>
              </a:ext>
            </a:extLst>
          </p:cNvPr>
          <p:cNvSpPr/>
          <p:nvPr/>
        </p:nvSpPr>
        <p:spPr>
          <a:xfrm>
            <a:off x="3980179" y="4941681"/>
            <a:ext cx="1341277" cy="9881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6810A141-1741-4CEE-90F6-B58834FC4EAE}"/>
              </a:ext>
            </a:extLst>
          </p:cNvPr>
          <p:cNvSpPr/>
          <p:nvPr/>
        </p:nvSpPr>
        <p:spPr>
          <a:xfrm>
            <a:off x="7652027" y="4932484"/>
            <a:ext cx="1341277" cy="9881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79A87DA6-1C36-4404-B43E-8BD0515808FE}"/>
              </a:ext>
            </a:extLst>
          </p:cNvPr>
          <p:cNvSpPr/>
          <p:nvPr/>
        </p:nvSpPr>
        <p:spPr>
          <a:xfrm>
            <a:off x="7655362" y="2578502"/>
            <a:ext cx="1211457" cy="9881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24BDE866-8D65-4A26-B73A-5151ED6B87ED}"/>
              </a:ext>
            </a:extLst>
          </p:cNvPr>
          <p:cNvSpPr/>
          <p:nvPr/>
        </p:nvSpPr>
        <p:spPr>
          <a:xfrm>
            <a:off x="3957452" y="2562608"/>
            <a:ext cx="1341277" cy="9881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A9A5A70-749D-4852-9108-C025532F9E98}"/>
              </a:ext>
            </a:extLst>
          </p:cNvPr>
          <p:cNvSpPr/>
          <p:nvPr/>
        </p:nvSpPr>
        <p:spPr>
          <a:xfrm>
            <a:off x="303737" y="2558148"/>
            <a:ext cx="1211457" cy="9881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A4AEB03-73CB-4E7A-87F4-A0EB2DC7F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Direct Transformation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985F6F-CF80-4A7F-887F-36A10DDDF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4303639" cy="4812189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7765FEDA-3413-4FF1-B487-54A7447A2AE6}"/>
                  </a:ext>
                </a:extLst>
              </p:cNvPr>
              <p:cNvSpPr/>
              <p:nvPr/>
            </p:nvSpPr>
            <p:spPr>
              <a:xfrm>
                <a:off x="2146746" y="2558245"/>
                <a:ext cx="1131382" cy="9456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7765FEDA-3413-4FF1-B487-54A7447A2A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746" y="2558245"/>
                <a:ext cx="1131382" cy="9456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1DC1A8D9-A92A-44FE-98C4-10E27A54D37F}"/>
              </a:ext>
            </a:extLst>
          </p:cNvPr>
          <p:cNvSpPr/>
          <p:nvPr/>
        </p:nvSpPr>
        <p:spPr>
          <a:xfrm>
            <a:off x="1630191" y="2853115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AFFB124B-440F-461F-BF2C-196D4050933A}"/>
              </a:ext>
            </a:extLst>
          </p:cNvPr>
          <p:cNvSpPr/>
          <p:nvPr/>
        </p:nvSpPr>
        <p:spPr>
          <a:xfrm>
            <a:off x="3373390" y="2853115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488779B1-9834-481B-8918-8279EA0DC792}"/>
                  </a:ext>
                </a:extLst>
              </p:cNvPr>
              <p:cNvSpPr/>
              <p:nvPr/>
            </p:nvSpPr>
            <p:spPr>
              <a:xfrm>
                <a:off x="5943204" y="2552836"/>
                <a:ext cx="1131382" cy="94568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488779B1-9834-481B-8918-8279EA0DC7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204" y="2552836"/>
                <a:ext cx="1131382" cy="945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箭號: 向右 18">
            <a:extLst>
              <a:ext uri="{FF2B5EF4-FFF2-40B4-BE49-F238E27FC236}">
                <a16:creationId xmlns:a16="http://schemas.microsoft.com/office/drawing/2014/main" id="{76CE451C-DEFD-492C-BE63-DE17A04663A0}"/>
              </a:ext>
            </a:extLst>
          </p:cNvPr>
          <p:cNvSpPr/>
          <p:nvPr/>
        </p:nvSpPr>
        <p:spPr>
          <a:xfrm>
            <a:off x="5427574" y="2876761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右 19">
            <a:extLst>
              <a:ext uri="{FF2B5EF4-FFF2-40B4-BE49-F238E27FC236}">
                <a16:creationId xmlns:a16="http://schemas.microsoft.com/office/drawing/2014/main" id="{8E5B8AAA-4D5F-442C-9A3E-0CD8F351043F}"/>
              </a:ext>
            </a:extLst>
          </p:cNvPr>
          <p:cNvSpPr/>
          <p:nvPr/>
        </p:nvSpPr>
        <p:spPr>
          <a:xfrm>
            <a:off x="7170773" y="2876761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92921AC8-EDB6-4B73-BE1B-0804C792D691}"/>
              </a:ext>
            </a:extLst>
          </p:cNvPr>
          <p:cNvSpPr txBox="1"/>
          <p:nvPr/>
        </p:nvSpPr>
        <p:spPr>
          <a:xfrm>
            <a:off x="3252106" y="1455492"/>
            <a:ext cx="2785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as close as possible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26DBC668-2A46-4C6D-BCFF-49D3D9A57061}"/>
              </a:ext>
            </a:extLst>
          </p:cNvPr>
          <p:cNvCxnSpPr>
            <a:cxnSpLocks/>
          </p:cNvCxnSpPr>
          <p:nvPr/>
        </p:nvCxnSpPr>
        <p:spPr>
          <a:xfrm>
            <a:off x="848906" y="1940803"/>
            <a:ext cx="75626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7EECD0ED-7212-4F72-B163-1D437E5ED854}"/>
              </a:ext>
            </a:extLst>
          </p:cNvPr>
          <p:cNvCxnSpPr>
            <a:cxnSpLocks/>
          </p:cNvCxnSpPr>
          <p:nvPr/>
        </p:nvCxnSpPr>
        <p:spPr>
          <a:xfrm>
            <a:off x="841469" y="1978494"/>
            <a:ext cx="0" cy="468859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CC821CAD-EE38-4371-83B2-763C9DF82B8B}"/>
              </a:ext>
            </a:extLst>
          </p:cNvPr>
          <p:cNvCxnSpPr>
            <a:cxnSpLocks/>
          </p:cNvCxnSpPr>
          <p:nvPr/>
        </p:nvCxnSpPr>
        <p:spPr>
          <a:xfrm>
            <a:off x="8423523" y="1948960"/>
            <a:ext cx="0" cy="468859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18727077-05A3-4229-974E-1848BB9EF0B3}"/>
                  </a:ext>
                </a:extLst>
              </p:cNvPr>
              <p:cNvSpPr/>
              <p:nvPr/>
            </p:nvSpPr>
            <p:spPr>
              <a:xfrm>
                <a:off x="2154396" y="4932484"/>
                <a:ext cx="1131382" cy="94568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18727077-05A3-4229-974E-1848BB9EF0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396" y="4932484"/>
                <a:ext cx="1131382" cy="9456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箭號: 向右 27">
            <a:extLst>
              <a:ext uri="{FF2B5EF4-FFF2-40B4-BE49-F238E27FC236}">
                <a16:creationId xmlns:a16="http://schemas.microsoft.com/office/drawing/2014/main" id="{261BABF2-0221-4AAE-B58A-88BF91D4BBB6}"/>
              </a:ext>
            </a:extLst>
          </p:cNvPr>
          <p:cNvSpPr/>
          <p:nvPr/>
        </p:nvSpPr>
        <p:spPr>
          <a:xfrm>
            <a:off x="1638766" y="5256409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箭號: 向右 28">
            <a:extLst>
              <a:ext uri="{FF2B5EF4-FFF2-40B4-BE49-F238E27FC236}">
                <a16:creationId xmlns:a16="http://schemas.microsoft.com/office/drawing/2014/main" id="{B99E3BDA-82EF-4888-8E33-B30C228EAA08}"/>
              </a:ext>
            </a:extLst>
          </p:cNvPr>
          <p:cNvSpPr/>
          <p:nvPr/>
        </p:nvSpPr>
        <p:spPr>
          <a:xfrm>
            <a:off x="3381965" y="5256409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603C091A-A732-4DB0-93E6-412AFEC40135}"/>
                  </a:ext>
                </a:extLst>
              </p:cNvPr>
              <p:cNvSpPr/>
              <p:nvPr/>
            </p:nvSpPr>
            <p:spPr>
              <a:xfrm>
                <a:off x="5944129" y="5005440"/>
                <a:ext cx="1131382" cy="9456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603C091A-A732-4DB0-93E6-412AFEC401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129" y="5005440"/>
                <a:ext cx="1131382" cy="9456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箭號: 向右 30">
            <a:extLst>
              <a:ext uri="{FF2B5EF4-FFF2-40B4-BE49-F238E27FC236}">
                <a16:creationId xmlns:a16="http://schemas.microsoft.com/office/drawing/2014/main" id="{061B3B03-3CA3-40FE-8444-F67E930AB32F}"/>
              </a:ext>
            </a:extLst>
          </p:cNvPr>
          <p:cNvSpPr/>
          <p:nvPr/>
        </p:nvSpPr>
        <p:spPr>
          <a:xfrm>
            <a:off x="5427574" y="5300310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箭號: 向右 31">
            <a:extLst>
              <a:ext uri="{FF2B5EF4-FFF2-40B4-BE49-F238E27FC236}">
                <a16:creationId xmlns:a16="http://schemas.microsoft.com/office/drawing/2014/main" id="{2F652028-E9E1-4311-9464-D3F7D3844BE5}"/>
              </a:ext>
            </a:extLst>
          </p:cNvPr>
          <p:cNvSpPr/>
          <p:nvPr/>
        </p:nvSpPr>
        <p:spPr>
          <a:xfrm>
            <a:off x="7170773" y="5300310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1C78DB98-D7F3-4683-89FC-1551A8EF6A2F}"/>
              </a:ext>
            </a:extLst>
          </p:cNvPr>
          <p:cNvCxnSpPr>
            <a:cxnSpLocks/>
          </p:cNvCxnSpPr>
          <p:nvPr/>
        </p:nvCxnSpPr>
        <p:spPr>
          <a:xfrm>
            <a:off x="848905" y="6554523"/>
            <a:ext cx="75626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FEB5E2D8-26AA-41A8-84D7-10315226EDB3}"/>
              </a:ext>
            </a:extLst>
          </p:cNvPr>
          <p:cNvSpPr txBox="1"/>
          <p:nvPr/>
        </p:nvSpPr>
        <p:spPr>
          <a:xfrm>
            <a:off x="3202916" y="6092858"/>
            <a:ext cx="2785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as close as possible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4843CA38-32B9-42EA-B5B6-61EC187D75FD}"/>
              </a:ext>
            </a:extLst>
          </p:cNvPr>
          <p:cNvCxnSpPr>
            <a:cxnSpLocks/>
          </p:cNvCxnSpPr>
          <p:nvPr/>
        </p:nvCxnSpPr>
        <p:spPr>
          <a:xfrm flipV="1">
            <a:off x="893138" y="6051725"/>
            <a:ext cx="0" cy="468859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AD8F1F5E-36EA-4397-B0EB-4C2F80785965}"/>
              </a:ext>
            </a:extLst>
          </p:cNvPr>
          <p:cNvCxnSpPr>
            <a:cxnSpLocks/>
          </p:cNvCxnSpPr>
          <p:nvPr/>
        </p:nvCxnSpPr>
        <p:spPr>
          <a:xfrm flipV="1">
            <a:off x="8354983" y="6051725"/>
            <a:ext cx="0" cy="468859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E413170A-4F63-4ECA-87A2-BCEFB1F17819}"/>
                  </a:ext>
                </a:extLst>
              </p:cNvPr>
              <p:cNvSpPr/>
              <p:nvPr/>
            </p:nvSpPr>
            <p:spPr>
              <a:xfrm>
                <a:off x="5064627" y="3736233"/>
                <a:ext cx="859865" cy="829578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E413170A-4F63-4ECA-87A2-BCEFB1F178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627" y="3736233"/>
                <a:ext cx="859865" cy="8295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箭號: 向右 38">
            <a:extLst>
              <a:ext uri="{FF2B5EF4-FFF2-40B4-BE49-F238E27FC236}">
                <a16:creationId xmlns:a16="http://schemas.microsoft.com/office/drawing/2014/main" id="{73F734CD-F93C-488E-B5CF-03BC2CE16E5E}"/>
              </a:ext>
            </a:extLst>
          </p:cNvPr>
          <p:cNvSpPr/>
          <p:nvPr/>
        </p:nvSpPr>
        <p:spPr>
          <a:xfrm>
            <a:off x="5932406" y="3991635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箭號: 向右 39">
            <a:extLst>
              <a:ext uri="{FF2B5EF4-FFF2-40B4-BE49-F238E27FC236}">
                <a16:creationId xmlns:a16="http://schemas.microsoft.com/office/drawing/2014/main" id="{AA2AA974-B86B-49A2-AA6E-2DFE83313BB7}"/>
              </a:ext>
            </a:extLst>
          </p:cNvPr>
          <p:cNvSpPr/>
          <p:nvPr/>
        </p:nvSpPr>
        <p:spPr>
          <a:xfrm rot="1874375">
            <a:off x="4595630" y="3406252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7AB15364-975B-40FC-AC26-9E9920F1C4DC}"/>
                  </a:ext>
                </a:extLst>
              </p:cNvPr>
              <p:cNvSpPr/>
              <p:nvPr/>
            </p:nvSpPr>
            <p:spPr>
              <a:xfrm>
                <a:off x="3381965" y="3881320"/>
                <a:ext cx="859865" cy="829578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7AB15364-975B-40FC-AC26-9E9920F1C4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965" y="3881320"/>
                <a:ext cx="859865" cy="8295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箭號: 向右 41">
            <a:extLst>
              <a:ext uri="{FF2B5EF4-FFF2-40B4-BE49-F238E27FC236}">
                <a16:creationId xmlns:a16="http://schemas.microsoft.com/office/drawing/2014/main" id="{B2E7020E-A61C-493E-AF18-D554C5646731}"/>
              </a:ext>
            </a:extLst>
          </p:cNvPr>
          <p:cNvSpPr/>
          <p:nvPr/>
        </p:nvSpPr>
        <p:spPr>
          <a:xfrm rot="13132344">
            <a:off x="4201662" y="4508880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箭號: 向右 42">
            <a:extLst>
              <a:ext uri="{FF2B5EF4-FFF2-40B4-BE49-F238E27FC236}">
                <a16:creationId xmlns:a16="http://schemas.microsoft.com/office/drawing/2014/main" id="{E221AECC-8520-4698-9965-F08D396273B7}"/>
              </a:ext>
            </a:extLst>
          </p:cNvPr>
          <p:cNvSpPr/>
          <p:nvPr/>
        </p:nvSpPr>
        <p:spPr>
          <a:xfrm flipH="1">
            <a:off x="2886743" y="4093865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A7533D63-3343-49EE-A0D0-27D1BC9A76DC}"/>
              </a:ext>
            </a:extLst>
          </p:cNvPr>
          <p:cNvSpPr txBox="1"/>
          <p:nvPr/>
        </p:nvSpPr>
        <p:spPr>
          <a:xfrm>
            <a:off x="330962" y="4025297"/>
            <a:ext cx="2672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negative sentence?</a:t>
            </a:r>
            <a:endParaRPr lang="zh-TW" altLang="en-US" sz="2400" dirty="0"/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51661860-B08F-4040-945E-A014C477DF1B}"/>
              </a:ext>
            </a:extLst>
          </p:cNvPr>
          <p:cNvSpPr txBox="1"/>
          <p:nvPr/>
        </p:nvSpPr>
        <p:spPr>
          <a:xfrm>
            <a:off x="6404354" y="3953142"/>
            <a:ext cx="2672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positive sentence?</a:t>
            </a:r>
            <a:endParaRPr lang="zh-TW" altLang="en-US" sz="24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0A518F4-E29F-472B-B295-7C1AEB44262E}"/>
              </a:ext>
            </a:extLst>
          </p:cNvPr>
          <p:cNvSpPr txBox="1"/>
          <p:nvPr/>
        </p:nvSpPr>
        <p:spPr>
          <a:xfrm>
            <a:off x="311587" y="2746604"/>
            <a:ext cx="1458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It is bad.</a:t>
            </a:r>
            <a:endParaRPr lang="zh-TW" altLang="en-US" sz="2400" dirty="0"/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CBAA7B98-62E1-4139-AD98-AF4E27E702C4}"/>
              </a:ext>
            </a:extLst>
          </p:cNvPr>
          <p:cNvSpPr txBox="1"/>
          <p:nvPr/>
        </p:nvSpPr>
        <p:spPr>
          <a:xfrm>
            <a:off x="3968583" y="2743519"/>
            <a:ext cx="1458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It is good.</a:t>
            </a:r>
            <a:endParaRPr lang="zh-TW" altLang="en-US" sz="2400" dirty="0"/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6501B827-2138-4067-9FCA-0D8F941E9770}"/>
              </a:ext>
            </a:extLst>
          </p:cNvPr>
          <p:cNvSpPr txBox="1"/>
          <p:nvPr/>
        </p:nvSpPr>
        <p:spPr>
          <a:xfrm>
            <a:off x="7652027" y="2795179"/>
            <a:ext cx="1458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It is bad.</a:t>
            </a:r>
            <a:endParaRPr lang="zh-TW" altLang="en-US" sz="2400" dirty="0"/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DC5EEE1F-04E0-476E-9800-A8DD0E4A161D}"/>
              </a:ext>
            </a:extLst>
          </p:cNvPr>
          <p:cNvSpPr txBox="1"/>
          <p:nvPr/>
        </p:nvSpPr>
        <p:spPr>
          <a:xfrm>
            <a:off x="208408" y="5067813"/>
            <a:ext cx="1458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 love you.</a:t>
            </a:r>
            <a:endParaRPr lang="zh-TW" altLang="en-US" sz="2400" dirty="0"/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5FE7AC1C-B06D-455F-89B2-34EB4012414D}"/>
              </a:ext>
            </a:extLst>
          </p:cNvPr>
          <p:cNvSpPr txBox="1"/>
          <p:nvPr/>
        </p:nvSpPr>
        <p:spPr>
          <a:xfrm>
            <a:off x="3946279" y="5119794"/>
            <a:ext cx="1458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 hate you.</a:t>
            </a:r>
            <a:endParaRPr lang="zh-TW" altLang="en-US" sz="2400" dirty="0"/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99BE88B6-2ED7-44C7-8016-7CAF89E001EA}"/>
              </a:ext>
            </a:extLst>
          </p:cNvPr>
          <p:cNvSpPr txBox="1"/>
          <p:nvPr/>
        </p:nvSpPr>
        <p:spPr>
          <a:xfrm>
            <a:off x="7652027" y="5174493"/>
            <a:ext cx="1458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 love you.</a:t>
            </a:r>
            <a:endParaRPr lang="zh-TW" altLang="en-US" sz="24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4E5E110-97C3-469D-A639-2A9299B062FC}"/>
              </a:ext>
            </a:extLst>
          </p:cNvPr>
          <p:cNvSpPr txBox="1"/>
          <p:nvPr/>
        </p:nvSpPr>
        <p:spPr>
          <a:xfrm>
            <a:off x="411697" y="5469258"/>
            <a:ext cx="1028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positive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8DB22332-829E-4BB2-87DF-BE6B02DA599A}"/>
              </a:ext>
            </a:extLst>
          </p:cNvPr>
          <p:cNvSpPr txBox="1"/>
          <p:nvPr/>
        </p:nvSpPr>
        <p:spPr>
          <a:xfrm>
            <a:off x="4133888" y="3111369"/>
            <a:ext cx="1028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positive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F32625FF-C18E-4280-A4E8-7485B57C9A14}"/>
              </a:ext>
            </a:extLst>
          </p:cNvPr>
          <p:cNvSpPr txBox="1"/>
          <p:nvPr/>
        </p:nvSpPr>
        <p:spPr>
          <a:xfrm>
            <a:off x="7851826" y="5514865"/>
            <a:ext cx="1028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positive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61" name="文字方塊 60">
            <a:extLst>
              <a:ext uri="{FF2B5EF4-FFF2-40B4-BE49-F238E27FC236}">
                <a16:creationId xmlns:a16="http://schemas.microsoft.com/office/drawing/2014/main" id="{9DD6BD63-AC4B-40F0-B71C-5F6DBFB85FE4}"/>
              </a:ext>
            </a:extLst>
          </p:cNvPr>
          <p:cNvSpPr txBox="1"/>
          <p:nvPr/>
        </p:nvSpPr>
        <p:spPr>
          <a:xfrm>
            <a:off x="4183904" y="5521374"/>
            <a:ext cx="1028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negative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223A7D9A-62CE-455E-8A3B-DE4DD2F05997}"/>
              </a:ext>
            </a:extLst>
          </p:cNvPr>
          <p:cNvSpPr txBox="1"/>
          <p:nvPr/>
        </p:nvSpPr>
        <p:spPr>
          <a:xfrm>
            <a:off x="390509" y="3093171"/>
            <a:ext cx="1028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negative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CD857AA3-18A8-43F3-9CCF-C0B6C251BDC8}"/>
              </a:ext>
            </a:extLst>
          </p:cNvPr>
          <p:cNvSpPr txBox="1"/>
          <p:nvPr/>
        </p:nvSpPr>
        <p:spPr>
          <a:xfrm>
            <a:off x="7725144" y="3142420"/>
            <a:ext cx="1028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negative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474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>
            <a:extLst>
              <a:ext uri="{FF2B5EF4-FFF2-40B4-BE49-F238E27FC236}">
                <a16:creationId xmlns:a16="http://schemas.microsoft.com/office/drawing/2014/main" id="{8925DBD6-13EA-46C7-971E-B2B54952936A}"/>
              </a:ext>
            </a:extLst>
          </p:cNvPr>
          <p:cNvSpPr/>
          <p:nvPr/>
        </p:nvSpPr>
        <p:spPr>
          <a:xfrm>
            <a:off x="239483" y="4902529"/>
            <a:ext cx="1341277" cy="9881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A7A66169-3E11-43AB-977F-8FA11A290E60}"/>
              </a:ext>
            </a:extLst>
          </p:cNvPr>
          <p:cNvSpPr/>
          <p:nvPr/>
        </p:nvSpPr>
        <p:spPr>
          <a:xfrm>
            <a:off x="3980179" y="4941681"/>
            <a:ext cx="1341277" cy="9881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6810A141-1741-4CEE-90F6-B58834FC4EAE}"/>
              </a:ext>
            </a:extLst>
          </p:cNvPr>
          <p:cNvSpPr/>
          <p:nvPr/>
        </p:nvSpPr>
        <p:spPr>
          <a:xfrm>
            <a:off x="7652027" y="4932484"/>
            <a:ext cx="1341277" cy="9881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79A87DA6-1C36-4404-B43E-8BD0515808FE}"/>
              </a:ext>
            </a:extLst>
          </p:cNvPr>
          <p:cNvSpPr/>
          <p:nvPr/>
        </p:nvSpPr>
        <p:spPr>
          <a:xfrm>
            <a:off x="7655362" y="2578502"/>
            <a:ext cx="1211457" cy="9881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24BDE866-8D65-4A26-B73A-5151ED6B87ED}"/>
              </a:ext>
            </a:extLst>
          </p:cNvPr>
          <p:cNvSpPr/>
          <p:nvPr/>
        </p:nvSpPr>
        <p:spPr>
          <a:xfrm>
            <a:off x="3957452" y="2562608"/>
            <a:ext cx="1341277" cy="9881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A9A5A70-749D-4852-9108-C025532F9E98}"/>
              </a:ext>
            </a:extLst>
          </p:cNvPr>
          <p:cNvSpPr/>
          <p:nvPr/>
        </p:nvSpPr>
        <p:spPr>
          <a:xfrm>
            <a:off x="303737" y="2558148"/>
            <a:ext cx="1211457" cy="9881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A4AEB03-73CB-4E7A-87F4-A0EB2DC7F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Direct Transformation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985F6F-CF80-4A7F-887F-36A10DDDF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4303639" cy="4812189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7765FEDA-3413-4FF1-B487-54A7447A2AE6}"/>
                  </a:ext>
                </a:extLst>
              </p:cNvPr>
              <p:cNvSpPr/>
              <p:nvPr/>
            </p:nvSpPr>
            <p:spPr>
              <a:xfrm>
                <a:off x="2146746" y="2558245"/>
                <a:ext cx="1131382" cy="9456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7765FEDA-3413-4FF1-B487-54A7447A2A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746" y="2558245"/>
                <a:ext cx="1131382" cy="9456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1DC1A8D9-A92A-44FE-98C4-10E27A54D37F}"/>
              </a:ext>
            </a:extLst>
          </p:cNvPr>
          <p:cNvSpPr/>
          <p:nvPr/>
        </p:nvSpPr>
        <p:spPr>
          <a:xfrm>
            <a:off x="1630191" y="2853115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AFFB124B-440F-461F-BF2C-196D4050933A}"/>
              </a:ext>
            </a:extLst>
          </p:cNvPr>
          <p:cNvSpPr/>
          <p:nvPr/>
        </p:nvSpPr>
        <p:spPr>
          <a:xfrm>
            <a:off x="3373390" y="2853115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488779B1-9834-481B-8918-8279EA0DC792}"/>
                  </a:ext>
                </a:extLst>
              </p:cNvPr>
              <p:cNvSpPr/>
              <p:nvPr/>
            </p:nvSpPr>
            <p:spPr>
              <a:xfrm>
                <a:off x="5943204" y="2552836"/>
                <a:ext cx="1131382" cy="94568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488779B1-9834-481B-8918-8279EA0DC7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204" y="2552836"/>
                <a:ext cx="1131382" cy="945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箭號: 向右 18">
            <a:extLst>
              <a:ext uri="{FF2B5EF4-FFF2-40B4-BE49-F238E27FC236}">
                <a16:creationId xmlns:a16="http://schemas.microsoft.com/office/drawing/2014/main" id="{76CE451C-DEFD-492C-BE63-DE17A04663A0}"/>
              </a:ext>
            </a:extLst>
          </p:cNvPr>
          <p:cNvSpPr/>
          <p:nvPr/>
        </p:nvSpPr>
        <p:spPr>
          <a:xfrm>
            <a:off x="5427574" y="2876761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右 19">
            <a:extLst>
              <a:ext uri="{FF2B5EF4-FFF2-40B4-BE49-F238E27FC236}">
                <a16:creationId xmlns:a16="http://schemas.microsoft.com/office/drawing/2014/main" id="{8E5B8AAA-4D5F-442C-9A3E-0CD8F351043F}"/>
              </a:ext>
            </a:extLst>
          </p:cNvPr>
          <p:cNvSpPr/>
          <p:nvPr/>
        </p:nvSpPr>
        <p:spPr>
          <a:xfrm>
            <a:off x="7170773" y="2876761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92921AC8-EDB6-4B73-BE1B-0804C792D691}"/>
              </a:ext>
            </a:extLst>
          </p:cNvPr>
          <p:cNvSpPr txBox="1"/>
          <p:nvPr/>
        </p:nvSpPr>
        <p:spPr>
          <a:xfrm>
            <a:off x="3252106" y="1455492"/>
            <a:ext cx="2785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as close as possible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26DBC668-2A46-4C6D-BCFF-49D3D9A57061}"/>
              </a:ext>
            </a:extLst>
          </p:cNvPr>
          <p:cNvCxnSpPr>
            <a:cxnSpLocks/>
          </p:cNvCxnSpPr>
          <p:nvPr/>
        </p:nvCxnSpPr>
        <p:spPr>
          <a:xfrm>
            <a:off x="848906" y="1940803"/>
            <a:ext cx="75626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7EECD0ED-7212-4F72-B163-1D437E5ED854}"/>
              </a:ext>
            </a:extLst>
          </p:cNvPr>
          <p:cNvCxnSpPr>
            <a:cxnSpLocks/>
          </p:cNvCxnSpPr>
          <p:nvPr/>
        </p:nvCxnSpPr>
        <p:spPr>
          <a:xfrm>
            <a:off x="841469" y="1978494"/>
            <a:ext cx="0" cy="468859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CC821CAD-EE38-4371-83B2-763C9DF82B8B}"/>
              </a:ext>
            </a:extLst>
          </p:cNvPr>
          <p:cNvCxnSpPr>
            <a:cxnSpLocks/>
          </p:cNvCxnSpPr>
          <p:nvPr/>
        </p:nvCxnSpPr>
        <p:spPr>
          <a:xfrm>
            <a:off x="8423523" y="1948960"/>
            <a:ext cx="0" cy="468859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18727077-05A3-4229-974E-1848BB9EF0B3}"/>
                  </a:ext>
                </a:extLst>
              </p:cNvPr>
              <p:cNvSpPr/>
              <p:nvPr/>
            </p:nvSpPr>
            <p:spPr>
              <a:xfrm>
                <a:off x="2154396" y="4932484"/>
                <a:ext cx="1131382" cy="94568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18727077-05A3-4229-974E-1848BB9EF0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396" y="4932484"/>
                <a:ext cx="1131382" cy="9456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箭號: 向右 27">
            <a:extLst>
              <a:ext uri="{FF2B5EF4-FFF2-40B4-BE49-F238E27FC236}">
                <a16:creationId xmlns:a16="http://schemas.microsoft.com/office/drawing/2014/main" id="{261BABF2-0221-4AAE-B58A-88BF91D4BBB6}"/>
              </a:ext>
            </a:extLst>
          </p:cNvPr>
          <p:cNvSpPr/>
          <p:nvPr/>
        </p:nvSpPr>
        <p:spPr>
          <a:xfrm>
            <a:off x="1638766" y="5256409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箭號: 向右 28">
            <a:extLst>
              <a:ext uri="{FF2B5EF4-FFF2-40B4-BE49-F238E27FC236}">
                <a16:creationId xmlns:a16="http://schemas.microsoft.com/office/drawing/2014/main" id="{B99E3BDA-82EF-4888-8E33-B30C228EAA08}"/>
              </a:ext>
            </a:extLst>
          </p:cNvPr>
          <p:cNvSpPr/>
          <p:nvPr/>
        </p:nvSpPr>
        <p:spPr>
          <a:xfrm>
            <a:off x="3381965" y="5256409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603C091A-A732-4DB0-93E6-412AFEC40135}"/>
                  </a:ext>
                </a:extLst>
              </p:cNvPr>
              <p:cNvSpPr/>
              <p:nvPr/>
            </p:nvSpPr>
            <p:spPr>
              <a:xfrm>
                <a:off x="5944129" y="5005440"/>
                <a:ext cx="1131382" cy="9456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603C091A-A732-4DB0-93E6-412AFEC401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129" y="5005440"/>
                <a:ext cx="1131382" cy="9456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箭號: 向右 30">
            <a:extLst>
              <a:ext uri="{FF2B5EF4-FFF2-40B4-BE49-F238E27FC236}">
                <a16:creationId xmlns:a16="http://schemas.microsoft.com/office/drawing/2014/main" id="{061B3B03-3CA3-40FE-8444-F67E930AB32F}"/>
              </a:ext>
            </a:extLst>
          </p:cNvPr>
          <p:cNvSpPr/>
          <p:nvPr/>
        </p:nvSpPr>
        <p:spPr>
          <a:xfrm>
            <a:off x="5427574" y="5300310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箭號: 向右 31">
            <a:extLst>
              <a:ext uri="{FF2B5EF4-FFF2-40B4-BE49-F238E27FC236}">
                <a16:creationId xmlns:a16="http://schemas.microsoft.com/office/drawing/2014/main" id="{2F652028-E9E1-4311-9464-D3F7D3844BE5}"/>
              </a:ext>
            </a:extLst>
          </p:cNvPr>
          <p:cNvSpPr/>
          <p:nvPr/>
        </p:nvSpPr>
        <p:spPr>
          <a:xfrm>
            <a:off x="7170773" y="5300310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1C78DB98-D7F3-4683-89FC-1551A8EF6A2F}"/>
              </a:ext>
            </a:extLst>
          </p:cNvPr>
          <p:cNvCxnSpPr>
            <a:cxnSpLocks/>
          </p:cNvCxnSpPr>
          <p:nvPr/>
        </p:nvCxnSpPr>
        <p:spPr>
          <a:xfrm>
            <a:off x="848905" y="6554523"/>
            <a:ext cx="75626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FEB5E2D8-26AA-41A8-84D7-10315226EDB3}"/>
              </a:ext>
            </a:extLst>
          </p:cNvPr>
          <p:cNvSpPr txBox="1"/>
          <p:nvPr/>
        </p:nvSpPr>
        <p:spPr>
          <a:xfrm>
            <a:off x="3202916" y="6092858"/>
            <a:ext cx="2785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as close as possible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4843CA38-32B9-42EA-B5B6-61EC187D75FD}"/>
              </a:ext>
            </a:extLst>
          </p:cNvPr>
          <p:cNvCxnSpPr>
            <a:cxnSpLocks/>
          </p:cNvCxnSpPr>
          <p:nvPr/>
        </p:nvCxnSpPr>
        <p:spPr>
          <a:xfrm flipV="1">
            <a:off x="893138" y="6051725"/>
            <a:ext cx="0" cy="468859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AD8F1F5E-36EA-4397-B0EB-4C2F80785965}"/>
              </a:ext>
            </a:extLst>
          </p:cNvPr>
          <p:cNvCxnSpPr>
            <a:cxnSpLocks/>
          </p:cNvCxnSpPr>
          <p:nvPr/>
        </p:nvCxnSpPr>
        <p:spPr>
          <a:xfrm flipV="1">
            <a:off x="8354983" y="6051725"/>
            <a:ext cx="0" cy="468859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E413170A-4F63-4ECA-87A2-BCEFB1F17819}"/>
                  </a:ext>
                </a:extLst>
              </p:cNvPr>
              <p:cNvSpPr/>
              <p:nvPr/>
            </p:nvSpPr>
            <p:spPr>
              <a:xfrm>
                <a:off x="5064627" y="3736233"/>
                <a:ext cx="859865" cy="829578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E413170A-4F63-4ECA-87A2-BCEFB1F178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627" y="3736233"/>
                <a:ext cx="859865" cy="8295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箭號: 向右 38">
            <a:extLst>
              <a:ext uri="{FF2B5EF4-FFF2-40B4-BE49-F238E27FC236}">
                <a16:creationId xmlns:a16="http://schemas.microsoft.com/office/drawing/2014/main" id="{73F734CD-F93C-488E-B5CF-03BC2CE16E5E}"/>
              </a:ext>
            </a:extLst>
          </p:cNvPr>
          <p:cNvSpPr/>
          <p:nvPr/>
        </p:nvSpPr>
        <p:spPr>
          <a:xfrm>
            <a:off x="5932406" y="3991635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箭號: 向右 39">
            <a:extLst>
              <a:ext uri="{FF2B5EF4-FFF2-40B4-BE49-F238E27FC236}">
                <a16:creationId xmlns:a16="http://schemas.microsoft.com/office/drawing/2014/main" id="{AA2AA974-B86B-49A2-AA6E-2DFE83313BB7}"/>
              </a:ext>
            </a:extLst>
          </p:cNvPr>
          <p:cNvSpPr/>
          <p:nvPr/>
        </p:nvSpPr>
        <p:spPr>
          <a:xfrm rot="1874375">
            <a:off x="4595630" y="3406252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7AB15364-975B-40FC-AC26-9E9920F1C4DC}"/>
                  </a:ext>
                </a:extLst>
              </p:cNvPr>
              <p:cNvSpPr/>
              <p:nvPr/>
            </p:nvSpPr>
            <p:spPr>
              <a:xfrm>
                <a:off x="3381965" y="3881320"/>
                <a:ext cx="859865" cy="829578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7AB15364-975B-40FC-AC26-9E9920F1C4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965" y="3881320"/>
                <a:ext cx="859865" cy="8295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箭號: 向右 41">
            <a:extLst>
              <a:ext uri="{FF2B5EF4-FFF2-40B4-BE49-F238E27FC236}">
                <a16:creationId xmlns:a16="http://schemas.microsoft.com/office/drawing/2014/main" id="{B2E7020E-A61C-493E-AF18-D554C5646731}"/>
              </a:ext>
            </a:extLst>
          </p:cNvPr>
          <p:cNvSpPr/>
          <p:nvPr/>
        </p:nvSpPr>
        <p:spPr>
          <a:xfrm rot="13132344">
            <a:off x="4201662" y="4508880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箭號: 向右 42">
            <a:extLst>
              <a:ext uri="{FF2B5EF4-FFF2-40B4-BE49-F238E27FC236}">
                <a16:creationId xmlns:a16="http://schemas.microsoft.com/office/drawing/2014/main" id="{E221AECC-8520-4698-9965-F08D396273B7}"/>
              </a:ext>
            </a:extLst>
          </p:cNvPr>
          <p:cNvSpPr/>
          <p:nvPr/>
        </p:nvSpPr>
        <p:spPr>
          <a:xfrm flipH="1">
            <a:off x="2886743" y="4093865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A7533D63-3343-49EE-A0D0-27D1BC9A76DC}"/>
              </a:ext>
            </a:extLst>
          </p:cNvPr>
          <p:cNvSpPr txBox="1"/>
          <p:nvPr/>
        </p:nvSpPr>
        <p:spPr>
          <a:xfrm>
            <a:off x="330962" y="4025297"/>
            <a:ext cx="2672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negative sentence?</a:t>
            </a:r>
            <a:endParaRPr lang="zh-TW" altLang="en-US" sz="2400" dirty="0"/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51661860-B08F-4040-945E-A014C477DF1B}"/>
              </a:ext>
            </a:extLst>
          </p:cNvPr>
          <p:cNvSpPr txBox="1"/>
          <p:nvPr/>
        </p:nvSpPr>
        <p:spPr>
          <a:xfrm>
            <a:off x="6404354" y="3953142"/>
            <a:ext cx="2672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positive sentence?</a:t>
            </a:r>
            <a:endParaRPr lang="zh-TW" altLang="en-US" sz="24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0A518F4-E29F-472B-B295-7C1AEB44262E}"/>
              </a:ext>
            </a:extLst>
          </p:cNvPr>
          <p:cNvSpPr txBox="1"/>
          <p:nvPr/>
        </p:nvSpPr>
        <p:spPr>
          <a:xfrm>
            <a:off x="311587" y="2746604"/>
            <a:ext cx="1458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It is bad.</a:t>
            </a:r>
            <a:endParaRPr lang="zh-TW" altLang="en-US" sz="2400" dirty="0"/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CBAA7B98-62E1-4139-AD98-AF4E27E702C4}"/>
              </a:ext>
            </a:extLst>
          </p:cNvPr>
          <p:cNvSpPr txBox="1"/>
          <p:nvPr/>
        </p:nvSpPr>
        <p:spPr>
          <a:xfrm>
            <a:off x="3968583" y="2743519"/>
            <a:ext cx="1458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It is good.</a:t>
            </a:r>
            <a:endParaRPr lang="zh-TW" altLang="en-US" sz="2400" dirty="0"/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6501B827-2138-4067-9FCA-0D8F941E9770}"/>
              </a:ext>
            </a:extLst>
          </p:cNvPr>
          <p:cNvSpPr txBox="1"/>
          <p:nvPr/>
        </p:nvSpPr>
        <p:spPr>
          <a:xfrm>
            <a:off x="7652027" y="2795179"/>
            <a:ext cx="1458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It is bad.</a:t>
            </a:r>
            <a:endParaRPr lang="zh-TW" altLang="en-US" sz="2400" dirty="0"/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DC5EEE1F-04E0-476E-9800-A8DD0E4A161D}"/>
              </a:ext>
            </a:extLst>
          </p:cNvPr>
          <p:cNvSpPr txBox="1"/>
          <p:nvPr/>
        </p:nvSpPr>
        <p:spPr>
          <a:xfrm>
            <a:off x="208408" y="5067813"/>
            <a:ext cx="1458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 love you.</a:t>
            </a:r>
            <a:endParaRPr lang="zh-TW" altLang="en-US" sz="2400" dirty="0"/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5FE7AC1C-B06D-455F-89B2-34EB4012414D}"/>
              </a:ext>
            </a:extLst>
          </p:cNvPr>
          <p:cNvSpPr txBox="1"/>
          <p:nvPr/>
        </p:nvSpPr>
        <p:spPr>
          <a:xfrm>
            <a:off x="3946279" y="5119794"/>
            <a:ext cx="1458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 hate you.</a:t>
            </a:r>
            <a:endParaRPr lang="zh-TW" altLang="en-US" sz="2400" dirty="0"/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99BE88B6-2ED7-44C7-8016-7CAF89E001EA}"/>
              </a:ext>
            </a:extLst>
          </p:cNvPr>
          <p:cNvSpPr txBox="1"/>
          <p:nvPr/>
        </p:nvSpPr>
        <p:spPr>
          <a:xfrm>
            <a:off x="7652027" y="5174493"/>
            <a:ext cx="1458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 love you.</a:t>
            </a:r>
            <a:endParaRPr lang="zh-TW" altLang="en-US" sz="24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4E5E110-97C3-469D-A639-2A9299B062FC}"/>
              </a:ext>
            </a:extLst>
          </p:cNvPr>
          <p:cNvSpPr txBox="1"/>
          <p:nvPr/>
        </p:nvSpPr>
        <p:spPr>
          <a:xfrm>
            <a:off x="411697" y="5469258"/>
            <a:ext cx="1028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positive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8DB22332-829E-4BB2-87DF-BE6B02DA599A}"/>
              </a:ext>
            </a:extLst>
          </p:cNvPr>
          <p:cNvSpPr txBox="1"/>
          <p:nvPr/>
        </p:nvSpPr>
        <p:spPr>
          <a:xfrm>
            <a:off x="4133888" y="3111369"/>
            <a:ext cx="1028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positive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F32625FF-C18E-4280-A4E8-7485B57C9A14}"/>
              </a:ext>
            </a:extLst>
          </p:cNvPr>
          <p:cNvSpPr txBox="1"/>
          <p:nvPr/>
        </p:nvSpPr>
        <p:spPr>
          <a:xfrm>
            <a:off x="7851826" y="5514865"/>
            <a:ext cx="1028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positive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61" name="文字方塊 60">
            <a:extLst>
              <a:ext uri="{FF2B5EF4-FFF2-40B4-BE49-F238E27FC236}">
                <a16:creationId xmlns:a16="http://schemas.microsoft.com/office/drawing/2014/main" id="{9DD6BD63-AC4B-40F0-B71C-5F6DBFB85FE4}"/>
              </a:ext>
            </a:extLst>
          </p:cNvPr>
          <p:cNvSpPr txBox="1"/>
          <p:nvPr/>
        </p:nvSpPr>
        <p:spPr>
          <a:xfrm>
            <a:off x="4183904" y="5521374"/>
            <a:ext cx="1028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negative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223A7D9A-62CE-455E-8A3B-DE4DD2F05997}"/>
              </a:ext>
            </a:extLst>
          </p:cNvPr>
          <p:cNvSpPr txBox="1"/>
          <p:nvPr/>
        </p:nvSpPr>
        <p:spPr>
          <a:xfrm>
            <a:off x="390509" y="3093171"/>
            <a:ext cx="1028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negative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CD857AA3-18A8-43F3-9CCF-C0B6C251BDC8}"/>
              </a:ext>
            </a:extLst>
          </p:cNvPr>
          <p:cNvSpPr txBox="1"/>
          <p:nvPr/>
        </p:nvSpPr>
        <p:spPr>
          <a:xfrm>
            <a:off x="7725144" y="3142420"/>
            <a:ext cx="1028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negative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26896253-FC4C-45E2-A7A3-795A390EEB35}"/>
              </a:ext>
            </a:extLst>
          </p:cNvPr>
          <p:cNvSpPr txBox="1"/>
          <p:nvPr/>
        </p:nvSpPr>
        <p:spPr>
          <a:xfrm>
            <a:off x="6305279" y="578124"/>
            <a:ext cx="318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Word embedding</a:t>
            </a:r>
            <a:endParaRPr lang="zh-TW" altLang="en-US" sz="2400" dirty="0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E123C593-5E65-4E50-82C9-559933666E1F}"/>
              </a:ext>
            </a:extLst>
          </p:cNvPr>
          <p:cNvSpPr/>
          <p:nvPr/>
        </p:nvSpPr>
        <p:spPr>
          <a:xfrm>
            <a:off x="6533206" y="942612"/>
            <a:ext cx="253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[Lee, et al., ICASSP, 2018]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64" name="文字方塊 63">
            <a:extLst>
              <a:ext uri="{FF2B5EF4-FFF2-40B4-BE49-F238E27FC236}">
                <a16:creationId xmlns:a16="http://schemas.microsoft.com/office/drawing/2014/main" id="{F03C3B72-1857-4897-9E71-4D5356E69668}"/>
              </a:ext>
            </a:extLst>
          </p:cNvPr>
          <p:cNvSpPr txBox="1"/>
          <p:nvPr/>
        </p:nvSpPr>
        <p:spPr>
          <a:xfrm>
            <a:off x="6294481" y="137461"/>
            <a:ext cx="1524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Discrete?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589CF688-CFB5-49E7-9402-FA16A5CD5524}"/>
              </a:ext>
            </a:extLst>
          </p:cNvPr>
          <p:cNvSpPr/>
          <p:nvPr/>
        </p:nvSpPr>
        <p:spPr>
          <a:xfrm>
            <a:off x="394613" y="2695259"/>
            <a:ext cx="224731" cy="748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134898AE-BFDE-4FF3-B9F7-D2ED8AF0114A}"/>
              </a:ext>
            </a:extLst>
          </p:cNvPr>
          <p:cNvSpPr/>
          <p:nvPr/>
        </p:nvSpPr>
        <p:spPr>
          <a:xfrm>
            <a:off x="764793" y="2695259"/>
            <a:ext cx="224731" cy="748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CE190160-F31C-4887-9E17-6D3B8E134C72}"/>
              </a:ext>
            </a:extLst>
          </p:cNvPr>
          <p:cNvSpPr/>
          <p:nvPr/>
        </p:nvSpPr>
        <p:spPr>
          <a:xfrm>
            <a:off x="1171311" y="2710416"/>
            <a:ext cx="224731" cy="748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F5A80D7E-0127-43A1-A8F0-DE881F8CE173}"/>
              </a:ext>
            </a:extLst>
          </p:cNvPr>
          <p:cNvSpPr/>
          <p:nvPr/>
        </p:nvSpPr>
        <p:spPr>
          <a:xfrm>
            <a:off x="7747958" y="2706536"/>
            <a:ext cx="224731" cy="748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2970B7AE-824B-44AB-80D3-AEDD3B0E9CBA}"/>
              </a:ext>
            </a:extLst>
          </p:cNvPr>
          <p:cNvSpPr/>
          <p:nvPr/>
        </p:nvSpPr>
        <p:spPr>
          <a:xfrm>
            <a:off x="8118138" y="2706536"/>
            <a:ext cx="224731" cy="748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E98EC375-0F8F-49DF-B951-D59E87BA7F83}"/>
              </a:ext>
            </a:extLst>
          </p:cNvPr>
          <p:cNvSpPr/>
          <p:nvPr/>
        </p:nvSpPr>
        <p:spPr>
          <a:xfrm>
            <a:off x="8524656" y="2721693"/>
            <a:ext cx="224731" cy="748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CD19DC5F-B7A4-45C9-9E63-E2F68CCB5667}"/>
              </a:ext>
            </a:extLst>
          </p:cNvPr>
          <p:cNvSpPr/>
          <p:nvPr/>
        </p:nvSpPr>
        <p:spPr>
          <a:xfrm>
            <a:off x="4126926" y="2666708"/>
            <a:ext cx="224731" cy="7481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52ABEEEA-25BE-4CC4-AA6D-F2CF46CBC175}"/>
              </a:ext>
            </a:extLst>
          </p:cNvPr>
          <p:cNvSpPr/>
          <p:nvPr/>
        </p:nvSpPr>
        <p:spPr>
          <a:xfrm>
            <a:off x="4497106" y="2666708"/>
            <a:ext cx="224731" cy="7481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DE4A6249-9C2F-4AB1-8697-501295CEAA79}"/>
              </a:ext>
            </a:extLst>
          </p:cNvPr>
          <p:cNvSpPr/>
          <p:nvPr/>
        </p:nvSpPr>
        <p:spPr>
          <a:xfrm>
            <a:off x="4903624" y="2681865"/>
            <a:ext cx="224731" cy="7481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7E73A664-F722-4924-81BF-AB91FBA855E8}"/>
              </a:ext>
            </a:extLst>
          </p:cNvPr>
          <p:cNvSpPr/>
          <p:nvPr/>
        </p:nvSpPr>
        <p:spPr>
          <a:xfrm>
            <a:off x="389953" y="5049987"/>
            <a:ext cx="224731" cy="7481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7427A5A1-0E0C-4760-AE24-49586E8B9C3F}"/>
              </a:ext>
            </a:extLst>
          </p:cNvPr>
          <p:cNvSpPr/>
          <p:nvPr/>
        </p:nvSpPr>
        <p:spPr>
          <a:xfrm>
            <a:off x="760133" y="5049987"/>
            <a:ext cx="224731" cy="7481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ADF07393-6BEB-4607-87C7-9A2AF8DE7EC7}"/>
              </a:ext>
            </a:extLst>
          </p:cNvPr>
          <p:cNvSpPr/>
          <p:nvPr/>
        </p:nvSpPr>
        <p:spPr>
          <a:xfrm>
            <a:off x="1166651" y="5065144"/>
            <a:ext cx="224731" cy="7481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1DFE2CCA-5815-4B4E-AF8F-1BCA13321BF4}"/>
              </a:ext>
            </a:extLst>
          </p:cNvPr>
          <p:cNvSpPr/>
          <p:nvPr/>
        </p:nvSpPr>
        <p:spPr>
          <a:xfrm>
            <a:off x="7809353" y="5087844"/>
            <a:ext cx="224731" cy="7481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5CAF6650-192C-431D-8EEA-1364294CF413}"/>
              </a:ext>
            </a:extLst>
          </p:cNvPr>
          <p:cNvSpPr/>
          <p:nvPr/>
        </p:nvSpPr>
        <p:spPr>
          <a:xfrm>
            <a:off x="8179533" y="5087844"/>
            <a:ext cx="224731" cy="7481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7983A30D-781A-4B84-8AA9-35F4CD81107F}"/>
              </a:ext>
            </a:extLst>
          </p:cNvPr>
          <p:cNvSpPr/>
          <p:nvPr/>
        </p:nvSpPr>
        <p:spPr>
          <a:xfrm>
            <a:off x="8586051" y="5103001"/>
            <a:ext cx="224731" cy="7481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3BB28B25-8CAF-4D26-8B55-4B625CD5A088}"/>
              </a:ext>
            </a:extLst>
          </p:cNvPr>
          <p:cNvSpPr/>
          <p:nvPr/>
        </p:nvSpPr>
        <p:spPr>
          <a:xfrm>
            <a:off x="4138487" y="5109104"/>
            <a:ext cx="224731" cy="748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DC7EA066-3ED8-485C-AB24-457041746170}"/>
              </a:ext>
            </a:extLst>
          </p:cNvPr>
          <p:cNvSpPr/>
          <p:nvPr/>
        </p:nvSpPr>
        <p:spPr>
          <a:xfrm>
            <a:off x="4508667" y="5109104"/>
            <a:ext cx="224731" cy="748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4AF65CF0-E5E4-439C-9B39-B19E6DF93156}"/>
              </a:ext>
            </a:extLst>
          </p:cNvPr>
          <p:cNvSpPr/>
          <p:nvPr/>
        </p:nvSpPr>
        <p:spPr>
          <a:xfrm>
            <a:off x="4915185" y="5124261"/>
            <a:ext cx="224731" cy="748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091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Shape 82">
                <a:extLst>
                  <a:ext uri="{FF2B5EF4-FFF2-40B4-BE49-F238E27FC236}">
                    <a16:creationId xmlns:a16="http://schemas.microsoft.com/office/drawing/2014/main" id="{18431247-DC2F-436A-8494-24AEA0E6C0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1487" y="1181148"/>
                <a:ext cx="8631505" cy="4987564"/>
              </a:xfrm>
              <a:prstGeom prst="rect">
                <a:avLst/>
              </a:prstGeom>
            </p:spPr>
            <p:txBody>
              <a:bodyPr vert="horz" wrap="square" lIns="91425" tIns="91425" rIns="91425" bIns="91425" rtlCol="0" anchor="t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323850">
                  <a:buSzPct val="93750"/>
                  <a:buFont typeface="Arial"/>
                  <a:buChar char="•"/>
                </a:pPr>
                <a:r>
                  <a:rPr lang="en-US" altLang="zh-TW" sz="2400" dirty="0">
                    <a:solidFill>
                      <a:srgbClr val="0000FF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Negative</a:t>
                </a:r>
                <a:r>
                  <a:rPr lang="en-US" altLang="zh-TW" sz="2400" dirty="0">
                    <a:latin typeface="Comic Sans MS"/>
                    <a:ea typeface="Comic Sans MS"/>
                    <a:cs typeface="Comic Sans MS"/>
                    <a:sym typeface="Comic Sans MS"/>
                  </a:rPr>
                  <a:t> sentence to </a:t>
                </a:r>
                <a:r>
                  <a:rPr lang="en-US" altLang="zh-TW" sz="2400" dirty="0">
                    <a:solidFill>
                      <a:srgbClr val="FF0000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positive</a:t>
                </a:r>
                <a:r>
                  <a:rPr lang="en-US" altLang="zh-TW" sz="2400" dirty="0">
                    <a:latin typeface="Comic Sans MS"/>
                    <a:ea typeface="Comic Sans MS"/>
                    <a:cs typeface="Comic Sans MS"/>
                    <a:sym typeface="Comic Sans MS"/>
                  </a:rPr>
                  <a:t> sentence:</a:t>
                </a:r>
                <a:br>
                  <a:rPr lang="zh-TW" altLang="en-US" sz="2400" dirty="0"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altLang="zh-TW" sz="2400" dirty="0">
                    <a:latin typeface="Arial"/>
                    <a:ea typeface="Arial"/>
                    <a:cs typeface="Arial"/>
                    <a:sym typeface="Arial"/>
                  </a:rPr>
                  <a:t>it's a crappy day 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→</m:t>
                    </m:r>
                  </m:oMath>
                </a14:m>
                <a:r>
                  <a:rPr lang="en-US" altLang="zh-TW" sz="2400" dirty="0">
                    <a:latin typeface="Arial"/>
                    <a:ea typeface="Arial"/>
                    <a:cs typeface="Arial"/>
                    <a:sym typeface="Arial"/>
                  </a:rPr>
                  <a:t>  it's a great day</a:t>
                </a:r>
                <a:br>
                  <a:rPr lang="en-US" altLang="zh-TW" sz="2400" dirty="0"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altLang="zh-TW" sz="2400" dirty="0" err="1">
                    <a:latin typeface="Arial"/>
                    <a:ea typeface="Arial"/>
                    <a:cs typeface="Arial"/>
                    <a:sym typeface="Arial"/>
                  </a:rPr>
                  <a:t>i</a:t>
                </a:r>
                <a:r>
                  <a:rPr lang="en-US" altLang="zh-TW" sz="2400" dirty="0">
                    <a:latin typeface="Arial"/>
                    <a:ea typeface="Arial"/>
                    <a:cs typeface="Arial"/>
                    <a:sym typeface="Arial"/>
                  </a:rPr>
                  <a:t> wish you could be here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→</m:t>
                    </m:r>
                  </m:oMath>
                </a14:m>
                <a:r>
                  <a:rPr lang="en-US" altLang="zh-TW" sz="2400" dirty="0">
                    <a:latin typeface="Arial"/>
                    <a:ea typeface="Arial"/>
                    <a:cs typeface="Arial"/>
                    <a:sym typeface="Arial"/>
                  </a:rPr>
                  <a:t>  you could be here</a:t>
                </a:r>
                <a:br>
                  <a:rPr lang="en-US" altLang="zh-TW" sz="2400" dirty="0"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altLang="zh-TW" sz="2400" dirty="0">
                    <a:latin typeface="Arial"/>
                    <a:ea typeface="Arial"/>
                    <a:cs typeface="Arial"/>
                    <a:sym typeface="Arial"/>
                  </a:rPr>
                  <a:t>it's not a good idea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→</m:t>
                    </m:r>
                  </m:oMath>
                </a14:m>
                <a:r>
                  <a:rPr lang="en-US" altLang="zh-TW" sz="2400" dirty="0">
                    <a:latin typeface="Arial"/>
                    <a:ea typeface="Arial"/>
                    <a:cs typeface="Arial"/>
                    <a:sym typeface="Arial"/>
                  </a:rPr>
                  <a:t>  it's good idea</a:t>
                </a:r>
                <a:br>
                  <a:rPr lang="en-US" altLang="zh-TW" sz="2400" dirty="0"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altLang="zh-TW" sz="2400" dirty="0" err="1">
                    <a:latin typeface="Arial"/>
                    <a:ea typeface="Arial"/>
                    <a:cs typeface="Arial"/>
                    <a:sym typeface="Arial"/>
                  </a:rPr>
                  <a:t>i</a:t>
                </a:r>
                <a:r>
                  <a:rPr lang="en-US" altLang="zh-TW" sz="2400" dirty="0">
                    <a:latin typeface="Arial"/>
                    <a:ea typeface="Arial"/>
                    <a:cs typeface="Arial"/>
                    <a:sym typeface="Arial"/>
                  </a:rPr>
                  <a:t> miss you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→</m:t>
                    </m:r>
                  </m:oMath>
                </a14:m>
                <a:r>
                  <a:rPr lang="en-US" altLang="zh-TW" sz="2400" dirty="0">
                    <a:latin typeface="Arial"/>
                    <a:ea typeface="Arial"/>
                    <a:cs typeface="Arial"/>
                    <a:sym typeface="Arial"/>
                  </a:rPr>
                  <a:t>  </a:t>
                </a:r>
                <a:r>
                  <a:rPr lang="en-US" altLang="zh-TW" sz="2400" dirty="0" err="1">
                    <a:latin typeface="Arial"/>
                    <a:ea typeface="Arial"/>
                    <a:cs typeface="Arial"/>
                    <a:sym typeface="Arial"/>
                  </a:rPr>
                  <a:t>i</a:t>
                </a:r>
                <a:r>
                  <a:rPr lang="en-US" altLang="zh-TW" sz="2400" dirty="0">
                    <a:latin typeface="Arial"/>
                    <a:ea typeface="Arial"/>
                    <a:cs typeface="Arial"/>
                    <a:sym typeface="Arial"/>
                  </a:rPr>
                  <a:t> love you</a:t>
                </a:r>
                <a:br>
                  <a:rPr lang="en-US" altLang="zh-TW" sz="2400" dirty="0"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altLang="zh-TW" sz="2400" dirty="0" err="1">
                    <a:latin typeface="Arial"/>
                    <a:ea typeface="Arial"/>
                    <a:cs typeface="Arial"/>
                    <a:sym typeface="Arial"/>
                  </a:rPr>
                  <a:t>i</a:t>
                </a:r>
                <a:r>
                  <a:rPr lang="en-US" altLang="zh-TW" sz="2400" dirty="0">
                    <a:latin typeface="Arial"/>
                    <a:ea typeface="Arial"/>
                    <a:cs typeface="Arial"/>
                    <a:sym typeface="Arial"/>
                  </a:rPr>
                  <a:t> don't love you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→</m:t>
                    </m:r>
                  </m:oMath>
                </a14:m>
                <a:r>
                  <a:rPr lang="en-US" altLang="zh-TW" sz="2400" dirty="0">
                    <a:latin typeface="Arial"/>
                    <a:ea typeface="Arial"/>
                    <a:cs typeface="Arial"/>
                    <a:sym typeface="Arial"/>
                  </a:rPr>
                  <a:t>  </a:t>
                </a:r>
                <a:r>
                  <a:rPr lang="en-US" altLang="zh-TW" sz="2400" dirty="0" err="1">
                    <a:latin typeface="Arial"/>
                    <a:ea typeface="Arial"/>
                    <a:cs typeface="Arial"/>
                    <a:sym typeface="Arial"/>
                  </a:rPr>
                  <a:t>i</a:t>
                </a:r>
                <a:r>
                  <a:rPr lang="en-US" altLang="zh-TW" sz="2400" dirty="0">
                    <a:latin typeface="Arial"/>
                    <a:ea typeface="Arial"/>
                    <a:cs typeface="Arial"/>
                    <a:sym typeface="Arial"/>
                  </a:rPr>
                  <a:t> love you</a:t>
                </a:r>
                <a:br>
                  <a:rPr lang="en-US" altLang="zh-TW" sz="2400" dirty="0"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altLang="zh-TW" sz="2400" dirty="0" err="1">
                    <a:latin typeface="Arial"/>
                    <a:ea typeface="Arial"/>
                    <a:cs typeface="Arial"/>
                    <a:sym typeface="Arial"/>
                  </a:rPr>
                  <a:t>i</a:t>
                </a:r>
                <a:r>
                  <a:rPr lang="en-US" altLang="zh-TW" sz="2400" dirty="0">
                    <a:latin typeface="Arial"/>
                    <a:ea typeface="Arial"/>
                    <a:cs typeface="Arial"/>
                    <a:sym typeface="Arial"/>
                  </a:rPr>
                  <a:t> can't do that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→</m:t>
                    </m:r>
                  </m:oMath>
                </a14:m>
                <a:r>
                  <a:rPr lang="en-US" altLang="zh-TW" sz="2400" dirty="0">
                    <a:latin typeface="Arial"/>
                    <a:ea typeface="Arial"/>
                    <a:cs typeface="Arial"/>
                    <a:sym typeface="Arial"/>
                  </a:rPr>
                  <a:t>  </a:t>
                </a:r>
                <a:r>
                  <a:rPr lang="en-US" altLang="zh-TW" sz="2400" dirty="0" err="1">
                    <a:latin typeface="Arial"/>
                    <a:ea typeface="Arial"/>
                    <a:cs typeface="Arial"/>
                    <a:sym typeface="Arial"/>
                  </a:rPr>
                  <a:t>i</a:t>
                </a:r>
                <a:r>
                  <a:rPr lang="en-US" altLang="zh-TW" sz="2400" dirty="0">
                    <a:latin typeface="Arial"/>
                    <a:ea typeface="Arial"/>
                    <a:cs typeface="Arial"/>
                    <a:sym typeface="Arial"/>
                  </a:rPr>
                  <a:t> can do that</a:t>
                </a:r>
                <a:br>
                  <a:rPr lang="en-US" altLang="zh-TW" sz="2400" dirty="0"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altLang="zh-TW" sz="2400" dirty="0" err="1">
                    <a:latin typeface="Arial"/>
                    <a:ea typeface="Arial"/>
                    <a:cs typeface="Arial"/>
                    <a:sym typeface="Arial"/>
                  </a:rPr>
                  <a:t>i</a:t>
                </a:r>
                <a:r>
                  <a:rPr lang="en-US" altLang="zh-TW" sz="2400" dirty="0">
                    <a:latin typeface="Arial"/>
                    <a:ea typeface="Arial"/>
                    <a:cs typeface="Arial"/>
                    <a:sym typeface="Arial"/>
                  </a:rPr>
                  <a:t> feel so sad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→</m:t>
                    </m:r>
                  </m:oMath>
                </a14:m>
                <a:r>
                  <a:rPr lang="en-US" altLang="zh-TW" sz="2400" dirty="0">
                    <a:latin typeface="Arial"/>
                    <a:ea typeface="Arial"/>
                    <a:cs typeface="Arial"/>
                    <a:sym typeface="Arial"/>
                  </a:rPr>
                  <a:t>  </a:t>
                </a:r>
                <a:r>
                  <a:rPr lang="en-US" altLang="zh-TW" sz="2400" dirty="0" err="1">
                    <a:latin typeface="Arial"/>
                    <a:ea typeface="Arial"/>
                    <a:cs typeface="Arial"/>
                    <a:sym typeface="Arial"/>
                  </a:rPr>
                  <a:t>i</a:t>
                </a:r>
                <a:r>
                  <a:rPr lang="en-US" altLang="zh-TW" sz="2400" dirty="0">
                    <a:latin typeface="Arial"/>
                    <a:ea typeface="Arial"/>
                    <a:cs typeface="Arial"/>
                    <a:sym typeface="Arial"/>
                  </a:rPr>
                  <a:t> happy</a:t>
                </a:r>
                <a:br>
                  <a:rPr lang="en-US" altLang="zh-TW" sz="2400" dirty="0"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altLang="zh-TW" sz="2400" dirty="0">
                    <a:latin typeface="Arial"/>
                    <a:ea typeface="Arial"/>
                    <a:cs typeface="Arial"/>
                    <a:sym typeface="Arial"/>
                  </a:rPr>
                  <a:t>it's a bad day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→</m:t>
                    </m:r>
                  </m:oMath>
                </a14:m>
                <a:r>
                  <a:rPr lang="en-US" altLang="zh-TW" sz="2400" dirty="0">
                    <a:latin typeface="Arial"/>
                    <a:ea typeface="Arial"/>
                    <a:cs typeface="Arial"/>
                    <a:sym typeface="Arial"/>
                  </a:rPr>
                  <a:t>  it's a good day</a:t>
                </a:r>
                <a:br>
                  <a:rPr lang="en-US" altLang="zh-TW" sz="2400" dirty="0"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altLang="zh-TW" sz="2400" dirty="0">
                    <a:latin typeface="Arial"/>
                    <a:ea typeface="Arial"/>
                    <a:cs typeface="Arial"/>
                    <a:sym typeface="Arial"/>
                  </a:rPr>
                  <a:t>it's a dummy day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→</m:t>
                    </m:r>
                  </m:oMath>
                </a14:m>
                <a:r>
                  <a:rPr lang="en-US" altLang="zh-TW" sz="2400" dirty="0">
                    <a:latin typeface="Arial"/>
                    <a:ea typeface="Arial"/>
                    <a:cs typeface="Arial"/>
                    <a:sym typeface="Arial"/>
                  </a:rPr>
                  <a:t>  it's a great day</a:t>
                </a:r>
                <a:br>
                  <a:rPr lang="en-US" altLang="zh-TW" sz="2400" dirty="0"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altLang="zh-TW" sz="2400" dirty="0">
                    <a:latin typeface="Arial"/>
                    <a:ea typeface="Arial"/>
                    <a:cs typeface="Arial"/>
                    <a:sym typeface="Arial"/>
                  </a:rPr>
                  <a:t>sorry for doing such a horrible thing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→</m:t>
                    </m:r>
                  </m:oMath>
                </a14:m>
                <a:r>
                  <a:rPr lang="en-US" altLang="zh-TW" sz="2400" dirty="0">
                    <a:latin typeface="Arial"/>
                    <a:ea typeface="Arial"/>
                    <a:cs typeface="Arial"/>
                    <a:sym typeface="Arial"/>
                  </a:rPr>
                  <a:t>  thanks for doing a great thing</a:t>
                </a:r>
                <a:br>
                  <a:rPr lang="en-US" altLang="zh-TW" sz="2400" dirty="0"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altLang="zh-TW" sz="2400" dirty="0">
                    <a:latin typeface="Arial"/>
                    <a:ea typeface="Arial"/>
                    <a:cs typeface="Arial"/>
                    <a:sym typeface="Arial"/>
                  </a:rPr>
                  <a:t>my doggy is sick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→</m:t>
                    </m:r>
                  </m:oMath>
                </a14:m>
                <a:r>
                  <a:rPr lang="en-US" altLang="zh-TW" sz="2400" dirty="0">
                    <a:latin typeface="Arial"/>
                    <a:ea typeface="Arial"/>
                    <a:cs typeface="Arial"/>
                    <a:sym typeface="Arial"/>
                  </a:rPr>
                  <a:t>  my doggy is my doggy</a:t>
                </a:r>
                <a:br>
                  <a:rPr lang="en-US" altLang="zh-TW" sz="2400" dirty="0"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altLang="zh-TW" sz="2400" dirty="0">
                    <a:latin typeface="Arial"/>
                    <a:ea typeface="Arial"/>
                    <a:cs typeface="Arial"/>
                    <a:sym typeface="Arial"/>
                  </a:rPr>
                  <a:t>my little doggy is sick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→</m:t>
                    </m:r>
                  </m:oMath>
                </a14:m>
                <a:r>
                  <a:rPr lang="en-US" altLang="zh-TW" sz="2400" dirty="0">
                    <a:latin typeface="Arial"/>
                    <a:ea typeface="Arial"/>
                    <a:cs typeface="Arial"/>
                    <a:sym typeface="Arial"/>
                  </a:rPr>
                  <a:t> my little doggy is my little doggy</a:t>
                </a:r>
              </a:p>
            </p:txBody>
          </p:sp>
        </mc:Choice>
        <mc:Fallback>
          <p:sp>
            <p:nvSpPr>
              <p:cNvPr id="4" name="Shape 82">
                <a:extLst>
                  <a:ext uri="{FF2B5EF4-FFF2-40B4-BE49-F238E27FC236}">
                    <a16:creationId xmlns:a16="http://schemas.microsoft.com/office/drawing/2014/main" id="{18431247-DC2F-436A-8494-24AEA0E6C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87" y="1181148"/>
                <a:ext cx="8631505" cy="4987564"/>
              </a:xfrm>
              <a:prstGeom prst="rect">
                <a:avLst/>
              </a:prstGeom>
              <a:blipFill>
                <a:blip r:embed="rId3"/>
                <a:stretch>
                  <a:fillRect t="-7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3B979F54-BC04-44A4-9583-406E9C7E25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996" y="2972783"/>
            <a:ext cx="912434" cy="91243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4F648D9-58D4-4628-B465-E84BBF61B3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430" y="3054269"/>
            <a:ext cx="818422" cy="818422"/>
          </a:xfrm>
          <a:prstGeom prst="rect">
            <a:avLst/>
          </a:prstGeom>
        </p:spPr>
      </p:pic>
      <p:sp>
        <p:nvSpPr>
          <p:cNvPr id="7" name="箭號: 向右 6">
            <a:extLst>
              <a:ext uri="{FF2B5EF4-FFF2-40B4-BE49-F238E27FC236}">
                <a16:creationId xmlns:a16="http://schemas.microsoft.com/office/drawing/2014/main" id="{175F239C-0715-400B-AE1E-5764CA47FA23}"/>
              </a:ext>
            </a:extLst>
          </p:cNvPr>
          <p:cNvSpPr/>
          <p:nvPr/>
        </p:nvSpPr>
        <p:spPr>
          <a:xfrm>
            <a:off x="6674507" y="3197517"/>
            <a:ext cx="797489" cy="462965"/>
          </a:xfrm>
          <a:prstGeom prst="right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869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>
            <a:extLst>
              <a:ext uri="{FF2B5EF4-FFF2-40B4-BE49-F238E27FC236}">
                <a16:creationId xmlns:a16="http://schemas.microsoft.com/office/drawing/2014/main" id="{2B6C50B6-64C3-437F-8D7D-DD38C5E4B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47" y="2184306"/>
            <a:ext cx="1015043" cy="1042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837EE636-F1E7-4A01-B101-648C5C60E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899" y="2220340"/>
            <a:ext cx="1015043" cy="1042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Picture 2" descr="「新八」的圖片搜尋結果">
            <a:extLst>
              <a:ext uri="{FF2B5EF4-FFF2-40B4-BE49-F238E27FC236}">
                <a16:creationId xmlns:a16="http://schemas.microsoft.com/office/drawing/2014/main" id="{FA6AC903-955A-4AB5-AB59-BE0AB7BF2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150" y="3488567"/>
            <a:ext cx="946891" cy="126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「新八」的圖片搜尋結果">
            <a:extLst>
              <a:ext uri="{FF2B5EF4-FFF2-40B4-BE49-F238E27FC236}">
                <a16:creationId xmlns:a16="http://schemas.microsoft.com/office/drawing/2014/main" id="{94E6C9E0-D2AA-4431-84BC-810436931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80" y="3513559"/>
            <a:ext cx="946891" cy="126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B4175546-7E1F-4D46-8E98-2655CA6DDFB5}"/>
                  </a:ext>
                </a:extLst>
              </p:cNvPr>
              <p:cNvSpPr/>
              <p:nvPr/>
            </p:nvSpPr>
            <p:spPr>
              <a:xfrm>
                <a:off x="1845592" y="2284667"/>
                <a:ext cx="996419" cy="94568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𝐸𝑁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B4175546-7E1F-4D46-8E98-2655CA6DDF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592" y="2284667"/>
                <a:ext cx="996419" cy="9456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D06B4E00-1EC3-409D-9C30-1F89C0C4E51B}"/>
                  </a:ext>
                </a:extLst>
              </p:cNvPr>
              <p:cNvSpPr/>
              <p:nvPr/>
            </p:nvSpPr>
            <p:spPr>
              <a:xfrm>
                <a:off x="1845592" y="3652303"/>
                <a:ext cx="996419" cy="94568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𝐸𝑁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D06B4E00-1EC3-409D-9C30-1F89C0C4E5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592" y="3652303"/>
                <a:ext cx="996419" cy="9456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23CD6A66-3CE5-41E7-B69A-1F2DF6B3B9E8}"/>
                  </a:ext>
                </a:extLst>
              </p:cNvPr>
              <p:cNvSpPr/>
              <p:nvPr/>
            </p:nvSpPr>
            <p:spPr>
              <a:xfrm>
                <a:off x="4418040" y="3612531"/>
                <a:ext cx="939972" cy="94568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23CD6A66-3CE5-41E7-B69A-1F2DF6B3B9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040" y="3612531"/>
                <a:ext cx="939972" cy="9456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5CECC41E-39AC-475E-A48B-8D3366695D17}"/>
                  </a:ext>
                </a:extLst>
              </p:cNvPr>
              <p:cNvSpPr/>
              <p:nvPr/>
            </p:nvSpPr>
            <p:spPr>
              <a:xfrm>
                <a:off x="4418040" y="2234585"/>
                <a:ext cx="950876" cy="94568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5CECC41E-39AC-475E-A48B-8D3366695D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040" y="2234585"/>
                <a:ext cx="950876" cy="9456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33204704-41D7-456C-B719-9E6DB310796A}"/>
              </a:ext>
            </a:extLst>
          </p:cNvPr>
          <p:cNvSpPr/>
          <p:nvPr/>
        </p:nvSpPr>
        <p:spPr>
          <a:xfrm>
            <a:off x="3478189" y="2984367"/>
            <a:ext cx="229055" cy="9456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7FCFE7A0-A0BD-4E07-923D-1E87FE782CB5}"/>
              </a:ext>
            </a:extLst>
          </p:cNvPr>
          <p:cNvSpPr/>
          <p:nvPr/>
        </p:nvSpPr>
        <p:spPr>
          <a:xfrm>
            <a:off x="1258017" y="2538035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4549E22A-362C-4CCB-9FF8-F8538BC47F1B}"/>
              </a:ext>
            </a:extLst>
          </p:cNvPr>
          <p:cNvSpPr/>
          <p:nvPr/>
        </p:nvSpPr>
        <p:spPr>
          <a:xfrm>
            <a:off x="1258017" y="3913382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0BE95A9E-439A-4433-B68B-CEFC778AA1C6}"/>
              </a:ext>
            </a:extLst>
          </p:cNvPr>
          <p:cNvSpPr/>
          <p:nvPr/>
        </p:nvSpPr>
        <p:spPr>
          <a:xfrm>
            <a:off x="5418210" y="2529885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B58C9B13-428F-4477-BDAE-34ACF3A5DF6F}"/>
              </a:ext>
            </a:extLst>
          </p:cNvPr>
          <p:cNvSpPr/>
          <p:nvPr/>
        </p:nvSpPr>
        <p:spPr>
          <a:xfrm>
            <a:off x="5418210" y="3905232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CDDFA05C-92D4-4F7C-B026-18AEC537ACF5}"/>
              </a:ext>
            </a:extLst>
          </p:cNvPr>
          <p:cNvSpPr/>
          <p:nvPr/>
        </p:nvSpPr>
        <p:spPr>
          <a:xfrm rot="2701164">
            <a:off x="2837992" y="2797050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箭號: 向右 17">
            <a:extLst>
              <a:ext uri="{FF2B5EF4-FFF2-40B4-BE49-F238E27FC236}">
                <a16:creationId xmlns:a16="http://schemas.microsoft.com/office/drawing/2014/main" id="{61520144-02E0-4787-9A98-10582D372042}"/>
              </a:ext>
            </a:extLst>
          </p:cNvPr>
          <p:cNvSpPr/>
          <p:nvPr/>
        </p:nvSpPr>
        <p:spPr>
          <a:xfrm rot="2701164">
            <a:off x="3891205" y="3693465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箭號: 向右 18">
            <a:extLst>
              <a:ext uri="{FF2B5EF4-FFF2-40B4-BE49-F238E27FC236}">
                <a16:creationId xmlns:a16="http://schemas.microsoft.com/office/drawing/2014/main" id="{F786F9CA-D936-4278-8629-F71DE9BF4C16}"/>
              </a:ext>
            </a:extLst>
          </p:cNvPr>
          <p:cNvSpPr/>
          <p:nvPr/>
        </p:nvSpPr>
        <p:spPr>
          <a:xfrm rot="18882259">
            <a:off x="2836394" y="3634832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右 19">
            <a:extLst>
              <a:ext uri="{FF2B5EF4-FFF2-40B4-BE49-F238E27FC236}">
                <a16:creationId xmlns:a16="http://schemas.microsoft.com/office/drawing/2014/main" id="{1DA496EA-9DA7-409F-93E7-67B201F24E8E}"/>
              </a:ext>
            </a:extLst>
          </p:cNvPr>
          <p:cNvSpPr/>
          <p:nvPr/>
        </p:nvSpPr>
        <p:spPr>
          <a:xfrm rot="18882259">
            <a:off x="3836051" y="2775505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1E6B56D4-8616-4145-B3DF-7F5B6E44C583}"/>
                  </a:ext>
                </a:extLst>
              </p:cNvPr>
              <p:cNvSpPr/>
              <p:nvPr/>
            </p:nvSpPr>
            <p:spPr>
              <a:xfrm>
                <a:off x="7566807" y="2429304"/>
                <a:ext cx="620558" cy="6927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1E6B56D4-8616-4145-B3DF-7F5B6E44C5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807" y="2429304"/>
                <a:ext cx="620558" cy="6927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5A8E7863-27E5-4984-97DA-4DA37982D397}"/>
                  </a:ext>
                </a:extLst>
              </p:cNvPr>
              <p:cNvSpPr/>
              <p:nvPr/>
            </p:nvSpPr>
            <p:spPr>
              <a:xfrm>
                <a:off x="7583311" y="3787829"/>
                <a:ext cx="620558" cy="69275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5A8E7863-27E5-4984-97DA-4DA37982D3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3311" y="3787829"/>
                <a:ext cx="620558" cy="69275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箭號: 向右 40">
            <a:extLst>
              <a:ext uri="{FF2B5EF4-FFF2-40B4-BE49-F238E27FC236}">
                <a16:creationId xmlns:a16="http://schemas.microsoft.com/office/drawing/2014/main" id="{87CAE8F8-0EBA-44BC-B6A0-7447A96B7F8D}"/>
              </a:ext>
            </a:extLst>
          </p:cNvPr>
          <p:cNvSpPr/>
          <p:nvPr/>
        </p:nvSpPr>
        <p:spPr>
          <a:xfrm>
            <a:off x="7044486" y="2531535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箭號: 向右 41">
            <a:extLst>
              <a:ext uri="{FF2B5EF4-FFF2-40B4-BE49-F238E27FC236}">
                <a16:creationId xmlns:a16="http://schemas.microsoft.com/office/drawing/2014/main" id="{63891404-5889-4621-B549-08963B03120B}"/>
              </a:ext>
            </a:extLst>
          </p:cNvPr>
          <p:cNvSpPr/>
          <p:nvPr/>
        </p:nvSpPr>
        <p:spPr>
          <a:xfrm>
            <a:off x="7020940" y="3900674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CB6BBFDF-A9B1-4F42-9B62-6A6C79FA1BED}"/>
              </a:ext>
            </a:extLst>
          </p:cNvPr>
          <p:cNvSpPr txBox="1"/>
          <p:nvPr/>
        </p:nvSpPr>
        <p:spPr>
          <a:xfrm>
            <a:off x="7138788" y="1570886"/>
            <a:ext cx="2025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Discriminator of X domain</a:t>
            </a:r>
            <a:endParaRPr lang="zh-TW" altLang="en-US" sz="2400" dirty="0"/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D107CB0E-FE01-497C-B106-60039F6C6CE0}"/>
              </a:ext>
            </a:extLst>
          </p:cNvPr>
          <p:cNvSpPr txBox="1"/>
          <p:nvPr/>
        </p:nvSpPr>
        <p:spPr>
          <a:xfrm>
            <a:off x="7138788" y="4495874"/>
            <a:ext cx="2025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Discriminator of Y domain</a:t>
            </a:r>
            <a:endParaRPr lang="zh-TW" altLang="en-US" sz="2400" dirty="0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03C0153E-AAD6-4376-BBFF-3DBD5736A8E7}"/>
              </a:ext>
            </a:extLst>
          </p:cNvPr>
          <p:cNvSpPr/>
          <p:nvPr/>
        </p:nvSpPr>
        <p:spPr>
          <a:xfrm>
            <a:off x="157647" y="99839"/>
            <a:ext cx="5111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Projection to Common Space</a:t>
            </a:r>
            <a:endParaRPr lang="zh-TW" altLang="en-US" sz="3200" b="1" i="1" u="sng" dirty="0"/>
          </a:p>
        </p:txBody>
      </p:sp>
    </p:spTree>
    <p:extLst>
      <p:ext uri="{BB962C8B-B14F-4D97-AF65-F5344CB8AC3E}">
        <p14:creationId xmlns:p14="http://schemas.microsoft.com/office/powerpoint/2010/main" val="9446328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B4175546-7E1F-4D46-8E98-2655CA6DDFB5}"/>
                  </a:ext>
                </a:extLst>
              </p:cNvPr>
              <p:cNvSpPr/>
              <p:nvPr/>
            </p:nvSpPr>
            <p:spPr>
              <a:xfrm>
                <a:off x="1845592" y="2284667"/>
                <a:ext cx="996419" cy="94568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𝐸𝑁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B4175546-7E1F-4D46-8E98-2655CA6DDF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592" y="2284667"/>
                <a:ext cx="996419" cy="9456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D06B4E00-1EC3-409D-9C30-1F89C0C4E51B}"/>
                  </a:ext>
                </a:extLst>
              </p:cNvPr>
              <p:cNvSpPr/>
              <p:nvPr/>
            </p:nvSpPr>
            <p:spPr>
              <a:xfrm>
                <a:off x="1845592" y="3652303"/>
                <a:ext cx="996419" cy="94568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𝐸𝑁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D06B4E00-1EC3-409D-9C30-1F89C0C4E5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592" y="3652303"/>
                <a:ext cx="996419" cy="945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23CD6A66-3CE5-41E7-B69A-1F2DF6B3B9E8}"/>
                  </a:ext>
                </a:extLst>
              </p:cNvPr>
              <p:cNvSpPr/>
              <p:nvPr/>
            </p:nvSpPr>
            <p:spPr>
              <a:xfrm>
                <a:off x="4418040" y="3612531"/>
                <a:ext cx="939972" cy="94568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23CD6A66-3CE5-41E7-B69A-1F2DF6B3B9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040" y="3612531"/>
                <a:ext cx="939972" cy="9456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5CECC41E-39AC-475E-A48B-8D3366695D17}"/>
                  </a:ext>
                </a:extLst>
              </p:cNvPr>
              <p:cNvSpPr/>
              <p:nvPr/>
            </p:nvSpPr>
            <p:spPr>
              <a:xfrm>
                <a:off x="4418040" y="2234585"/>
                <a:ext cx="950876" cy="94568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5CECC41E-39AC-475E-A48B-8D3366695D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040" y="2234585"/>
                <a:ext cx="950876" cy="9456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33204704-41D7-456C-B719-9E6DB310796A}"/>
              </a:ext>
            </a:extLst>
          </p:cNvPr>
          <p:cNvSpPr/>
          <p:nvPr/>
        </p:nvSpPr>
        <p:spPr>
          <a:xfrm>
            <a:off x="3478189" y="2984367"/>
            <a:ext cx="229055" cy="9456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7FCFE7A0-A0BD-4E07-923D-1E87FE782CB5}"/>
              </a:ext>
            </a:extLst>
          </p:cNvPr>
          <p:cNvSpPr/>
          <p:nvPr/>
        </p:nvSpPr>
        <p:spPr>
          <a:xfrm>
            <a:off x="1258017" y="2538035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4549E22A-362C-4CCB-9FF8-F8538BC47F1B}"/>
              </a:ext>
            </a:extLst>
          </p:cNvPr>
          <p:cNvSpPr/>
          <p:nvPr/>
        </p:nvSpPr>
        <p:spPr>
          <a:xfrm>
            <a:off x="1258017" y="3913382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0BE95A9E-439A-4433-B68B-CEFC778AA1C6}"/>
              </a:ext>
            </a:extLst>
          </p:cNvPr>
          <p:cNvSpPr/>
          <p:nvPr/>
        </p:nvSpPr>
        <p:spPr>
          <a:xfrm>
            <a:off x="5418210" y="2529885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B58C9B13-428F-4477-BDAE-34ACF3A5DF6F}"/>
              </a:ext>
            </a:extLst>
          </p:cNvPr>
          <p:cNvSpPr/>
          <p:nvPr/>
        </p:nvSpPr>
        <p:spPr>
          <a:xfrm>
            <a:off x="5418210" y="3905232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CDDFA05C-92D4-4F7C-B026-18AEC537ACF5}"/>
              </a:ext>
            </a:extLst>
          </p:cNvPr>
          <p:cNvSpPr/>
          <p:nvPr/>
        </p:nvSpPr>
        <p:spPr>
          <a:xfrm rot="2701164">
            <a:off x="2837992" y="2797050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箭號: 向右 17">
            <a:extLst>
              <a:ext uri="{FF2B5EF4-FFF2-40B4-BE49-F238E27FC236}">
                <a16:creationId xmlns:a16="http://schemas.microsoft.com/office/drawing/2014/main" id="{61520144-02E0-4787-9A98-10582D372042}"/>
              </a:ext>
            </a:extLst>
          </p:cNvPr>
          <p:cNvSpPr/>
          <p:nvPr/>
        </p:nvSpPr>
        <p:spPr>
          <a:xfrm rot="2701164">
            <a:off x="3891205" y="3693465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箭號: 向右 18">
            <a:extLst>
              <a:ext uri="{FF2B5EF4-FFF2-40B4-BE49-F238E27FC236}">
                <a16:creationId xmlns:a16="http://schemas.microsoft.com/office/drawing/2014/main" id="{F786F9CA-D936-4278-8629-F71DE9BF4C16}"/>
              </a:ext>
            </a:extLst>
          </p:cNvPr>
          <p:cNvSpPr/>
          <p:nvPr/>
        </p:nvSpPr>
        <p:spPr>
          <a:xfrm rot="18882259">
            <a:off x="2836394" y="3634832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右 19">
            <a:extLst>
              <a:ext uri="{FF2B5EF4-FFF2-40B4-BE49-F238E27FC236}">
                <a16:creationId xmlns:a16="http://schemas.microsoft.com/office/drawing/2014/main" id="{1DA496EA-9DA7-409F-93E7-67B201F24E8E}"/>
              </a:ext>
            </a:extLst>
          </p:cNvPr>
          <p:cNvSpPr/>
          <p:nvPr/>
        </p:nvSpPr>
        <p:spPr>
          <a:xfrm rot="18882259">
            <a:off x="3836051" y="2775505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1E6B56D4-8616-4145-B3DF-7F5B6E44C583}"/>
                  </a:ext>
                </a:extLst>
              </p:cNvPr>
              <p:cNvSpPr/>
              <p:nvPr/>
            </p:nvSpPr>
            <p:spPr>
              <a:xfrm>
                <a:off x="7566807" y="2429304"/>
                <a:ext cx="620558" cy="6927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1E6B56D4-8616-4145-B3DF-7F5B6E44C5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807" y="2429304"/>
                <a:ext cx="620558" cy="6927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5A8E7863-27E5-4984-97DA-4DA37982D397}"/>
                  </a:ext>
                </a:extLst>
              </p:cNvPr>
              <p:cNvSpPr/>
              <p:nvPr/>
            </p:nvSpPr>
            <p:spPr>
              <a:xfrm>
                <a:off x="7583311" y="3787829"/>
                <a:ext cx="620558" cy="69275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5A8E7863-27E5-4984-97DA-4DA37982D3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3311" y="3787829"/>
                <a:ext cx="620558" cy="6927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箭號: 向右 40">
            <a:extLst>
              <a:ext uri="{FF2B5EF4-FFF2-40B4-BE49-F238E27FC236}">
                <a16:creationId xmlns:a16="http://schemas.microsoft.com/office/drawing/2014/main" id="{87CAE8F8-0EBA-44BC-B6A0-7447A96B7F8D}"/>
              </a:ext>
            </a:extLst>
          </p:cNvPr>
          <p:cNvSpPr/>
          <p:nvPr/>
        </p:nvSpPr>
        <p:spPr>
          <a:xfrm>
            <a:off x="7044486" y="2531535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箭號: 向右 41">
            <a:extLst>
              <a:ext uri="{FF2B5EF4-FFF2-40B4-BE49-F238E27FC236}">
                <a16:creationId xmlns:a16="http://schemas.microsoft.com/office/drawing/2014/main" id="{63891404-5889-4621-B549-08963B03120B}"/>
              </a:ext>
            </a:extLst>
          </p:cNvPr>
          <p:cNvSpPr/>
          <p:nvPr/>
        </p:nvSpPr>
        <p:spPr>
          <a:xfrm>
            <a:off x="7020940" y="3900674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CB6BBFDF-A9B1-4F42-9B62-6A6C79FA1BED}"/>
              </a:ext>
            </a:extLst>
          </p:cNvPr>
          <p:cNvSpPr txBox="1"/>
          <p:nvPr/>
        </p:nvSpPr>
        <p:spPr>
          <a:xfrm>
            <a:off x="7138788" y="1570886"/>
            <a:ext cx="2025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Discriminator of X domain</a:t>
            </a:r>
            <a:endParaRPr lang="zh-TW" altLang="en-US" sz="2400" dirty="0"/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D107CB0E-FE01-497C-B106-60039F6C6CE0}"/>
              </a:ext>
            </a:extLst>
          </p:cNvPr>
          <p:cNvSpPr txBox="1"/>
          <p:nvPr/>
        </p:nvSpPr>
        <p:spPr>
          <a:xfrm>
            <a:off x="7138788" y="4495874"/>
            <a:ext cx="2025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Discriminator of Y domain</a:t>
            </a:r>
            <a:endParaRPr lang="zh-TW" altLang="en-US" sz="2400" dirty="0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03C0153E-AAD6-4376-BBFF-3DBD5736A8E7}"/>
              </a:ext>
            </a:extLst>
          </p:cNvPr>
          <p:cNvSpPr/>
          <p:nvPr/>
        </p:nvSpPr>
        <p:spPr>
          <a:xfrm>
            <a:off x="157647" y="99839"/>
            <a:ext cx="5111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Projection to Common Space</a:t>
            </a:r>
            <a:endParaRPr lang="zh-TW" altLang="en-US" sz="3200" b="1" i="1" u="sng" dirty="0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46995792-A251-4076-8D84-855D71F87874}"/>
              </a:ext>
            </a:extLst>
          </p:cNvPr>
          <p:cNvSpPr/>
          <p:nvPr/>
        </p:nvSpPr>
        <p:spPr>
          <a:xfrm>
            <a:off x="38511" y="2263420"/>
            <a:ext cx="1335516" cy="9881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Positive</a:t>
            </a:r>
          </a:p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Sentence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6E46195B-FBF8-4455-9853-1C9AC26BD6C8}"/>
              </a:ext>
            </a:extLst>
          </p:cNvPr>
          <p:cNvSpPr/>
          <p:nvPr/>
        </p:nvSpPr>
        <p:spPr>
          <a:xfrm>
            <a:off x="5833003" y="2234585"/>
            <a:ext cx="1335516" cy="9881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Positive</a:t>
            </a:r>
          </a:p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Sentence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A7DD82A7-4B08-45F2-84C2-69B838FA58BF}"/>
              </a:ext>
            </a:extLst>
          </p:cNvPr>
          <p:cNvSpPr/>
          <p:nvPr/>
        </p:nvSpPr>
        <p:spPr>
          <a:xfrm>
            <a:off x="32277" y="3663439"/>
            <a:ext cx="1335516" cy="9881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Negative</a:t>
            </a:r>
          </a:p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Sentence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377890B2-9FA5-402D-BA68-A562F29E40EB}"/>
              </a:ext>
            </a:extLst>
          </p:cNvPr>
          <p:cNvSpPr/>
          <p:nvPr/>
        </p:nvSpPr>
        <p:spPr>
          <a:xfrm>
            <a:off x="5835430" y="3679092"/>
            <a:ext cx="1335516" cy="9881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Negative</a:t>
            </a:r>
          </a:p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Sentence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162D44B-839E-4B6F-A1A6-E7CDC73E78BD}"/>
              </a:ext>
            </a:extLst>
          </p:cNvPr>
          <p:cNvSpPr/>
          <p:nvPr/>
        </p:nvSpPr>
        <p:spPr>
          <a:xfrm>
            <a:off x="505332" y="1077042"/>
            <a:ext cx="6174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TW" sz="2400" dirty="0"/>
              <a:t>Decoder hidden layer as discriminator input 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03F7EAD1-C584-4641-BD28-EAD2FA95121D}"/>
              </a:ext>
            </a:extLst>
          </p:cNvPr>
          <p:cNvSpPr/>
          <p:nvPr/>
        </p:nvSpPr>
        <p:spPr>
          <a:xfrm>
            <a:off x="991226" y="1472137"/>
            <a:ext cx="2486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[Shen, et al., NIPS, 2017]</a:t>
            </a:r>
            <a:endParaRPr lang="zh-TW" altLang="en-US" dirty="0">
              <a:solidFill>
                <a:srgbClr val="0000FF"/>
              </a:solidFill>
            </a:endParaRPr>
          </a:p>
        </p:txBody>
      </p: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550196BC-ACBA-472C-9994-72E79DFF1A36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4893478" y="1538707"/>
            <a:ext cx="375440" cy="6958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B242AE3A-BB1A-4997-8CAE-42599E495A03}"/>
                  </a:ext>
                </a:extLst>
              </p:cNvPr>
              <p:cNvSpPr txBox="1"/>
              <p:nvPr/>
            </p:nvSpPr>
            <p:spPr>
              <a:xfrm>
                <a:off x="6578389" y="5485367"/>
                <a:ext cx="25786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𝐸𝑁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altLang="zh-TW" sz="2400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𝐸𝑁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B242AE3A-BB1A-4997-8CAE-42599E495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389" y="5485367"/>
                <a:ext cx="2578672" cy="461665"/>
              </a:xfrm>
              <a:prstGeom prst="rect">
                <a:avLst/>
              </a:prstGeom>
              <a:blipFill>
                <a:blip r:embed="rId8"/>
                <a:stretch>
                  <a:fillRect l="-3546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矩形 56">
            <a:extLst>
              <a:ext uri="{FF2B5EF4-FFF2-40B4-BE49-F238E27FC236}">
                <a16:creationId xmlns:a16="http://schemas.microsoft.com/office/drawing/2014/main" id="{A4AD44E0-4F74-46EA-A5AA-B62140A3CE70}"/>
              </a:ext>
            </a:extLst>
          </p:cNvPr>
          <p:cNvSpPr/>
          <p:nvPr/>
        </p:nvSpPr>
        <p:spPr>
          <a:xfrm>
            <a:off x="4142929" y="5176547"/>
            <a:ext cx="2025898" cy="10426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Domain</a:t>
            </a:r>
          </a:p>
          <a:p>
            <a:pPr algn="ctr"/>
            <a:r>
              <a:rPr lang="en-US" altLang="zh-TW" sz="2400" dirty="0"/>
              <a:t>Discriminator</a:t>
            </a:r>
            <a:endParaRPr lang="zh-TW" altLang="en-US" sz="2400" dirty="0"/>
          </a:p>
        </p:txBody>
      </p: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D73255E6-2823-4110-BC64-7959F5A2721F}"/>
              </a:ext>
            </a:extLst>
          </p:cNvPr>
          <p:cNvCxnSpPr>
            <a:cxnSpLocks/>
          </p:cNvCxnSpPr>
          <p:nvPr/>
        </p:nvCxnSpPr>
        <p:spPr>
          <a:xfrm>
            <a:off x="6216872" y="5716199"/>
            <a:ext cx="361517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>
                <a:extLst>
                  <a:ext uri="{FF2B5EF4-FFF2-40B4-BE49-F238E27FC236}">
                    <a16:creationId xmlns:a16="http://schemas.microsoft.com/office/drawing/2014/main" id="{E45D6567-01D1-401C-B166-4C089627F34F}"/>
                  </a:ext>
                </a:extLst>
              </p:cNvPr>
              <p:cNvSpPr txBox="1"/>
              <p:nvPr/>
            </p:nvSpPr>
            <p:spPr>
              <a:xfrm>
                <a:off x="320306" y="4835405"/>
                <a:ext cx="30505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𝐸𝑁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altLang="zh-TW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𝐸𝑁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fool the domain discriminator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59" name="文字方塊 58">
                <a:extLst>
                  <a:ext uri="{FF2B5EF4-FFF2-40B4-BE49-F238E27FC236}">
                    <a16:creationId xmlns:a16="http://schemas.microsoft.com/office/drawing/2014/main" id="{E45D6567-01D1-401C-B166-4C089627F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06" y="4835405"/>
                <a:ext cx="3050572" cy="830997"/>
              </a:xfrm>
              <a:prstGeom prst="rect">
                <a:avLst/>
              </a:prstGeom>
              <a:blipFill>
                <a:blip r:embed="rId9"/>
                <a:stretch>
                  <a:fillRect l="-3200" t="-5839" r="-1000" b="-153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線單箭頭接點 59">
            <a:extLst>
              <a:ext uri="{FF2B5EF4-FFF2-40B4-BE49-F238E27FC236}">
                <a16:creationId xmlns:a16="http://schemas.microsoft.com/office/drawing/2014/main" id="{AA8C6433-7392-429D-BC38-7A34851DF1A9}"/>
              </a:ext>
            </a:extLst>
          </p:cNvPr>
          <p:cNvCxnSpPr>
            <a:cxnSpLocks/>
          </p:cNvCxnSpPr>
          <p:nvPr/>
        </p:nvCxnSpPr>
        <p:spPr>
          <a:xfrm>
            <a:off x="3595243" y="5716199"/>
            <a:ext cx="554847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A03E75C4-4CF4-469B-A7A7-ECF20321F795}"/>
              </a:ext>
            </a:extLst>
          </p:cNvPr>
          <p:cNvCxnSpPr>
            <a:cxnSpLocks/>
          </p:cNvCxnSpPr>
          <p:nvPr/>
        </p:nvCxnSpPr>
        <p:spPr>
          <a:xfrm>
            <a:off x="3595554" y="3930053"/>
            <a:ext cx="0" cy="178614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>
            <a:extLst>
              <a:ext uri="{FF2B5EF4-FFF2-40B4-BE49-F238E27FC236}">
                <a16:creationId xmlns:a16="http://schemas.microsoft.com/office/drawing/2014/main" id="{F1E69424-1C5D-49FD-ABD1-CC878D9E8C6F}"/>
              </a:ext>
            </a:extLst>
          </p:cNvPr>
          <p:cNvSpPr/>
          <p:nvPr/>
        </p:nvSpPr>
        <p:spPr>
          <a:xfrm>
            <a:off x="424935" y="5716199"/>
            <a:ext cx="2498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[Zhao, et al., </a:t>
            </a:r>
            <a:r>
              <a:rPr lang="en-US" altLang="zh-TW" dirty="0" err="1">
                <a:solidFill>
                  <a:srgbClr val="0000FF"/>
                </a:solidFill>
              </a:rPr>
              <a:t>arXiv</a:t>
            </a:r>
            <a:r>
              <a:rPr lang="en-US" altLang="zh-TW" dirty="0">
                <a:solidFill>
                  <a:srgbClr val="0000FF"/>
                </a:solidFill>
              </a:rPr>
              <a:t>, 2017]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EC3F0854-CA96-48F1-937C-B13AC69660A5}"/>
              </a:ext>
            </a:extLst>
          </p:cNvPr>
          <p:cNvSpPr/>
          <p:nvPr/>
        </p:nvSpPr>
        <p:spPr>
          <a:xfrm>
            <a:off x="424935" y="6034491"/>
            <a:ext cx="2275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[Fu, et al., AAAI, 2018]</a:t>
            </a:r>
            <a:endParaRPr lang="zh-TW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2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5" grpId="0"/>
      <p:bldP spid="56" grpId="0"/>
      <p:bldP spid="57" grpId="0" animBg="1"/>
      <p:bldP spid="59" grpId="0"/>
      <p:bldP spid="62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Review: Sequence-to-sequence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Chat-bot as example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4971213" y="4260582"/>
            <a:ext cx="1295679" cy="808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Encoder</a:t>
            </a:r>
            <a:endParaRPr lang="zh-TW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7015640" y="4274185"/>
            <a:ext cx="1497496" cy="80838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Decoder</a:t>
            </a:r>
            <a:endParaRPr lang="zh-TW" altLang="en-US" sz="2400" dirty="0"/>
          </a:p>
        </p:txBody>
      </p:sp>
      <p:cxnSp>
        <p:nvCxnSpPr>
          <p:cNvPr id="7" name="直線單箭頭接點 6"/>
          <p:cNvCxnSpPr>
            <a:cxnSpLocks/>
            <a:endCxn id="4" idx="2"/>
          </p:cNvCxnSpPr>
          <p:nvPr/>
        </p:nvCxnSpPr>
        <p:spPr>
          <a:xfrm flipV="1">
            <a:off x="5619053" y="5068965"/>
            <a:ext cx="0" cy="6533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4281866" y="5646515"/>
            <a:ext cx="2674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Input sentence c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927617" y="2891871"/>
            <a:ext cx="1740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output sentence x</a:t>
            </a:r>
            <a:endParaRPr lang="zh-TW" altLang="en-US" sz="2400" dirty="0"/>
          </a:p>
        </p:txBody>
      </p:sp>
      <p:cxnSp>
        <p:nvCxnSpPr>
          <p:cNvPr id="11" name="直線單箭頭接點 10"/>
          <p:cNvCxnSpPr>
            <a:cxnSpLocks/>
          </p:cNvCxnSpPr>
          <p:nvPr/>
        </p:nvCxnSpPr>
        <p:spPr>
          <a:xfrm flipV="1">
            <a:off x="7764388" y="3667651"/>
            <a:ext cx="0" cy="5916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>
            <a:cxnSpLocks/>
          </p:cNvCxnSpPr>
          <p:nvPr/>
        </p:nvCxnSpPr>
        <p:spPr>
          <a:xfrm>
            <a:off x="6318699" y="4678376"/>
            <a:ext cx="69694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群組 5">
            <a:extLst>
              <a:ext uri="{FF2B5EF4-FFF2-40B4-BE49-F238E27FC236}">
                <a16:creationId xmlns:a16="http://schemas.microsoft.com/office/drawing/2014/main" id="{D06BAAA6-ED4F-43FB-9E6A-8390A1F93280}"/>
              </a:ext>
            </a:extLst>
          </p:cNvPr>
          <p:cNvGrpSpPr/>
          <p:nvPr/>
        </p:nvGrpSpPr>
        <p:grpSpPr>
          <a:xfrm>
            <a:off x="766010" y="4157704"/>
            <a:ext cx="3850228" cy="2493863"/>
            <a:chOff x="-287736" y="3399126"/>
            <a:chExt cx="3850228" cy="2493863"/>
          </a:xfrm>
        </p:grpSpPr>
        <p:sp>
          <p:nvSpPr>
            <p:cNvPr id="17" name="文字方塊 16"/>
            <p:cNvSpPr txBox="1"/>
            <p:nvPr/>
          </p:nvSpPr>
          <p:spPr>
            <a:xfrm>
              <a:off x="-287736" y="3399126"/>
              <a:ext cx="12272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Training data:</a:t>
              </a:r>
              <a:endParaRPr lang="zh-TW" altLang="en-US" sz="2400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870537" y="4054910"/>
              <a:ext cx="2691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FF0000"/>
                  </a:solidFill>
                </a:rPr>
                <a:t>A: How are you ?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889444" y="4586990"/>
              <a:ext cx="193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0000FF"/>
                  </a:solidFill>
                </a:rPr>
                <a:t>B: I’m good.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 rot="5400000">
              <a:off x="1408106" y="3642844"/>
              <a:ext cx="749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……</a:t>
              </a:r>
              <a:endParaRPr lang="zh-TW" altLang="en-US" sz="2400" dirty="0"/>
            </a:p>
          </p:txBody>
        </p:sp>
        <p:sp>
          <p:nvSpPr>
            <p:cNvPr id="22" name="文字方塊 21"/>
            <p:cNvSpPr txBox="1"/>
            <p:nvPr/>
          </p:nvSpPr>
          <p:spPr>
            <a:xfrm rot="5400000">
              <a:off x="1408106" y="5287506"/>
              <a:ext cx="749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……</a:t>
              </a:r>
              <a:endParaRPr lang="zh-TW" altLang="en-US" sz="2400" dirty="0"/>
            </a:p>
          </p:txBody>
        </p:sp>
      </p:grpSp>
      <p:sp>
        <p:nvSpPr>
          <p:cNvPr id="27" name="文字方塊 26"/>
          <p:cNvSpPr txBox="1"/>
          <p:nvPr/>
        </p:nvSpPr>
        <p:spPr>
          <a:xfrm>
            <a:off x="4281866" y="6031870"/>
            <a:ext cx="2674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How are you ?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6832854" y="1881974"/>
            <a:ext cx="193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I’m good.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1" name="箭號: 上-下雙向 30"/>
          <p:cNvSpPr/>
          <p:nvPr/>
        </p:nvSpPr>
        <p:spPr>
          <a:xfrm>
            <a:off x="7603610" y="2371904"/>
            <a:ext cx="321555" cy="580646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13FD1B9-F362-46A3-B389-7BFE027B623B}"/>
              </a:ext>
            </a:extLst>
          </p:cNvPr>
          <p:cNvSpPr/>
          <p:nvPr/>
        </p:nvSpPr>
        <p:spPr>
          <a:xfrm>
            <a:off x="4748542" y="4115107"/>
            <a:ext cx="3880055" cy="117856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6606D3B8-14BB-406C-AEB0-0975C0D55938}"/>
              </a:ext>
            </a:extLst>
          </p:cNvPr>
          <p:cNvSpPr txBox="1"/>
          <p:nvPr/>
        </p:nvSpPr>
        <p:spPr>
          <a:xfrm>
            <a:off x="7033527" y="5308575"/>
            <a:ext cx="1760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Generator</a:t>
            </a:r>
            <a:endParaRPr lang="zh-TW" altLang="en-US" sz="2400" b="1" i="1" u="sng" dirty="0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453F7F1F-3462-4894-BD06-8911759DE36F}"/>
              </a:ext>
            </a:extLst>
          </p:cNvPr>
          <p:cNvSpPr txBox="1"/>
          <p:nvPr/>
        </p:nvSpPr>
        <p:spPr>
          <a:xfrm>
            <a:off x="635236" y="2367192"/>
            <a:ext cx="1740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Output:</a:t>
            </a:r>
            <a:endParaRPr lang="zh-TW" altLang="en-US" sz="2400" dirty="0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22367ED9-B89E-4D53-B9EB-C7DC94788386}"/>
              </a:ext>
            </a:extLst>
          </p:cNvPr>
          <p:cNvSpPr txBox="1"/>
          <p:nvPr/>
        </p:nvSpPr>
        <p:spPr>
          <a:xfrm>
            <a:off x="2709047" y="2383001"/>
            <a:ext cx="1740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Not bad</a:t>
            </a:r>
            <a:endParaRPr lang="zh-TW" altLang="en-US" sz="2400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E2231DE8-76FA-4389-8D85-154CD4CC5D6D}"/>
              </a:ext>
            </a:extLst>
          </p:cNvPr>
          <p:cNvSpPr txBox="1"/>
          <p:nvPr/>
        </p:nvSpPr>
        <p:spPr>
          <a:xfrm>
            <a:off x="4502686" y="2395057"/>
            <a:ext cx="1740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I’m John.</a:t>
            </a:r>
            <a:endParaRPr lang="zh-TW" altLang="en-US" sz="2400" dirty="0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47B6DED1-AA65-45FF-B950-DD4AA94EF493}"/>
              </a:ext>
            </a:extLst>
          </p:cNvPr>
          <p:cNvSpPr txBox="1"/>
          <p:nvPr/>
        </p:nvSpPr>
        <p:spPr>
          <a:xfrm>
            <a:off x="5447058" y="1558074"/>
            <a:ext cx="1740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Maximize likelihood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1C0E2C1F-BA38-4F21-9DA3-41343BA6736D}"/>
              </a:ext>
            </a:extLst>
          </p:cNvPr>
          <p:cNvCxnSpPr>
            <a:cxnSpLocks/>
          </p:cNvCxnSpPr>
          <p:nvPr/>
        </p:nvCxnSpPr>
        <p:spPr>
          <a:xfrm flipH="1" flipV="1">
            <a:off x="6832855" y="2343639"/>
            <a:ext cx="770755" cy="3214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16681307-F991-44F6-8076-A77F021B35DA}"/>
              </a:ext>
            </a:extLst>
          </p:cNvPr>
          <p:cNvSpPr txBox="1"/>
          <p:nvPr/>
        </p:nvSpPr>
        <p:spPr>
          <a:xfrm>
            <a:off x="285294" y="3368147"/>
            <a:ext cx="2370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Training Criterion</a:t>
            </a:r>
            <a:endParaRPr lang="zh-TW" altLang="en-US" sz="2400" dirty="0"/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D041C96D-008C-4B6B-85F2-C5A5C0565580}"/>
              </a:ext>
            </a:extLst>
          </p:cNvPr>
          <p:cNvSpPr txBox="1"/>
          <p:nvPr/>
        </p:nvSpPr>
        <p:spPr>
          <a:xfrm>
            <a:off x="373562" y="2884129"/>
            <a:ext cx="2264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Human</a:t>
            </a:r>
            <a:endParaRPr lang="zh-TW" altLang="en-US" sz="2400" dirty="0"/>
          </a:p>
        </p:txBody>
      </p: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E99443BB-D7A2-4C9B-BEBC-47B37710C9CF}"/>
              </a:ext>
            </a:extLst>
          </p:cNvPr>
          <p:cNvCxnSpPr>
            <a:cxnSpLocks/>
          </p:cNvCxnSpPr>
          <p:nvPr/>
        </p:nvCxnSpPr>
        <p:spPr>
          <a:xfrm>
            <a:off x="246743" y="2875966"/>
            <a:ext cx="5878286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93352F1A-E56D-40BC-B6CC-23E0D25E1B89}"/>
              </a:ext>
            </a:extLst>
          </p:cNvPr>
          <p:cNvCxnSpPr>
            <a:cxnSpLocks/>
          </p:cNvCxnSpPr>
          <p:nvPr/>
        </p:nvCxnSpPr>
        <p:spPr>
          <a:xfrm>
            <a:off x="246743" y="3374846"/>
            <a:ext cx="5878286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8D27A71E-B41B-4333-B5E8-D2C29C903A39}"/>
              </a:ext>
            </a:extLst>
          </p:cNvPr>
          <p:cNvCxnSpPr>
            <a:cxnSpLocks/>
          </p:cNvCxnSpPr>
          <p:nvPr/>
        </p:nvCxnSpPr>
        <p:spPr>
          <a:xfrm flipV="1">
            <a:off x="2682664" y="2379552"/>
            <a:ext cx="0" cy="149110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6D74A00E-BB68-4BE0-8339-3BBA57951C27}"/>
              </a:ext>
            </a:extLst>
          </p:cNvPr>
          <p:cNvCxnSpPr>
            <a:cxnSpLocks/>
          </p:cNvCxnSpPr>
          <p:nvPr/>
        </p:nvCxnSpPr>
        <p:spPr>
          <a:xfrm flipV="1">
            <a:off x="4449922" y="2357652"/>
            <a:ext cx="0" cy="149110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CCE9E589-0CAF-4DB2-942D-FB8A746C369C}"/>
              </a:ext>
            </a:extLst>
          </p:cNvPr>
          <p:cNvCxnSpPr>
            <a:cxnSpLocks/>
          </p:cNvCxnSpPr>
          <p:nvPr/>
        </p:nvCxnSpPr>
        <p:spPr>
          <a:xfrm>
            <a:off x="232229" y="3870658"/>
            <a:ext cx="5878286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2144ED3D-1CF3-4F8C-9275-CBCC4D4FD19C}"/>
              </a:ext>
            </a:extLst>
          </p:cNvPr>
          <p:cNvSpPr txBox="1"/>
          <p:nvPr/>
        </p:nvSpPr>
        <p:spPr>
          <a:xfrm>
            <a:off x="3039080" y="2894581"/>
            <a:ext cx="1134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better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332AE670-27B8-4A59-9987-C28769153265}"/>
              </a:ext>
            </a:extLst>
          </p:cNvPr>
          <p:cNvSpPr txBox="1"/>
          <p:nvPr/>
        </p:nvSpPr>
        <p:spPr>
          <a:xfrm>
            <a:off x="4809587" y="3368147"/>
            <a:ext cx="1134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better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7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7" grpId="0"/>
      <p:bldP spid="28" grpId="0"/>
      <p:bldP spid="31" grpId="0" animBg="1"/>
      <p:bldP spid="30" grpId="0"/>
      <p:bldP spid="32" grpId="0"/>
      <p:bldP spid="33" grpId="0"/>
      <p:bldP spid="34" grpId="0"/>
      <p:bldP spid="37" grpId="0"/>
      <p:bldP spid="38" grpId="0"/>
      <p:bldP spid="51" grpId="0"/>
      <p:bldP spid="5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 of Part III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557552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E4B48ADB-449D-48E0-B2EB-7DBCC428D118}"/>
              </a:ext>
            </a:extLst>
          </p:cNvPr>
          <p:cNvSpPr/>
          <p:nvPr/>
        </p:nvSpPr>
        <p:spPr>
          <a:xfrm>
            <a:off x="822807" y="5154141"/>
            <a:ext cx="6535936" cy="4642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346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Abstractive Summarization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Now machine can do </a:t>
            </a:r>
            <a:r>
              <a:rPr lang="en-US" altLang="zh-TW" b="1" dirty="0"/>
              <a:t>abstractive summary </a:t>
            </a:r>
            <a:r>
              <a:rPr lang="en-US" altLang="zh-TW" dirty="0"/>
              <a:t>by seq2seq (write summaries in its own words)</a:t>
            </a:r>
          </a:p>
        </p:txBody>
      </p:sp>
      <p:pic>
        <p:nvPicPr>
          <p:cNvPr id="15" name="Picture 2" descr="http://www.is-scam.com/wp-content/uploads/2014/12/question-rob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021" y="3325835"/>
            <a:ext cx="1514250" cy="195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/>
          <p:cNvSpPr/>
          <p:nvPr/>
        </p:nvSpPr>
        <p:spPr>
          <a:xfrm>
            <a:off x="7127060" y="3001729"/>
            <a:ext cx="2016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TW" sz="2400" dirty="0">
                <a:solidFill>
                  <a:srgbClr val="22222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summary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112197" y="4010370"/>
            <a:ext cx="1919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zh-TW" sz="2400" dirty="0">
                <a:solidFill>
                  <a:srgbClr val="22222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summary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112196" y="5066065"/>
            <a:ext cx="1919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zh-TW" sz="2400" dirty="0">
                <a:solidFill>
                  <a:srgbClr val="22222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summary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777886" y="5857691"/>
            <a:ext cx="2634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Training Data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箭號: 向右 6"/>
          <p:cNvSpPr/>
          <p:nvPr/>
        </p:nvSpPr>
        <p:spPr>
          <a:xfrm flipH="1">
            <a:off x="4646705" y="4034962"/>
            <a:ext cx="709971" cy="53088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75406" y="4685599"/>
            <a:ext cx="19253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summary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4" name="箭號: 向右 23"/>
          <p:cNvSpPr/>
          <p:nvPr/>
        </p:nvSpPr>
        <p:spPr>
          <a:xfrm>
            <a:off x="2853031" y="3589666"/>
            <a:ext cx="709970" cy="53088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箭號: 向右 24"/>
          <p:cNvSpPr/>
          <p:nvPr/>
        </p:nvSpPr>
        <p:spPr>
          <a:xfrm flipH="1">
            <a:off x="2729788" y="4685599"/>
            <a:ext cx="709970" cy="53088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215" y="2797696"/>
            <a:ext cx="1656255" cy="92401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3215" y="3815978"/>
            <a:ext cx="1641985" cy="92012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5946" y="4830371"/>
            <a:ext cx="1663524" cy="93305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953" y="3294543"/>
            <a:ext cx="1767583" cy="99725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22990" y="5265070"/>
            <a:ext cx="2257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seq2seq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1755" y="4985651"/>
            <a:ext cx="2486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(in its own words)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7B8E8A31-BD85-4DF2-857A-D34580D2FF45}"/>
              </a:ext>
            </a:extLst>
          </p:cNvPr>
          <p:cNvSpPr txBox="1"/>
          <p:nvPr/>
        </p:nvSpPr>
        <p:spPr>
          <a:xfrm>
            <a:off x="776860" y="5810050"/>
            <a:ext cx="4087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Supervised: We need lots of labelled training data.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5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6" grpId="0"/>
      <p:bldP spid="7" grpId="0" animBg="1"/>
      <p:bldP spid="23" grpId="0"/>
      <p:bldP spid="24" grpId="0" animBg="1"/>
      <p:bldP spid="25" grpId="0" animBg="1"/>
      <p:bldP spid="5" grpId="0"/>
      <p:bldP spid="11" grpId="0"/>
      <p:bldP spid="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C0C774-5C57-4669-A87D-212CEF3C0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Review: </a:t>
            </a:r>
            <a:br>
              <a:rPr lang="en-US" altLang="zh-TW" dirty="0"/>
            </a:br>
            <a:r>
              <a:rPr lang="en-US" altLang="zh-TW" dirty="0"/>
              <a:t>Unsupervised Conditional Generation</a:t>
            </a:r>
            <a:endParaRPr lang="zh-TW" altLang="en-US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A9C911F9-A838-42EB-962F-51FE0FFE8D4B}"/>
              </a:ext>
            </a:extLst>
          </p:cNvPr>
          <p:cNvGrpSpPr/>
          <p:nvPr/>
        </p:nvGrpSpPr>
        <p:grpSpPr>
          <a:xfrm>
            <a:off x="1142486" y="2579591"/>
            <a:ext cx="2536616" cy="610226"/>
            <a:chOff x="4250491" y="2646474"/>
            <a:chExt cx="2536616" cy="610226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F6D480E4-9198-4A2C-AEE0-DF6B130D7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50491" y="2653163"/>
              <a:ext cx="867210" cy="588364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10DE961F-B425-45A8-9AE8-5146BAE45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7701" y="2651495"/>
              <a:ext cx="792769" cy="605205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88D103FC-B779-4E52-BDC8-DD360C825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10470" y="2646474"/>
              <a:ext cx="876637" cy="604093"/>
            </a:xfrm>
            <a:prstGeom prst="rect">
              <a:avLst/>
            </a:prstGeom>
          </p:spPr>
        </p:pic>
      </p:grpSp>
      <p:sp>
        <p:nvSpPr>
          <p:cNvPr id="8" name="文字方塊 7">
            <a:extLst>
              <a:ext uri="{FF2B5EF4-FFF2-40B4-BE49-F238E27FC236}">
                <a16:creationId xmlns:a16="http://schemas.microsoft.com/office/drawing/2014/main" id="{A55BD51B-7AD3-4E55-8361-3BD13C6EDFB3}"/>
              </a:ext>
            </a:extLst>
          </p:cNvPr>
          <p:cNvSpPr txBox="1"/>
          <p:nvPr/>
        </p:nvSpPr>
        <p:spPr>
          <a:xfrm>
            <a:off x="1633359" y="1814968"/>
            <a:ext cx="1781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Domain X</a:t>
            </a:r>
            <a:endParaRPr lang="zh-TW" altLang="en-US" sz="28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27EC74C-FE43-413F-8DA7-E90C9C5428CC}"/>
              </a:ext>
            </a:extLst>
          </p:cNvPr>
          <p:cNvSpPr txBox="1"/>
          <p:nvPr/>
        </p:nvSpPr>
        <p:spPr>
          <a:xfrm>
            <a:off x="5906861" y="1813618"/>
            <a:ext cx="1781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Domain Y</a:t>
            </a:r>
            <a:endParaRPr lang="zh-TW" altLang="en-US" sz="2800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E9EE426A-4A3B-48FB-89D4-68DD6AA76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3488" y="2606840"/>
            <a:ext cx="728892" cy="573318"/>
          </a:xfrm>
          <a:prstGeom prst="rect">
            <a:avLst/>
          </a:prstGeom>
        </p:spPr>
      </p:pic>
      <p:pic>
        <p:nvPicPr>
          <p:cNvPr id="12" name="Picture 6" descr="「梵谷」的圖片搜尋結果">
            <a:extLst>
              <a:ext uri="{FF2B5EF4-FFF2-40B4-BE49-F238E27FC236}">
                <a16:creationId xmlns:a16="http://schemas.microsoft.com/office/drawing/2014/main" id="{FE831733-D677-40F6-A5AC-7FEA81A38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257" y="2609797"/>
            <a:ext cx="555873" cy="67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3F8324B8-C381-4BCD-AEAC-8336A216AA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0791" y="2579591"/>
            <a:ext cx="525559" cy="701648"/>
          </a:xfrm>
          <a:prstGeom prst="rect">
            <a:avLst/>
          </a:prstGeom>
        </p:spPr>
      </p:pic>
      <p:sp>
        <p:nvSpPr>
          <p:cNvPr id="14" name="箭號: 左-右雙向 13">
            <a:extLst>
              <a:ext uri="{FF2B5EF4-FFF2-40B4-BE49-F238E27FC236}">
                <a16:creationId xmlns:a16="http://schemas.microsoft.com/office/drawing/2014/main" id="{C378698E-C53A-4F04-98C4-F0DB563BE6A6}"/>
              </a:ext>
            </a:extLst>
          </p:cNvPr>
          <p:cNvSpPr/>
          <p:nvPr/>
        </p:nvSpPr>
        <p:spPr>
          <a:xfrm>
            <a:off x="4065147" y="2709189"/>
            <a:ext cx="1392296" cy="442451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09A38EC9-235C-44A8-86DC-C964F2CF6735}"/>
              </a:ext>
            </a:extLst>
          </p:cNvPr>
          <p:cNvSpPr txBox="1"/>
          <p:nvPr/>
        </p:nvSpPr>
        <p:spPr>
          <a:xfrm>
            <a:off x="6797448" y="5525455"/>
            <a:ext cx="1717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summary</a:t>
            </a:r>
            <a:endParaRPr lang="zh-TW" altLang="en-US" sz="2400" dirty="0"/>
          </a:p>
        </p:txBody>
      </p:sp>
      <p:pic>
        <p:nvPicPr>
          <p:cNvPr id="16" name="Picture 2" descr="ãdocumentãçåçæå°çµæ">
            <a:extLst>
              <a:ext uri="{FF2B5EF4-FFF2-40B4-BE49-F238E27FC236}">
                <a16:creationId xmlns:a16="http://schemas.microsoft.com/office/drawing/2014/main" id="{9314C7ED-6E86-4D47-9DAA-55256629B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610" y="5039470"/>
            <a:ext cx="1213176" cy="125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ãdocumentãçåçæå°çµæ">
            <a:extLst>
              <a:ext uri="{FF2B5EF4-FFF2-40B4-BE49-F238E27FC236}">
                <a16:creationId xmlns:a16="http://schemas.microsoft.com/office/drawing/2014/main" id="{4C2D65EF-D25F-4439-A6FC-2C10882B5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461" y="4929006"/>
            <a:ext cx="1184909" cy="14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8D18C764-3745-4D2F-B5AA-331B118D548C}"/>
              </a:ext>
            </a:extLst>
          </p:cNvPr>
          <p:cNvSpPr txBox="1"/>
          <p:nvPr/>
        </p:nvSpPr>
        <p:spPr>
          <a:xfrm>
            <a:off x="905411" y="5364198"/>
            <a:ext cx="1809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document</a:t>
            </a:r>
            <a:endParaRPr lang="zh-TW" altLang="en-US" sz="2400" dirty="0"/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1A382A2D-70C4-4DB4-A751-41CA521066A2}"/>
              </a:ext>
            </a:extLst>
          </p:cNvPr>
          <p:cNvGrpSpPr/>
          <p:nvPr/>
        </p:nvGrpSpPr>
        <p:grpSpPr>
          <a:xfrm>
            <a:off x="1244497" y="3641765"/>
            <a:ext cx="6655249" cy="1157554"/>
            <a:chOff x="1356827" y="3999480"/>
            <a:chExt cx="6655249" cy="1157554"/>
          </a:xfrm>
        </p:grpSpPr>
        <p:sp>
          <p:nvSpPr>
            <p:cNvPr id="20" name="箭號: 左-右雙向 19">
              <a:extLst>
                <a:ext uri="{FF2B5EF4-FFF2-40B4-BE49-F238E27FC236}">
                  <a16:creationId xmlns:a16="http://schemas.microsoft.com/office/drawing/2014/main" id="{A0501AE7-C3EC-4977-986B-0C0697973458}"/>
                </a:ext>
              </a:extLst>
            </p:cNvPr>
            <p:cNvSpPr/>
            <p:nvPr/>
          </p:nvSpPr>
          <p:spPr>
            <a:xfrm>
              <a:off x="4206127" y="4275413"/>
              <a:ext cx="1392296" cy="442451"/>
            </a:xfrm>
            <a:prstGeom prst="left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1" name="群組 20">
              <a:extLst>
                <a:ext uri="{FF2B5EF4-FFF2-40B4-BE49-F238E27FC236}">
                  <a16:creationId xmlns:a16="http://schemas.microsoft.com/office/drawing/2014/main" id="{959B6BAE-D23E-428B-BB0A-BFAB889F6102}"/>
                </a:ext>
              </a:extLst>
            </p:cNvPr>
            <p:cNvGrpSpPr/>
            <p:nvPr/>
          </p:nvGrpSpPr>
          <p:grpSpPr>
            <a:xfrm>
              <a:off x="1671255" y="4141160"/>
              <a:ext cx="2015136" cy="604094"/>
              <a:chOff x="4005606" y="5533027"/>
              <a:chExt cx="1757324" cy="929291"/>
            </a:xfrm>
          </p:grpSpPr>
          <p:pic>
            <p:nvPicPr>
              <p:cNvPr id="28" name="Picture 2">
                <a:extLst>
                  <a:ext uri="{FF2B5EF4-FFF2-40B4-BE49-F238E27FC236}">
                    <a16:creationId xmlns:a16="http://schemas.microsoft.com/office/drawing/2014/main" id="{8F4699EF-123E-4AA1-B70D-245CC68EAF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5606" y="5533027"/>
                <a:ext cx="677862" cy="928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2">
                <a:extLst>
                  <a:ext uri="{FF2B5EF4-FFF2-40B4-BE49-F238E27FC236}">
                    <a16:creationId xmlns:a16="http://schemas.microsoft.com/office/drawing/2014/main" id="{F6EE6635-7C72-4E59-8DF0-2208C26305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3630" y="5533631"/>
                <a:ext cx="749300" cy="928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2">
                <a:extLst>
                  <a:ext uri="{FF2B5EF4-FFF2-40B4-BE49-F238E27FC236}">
                    <a16:creationId xmlns:a16="http://schemas.microsoft.com/office/drawing/2014/main" id="{41B616BF-A5BE-4709-8956-C74D3F7F7F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60422" y="5533251"/>
                <a:ext cx="749266" cy="928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2" name="群組 21">
              <a:extLst>
                <a:ext uri="{FF2B5EF4-FFF2-40B4-BE49-F238E27FC236}">
                  <a16:creationId xmlns:a16="http://schemas.microsoft.com/office/drawing/2014/main" id="{12DC64F0-58F7-4184-BD9A-9461D1DA0B62}"/>
                </a:ext>
              </a:extLst>
            </p:cNvPr>
            <p:cNvGrpSpPr/>
            <p:nvPr/>
          </p:nvGrpSpPr>
          <p:grpSpPr>
            <a:xfrm>
              <a:off x="5996940" y="3999480"/>
              <a:ext cx="2015136" cy="885025"/>
              <a:chOff x="4005606" y="5533027"/>
              <a:chExt cx="1757324" cy="929291"/>
            </a:xfrm>
          </p:grpSpPr>
          <p:pic>
            <p:nvPicPr>
              <p:cNvPr id="25" name="Picture 2">
                <a:extLst>
                  <a:ext uri="{FF2B5EF4-FFF2-40B4-BE49-F238E27FC236}">
                    <a16:creationId xmlns:a16="http://schemas.microsoft.com/office/drawing/2014/main" id="{13CCE9B2-2737-4C4C-8ED0-9EDF4ACA44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5606" y="5533027"/>
                <a:ext cx="677862" cy="928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">
                <a:extLst>
                  <a:ext uri="{FF2B5EF4-FFF2-40B4-BE49-F238E27FC236}">
                    <a16:creationId xmlns:a16="http://schemas.microsoft.com/office/drawing/2014/main" id="{CCD781BB-97C9-4DC5-9FF7-3599C94E9E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3630" y="5533631"/>
                <a:ext cx="749300" cy="928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">
                <a:extLst>
                  <a:ext uri="{FF2B5EF4-FFF2-40B4-BE49-F238E27FC236}">
                    <a16:creationId xmlns:a16="http://schemas.microsoft.com/office/drawing/2014/main" id="{A6FF266D-46EE-4395-89B4-AB02666F50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60422" y="5533251"/>
                <a:ext cx="749266" cy="928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23C5DBFD-EE9D-4D8C-9878-CF697D3277D6}"/>
                </a:ext>
              </a:extLst>
            </p:cNvPr>
            <p:cNvSpPr txBox="1"/>
            <p:nvPr/>
          </p:nvSpPr>
          <p:spPr>
            <a:xfrm>
              <a:off x="1356827" y="4611725"/>
              <a:ext cx="26500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Speaker A</a:t>
              </a:r>
              <a:endParaRPr lang="zh-TW" altLang="en-US" sz="2400" dirty="0"/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F0A6BE29-50A4-4019-90DC-9A23219F1AD6}"/>
                </a:ext>
              </a:extLst>
            </p:cNvPr>
            <p:cNvSpPr txBox="1"/>
            <p:nvPr/>
          </p:nvSpPr>
          <p:spPr>
            <a:xfrm>
              <a:off x="6117505" y="4695369"/>
              <a:ext cx="1765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Speaker B</a:t>
              </a:r>
              <a:endParaRPr lang="zh-TW" altLang="en-US" sz="2400" dirty="0"/>
            </a:p>
          </p:txBody>
        </p:sp>
      </p:grpSp>
      <p:sp>
        <p:nvSpPr>
          <p:cNvPr id="31" name="箭號: 左-右雙向 30">
            <a:extLst>
              <a:ext uri="{FF2B5EF4-FFF2-40B4-BE49-F238E27FC236}">
                <a16:creationId xmlns:a16="http://schemas.microsoft.com/office/drawing/2014/main" id="{829CA0CE-5B54-426A-8D93-8F2D5C8F10E2}"/>
              </a:ext>
            </a:extLst>
          </p:cNvPr>
          <p:cNvSpPr/>
          <p:nvPr/>
        </p:nvSpPr>
        <p:spPr>
          <a:xfrm>
            <a:off x="4122415" y="5574934"/>
            <a:ext cx="1392296" cy="442451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355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3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:a16="http://schemas.microsoft.com/office/drawing/2014/main" id="{9997A357-C0C9-47D7-9B50-FBEF363D5768}"/>
              </a:ext>
            </a:extLst>
          </p:cNvPr>
          <p:cNvGrpSpPr/>
          <p:nvPr/>
        </p:nvGrpSpPr>
        <p:grpSpPr>
          <a:xfrm>
            <a:off x="2137259" y="3391877"/>
            <a:ext cx="1514250" cy="1954032"/>
            <a:chOff x="3399548" y="3560456"/>
            <a:chExt cx="1514250" cy="1954032"/>
          </a:xfrm>
        </p:grpSpPr>
        <p:pic>
          <p:nvPicPr>
            <p:cNvPr id="4" name="Picture 2" descr="http://www.is-scam.com/wp-content/uploads/2014/12/question-robot.png">
              <a:extLst>
                <a:ext uri="{FF2B5EF4-FFF2-40B4-BE49-F238E27FC236}">
                  <a16:creationId xmlns:a16="http://schemas.microsoft.com/office/drawing/2014/main" id="{783F4237-9150-4FF0-81CC-0DE26F9DB1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548" y="3560456"/>
              <a:ext cx="1514250" cy="1954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8DAEF705-8675-44FD-A58D-FD234AD560E5}"/>
                </a:ext>
              </a:extLst>
            </p:cNvPr>
            <p:cNvSpPr/>
            <p:nvPr/>
          </p:nvSpPr>
          <p:spPr>
            <a:xfrm>
              <a:off x="3506735" y="4626526"/>
              <a:ext cx="528237" cy="7002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/>
                <a:t>G</a:t>
              </a:r>
              <a:endParaRPr lang="zh-TW" altLang="en-US" sz="3200" dirty="0"/>
            </a:p>
          </p:txBody>
        </p:sp>
      </p:grp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E5FB4D7E-B05A-4B7E-8F47-E54FBD6AC833}"/>
              </a:ext>
            </a:extLst>
          </p:cNvPr>
          <p:cNvSpPr/>
          <p:nvPr/>
        </p:nvSpPr>
        <p:spPr>
          <a:xfrm>
            <a:off x="1636573" y="4238667"/>
            <a:ext cx="528197" cy="482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85ACE2CC-1774-4E3B-B596-D730BB3D0505}"/>
              </a:ext>
            </a:extLst>
          </p:cNvPr>
          <p:cNvSpPr/>
          <p:nvPr/>
        </p:nvSpPr>
        <p:spPr>
          <a:xfrm>
            <a:off x="3481158" y="4227113"/>
            <a:ext cx="528197" cy="482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0D90B95-5ED2-456A-A4E8-EF05986B03AB}"/>
              </a:ext>
            </a:extLst>
          </p:cNvPr>
          <p:cNvSpPr txBox="1"/>
          <p:nvPr/>
        </p:nvSpPr>
        <p:spPr>
          <a:xfrm>
            <a:off x="2182339" y="5345909"/>
            <a:ext cx="151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Seq2seq</a:t>
            </a:r>
            <a:endParaRPr lang="zh-TW" altLang="en-US" sz="2800" dirty="0"/>
          </a:p>
        </p:txBody>
      </p:sp>
      <p:pic>
        <p:nvPicPr>
          <p:cNvPr id="1026" name="Picture 2" descr="ãdocumentãçåçæå°çµæ">
            <a:extLst>
              <a:ext uri="{FF2B5EF4-FFF2-40B4-BE49-F238E27FC236}">
                <a16:creationId xmlns:a16="http://schemas.microsoft.com/office/drawing/2014/main" id="{3AE3AE9A-9185-499E-91F5-AEDDC611D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412" y="3780108"/>
            <a:ext cx="1213176" cy="125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ãdocumentãçåçæå°çµæ">
            <a:extLst>
              <a:ext uri="{FF2B5EF4-FFF2-40B4-BE49-F238E27FC236}">
                <a16:creationId xmlns:a16="http://schemas.microsoft.com/office/drawing/2014/main" id="{A73B0BF9-B968-437F-A89D-F8528148D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74" y="3706844"/>
            <a:ext cx="1184909" cy="14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95B3424D-6F21-4FC7-A0F4-737283675662}"/>
              </a:ext>
            </a:extLst>
          </p:cNvPr>
          <p:cNvSpPr txBox="1"/>
          <p:nvPr/>
        </p:nvSpPr>
        <p:spPr>
          <a:xfrm>
            <a:off x="34999" y="3161044"/>
            <a:ext cx="1809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document</a:t>
            </a:r>
            <a:endParaRPr lang="zh-TW" altLang="en-US" sz="2400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C667C44B-83DD-474D-A557-B9E08F74C953}"/>
              </a:ext>
            </a:extLst>
          </p:cNvPr>
          <p:cNvSpPr txBox="1"/>
          <p:nvPr/>
        </p:nvSpPr>
        <p:spPr>
          <a:xfrm>
            <a:off x="3810565" y="2956191"/>
            <a:ext cx="1514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word </a:t>
            </a:r>
          </a:p>
          <a:p>
            <a:pPr algn="ctr"/>
            <a:r>
              <a:rPr lang="en-US" altLang="zh-TW" sz="2400" dirty="0"/>
              <a:t>sequence</a:t>
            </a:r>
            <a:endParaRPr lang="zh-TW" altLang="en-US" sz="2400" dirty="0"/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22F5AB20-78A8-407F-BA57-0E51339964A3}"/>
              </a:ext>
            </a:extLst>
          </p:cNvPr>
          <p:cNvGrpSpPr/>
          <p:nvPr/>
        </p:nvGrpSpPr>
        <p:grpSpPr>
          <a:xfrm>
            <a:off x="5329147" y="786927"/>
            <a:ext cx="1514250" cy="1954032"/>
            <a:chOff x="3399548" y="3560456"/>
            <a:chExt cx="1514250" cy="1954032"/>
          </a:xfrm>
        </p:grpSpPr>
        <p:pic>
          <p:nvPicPr>
            <p:cNvPr id="32" name="Picture 2" descr="http://www.is-scam.com/wp-content/uploads/2014/12/question-robot.png">
              <a:extLst>
                <a:ext uri="{FF2B5EF4-FFF2-40B4-BE49-F238E27FC236}">
                  <a16:creationId xmlns:a16="http://schemas.microsoft.com/office/drawing/2014/main" id="{6746F8F4-D821-4ECB-876B-0029628371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548" y="3560456"/>
              <a:ext cx="1514250" cy="1954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252BAE1C-A7CF-4673-9F20-CDC9EAFE116F}"/>
                </a:ext>
              </a:extLst>
            </p:cNvPr>
            <p:cNvSpPr/>
            <p:nvPr/>
          </p:nvSpPr>
          <p:spPr>
            <a:xfrm>
              <a:off x="3506735" y="4626526"/>
              <a:ext cx="528237" cy="700217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/>
                <a:t>D</a:t>
              </a:r>
              <a:endParaRPr lang="zh-TW" altLang="en-US" sz="3200" dirty="0"/>
            </a:p>
          </p:txBody>
        </p:sp>
      </p:grpSp>
      <p:sp>
        <p:nvSpPr>
          <p:cNvPr id="34" name="箭號: 向右 33">
            <a:extLst>
              <a:ext uri="{FF2B5EF4-FFF2-40B4-BE49-F238E27FC236}">
                <a16:creationId xmlns:a16="http://schemas.microsoft.com/office/drawing/2014/main" id="{27864ED3-04EA-4BD7-8D92-BA427F15D5CB}"/>
              </a:ext>
            </a:extLst>
          </p:cNvPr>
          <p:cNvSpPr/>
          <p:nvPr/>
        </p:nvSpPr>
        <p:spPr>
          <a:xfrm rot="18315052">
            <a:off x="4785819" y="2389365"/>
            <a:ext cx="643836" cy="482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箭號: 向右 34">
            <a:extLst>
              <a:ext uri="{FF2B5EF4-FFF2-40B4-BE49-F238E27FC236}">
                <a16:creationId xmlns:a16="http://schemas.microsoft.com/office/drawing/2014/main" id="{682E6339-9607-4332-AAA0-BC72537B8158}"/>
              </a:ext>
            </a:extLst>
          </p:cNvPr>
          <p:cNvSpPr/>
          <p:nvPr/>
        </p:nvSpPr>
        <p:spPr>
          <a:xfrm>
            <a:off x="4843638" y="1361945"/>
            <a:ext cx="528197" cy="482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94F6F952-F36A-4A10-AF07-102DAD284140}"/>
              </a:ext>
            </a:extLst>
          </p:cNvPr>
          <p:cNvSpPr txBox="1"/>
          <p:nvPr/>
        </p:nvSpPr>
        <p:spPr>
          <a:xfrm>
            <a:off x="1114622" y="1338948"/>
            <a:ext cx="3860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Human written summaries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7" name="箭號: 向右 36">
            <a:extLst>
              <a:ext uri="{FF2B5EF4-FFF2-40B4-BE49-F238E27FC236}">
                <a16:creationId xmlns:a16="http://schemas.microsoft.com/office/drawing/2014/main" id="{59269B07-C7D0-4CE7-BBC7-D584C41390DD}"/>
              </a:ext>
            </a:extLst>
          </p:cNvPr>
          <p:cNvSpPr/>
          <p:nvPr/>
        </p:nvSpPr>
        <p:spPr>
          <a:xfrm>
            <a:off x="6724840" y="1353937"/>
            <a:ext cx="528197" cy="482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914C59A9-EA70-41CE-B01A-E6B7B833BAE1}"/>
              </a:ext>
            </a:extLst>
          </p:cNvPr>
          <p:cNvSpPr txBox="1"/>
          <p:nvPr/>
        </p:nvSpPr>
        <p:spPr>
          <a:xfrm>
            <a:off x="7087632" y="1375011"/>
            <a:ext cx="1869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Real or not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8D7BAC12-D9D3-4661-BAC7-3AD724C40380}"/>
              </a:ext>
            </a:extLst>
          </p:cNvPr>
          <p:cNvSpPr txBox="1"/>
          <p:nvPr/>
        </p:nvSpPr>
        <p:spPr>
          <a:xfrm>
            <a:off x="6565214" y="2108154"/>
            <a:ext cx="2316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Discriminator</a:t>
            </a:r>
            <a:endParaRPr lang="zh-TW" altLang="en-US" sz="28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9454C67-367E-4DBA-BD5F-BCEBB5A237C7}"/>
              </a:ext>
            </a:extLst>
          </p:cNvPr>
          <p:cNvSpPr/>
          <p:nvPr/>
        </p:nvSpPr>
        <p:spPr>
          <a:xfrm>
            <a:off x="1182369" y="131408"/>
            <a:ext cx="71906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Unsupervised Abstractive Summarization</a:t>
            </a:r>
            <a:endParaRPr lang="zh-TW" altLang="en-US" sz="3200" b="1" i="1" u="sng" dirty="0"/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0861439C-E992-4FBF-AC78-D275040657DB}"/>
              </a:ext>
            </a:extLst>
          </p:cNvPr>
          <p:cNvSpPr txBox="1"/>
          <p:nvPr/>
        </p:nvSpPr>
        <p:spPr>
          <a:xfrm>
            <a:off x="5006939" y="4237531"/>
            <a:ext cx="1717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Summary?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97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/>
      <p:bldP spid="37" grpId="0" animBg="1"/>
      <p:bldP spid="38" grpId="0"/>
      <p:bldP spid="39" grpId="0"/>
      <p:bldP spid="5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:a16="http://schemas.microsoft.com/office/drawing/2014/main" id="{9997A357-C0C9-47D7-9B50-FBEF363D5768}"/>
              </a:ext>
            </a:extLst>
          </p:cNvPr>
          <p:cNvGrpSpPr/>
          <p:nvPr/>
        </p:nvGrpSpPr>
        <p:grpSpPr>
          <a:xfrm>
            <a:off x="2137259" y="3391877"/>
            <a:ext cx="1514250" cy="1954032"/>
            <a:chOff x="3399548" y="3560456"/>
            <a:chExt cx="1514250" cy="1954032"/>
          </a:xfrm>
        </p:grpSpPr>
        <p:pic>
          <p:nvPicPr>
            <p:cNvPr id="4" name="Picture 2" descr="http://www.is-scam.com/wp-content/uploads/2014/12/question-robot.png">
              <a:extLst>
                <a:ext uri="{FF2B5EF4-FFF2-40B4-BE49-F238E27FC236}">
                  <a16:creationId xmlns:a16="http://schemas.microsoft.com/office/drawing/2014/main" id="{783F4237-9150-4FF0-81CC-0DE26F9DB1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548" y="3560456"/>
              <a:ext cx="1514250" cy="1954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8DAEF705-8675-44FD-A58D-FD234AD560E5}"/>
                </a:ext>
              </a:extLst>
            </p:cNvPr>
            <p:cNvSpPr/>
            <p:nvPr/>
          </p:nvSpPr>
          <p:spPr>
            <a:xfrm>
              <a:off x="3506735" y="4626526"/>
              <a:ext cx="528237" cy="7002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/>
                <a:t>G</a:t>
              </a:r>
              <a:endParaRPr lang="zh-TW" altLang="en-US" sz="3200" dirty="0"/>
            </a:p>
          </p:txBody>
        </p:sp>
      </p:grp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E5FB4D7E-B05A-4B7E-8F47-E54FBD6AC833}"/>
              </a:ext>
            </a:extLst>
          </p:cNvPr>
          <p:cNvSpPr/>
          <p:nvPr/>
        </p:nvSpPr>
        <p:spPr>
          <a:xfrm>
            <a:off x="1636573" y="4238667"/>
            <a:ext cx="528197" cy="482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85ACE2CC-1774-4E3B-B596-D730BB3D0505}"/>
              </a:ext>
            </a:extLst>
          </p:cNvPr>
          <p:cNvSpPr/>
          <p:nvPr/>
        </p:nvSpPr>
        <p:spPr>
          <a:xfrm>
            <a:off x="3481158" y="4227113"/>
            <a:ext cx="528197" cy="482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0D90B95-5ED2-456A-A4E8-EF05986B03AB}"/>
              </a:ext>
            </a:extLst>
          </p:cNvPr>
          <p:cNvSpPr txBox="1"/>
          <p:nvPr/>
        </p:nvSpPr>
        <p:spPr>
          <a:xfrm>
            <a:off x="2182339" y="5345909"/>
            <a:ext cx="151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Seq2seq</a:t>
            </a:r>
            <a:endParaRPr lang="zh-TW" altLang="en-US" sz="2800" dirty="0"/>
          </a:p>
        </p:txBody>
      </p:sp>
      <p:pic>
        <p:nvPicPr>
          <p:cNvPr id="1026" name="Picture 2" descr="ãdocumentãçåçæå°çµæ">
            <a:extLst>
              <a:ext uri="{FF2B5EF4-FFF2-40B4-BE49-F238E27FC236}">
                <a16:creationId xmlns:a16="http://schemas.microsoft.com/office/drawing/2014/main" id="{3AE3AE9A-9185-499E-91F5-AEDDC611D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412" y="3780108"/>
            <a:ext cx="1213176" cy="125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ãdocumentãçåçæå°çµæ">
            <a:extLst>
              <a:ext uri="{FF2B5EF4-FFF2-40B4-BE49-F238E27FC236}">
                <a16:creationId xmlns:a16="http://schemas.microsoft.com/office/drawing/2014/main" id="{A73B0BF9-B968-437F-A89D-F8528148D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74" y="3706844"/>
            <a:ext cx="1184909" cy="14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95B3424D-6F21-4FC7-A0F4-737283675662}"/>
              </a:ext>
            </a:extLst>
          </p:cNvPr>
          <p:cNvSpPr txBox="1"/>
          <p:nvPr/>
        </p:nvSpPr>
        <p:spPr>
          <a:xfrm>
            <a:off x="34999" y="3161044"/>
            <a:ext cx="1809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document</a:t>
            </a:r>
            <a:endParaRPr lang="zh-TW" altLang="en-US" sz="2400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C667C44B-83DD-474D-A557-B9E08F74C953}"/>
              </a:ext>
            </a:extLst>
          </p:cNvPr>
          <p:cNvSpPr txBox="1"/>
          <p:nvPr/>
        </p:nvSpPr>
        <p:spPr>
          <a:xfrm>
            <a:off x="3810565" y="2956191"/>
            <a:ext cx="1514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word </a:t>
            </a:r>
          </a:p>
          <a:p>
            <a:pPr algn="ctr"/>
            <a:r>
              <a:rPr lang="en-US" altLang="zh-TW" sz="2400" dirty="0"/>
              <a:t>sequence</a:t>
            </a:r>
            <a:endParaRPr lang="zh-TW" altLang="en-US" sz="2400" dirty="0"/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22F5AB20-78A8-407F-BA57-0E51339964A3}"/>
              </a:ext>
            </a:extLst>
          </p:cNvPr>
          <p:cNvGrpSpPr/>
          <p:nvPr/>
        </p:nvGrpSpPr>
        <p:grpSpPr>
          <a:xfrm>
            <a:off x="5329147" y="786927"/>
            <a:ext cx="1514250" cy="1954032"/>
            <a:chOff x="3399548" y="3560456"/>
            <a:chExt cx="1514250" cy="1954032"/>
          </a:xfrm>
        </p:grpSpPr>
        <p:pic>
          <p:nvPicPr>
            <p:cNvPr id="32" name="Picture 2" descr="http://www.is-scam.com/wp-content/uploads/2014/12/question-robot.png">
              <a:extLst>
                <a:ext uri="{FF2B5EF4-FFF2-40B4-BE49-F238E27FC236}">
                  <a16:creationId xmlns:a16="http://schemas.microsoft.com/office/drawing/2014/main" id="{6746F8F4-D821-4ECB-876B-0029628371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548" y="3560456"/>
              <a:ext cx="1514250" cy="1954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252BAE1C-A7CF-4673-9F20-CDC9EAFE116F}"/>
                </a:ext>
              </a:extLst>
            </p:cNvPr>
            <p:cNvSpPr/>
            <p:nvPr/>
          </p:nvSpPr>
          <p:spPr>
            <a:xfrm>
              <a:off x="3506735" y="4626526"/>
              <a:ext cx="528237" cy="700217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/>
                <a:t>D</a:t>
              </a:r>
              <a:endParaRPr lang="zh-TW" altLang="en-US" sz="3200" dirty="0"/>
            </a:p>
          </p:txBody>
        </p:sp>
      </p:grpSp>
      <p:sp>
        <p:nvSpPr>
          <p:cNvPr id="34" name="箭號: 向右 33">
            <a:extLst>
              <a:ext uri="{FF2B5EF4-FFF2-40B4-BE49-F238E27FC236}">
                <a16:creationId xmlns:a16="http://schemas.microsoft.com/office/drawing/2014/main" id="{27864ED3-04EA-4BD7-8D92-BA427F15D5CB}"/>
              </a:ext>
            </a:extLst>
          </p:cNvPr>
          <p:cNvSpPr/>
          <p:nvPr/>
        </p:nvSpPr>
        <p:spPr>
          <a:xfrm rot="18315052">
            <a:off x="4785819" y="2389365"/>
            <a:ext cx="643836" cy="482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箭號: 向右 34">
            <a:extLst>
              <a:ext uri="{FF2B5EF4-FFF2-40B4-BE49-F238E27FC236}">
                <a16:creationId xmlns:a16="http://schemas.microsoft.com/office/drawing/2014/main" id="{682E6339-9607-4332-AAA0-BC72537B8158}"/>
              </a:ext>
            </a:extLst>
          </p:cNvPr>
          <p:cNvSpPr/>
          <p:nvPr/>
        </p:nvSpPr>
        <p:spPr>
          <a:xfrm>
            <a:off x="4843638" y="1361945"/>
            <a:ext cx="528197" cy="482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94F6F952-F36A-4A10-AF07-102DAD284140}"/>
              </a:ext>
            </a:extLst>
          </p:cNvPr>
          <p:cNvSpPr txBox="1"/>
          <p:nvPr/>
        </p:nvSpPr>
        <p:spPr>
          <a:xfrm>
            <a:off x="1114622" y="1338948"/>
            <a:ext cx="3860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Human written summaries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7" name="箭號: 向右 36">
            <a:extLst>
              <a:ext uri="{FF2B5EF4-FFF2-40B4-BE49-F238E27FC236}">
                <a16:creationId xmlns:a16="http://schemas.microsoft.com/office/drawing/2014/main" id="{59269B07-C7D0-4CE7-BBC7-D584C41390DD}"/>
              </a:ext>
            </a:extLst>
          </p:cNvPr>
          <p:cNvSpPr/>
          <p:nvPr/>
        </p:nvSpPr>
        <p:spPr>
          <a:xfrm>
            <a:off x="6724840" y="1353937"/>
            <a:ext cx="528197" cy="482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914C59A9-EA70-41CE-B01A-E6B7B833BAE1}"/>
              </a:ext>
            </a:extLst>
          </p:cNvPr>
          <p:cNvSpPr txBox="1"/>
          <p:nvPr/>
        </p:nvSpPr>
        <p:spPr>
          <a:xfrm>
            <a:off x="7087632" y="1375011"/>
            <a:ext cx="1869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Real or not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8D7BAC12-D9D3-4661-BAC7-3AD724C40380}"/>
              </a:ext>
            </a:extLst>
          </p:cNvPr>
          <p:cNvSpPr txBox="1"/>
          <p:nvPr/>
        </p:nvSpPr>
        <p:spPr>
          <a:xfrm>
            <a:off x="6565214" y="2108154"/>
            <a:ext cx="2316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Discriminator</a:t>
            </a:r>
            <a:endParaRPr lang="zh-TW" altLang="en-US" sz="2800" dirty="0"/>
          </a:p>
        </p:txBody>
      </p:sp>
      <p:grpSp>
        <p:nvGrpSpPr>
          <p:cNvPr id="40" name="群組 39">
            <a:extLst>
              <a:ext uri="{FF2B5EF4-FFF2-40B4-BE49-F238E27FC236}">
                <a16:creationId xmlns:a16="http://schemas.microsoft.com/office/drawing/2014/main" id="{EE6DA7C7-E240-40FD-AA9D-72827F3EAC9A}"/>
              </a:ext>
            </a:extLst>
          </p:cNvPr>
          <p:cNvGrpSpPr/>
          <p:nvPr/>
        </p:nvGrpSpPr>
        <p:grpSpPr>
          <a:xfrm>
            <a:off x="5665548" y="3391877"/>
            <a:ext cx="1514250" cy="1954032"/>
            <a:chOff x="3399548" y="3560456"/>
            <a:chExt cx="1514250" cy="1954032"/>
          </a:xfrm>
        </p:grpSpPr>
        <p:pic>
          <p:nvPicPr>
            <p:cNvPr id="41" name="Picture 2" descr="http://www.is-scam.com/wp-content/uploads/2014/12/question-robot.png">
              <a:extLst>
                <a:ext uri="{FF2B5EF4-FFF2-40B4-BE49-F238E27FC236}">
                  <a16:creationId xmlns:a16="http://schemas.microsoft.com/office/drawing/2014/main" id="{E6AE6A35-4161-4385-A8EF-D804FC528F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548" y="3560456"/>
              <a:ext cx="1514250" cy="1954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DEBDBB64-23AE-468A-BB1E-95894444CE39}"/>
                </a:ext>
              </a:extLst>
            </p:cNvPr>
            <p:cNvSpPr/>
            <p:nvPr/>
          </p:nvSpPr>
          <p:spPr>
            <a:xfrm>
              <a:off x="3506735" y="4626526"/>
              <a:ext cx="528237" cy="70021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/>
                <a:t>R</a:t>
              </a:r>
              <a:endParaRPr lang="zh-TW" altLang="en-US" sz="3200" dirty="0"/>
            </a:p>
          </p:txBody>
        </p:sp>
      </p:grpSp>
      <p:sp>
        <p:nvSpPr>
          <p:cNvPr id="43" name="箭號: 向右 42">
            <a:extLst>
              <a:ext uri="{FF2B5EF4-FFF2-40B4-BE49-F238E27FC236}">
                <a16:creationId xmlns:a16="http://schemas.microsoft.com/office/drawing/2014/main" id="{CB7D6064-59D3-43A7-9F7E-341E219AB454}"/>
              </a:ext>
            </a:extLst>
          </p:cNvPr>
          <p:cNvSpPr/>
          <p:nvPr/>
        </p:nvSpPr>
        <p:spPr>
          <a:xfrm>
            <a:off x="5178588" y="4227113"/>
            <a:ext cx="528197" cy="482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箭號: 向右 43">
            <a:extLst>
              <a:ext uri="{FF2B5EF4-FFF2-40B4-BE49-F238E27FC236}">
                <a16:creationId xmlns:a16="http://schemas.microsoft.com/office/drawing/2014/main" id="{3EEF2B1B-C39D-4832-B474-4385687A0603}"/>
              </a:ext>
            </a:extLst>
          </p:cNvPr>
          <p:cNvSpPr/>
          <p:nvPr/>
        </p:nvSpPr>
        <p:spPr>
          <a:xfrm>
            <a:off x="6950674" y="4238667"/>
            <a:ext cx="528197" cy="482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95CA135D-154C-4B2C-A992-678E43A88EA4}"/>
              </a:ext>
            </a:extLst>
          </p:cNvPr>
          <p:cNvSpPr txBox="1"/>
          <p:nvPr/>
        </p:nvSpPr>
        <p:spPr>
          <a:xfrm>
            <a:off x="5773810" y="5364095"/>
            <a:ext cx="151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Seq2seq</a:t>
            </a:r>
            <a:endParaRPr lang="zh-TW" altLang="en-US" sz="2800" dirty="0"/>
          </a:p>
        </p:txBody>
      </p:sp>
      <p:pic>
        <p:nvPicPr>
          <p:cNvPr id="46" name="Picture 4" descr="ãdocumentãçåçæå°çµæ">
            <a:extLst>
              <a:ext uri="{FF2B5EF4-FFF2-40B4-BE49-F238E27FC236}">
                <a16:creationId xmlns:a16="http://schemas.microsoft.com/office/drawing/2014/main" id="{0BF2E8A5-1843-45F2-A7B4-6EFC575BF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622" y="3824749"/>
            <a:ext cx="1184909" cy="14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文字方塊 46">
            <a:extLst>
              <a:ext uri="{FF2B5EF4-FFF2-40B4-BE49-F238E27FC236}">
                <a16:creationId xmlns:a16="http://schemas.microsoft.com/office/drawing/2014/main" id="{B581DA81-7617-42CB-BB59-BED989D9062A}"/>
              </a:ext>
            </a:extLst>
          </p:cNvPr>
          <p:cNvSpPr txBox="1"/>
          <p:nvPr/>
        </p:nvSpPr>
        <p:spPr>
          <a:xfrm>
            <a:off x="7245365" y="3245179"/>
            <a:ext cx="1809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document</a:t>
            </a:r>
            <a:endParaRPr lang="zh-TW" altLang="en-US" sz="24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9454C67-367E-4DBA-BD5F-BCEBB5A237C7}"/>
              </a:ext>
            </a:extLst>
          </p:cNvPr>
          <p:cNvSpPr/>
          <p:nvPr/>
        </p:nvSpPr>
        <p:spPr>
          <a:xfrm>
            <a:off x="1182369" y="131408"/>
            <a:ext cx="71906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Unsupervised Abstractive Summarization</a:t>
            </a:r>
            <a:endParaRPr lang="zh-TW" altLang="en-US" sz="3200" b="1" i="1" u="sng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0AB17CD4-4FC2-41E1-A8A2-E11C8EDBBE87}"/>
              </a:ext>
            </a:extLst>
          </p:cNvPr>
          <p:cNvCxnSpPr/>
          <p:nvPr/>
        </p:nvCxnSpPr>
        <p:spPr>
          <a:xfrm flipV="1">
            <a:off x="1036217" y="6449317"/>
            <a:ext cx="71960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97D01DC0-CC81-4796-AC9F-EC3BD8F2A1F5}"/>
              </a:ext>
            </a:extLst>
          </p:cNvPr>
          <p:cNvCxnSpPr>
            <a:cxnSpLocks/>
          </p:cNvCxnSpPr>
          <p:nvPr/>
        </p:nvCxnSpPr>
        <p:spPr>
          <a:xfrm flipH="1" flipV="1">
            <a:off x="1035329" y="5158164"/>
            <a:ext cx="0" cy="12911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B6E0E3EB-DBCF-4912-8BBE-4337327B75BE}"/>
              </a:ext>
            </a:extLst>
          </p:cNvPr>
          <p:cNvCxnSpPr>
            <a:cxnSpLocks/>
          </p:cNvCxnSpPr>
          <p:nvPr/>
        </p:nvCxnSpPr>
        <p:spPr>
          <a:xfrm flipH="1" flipV="1">
            <a:off x="8232312" y="5282505"/>
            <a:ext cx="0" cy="11732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B4778BEF-353A-4247-B559-32501BEB140A}"/>
              </a:ext>
            </a:extLst>
          </p:cNvPr>
          <p:cNvSpPr/>
          <p:nvPr/>
        </p:nvSpPr>
        <p:spPr>
          <a:xfrm>
            <a:off x="2539843" y="5979150"/>
            <a:ext cx="4399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minimize the reconstruction error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49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/>
      <p:bldP spid="47" grpId="0"/>
      <p:bldP spid="2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ãa pile of documentsãçåçæå°çµæ">
            <a:extLst>
              <a:ext uri="{FF2B5EF4-FFF2-40B4-BE49-F238E27FC236}">
                <a16:creationId xmlns:a16="http://schemas.microsoft.com/office/drawing/2014/main" id="{69A1BBC6-C84C-4646-8018-DA40235D1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473" y="417752"/>
            <a:ext cx="1695321" cy="193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62CBDBF8-742D-4545-9785-ED232D5C4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54" y="365126"/>
            <a:ext cx="7886700" cy="1325563"/>
          </a:xfrm>
        </p:spPr>
        <p:txBody>
          <a:bodyPr/>
          <a:lstStyle/>
          <a:p>
            <a:r>
              <a:rPr lang="en-US" altLang="zh-TW" dirty="0"/>
              <a:t>Unsupervised Abstractive Summarization</a:t>
            </a:r>
            <a:endParaRPr lang="zh-TW" altLang="en-US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9997A357-C0C9-47D7-9B50-FBEF363D5768}"/>
              </a:ext>
            </a:extLst>
          </p:cNvPr>
          <p:cNvGrpSpPr/>
          <p:nvPr/>
        </p:nvGrpSpPr>
        <p:grpSpPr>
          <a:xfrm>
            <a:off x="2190014" y="4077677"/>
            <a:ext cx="1514250" cy="1954032"/>
            <a:chOff x="3399548" y="3560456"/>
            <a:chExt cx="1514250" cy="1954032"/>
          </a:xfrm>
        </p:grpSpPr>
        <p:pic>
          <p:nvPicPr>
            <p:cNvPr id="4" name="Picture 2" descr="http://www.is-scam.com/wp-content/uploads/2014/12/question-robot.png">
              <a:extLst>
                <a:ext uri="{FF2B5EF4-FFF2-40B4-BE49-F238E27FC236}">
                  <a16:creationId xmlns:a16="http://schemas.microsoft.com/office/drawing/2014/main" id="{783F4237-9150-4FF0-81CC-0DE26F9DB1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548" y="3560456"/>
              <a:ext cx="1514250" cy="1954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8DAEF705-8675-44FD-A58D-FD234AD560E5}"/>
                </a:ext>
              </a:extLst>
            </p:cNvPr>
            <p:cNvSpPr/>
            <p:nvPr/>
          </p:nvSpPr>
          <p:spPr>
            <a:xfrm>
              <a:off x="3506735" y="4626526"/>
              <a:ext cx="528237" cy="7002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/>
                <a:t>G</a:t>
              </a:r>
              <a:endParaRPr lang="zh-TW" altLang="en-US" sz="3200" dirty="0"/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BDB10994-33C2-4896-ABB5-D0E24F44C767}"/>
              </a:ext>
            </a:extLst>
          </p:cNvPr>
          <p:cNvGrpSpPr/>
          <p:nvPr/>
        </p:nvGrpSpPr>
        <p:grpSpPr>
          <a:xfrm>
            <a:off x="5718303" y="4077677"/>
            <a:ext cx="1514250" cy="1954032"/>
            <a:chOff x="3399548" y="3560456"/>
            <a:chExt cx="1514250" cy="1954032"/>
          </a:xfrm>
        </p:grpSpPr>
        <p:pic>
          <p:nvPicPr>
            <p:cNvPr id="8" name="Picture 2" descr="http://www.is-scam.com/wp-content/uploads/2014/12/question-robot.png">
              <a:extLst>
                <a:ext uri="{FF2B5EF4-FFF2-40B4-BE49-F238E27FC236}">
                  <a16:creationId xmlns:a16="http://schemas.microsoft.com/office/drawing/2014/main" id="{4F2C7341-DF25-4B14-905A-01FF3C08F4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548" y="3560456"/>
              <a:ext cx="1514250" cy="1954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5F65322-9E1E-444D-9E89-B1153F938B57}"/>
                </a:ext>
              </a:extLst>
            </p:cNvPr>
            <p:cNvSpPr/>
            <p:nvPr/>
          </p:nvSpPr>
          <p:spPr>
            <a:xfrm>
              <a:off x="3506735" y="4626526"/>
              <a:ext cx="528237" cy="70021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/>
                <a:t>R</a:t>
              </a:r>
              <a:endParaRPr lang="zh-TW" altLang="en-US" sz="3200" dirty="0"/>
            </a:p>
          </p:txBody>
        </p:sp>
      </p:grp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E5FB4D7E-B05A-4B7E-8F47-E54FBD6AC833}"/>
              </a:ext>
            </a:extLst>
          </p:cNvPr>
          <p:cNvSpPr/>
          <p:nvPr/>
        </p:nvSpPr>
        <p:spPr>
          <a:xfrm>
            <a:off x="1689328" y="4924467"/>
            <a:ext cx="528197" cy="482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85ACE2CC-1774-4E3B-B596-D730BB3D0505}"/>
              </a:ext>
            </a:extLst>
          </p:cNvPr>
          <p:cNvSpPr/>
          <p:nvPr/>
        </p:nvSpPr>
        <p:spPr>
          <a:xfrm>
            <a:off x="3533913" y="4912913"/>
            <a:ext cx="528197" cy="482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B340543A-3389-4D82-BFD1-78B04190CB38}"/>
              </a:ext>
            </a:extLst>
          </p:cNvPr>
          <p:cNvSpPr txBox="1"/>
          <p:nvPr/>
        </p:nvSpPr>
        <p:spPr>
          <a:xfrm>
            <a:off x="3815463" y="5724798"/>
            <a:ext cx="1717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Summary?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8" name="箭號: 向右 17">
            <a:extLst>
              <a:ext uri="{FF2B5EF4-FFF2-40B4-BE49-F238E27FC236}">
                <a16:creationId xmlns:a16="http://schemas.microsoft.com/office/drawing/2014/main" id="{76E08200-120F-43B5-8F84-811915317679}"/>
              </a:ext>
            </a:extLst>
          </p:cNvPr>
          <p:cNvSpPr/>
          <p:nvPr/>
        </p:nvSpPr>
        <p:spPr>
          <a:xfrm>
            <a:off x="5231343" y="4912913"/>
            <a:ext cx="528197" cy="482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箭號: 向右 18">
            <a:extLst>
              <a:ext uri="{FF2B5EF4-FFF2-40B4-BE49-F238E27FC236}">
                <a16:creationId xmlns:a16="http://schemas.microsoft.com/office/drawing/2014/main" id="{734330F1-3BD6-4235-8A2E-CD01AEC356F3}"/>
              </a:ext>
            </a:extLst>
          </p:cNvPr>
          <p:cNvSpPr/>
          <p:nvPr/>
        </p:nvSpPr>
        <p:spPr>
          <a:xfrm>
            <a:off x="7003429" y="4924467"/>
            <a:ext cx="528197" cy="482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0D90B95-5ED2-456A-A4E8-EF05986B03AB}"/>
              </a:ext>
            </a:extLst>
          </p:cNvPr>
          <p:cNvSpPr txBox="1"/>
          <p:nvPr/>
        </p:nvSpPr>
        <p:spPr>
          <a:xfrm>
            <a:off x="2235094" y="6031709"/>
            <a:ext cx="151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Seq2seq</a:t>
            </a:r>
            <a:endParaRPr lang="zh-TW" altLang="en-US" sz="2800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D2A40922-A3C4-4847-80EB-DDE6157A0D28}"/>
              </a:ext>
            </a:extLst>
          </p:cNvPr>
          <p:cNvSpPr txBox="1"/>
          <p:nvPr/>
        </p:nvSpPr>
        <p:spPr>
          <a:xfrm>
            <a:off x="5826565" y="6049895"/>
            <a:ext cx="151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Seq2seq</a:t>
            </a:r>
            <a:endParaRPr lang="zh-TW" altLang="en-US" sz="2800" dirty="0"/>
          </a:p>
        </p:txBody>
      </p:sp>
      <p:pic>
        <p:nvPicPr>
          <p:cNvPr id="1026" name="Picture 2" descr="ãdocumentãçåçæå°çµæ">
            <a:extLst>
              <a:ext uri="{FF2B5EF4-FFF2-40B4-BE49-F238E27FC236}">
                <a16:creationId xmlns:a16="http://schemas.microsoft.com/office/drawing/2014/main" id="{3AE3AE9A-9185-499E-91F5-AEDDC611D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167" y="4465908"/>
            <a:ext cx="1213176" cy="125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ãdocumentãçåçæå°çµæ">
            <a:extLst>
              <a:ext uri="{FF2B5EF4-FFF2-40B4-BE49-F238E27FC236}">
                <a16:creationId xmlns:a16="http://schemas.microsoft.com/office/drawing/2014/main" id="{A73B0BF9-B968-437F-A89D-F8528148D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29" y="4392644"/>
            <a:ext cx="1184909" cy="14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ãdocumentãçåçæå°çµæ">
            <a:extLst>
              <a:ext uri="{FF2B5EF4-FFF2-40B4-BE49-F238E27FC236}">
                <a16:creationId xmlns:a16="http://schemas.microsoft.com/office/drawing/2014/main" id="{B8847490-F635-4CA6-B194-D4B17BCF6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377" y="4510549"/>
            <a:ext cx="1184909" cy="14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95B3424D-6F21-4FC7-A0F4-737283675662}"/>
              </a:ext>
            </a:extLst>
          </p:cNvPr>
          <p:cNvSpPr txBox="1"/>
          <p:nvPr/>
        </p:nvSpPr>
        <p:spPr>
          <a:xfrm>
            <a:off x="102025" y="3908858"/>
            <a:ext cx="1809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document</a:t>
            </a:r>
            <a:endParaRPr lang="zh-TW" altLang="en-US" sz="2400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B5DA47A4-5B67-4BF0-8C25-FF09F332D36C}"/>
              </a:ext>
            </a:extLst>
          </p:cNvPr>
          <p:cNvSpPr txBox="1"/>
          <p:nvPr/>
        </p:nvSpPr>
        <p:spPr>
          <a:xfrm>
            <a:off x="7298120" y="3982804"/>
            <a:ext cx="1809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document</a:t>
            </a:r>
            <a:endParaRPr lang="zh-TW" altLang="en-US" sz="2400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C667C44B-83DD-474D-A557-B9E08F74C953}"/>
              </a:ext>
            </a:extLst>
          </p:cNvPr>
          <p:cNvSpPr txBox="1"/>
          <p:nvPr/>
        </p:nvSpPr>
        <p:spPr>
          <a:xfrm>
            <a:off x="3700072" y="3656883"/>
            <a:ext cx="1809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word </a:t>
            </a:r>
          </a:p>
          <a:p>
            <a:pPr algn="ctr"/>
            <a:r>
              <a:rPr lang="en-US" altLang="zh-TW" sz="2400" dirty="0"/>
              <a:t>sequence</a:t>
            </a:r>
            <a:endParaRPr lang="zh-TW" altLang="en-US" sz="2400" dirty="0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F4F0C6D9-C855-465C-9410-548AE2E1695C}"/>
              </a:ext>
            </a:extLst>
          </p:cNvPr>
          <p:cNvSpPr txBox="1"/>
          <p:nvPr/>
        </p:nvSpPr>
        <p:spPr>
          <a:xfrm>
            <a:off x="5321911" y="1026640"/>
            <a:ext cx="2307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Only need a lot of documents to train the model</a:t>
            </a:r>
            <a:endParaRPr lang="zh-TW" altLang="en-US" sz="2400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18429F50-3EB8-4998-BD72-6BC56EA82C48}"/>
              </a:ext>
            </a:extLst>
          </p:cNvPr>
          <p:cNvSpPr txBox="1"/>
          <p:nvPr/>
        </p:nvSpPr>
        <p:spPr>
          <a:xfrm>
            <a:off x="742839" y="2298339"/>
            <a:ext cx="6110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This is a </a:t>
            </a:r>
            <a:r>
              <a:rPr lang="en-US" altLang="zh-TW" sz="2400" b="1" i="1" u="sng" dirty="0"/>
              <a:t>seq2seq2seq auto-encoder</a:t>
            </a:r>
            <a:r>
              <a:rPr lang="en-US" altLang="zh-TW" sz="2400" dirty="0"/>
              <a:t>.</a:t>
            </a:r>
            <a:endParaRPr lang="zh-TW" altLang="en-US" sz="2400" dirty="0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4279E06F-7683-4FEA-9597-D187201AF9EA}"/>
              </a:ext>
            </a:extLst>
          </p:cNvPr>
          <p:cNvSpPr txBox="1"/>
          <p:nvPr/>
        </p:nvSpPr>
        <p:spPr>
          <a:xfrm>
            <a:off x="1783237" y="2748896"/>
            <a:ext cx="6564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Using a sequence of words as latent representation.</a:t>
            </a:r>
            <a:endParaRPr lang="zh-TW" altLang="en-US" sz="2400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6BA7770F-38AA-4E53-B447-1904C4BC6536}"/>
              </a:ext>
            </a:extLst>
          </p:cNvPr>
          <p:cNvSpPr txBox="1"/>
          <p:nvPr/>
        </p:nvSpPr>
        <p:spPr>
          <a:xfrm>
            <a:off x="5644404" y="3293039"/>
            <a:ext cx="2322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not readable …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EC1BC3AA-1A8B-4013-9BE2-CBE08BAA4DC4}"/>
              </a:ext>
            </a:extLst>
          </p:cNvPr>
          <p:cNvCxnSpPr/>
          <p:nvPr/>
        </p:nvCxnSpPr>
        <p:spPr>
          <a:xfrm flipV="1">
            <a:off x="5241949" y="3633891"/>
            <a:ext cx="405281" cy="3561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37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1" grpId="0"/>
      <p:bldP spid="28" grpId="0"/>
      <p:bldP spid="29" grpId="0"/>
      <p:bldP spid="3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CBDBF8-742D-4545-9785-ED232D5C4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54" y="365126"/>
            <a:ext cx="7886700" cy="1325563"/>
          </a:xfrm>
        </p:spPr>
        <p:txBody>
          <a:bodyPr/>
          <a:lstStyle/>
          <a:p>
            <a:r>
              <a:rPr lang="en-US" altLang="zh-TW" dirty="0"/>
              <a:t>Unsupervised Abstractive Summarization</a:t>
            </a:r>
            <a:endParaRPr lang="zh-TW" altLang="en-US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9997A357-C0C9-47D7-9B50-FBEF363D5768}"/>
              </a:ext>
            </a:extLst>
          </p:cNvPr>
          <p:cNvGrpSpPr/>
          <p:nvPr/>
        </p:nvGrpSpPr>
        <p:grpSpPr>
          <a:xfrm>
            <a:off x="2190014" y="4077677"/>
            <a:ext cx="1514250" cy="1954032"/>
            <a:chOff x="3399548" y="3560456"/>
            <a:chExt cx="1514250" cy="1954032"/>
          </a:xfrm>
        </p:grpSpPr>
        <p:pic>
          <p:nvPicPr>
            <p:cNvPr id="4" name="Picture 2" descr="http://www.is-scam.com/wp-content/uploads/2014/12/question-robot.png">
              <a:extLst>
                <a:ext uri="{FF2B5EF4-FFF2-40B4-BE49-F238E27FC236}">
                  <a16:creationId xmlns:a16="http://schemas.microsoft.com/office/drawing/2014/main" id="{783F4237-9150-4FF0-81CC-0DE26F9DB1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548" y="3560456"/>
              <a:ext cx="1514250" cy="1954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8DAEF705-8675-44FD-A58D-FD234AD560E5}"/>
                </a:ext>
              </a:extLst>
            </p:cNvPr>
            <p:cNvSpPr/>
            <p:nvPr/>
          </p:nvSpPr>
          <p:spPr>
            <a:xfrm>
              <a:off x="3506735" y="4626526"/>
              <a:ext cx="528237" cy="7002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/>
                <a:t>G</a:t>
              </a:r>
              <a:endParaRPr lang="zh-TW" altLang="en-US" sz="3200" dirty="0"/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BDB10994-33C2-4896-ABB5-D0E24F44C767}"/>
              </a:ext>
            </a:extLst>
          </p:cNvPr>
          <p:cNvGrpSpPr/>
          <p:nvPr/>
        </p:nvGrpSpPr>
        <p:grpSpPr>
          <a:xfrm>
            <a:off x="5718303" y="4077677"/>
            <a:ext cx="1514250" cy="1954032"/>
            <a:chOff x="3399548" y="3560456"/>
            <a:chExt cx="1514250" cy="1954032"/>
          </a:xfrm>
        </p:grpSpPr>
        <p:pic>
          <p:nvPicPr>
            <p:cNvPr id="8" name="Picture 2" descr="http://www.is-scam.com/wp-content/uploads/2014/12/question-robot.png">
              <a:extLst>
                <a:ext uri="{FF2B5EF4-FFF2-40B4-BE49-F238E27FC236}">
                  <a16:creationId xmlns:a16="http://schemas.microsoft.com/office/drawing/2014/main" id="{4F2C7341-DF25-4B14-905A-01FF3C08F4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548" y="3560456"/>
              <a:ext cx="1514250" cy="1954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5F65322-9E1E-444D-9E89-B1153F938B57}"/>
                </a:ext>
              </a:extLst>
            </p:cNvPr>
            <p:cNvSpPr/>
            <p:nvPr/>
          </p:nvSpPr>
          <p:spPr>
            <a:xfrm>
              <a:off x="3506735" y="4626526"/>
              <a:ext cx="528237" cy="70021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/>
                <a:t>R</a:t>
              </a:r>
              <a:endParaRPr lang="zh-TW" altLang="en-US" sz="3200" dirty="0"/>
            </a:p>
          </p:txBody>
        </p:sp>
      </p:grp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E5FB4D7E-B05A-4B7E-8F47-E54FBD6AC833}"/>
              </a:ext>
            </a:extLst>
          </p:cNvPr>
          <p:cNvSpPr/>
          <p:nvPr/>
        </p:nvSpPr>
        <p:spPr>
          <a:xfrm>
            <a:off x="1689328" y="4924467"/>
            <a:ext cx="528197" cy="482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85ACE2CC-1774-4E3B-B596-D730BB3D0505}"/>
              </a:ext>
            </a:extLst>
          </p:cNvPr>
          <p:cNvSpPr/>
          <p:nvPr/>
        </p:nvSpPr>
        <p:spPr>
          <a:xfrm>
            <a:off x="3533913" y="4912913"/>
            <a:ext cx="528197" cy="482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箭號: 向右 17">
            <a:extLst>
              <a:ext uri="{FF2B5EF4-FFF2-40B4-BE49-F238E27FC236}">
                <a16:creationId xmlns:a16="http://schemas.microsoft.com/office/drawing/2014/main" id="{76E08200-120F-43B5-8F84-811915317679}"/>
              </a:ext>
            </a:extLst>
          </p:cNvPr>
          <p:cNvSpPr/>
          <p:nvPr/>
        </p:nvSpPr>
        <p:spPr>
          <a:xfrm>
            <a:off x="5231343" y="4912913"/>
            <a:ext cx="528197" cy="482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箭號: 向右 18">
            <a:extLst>
              <a:ext uri="{FF2B5EF4-FFF2-40B4-BE49-F238E27FC236}">
                <a16:creationId xmlns:a16="http://schemas.microsoft.com/office/drawing/2014/main" id="{734330F1-3BD6-4235-8A2E-CD01AEC356F3}"/>
              </a:ext>
            </a:extLst>
          </p:cNvPr>
          <p:cNvSpPr/>
          <p:nvPr/>
        </p:nvSpPr>
        <p:spPr>
          <a:xfrm>
            <a:off x="7003429" y="4924467"/>
            <a:ext cx="528197" cy="482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0D90B95-5ED2-456A-A4E8-EF05986B03AB}"/>
              </a:ext>
            </a:extLst>
          </p:cNvPr>
          <p:cNvSpPr txBox="1"/>
          <p:nvPr/>
        </p:nvSpPr>
        <p:spPr>
          <a:xfrm>
            <a:off x="2235094" y="6031709"/>
            <a:ext cx="151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Seq2seq</a:t>
            </a:r>
            <a:endParaRPr lang="zh-TW" altLang="en-US" sz="2800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D2A40922-A3C4-4847-80EB-DDE6157A0D28}"/>
              </a:ext>
            </a:extLst>
          </p:cNvPr>
          <p:cNvSpPr txBox="1"/>
          <p:nvPr/>
        </p:nvSpPr>
        <p:spPr>
          <a:xfrm>
            <a:off x="5826565" y="6049895"/>
            <a:ext cx="151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Seq2seq</a:t>
            </a:r>
            <a:endParaRPr lang="zh-TW" altLang="en-US" sz="2800" dirty="0"/>
          </a:p>
        </p:txBody>
      </p:sp>
      <p:pic>
        <p:nvPicPr>
          <p:cNvPr id="1026" name="Picture 2" descr="ãdocumentãçåçæå°çµæ">
            <a:extLst>
              <a:ext uri="{FF2B5EF4-FFF2-40B4-BE49-F238E27FC236}">
                <a16:creationId xmlns:a16="http://schemas.microsoft.com/office/drawing/2014/main" id="{3AE3AE9A-9185-499E-91F5-AEDDC611D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167" y="4465908"/>
            <a:ext cx="1213176" cy="125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ãdocumentãçåçæå°çµæ">
            <a:extLst>
              <a:ext uri="{FF2B5EF4-FFF2-40B4-BE49-F238E27FC236}">
                <a16:creationId xmlns:a16="http://schemas.microsoft.com/office/drawing/2014/main" id="{A73B0BF9-B968-437F-A89D-F8528148D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29" y="4392644"/>
            <a:ext cx="1184909" cy="14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ãdocumentãçåçæå°çµæ">
            <a:extLst>
              <a:ext uri="{FF2B5EF4-FFF2-40B4-BE49-F238E27FC236}">
                <a16:creationId xmlns:a16="http://schemas.microsoft.com/office/drawing/2014/main" id="{B8847490-F635-4CA6-B194-D4B17BCF6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377" y="4510549"/>
            <a:ext cx="1184909" cy="14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id="{C667C44B-83DD-474D-A557-B9E08F74C953}"/>
              </a:ext>
            </a:extLst>
          </p:cNvPr>
          <p:cNvSpPr txBox="1"/>
          <p:nvPr/>
        </p:nvSpPr>
        <p:spPr>
          <a:xfrm>
            <a:off x="3700072" y="3541583"/>
            <a:ext cx="1809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word </a:t>
            </a:r>
          </a:p>
          <a:p>
            <a:pPr algn="ctr"/>
            <a:r>
              <a:rPr lang="en-US" altLang="zh-TW" sz="2400" dirty="0"/>
              <a:t>sequence</a:t>
            </a:r>
            <a:endParaRPr lang="zh-TW" altLang="en-US" sz="2400" dirty="0"/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B46E0251-DE62-4BB4-B4D5-FB498B8B258E}"/>
              </a:ext>
            </a:extLst>
          </p:cNvPr>
          <p:cNvGrpSpPr/>
          <p:nvPr/>
        </p:nvGrpSpPr>
        <p:grpSpPr>
          <a:xfrm>
            <a:off x="5381902" y="1472727"/>
            <a:ext cx="1514250" cy="1954032"/>
            <a:chOff x="3399548" y="3560456"/>
            <a:chExt cx="1514250" cy="1954032"/>
          </a:xfrm>
        </p:grpSpPr>
        <p:pic>
          <p:nvPicPr>
            <p:cNvPr id="30" name="Picture 2" descr="http://www.is-scam.com/wp-content/uploads/2014/12/question-robot.png">
              <a:extLst>
                <a:ext uri="{FF2B5EF4-FFF2-40B4-BE49-F238E27FC236}">
                  <a16:creationId xmlns:a16="http://schemas.microsoft.com/office/drawing/2014/main" id="{1BAF21F5-2CD8-4021-B733-4BF70E5B44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548" y="3560456"/>
              <a:ext cx="1514250" cy="1954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C8BF9721-61F9-4FA8-ADAC-5156B9E80273}"/>
                </a:ext>
              </a:extLst>
            </p:cNvPr>
            <p:cNvSpPr/>
            <p:nvPr/>
          </p:nvSpPr>
          <p:spPr>
            <a:xfrm>
              <a:off x="3506735" y="4626526"/>
              <a:ext cx="528237" cy="700217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/>
                <a:t>D</a:t>
              </a:r>
              <a:endParaRPr lang="zh-TW" altLang="en-US" sz="3200" dirty="0"/>
            </a:p>
          </p:txBody>
        </p:sp>
      </p:grpSp>
      <p:sp>
        <p:nvSpPr>
          <p:cNvPr id="32" name="箭號: 向右 31">
            <a:extLst>
              <a:ext uri="{FF2B5EF4-FFF2-40B4-BE49-F238E27FC236}">
                <a16:creationId xmlns:a16="http://schemas.microsoft.com/office/drawing/2014/main" id="{72436A88-6F6C-4D13-B557-82090CE66AF1}"/>
              </a:ext>
            </a:extLst>
          </p:cNvPr>
          <p:cNvSpPr/>
          <p:nvPr/>
        </p:nvSpPr>
        <p:spPr>
          <a:xfrm rot="18315052">
            <a:off x="4838574" y="3075165"/>
            <a:ext cx="643836" cy="482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箭號: 向右 32">
            <a:extLst>
              <a:ext uri="{FF2B5EF4-FFF2-40B4-BE49-F238E27FC236}">
                <a16:creationId xmlns:a16="http://schemas.microsoft.com/office/drawing/2014/main" id="{CE4A5159-32FE-4D54-9433-1FB9BAA31AA1}"/>
              </a:ext>
            </a:extLst>
          </p:cNvPr>
          <p:cNvSpPr/>
          <p:nvPr/>
        </p:nvSpPr>
        <p:spPr>
          <a:xfrm>
            <a:off x="4896393" y="2047745"/>
            <a:ext cx="528197" cy="482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F24B0363-468F-4944-98B4-BF7D797D3F0A}"/>
              </a:ext>
            </a:extLst>
          </p:cNvPr>
          <p:cNvSpPr txBox="1"/>
          <p:nvPr/>
        </p:nvSpPr>
        <p:spPr>
          <a:xfrm>
            <a:off x="1167377" y="2024748"/>
            <a:ext cx="3860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Human written summaries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5" name="箭號: 向右 34">
            <a:extLst>
              <a:ext uri="{FF2B5EF4-FFF2-40B4-BE49-F238E27FC236}">
                <a16:creationId xmlns:a16="http://schemas.microsoft.com/office/drawing/2014/main" id="{4936F230-2375-4447-B91B-6BB112707C58}"/>
              </a:ext>
            </a:extLst>
          </p:cNvPr>
          <p:cNvSpPr/>
          <p:nvPr/>
        </p:nvSpPr>
        <p:spPr>
          <a:xfrm>
            <a:off x="6777595" y="2039737"/>
            <a:ext cx="528197" cy="482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FFA965F4-85DB-49BE-8333-E03EC6CDCC3B}"/>
              </a:ext>
            </a:extLst>
          </p:cNvPr>
          <p:cNvSpPr txBox="1"/>
          <p:nvPr/>
        </p:nvSpPr>
        <p:spPr>
          <a:xfrm>
            <a:off x="7140387" y="2060811"/>
            <a:ext cx="1869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Real or not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91C45139-5A17-4EDE-BA28-32320D1B41DF}"/>
              </a:ext>
            </a:extLst>
          </p:cNvPr>
          <p:cNvSpPr txBox="1"/>
          <p:nvPr/>
        </p:nvSpPr>
        <p:spPr>
          <a:xfrm>
            <a:off x="6617969" y="2793954"/>
            <a:ext cx="2316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Discriminator</a:t>
            </a:r>
            <a:endParaRPr lang="zh-TW" altLang="en-US" sz="2800" dirty="0"/>
          </a:p>
        </p:txBody>
      </p:sp>
      <p:sp>
        <p:nvSpPr>
          <p:cNvPr id="20" name="語音泡泡: 圓角矩形 19">
            <a:extLst>
              <a:ext uri="{FF2B5EF4-FFF2-40B4-BE49-F238E27FC236}">
                <a16:creationId xmlns:a16="http://schemas.microsoft.com/office/drawing/2014/main" id="{7171F105-E63F-42A9-8DF7-A679091DE10B}"/>
              </a:ext>
            </a:extLst>
          </p:cNvPr>
          <p:cNvSpPr/>
          <p:nvPr/>
        </p:nvSpPr>
        <p:spPr>
          <a:xfrm>
            <a:off x="926246" y="2607610"/>
            <a:ext cx="3627005" cy="910099"/>
          </a:xfrm>
          <a:prstGeom prst="wedgeRoundRectCallout">
            <a:avLst>
              <a:gd name="adj1" fmla="val 4798"/>
              <a:gd name="adj2" fmla="val 1278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Let</a:t>
            </a:r>
            <a:r>
              <a:rPr lang="zh-TW" altLang="en-US" sz="2400" dirty="0"/>
              <a:t> </a:t>
            </a:r>
            <a:r>
              <a:rPr lang="en-US" altLang="zh-TW" sz="2400" dirty="0"/>
              <a:t>Discriminator considers my output as real</a:t>
            </a:r>
            <a:endParaRPr lang="zh-TW" altLang="en-US" sz="2400" dirty="0"/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157EB2B8-EEDF-493B-B8BA-883009E9AB61}"/>
              </a:ext>
            </a:extLst>
          </p:cNvPr>
          <p:cNvSpPr txBox="1"/>
          <p:nvPr/>
        </p:nvSpPr>
        <p:spPr>
          <a:xfrm>
            <a:off x="102025" y="3908858"/>
            <a:ext cx="1809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document</a:t>
            </a:r>
            <a:endParaRPr lang="zh-TW" altLang="en-US" sz="2400" dirty="0"/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508A3FB2-604E-4CD1-9251-C7E0D51C3F94}"/>
              </a:ext>
            </a:extLst>
          </p:cNvPr>
          <p:cNvSpPr txBox="1"/>
          <p:nvPr/>
        </p:nvSpPr>
        <p:spPr>
          <a:xfrm>
            <a:off x="7298120" y="3982804"/>
            <a:ext cx="1809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document</a:t>
            </a:r>
            <a:endParaRPr lang="zh-TW" altLang="en-US" sz="2400" dirty="0"/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2A70B7E8-B742-485F-948C-5BA686FB66AE}"/>
              </a:ext>
            </a:extLst>
          </p:cNvPr>
          <p:cNvSpPr txBox="1"/>
          <p:nvPr/>
        </p:nvSpPr>
        <p:spPr>
          <a:xfrm>
            <a:off x="3815463" y="5724798"/>
            <a:ext cx="1717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Summary?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CF755AA1-6FAD-4856-8BB2-4F2D75F7491B}"/>
              </a:ext>
            </a:extLst>
          </p:cNvPr>
          <p:cNvSpPr txBox="1"/>
          <p:nvPr/>
        </p:nvSpPr>
        <p:spPr>
          <a:xfrm>
            <a:off x="3917257" y="4402856"/>
            <a:ext cx="1375052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chemeClr val="bg1"/>
                </a:solidFill>
              </a:rPr>
              <a:t>Readable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163FD12A-4A4F-4EF8-A495-F355A13E74D3}"/>
              </a:ext>
            </a:extLst>
          </p:cNvPr>
          <p:cNvSpPr txBox="1"/>
          <p:nvPr/>
        </p:nvSpPr>
        <p:spPr>
          <a:xfrm>
            <a:off x="4777681" y="1073836"/>
            <a:ext cx="4156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REINFORCE</a:t>
            </a:r>
            <a:r>
              <a:rPr lang="zh-TW" altLang="en-US" sz="2400" dirty="0"/>
              <a:t> </a:t>
            </a:r>
            <a:r>
              <a:rPr lang="en-US" altLang="zh-TW" sz="2400" dirty="0"/>
              <a:t>algorithm is used.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3411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2" grpId="0" animBg="1"/>
      <p:bldP spid="4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D96717-75DA-4776-BE24-086DF0620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Unsupervised Abstractive Summarization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E0B88EE-A193-43E6-9070-85F71589C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2400" b="1" i="1" u="sng" dirty="0"/>
              <a:t>Document</a:t>
            </a:r>
            <a:r>
              <a:rPr lang="en-US" altLang="zh-TW" sz="2400" dirty="0"/>
              <a:t>:</a:t>
            </a:r>
            <a:r>
              <a:rPr lang="zh-TW" altLang="en-US" sz="2400" dirty="0"/>
              <a:t>澳大利亞今天與</a:t>
            </a:r>
            <a:r>
              <a:rPr lang="en-US" altLang="zh-TW" sz="2400" dirty="0"/>
              <a:t>13</a:t>
            </a:r>
            <a:r>
              <a:rPr lang="zh-TW" altLang="en-US" sz="2400" dirty="0"/>
              <a:t>個國家簽署了反興奮劑雙邊協議</a:t>
            </a:r>
            <a:r>
              <a:rPr lang="en-US" altLang="zh-TW" sz="2400" dirty="0"/>
              <a:t>,</a:t>
            </a:r>
            <a:r>
              <a:rPr lang="zh-TW" altLang="en-US" sz="2400" dirty="0"/>
              <a:t>旨在加強體育競賽之外的藥品檢查並共享研究成果 </a:t>
            </a:r>
            <a:r>
              <a:rPr lang="en-US" altLang="zh-TW" sz="2400" dirty="0"/>
              <a:t>……</a:t>
            </a:r>
          </a:p>
          <a:p>
            <a:r>
              <a:rPr lang="en-US" altLang="zh-TW" sz="2400" b="1" i="1" u="sng" dirty="0"/>
              <a:t>Summary</a:t>
            </a:r>
            <a:r>
              <a:rPr lang="en-US" altLang="zh-TW" sz="2400" dirty="0"/>
              <a:t>: </a:t>
            </a:r>
          </a:p>
          <a:p>
            <a:pPr lvl="1"/>
            <a:r>
              <a:rPr lang="en-US" altLang="zh-TW" dirty="0">
                <a:solidFill>
                  <a:srgbClr val="0000FF"/>
                </a:solidFill>
              </a:rPr>
              <a:t>Human</a:t>
            </a:r>
            <a:r>
              <a:rPr lang="en-US" altLang="zh-TW" dirty="0"/>
              <a:t>:</a:t>
            </a:r>
            <a:r>
              <a:rPr lang="zh-TW" altLang="en-US" dirty="0"/>
              <a:t>澳大利亞與</a:t>
            </a:r>
            <a:r>
              <a:rPr lang="en-US" altLang="zh-TW" dirty="0"/>
              <a:t>13</a:t>
            </a:r>
            <a:r>
              <a:rPr lang="zh-TW" altLang="en-US" dirty="0"/>
              <a:t>國簽署反興奮劑協議</a:t>
            </a:r>
            <a:endParaRPr lang="en-US" altLang="zh-TW" dirty="0"/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Unsupervised</a:t>
            </a:r>
            <a:r>
              <a:rPr lang="en-US" altLang="zh-TW" dirty="0"/>
              <a:t>:</a:t>
            </a:r>
            <a:r>
              <a:rPr lang="zh-TW" altLang="en-US" dirty="0"/>
              <a:t>澳大利亞加強體育競賽之外的藥品檢查</a:t>
            </a:r>
            <a:endParaRPr lang="en-US" altLang="zh-TW" dirty="0"/>
          </a:p>
          <a:p>
            <a:r>
              <a:rPr lang="en-US" altLang="zh-TW" sz="2400" b="1" i="1" u="sng" dirty="0"/>
              <a:t>Document</a:t>
            </a:r>
            <a:r>
              <a:rPr lang="en-US" altLang="zh-TW" sz="2400" dirty="0"/>
              <a:t>:</a:t>
            </a:r>
            <a:r>
              <a:rPr lang="zh-TW" altLang="en-US" sz="2400" dirty="0"/>
              <a:t>中華民國奧林匹克委員會今天接到一九九二年冬季奧運會邀請函</a:t>
            </a:r>
            <a:r>
              <a:rPr lang="en-US" altLang="zh-TW" sz="2400" dirty="0"/>
              <a:t>,</a:t>
            </a:r>
            <a:r>
              <a:rPr lang="zh-TW" altLang="en-US" sz="2400" dirty="0"/>
              <a:t>由於主席張豐緒目前正在中南美洲進行友好訪問</a:t>
            </a:r>
            <a:r>
              <a:rPr lang="en-US" altLang="zh-TW" sz="2400" dirty="0"/>
              <a:t>,</a:t>
            </a:r>
            <a:r>
              <a:rPr lang="zh-TW" altLang="en-US" sz="2400" dirty="0"/>
              <a:t>因此尚未決定是否派隊赴賽 </a:t>
            </a:r>
            <a:r>
              <a:rPr lang="en-US" altLang="zh-TW" sz="2400" dirty="0"/>
              <a:t>…… </a:t>
            </a:r>
          </a:p>
          <a:p>
            <a:r>
              <a:rPr lang="en-US" altLang="zh-TW" sz="2400" b="1" i="1" u="sng" dirty="0"/>
              <a:t>Summary</a:t>
            </a:r>
            <a:r>
              <a:rPr lang="en-US" altLang="zh-TW" sz="2400" dirty="0"/>
              <a:t>: </a:t>
            </a:r>
          </a:p>
          <a:p>
            <a:pPr lvl="1"/>
            <a:r>
              <a:rPr lang="en-US" altLang="zh-TW" dirty="0">
                <a:solidFill>
                  <a:srgbClr val="0000FF"/>
                </a:solidFill>
              </a:rPr>
              <a:t>Human</a:t>
            </a:r>
            <a:r>
              <a:rPr lang="en-US" altLang="zh-TW" dirty="0"/>
              <a:t>:</a:t>
            </a:r>
            <a:r>
              <a:rPr lang="zh-TW" altLang="en-US" dirty="0"/>
              <a:t>一九九二年冬季奧運會函邀我參加</a:t>
            </a:r>
            <a:endParaRPr lang="en-US" altLang="zh-TW" dirty="0"/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Unsupervised</a:t>
            </a:r>
            <a:r>
              <a:rPr lang="en-US" altLang="zh-TW" dirty="0"/>
              <a:t>:</a:t>
            </a:r>
            <a:r>
              <a:rPr lang="zh-TW" altLang="en-US" dirty="0"/>
              <a:t>奧委會接獲冬季奧運會邀請函</a:t>
            </a:r>
            <a:endParaRPr lang="zh-TW" altLang="en-US" sz="24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0D82EF8B-65DC-49C1-A571-E476A5783A31}"/>
              </a:ext>
            </a:extLst>
          </p:cNvPr>
          <p:cNvSpPr txBox="1"/>
          <p:nvPr/>
        </p:nvSpPr>
        <p:spPr>
          <a:xfrm>
            <a:off x="5661473" y="140391"/>
            <a:ext cx="331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感謝 王耀賢 同學提供實驗結果</a:t>
            </a:r>
          </a:p>
        </p:txBody>
      </p:sp>
    </p:spTree>
    <p:extLst>
      <p:ext uri="{BB962C8B-B14F-4D97-AF65-F5344CB8AC3E}">
        <p14:creationId xmlns:p14="http://schemas.microsoft.com/office/powerpoint/2010/main" val="296443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D96717-75DA-4776-BE24-086DF0620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Unsupervised Abstractive Summarization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E0B88EE-A193-43E6-9070-85F71589C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2400" b="1" i="1" u="sng" dirty="0"/>
              <a:t>Document</a:t>
            </a:r>
            <a:r>
              <a:rPr lang="en-US" altLang="zh-TW" sz="2400" dirty="0"/>
              <a:t>:</a:t>
            </a:r>
            <a:r>
              <a:rPr lang="zh-TW" altLang="en-US" sz="2400" dirty="0"/>
              <a:t>據此間媒體</a:t>
            </a:r>
            <a:r>
              <a:rPr lang="en-US" altLang="zh-TW" sz="2400" dirty="0"/>
              <a:t>27</a:t>
            </a:r>
            <a:r>
              <a:rPr lang="zh-TW" altLang="en-US" sz="2400" dirty="0"/>
              <a:t>日報道</a:t>
            </a:r>
            <a:r>
              <a:rPr lang="en-US" altLang="zh-TW" sz="2400" dirty="0"/>
              <a:t>,</a:t>
            </a:r>
            <a:r>
              <a:rPr lang="zh-TW" altLang="en-US" sz="2400" dirty="0"/>
              <a:t>印度尼西亞蘇門答臘島的兩個省近日來連降暴雨</a:t>
            </a:r>
            <a:r>
              <a:rPr lang="en-US" altLang="zh-TW" sz="2400" dirty="0"/>
              <a:t>,</a:t>
            </a:r>
            <a:r>
              <a:rPr lang="zh-TW" altLang="en-US" sz="2400" dirty="0"/>
              <a:t>洪水泛濫導致塌方</a:t>
            </a:r>
            <a:r>
              <a:rPr lang="en-US" altLang="zh-TW" sz="2400" dirty="0"/>
              <a:t>,</a:t>
            </a:r>
            <a:r>
              <a:rPr lang="zh-TW" altLang="en-US" sz="2400" dirty="0"/>
              <a:t>到</a:t>
            </a:r>
            <a:r>
              <a:rPr lang="en-US" altLang="zh-TW" sz="2400" dirty="0"/>
              <a:t>26</a:t>
            </a:r>
            <a:r>
              <a:rPr lang="zh-TW" altLang="en-US" sz="2400" dirty="0"/>
              <a:t>日為止至少已有</a:t>
            </a:r>
            <a:r>
              <a:rPr lang="en-US" altLang="zh-TW" sz="2400" dirty="0"/>
              <a:t>60</a:t>
            </a:r>
            <a:r>
              <a:rPr lang="zh-TW" altLang="en-US" sz="2400" dirty="0"/>
              <a:t>人喪生</a:t>
            </a:r>
            <a:r>
              <a:rPr lang="en-US" altLang="zh-TW" sz="2400" dirty="0"/>
              <a:t>,100</a:t>
            </a:r>
            <a:r>
              <a:rPr lang="zh-TW" altLang="en-US" sz="2400" dirty="0"/>
              <a:t>多人失蹤 </a:t>
            </a:r>
            <a:r>
              <a:rPr lang="en-US" altLang="zh-TW" sz="2400" dirty="0"/>
              <a:t>……</a:t>
            </a:r>
          </a:p>
          <a:p>
            <a:r>
              <a:rPr lang="en-US" altLang="zh-TW" sz="2400" b="1" i="1" u="sng" dirty="0"/>
              <a:t>Summary</a:t>
            </a:r>
            <a:r>
              <a:rPr lang="en-US" altLang="zh-TW" sz="2400" dirty="0"/>
              <a:t>: </a:t>
            </a:r>
          </a:p>
          <a:p>
            <a:pPr lvl="1"/>
            <a:r>
              <a:rPr lang="en-US" altLang="zh-TW" dirty="0">
                <a:solidFill>
                  <a:srgbClr val="0000FF"/>
                </a:solidFill>
              </a:rPr>
              <a:t>Human</a:t>
            </a:r>
            <a:r>
              <a:rPr lang="en-US" altLang="zh-TW" dirty="0"/>
              <a:t>:</a:t>
            </a:r>
            <a:r>
              <a:rPr lang="zh-TW" altLang="en-US" dirty="0"/>
              <a:t>印尼水災造成</a:t>
            </a:r>
            <a:r>
              <a:rPr lang="en-US" altLang="zh-TW" dirty="0"/>
              <a:t>60</a:t>
            </a:r>
            <a:r>
              <a:rPr lang="zh-TW" altLang="en-US" dirty="0"/>
              <a:t>人死亡</a:t>
            </a:r>
            <a:endParaRPr lang="en-US" altLang="zh-TW" dirty="0"/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Unsupervised</a:t>
            </a:r>
            <a:r>
              <a:rPr lang="en-US" altLang="zh-TW" dirty="0"/>
              <a:t>:</a:t>
            </a:r>
            <a:r>
              <a:rPr lang="zh-TW" altLang="en-US" dirty="0"/>
              <a:t>印尼門洪水泛濫導致塌雨</a:t>
            </a:r>
            <a:endParaRPr lang="en-US" altLang="zh-TW" dirty="0"/>
          </a:p>
          <a:p>
            <a:r>
              <a:rPr lang="en-US" altLang="zh-TW" sz="2400" b="1" i="1" u="sng" dirty="0"/>
              <a:t>Document</a:t>
            </a:r>
            <a:r>
              <a:rPr lang="en-US" altLang="zh-TW" sz="2400" dirty="0"/>
              <a:t>:</a:t>
            </a:r>
            <a:r>
              <a:rPr lang="zh-TW" altLang="en-US" sz="2400" dirty="0"/>
              <a:t>安徽省合肥市最近為領導幹部下基層做了新規定</a:t>
            </a:r>
            <a:r>
              <a:rPr lang="en-US" altLang="zh-TW" sz="2400" dirty="0"/>
              <a:t>:</a:t>
            </a:r>
            <a:r>
              <a:rPr lang="zh-TW" altLang="en-US" sz="2400" dirty="0"/>
              <a:t>一律輕車簡從</a:t>
            </a:r>
            <a:r>
              <a:rPr lang="en-US" altLang="zh-TW" sz="2400" dirty="0"/>
              <a:t>,</a:t>
            </a:r>
            <a:r>
              <a:rPr lang="zh-TW" altLang="en-US" sz="2400" dirty="0"/>
              <a:t>不準搞迎來送往、不準搞層層陪同 </a:t>
            </a:r>
            <a:r>
              <a:rPr lang="en-US" altLang="zh-TW" sz="2400" dirty="0"/>
              <a:t>…… </a:t>
            </a:r>
          </a:p>
          <a:p>
            <a:r>
              <a:rPr lang="en-US" altLang="zh-TW" sz="2400" b="1" i="1" u="sng" dirty="0"/>
              <a:t>Summary</a:t>
            </a:r>
            <a:r>
              <a:rPr lang="en-US" altLang="zh-TW" sz="2400" dirty="0"/>
              <a:t>: </a:t>
            </a:r>
          </a:p>
          <a:p>
            <a:pPr lvl="1"/>
            <a:r>
              <a:rPr lang="en-US" altLang="zh-TW" dirty="0">
                <a:solidFill>
                  <a:srgbClr val="0000FF"/>
                </a:solidFill>
              </a:rPr>
              <a:t>Human</a:t>
            </a:r>
            <a:r>
              <a:rPr lang="en-US" altLang="zh-TW" dirty="0"/>
              <a:t>:</a:t>
            </a:r>
            <a:r>
              <a:rPr lang="zh-TW" altLang="en-US" dirty="0"/>
              <a:t>合肥規定領導幹部下基層活動從簡</a:t>
            </a:r>
            <a:endParaRPr lang="en-US" altLang="zh-TW" dirty="0"/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Unsupervised</a:t>
            </a:r>
            <a:r>
              <a:rPr lang="en-US" altLang="zh-TW" dirty="0"/>
              <a:t>:</a:t>
            </a:r>
            <a:r>
              <a:rPr lang="zh-TW" altLang="en-US" dirty="0"/>
              <a:t>合肥領導幹部下基層做搞迎來送往規定</a:t>
            </a:r>
            <a:r>
              <a:rPr lang="en-US" altLang="zh-TW" dirty="0"/>
              <a:t>:</a:t>
            </a:r>
            <a:r>
              <a:rPr lang="zh-TW" altLang="en-US" dirty="0"/>
              <a:t>一律簡</a:t>
            </a:r>
            <a:endParaRPr lang="zh-TW" altLang="en-US" sz="24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97634FF-1CEB-49B9-9CD0-BC15F3642618}"/>
              </a:ext>
            </a:extLst>
          </p:cNvPr>
          <p:cNvSpPr txBox="1"/>
          <p:nvPr/>
        </p:nvSpPr>
        <p:spPr>
          <a:xfrm>
            <a:off x="5661473" y="157644"/>
            <a:ext cx="331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感謝 王耀賢 同學提供實驗結果</a:t>
            </a:r>
          </a:p>
        </p:txBody>
      </p:sp>
    </p:spTree>
    <p:extLst>
      <p:ext uri="{BB962C8B-B14F-4D97-AF65-F5344CB8AC3E}">
        <p14:creationId xmlns:p14="http://schemas.microsoft.com/office/powerpoint/2010/main" val="356653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D353C2-ED85-45A4-94C7-4E6A7CA5D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Semi-supervised Learning</a:t>
            </a:r>
            <a:endParaRPr lang="zh-TW" altLang="en-US" dirty="0"/>
          </a:p>
        </p:txBody>
      </p:sp>
      <p:graphicFrame>
        <p:nvGraphicFramePr>
          <p:cNvPr id="6" name="內容版面配置區 5">
            <a:extLst>
              <a:ext uri="{FF2B5EF4-FFF2-40B4-BE49-F238E27FC236}">
                <a16:creationId xmlns:a16="http://schemas.microsoft.com/office/drawing/2014/main" id="{D4CF574B-98BC-44B0-8331-B153D2C4D6D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6403286F-1BE9-47ED-81C2-EF6A888DA86C}"/>
              </a:ext>
            </a:extLst>
          </p:cNvPr>
          <p:cNvSpPr txBox="1"/>
          <p:nvPr/>
        </p:nvSpPr>
        <p:spPr>
          <a:xfrm>
            <a:off x="7061200" y="681037"/>
            <a:ext cx="193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Using matched data</a:t>
            </a:r>
            <a:endParaRPr lang="zh-TW" altLang="en-US" sz="24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23207FF-44DC-4657-B36D-A2F08A03595E}"/>
              </a:ext>
            </a:extLst>
          </p:cNvPr>
          <p:cNvSpPr txBox="1"/>
          <p:nvPr/>
        </p:nvSpPr>
        <p:spPr>
          <a:xfrm>
            <a:off x="5486400" y="6018508"/>
            <a:ext cx="288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(3.8M pairs are used)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A336C5D-E4F2-4F29-99F3-62B9CC13CDD4}"/>
              </a:ext>
            </a:extLst>
          </p:cNvPr>
          <p:cNvSpPr txBox="1"/>
          <p:nvPr/>
        </p:nvSpPr>
        <p:spPr>
          <a:xfrm>
            <a:off x="7022484" y="50800"/>
            <a:ext cx="2121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(unpublished result)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20231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 of Part III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302174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00D30A84-84E7-4E2D-BC8D-411E66374695}"/>
              </a:ext>
            </a:extLst>
          </p:cNvPr>
          <p:cNvSpPr/>
          <p:nvPr/>
        </p:nvSpPr>
        <p:spPr>
          <a:xfrm>
            <a:off x="822602" y="2807759"/>
            <a:ext cx="3461531" cy="4434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530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 of Part III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19941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E4B48ADB-449D-48E0-B2EB-7DBCC428D118}"/>
              </a:ext>
            </a:extLst>
          </p:cNvPr>
          <p:cNvSpPr/>
          <p:nvPr/>
        </p:nvSpPr>
        <p:spPr>
          <a:xfrm>
            <a:off x="837321" y="5651734"/>
            <a:ext cx="4170108" cy="4642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489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29107B-1FB6-477F-9CB7-EC99606D1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Unsupervised Machine Translation</a:t>
            </a:r>
            <a:endParaRPr lang="zh-TW" altLang="en-US" sz="4000" dirty="0"/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6DF7B715-1D3B-4EF0-886D-2242AB17DD39}"/>
              </a:ext>
            </a:extLst>
          </p:cNvPr>
          <p:cNvGrpSpPr/>
          <p:nvPr/>
        </p:nvGrpSpPr>
        <p:grpSpPr>
          <a:xfrm>
            <a:off x="1084653" y="2227564"/>
            <a:ext cx="2536616" cy="610226"/>
            <a:chOff x="4250491" y="2646474"/>
            <a:chExt cx="2536616" cy="610226"/>
          </a:xfrm>
        </p:grpSpPr>
        <p:pic>
          <p:nvPicPr>
            <p:cNvPr id="27" name="圖片 26">
              <a:extLst>
                <a:ext uri="{FF2B5EF4-FFF2-40B4-BE49-F238E27FC236}">
                  <a16:creationId xmlns:a16="http://schemas.microsoft.com/office/drawing/2014/main" id="{6C691D8E-8160-4E90-958F-48C15AF84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50491" y="2653163"/>
              <a:ext cx="867210" cy="588364"/>
            </a:xfrm>
            <a:prstGeom prst="rect">
              <a:avLst/>
            </a:prstGeom>
          </p:spPr>
        </p:pic>
        <p:pic>
          <p:nvPicPr>
            <p:cNvPr id="28" name="圖片 27">
              <a:extLst>
                <a:ext uri="{FF2B5EF4-FFF2-40B4-BE49-F238E27FC236}">
                  <a16:creationId xmlns:a16="http://schemas.microsoft.com/office/drawing/2014/main" id="{1DE0DBE2-7071-45E8-BD3C-D19978EE2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17701" y="2651495"/>
              <a:ext cx="792769" cy="605205"/>
            </a:xfrm>
            <a:prstGeom prst="rect">
              <a:avLst/>
            </a:prstGeom>
          </p:spPr>
        </p:pic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id="{AEAFFB9F-4C79-42A3-B97B-9E308A496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10470" y="2646474"/>
              <a:ext cx="876637" cy="604093"/>
            </a:xfrm>
            <a:prstGeom prst="rect">
              <a:avLst/>
            </a:prstGeom>
          </p:spPr>
        </p:pic>
      </p:grp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E5AF6B50-38BA-42D6-B7E4-9BB37F7B8FDA}"/>
              </a:ext>
            </a:extLst>
          </p:cNvPr>
          <p:cNvSpPr txBox="1"/>
          <p:nvPr/>
        </p:nvSpPr>
        <p:spPr>
          <a:xfrm>
            <a:off x="1518258" y="1727830"/>
            <a:ext cx="1781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Domain X</a:t>
            </a:r>
            <a:endParaRPr lang="zh-TW" altLang="en-US" sz="2800" dirty="0"/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CEE2FD9D-59DD-47DC-B2AD-C9C69A23CCBB}"/>
              </a:ext>
            </a:extLst>
          </p:cNvPr>
          <p:cNvGrpSpPr/>
          <p:nvPr/>
        </p:nvGrpSpPr>
        <p:grpSpPr>
          <a:xfrm>
            <a:off x="5785655" y="1690689"/>
            <a:ext cx="1942862" cy="1244430"/>
            <a:chOff x="5748138" y="2185885"/>
            <a:chExt cx="1942862" cy="1244430"/>
          </a:xfrm>
        </p:grpSpPr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989850E6-B815-4A66-995F-5B96639BB8C7}"/>
                </a:ext>
              </a:extLst>
            </p:cNvPr>
            <p:cNvSpPr txBox="1"/>
            <p:nvPr/>
          </p:nvSpPr>
          <p:spPr>
            <a:xfrm>
              <a:off x="5909825" y="2185885"/>
              <a:ext cx="1781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Domain Y</a:t>
              </a:r>
              <a:endParaRPr lang="zh-TW" altLang="en-US" sz="2800" dirty="0"/>
            </a:p>
          </p:txBody>
        </p:sp>
        <p:pic>
          <p:nvPicPr>
            <p:cNvPr id="33" name="圖片 32">
              <a:extLst>
                <a:ext uri="{FF2B5EF4-FFF2-40B4-BE49-F238E27FC236}">
                  <a16:creationId xmlns:a16="http://schemas.microsoft.com/office/drawing/2014/main" id="{03B27A53-C00B-4D0E-AF66-28CC60330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48138" y="2750009"/>
              <a:ext cx="728892" cy="573318"/>
            </a:xfrm>
            <a:prstGeom prst="rect">
              <a:avLst/>
            </a:prstGeom>
          </p:spPr>
        </p:pic>
        <p:pic>
          <p:nvPicPr>
            <p:cNvPr id="34" name="Picture 6" descr="「梵谷」的圖片搜尋結果">
              <a:extLst>
                <a:ext uri="{FF2B5EF4-FFF2-40B4-BE49-F238E27FC236}">
                  <a16:creationId xmlns:a16="http://schemas.microsoft.com/office/drawing/2014/main" id="{383948F1-DEA7-4BB8-964E-AC159CFFE7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907" y="2752966"/>
              <a:ext cx="555873" cy="677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圖片 34">
              <a:extLst>
                <a:ext uri="{FF2B5EF4-FFF2-40B4-BE49-F238E27FC236}">
                  <a16:creationId xmlns:a16="http://schemas.microsoft.com/office/drawing/2014/main" id="{75975C02-A7EF-45D8-97C5-66B541427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65441" y="2722760"/>
              <a:ext cx="525559" cy="701648"/>
            </a:xfrm>
            <a:prstGeom prst="rect">
              <a:avLst/>
            </a:prstGeom>
          </p:spPr>
        </p:pic>
      </p:grpSp>
      <p:sp>
        <p:nvSpPr>
          <p:cNvPr id="36" name="箭號: 左-右雙向 35">
            <a:extLst>
              <a:ext uri="{FF2B5EF4-FFF2-40B4-BE49-F238E27FC236}">
                <a16:creationId xmlns:a16="http://schemas.microsoft.com/office/drawing/2014/main" id="{EBF5A5D3-4B80-47FB-AD90-7CCD450BBE2E}"/>
              </a:ext>
            </a:extLst>
          </p:cNvPr>
          <p:cNvSpPr/>
          <p:nvPr/>
        </p:nvSpPr>
        <p:spPr>
          <a:xfrm>
            <a:off x="4007314" y="2357162"/>
            <a:ext cx="1392296" cy="442451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箭號: 左-右雙向 37">
            <a:extLst>
              <a:ext uri="{FF2B5EF4-FFF2-40B4-BE49-F238E27FC236}">
                <a16:creationId xmlns:a16="http://schemas.microsoft.com/office/drawing/2014/main" id="{8DBCF64F-6340-43D5-92DD-D76C6A8BD574}"/>
              </a:ext>
            </a:extLst>
          </p:cNvPr>
          <p:cNvSpPr/>
          <p:nvPr/>
        </p:nvSpPr>
        <p:spPr>
          <a:xfrm>
            <a:off x="4025951" y="4865296"/>
            <a:ext cx="1392296" cy="442451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216454F3-0893-4A50-AB7A-1011D15A2892}"/>
              </a:ext>
            </a:extLst>
          </p:cNvPr>
          <p:cNvGrpSpPr/>
          <p:nvPr/>
        </p:nvGrpSpPr>
        <p:grpSpPr>
          <a:xfrm>
            <a:off x="1471947" y="3005520"/>
            <a:ext cx="6340821" cy="1159063"/>
            <a:chOff x="1671255" y="3999480"/>
            <a:chExt cx="6340821" cy="1159063"/>
          </a:xfrm>
        </p:grpSpPr>
        <p:sp>
          <p:nvSpPr>
            <p:cNvPr id="37" name="箭號: 左-右雙向 36">
              <a:extLst>
                <a:ext uri="{FF2B5EF4-FFF2-40B4-BE49-F238E27FC236}">
                  <a16:creationId xmlns:a16="http://schemas.microsoft.com/office/drawing/2014/main" id="{8AA44312-3DA4-41C9-A148-52613E54E9D5}"/>
                </a:ext>
              </a:extLst>
            </p:cNvPr>
            <p:cNvSpPr/>
            <p:nvPr/>
          </p:nvSpPr>
          <p:spPr>
            <a:xfrm>
              <a:off x="4206127" y="4309279"/>
              <a:ext cx="1392296" cy="442451"/>
            </a:xfrm>
            <a:prstGeom prst="left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9" name="群組 38">
              <a:extLst>
                <a:ext uri="{FF2B5EF4-FFF2-40B4-BE49-F238E27FC236}">
                  <a16:creationId xmlns:a16="http://schemas.microsoft.com/office/drawing/2014/main" id="{0DB246A0-9831-48C7-94F8-AB2F21CC0232}"/>
                </a:ext>
              </a:extLst>
            </p:cNvPr>
            <p:cNvGrpSpPr/>
            <p:nvPr/>
          </p:nvGrpSpPr>
          <p:grpSpPr>
            <a:xfrm>
              <a:off x="1671255" y="4141160"/>
              <a:ext cx="2015136" cy="604094"/>
              <a:chOff x="4005606" y="5533027"/>
              <a:chExt cx="1757324" cy="929291"/>
            </a:xfrm>
          </p:grpSpPr>
          <p:pic>
            <p:nvPicPr>
              <p:cNvPr id="40" name="Picture 2">
                <a:extLst>
                  <a:ext uri="{FF2B5EF4-FFF2-40B4-BE49-F238E27FC236}">
                    <a16:creationId xmlns:a16="http://schemas.microsoft.com/office/drawing/2014/main" id="{41E234C6-7B37-433E-A55E-26F16EA4DD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5606" y="5533027"/>
                <a:ext cx="677862" cy="928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2">
                <a:extLst>
                  <a:ext uri="{FF2B5EF4-FFF2-40B4-BE49-F238E27FC236}">
                    <a16:creationId xmlns:a16="http://schemas.microsoft.com/office/drawing/2014/main" id="{FCD40C9C-CD6D-4556-ACE6-17C205B7F0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3630" y="5533631"/>
                <a:ext cx="749300" cy="928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Picture 2">
                <a:extLst>
                  <a:ext uri="{FF2B5EF4-FFF2-40B4-BE49-F238E27FC236}">
                    <a16:creationId xmlns:a16="http://schemas.microsoft.com/office/drawing/2014/main" id="{B7279F05-C898-44C7-9F9C-5EEA441142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60422" y="5533251"/>
                <a:ext cx="749266" cy="928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3" name="群組 42">
              <a:extLst>
                <a:ext uri="{FF2B5EF4-FFF2-40B4-BE49-F238E27FC236}">
                  <a16:creationId xmlns:a16="http://schemas.microsoft.com/office/drawing/2014/main" id="{62877826-81F7-41F5-A979-434C0E302806}"/>
                </a:ext>
              </a:extLst>
            </p:cNvPr>
            <p:cNvGrpSpPr/>
            <p:nvPr/>
          </p:nvGrpSpPr>
          <p:grpSpPr>
            <a:xfrm>
              <a:off x="5996940" y="3999480"/>
              <a:ext cx="2015136" cy="885025"/>
              <a:chOff x="4005606" y="5533027"/>
              <a:chExt cx="1757324" cy="929291"/>
            </a:xfrm>
          </p:grpSpPr>
          <p:pic>
            <p:nvPicPr>
              <p:cNvPr id="44" name="Picture 2">
                <a:extLst>
                  <a:ext uri="{FF2B5EF4-FFF2-40B4-BE49-F238E27FC236}">
                    <a16:creationId xmlns:a16="http://schemas.microsoft.com/office/drawing/2014/main" id="{250E1A03-4D2D-415D-AF1C-026B8E26D4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5606" y="5533027"/>
                <a:ext cx="677862" cy="928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2">
                <a:extLst>
                  <a:ext uri="{FF2B5EF4-FFF2-40B4-BE49-F238E27FC236}">
                    <a16:creationId xmlns:a16="http://schemas.microsoft.com/office/drawing/2014/main" id="{4E2FEE80-7A59-4509-89A1-56FF099F6B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3630" y="5533631"/>
                <a:ext cx="749300" cy="928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2">
                <a:extLst>
                  <a:ext uri="{FF2B5EF4-FFF2-40B4-BE49-F238E27FC236}">
                    <a16:creationId xmlns:a16="http://schemas.microsoft.com/office/drawing/2014/main" id="{A4A6EAF1-9AB7-45B0-B9D9-E9A9CC9E69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60422" y="5533251"/>
                <a:ext cx="749266" cy="928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7" name="文字方塊 46">
              <a:extLst>
                <a:ext uri="{FF2B5EF4-FFF2-40B4-BE49-F238E27FC236}">
                  <a16:creationId xmlns:a16="http://schemas.microsoft.com/office/drawing/2014/main" id="{5E6B6BA9-EF1D-42C0-BD9D-50FE77F0ECCD}"/>
                </a:ext>
              </a:extLst>
            </p:cNvPr>
            <p:cNvSpPr txBox="1"/>
            <p:nvPr/>
          </p:nvSpPr>
          <p:spPr>
            <a:xfrm>
              <a:off x="2129338" y="4648965"/>
              <a:ext cx="11067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male</a:t>
              </a:r>
              <a:endParaRPr lang="zh-TW" altLang="en-US" sz="2400" dirty="0"/>
            </a:p>
          </p:txBody>
        </p:sp>
        <p:sp>
          <p:nvSpPr>
            <p:cNvPr id="50" name="文字方塊 49">
              <a:extLst>
                <a:ext uri="{FF2B5EF4-FFF2-40B4-BE49-F238E27FC236}">
                  <a16:creationId xmlns:a16="http://schemas.microsoft.com/office/drawing/2014/main" id="{AA3BA92C-64B4-4053-96AA-C0A61F0900B0}"/>
                </a:ext>
              </a:extLst>
            </p:cNvPr>
            <p:cNvSpPr txBox="1"/>
            <p:nvPr/>
          </p:nvSpPr>
          <p:spPr>
            <a:xfrm>
              <a:off x="6246726" y="4696878"/>
              <a:ext cx="1378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female</a:t>
              </a:r>
              <a:endParaRPr lang="zh-TW" altLang="en-US" sz="2400" dirty="0"/>
            </a:p>
          </p:txBody>
        </p:sp>
      </p:grpSp>
      <p:sp>
        <p:nvSpPr>
          <p:cNvPr id="80" name="文字方塊 79">
            <a:extLst>
              <a:ext uri="{FF2B5EF4-FFF2-40B4-BE49-F238E27FC236}">
                <a16:creationId xmlns:a16="http://schemas.microsoft.com/office/drawing/2014/main" id="{BCB8142E-FB43-4939-A044-C07B9AABCC3A}"/>
              </a:ext>
            </a:extLst>
          </p:cNvPr>
          <p:cNvSpPr txBox="1"/>
          <p:nvPr/>
        </p:nvSpPr>
        <p:spPr>
          <a:xfrm>
            <a:off x="871459" y="5492071"/>
            <a:ext cx="3154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positive sentences</a:t>
            </a:r>
            <a:endParaRPr lang="zh-TW" altLang="en-US" sz="2400" dirty="0"/>
          </a:p>
        </p:txBody>
      </p:sp>
      <p:pic>
        <p:nvPicPr>
          <p:cNvPr id="9218" name="Picture 2" descr="ãè±æãçåçæå°çµæ">
            <a:extLst>
              <a:ext uri="{FF2B5EF4-FFF2-40B4-BE49-F238E27FC236}">
                <a16:creationId xmlns:a16="http://schemas.microsoft.com/office/drawing/2014/main" id="{F11B9CB6-BD3F-437F-95C6-9F6462BAE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12" y="4414390"/>
            <a:ext cx="2734879" cy="173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ç¸éåç">
            <a:extLst>
              <a:ext uri="{FF2B5EF4-FFF2-40B4-BE49-F238E27FC236}">
                <a16:creationId xmlns:a16="http://schemas.microsoft.com/office/drawing/2014/main" id="{16DE382C-4377-4DAB-9EDA-BD0883E9C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044" y="4371695"/>
            <a:ext cx="2263770" cy="151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矩形 47">
            <a:extLst>
              <a:ext uri="{FF2B5EF4-FFF2-40B4-BE49-F238E27FC236}">
                <a16:creationId xmlns:a16="http://schemas.microsoft.com/office/drawing/2014/main" id="{D48C9F40-6BC8-4F33-AA30-4D138D9DBBF0}"/>
              </a:ext>
            </a:extLst>
          </p:cNvPr>
          <p:cNvSpPr/>
          <p:nvPr/>
        </p:nvSpPr>
        <p:spPr>
          <a:xfrm>
            <a:off x="4989975" y="5953736"/>
            <a:ext cx="3746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[Alexis </a:t>
            </a:r>
            <a:r>
              <a:rPr lang="en-US" altLang="zh-TW" dirty="0" err="1">
                <a:solidFill>
                  <a:srgbClr val="0000FF"/>
                </a:solidFill>
              </a:rPr>
              <a:t>Conneau</a:t>
            </a:r>
            <a:r>
              <a:rPr lang="en-US" altLang="zh-TW" dirty="0">
                <a:solidFill>
                  <a:srgbClr val="0000FF"/>
                </a:solidFill>
              </a:rPr>
              <a:t>, et al., ICLR, 2018]</a:t>
            </a:r>
          </a:p>
          <a:p>
            <a:r>
              <a:rPr lang="en-US" altLang="zh-TW" dirty="0">
                <a:solidFill>
                  <a:srgbClr val="0000FF"/>
                </a:solidFill>
              </a:rPr>
              <a:t>[Guillaume </a:t>
            </a:r>
            <a:r>
              <a:rPr lang="en-US" altLang="zh-TW" dirty="0" err="1">
                <a:solidFill>
                  <a:srgbClr val="0000FF"/>
                </a:solidFill>
              </a:rPr>
              <a:t>Lample</a:t>
            </a:r>
            <a:r>
              <a:rPr lang="en-US" altLang="zh-TW" dirty="0">
                <a:solidFill>
                  <a:srgbClr val="0000FF"/>
                </a:solidFill>
              </a:rPr>
              <a:t>, et al., ICLR, 2018]</a:t>
            </a:r>
            <a:endParaRPr lang="zh-TW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8179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F7566561-92E4-4C49-94AB-06226363B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502" y="722540"/>
            <a:ext cx="6132996" cy="4704939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13403455-CB75-4A15-9F2F-8685D79E3230}"/>
              </a:ext>
            </a:extLst>
          </p:cNvPr>
          <p:cNvSpPr txBox="1"/>
          <p:nvPr/>
        </p:nvSpPr>
        <p:spPr>
          <a:xfrm>
            <a:off x="1172223" y="5661877"/>
            <a:ext cx="3109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Unsupervised</a:t>
            </a:r>
            <a:r>
              <a:rPr lang="en-US" altLang="zh-TW" sz="2400" dirty="0"/>
              <a:t> learning with 10M sentences</a:t>
            </a:r>
            <a:endParaRPr lang="zh-TW" altLang="en-US" sz="24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1172DA3-1519-4D84-B21D-A31BC93B160A}"/>
              </a:ext>
            </a:extLst>
          </p:cNvPr>
          <p:cNvSpPr txBox="1"/>
          <p:nvPr/>
        </p:nvSpPr>
        <p:spPr>
          <a:xfrm>
            <a:off x="5209915" y="5661877"/>
            <a:ext cx="3305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Supervised</a:t>
            </a:r>
            <a:r>
              <a:rPr lang="en-US" altLang="zh-TW" sz="2400" dirty="0"/>
              <a:t> learning with 100K sentence pairs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2E3DCE39-AC8C-48BA-A5D6-34D412EB7AD7}"/>
                  </a:ext>
                </a:extLst>
              </p:cNvPr>
              <p:cNvSpPr txBox="1"/>
              <p:nvPr/>
            </p:nvSpPr>
            <p:spPr>
              <a:xfrm>
                <a:off x="4463139" y="5784893"/>
                <a:ext cx="3991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2E3DCE39-AC8C-48BA-A5D6-34D412EB7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139" y="5784893"/>
                <a:ext cx="399148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>
            <a:extLst>
              <a:ext uri="{FF2B5EF4-FFF2-40B4-BE49-F238E27FC236}">
                <a16:creationId xmlns:a16="http://schemas.microsoft.com/office/drawing/2014/main" id="{BF2C039B-EE56-4C3B-9D0A-568267B99893}"/>
              </a:ext>
            </a:extLst>
          </p:cNvPr>
          <p:cNvSpPr txBox="1"/>
          <p:nvPr/>
        </p:nvSpPr>
        <p:spPr>
          <a:xfrm>
            <a:off x="3295455" y="536527"/>
            <a:ext cx="165391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supervised</a:t>
            </a:r>
            <a:endParaRPr lang="zh-TW" altLang="en-US" sz="24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0F746D3-1336-413C-8953-4AD2D3C6F0DE}"/>
              </a:ext>
            </a:extLst>
          </p:cNvPr>
          <p:cNvSpPr txBox="1"/>
          <p:nvPr/>
        </p:nvSpPr>
        <p:spPr>
          <a:xfrm>
            <a:off x="1505502" y="1346223"/>
            <a:ext cx="198845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unsupervised</a:t>
            </a:r>
            <a:endParaRPr lang="zh-TW" altLang="en-US" sz="2400" dirty="0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91DC23D8-2320-4226-971B-3568545A33CB}"/>
              </a:ext>
            </a:extLst>
          </p:cNvPr>
          <p:cNvCxnSpPr>
            <a:cxnSpLocks/>
          </p:cNvCxnSpPr>
          <p:nvPr/>
        </p:nvCxnSpPr>
        <p:spPr>
          <a:xfrm flipH="1" flipV="1">
            <a:off x="4122414" y="1027907"/>
            <a:ext cx="540299" cy="5491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6CF48A08-F625-4ED3-9159-E3B30B1BA690}"/>
              </a:ext>
            </a:extLst>
          </p:cNvPr>
          <p:cNvCxnSpPr>
            <a:cxnSpLocks/>
          </p:cNvCxnSpPr>
          <p:nvPr/>
        </p:nvCxnSpPr>
        <p:spPr>
          <a:xfrm flipH="1" flipV="1">
            <a:off x="2499730" y="1807888"/>
            <a:ext cx="497389" cy="8971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01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2BA71D-8E45-4628-BBB5-05765D8F5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Unsupervised Speech Recognition</a:t>
            </a:r>
            <a:endParaRPr lang="zh-TW" altLang="en-US" dirty="0"/>
          </a:p>
        </p:txBody>
      </p:sp>
      <p:grpSp>
        <p:nvGrpSpPr>
          <p:cNvPr id="4" name="群組 106">
            <a:extLst>
              <a:ext uri="{FF2B5EF4-FFF2-40B4-BE49-F238E27FC236}">
                <a16:creationId xmlns:a16="http://schemas.microsoft.com/office/drawing/2014/main" id="{A78337F9-F502-44CC-B3A3-96FE19365BF2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77459" y="1909019"/>
            <a:ext cx="1520729" cy="342799"/>
            <a:chOff x="467932" y="3914400"/>
            <a:chExt cx="2909888" cy="576263"/>
          </a:xfrm>
        </p:grpSpPr>
        <p:pic>
          <p:nvPicPr>
            <p:cNvPr id="5" name="Picture 9">
              <a:extLst>
                <a:ext uri="{FF2B5EF4-FFF2-40B4-BE49-F238E27FC236}">
                  <a16:creationId xmlns:a16="http://schemas.microsoft.com/office/drawing/2014/main" id="{93AB8F68-1B98-4B97-8D40-88FCDEE3A9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932" y="3914400"/>
              <a:ext cx="1624013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id="{1AB3B8CB-3DF5-4DEB-8F30-9745BA590D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807" y="3914400"/>
              <a:ext cx="1624013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群組 106">
            <a:extLst>
              <a:ext uri="{FF2B5EF4-FFF2-40B4-BE49-F238E27FC236}">
                <a16:creationId xmlns:a16="http://schemas.microsoft.com/office/drawing/2014/main" id="{EE43A7A1-05D5-46F7-9EE3-B3C5ED6D2AB1}"/>
              </a:ext>
            </a:extLst>
          </p:cNvPr>
          <p:cNvGrpSpPr>
            <a:grpSpLocks/>
          </p:cNvGrpSpPr>
          <p:nvPr/>
        </p:nvGrpSpPr>
        <p:grpSpPr bwMode="auto">
          <a:xfrm>
            <a:off x="300255" y="2558569"/>
            <a:ext cx="1225043" cy="342799"/>
            <a:chOff x="467932" y="3914400"/>
            <a:chExt cx="2909888" cy="576263"/>
          </a:xfrm>
        </p:grpSpPr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id="{D038F19A-ABE9-4FBD-B85D-0AE36CAC37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932" y="3914400"/>
              <a:ext cx="1624013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DB97C917-8399-4982-91DF-9C72F448E9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807" y="3914400"/>
              <a:ext cx="1624013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群組 106">
            <a:extLst>
              <a:ext uri="{FF2B5EF4-FFF2-40B4-BE49-F238E27FC236}">
                <a16:creationId xmlns:a16="http://schemas.microsoft.com/office/drawing/2014/main" id="{2F1639BD-7153-4247-A05A-FC10654FF08B}"/>
              </a:ext>
            </a:extLst>
          </p:cNvPr>
          <p:cNvGrpSpPr>
            <a:grpSpLocks/>
          </p:cNvGrpSpPr>
          <p:nvPr/>
        </p:nvGrpSpPr>
        <p:grpSpPr bwMode="auto">
          <a:xfrm>
            <a:off x="160571" y="3236277"/>
            <a:ext cx="1777791" cy="342799"/>
            <a:chOff x="467932" y="3914400"/>
            <a:chExt cx="2909888" cy="576263"/>
          </a:xfrm>
        </p:grpSpPr>
        <p:pic>
          <p:nvPicPr>
            <p:cNvPr id="11" name="Picture 9">
              <a:extLst>
                <a:ext uri="{FF2B5EF4-FFF2-40B4-BE49-F238E27FC236}">
                  <a16:creationId xmlns:a16="http://schemas.microsoft.com/office/drawing/2014/main" id="{1FEFEE82-7C68-4B69-8999-63B96B4B57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932" y="3914400"/>
              <a:ext cx="1624013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">
              <a:extLst>
                <a:ext uri="{FF2B5EF4-FFF2-40B4-BE49-F238E27FC236}">
                  <a16:creationId xmlns:a16="http://schemas.microsoft.com/office/drawing/2014/main" id="{1FD0099A-86E2-45B7-AB1E-8DF228B7DB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807" y="3914400"/>
              <a:ext cx="1624013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群組 106">
            <a:extLst>
              <a:ext uri="{FF2B5EF4-FFF2-40B4-BE49-F238E27FC236}">
                <a16:creationId xmlns:a16="http://schemas.microsoft.com/office/drawing/2014/main" id="{8B0304B9-FB2E-4EB2-A356-0AB899C34C6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89708" y="3863276"/>
            <a:ext cx="1602731" cy="342799"/>
            <a:chOff x="467932" y="3914400"/>
            <a:chExt cx="2909888" cy="576263"/>
          </a:xfrm>
        </p:grpSpPr>
        <p:pic>
          <p:nvPicPr>
            <p:cNvPr id="14" name="Picture 9">
              <a:extLst>
                <a:ext uri="{FF2B5EF4-FFF2-40B4-BE49-F238E27FC236}">
                  <a16:creationId xmlns:a16="http://schemas.microsoft.com/office/drawing/2014/main" id="{3CAA2EE8-1E52-4400-92A6-91612A7803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932" y="3914400"/>
              <a:ext cx="1624013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9">
              <a:extLst>
                <a:ext uri="{FF2B5EF4-FFF2-40B4-BE49-F238E27FC236}">
                  <a16:creationId xmlns:a16="http://schemas.microsoft.com/office/drawing/2014/main" id="{AE1F58B5-3CB3-4F7A-BC9B-A700BAE498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807" y="3914400"/>
              <a:ext cx="1624013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2EEDF636-8520-45C3-BCC8-AD638C09E6EA}"/>
              </a:ext>
            </a:extLst>
          </p:cNvPr>
          <p:cNvSpPr/>
          <p:nvPr/>
        </p:nvSpPr>
        <p:spPr>
          <a:xfrm>
            <a:off x="2030797" y="1909019"/>
            <a:ext cx="467836" cy="41143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9C350D12-16D7-4AFF-ACE6-832163EA2069}"/>
              </a:ext>
            </a:extLst>
          </p:cNvPr>
          <p:cNvSpPr txBox="1"/>
          <p:nvPr/>
        </p:nvSpPr>
        <p:spPr>
          <a:xfrm>
            <a:off x="7231131" y="1853315"/>
            <a:ext cx="212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 dog is …… </a:t>
            </a:r>
            <a:endParaRPr lang="zh-TW" altLang="en-US" dirty="0"/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475ED8ED-1316-4B73-A875-BCF75A83A6E6}"/>
              </a:ext>
            </a:extLst>
          </p:cNvPr>
          <p:cNvSpPr txBox="1"/>
          <p:nvPr/>
        </p:nvSpPr>
        <p:spPr>
          <a:xfrm>
            <a:off x="6675547" y="2327970"/>
            <a:ext cx="212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 cats  are …… </a:t>
            </a:r>
            <a:endParaRPr lang="zh-TW" altLang="en-US" dirty="0"/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F70968C9-2E5F-4911-9593-099C3133420D}"/>
              </a:ext>
            </a:extLst>
          </p:cNvPr>
          <p:cNvSpPr txBox="1"/>
          <p:nvPr/>
        </p:nvSpPr>
        <p:spPr>
          <a:xfrm>
            <a:off x="6948998" y="2884454"/>
            <a:ext cx="212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 woman is …… </a:t>
            </a:r>
            <a:endParaRPr lang="zh-TW" altLang="en-US" dirty="0"/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3BDB7EF7-ADB4-4C08-9836-656A43027B6E}"/>
              </a:ext>
            </a:extLst>
          </p:cNvPr>
          <p:cNvSpPr txBox="1"/>
          <p:nvPr/>
        </p:nvSpPr>
        <p:spPr>
          <a:xfrm>
            <a:off x="6793442" y="3945196"/>
            <a:ext cx="212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 man is …… </a:t>
            </a:r>
            <a:endParaRPr lang="zh-TW" altLang="en-US" dirty="0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5B472CBD-1F72-4D8B-BD5D-E518EA92EAB2}"/>
              </a:ext>
            </a:extLst>
          </p:cNvPr>
          <p:cNvSpPr/>
          <p:nvPr/>
        </p:nvSpPr>
        <p:spPr>
          <a:xfrm>
            <a:off x="2233542" y="1729530"/>
            <a:ext cx="2535631" cy="277320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3191637B-EE3E-4BDD-A825-FB79A16C25A5}"/>
              </a:ext>
            </a:extLst>
          </p:cNvPr>
          <p:cNvSpPr/>
          <p:nvPr/>
        </p:nvSpPr>
        <p:spPr>
          <a:xfrm>
            <a:off x="6617344" y="1729530"/>
            <a:ext cx="2243383" cy="277320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B7004620-E29A-4BDB-B1A6-922087173C69}"/>
              </a:ext>
            </a:extLst>
          </p:cNvPr>
          <p:cNvSpPr txBox="1"/>
          <p:nvPr/>
        </p:nvSpPr>
        <p:spPr>
          <a:xfrm>
            <a:off x="7345431" y="3394410"/>
            <a:ext cx="14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 cat is …… </a:t>
            </a:r>
            <a:endParaRPr lang="zh-TW" altLang="en-US" dirty="0"/>
          </a:p>
        </p:txBody>
      </p:sp>
      <p:sp>
        <p:nvSpPr>
          <p:cNvPr id="42" name="箭號: 向右 41">
            <a:extLst>
              <a:ext uri="{FF2B5EF4-FFF2-40B4-BE49-F238E27FC236}">
                <a16:creationId xmlns:a16="http://schemas.microsoft.com/office/drawing/2014/main" id="{0BA1DF44-52B2-40E7-9E8D-909713D2BB1B}"/>
              </a:ext>
            </a:extLst>
          </p:cNvPr>
          <p:cNvSpPr/>
          <p:nvPr/>
        </p:nvSpPr>
        <p:spPr>
          <a:xfrm>
            <a:off x="2022143" y="2515257"/>
            <a:ext cx="467836" cy="41143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43" name="箭號: 向右 42">
            <a:extLst>
              <a:ext uri="{FF2B5EF4-FFF2-40B4-BE49-F238E27FC236}">
                <a16:creationId xmlns:a16="http://schemas.microsoft.com/office/drawing/2014/main" id="{4A492D38-93E4-4611-B5AF-CB290CF5E07D}"/>
              </a:ext>
            </a:extLst>
          </p:cNvPr>
          <p:cNvSpPr/>
          <p:nvPr/>
        </p:nvSpPr>
        <p:spPr>
          <a:xfrm>
            <a:off x="2026164" y="3167639"/>
            <a:ext cx="467836" cy="41143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44" name="箭號: 向右 43">
            <a:extLst>
              <a:ext uri="{FF2B5EF4-FFF2-40B4-BE49-F238E27FC236}">
                <a16:creationId xmlns:a16="http://schemas.microsoft.com/office/drawing/2014/main" id="{B1B7150D-81D3-4BB4-941F-9E30D3AB6F7C}"/>
              </a:ext>
            </a:extLst>
          </p:cNvPr>
          <p:cNvSpPr/>
          <p:nvPr/>
        </p:nvSpPr>
        <p:spPr>
          <a:xfrm>
            <a:off x="2016267" y="3840254"/>
            <a:ext cx="467836" cy="41143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D854F461-1118-4C41-9ABE-A6A907F8402B}"/>
              </a:ext>
            </a:extLst>
          </p:cNvPr>
          <p:cNvSpPr txBox="1"/>
          <p:nvPr/>
        </p:nvSpPr>
        <p:spPr>
          <a:xfrm>
            <a:off x="4594031" y="3317466"/>
            <a:ext cx="2243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</a:rPr>
              <a:t>Cycle GAN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  <p:sp>
        <p:nvSpPr>
          <p:cNvPr id="46" name="箭號: 向右 45">
            <a:extLst>
              <a:ext uri="{FF2B5EF4-FFF2-40B4-BE49-F238E27FC236}">
                <a16:creationId xmlns:a16="http://schemas.microsoft.com/office/drawing/2014/main" id="{C14A01A1-80D8-4D2A-83ED-99DC361A8DB8}"/>
              </a:ext>
            </a:extLst>
          </p:cNvPr>
          <p:cNvSpPr/>
          <p:nvPr/>
        </p:nvSpPr>
        <p:spPr>
          <a:xfrm>
            <a:off x="4883245" y="2331590"/>
            <a:ext cx="1641838" cy="411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47" name="箭號: 向右 46">
            <a:extLst>
              <a:ext uri="{FF2B5EF4-FFF2-40B4-BE49-F238E27FC236}">
                <a16:creationId xmlns:a16="http://schemas.microsoft.com/office/drawing/2014/main" id="{AA7E6BB9-8FC5-403C-B1AD-6E3A953E5B47}"/>
              </a:ext>
            </a:extLst>
          </p:cNvPr>
          <p:cNvSpPr/>
          <p:nvPr/>
        </p:nvSpPr>
        <p:spPr>
          <a:xfrm flipH="1">
            <a:off x="4818442" y="2824528"/>
            <a:ext cx="1641838" cy="411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48" name="圖片 4" descr="thinking_computer1.gif">
            <a:extLst>
              <a:ext uri="{FF2B5EF4-FFF2-40B4-BE49-F238E27FC236}">
                <a16:creationId xmlns:a16="http://schemas.microsoft.com/office/drawing/2014/main" id="{9FB160C5-773F-4482-9EB5-089B3E3772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573" y="4744848"/>
            <a:ext cx="1052181" cy="156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想法泡泡: 雲朵 48">
            <a:extLst>
              <a:ext uri="{FF2B5EF4-FFF2-40B4-BE49-F238E27FC236}">
                <a16:creationId xmlns:a16="http://schemas.microsoft.com/office/drawing/2014/main" id="{2AB51163-60ED-4022-AD60-0ABF02B9051E}"/>
              </a:ext>
            </a:extLst>
          </p:cNvPr>
          <p:cNvSpPr/>
          <p:nvPr/>
        </p:nvSpPr>
        <p:spPr>
          <a:xfrm>
            <a:off x="4254324" y="5035760"/>
            <a:ext cx="2973449" cy="1096523"/>
          </a:xfrm>
          <a:prstGeom prst="cloudCallout">
            <a:avLst>
              <a:gd name="adj1" fmla="val 60418"/>
              <a:gd name="adj2" fmla="val -1047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D82C35F5-1D3E-4A3D-8054-C547E389BFB7}"/>
              </a:ext>
            </a:extLst>
          </p:cNvPr>
          <p:cNvSpPr txBox="1"/>
          <p:nvPr/>
        </p:nvSpPr>
        <p:spPr>
          <a:xfrm>
            <a:off x="5892240" y="5407548"/>
            <a:ext cx="67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“The”</a:t>
            </a:r>
            <a:endParaRPr lang="zh-TW" altLang="en-US" dirty="0"/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4C0F0071-7DD0-45C0-918C-9ED804C0EFF8}"/>
              </a:ext>
            </a:extLst>
          </p:cNvPr>
          <p:cNvSpPr txBox="1"/>
          <p:nvPr/>
        </p:nvSpPr>
        <p:spPr>
          <a:xfrm>
            <a:off x="5291382" y="5411440"/>
            <a:ext cx="67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=</a:t>
            </a:r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79DF872-8B21-45F8-B4CA-FC6F71BDEF70}"/>
              </a:ext>
            </a:extLst>
          </p:cNvPr>
          <p:cNvSpPr txBox="1"/>
          <p:nvPr/>
        </p:nvSpPr>
        <p:spPr>
          <a:xfrm>
            <a:off x="836951" y="4522389"/>
            <a:ext cx="3538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Acoustic Pattern Discovery</a:t>
            </a:r>
            <a:endParaRPr lang="zh-TW" altLang="en-US" sz="2400" b="1" i="1" u="sng" dirty="0"/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C0C85681-DB44-4784-9D23-7C33ED0D3589}"/>
              </a:ext>
            </a:extLst>
          </p:cNvPr>
          <p:cNvSpPr txBox="1"/>
          <p:nvPr/>
        </p:nvSpPr>
        <p:spPr>
          <a:xfrm>
            <a:off x="803815" y="5229071"/>
            <a:ext cx="36685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Can we achieve unsupervised speech recognition?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CE115D81-D715-46C3-BBD6-895AFB0D52A1}"/>
              </a:ext>
            </a:extLst>
          </p:cNvPr>
          <p:cNvSpPr txBox="1"/>
          <p:nvPr/>
        </p:nvSpPr>
        <p:spPr>
          <a:xfrm>
            <a:off x="5006408" y="5321966"/>
            <a:ext cx="456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p</a:t>
            </a:r>
            <a:r>
              <a:rPr lang="en-US" altLang="zh-TW" sz="2400" baseline="-25000" dirty="0">
                <a:solidFill>
                  <a:srgbClr val="0000FF"/>
                </a:solidFill>
              </a:rPr>
              <a:t>1</a:t>
            </a:r>
            <a:endParaRPr lang="zh-TW" alt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61" name="文字方塊 60">
            <a:extLst>
              <a:ext uri="{FF2B5EF4-FFF2-40B4-BE49-F238E27FC236}">
                <a16:creationId xmlns:a16="http://schemas.microsoft.com/office/drawing/2014/main" id="{F2C173FF-2825-4EE9-B4E7-D4CF50E5111A}"/>
              </a:ext>
            </a:extLst>
          </p:cNvPr>
          <p:cNvSpPr txBox="1"/>
          <p:nvPr/>
        </p:nvSpPr>
        <p:spPr>
          <a:xfrm>
            <a:off x="2502839" y="2471755"/>
            <a:ext cx="456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p</a:t>
            </a:r>
            <a:r>
              <a:rPr lang="en-US" altLang="zh-TW" sz="2400" baseline="-25000" dirty="0">
                <a:solidFill>
                  <a:srgbClr val="0000FF"/>
                </a:solidFill>
              </a:rPr>
              <a:t>1</a:t>
            </a:r>
            <a:endParaRPr lang="zh-TW" alt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6C4E7FA4-2FAE-4DF2-A2C9-E767B6AB6AC6}"/>
              </a:ext>
            </a:extLst>
          </p:cNvPr>
          <p:cNvSpPr txBox="1"/>
          <p:nvPr/>
        </p:nvSpPr>
        <p:spPr>
          <a:xfrm>
            <a:off x="2944964" y="2471755"/>
            <a:ext cx="456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p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3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8DC88CFA-2B3E-42C3-B843-5F26B3109E4C}"/>
              </a:ext>
            </a:extLst>
          </p:cNvPr>
          <p:cNvSpPr txBox="1"/>
          <p:nvPr/>
        </p:nvSpPr>
        <p:spPr>
          <a:xfrm>
            <a:off x="3387089" y="2471755"/>
            <a:ext cx="456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B050"/>
                </a:solidFill>
              </a:rPr>
              <a:t>p</a:t>
            </a:r>
            <a:r>
              <a:rPr lang="en-US" altLang="zh-TW" sz="2400" baseline="-25000" dirty="0">
                <a:solidFill>
                  <a:srgbClr val="00B050"/>
                </a:solidFill>
              </a:rPr>
              <a:t>2</a:t>
            </a:r>
            <a:endParaRPr lang="zh-TW" altLang="en-US" sz="2400" baseline="-25000" dirty="0">
              <a:solidFill>
                <a:srgbClr val="00B050"/>
              </a:solidFill>
            </a:endParaRPr>
          </a:p>
        </p:txBody>
      </p:sp>
      <p:sp>
        <p:nvSpPr>
          <p:cNvPr id="64" name="文字方塊 63">
            <a:extLst>
              <a:ext uri="{FF2B5EF4-FFF2-40B4-BE49-F238E27FC236}">
                <a16:creationId xmlns:a16="http://schemas.microsoft.com/office/drawing/2014/main" id="{AEAF6324-91FB-4C0A-8C69-793AFC685985}"/>
              </a:ext>
            </a:extLst>
          </p:cNvPr>
          <p:cNvSpPr txBox="1"/>
          <p:nvPr/>
        </p:nvSpPr>
        <p:spPr>
          <a:xfrm>
            <a:off x="2495359" y="3120103"/>
            <a:ext cx="456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p</a:t>
            </a:r>
            <a:r>
              <a:rPr lang="en-US" altLang="zh-TW" sz="2400" baseline="-25000" dirty="0">
                <a:solidFill>
                  <a:srgbClr val="0000FF"/>
                </a:solidFill>
              </a:rPr>
              <a:t>1</a:t>
            </a:r>
            <a:endParaRPr lang="zh-TW" alt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65" name="文字方塊 64">
            <a:extLst>
              <a:ext uri="{FF2B5EF4-FFF2-40B4-BE49-F238E27FC236}">
                <a16:creationId xmlns:a16="http://schemas.microsoft.com/office/drawing/2014/main" id="{B8BF25FA-75E4-4CF3-B61B-5A955FE196AA}"/>
              </a:ext>
            </a:extLst>
          </p:cNvPr>
          <p:cNvSpPr txBox="1"/>
          <p:nvPr/>
        </p:nvSpPr>
        <p:spPr>
          <a:xfrm>
            <a:off x="2935100" y="3120103"/>
            <a:ext cx="456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C000"/>
                </a:solidFill>
              </a:rPr>
              <a:t>p</a:t>
            </a:r>
            <a:r>
              <a:rPr lang="en-US" altLang="zh-TW" sz="2400" baseline="-25000" dirty="0">
                <a:solidFill>
                  <a:srgbClr val="FFC000"/>
                </a:solidFill>
              </a:rPr>
              <a:t>4</a:t>
            </a:r>
            <a:endParaRPr lang="zh-TW" altLang="en-US" sz="2400" baseline="-25000" dirty="0">
              <a:solidFill>
                <a:srgbClr val="FFC000"/>
              </a:solidFill>
            </a:endParaRPr>
          </a:p>
        </p:txBody>
      </p:sp>
      <p:sp>
        <p:nvSpPr>
          <p:cNvPr id="66" name="文字方塊 65">
            <a:extLst>
              <a:ext uri="{FF2B5EF4-FFF2-40B4-BE49-F238E27FC236}">
                <a16:creationId xmlns:a16="http://schemas.microsoft.com/office/drawing/2014/main" id="{A443843C-4ADC-459C-81F5-525A0C0B571B}"/>
              </a:ext>
            </a:extLst>
          </p:cNvPr>
          <p:cNvSpPr txBox="1"/>
          <p:nvPr/>
        </p:nvSpPr>
        <p:spPr>
          <a:xfrm>
            <a:off x="3374841" y="3120103"/>
            <a:ext cx="456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p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3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67" name="文字方塊 66">
            <a:extLst>
              <a:ext uri="{FF2B5EF4-FFF2-40B4-BE49-F238E27FC236}">
                <a16:creationId xmlns:a16="http://schemas.microsoft.com/office/drawing/2014/main" id="{403C934B-BBD9-460D-832B-7BC62F453C97}"/>
              </a:ext>
            </a:extLst>
          </p:cNvPr>
          <p:cNvSpPr txBox="1"/>
          <p:nvPr/>
        </p:nvSpPr>
        <p:spPr>
          <a:xfrm>
            <a:off x="3814582" y="3120103"/>
            <a:ext cx="456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</a:t>
            </a:r>
            <a:r>
              <a:rPr lang="en-US" altLang="zh-TW" sz="2400" baseline="-25000" dirty="0"/>
              <a:t>5</a:t>
            </a:r>
            <a:endParaRPr lang="zh-TW" altLang="en-US" sz="2400" baseline="-25000" dirty="0"/>
          </a:p>
        </p:txBody>
      </p: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D4535CE6-0A2E-45E6-8A0F-738F6B6D493F}"/>
              </a:ext>
            </a:extLst>
          </p:cNvPr>
          <p:cNvSpPr txBox="1"/>
          <p:nvPr/>
        </p:nvSpPr>
        <p:spPr>
          <a:xfrm>
            <a:off x="4254324" y="3120103"/>
            <a:ext cx="456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</a:t>
            </a:r>
            <a:r>
              <a:rPr lang="en-US" altLang="zh-TW" sz="2400" baseline="-25000" dirty="0"/>
              <a:t>5</a:t>
            </a:r>
            <a:endParaRPr lang="zh-TW" altLang="en-US" sz="2400" baseline="-25000" dirty="0"/>
          </a:p>
        </p:txBody>
      </p:sp>
      <p:sp>
        <p:nvSpPr>
          <p:cNvPr id="69" name="文字方塊 68">
            <a:extLst>
              <a:ext uri="{FF2B5EF4-FFF2-40B4-BE49-F238E27FC236}">
                <a16:creationId xmlns:a16="http://schemas.microsoft.com/office/drawing/2014/main" id="{F2CED55F-ED6A-4B7D-98DC-10FBD063C874}"/>
              </a:ext>
            </a:extLst>
          </p:cNvPr>
          <p:cNvSpPr txBox="1"/>
          <p:nvPr/>
        </p:nvSpPr>
        <p:spPr>
          <a:xfrm>
            <a:off x="2508059" y="3794155"/>
            <a:ext cx="456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p</a:t>
            </a:r>
            <a:r>
              <a:rPr lang="en-US" altLang="zh-TW" sz="2400" baseline="-25000" dirty="0">
                <a:solidFill>
                  <a:srgbClr val="0000FF"/>
                </a:solidFill>
              </a:rPr>
              <a:t>1</a:t>
            </a:r>
            <a:endParaRPr lang="zh-TW" alt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038F78D1-B05B-4E37-BF8F-3CF9723A2B4A}"/>
              </a:ext>
            </a:extLst>
          </p:cNvPr>
          <p:cNvSpPr txBox="1"/>
          <p:nvPr/>
        </p:nvSpPr>
        <p:spPr>
          <a:xfrm>
            <a:off x="2949902" y="3794155"/>
            <a:ext cx="456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</a:t>
            </a:r>
            <a:r>
              <a:rPr lang="en-US" altLang="zh-TW" sz="2400" baseline="-25000" dirty="0"/>
              <a:t>5</a:t>
            </a:r>
            <a:endParaRPr lang="zh-TW" altLang="en-US" sz="2400" baseline="-25000" dirty="0"/>
          </a:p>
        </p:txBody>
      </p:sp>
      <p:sp>
        <p:nvSpPr>
          <p:cNvPr id="71" name="文字方塊 70">
            <a:extLst>
              <a:ext uri="{FF2B5EF4-FFF2-40B4-BE49-F238E27FC236}">
                <a16:creationId xmlns:a16="http://schemas.microsoft.com/office/drawing/2014/main" id="{974D404E-2D99-48B0-B253-FB0F1F29C500}"/>
              </a:ext>
            </a:extLst>
          </p:cNvPr>
          <p:cNvSpPr txBox="1"/>
          <p:nvPr/>
        </p:nvSpPr>
        <p:spPr>
          <a:xfrm>
            <a:off x="3391745" y="3794155"/>
            <a:ext cx="456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C000"/>
                </a:solidFill>
              </a:rPr>
              <a:t>p</a:t>
            </a:r>
            <a:r>
              <a:rPr lang="en-US" altLang="zh-TW" sz="2400" baseline="-25000" dirty="0">
                <a:solidFill>
                  <a:srgbClr val="FFC000"/>
                </a:solidFill>
              </a:rPr>
              <a:t>4</a:t>
            </a:r>
            <a:endParaRPr lang="zh-TW" altLang="en-US" sz="2400" baseline="-25000" dirty="0">
              <a:solidFill>
                <a:srgbClr val="FFC000"/>
              </a:solidFill>
            </a:endParaRPr>
          </a:p>
        </p:txBody>
      </p:sp>
      <p:sp>
        <p:nvSpPr>
          <p:cNvPr id="72" name="文字方塊 71">
            <a:extLst>
              <a:ext uri="{FF2B5EF4-FFF2-40B4-BE49-F238E27FC236}">
                <a16:creationId xmlns:a16="http://schemas.microsoft.com/office/drawing/2014/main" id="{0FD2A414-2F54-46B8-9470-54EC67E21198}"/>
              </a:ext>
            </a:extLst>
          </p:cNvPr>
          <p:cNvSpPr txBox="1"/>
          <p:nvPr/>
        </p:nvSpPr>
        <p:spPr>
          <a:xfrm>
            <a:off x="3833589" y="3794155"/>
            <a:ext cx="456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p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3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73" name="文字方塊 72">
            <a:extLst>
              <a:ext uri="{FF2B5EF4-FFF2-40B4-BE49-F238E27FC236}">
                <a16:creationId xmlns:a16="http://schemas.microsoft.com/office/drawing/2014/main" id="{5758A9C3-7C8E-42D0-9943-ECA05FBFC78F}"/>
              </a:ext>
            </a:extLst>
          </p:cNvPr>
          <p:cNvSpPr txBox="1"/>
          <p:nvPr/>
        </p:nvSpPr>
        <p:spPr>
          <a:xfrm>
            <a:off x="2493256" y="1853315"/>
            <a:ext cx="456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p</a:t>
            </a:r>
            <a:r>
              <a:rPr lang="en-US" altLang="zh-TW" sz="2400" baseline="-25000" dirty="0">
                <a:solidFill>
                  <a:srgbClr val="0000FF"/>
                </a:solidFill>
              </a:rPr>
              <a:t>1</a:t>
            </a:r>
            <a:endParaRPr lang="zh-TW" alt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74" name="文字方塊 73">
            <a:extLst>
              <a:ext uri="{FF2B5EF4-FFF2-40B4-BE49-F238E27FC236}">
                <a16:creationId xmlns:a16="http://schemas.microsoft.com/office/drawing/2014/main" id="{B686F152-CCAE-40D7-8006-71AE33F4237B}"/>
              </a:ext>
            </a:extLst>
          </p:cNvPr>
          <p:cNvSpPr txBox="1"/>
          <p:nvPr/>
        </p:nvSpPr>
        <p:spPr>
          <a:xfrm>
            <a:off x="2935099" y="1853315"/>
            <a:ext cx="456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B050"/>
                </a:solidFill>
              </a:rPr>
              <a:t>p</a:t>
            </a:r>
            <a:r>
              <a:rPr lang="en-US" altLang="zh-TW" sz="2400" baseline="-25000" dirty="0">
                <a:solidFill>
                  <a:srgbClr val="00B050"/>
                </a:solidFill>
              </a:rPr>
              <a:t>2</a:t>
            </a:r>
            <a:endParaRPr lang="zh-TW" altLang="en-US" sz="2400" baseline="-25000" dirty="0">
              <a:solidFill>
                <a:srgbClr val="00B050"/>
              </a:solidFill>
            </a:endParaRPr>
          </a:p>
        </p:txBody>
      </p:sp>
      <p:sp>
        <p:nvSpPr>
          <p:cNvPr id="75" name="文字方塊 74">
            <a:extLst>
              <a:ext uri="{FF2B5EF4-FFF2-40B4-BE49-F238E27FC236}">
                <a16:creationId xmlns:a16="http://schemas.microsoft.com/office/drawing/2014/main" id="{0D00E83B-23DA-44B3-AA56-BB257EB49B14}"/>
              </a:ext>
            </a:extLst>
          </p:cNvPr>
          <p:cNvSpPr txBox="1"/>
          <p:nvPr/>
        </p:nvSpPr>
        <p:spPr>
          <a:xfrm>
            <a:off x="3376942" y="1853315"/>
            <a:ext cx="456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p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3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76" name="文字方塊 75">
            <a:extLst>
              <a:ext uri="{FF2B5EF4-FFF2-40B4-BE49-F238E27FC236}">
                <a16:creationId xmlns:a16="http://schemas.microsoft.com/office/drawing/2014/main" id="{E6E3A5B0-4AE1-43A0-8DED-FD746C09F0E0}"/>
              </a:ext>
            </a:extLst>
          </p:cNvPr>
          <p:cNvSpPr txBox="1"/>
          <p:nvPr/>
        </p:nvSpPr>
        <p:spPr>
          <a:xfrm>
            <a:off x="3818786" y="1853315"/>
            <a:ext cx="456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C000"/>
                </a:solidFill>
              </a:rPr>
              <a:t>p</a:t>
            </a:r>
            <a:r>
              <a:rPr lang="en-US" altLang="zh-TW" sz="2400" baseline="-25000" dirty="0">
                <a:solidFill>
                  <a:srgbClr val="FFC000"/>
                </a:solidFill>
              </a:rPr>
              <a:t>4</a:t>
            </a:r>
            <a:endParaRPr lang="zh-TW" altLang="en-US" sz="2400" baseline="-25000" dirty="0">
              <a:solidFill>
                <a:srgbClr val="FFC000"/>
              </a:solidFill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0F1EF3D2-A39D-4DDC-8842-B26ADEDDA95E}"/>
              </a:ext>
            </a:extLst>
          </p:cNvPr>
          <p:cNvSpPr/>
          <p:nvPr/>
        </p:nvSpPr>
        <p:spPr>
          <a:xfrm>
            <a:off x="3904690" y="6328399"/>
            <a:ext cx="4956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  <a:latin typeface="Lucida Grande"/>
              </a:rPr>
              <a:t>[Liu, et al., </a:t>
            </a:r>
            <a:r>
              <a:rPr lang="en-US" altLang="zh-TW" dirty="0" err="1">
                <a:solidFill>
                  <a:srgbClr val="0000FF"/>
                </a:solidFill>
                <a:latin typeface="Lucida Grande"/>
              </a:rPr>
              <a:t>arXiv</a:t>
            </a:r>
            <a:r>
              <a:rPr lang="en-US" altLang="zh-TW" dirty="0">
                <a:solidFill>
                  <a:srgbClr val="0000FF"/>
                </a:solidFill>
                <a:latin typeface="Lucida Grande"/>
              </a:rPr>
              <a:t>, 2018] [Chen, et al., </a:t>
            </a:r>
            <a:r>
              <a:rPr lang="en-US" altLang="zh-TW" dirty="0" err="1">
                <a:solidFill>
                  <a:srgbClr val="0000FF"/>
                </a:solidFill>
                <a:latin typeface="Lucida Grande"/>
              </a:rPr>
              <a:t>arXiv</a:t>
            </a:r>
            <a:r>
              <a:rPr lang="en-US" altLang="zh-TW" dirty="0">
                <a:solidFill>
                  <a:srgbClr val="0000FF"/>
                </a:solidFill>
                <a:latin typeface="Lucida Grande"/>
              </a:rPr>
              <a:t>, 2018]</a:t>
            </a:r>
            <a:endParaRPr lang="zh-TW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1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5" grpId="0"/>
      <p:bldP spid="36" grpId="0"/>
      <p:bldP spid="37" grpId="0"/>
      <p:bldP spid="38" grpId="0"/>
      <p:bldP spid="39" grpId="0" animBg="1"/>
      <p:bldP spid="40" grpId="0" animBg="1"/>
      <p:bldP spid="41" grpId="0"/>
      <p:bldP spid="42" grpId="0" animBg="1"/>
      <p:bldP spid="43" grpId="0" animBg="1"/>
      <p:bldP spid="44" grpId="0" animBg="1"/>
      <p:bldP spid="45" grpId="0"/>
      <p:bldP spid="46" grpId="0" animBg="1"/>
      <p:bldP spid="47" grpId="0" animBg="1"/>
      <p:bldP spid="49" grpId="0" animBg="1"/>
      <p:bldP spid="51" grpId="0"/>
      <p:bldP spid="52" grpId="0"/>
      <p:bldP spid="3" grpId="0"/>
      <p:bldP spid="54" grpId="0"/>
      <p:bldP spid="57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1F1AE2-71C1-4519-8024-9E45049D9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Unsupervised Speech Recognition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0DCABEF-EA88-4B9E-8F56-67430812C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Phoneme recognition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ED53ECD-5BFA-42DB-82E2-5218ECA0CE54}"/>
              </a:ext>
            </a:extLst>
          </p:cNvPr>
          <p:cNvSpPr txBox="1"/>
          <p:nvPr/>
        </p:nvSpPr>
        <p:spPr>
          <a:xfrm>
            <a:off x="6591300" y="1549400"/>
            <a:ext cx="210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Audio: TIMIT</a:t>
            </a:r>
          </a:p>
          <a:p>
            <a:r>
              <a:rPr lang="en-US" altLang="zh-TW" sz="2400" dirty="0"/>
              <a:t>Text: WMT</a:t>
            </a:r>
            <a:endParaRPr lang="zh-TW" altLang="en-US" sz="24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FB44C38-4517-412A-87E3-FE2B7FD25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875" y="2563532"/>
            <a:ext cx="6105525" cy="388620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7FCD7CC-30EF-4CF8-BCE9-1B86F566046C}"/>
              </a:ext>
            </a:extLst>
          </p:cNvPr>
          <p:cNvSpPr txBox="1"/>
          <p:nvPr/>
        </p:nvSpPr>
        <p:spPr>
          <a:xfrm>
            <a:off x="4107542" y="2996363"/>
            <a:ext cx="2017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B0F0"/>
                </a:solidFill>
              </a:rPr>
              <a:t>supervised</a:t>
            </a:r>
            <a:endParaRPr lang="zh-TW" altLang="en-US" sz="2400" dirty="0">
              <a:solidFill>
                <a:srgbClr val="00B0F0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E275EDD-6052-48A6-A868-28A6264AF18B}"/>
              </a:ext>
            </a:extLst>
          </p:cNvPr>
          <p:cNvSpPr txBox="1"/>
          <p:nvPr/>
        </p:nvSpPr>
        <p:spPr>
          <a:xfrm>
            <a:off x="5054148" y="4753271"/>
            <a:ext cx="2017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WGAN-GP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6710097-22C1-4FBD-B5E9-BED18FF23565}"/>
              </a:ext>
            </a:extLst>
          </p:cNvPr>
          <p:cNvSpPr txBox="1"/>
          <p:nvPr/>
        </p:nvSpPr>
        <p:spPr>
          <a:xfrm>
            <a:off x="4872039" y="4105815"/>
            <a:ext cx="2381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Gumbel-</a:t>
            </a:r>
            <a:r>
              <a:rPr lang="en-US" altLang="zh-TW" sz="2400" dirty="0" err="1">
                <a:solidFill>
                  <a:srgbClr val="FF0000"/>
                </a:solidFill>
              </a:rPr>
              <a:t>softmax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616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Concluding Remarks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387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7C237C-B93A-4221-BE0F-C1D3E12CBF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Concluding Remarks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5A43CFD-6EED-4480-A18D-FF446F8491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/>
              <a:t>from A to Z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816396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592BDBC-EEE0-42B2-A8C7-6EE9251B3BF2}"/>
              </a:ext>
            </a:extLst>
          </p:cNvPr>
          <p:cNvSpPr/>
          <p:nvPr/>
        </p:nvSpPr>
        <p:spPr>
          <a:xfrm>
            <a:off x="690979" y="538929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endParaRPr lang="zh-TW" alt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6C06C9C-ECFA-4E5C-9150-C3CCD9DF36BE}"/>
              </a:ext>
            </a:extLst>
          </p:cNvPr>
          <p:cNvSpPr/>
          <p:nvPr/>
        </p:nvSpPr>
        <p:spPr>
          <a:xfrm>
            <a:off x="2168944" y="538929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endParaRPr lang="zh-TW" alt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1F87B8E-2BC9-43E5-B0F2-861B51477FB2}"/>
              </a:ext>
            </a:extLst>
          </p:cNvPr>
          <p:cNvSpPr/>
          <p:nvPr/>
        </p:nvSpPr>
        <p:spPr>
          <a:xfrm>
            <a:off x="3614849" y="538929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endParaRPr lang="zh-TW" alt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33FC75E-F042-40F8-BD70-4ED4482AB078}"/>
              </a:ext>
            </a:extLst>
          </p:cNvPr>
          <p:cNvSpPr/>
          <p:nvPr/>
        </p:nvSpPr>
        <p:spPr>
          <a:xfrm>
            <a:off x="5060754" y="538929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</a:t>
            </a:r>
            <a:endParaRPr lang="zh-TW" alt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CF8C85B-A724-4D81-A5DD-7A7A8E570FC7}"/>
              </a:ext>
            </a:extLst>
          </p:cNvPr>
          <p:cNvSpPr/>
          <p:nvPr/>
        </p:nvSpPr>
        <p:spPr>
          <a:xfrm>
            <a:off x="6554750" y="538929"/>
            <a:ext cx="522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</a:t>
            </a:r>
            <a:endParaRPr lang="zh-TW" alt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17B7A6F-C08C-44E7-B951-A8B1CDE1600A}"/>
              </a:ext>
            </a:extLst>
          </p:cNvPr>
          <p:cNvSpPr/>
          <p:nvPr/>
        </p:nvSpPr>
        <p:spPr>
          <a:xfrm>
            <a:off x="7950960" y="538929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</a:t>
            </a:r>
            <a:endParaRPr lang="zh-TW" alt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9AB6D42-FB05-41D5-853A-B9B5ABC75110}"/>
              </a:ext>
            </a:extLst>
          </p:cNvPr>
          <p:cNvSpPr/>
          <p:nvPr/>
        </p:nvSpPr>
        <p:spPr>
          <a:xfrm>
            <a:off x="680560" y="3449219"/>
            <a:ext cx="625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</a:t>
            </a:r>
            <a:endParaRPr lang="zh-TW" alt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722D964-893C-4D5D-B047-CC2315245DAC}"/>
              </a:ext>
            </a:extLst>
          </p:cNvPr>
          <p:cNvSpPr/>
          <p:nvPr/>
        </p:nvSpPr>
        <p:spPr>
          <a:xfrm>
            <a:off x="2144098" y="3449219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</a:t>
            </a:r>
            <a:endParaRPr lang="zh-TW" alt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396C67C-ABE3-4112-A359-E56F88CB016F}"/>
              </a:ext>
            </a:extLst>
          </p:cNvPr>
          <p:cNvSpPr/>
          <p:nvPr/>
        </p:nvSpPr>
        <p:spPr>
          <a:xfrm>
            <a:off x="3716640" y="3449219"/>
            <a:ext cx="369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endParaRPr lang="zh-TW" alt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C6C4F01-E24C-4AFD-ACB5-25D768F239B2}"/>
              </a:ext>
            </a:extLst>
          </p:cNvPr>
          <p:cNvSpPr/>
          <p:nvPr/>
        </p:nvSpPr>
        <p:spPr>
          <a:xfrm>
            <a:off x="5164148" y="3449219"/>
            <a:ext cx="413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</a:t>
            </a:r>
            <a:endParaRPr lang="zh-TW" alt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E70A786-A359-4108-A767-539E11CB371A}"/>
              </a:ext>
            </a:extLst>
          </p:cNvPr>
          <p:cNvSpPr/>
          <p:nvPr/>
        </p:nvSpPr>
        <p:spPr>
          <a:xfrm>
            <a:off x="6534711" y="3449219"/>
            <a:ext cx="56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</a:t>
            </a:r>
            <a:endParaRPr lang="zh-TW" alt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CCED799-DA6D-4530-B83C-01D37CAAA64E}"/>
              </a:ext>
            </a:extLst>
          </p:cNvPr>
          <p:cNvSpPr/>
          <p:nvPr/>
        </p:nvSpPr>
        <p:spPr>
          <a:xfrm>
            <a:off x="7962983" y="3449219"/>
            <a:ext cx="478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</a:t>
            </a:r>
            <a:endParaRPr lang="zh-TW" alt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6A831E3E-9B1A-4702-BDF3-72D1AC1CE88C}"/>
              </a:ext>
            </a:extLst>
          </p:cNvPr>
          <p:cNvSpPr txBox="1"/>
          <p:nvPr/>
        </p:nvSpPr>
        <p:spPr>
          <a:xfrm>
            <a:off x="286383" y="1462259"/>
            <a:ext cx="1445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ACGAN</a:t>
            </a:r>
            <a:endParaRPr lang="zh-TW" altLang="en-US" sz="2800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014FD9F9-D4F7-4BD2-A59F-4B9F0B250CF6}"/>
              </a:ext>
            </a:extLst>
          </p:cNvPr>
          <p:cNvSpPr txBox="1"/>
          <p:nvPr/>
        </p:nvSpPr>
        <p:spPr>
          <a:xfrm>
            <a:off x="1732288" y="1462259"/>
            <a:ext cx="1445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err="1"/>
              <a:t>BiGAN</a:t>
            </a:r>
            <a:endParaRPr lang="zh-TW" altLang="en-US" sz="2800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6FE61C00-4404-4436-B5DF-841213789436}"/>
              </a:ext>
            </a:extLst>
          </p:cNvPr>
          <p:cNvSpPr txBox="1"/>
          <p:nvPr/>
        </p:nvSpPr>
        <p:spPr>
          <a:xfrm>
            <a:off x="3081592" y="1462259"/>
            <a:ext cx="168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err="1"/>
              <a:t>CycleGAN</a:t>
            </a:r>
            <a:endParaRPr lang="zh-TW" altLang="en-US" sz="2800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DDBBA244-2B20-4071-884D-2E9DD3041999}"/>
              </a:ext>
            </a:extLst>
          </p:cNvPr>
          <p:cNvSpPr txBox="1"/>
          <p:nvPr/>
        </p:nvSpPr>
        <p:spPr>
          <a:xfrm>
            <a:off x="4572000" y="1462259"/>
            <a:ext cx="168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DCGAN</a:t>
            </a:r>
            <a:endParaRPr lang="zh-TW" altLang="en-US" sz="2800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0CAADF54-7EC6-41B6-A563-07BE24BD17D8}"/>
              </a:ext>
            </a:extLst>
          </p:cNvPr>
          <p:cNvSpPr txBox="1"/>
          <p:nvPr/>
        </p:nvSpPr>
        <p:spPr>
          <a:xfrm>
            <a:off x="4571999" y="1900840"/>
            <a:ext cx="168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err="1"/>
              <a:t>DuelGAN</a:t>
            </a:r>
            <a:endParaRPr lang="zh-TW" altLang="en-US" sz="2800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60076A97-891C-470D-8852-A5F389EDD140}"/>
              </a:ext>
            </a:extLst>
          </p:cNvPr>
          <p:cNvSpPr txBox="1"/>
          <p:nvPr/>
        </p:nvSpPr>
        <p:spPr>
          <a:xfrm>
            <a:off x="5965805" y="1462259"/>
            <a:ext cx="168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EBGAN</a:t>
            </a:r>
            <a:endParaRPr lang="zh-TW" altLang="en-US" sz="2800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3D90422B-3400-4237-B51E-211E5C06E574}"/>
              </a:ext>
            </a:extLst>
          </p:cNvPr>
          <p:cNvSpPr txBox="1"/>
          <p:nvPr/>
        </p:nvSpPr>
        <p:spPr>
          <a:xfrm>
            <a:off x="7357609" y="1463130"/>
            <a:ext cx="168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err="1"/>
              <a:t>fGAN</a:t>
            </a:r>
            <a:endParaRPr lang="zh-TW" altLang="en-US" sz="2800" dirty="0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F019208C-F10B-4119-8BF8-02EA7773AFA9}"/>
              </a:ext>
            </a:extLst>
          </p:cNvPr>
          <p:cNvSpPr txBox="1"/>
          <p:nvPr/>
        </p:nvSpPr>
        <p:spPr>
          <a:xfrm>
            <a:off x="164954" y="4372549"/>
            <a:ext cx="168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GAN</a:t>
            </a:r>
            <a:endParaRPr lang="zh-TW" altLang="en-US" sz="2800" dirty="0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5C47CE6A-9D22-4461-82D8-B881B18755E5}"/>
              </a:ext>
            </a:extLst>
          </p:cNvPr>
          <p:cNvSpPr txBox="1"/>
          <p:nvPr/>
        </p:nvSpPr>
        <p:spPr>
          <a:xfrm>
            <a:off x="1610058" y="4372549"/>
            <a:ext cx="168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?</a:t>
            </a:r>
            <a:endParaRPr lang="zh-TW" altLang="en-US" sz="2800" dirty="0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69DAF67A-FE12-4AFB-BCF5-4C3CF78AEEE1}"/>
              </a:ext>
            </a:extLst>
          </p:cNvPr>
          <p:cNvSpPr txBox="1"/>
          <p:nvPr/>
        </p:nvSpPr>
        <p:spPr>
          <a:xfrm>
            <a:off x="3053767" y="4372549"/>
            <a:ext cx="168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err="1"/>
              <a:t>InfoGAN</a:t>
            </a:r>
            <a:endParaRPr lang="zh-TW" altLang="en-US" sz="2800" dirty="0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A99C5C5C-860C-4B99-9150-9F6AB9B87B75}"/>
              </a:ext>
            </a:extLst>
          </p:cNvPr>
          <p:cNvSpPr txBox="1"/>
          <p:nvPr/>
        </p:nvSpPr>
        <p:spPr>
          <a:xfrm>
            <a:off x="4526715" y="4372549"/>
            <a:ext cx="168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?</a:t>
            </a:r>
            <a:endParaRPr lang="zh-TW" altLang="en-US" sz="2800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043E5EC3-C6E3-4883-9B2E-B39D368151F3}"/>
              </a:ext>
            </a:extLst>
          </p:cNvPr>
          <p:cNvSpPr txBox="1"/>
          <p:nvPr/>
        </p:nvSpPr>
        <p:spPr>
          <a:xfrm>
            <a:off x="5939869" y="4373268"/>
            <a:ext cx="168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?</a:t>
            </a:r>
            <a:endParaRPr lang="zh-TW" altLang="en-US" sz="2800" dirty="0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B2B081B8-2F3F-4BAC-9EAE-76015433E078}"/>
              </a:ext>
            </a:extLst>
          </p:cNvPr>
          <p:cNvSpPr txBox="1"/>
          <p:nvPr/>
        </p:nvSpPr>
        <p:spPr>
          <a:xfrm>
            <a:off x="7327424" y="4372549"/>
            <a:ext cx="168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LSGAN</a:t>
            </a:r>
            <a:endParaRPr lang="zh-TW" altLang="en-US" sz="2800" dirty="0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A9450028-2147-4B3F-8B39-871B2A751F8C}"/>
              </a:ext>
            </a:extLst>
          </p:cNvPr>
          <p:cNvSpPr txBox="1"/>
          <p:nvPr/>
        </p:nvSpPr>
        <p:spPr>
          <a:xfrm>
            <a:off x="345577" y="6198952"/>
            <a:ext cx="8579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(only list those mentioned in class)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4636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592BDBC-EEE0-42B2-A8C7-6EE9251B3BF2}"/>
              </a:ext>
            </a:extLst>
          </p:cNvPr>
          <p:cNvSpPr/>
          <p:nvPr/>
        </p:nvSpPr>
        <p:spPr>
          <a:xfrm>
            <a:off x="598005" y="463979"/>
            <a:ext cx="790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</a:t>
            </a:r>
            <a:endParaRPr lang="zh-TW" alt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6C06C9C-ECFA-4E5C-9150-C3CCD9DF36BE}"/>
              </a:ext>
            </a:extLst>
          </p:cNvPr>
          <p:cNvSpPr/>
          <p:nvPr/>
        </p:nvSpPr>
        <p:spPr>
          <a:xfrm>
            <a:off x="2134480" y="463979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</a:t>
            </a:r>
            <a:endParaRPr lang="zh-TW" alt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1F87B8E-2BC9-43E5-B0F2-861B51477FB2}"/>
              </a:ext>
            </a:extLst>
          </p:cNvPr>
          <p:cNvSpPr/>
          <p:nvPr/>
        </p:nvSpPr>
        <p:spPr>
          <a:xfrm>
            <a:off x="3574774" y="463979"/>
            <a:ext cx="652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</a:t>
            </a:r>
            <a:endParaRPr lang="zh-TW" alt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33FC75E-F042-40F8-BD70-4ED4482AB078}"/>
              </a:ext>
            </a:extLst>
          </p:cNvPr>
          <p:cNvSpPr/>
          <p:nvPr/>
        </p:nvSpPr>
        <p:spPr>
          <a:xfrm>
            <a:off x="5094417" y="463979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endParaRPr lang="zh-TW" alt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CF8C85B-A724-4D81-A5DD-7A7A8E570FC7}"/>
              </a:ext>
            </a:extLst>
          </p:cNvPr>
          <p:cNvSpPr/>
          <p:nvPr/>
        </p:nvSpPr>
        <p:spPr>
          <a:xfrm>
            <a:off x="6486622" y="463979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</a:t>
            </a:r>
            <a:endParaRPr lang="zh-TW" alt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17B7A6F-C08C-44E7-B951-A8B1CDE1600A}"/>
              </a:ext>
            </a:extLst>
          </p:cNvPr>
          <p:cNvSpPr/>
          <p:nvPr/>
        </p:nvSpPr>
        <p:spPr>
          <a:xfrm>
            <a:off x="7914893" y="463979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  <a:endParaRPr lang="zh-TW" alt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9AB6D42-FB05-41D5-853A-B9B5ABC75110}"/>
              </a:ext>
            </a:extLst>
          </p:cNvPr>
          <p:cNvSpPr/>
          <p:nvPr/>
        </p:nvSpPr>
        <p:spPr>
          <a:xfrm>
            <a:off x="737466" y="3209677"/>
            <a:ext cx="511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</a:t>
            </a:r>
            <a:endParaRPr lang="zh-TW" alt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722D964-893C-4D5D-B047-CC2315245DAC}"/>
              </a:ext>
            </a:extLst>
          </p:cNvPr>
          <p:cNvSpPr/>
          <p:nvPr/>
        </p:nvSpPr>
        <p:spPr>
          <a:xfrm>
            <a:off x="2191386" y="3209677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endParaRPr lang="zh-TW" alt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396C67C-ABE3-4112-A359-E56F88CB016F}"/>
              </a:ext>
            </a:extLst>
          </p:cNvPr>
          <p:cNvSpPr/>
          <p:nvPr/>
        </p:nvSpPr>
        <p:spPr>
          <a:xfrm>
            <a:off x="3582789" y="3209677"/>
            <a:ext cx="636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</a:t>
            </a:r>
            <a:endParaRPr lang="zh-TW" alt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C6C4F01-E24C-4AFD-ACB5-25D768F239B2}"/>
              </a:ext>
            </a:extLst>
          </p:cNvPr>
          <p:cNvSpPr/>
          <p:nvPr/>
        </p:nvSpPr>
        <p:spPr>
          <a:xfrm>
            <a:off x="5074380" y="3209677"/>
            <a:ext cx="593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</a:t>
            </a:r>
            <a:endParaRPr lang="zh-TW" alt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E70A786-A359-4108-A767-539E11CB371A}"/>
              </a:ext>
            </a:extLst>
          </p:cNvPr>
          <p:cNvSpPr/>
          <p:nvPr/>
        </p:nvSpPr>
        <p:spPr>
          <a:xfrm>
            <a:off x="6409678" y="3209677"/>
            <a:ext cx="813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</a:t>
            </a:r>
            <a:endParaRPr lang="zh-TW" alt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CCED799-DA6D-4530-B83C-01D37CAAA64E}"/>
              </a:ext>
            </a:extLst>
          </p:cNvPr>
          <p:cNvSpPr/>
          <p:nvPr/>
        </p:nvSpPr>
        <p:spPr>
          <a:xfrm>
            <a:off x="7918900" y="3209677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</a:t>
            </a:r>
            <a:endParaRPr lang="zh-TW" alt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7B8B29A-8339-4AC3-8B2B-60256192EC97}"/>
              </a:ext>
            </a:extLst>
          </p:cNvPr>
          <p:cNvSpPr/>
          <p:nvPr/>
        </p:nvSpPr>
        <p:spPr>
          <a:xfrm>
            <a:off x="2504132" y="5782456"/>
            <a:ext cx="543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</a:t>
            </a:r>
            <a:endParaRPr lang="zh-TW" alt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3C0F767-30CD-4469-8A9E-A59F6416C44D}"/>
              </a:ext>
            </a:extLst>
          </p:cNvPr>
          <p:cNvSpPr/>
          <p:nvPr/>
        </p:nvSpPr>
        <p:spPr>
          <a:xfrm>
            <a:off x="5837886" y="5782456"/>
            <a:ext cx="516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</a:t>
            </a:r>
            <a:endParaRPr lang="zh-TW" alt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F3168D3B-A1BE-447F-A03E-95D36589581B}"/>
              </a:ext>
            </a:extLst>
          </p:cNvPr>
          <p:cNvSpPr txBox="1"/>
          <p:nvPr/>
        </p:nvSpPr>
        <p:spPr>
          <a:xfrm>
            <a:off x="148924" y="1344385"/>
            <a:ext cx="168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MMGAN</a:t>
            </a:r>
            <a:endParaRPr lang="zh-TW" altLang="en-US" sz="2800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6F128528-2D81-419D-8B1C-696276DC3EBC}"/>
              </a:ext>
            </a:extLst>
          </p:cNvPr>
          <p:cNvSpPr txBox="1"/>
          <p:nvPr/>
        </p:nvSpPr>
        <p:spPr>
          <a:xfrm>
            <a:off x="1629012" y="1387309"/>
            <a:ext cx="168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NSGAN</a:t>
            </a:r>
            <a:endParaRPr lang="zh-TW" altLang="en-US" sz="2800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7952DB20-4CEE-49A3-A504-2C841B4C79E7}"/>
              </a:ext>
            </a:extLst>
          </p:cNvPr>
          <p:cNvSpPr txBox="1"/>
          <p:nvPr/>
        </p:nvSpPr>
        <p:spPr>
          <a:xfrm>
            <a:off x="3079411" y="1390978"/>
            <a:ext cx="168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?</a:t>
            </a:r>
            <a:endParaRPr lang="zh-TW" altLang="en-US" sz="2800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B6AB0AA9-BD04-4464-BBF7-FA268B455651}"/>
              </a:ext>
            </a:extLst>
          </p:cNvPr>
          <p:cNvSpPr txBox="1"/>
          <p:nvPr/>
        </p:nvSpPr>
        <p:spPr>
          <a:xfrm>
            <a:off x="4355512" y="1387309"/>
            <a:ext cx="20311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Progressive</a:t>
            </a:r>
          </a:p>
          <a:p>
            <a:pPr algn="ctr"/>
            <a:r>
              <a:rPr lang="en-US" altLang="zh-TW" sz="2800" dirty="0"/>
              <a:t>GAN</a:t>
            </a:r>
            <a:endParaRPr lang="zh-TW" altLang="en-US" sz="2800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D1ED4E59-D91E-47E1-9303-86CCE1537CC6}"/>
              </a:ext>
            </a:extLst>
          </p:cNvPr>
          <p:cNvSpPr txBox="1"/>
          <p:nvPr/>
        </p:nvSpPr>
        <p:spPr>
          <a:xfrm>
            <a:off x="5974019" y="1387309"/>
            <a:ext cx="168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?</a:t>
            </a:r>
            <a:endParaRPr lang="zh-TW" altLang="en-US" sz="2800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96E8E472-2113-407E-8955-19FDEC710ADA}"/>
              </a:ext>
            </a:extLst>
          </p:cNvPr>
          <p:cNvSpPr txBox="1"/>
          <p:nvPr/>
        </p:nvSpPr>
        <p:spPr>
          <a:xfrm>
            <a:off x="7186407" y="1344385"/>
            <a:ext cx="20311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Rank</a:t>
            </a:r>
          </a:p>
          <a:p>
            <a:pPr algn="ctr"/>
            <a:r>
              <a:rPr lang="en-US" altLang="zh-TW" sz="2800" dirty="0"/>
              <a:t>GAN</a:t>
            </a:r>
            <a:endParaRPr lang="zh-TW" altLang="en-US" sz="2800" dirty="0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20A114A5-44F6-4B98-B839-A0BF3416EF93}"/>
              </a:ext>
            </a:extLst>
          </p:cNvPr>
          <p:cNvSpPr txBox="1"/>
          <p:nvPr/>
        </p:nvSpPr>
        <p:spPr>
          <a:xfrm>
            <a:off x="20437" y="4520972"/>
            <a:ext cx="2031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err="1"/>
              <a:t>StarGAN</a:t>
            </a:r>
            <a:endParaRPr lang="zh-TW" altLang="en-US" sz="2800" dirty="0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4EC29CC0-07AA-4734-B986-84AABBB5693A}"/>
              </a:ext>
            </a:extLst>
          </p:cNvPr>
          <p:cNvSpPr txBox="1"/>
          <p:nvPr/>
        </p:nvSpPr>
        <p:spPr>
          <a:xfrm>
            <a:off x="20437" y="3972845"/>
            <a:ext cx="2031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err="1"/>
              <a:t>StackGAN</a:t>
            </a:r>
            <a:endParaRPr lang="zh-TW" altLang="en-US" sz="2800" dirty="0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EB289040-8299-4064-AD39-248AAECA6FDF}"/>
              </a:ext>
            </a:extLst>
          </p:cNvPr>
          <p:cNvSpPr txBox="1"/>
          <p:nvPr/>
        </p:nvSpPr>
        <p:spPr>
          <a:xfrm>
            <a:off x="1457809" y="3947941"/>
            <a:ext cx="20311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Triple</a:t>
            </a:r>
          </a:p>
          <a:p>
            <a:pPr algn="ctr"/>
            <a:r>
              <a:rPr lang="en-US" altLang="zh-TW" sz="2800" dirty="0"/>
              <a:t>GAN</a:t>
            </a:r>
            <a:endParaRPr lang="zh-TW" altLang="en-US" sz="2800" dirty="0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787FDBC2-4DFF-433E-A1A1-E567E61464A7}"/>
              </a:ext>
            </a:extLst>
          </p:cNvPr>
          <p:cNvSpPr txBox="1"/>
          <p:nvPr/>
        </p:nvSpPr>
        <p:spPr>
          <a:xfrm>
            <a:off x="3162486" y="3957778"/>
            <a:ext cx="1516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Unroll</a:t>
            </a:r>
          </a:p>
          <a:p>
            <a:pPr algn="ctr"/>
            <a:r>
              <a:rPr lang="en-US" altLang="zh-TW" sz="2800" dirty="0"/>
              <a:t>GAN</a:t>
            </a:r>
            <a:endParaRPr lang="zh-TW" altLang="en-US" sz="2800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557D9386-7D06-49B7-A495-ED58EAB8F319}"/>
              </a:ext>
            </a:extLst>
          </p:cNvPr>
          <p:cNvSpPr txBox="1"/>
          <p:nvPr/>
        </p:nvSpPr>
        <p:spPr>
          <a:xfrm>
            <a:off x="4662687" y="3990572"/>
            <a:ext cx="1516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VAEGAN</a:t>
            </a:r>
            <a:endParaRPr lang="zh-TW" altLang="en-US" sz="2800" dirty="0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84B21AA0-7208-4817-8274-7D1C0E6FDA1E}"/>
              </a:ext>
            </a:extLst>
          </p:cNvPr>
          <p:cNvSpPr txBox="1"/>
          <p:nvPr/>
        </p:nvSpPr>
        <p:spPr>
          <a:xfrm>
            <a:off x="6072688" y="3997752"/>
            <a:ext cx="1516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WGAN</a:t>
            </a:r>
            <a:endParaRPr lang="zh-TW" altLang="en-US" sz="2800" dirty="0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AD0E0DD4-839E-4114-9126-7A17A8A1C545}"/>
              </a:ext>
            </a:extLst>
          </p:cNvPr>
          <p:cNvSpPr txBox="1"/>
          <p:nvPr/>
        </p:nvSpPr>
        <p:spPr>
          <a:xfrm>
            <a:off x="7357608" y="3989645"/>
            <a:ext cx="168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XGAN</a:t>
            </a:r>
            <a:endParaRPr lang="zh-TW" altLang="en-US" sz="2800" dirty="0"/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F98567A2-7BB4-4FC1-BF8B-77AA66997166}"/>
              </a:ext>
            </a:extLst>
          </p:cNvPr>
          <p:cNvSpPr txBox="1"/>
          <p:nvPr/>
        </p:nvSpPr>
        <p:spPr>
          <a:xfrm>
            <a:off x="5667812" y="5997533"/>
            <a:ext cx="168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?</a:t>
            </a:r>
            <a:endParaRPr lang="zh-TW" altLang="en-US" sz="2800" dirty="0"/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11770671-77C8-457A-897D-98B66415EF01}"/>
              </a:ext>
            </a:extLst>
          </p:cNvPr>
          <p:cNvSpPr txBox="1"/>
          <p:nvPr/>
        </p:nvSpPr>
        <p:spPr>
          <a:xfrm>
            <a:off x="2455240" y="6033460"/>
            <a:ext cx="168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?</a:t>
            </a:r>
            <a:endParaRPr lang="zh-TW" altLang="en-US" sz="2800" dirty="0"/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6ED558D8-0043-4E02-9A93-378913D8DBB5}"/>
              </a:ext>
            </a:extLst>
          </p:cNvPr>
          <p:cNvSpPr txBox="1"/>
          <p:nvPr/>
        </p:nvSpPr>
        <p:spPr>
          <a:xfrm>
            <a:off x="20437" y="5035819"/>
            <a:ext cx="2031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err="1"/>
              <a:t>SeqGAN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7287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E1DED4-199B-4373-8F30-E8644B8CB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A6A2B8-3377-43A6-83D3-F9A10DA9C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rmAutofit/>
          </a:bodyPr>
          <a:lstStyle/>
          <a:p>
            <a:r>
              <a:rPr lang="de-DE" altLang="zh-TW" sz="2400" b="1" dirty="0">
                <a:latin typeface="Lucida Grande"/>
              </a:rPr>
              <a:t>Conditional Sequence Generation</a:t>
            </a:r>
          </a:p>
          <a:p>
            <a:pPr lvl="1"/>
            <a:r>
              <a:rPr lang="de-DE" altLang="zh-TW" sz="1800" dirty="0">
                <a:latin typeface="Lucida Grande"/>
              </a:rPr>
              <a:t>Jiwei Li</a:t>
            </a:r>
            <a:r>
              <a:rPr lang="de-DE" altLang="zh-TW" sz="1800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de-DE" altLang="zh-TW" sz="1800" dirty="0">
                <a:latin typeface="Lucida Grande"/>
              </a:rPr>
              <a:t>Will Monroe</a:t>
            </a:r>
            <a:r>
              <a:rPr lang="de-DE" altLang="zh-TW" sz="1800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de-DE" altLang="zh-TW" sz="1800" dirty="0">
                <a:latin typeface="Lucida Grande"/>
              </a:rPr>
              <a:t>Alan Ritter</a:t>
            </a:r>
            <a:r>
              <a:rPr lang="de-DE" altLang="zh-TW" sz="1800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de-DE" altLang="zh-TW" sz="1800" dirty="0">
                <a:latin typeface="Lucida Grande"/>
              </a:rPr>
              <a:t>Michel Galley</a:t>
            </a:r>
            <a:r>
              <a:rPr lang="de-DE" altLang="zh-TW" sz="1800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de-DE" altLang="zh-TW" sz="1800" dirty="0">
                <a:latin typeface="Lucida Grande"/>
              </a:rPr>
              <a:t>Jianfeng Gao</a:t>
            </a:r>
            <a:r>
              <a:rPr lang="de-DE" altLang="zh-TW" sz="1800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de-DE" altLang="zh-TW" sz="1800" dirty="0">
                <a:latin typeface="Lucida Grande"/>
              </a:rPr>
              <a:t>Dan Jurafsky, </a:t>
            </a:r>
            <a:r>
              <a:rPr lang="en-US" altLang="zh-TW" sz="1800" dirty="0"/>
              <a:t>Deep Reinforcement Learning for Dialogue Generation</a:t>
            </a:r>
            <a:r>
              <a:rPr lang="de-DE" altLang="zh-TW" sz="1800" dirty="0">
                <a:latin typeface="Lucida Grande"/>
              </a:rPr>
              <a:t>, EMNLP, 2016</a:t>
            </a:r>
          </a:p>
          <a:p>
            <a:pPr lvl="1"/>
            <a:r>
              <a:rPr lang="en-US" altLang="zh-TW" sz="1800" dirty="0" err="1"/>
              <a:t>Jiwei</a:t>
            </a:r>
            <a:r>
              <a:rPr lang="en-US" altLang="zh-TW" sz="1800" dirty="0"/>
              <a:t> Li, Will Monroe, </a:t>
            </a:r>
            <a:r>
              <a:rPr lang="en-US" altLang="zh-TW" sz="1800" dirty="0" err="1"/>
              <a:t>Tianlin</a:t>
            </a:r>
            <a:r>
              <a:rPr lang="en-US" altLang="zh-TW" sz="1800" dirty="0"/>
              <a:t> Shi, Sébastien Jean, Alan Ritter, Dan </a:t>
            </a:r>
            <a:r>
              <a:rPr lang="en-US" altLang="zh-TW" sz="1800" dirty="0" err="1"/>
              <a:t>Jurafsky</a:t>
            </a:r>
            <a:r>
              <a:rPr lang="en-US" altLang="zh-TW" sz="1800" dirty="0"/>
              <a:t>, Adversarial Learning for Neural Dialogue Generation, EMNLP, 2017</a:t>
            </a:r>
          </a:p>
          <a:p>
            <a:pPr lvl="1"/>
            <a:r>
              <a:rPr lang="en-US" altLang="zh-TW" sz="1800" dirty="0"/>
              <a:t>Matt J. </a:t>
            </a:r>
            <a:r>
              <a:rPr lang="en-US" altLang="zh-TW" sz="1800" dirty="0" err="1"/>
              <a:t>Kusner</a:t>
            </a:r>
            <a:r>
              <a:rPr lang="en-US" altLang="zh-TW" sz="1800" dirty="0"/>
              <a:t>, José Miguel Hernández-Lobato, GANS for Sequences of Discrete Elements with the Gumbel-</a:t>
            </a:r>
            <a:r>
              <a:rPr lang="en-US" altLang="zh-TW" sz="1800" dirty="0" err="1"/>
              <a:t>softmax</a:t>
            </a:r>
            <a:r>
              <a:rPr lang="en-US" altLang="zh-TW" sz="1800" dirty="0"/>
              <a:t> Distribution, </a:t>
            </a:r>
            <a:r>
              <a:rPr lang="en-US" altLang="zh-TW" sz="1800" dirty="0" err="1"/>
              <a:t>arXiv</a:t>
            </a:r>
            <a:r>
              <a:rPr lang="en-US" altLang="zh-TW" sz="1800" dirty="0"/>
              <a:t> 2016</a:t>
            </a:r>
          </a:p>
          <a:p>
            <a:pPr lvl="1"/>
            <a:r>
              <a:rPr lang="en-US" altLang="zh-TW" sz="1800" dirty="0"/>
              <a:t>Tong Che, </a:t>
            </a:r>
            <a:r>
              <a:rPr lang="en-US" altLang="zh-TW" sz="1800" dirty="0" err="1"/>
              <a:t>Yanran</a:t>
            </a:r>
            <a:r>
              <a:rPr lang="en-US" altLang="zh-TW" sz="1800" dirty="0"/>
              <a:t> Li, </a:t>
            </a:r>
            <a:r>
              <a:rPr lang="en-US" altLang="zh-TW" sz="1800" dirty="0" err="1"/>
              <a:t>Ruixiang</a:t>
            </a:r>
            <a:r>
              <a:rPr lang="en-US" altLang="zh-TW" sz="1800" dirty="0"/>
              <a:t> Zhang, R Devon </a:t>
            </a:r>
            <a:r>
              <a:rPr lang="en-US" altLang="zh-TW" sz="1800" dirty="0" err="1"/>
              <a:t>Hjelm</a:t>
            </a:r>
            <a:r>
              <a:rPr lang="en-US" altLang="zh-TW" sz="1800" dirty="0"/>
              <a:t>, </a:t>
            </a:r>
            <a:r>
              <a:rPr lang="en-US" altLang="zh-TW" sz="1800" dirty="0" err="1"/>
              <a:t>Wenjie</a:t>
            </a:r>
            <a:r>
              <a:rPr lang="en-US" altLang="zh-TW" sz="1800" dirty="0"/>
              <a:t> Li, </a:t>
            </a:r>
            <a:r>
              <a:rPr lang="en-US" altLang="zh-TW" sz="1800" dirty="0" err="1"/>
              <a:t>Yangqiu</a:t>
            </a:r>
            <a:r>
              <a:rPr lang="en-US" altLang="zh-TW" sz="1800" dirty="0"/>
              <a:t> Song, </a:t>
            </a:r>
            <a:r>
              <a:rPr lang="en-US" altLang="zh-TW" sz="1800" dirty="0" err="1"/>
              <a:t>Yoshua</a:t>
            </a:r>
            <a:r>
              <a:rPr lang="en-US" altLang="zh-TW" sz="1800" dirty="0"/>
              <a:t> Bengio, Maximum-Likelihood Augmented Discrete Generative Adversarial Networks, </a:t>
            </a:r>
            <a:r>
              <a:rPr lang="en-US" altLang="zh-TW" sz="1800" dirty="0" err="1"/>
              <a:t>arXiv</a:t>
            </a:r>
            <a:r>
              <a:rPr lang="en-US" altLang="zh-TW" sz="1800" dirty="0"/>
              <a:t> 2017</a:t>
            </a:r>
          </a:p>
          <a:p>
            <a:pPr lvl="1"/>
            <a:r>
              <a:rPr lang="en-US" altLang="zh-TW" sz="1800" dirty="0" err="1">
                <a:latin typeface="Lucida Grande"/>
              </a:rPr>
              <a:t>Lantao</a:t>
            </a:r>
            <a:r>
              <a:rPr lang="en-US" altLang="zh-TW" sz="1800" dirty="0">
                <a:latin typeface="Lucida Grande"/>
              </a:rPr>
              <a:t> Yu</a:t>
            </a:r>
            <a:r>
              <a:rPr lang="en-US" altLang="zh-TW" sz="1800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sz="1800" dirty="0" err="1">
                <a:latin typeface="Lucida Grande"/>
              </a:rPr>
              <a:t>Weinan</a:t>
            </a:r>
            <a:r>
              <a:rPr lang="en-US" altLang="zh-TW" sz="1800" dirty="0">
                <a:latin typeface="Lucida Grande"/>
              </a:rPr>
              <a:t> Zhang</a:t>
            </a:r>
            <a:r>
              <a:rPr lang="en-US" altLang="zh-TW" sz="1800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sz="1800" dirty="0">
                <a:latin typeface="Lucida Grande"/>
              </a:rPr>
              <a:t>Jun Wang</a:t>
            </a:r>
            <a:r>
              <a:rPr lang="en-US" altLang="zh-TW" sz="1800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sz="1800" dirty="0">
                <a:latin typeface="Lucida Grande"/>
              </a:rPr>
              <a:t>Yong Yu, </a:t>
            </a:r>
            <a:r>
              <a:rPr lang="en-US" altLang="zh-TW" sz="1800" dirty="0" err="1"/>
              <a:t>SeqGAN</a:t>
            </a:r>
            <a:r>
              <a:rPr lang="en-US" altLang="zh-TW" sz="1800" dirty="0"/>
              <a:t>: Sequence Generative Adversarial Nets with Policy Gradient</a:t>
            </a:r>
            <a:r>
              <a:rPr lang="en-US" altLang="zh-TW" sz="1800" dirty="0">
                <a:latin typeface="Lucida Grande"/>
              </a:rPr>
              <a:t>, AAAI 2017</a:t>
            </a:r>
          </a:p>
          <a:p>
            <a:endParaRPr lang="zh-TW" altLang="en-US" sz="1800" dirty="0"/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214192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30775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Machine obtains feedback from user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sz="2400" dirty="0"/>
          </a:p>
          <a:p>
            <a:r>
              <a:rPr lang="en-US" altLang="zh-TW" sz="2400" dirty="0"/>
              <a:t>Chat-bot learns to maximize the </a:t>
            </a:r>
            <a:r>
              <a:rPr lang="en-US" altLang="zh-TW" sz="2400" b="1" i="1" u="sng" dirty="0">
                <a:solidFill>
                  <a:srgbClr val="0000FF"/>
                </a:solidFill>
              </a:rPr>
              <a:t>expected reward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903" y="3408567"/>
            <a:ext cx="679810" cy="98079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519008" y="25907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https://image.freepik.com/free-vector/variety-of-human-avatars_23-2147506285.jpg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791" y="2749753"/>
            <a:ext cx="1152525" cy="11049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3456" y="2494461"/>
            <a:ext cx="1181100" cy="111442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54" y="4123991"/>
            <a:ext cx="1152525" cy="11049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2995" y="4253678"/>
            <a:ext cx="1181100" cy="1114425"/>
          </a:xfrm>
          <a:prstGeom prst="rect">
            <a:avLst/>
          </a:prstGeom>
        </p:spPr>
      </p:pic>
      <p:sp>
        <p:nvSpPr>
          <p:cNvPr id="9" name="語音泡泡: 圓角矩形 8"/>
          <p:cNvSpPr/>
          <p:nvPr/>
        </p:nvSpPr>
        <p:spPr>
          <a:xfrm>
            <a:off x="1821190" y="2697367"/>
            <a:ext cx="1240339" cy="711200"/>
          </a:xfrm>
          <a:prstGeom prst="wedgeRoundRectCallout">
            <a:avLst>
              <a:gd name="adj1" fmla="val 85654"/>
              <a:gd name="adj2" fmla="val 26786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How are you?</a:t>
            </a:r>
            <a:endParaRPr lang="zh-TW" altLang="en-US" dirty="0"/>
          </a:p>
        </p:txBody>
      </p:sp>
      <p:sp>
        <p:nvSpPr>
          <p:cNvPr id="14" name="語音泡泡: 圓角矩形 13"/>
          <p:cNvSpPr/>
          <p:nvPr/>
        </p:nvSpPr>
        <p:spPr>
          <a:xfrm>
            <a:off x="1833468" y="3499053"/>
            <a:ext cx="1240339" cy="711200"/>
          </a:xfrm>
          <a:prstGeom prst="wedgeRoundRectCallout">
            <a:avLst>
              <a:gd name="adj1" fmla="val -62814"/>
              <a:gd name="adj2" fmla="val 535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Bye </a:t>
            </a:r>
            <a:r>
              <a:rPr lang="en-US" altLang="zh-TW" dirty="0" err="1"/>
              <a:t>bye</a:t>
            </a:r>
            <a:r>
              <a:rPr lang="en-US" altLang="zh-TW" dirty="0"/>
              <a:t> </a:t>
            </a:r>
            <a:r>
              <a:rPr lang="en-US" altLang="zh-TW" dirty="0">
                <a:sym typeface="Wingdings" panose="05000000000000000000" pitchFamily="2" charset="2"/>
              </a:rPr>
              <a:t></a:t>
            </a:r>
            <a:endParaRPr lang="zh-TW" altLang="en-US" dirty="0"/>
          </a:p>
        </p:txBody>
      </p:sp>
      <p:sp>
        <p:nvSpPr>
          <p:cNvPr id="15" name="語音泡泡: 圓角矩形 14"/>
          <p:cNvSpPr/>
          <p:nvPr/>
        </p:nvSpPr>
        <p:spPr>
          <a:xfrm>
            <a:off x="1850738" y="4300739"/>
            <a:ext cx="1240339" cy="928152"/>
          </a:xfrm>
          <a:prstGeom prst="wedgeRoundRectCallout">
            <a:avLst>
              <a:gd name="adj1" fmla="val 85654"/>
              <a:gd name="adj2" fmla="val 26786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028" name="Picture 4" descr="「bad png」的圖片搜尋結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07" y="4345189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353" y="3317056"/>
            <a:ext cx="679810" cy="980794"/>
          </a:xfrm>
          <a:prstGeom prst="rect">
            <a:avLst/>
          </a:prstGeom>
        </p:spPr>
      </p:pic>
      <p:sp>
        <p:nvSpPr>
          <p:cNvPr id="19" name="語音泡泡: 圓角矩形 18"/>
          <p:cNvSpPr/>
          <p:nvPr/>
        </p:nvSpPr>
        <p:spPr>
          <a:xfrm>
            <a:off x="5548640" y="2605856"/>
            <a:ext cx="1240339" cy="711200"/>
          </a:xfrm>
          <a:prstGeom prst="wedgeRoundRectCallout">
            <a:avLst>
              <a:gd name="adj1" fmla="val 85654"/>
              <a:gd name="adj2" fmla="val 26786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Hello</a:t>
            </a:r>
            <a:endParaRPr lang="zh-TW" altLang="en-US" dirty="0"/>
          </a:p>
        </p:txBody>
      </p:sp>
      <p:sp>
        <p:nvSpPr>
          <p:cNvPr id="20" name="語音泡泡: 圓角矩形 19"/>
          <p:cNvSpPr/>
          <p:nvPr/>
        </p:nvSpPr>
        <p:spPr>
          <a:xfrm>
            <a:off x="5560918" y="3407542"/>
            <a:ext cx="1240339" cy="711200"/>
          </a:xfrm>
          <a:prstGeom prst="wedgeRoundRectCallout">
            <a:avLst>
              <a:gd name="adj1" fmla="val -62814"/>
              <a:gd name="adj2" fmla="val 535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Hi </a:t>
            </a:r>
            <a:r>
              <a:rPr lang="en-US" altLang="zh-TW" dirty="0">
                <a:sym typeface="Wingdings" panose="05000000000000000000" pitchFamily="2" charset="2"/>
              </a:rPr>
              <a:t></a:t>
            </a:r>
            <a:endParaRPr lang="zh-TW" altLang="en-US" dirty="0"/>
          </a:p>
        </p:txBody>
      </p:sp>
      <p:sp>
        <p:nvSpPr>
          <p:cNvPr id="21" name="語音泡泡: 圓角矩形 20"/>
          <p:cNvSpPr/>
          <p:nvPr/>
        </p:nvSpPr>
        <p:spPr>
          <a:xfrm>
            <a:off x="5578188" y="4209228"/>
            <a:ext cx="1240339" cy="928152"/>
          </a:xfrm>
          <a:prstGeom prst="wedgeRoundRectCallout">
            <a:avLst>
              <a:gd name="adj1" fmla="val 85654"/>
              <a:gd name="adj2" fmla="val 26786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026" name="Picture 2" descr="「good png」的圖片搜尋結果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061" y="4253678"/>
            <a:ext cx="1104628" cy="88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1774609" y="5183389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-10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514337" y="5181830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3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19008" y="6420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/>
              <a:t>http://www.freepik.com/free-vector/variety-of-human-avatars_766615.htm</a:t>
            </a:r>
          </a:p>
        </p:txBody>
      </p:sp>
    </p:spTree>
    <p:extLst>
      <p:ext uri="{BB962C8B-B14F-4D97-AF65-F5344CB8AC3E}">
        <p14:creationId xmlns:p14="http://schemas.microsoft.com/office/powerpoint/2010/main" val="424971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4" grpId="0" animBg="1"/>
      <p:bldP spid="15" grpId="0" animBg="1"/>
      <p:bldP spid="19" grpId="0" animBg="1"/>
      <p:bldP spid="20" grpId="0" animBg="1"/>
      <p:bldP spid="21" grpId="0" animBg="1"/>
      <p:bldP spid="10" grpId="0"/>
      <p:bldP spid="2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018C63-4541-4E20-9694-FC8603988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0643B6F-1BC3-4E5A-A69C-6D923C619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170261"/>
          </a:xfrm>
        </p:spPr>
        <p:txBody>
          <a:bodyPr>
            <a:normAutofit fontScale="92500" lnSpcReduction="20000"/>
          </a:bodyPr>
          <a:lstStyle/>
          <a:p>
            <a:r>
              <a:rPr lang="de-DE" altLang="zh-TW" sz="2600" b="1" dirty="0">
                <a:latin typeface="Lucida Grande"/>
              </a:rPr>
              <a:t>Conditional Sequence Generation</a:t>
            </a:r>
          </a:p>
          <a:p>
            <a:pPr lvl="1"/>
            <a:r>
              <a:rPr lang="en-US" altLang="zh-TW" sz="1900" dirty="0"/>
              <a:t>Sai </a:t>
            </a:r>
            <a:r>
              <a:rPr lang="en-US" altLang="zh-TW" sz="1900" dirty="0" err="1"/>
              <a:t>Rajeswar</a:t>
            </a:r>
            <a:r>
              <a:rPr lang="en-US" altLang="zh-TW" sz="1900" dirty="0"/>
              <a:t>, Sandeep Subramanian, Francis </a:t>
            </a:r>
            <a:r>
              <a:rPr lang="en-US" altLang="zh-TW" sz="1900" dirty="0" err="1"/>
              <a:t>Dutil</a:t>
            </a:r>
            <a:r>
              <a:rPr lang="en-US" altLang="zh-TW" sz="1900" dirty="0"/>
              <a:t>, Christopher Pal, Aaron </a:t>
            </a:r>
            <a:r>
              <a:rPr lang="en-US" altLang="zh-TW" sz="1900" dirty="0" err="1"/>
              <a:t>Courville</a:t>
            </a:r>
            <a:r>
              <a:rPr lang="en-US" altLang="zh-TW" sz="1900" dirty="0"/>
              <a:t>, Adversarial Generation of Natural Language, </a:t>
            </a:r>
            <a:r>
              <a:rPr lang="en-US" altLang="zh-TW" sz="1900" dirty="0" err="1"/>
              <a:t>arXiv</a:t>
            </a:r>
            <a:r>
              <a:rPr lang="en-US" altLang="zh-TW" sz="1900" dirty="0"/>
              <a:t>, 2017</a:t>
            </a:r>
          </a:p>
          <a:p>
            <a:pPr lvl="1"/>
            <a:r>
              <a:rPr lang="en-US" altLang="zh-TW" sz="1900" dirty="0" err="1"/>
              <a:t>Ofir</a:t>
            </a:r>
            <a:r>
              <a:rPr lang="en-US" altLang="zh-TW" sz="1900" dirty="0"/>
              <a:t> Press, Amir Bar, Ben </a:t>
            </a:r>
            <a:r>
              <a:rPr lang="en-US" altLang="zh-TW" sz="1900" dirty="0" err="1"/>
              <a:t>Bogin</a:t>
            </a:r>
            <a:r>
              <a:rPr lang="en-US" altLang="zh-TW" sz="1900" dirty="0"/>
              <a:t>, Jonathan </a:t>
            </a:r>
            <a:r>
              <a:rPr lang="en-US" altLang="zh-TW" sz="1900" dirty="0" err="1"/>
              <a:t>Berant</a:t>
            </a:r>
            <a:r>
              <a:rPr lang="en-US" altLang="zh-TW" sz="1900" dirty="0"/>
              <a:t>, </a:t>
            </a:r>
            <a:r>
              <a:rPr lang="en-US" altLang="zh-TW" sz="1900" dirty="0" err="1"/>
              <a:t>Lior</a:t>
            </a:r>
            <a:r>
              <a:rPr lang="en-US" altLang="zh-TW" sz="1900" dirty="0"/>
              <a:t> Wolf, Language Generation with Recurrent Generative Adversarial Networks without Pre-training, ICML workshop, 2017</a:t>
            </a:r>
          </a:p>
          <a:p>
            <a:pPr lvl="1"/>
            <a:r>
              <a:rPr lang="en-US" altLang="zh-TW" sz="1900" dirty="0"/>
              <a:t>Zhen Xu, </a:t>
            </a:r>
            <a:r>
              <a:rPr lang="en-US" altLang="zh-TW" sz="1900" dirty="0" err="1"/>
              <a:t>Bingquan</a:t>
            </a:r>
            <a:r>
              <a:rPr lang="en-US" altLang="zh-TW" sz="1900" dirty="0"/>
              <a:t> Liu, </a:t>
            </a:r>
            <a:r>
              <a:rPr lang="en-US" altLang="zh-TW" sz="1900" dirty="0" err="1"/>
              <a:t>Baoxun</a:t>
            </a:r>
            <a:r>
              <a:rPr lang="en-US" altLang="zh-TW" sz="1900" dirty="0"/>
              <a:t> Wang, </a:t>
            </a:r>
            <a:r>
              <a:rPr lang="en-US" altLang="zh-TW" sz="1900" dirty="0" err="1"/>
              <a:t>Chengjie</a:t>
            </a:r>
            <a:r>
              <a:rPr lang="en-US" altLang="zh-TW" sz="1900" dirty="0"/>
              <a:t> Sun, </a:t>
            </a:r>
            <a:r>
              <a:rPr lang="en-US" altLang="zh-TW" sz="1900" dirty="0" err="1"/>
              <a:t>Xiaolong</a:t>
            </a:r>
            <a:r>
              <a:rPr lang="en-US" altLang="zh-TW" sz="1900" dirty="0"/>
              <a:t> Wang, </a:t>
            </a:r>
            <a:r>
              <a:rPr lang="en-US" altLang="zh-TW" sz="1900" dirty="0" err="1"/>
              <a:t>Zhuoran</a:t>
            </a:r>
            <a:r>
              <a:rPr lang="en-US" altLang="zh-TW" sz="1900" dirty="0"/>
              <a:t> Wang, Chao Qi , Neural Response Generation via GAN with an Approximate Embedding Layer, EMNLP, 2017</a:t>
            </a:r>
          </a:p>
          <a:p>
            <a:pPr lvl="1"/>
            <a:r>
              <a:rPr lang="en-US" altLang="zh-TW" sz="1900" dirty="0"/>
              <a:t>Alex Lamb, Anirudh Goyal, Ying Zhang, </a:t>
            </a:r>
            <a:r>
              <a:rPr lang="en-US" altLang="zh-TW" sz="1900" dirty="0" err="1"/>
              <a:t>Saizheng</a:t>
            </a:r>
            <a:r>
              <a:rPr lang="en-US" altLang="zh-TW" sz="1900" dirty="0"/>
              <a:t> Zhang, Aaron </a:t>
            </a:r>
            <a:r>
              <a:rPr lang="en-US" altLang="zh-TW" sz="1900" dirty="0" err="1"/>
              <a:t>Courville</a:t>
            </a:r>
            <a:r>
              <a:rPr lang="en-US" altLang="zh-TW" sz="1900" dirty="0"/>
              <a:t>, </a:t>
            </a:r>
            <a:r>
              <a:rPr lang="en-US" altLang="zh-TW" sz="1900" dirty="0" err="1"/>
              <a:t>Yoshua</a:t>
            </a:r>
            <a:r>
              <a:rPr lang="en-US" altLang="zh-TW" sz="1900" dirty="0"/>
              <a:t> Bengio, Professor Forcing: A New Algorithm for Training Recurrent Networks, NIPS, 2016</a:t>
            </a:r>
          </a:p>
          <a:p>
            <a:pPr lvl="1"/>
            <a:r>
              <a:rPr lang="en-US" altLang="zh-TW" sz="1900" dirty="0" err="1"/>
              <a:t>Yizhe</a:t>
            </a:r>
            <a:r>
              <a:rPr lang="en-US" altLang="zh-TW" sz="1900" dirty="0"/>
              <a:t> Zhang, </a:t>
            </a:r>
            <a:r>
              <a:rPr lang="en-US" altLang="zh-TW" sz="1900" dirty="0" err="1"/>
              <a:t>Zhe</a:t>
            </a:r>
            <a:r>
              <a:rPr lang="en-US" altLang="zh-TW" sz="1900" dirty="0"/>
              <a:t> Gan, Kai Fan, </a:t>
            </a:r>
            <a:r>
              <a:rPr lang="en-US" altLang="zh-TW" sz="1900" dirty="0" err="1"/>
              <a:t>Zhi</a:t>
            </a:r>
            <a:r>
              <a:rPr lang="en-US" altLang="zh-TW" sz="1900" dirty="0"/>
              <a:t> Chen, Ricardo </a:t>
            </a:r>
            <a:r>
              <a:rPr lang="en-US" altLang="zh-TW" sz="1900" dirty="0" err="1"/>
              <a:t>Henao</a:t>
            </a:r>
            <a:r>
              <a:rPr lang="en-US" altLang="zh-TW" sz="1900" dirty="0"/>
              <a:t>, </a:t>
            </a:r>
            <a:r>
              <a:rPr lang="en-US" altLang="zh-TW" sz="1900" dirty="0" err="1"/>
              <a:t>Dinghan</a:t>
            </a:r>
            <a:r>
              <a:rPr lang="en-US" altLang="zh-TW" sz="1900" dirty="0"/>
              <a:t> Shen, Lawrence Carin, Adversarial Feature Matching for Text Generation, ICML, 2017</a:t>
            </a:r>
          </a:p>
          <a:p>
            <a:pPr lvl="1"/>
            <a:r>
              <a:rPr lang="en-US" altLang="zh-TW" sz="1900" dirty="0" err="1"/>
              <a:t>Jiaxian</a:t>
            </a:r>
            <a:r>
              <a:rPr lang="en-US" altLang="zh-TW" sz="1900" dirty="0"/>
              <a:t> Guo, Sidi Lu, Han Cai, </a:t>
            </a:r>
            <a:r>
              <a:rPr lang="en-US" altLang="zh-TW" sz="1900" dirty="0" err="1"/>
              <a:t>Weinan</a:t>
            </a:r>
            <a:r>
              <a:rPr lang="en-US" altLang="zh-TW" sz="1900" dirty="0"/>
              <a:t> Zhang, Yong Yu, Jun Wang, Long Text Generation via Adversarial Training with Leaked Information, AAAI, 2018</a:t>
            </a:r>
          </a:p>
          <a:p>
            <a:pPr lvl="1"/>
            <a:r>
              <a:rPr lang="en-US" altLang="zh-TW" sz="1900" dirty="0"/>
              <a:t>Kevin Lin, </a:t>
            </a:r>
            <a:r>
              <a:rPr lang="en-US" altLang="zh-TW" sz="1900" dirty="0" err="1"/>
              <a:t>Dianqi</a:t>
            </a:r>
            <a:r>
              <a:rPr lang="en-US" altLang="zh-TW" sz="1900" dirty="0"/>
              <a:t> Li, </a:t>
            </a:r>
            <a:r>
              <a:rPr lang="en-US" altLang="zh-TW" sz="1900" dirty="0" err="1"/>
              <a:t>Xiaodong</a:t>
            </a:r>
            <a:r>
              <a:rPr lang="en-US" altLang="zh-TW" sz="1900" dirty="0"/>
              <a:t> He, </a:t>
            </a:r>
            <a:r>
              <a:rPr lang="en-US" altLang="zh-TW" sz="1900" dirty="0" err="1"/>
              <a:t>Zhengyou</a:t>
            </a:r>
            <a:r>
              <a:rPr lang="en-US" altLang="zh-TW" sz="1900" dirty="0"/>
              <a:t> Zhang, Ming-Ting Sun, Adversarial Ranking for Language Generation, NIPS, 2017</a:t>
            </a:r>
          </a:p>
          <a:p>
            <a:pPr lvl="1"/>
            <a:r>
              <a:rPr lang="en-US" altLang="zh-TW" sz="1900" dirty="0"/>
              <a:t>William </a:t>
            </a:r>
            <a:r>
              <a:rPr lang="en-US" altLang="zh-TW" sz="1900" dirty="0" err="1"/>
              <a:t>Fedus</a:t>
            </a:r>
            <a:r>
              <a:rPr lang="en-US" altLang="zh-TW" sz="1900" dirty="0"/>
              <a:t>, Ian </a:t>
            </a:r>
            <a:r>
              <a:rPr lang="en-US" altLang="zh-TW" sz="1900" dirty="0" err="1"/>
              <a:t>Goodfellow</a:t>
            </a:r>
            <a:r>
              <a:rPr lang="en-US" altLang="zh-TW" sz="1900" dirty="0"/>
              <a:t>, Andrew M. Dai, </a:t>
            </a:r>
            <a:r>
              <a:rPr lang="en-US" altLang="zh-TW" sz="1900" dirty="0" err="1"/>
              <a:t>MaskGAN</a:t>
            </a:r>
            <a:r>
              <a:rPr lang="en-US" altLang="zh-TW" sz="1900" dirty="0"/>
              <a:t>: Better Text Generation via Filling in the______, ICLR, 2018</a:t>
            </a:r>
          </a:p>
          <a:p>
            <a:pPr lvl="1"/>
            <a:endParaRPr lang="en-US" altLang="zh-TW" sz="1800" dirty="0"/>
          </a:p>
          <a:p>
            <a:endParaRPr lang="en-US" altLang="zh-TW" sz="1800" dirty="0"/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920009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1BBB3E-1970-49A4-8D72-A08309334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2518546-CCEB-46E4-BE43-5B0EC3650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Autofit/>
          </a:bodyPr>
          <a:lstStyle/>
          <a:p>
            <a:r>
              <a:rPr lang="de-DE" altLang="zh-TW" sz="2400" b="1" dirty="0">
                <a:latin typeface="Lucida Grande"/>
              </a:rPr>
              <a:t>Conditional Sequence Generation</a:t>
            </a:r>
          </a:p>
          <a:p>
            <a:pPr lvl="1">
              <a:lnSpc>
                <a:spcPct val="70000"/>
              </a:lnSpc>
            </a:pPr>
            <a:r>
              <a:rPr lang="en-US" altLang="zh-TW" sz="1800" dirty="0"/>
              <a:t>Sidi Lu, </a:t>
            </a:r>
            <a:r>
              <a:rPr lang="en-US" altLang="zh-TW" sz="1800" dirty="0" err="1"/>
              <a:t>Yaoming</a:t>
            </a:r>
            <a:r>
              <a:rPr lang="en-US" altLang="zh-TW" sz="1800" dirty="0"/>
              <a:t> Zhu, </a:t>
            </a:r>
            <a:r>
              <a:rPr lang="en-US" altLang="zh-TW" sz="1800" dirty="0" err="1"/>
              <a:t>Weinan</a:t>
            </a:r>
            <a:r>
              <a:rPr lang="en-US" altLang="zh-TW" sz="1800" dirty="0"/>
              <a:t> Zhang, Jun Wang, Yong Yu, Neural Text Generation: Past, Present and Beyond, </a:t>
            </a:r>
            <a:r>
              <a:rPr lang="en-US" altLang="zh-TW" sz="1800" dirty="0" err="1"/>
              <a:t>arXiv</a:t>
            </a:r>
            <a:r>
              <a:rPr lang="en-US" altLang="zh-TW" sz="1800" dirty="0"/>
              <a:t>, 2018</a:t>
            </a:r>
          </a:p>
          <a:p>
            <a:pPr lvl="1">
              <a:lnSpc>
                <a:spcPct val="70000"/>
              </a:lnSpc>
            </a:pPr>
            <a:r>
              <a:rPr lang="en-US" altLang="zh-TW" sz="1800" dirty="0" err="1"/>
              <a:t>Yaoming</a:t>
            </a:r>
            <a:r>
              <a:rPr lang="en-US" altLang="zh-TW" sz="1800" dirty="0"/>
              <a:t> Zhu, Sidi Lu, Lei Zheng, </a:t>
            </a:r>
            <a:r>
              <a:rPr lang="en-US" altLang="zh-TW" sz="1800" dirty="0" err="1"/>
              <a:t>Jiaxian</a:t>
            </a:r>
            <a:r>
              <a:rPr lang="en-US" altLang="zh-TW" sz="1800" dirty="0"/>
              <a:t> Guo, </a:t>
            </a:r>
            <a:r>
              <a:rPr lang="en-US" altLang="zh-TW" sz="1800" dirty="0" err="1"/>
              <a:t>Weinan</a:t>
            </a:r>
            <a:r>
              <a:rPr lang="en-US" altLang="zh-TW" sz="1800" dirty="0"/>
              <a:t> Zhang, Jun Wang, Yong Yu, </a:t>
            </a:r>
            <a:r>
              <a:rPr lang="en-US" altLang="zh-TW" sz="1800" dirty="0" err="1"/>
              <a:t>Texygen</a:t>
            </a:r>
            <a:r>
              <a:rPr lang="en-US" altLang="zh-TW" sz="1800" dirty="0"/>
              <a:t>: A Benchmarking Platform for Text Generation Models, </a:t>
            </a:r>
            <a:r>
              <a:rPr lang="en-US" altLang="zh-TW" sz="1800" dirty="0" err="1"/>
              <a:t>arXiv</a:t>
            </a:r>
            <a:r>
              <a:rPr lang="en-US" altLang="zh-TW" sz="1800" dirty="0"/>
              <a:t>, 2018</a:t>
            </a:r>
          </a:p>
          <a:p>
            <a:pPr lvl="1">
              <a:lnSpc>
                <a:spcPct val="70000"/>
              </a:lnSpc>
            </a:pPr>
            <a:r>
              <a:rPr lang="de-DE" altLang="zh-TW" sz="1800" dirty="0"/>
              <a:t>Zhen Yang, Wei Chen, Feng Wang, Bo Xu, </a:t>
            </a:r>
            <a:r>
              <a:rPr lang="en-US" altLang="zh-TW" sz="1800" dirty="0"/>
              <a:t>Improving Neural Machine Translation with Conditional Sequence Generative Adversarial Nets</a:t>
            </a:r>
            <a:r>
              <a:rPr lang="de-DE" altLang="zh-TW" sz="1800" dirty="0"/>
              <a:t>,</a:t>
            </a:r>
            <a:r>
              <a:rPr lang="en-US" altLang="zh-TW" sz="1800" dirty="0"/>
              <a:t> NAACL,  2018</a:t>
            </a:r>
          </a:p>
          <a:p>
            <a:pPr lvl="1">
              <a:lnSpc>
                <a:spcPct val="70000"/>
              </a:lnSpc>
            </a:pPr>
            <a:r>
              <a:rPr lang="en-US" altLang="zh-TW" sz="1800" dirty="0"/>
              <a:t>Lijun Wu, </a:t>
            </a:r>
            <a:r>
              <a:rPr lang="en-US" altLang="zh-TW" sz="1800" dirty="0" err="1"/>
              <a:t>Yingce</a:t>
            </a:r>
            <a:r>
              <a:rPr lang="en-US" altLang="zh-TW" sz="1800" dirty="0"/>
              <a:t> Xia, Li Zhao, Fei Tian, Tao Qin, </a:t>
            </a:r>
            <a:r>
              <a:rPr lang="en-US" altLang="zh-TW" sz="1800" dirty="0" err="1"/>
              <a:t>Jianhuang</a:t>
            </a:r>
            <a:r>
              <a:rPr lang="en-US" altLang="zh-TW" sz="1800" dirty="0"/>
              <a:t> Lai, Tie-Yan Liu, Adversarial Neural Machine Translation, </a:t>
            </a:r>
            <a:r>
              <a:rPr lang="en-US" altLang="zh-TW" sz="1800" dirty="0" err="1"/>
              <a:t>arXiv</a:t>
            </a:r>
            <a:r>
              <a:rPr lang="en-US" altLang="zh-TW" sz="1800" dirty="0"/>
              <a:t> 2017</a:t>
            </a:r>
          </a:p>
          <a:p>
            <a:pPr lvl="1">
              <a:lnSpc>
                <a:spcPct val="70000"/>
              </a:lnSpc>
            </a:pPr>
            <a:r>
              <a:rPr lang="en-US" altLang="zh-TW" sz="1800" dirty="0" err="1"/>
              <a:t>Linqing</a:t>
            </a:r>
            <a:r>
              <a:rPr lang="en-US" altLang="zh-TW" sz="1800" dirty="0"/>
              <a:t> Liu, Yao Lu, Min Yang, </a:t>
            </a:r>
            <a:r>
              <a:rPr lang="en-US" altLang="zh-TW" sz="1800" dirty="0" err="1"/>
              <a:t>Qiang</a:t>
            </a:r>
            <a:r>
              <a:rPr lang="en-US" altLang="zh-TW" sz="1800" dirty="0"/>
              <a:t> Qu, Jia Zhu, </a:t>
            </a:r>
            <a:r>
              <a:rPr lang="en-US" altLang="zh-TW" sz="1800" dirty="0" err="1"/>
              <a:t>Hongyan</a:t>
            </a:r>
            <a:r>
              <a:rPr lang="en-US" altLang="zh-TW" sz="1800" dirty="0"/>
              <a:t> Li, Generative Adversarial Network for Abstractive Text Summarization, AAAI 2018</a:t>
            </a:r>
          </a:p>
          <a:p>
            <a:pPr lvl="1">
              <a:lnSpc>
                <a:spcPct val="70000"/>
              </a:lnSpc>
            </a:pPr>
            <a:r>
              <a:rPr lang="en-US" altLang="zh-TW" sz="1800" dirty="0" err="1"/>
              <a:t>Rakshith</a:t>
            </a:r>
            <a:r>
              <a:rPr lang="en-US" altLang="zh-TW" sz="1800" dirty="0"/>
              <a:t> Shetty, Marcus </a:t>
            </a:r>
            <a:r>
              <a:rPr lang="en-US" altLang="zh-TW" sz="1800" dirty="0" err="1"/>
              <a:t>Rohrbach</a:t>
            </a:r>
            <a:r>
              <a:rPr lang="en-US" altLang="zh-TW" sz="1800" dirty="0"/>
              <a:t>, Lisa Anne Hendricks, Mario Fritz, </a:t>
            </a:r>
            <a:r>
              <a:rPr lang="en-US" altLang="zh-TW" sz="1800" dirty="0" err="1"/>
              <a:t>Bernt</a:t>
            </a:r>
            <a:r>
              <a:rPr lang="en-US" altLang="zh-TW" sz="1800" dirty="0"/>
              <a:t> Schiele, Speaking the Same Language: Matching Machine to Human Captions by Adversarial Training, ICCV 2017</a:t>
            </a:r>
          </a:p>
          <a:p>
            <a:pPr lvl="1">
              <a:lnSpc>
                <a:spcPct val="70000"/>
              </a:lnSpc>
            </a:pPr>
            <a:r>
              <a:rPr lang="en-US" altLang="zh-TW" sz="1800" dirty="0" err="1"/>
              <a:t>Xiaodan</a:t>
            </a:r>
            <a:r>
              <a:rPr lang="en-US" altLang="zh-TW" sz="1800" dirty="0"/>
              <a:t> Liang, </a:t>
            </a:r>
            <a:r>
              <a:rPr lang="en-US" altLang="zh-TW" sz="1800" dirty="0" err="1"/>
              <a:t>Zhiting</a:t>
            </a:r>
            <a:r>
              <a:rPr lang="en-US" altLang="zh-TW" sz="1800" dirty="0"/>
              <a:t> Hu, Hao Zhang, Chuang Gan, Eric P. Xing, Recurrent Topic-Transition GAN for Visual Paragraph Generation,</a:t>
            </a:r>
            <a:r>
              <a:rPr lang="zh-TW" altLang="en-US" sz="1800" dirty="0"/>
              <a:t> </a:t>
            </a:r>
            <a:r>
              <a:rPr lang="en-US" altLang="zh-TW" sz="1800" dirty="0" err="1"/>
              <a:t>arXiv</a:t>
            </a:r>
            <a:r>
              <a:rPr lang="zh-TW" altLang="en-US" sz="1800" dirty="0"/>
              <a:t> </a:t>
            </a:r>
            <a:r>
              <a:rPr lang="en-US" altLang="zh-TW" sz="1800" dirty="0"/>
              <a:t>2017</a:t>
            </a:r>
          </a:p>
          <a:p>
            <a:pPr lvl="1">
              <a:lnSpc>
                <a:spcPct val="70000"/>
              </a:lnSpc>
            </a:pPr>
            <a:endParaRPr lang="en-US" altLang="zh-TW" sz="1800" dirty="0"/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5959362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252198-3106-40D6-BDFF-EC5C0E6BD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602805E-F6B8-4AE2-86A8-1E2A0BC10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b="1" dirty="0"/>
              <a:t>Text Style Transfer</a:t>
            </a:r>
          </a:p>
          <a:p>
            <a:pPr lvl="1"/>
            <a:r>
              <a:rPr lang="en-US" altLang="zh-TW" sz="1800" dirty="0" err="1"/>
              <a:t>Zhenxin</a:t>
            </a:r>
            <a:r>
              <a:rPr lang="en-US" altLang="zh-TW" sz="1800" dirty="0"/>
              <a:t> Fu, </a:t>
            </a:r>
            <a:r>
              <a:rPr lang="en-US" altLang="zh-TW" sz="1800" dirty="0" err="1"/>
              <a:t>Xiaoye</a:t>
            </a:r>
            <a:r>
              <a:rPr lang="en-US" altLang="zh-TW" sz="1800" dirty="0"/>
              <a:t> Tan, </a:t>
            </a:r>
            <a:r>
              <a:rPr lang="en-US" altLang="zh-TW" sz="1800" dirty="0" err="1"/>
              <a:t>Nanyun</a:t>
            </a:r>
            <a:r>
              <a:rPr lang="en-US" altLang="zh-TW" sz="1800" dirty="0"/>
              <a:t> Peng, </a:t>
            </a:r>
            <a:r>
              <a:rPr lang="en-US" altLang="zh-TW" sz="1800" dirty="0" err="1"/>
              <a:t>Dongyan</a:t>
            </a:r>
            <a:r>
              <a:rPr lang="en-US" altLang="zh-TW" sz="1800" dirty="0"/>
              <a:t> Zhao, Rui Yan, Style Transfer in Text: Exploration and Evaluation, AAAI, 2018</a:t>
            </a:r>
          </a:p>
          <a:p>
            <a:pPr lvl="1"/>
            <a:r>
              <a:rPr lang="en-US" altLang="zh-TW" sz="1800" dirty="0" err="1"/>
              <a:t>Tianxiao</a:t>
            </a:r>
            <a:r>
              <a:rPr lang="en-US" altLang="zh-TW" sz="1800" dirty="0"/>
              <a:t> Shen, Tao Lei, Regina </a:t>
            </a:r>
            <a:r>
              <a:rPr lang="en-US" altLang="zh-TW" sz="1800" dirty="0" err="1"/>
              <a:t>Barzilay</a:t>
            </a:r>
            <a:r>
              <a:rPr lang="en-US" altLang="zh-TW" sz="1800" dirty="0"/>
              <a:t>, and </a:t>
            </a:r>
            <a:r>
              <a:rPr lang="en-US" altLang="zh-TW" sz="1800" dirty="0" err="1"/>
              <a:t>Tommi</a:t>
            </a:r>
            <a:r>
              <a:rPr lang="en-US" altLang="zh-TW" sz="1800" dirty="0"/>
              <a:t> </a:t>
            </a:r>
            <a:r>
              <a:rPr lang="en-US" altLang="zh-TW" sz="1800" dirty="0" err="1"/>
              <a:t>Jaakkola</a:t>
            </a:r>
            <a:r>
              <a:rPr lang="en-US" altLang="zh-TW" sz="1800" dirty="0"/>
              <a:t>, Style Transfer from Non-Parallel Text by Cross-Alignment, NIPS 2017</a:t>
            </a:r>
          </a:p>
          <a:p>
            <a:pPr lvl="1"/>
            <a:r>
              <a:rPr lang="en-US" altLang="zh-TW" sz="1800" dirty="0" err="1"/>
              <a:t>Chih</a:t>
            </a:r>
            <a:r>
              <a:rPr lang="en-US" altLang="zh-TW" sz="1800" dirty="0"/>
              <a:t>-Wei Lee, </a:t>
            </a:r>
            <a:r>
              <a:rPr lang="en-US" altLang="zh-TW" sz="1800" dirty="0" err="1"/>
              <a:t>Yau-Shian</a:t>
            </a:r>
            <a:r>
              <a:rPr lang="en-US" altLang="zh-TW" sz="1800" dirty="0"/>
              <a:t> Wang, Tsung-Yuan Hsu, </a:t>
            </a:r>
            <a:r>
              <a:rPr lang="en-US" altLang="zh-TW" sz="1800" dirty="0" err="1"/>
              <a:t>Kuan</a:t>
            </a:r>
            <a:r>
              <a:rPr lang="en-US" altLang="zh-TW" sz="1800" dirty="0"/>
              <a:t>-Yu Chen, Hung-Yi Lee, Lin-</a:t>
            </a:r>
            <a:r>
              <a:rPr lang="en-US" altLang="zh-TW" sz="1800" dirty="0" err="1"/>
              <a:t>shan</a:t>
            </a:r>
            <a:r>
              <a:rPr lang="en-US" altLang="zh-TW" sz="1800" dirty="0"/>
              <a:t> Lee, Scalable Sentiment for Sequence-to-sequence Chatbot Response with Performance Analysis, ICASSP, 2018</a:t>
            </a:r>
          </a:p>
          <a:p>
            <a:pPr lvl="1"/>
            <a:r>
              <a:rPr lang="en-US" altLang="zh-TW" sz="1800" dirty="0"/>
              <a:t>Junbo (Jake) Zhao, Yoon Kim, Kelly Zhang, Alexander M. Rush, Yann </a:t>
            </a:r>
            <a:r>
              <a:rPr lang="en-US" altLang="zh-TW" sz="1800" dirty="0" err="1"/>
              <a:t>LeCun</a:t>
            </a:r>
            <a:r>
              <a:rPr lang="en-US" altLang="zh-TW" sz="1800" dirty="0"/>
              <a:t>, </a:t>
            </a:r>
            <a:r>
              <a:rPr lang="en-US" altLang="zh-TW" sz="1800" dirty="0" err="1"/>
              <a:t>Adversarially</a:t>
            </a:r>
            <a:r>
              <a:rPr lang="en-US" altLang="zh-TW" sz="1800" dirty="0"/>
              <a:t> Regularized Autoencoders, </a:t>
            </a:r>
            <a:r>
              <a:rPr lang="en-US" altLang="zh-TW" sz="1800" dirty="0" err="1"/>
              <a:t>arxiv</a:t>
            </a:r>
            <a:r>
              <a:rPr lang="en-US" altLang="zh-TW" sz="1800" dirty="0"/>
              <a:t>, 2017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74849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F02002-1E79-4590-B425-AADF63535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54D8218-001F-4A32-8B6E-C5C15D372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b="1" dirty="0"/>
              <a:t>Unsupervised Machine Translation</a:t>
            </a:r>
          </a:p>
          <a:p>
            <a:pPr lvl="1"/>
            <a:r>
              <a:rPr lang="en-US" altLang="zh-TW" sz="1800" dirty="0"/>
              <a:t>Alexis </a:t>
            </a:r>
            <a:r>
              <a:rPr lang="en-US" altLang="zh-TW" sz="1800" dirty="0" err="1"/>
              <a:t>Conneau</a:t>
            </a:r>
            <a:r>
              <a:rPr lang="en-US" altLang="zh-TW" sz="1800" dirty="0"/>
              <a:t>, Guillaume </a:t>
            </a:r>
            <a:r>
              <a:rPr lang="en-US" altLang="zh-TW" sz="1800" dirty="0" err="1"/>
              <a:t>Lample</a:t>
            </a:r>
            <a:r>
              <a:rPr lang="en-US" altLang="zh-TW" sz="1800" dirty="0"/>
              <a:t>, </a:t>
            </a:r>
            <a:r>
              <a:rPr lang="en-US" altLang="zh-TW" sz="1800" dirty="0" err="1"/>
              <a:t>Marc'Aurelio</a:t>
            </a:r>
            <a:r>
              <a:rPr lang="en-US" altLang="zh-TW" sz="1800" dirty="0"/>
              <a:t> </a:t>
            </a:r>
            <a:r>
              <a:rPr lang="en-US" altLang="zh-TW" sz="1800" dirty="0" err="1"/>
              <a:t>Ranzato</a:t>
            </a:r>
            <a:r>
              <a:rPr lang="en-US" altLang="zh-TW" sz="1800" dirty="0"/>
              <a:t>, </a:t>
            </a:r>
            <a:r>
              <a:rPr lang="en-US" altLang="zh-TW" sz="1800" dirty="0" err="1"/>
              <a:t>Ludovic</a:t>
            </a:r>
            <a:r>
              <a:rPr lang="en-US" altLang="zh-TW" sz="1800" dirty="0"/>
              <a:t> </a:t>
            </a:r>
            <a:r>
              <a:rPr lang="en-US" altLang="zh-TW" sz="1800" dirty="0" err="1"/>
              <a:t>Denoyer</a:t>
            </a:r>
            <a:r>
              <a:rPr lang="en-US" altLang="zh-TW" sz="1800" dirty="0"/>
              <a:t>, </a:t>
            </a:r>
            <a:r>
              <a:rPr lang="en-US" altLang="zh-TW" sz="1800" dirty="0" err="1"/>
              <a:t>Hervé</a:t>
            </a:r>
            <a:r>
              <a:rPr lang="en-US" altLang="zh-TW" sz="1800" dirty="0"/>
              <a:t> </a:t>
            </a:r>
            <a:r>
              <a:rPr lang="en-US" altLang="zh-TW" sz="1800" dirty="0" err="1"/>
              <a:t>Jégou</a:t>
            </a:r>
            <a:r>
              <a:rPr lang="en-US" altLang="zh-TW" sz="1800" dirty="0"/>
              <a:t>, Word Translation Without Parallel Data, ICRL 2018</a:t>
            </a:r>
          </a:p>
          <a:p>
            <a:pPr lvl="1"/>
            <a:r>
              <a:rPr lang="en-US" altLang="zh-TW" sz="1800" dirty="0"/>
              <a:t>Guillaume </a:t>
            </a:r>
            <a:r>
              <a:rPr lang="en-US" altLang="zh-TW" sz="1800" dirty="0" err="1"/>
              <a:t>Lample</a:t>
            </a:r>
            <a:r>
              <a:rPr lang="en-US" altLang="zh-TW" sz="1800" dirty="0"/>
              <a:t>, </a:t>
            </a:r>
            <a:r>
              <a:rPr lang="en-US" altLang="zh-TW" sz="1800" dirty="0" err="1"/>
              <a:t>Ludovic</a:t>
            </a:r>
            <a:r>
              <a:rPr lang="en-US" altLang="zh-TW" sz="1800" dirty="0"/>
              <a:t> </a:t>
            </a:r>
            <a:r>
              <a:rPr lang="en-US" altLang="zh-TW" sz="1800" dirty="0" err="1"/>
              <a:t>Denoyer</a:t>
            </a:r>
            <a:r>
              <a:rPr lang="en-US" altLang="zh-TW" sz="1800" dirty="0"/>
              <a:t>, </a:t>
            </a:r>
            <a:r>
              <a:rPr lang="en-US" altLang="zh-TW" sz="1800" dirty="0" err="1"/>
              <a:t>Marc'Aurelio</a:t>
            </a:r>
            <a:r>
              <a:rPr lang="en-US" altLang="zh-TW" sz="1800" dirty="0"/>
              <a:t> </a:t>
            </a:r>
            <a:r>
              <a:rPr lang="en-US" altLang="zh-TW" sz="1800" dirty="0" err="1"/>
              <a:t>Ranzato</a:t>
            </a:r>
            <a:r>
              <a:rPr lang="en-US" altLang="zh-TW" sz="1800" dirty="0"/>
              <a:t>, Unsupervised Machine Translation Using Monolingual Corpora Only, ICRL 2018</a:t>
            </a:r>
          </a:p>
          <a:p>
            <a:r>
              <a:rPr lang="en-US" altLang="zh-TW" sz="2400" b="1" dirty="0"/>
              <a:t>Unsupervised Speech Recognition</a:t>
            </a:r>
          </a:p>
          <a:p>
            <a:pPr lvl="1"/>
            <a:r>
              <a:rPr lang="en-US" altLang="zh-TW" sz="1800" dirty="0"/>
              <a:t>Da-</a:t>
            </a:r>
            <a:r>
              <a:rPr lang="en-US" altLang="zh-TW" sz="1800" dirty="0" err="1"/>
              <a:t>Rong</a:t>
            </a:r>
            <a:r>
              <a:rPr lang="en-US" altLang="zh-TW" sz="1800" dirty="0"/>
              <a:t> Liu, </a:t>
            </a:r>
            <a:r>
              <a:rPr lang="en-US" altLang="zh-TW" sz="1800" dirty="0" err="1"/>
              <a:t>Kuan</a:t>
            </a:r>
            <a:r>
              <a:rPr lang="en-US" altLang="zh-TW" sz="1800" dirty="0"/>
              <a:t>-Yu Chen, Hung-Yi Lee, Lin-</a:t>
            </a:r>
            <a:r>
              <a:rPr lang="en-US" altLang="zh-TW" sz="1800" dirty="0" err="1"/>
              <a:t>shan</a:t>
            </a:r>
            <a:r>
              <a:rPr lang="en-US" altLang="zh-TW" sz="1800" dirty="0"/>
              <a:t> Lee, Completely Unsupervised Phoneme Recognition by </a:t>
            </a:r>
            <a:r>
              <a:rPr lang="en-US" altLang="zh-TW" sz="1800" dirty="0" err="1"/>
              <a:t>Adversarially</a:t>
            </a:r>
            <a:r>
              <a:rPr lang="en-US" altLang="zh-TW" sz="1800" dirty="0"/>
              <a:t> Learning Mapping Relationships from Audio Embeddings, </a:t>
            </a:r>
            <a:r>
              <a:rPr lang="en-US" altLang="zh-TW" sz="1800" dirty="0" err="1"/>
              <a:t>arXiv</a:t>
            </a:r>
            <a:r>
              <a:rPr lang="en-US" altLang="zh-TW" sz="1800" dirty="0"/>
              <a:t>, 2018</a:t>
            </a:r>
          </a:p>
          <a:p>
            <a:pPr lvl="1"/>
            <a:r>
              <a:rPr lang="en-US" altLang="zh-TW" sz="1800" dirty="0"/>
              <a:t>Yi-Chen Chen, Chia-Hao Shen, Sung-Feng Huang, Hung-yi Lee, Towards Unsupervised Automatic Speech Recognition Trained by Unaligned Speech and Text only, </a:t>
            </a:r>
            <a:r>
              <a:rPr lang="en-US" altLang="zh-TW" sz="1800" dirty="0" err="1"/>
              <a:t>arXiv</a:t>
            </a:r>
            <a:r>
              <a:rPr lang="en-US" altLang="zh-TW" sz="1800" dirty="0"/>
              <a:t>, 2018</a:t>
            </a:r>
          </a:p>
          <a:p>
            <a:endParaRPr lang="en-US" altLang="zh-TW" sz="1800" dirty="0"/>
          </a:p>
          <a:p>
            <a:endParaRPr lang="en-US" altLang="zh-TW" sz="1800" dirty="0"/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8202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Maximizing Expected Reward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630043" y="2948327"/>
            <a:ext cx="1883913" cy="11774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TW" sz="2400" dirty="0"/>
          </a:p>
        </p:txBody>
      </p:sp>
      <p:sp>
        <p:nvSpPr>
          <p:cNvPr id="5" name="矩形 4"/>
          <p:cNvSpPr/>
          <p:nvPr/>
        </p:nvSpPr>
        <p:spPr>
          <a:xfrm>
            <a:off x="3630043" y="4366235"/>
            <a:ext cx="1883913" cy="11774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Human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679676" y="3226909"/>
            <a:ext cx="2639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Input sentence c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219306" y="3306234"/>
            <a:ext cx="305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response sentence x</a:t>
            </a:r>
            <a:endParaRPr lang="zh-TW" altLang="en-US" sz="2400" dirty="0"/>
          </a:p>
        </p:txBody>
      </p:sp>
      <p:sp>
        <p:nvSpPr>
          <p:cNvPr id="8" name="箭號: 向右 7"/>
          <p:cNvSpPr/>
          <p:nvPr/>
        </p:nvSpPr>
        <p:spPr>
          <a:xfrm>
            <a:off x="2957826" y="3273581"/>
            <a:ext cx="644177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8"/>
          <p:cNvSpPr/>
          <p:nvPr/>
        </p:nvSpPr>
        <p:spPr>
          <a:xfrm>
            <a:off x="5575129" y="3316986"/>
            <a:ext cx="644177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10"/>
          <p:cNvSpPr/>
          <p:nvPr/>
        </p:nvSpPr>
        <p:spPr>
          <a:xfrm>
            <a:off x="2944243" y="4411838"/>
            <a:ext cx="644177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12"/>
          <p:cNvSpPr/>
          <p:nvPr/>
        </p:nvSpPr>
        <p:spPr>
          <a:xfrm>
            <a:off x="2944243" y="5090663"/>
            <a:ext cx="644177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向右 13"/>
          <p:cNvSpPr/>
          <p:nvPr/>
        </p:nvSpPr>
        <p:spPr>
          <a:xfrm>
            <a:off x="5573263" y="4724142"/>
            <a:ext cx="644177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3980170" y="3697170"/>
            <a:ext cx="1183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400" dirty="0"/>
              <a:t>Chatbot</a:t>
            </a:r>
          </a:p>
        </p:txBody>
      </p:sp>
      <p:sp>
        <p:nvSpPr>
          <p:cNvPr id="21" name="矩形 20"/>
          <p:cNvSpPr/>
          <p:nvPr/>
        </p:nvSpPr>
        <p:spPr>
          <a:xfrm>
            <a:off x="3769911" y="3116129"/>
            <a:ext cx="751458" cy="541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err="1"/>
              <a:t>En</a:t>
            </a:r>
            <a:endParaRPr lang="zh-TW" altLang="en-US" sz="2800" dirty="0"/>
          </a:p>
        </p:txBody>
      </p:sp>
      <p:sp>
        <p:nvSpPr>
          <p:cNvPr id="23" name="矩形 22"/>
          <p:cNvSpPr/>
          <p:nvPr/>
        </p:nvSpPr>
        <p:spPr>
          <a:xfrm>
            <a:off x="4620843" y="3116129"/>
            <a:ext cx="751458" cy="541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De</a:t>
            </a:r>
            <a:endParaRPr lang="zh-TW" altLang="en-US" sz="28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176204" y="5082050"/>
            <a:ext cx="305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response sentence x</a:t>
            </a:r>
            <a:endParaRPr lang="zh-TW" altLang="en-US" sz="24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626336" y="4398151"/>
            <a:ext cx="2639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Input sentence c</a:t>
            </a:r>
            <a:endParaRPr lang="zh-TW" altLang="en-US" sz="2400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6AD7206-CBCF-4B54-8F0B-CF1CF98B9FF7}"/>
              </a:ext>
            </a:extLst>
          </p:cNvPr>
          <p:cNvSpPr/>
          <p:nvPr/>
        </p:nvSpPr>
        <p:spPr>
          <a:xfrm>
            <a:off x="6354023" y="6308208"/>
            <a:ext cx="2507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zh-TW" dirty="0">
                <a:solidFill>
                  <a:srgbClr val="0000FF"/>
                </a:solidFill>
                <a:latin typeface="Lucida Grande"/>
              </a:rPr>
              <a:t>[Li, et al., EMNLP, 2016]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01A4FC81-1BB4-4F99-896E-FB9C3ABCD1D0}"/>
              </a:ext>
            </a:extLst>
          </p:cNvPr>
          <p:cNvSpPr txBox="1"/>
          <p:nvPr/>
        </p:nvSpPr>
        <p:spPr>
          <a:xfrm>
            <a:off x="6035971" y="5168025"/>
            <a:ext cx="166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reward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1736A511-02D0-4F3B-9AD1-E2E28070AEB5}"/>
                  </a:ext>
                </a:extLst>
              </p:cNvPr>
              <p:cNvSpPr txBox="1"/>
              <p:nvPr/>
            </p:nvSpPr>
            <p:spPr>
              <a:xfrm>
                <a:off x="6356459" y="4739530"/>
                <a:ext cx="102816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1736A511-02D0-4F3B-9AD1-E2E28070A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459" y="4739530"/>
                <a:ext cx="1028169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箭號: 向右 27">
            <a:extLst>
              <a:ext uri="{FF2B5EF4-FFF2-40B4-BE49-F238E27FC236}">
                <a16:creationId xmlns:a16="http://schemas.microsoft.com/office/drawing/2014/main" id="{E404CA89-6AC7-4A7D-B6C5-9F2ABAF5CE61}"/>
              </a:ext>
            </a:extLst>
          </p:cNvPr>
          <p:cNvSpPr/>
          <p:nvPr/>
        </p:nvSpPr>
        <p:spPr>
          <a:xfrm rot="16200000">
            <a:off x="7551030" y="4729854"/>
            <a:ext cx="391885" cy="40413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81429ABB-898E-455A-996F-D9501DFBBFED}"/>
              </a:ext>
            </a:extLst>
          </p:cNvPr>
          <p:cNvSpPr txBox="1"/>
          <p:nvPr/>
        </p:nvSpPr>
        <p:spPr>
          <a:xfrm>
            <a:off x="1905002" y="1913665"/>
            <a:ext cx="5431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Learn to maximize expected reward </a:t>
            </a:r>
            <a:endParaRPr lang="zh-TW" altLang="en-US" sz="2400" dirty="0"/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C723B50A-6659-4310-B7BC-6C760C1EF27D}"/>
              </a:ext>
            </a:extLst>
          </p:cNvPr>
          <p:cNvCxnSpPr>
            <a:cxnSpLocks/>
          </p:cNvCxnSpPr>
          <p:nvPr/>
        </p:nvCxnSpPr>
        <p:spPr>
          <a:xfrm flipV="1">
            <a:off x="4556760" y="2360090"/>
            <a:ext cx="0" cy="5729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43B3DCBC-278C-4F91-B406-A7A7DCABA243}"/>
              </a:ext>
            </a:extLst>
          </p:cNvPr>
          <p:cNvSpPr txBox="1"/>
          <p:nvPr/>
        </p:nvSpPr>
        <p:spPr>
          <a:xfrm>
            <a:off x="4667669" y="2426023"/>
            <a:ext cx="2254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Policy Gradient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03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 animBg="1"/>
      <p:bldP spid="11" grpId="0" animBg="1"/>
      <p:bldP spid="13" grpId="0" animBg="1"/>
      <p:bldP spid="14" grpId="0" animBg="1"/>
      <p:bldP spid="20" grpId="0"/>
      <p:bldP spid="21" grpId="0" animBg="1"/>
      <p:bldP spid="23" grpId="0" animBg="1"/>
      <p:bldP spid="24" grpId="0"/>
      <p:bldP spid="25" grpId="0"/>
      <p:bldP spid="3" grpId="0"/>
      <p:bldP spid="27" grpId="0"/>
      <p:bldP spid="28" grpId="0" animBg="1"/>
      <p:bldP spid="29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直線單箭頭接點 46"/>
          <p:cNvCxnSpPr>
            <a:cxnSpLocks/>
          </p:cNvCxnSpPr>
          <p:nvPr/>
        </p:nvCxnSpPr>
        <p:spPr>
          <a:xfrm>
            <a:off x="7305977" y="2388210"/>
            <a:ext cx="5159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Maximizing Expected Reward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635259" y="3641525"/>
                <a:ext cx="2300438" cy="4900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59" y="3641525"/>
                <a:ext cx="2300438" cy="490071"/>
              </a:xfrm>
              <a:prstGeom prst="rect">
                <a:avLst/>
              </a:prstGeom>
              <a:blipFill>
                <a:blip r:embed="rId2"/>
                <a:stretch>
                  <a:fillRect l="-2646" r="-10317" b="-148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67650" y="4470896"/>
                <a:ext cx="9361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50" y="4470896"/>
                <a:ext cx="936171" cy="461665"/>
              </a:xfrm>
              <a:prstGeom prst="rect">
                <a:avLst/>
              </a:prstGeom>
              <a:blipFill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1131233" y="1962938"/>
            <a:ext cx="1445690" cy="808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Encoder</a:t>
            </a:r>
            <a:endParaRPr lang="zh-TW" altLang="en-US" sz="2400" dirty="0"/>
          </a:p>
        </p:txBody>
      </p:sp>
      <p:sp>
        <p:nvSpPr>
          <p:cNvPr id="16" name="矩形 15"/>
          <p:cNvSpPr/>
          <p:nvPr/>
        </p:nvSpPr>
        <p:spPr>
          <a:xfrm>
            <a:off x="3178678" y="1968576"/>
            <a:ext cx="1497496" cy="80838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Generator</a:t>
            </a:r>
            <a:endParaRPr lang="zh-TW" altLang="en-US" sz="2400" dirty="0"/>
          </a:p>
        </p:txBody>
      </p:sp>
      <p:cxnSp>
        <p:nvCxnSpPr>
          <p:cNvPr id="18" name="直線單箭頭接點 17"/>
          <p:cNvCxnSpPr>
            <a:cxnSpLocks/>
          </p:cNvCxnSpPr>
          <p:nvPr/>
        </p:nvCxnSpPr>
        <p:spPr>
          <a:xfrm>
            <a:off x="2624673" y="2372767"/>
            <a:ext cx="5159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2510065" y="3049290"/>
                <a:ext cx="74874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065" y="3049290"/>
                <a:ext cx="74874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63500" y="2151685"/>
                <a:ext cx="74874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0" y="2151685"/>
                <a:ext cx="748747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4951841" y="2110917"/>
                <a:ext cx="74874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841" y="2110917"/>
                <a:ext cx="748747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 22"/>
          <p:cNvSpPr/>
          <p:nvPr/>
        </p:nvSpPr>
        <p:spPr>
          <a:xfrm>
            <a:off x="5948181" y="1984019"/>
            <a:ext cx="1497496" cy="80838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Human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740856" y="4268649"/>
                <a:ext cx="4606178" cy="98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/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/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856" y="4268649"/>
                <a:ext cx="4606178" cy="9885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直線單箭頭接點 43"/>
          <p:cNvCxnSpPr>
            <a:cxnSpLocks/>
          </p:cNvCxnSpPr>
          <p:nvPr/>
        </p:nvCxnSpPr>
        <p:spPr>
          <a:xfrm>
            <a:off x="612039" y="2367129"/>
            <a:ext cx="5159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>
            <a:cxnSpLocks/>
          </p:cNvCxnSpPr>
          <p:nvPr/>
        </p:nvCxnSpPr>
        <p:spPr>
          <a:xfrm>
            <a:off x="4676174" y="2367129"/>
            <a:ext cx="5159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>
            <a:cxnSpLocks/>
          </p:cNvCxnSpPr>
          <p:nvPr/>
        </p:nvCxnSpPr>
        <p:spPr>
          <a:xfrm>
            <a:off x="5442635" y="2367128"/>
            <a:ext cx="5159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7874265" y="2177195"/>
                <a:ext cx="102816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265" y="2177195"/>
                <a:ext cx="1028169" cy="430887"/>
              </a:xfrm>
              <a:prstGeom prst="rect">
                <a:avLst/>
              </a:prstGeom>
              <a:blipFill>
                <a:blip r:embed="rId8"/>
                <a:stretch>
                  <a:fillRect r="-11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右大括弧 48"/>
          <p:cNvSpPr/>
          <p:nvPr/>
        </p:nvSpPr>
        <p:spPr>
          <a:xfrm rot="5400000">
            <a:off x="2753283" y="980954"/>
            <a:ext cx="258684" cy="3728846"/>
          </a:xfrm>
          <a:prstGeom prst="rightBrace">
            <a:avLst>
              <a:gd name="adj1" fmla="val 12247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箭號: 向右 49"/>
          <p:cNvSpPr/>
          <p:nvPr/>
        </p:nvSpPr>
        <p:spPr>
          <a:xfrm rot="16200000">
            <a:off x="8259613" y="1732120"/>
            <a:ext cx="391885" cy="40413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3" name="直線單箭頭接點 52"/>
          <p:cNvCxnSpPr>
            <a:cxnSpLocks/>
          </p:cNvCxnSpPr>
          <p:nvPr/>
        </p:nvCxnSpPr>
        <p:spPr>
          <a:xfrm flipV="1">
            <a:off x="582321" y="1743908"/>
            <a:ext cx="435881" cy="4288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/>
          <p:cNvCxnSpPr>
            <a:cxnSpLocks/>
          </p:cNvCxnSpPr>
          <p:nvPr/>
        </p:nvCxnSpPr>
        <p:spPr>
          <a:xfrm>
            <a:off x="5271011" y="1731492"/>
            <a:ext cx="694336" cy="6567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>
            <a:cxnSpLocks/>
          </p:cNvCxnSpPr>
          <p:nvPr/>
        </p:nvCxnSpPr>
        <p:spPr>
          <a:xfrm>
            <a:off x="1018202" y="1731493"/>
            <a:ext cx="4235643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字方塊 27"/>
          <p:cNvSpPr txBox="1"/>
          <p:nvPr/>
        </p:nvSpPr>
        <p:spPr>
          <a:xfrm>
            <a:off x="3685080" y="5206321"/>
            <a:ext cx="3904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Randomness in generator</a:t>
            </a:r>
            <a:endParaRPr lang="zh-TW" altLang="en-US" sz="24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1778301" y="5872104"/>
            <a:ext cx="5856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Probability that the input/history is h</a:t>
            </a:r>
            <a:endParaRPr lang="zh-TW" altLang="en-US" sz="2400" dirty="0"/>
          </a:p>
        </p:txBody>
      </p:sp>
      <p:cxnSp>
        <p:nvCxnSpPr>
          <p:cNvPr id="7" name="直線接點 6"/>
          <p:cNvCxnSpPr/>
          <p:nvPr/>
        </p:nvCxnSpPr>
        <p:spPr>
          <a:xfrm>
            <a:off x="1909479" y="4902113"/>
            <a:ext cx="49733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>
            <a:cxnSpLocks/>
          </p:cNvCxnSpPr>
          <p:nvPr/>
        </p:nvCxnSpPr>
        <p:spPr>
          <a:xfrm>
            <a:off x="3927426" y="4902113"/>
            <a:ext cx="102123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>
            <a:cxnSpLocks/>
          </p:cNvCxnSpPr>
          <p:nvPr/>
        </p:nvCxnSpPr>
        <p:spPr>
          <a:xfrm flipH="1" flipV="1">
            <a:off x="4455483" y="4927915"/>
            <a:ext cx="383217" cy="36787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>
            <a:cxnSpLocks/>
          </p:cNvCxnSpPr>
          <p:nvPr/>
        </p:nvCxnSpPr>
        <p:spPr>
          <a:xfrm flipH="1" flipV="1">
            <a:off x="2127722" y="4928377"/>
            <a:ext cx="828689" cy="99444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3570190" y="3616071"/>
            <a:ext cx="3904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Maximizing expected reward </a:t>
            </a:r>
            <a:endParaRPr lang="zh-TW" altLang="en-US" sz="2400" dirty="0"/>
          </a:p>
        </p:txBody>
      </p:sp>
      <p:sp>
        <p:nvSpPr>
          <p:cNvPr id="40" name="箭號: 向右 39"/>
          <p:cNvSpPr/>
          <p:nvPr/>
        </p:nvSpPr>
        <p:spPr>
          <a:xfrm flipH="1">
            <a:off x="3073346" y="3656969"/>
            <a:ext cx="467972" cy="379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1706829" y="3027366"/>
            <a:ext cx="1606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update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33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5" grpId="0" animBg="1"/>
      <p:bldP spid="16" grpId="0" animBg="1"/>
      <p:bldP spid="20" grpId="0"/>
      <p:bldP spid="21" grpId="0"/>
      <p:bldP spid="22" grpId="0"/>
      <p:bldP spid="23" grpId="0" animBg="1"/>
      <p:bldP spid="24" grpId="0"/>
      <p:bldP spid="48" grpId="0"/>
      <p:bldP spid="49" grpId="0" animBg="1"/>
      <p:bldP spid="50" grpId="0" animBg="1"/>
      <p:bldP spid="28" grpId="0"/>
      <p:bldP spid="29" grpId="0"/>
      <p:bldP spid="39" grpId="0"/>
      <p:bldP spid="40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Maximizing Expected Reward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4728423" y="4379291"/>
                <a:ext cx="3943350" cy="642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423" y="4379291"/>
                <a:ext cx="3943350" cy="642355"/>
              </a:xfrm>
              <a:prstGeom prst="rect">
                <a:avLst/>
              </a:prstGeom>
              <a:blipFill>
                <a:blip r:embed="rId2"/>
                <a:stretch>
                  <a:fillRect r="-34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4240847" y="5056222"/>
                <a:ext cx="3137550" cy="1169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847" y="5056222"/>
                <a:ext cx="3137550" cy="11698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文字方塊 35"/>
          <p:cNvSpPr txBox="1"/>
          <p:nvPr/>
        </p:nvSpPr>
        <p:spPr>
          <a:xfrm>
            <a:off x="1843597" y="6169737"/>
            <a:ext cx="134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Sample: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635259" y="3641525"/>
                <a:ext cx="2300438" cy="4900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59" y="3641525"/>
                <a:ext cx="2300438" cy="490071"/>
              </a:xfrm>
              <a:prstGeom prst="rect">
                <a:avLst/>
              </a:prstGeom>
              <a:blipFill>
                <a:blip r:embed="rId4"/>
                <a:stretch>
                  <a:fillRect l="-2646" r="-10317" b="-148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509762" y="4280717"/>
                <a:ext cx="4606178" cy="98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/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/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62" y="4280717"/>
                <a:ext cx="4606178" cy="9885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文字方塊 41"/>
          <p:cNvSpPr txBox="1"/>
          <p:nvPr/>
        </p:nvSpPr>
        <p:spPr>
          <a:xfrm>
            <a:off x="3570190" y="3616071"/>
            <a:ext cx="3904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Maximizing expected reward </a:t>
            </a:r>
            <a:endParaRPr lang="zh-TW" altLang="en-US" sz="2400" dirty="0"/>
          </a:p>
        </p:txBody>
      </p:sp>
      <p:sp>
        <p:nvSpPr>
          <p:cNvPr id="43" name="箭號: 向右 42"/>
          <p:cNvSpPr/>
          <p:nvPr/>
        </p:nvSpPr>
        <p:spPr>
          <a:xfrm flipH="1">
            <a:off x="3073346" y="3656969"/>
            <a:ext cx="467972" cy="379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" name="群組 8"/>
          <p:cNvGrpSpPr/>
          <p:nvPr/>
        </p:nvGrpSpPr>
        <p:grpSpPr>
          <a:xfrm>
            <a:off x="63500" y="1731492"/>
            <a:ext cx="8838934" cy="1757539"/>
            <a:chOff x="63500" y="1731492"/>
            <a:chExt cx="8838934" cy="1757539"/>
          </a:xfrm>
        </p:grpSpPr>
        <p:cxnSp>
          <p:nvCxnSpPr>
            <p:cNvPr id="51" name="直線單箭頭接點 50"/>
            <p:cNvCxnSpPr>
              <a:cxnSpLocks/>
            </p:cNvCxnSpPr>
            <p:nvPr/>
          </p:nvCxnSpPr>
          <p:spPr>
            <a:xfrm>
              <a:off x="7305977" y="2388210"/>
              <a:ext cx="51590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矩形 51"/>
            <p:cNvSpPr/>
            <p:nvPr/>
          </p:nvSpPr>
          <p:spPr>
            <a:xfrm>
              <a:off x="1131233" y="1962938"/>
              <a:ext cx="1445690" cy="8083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Encoder</a:t>
              </a:r>
              <a:endParaRPr lang="zh-TW" altLang="en-US" sz="2400" dirty="0"/>
            </a:p>
          </p:txBody>
        </p:sp>
        <p:sp>
          <p:nvSpPr>
            <p:cNvPr id="56" name="矩形 55"/>
            <p:cNvSpPr/>
            <p:nvPr/>
          </p:nvSpPr>
          <p:spPr>
            <a:xfrm>
              <a:off x="3178678" y="1968576"/>
              <a:ext cx="1497496" cy="80838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Generator</a:t>
              </a:r>
              <a:endParaRPr lang="zh-TW" altLang="en-US" sz="2400" dirty="0"/>
            </a:p>
          </p:txBody>
        </p:sp>
        <p:cxnSp>
          <p:nvCxnSpPr>
            <p:cNvPr id="57" name="直線單箭頭接點 56"/>
            <p:cNvCxnSpPr>
              <a:cxnSpLocks/>
            </p:cNvCxnSpPr>
            <p:nvPr/>
          </p:nvCxnSpPr>
          <p:spPr>
            <a:xfrm>
              <a:off x="2624673" y="2372767"/>
              <a:ext cx="51590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文字方塊 57"/>
                <p:cNvSpPr txBox="1"/>
                <p:nvPr/>
              </p:nvSpPr>
              <p:spPr>
                <a:xfrm>
                  <a:off x="2510065" y="3049290"/>
                  <a:ext cx="748747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58" name="文字方塊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0065" y="3049290"/>
                  <a:ext cx="748747" cy="430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文字方塊 58"/>
                <p:cNvSpPr txBox="1"/>
                <p:nvPr/>
              </p:nvSpPr>
              <p:spPr>
                <a:xfrm>
                  <a:off x="63500" y="2151685"/>
                  <a:ext cx="748747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59" name="文字方塊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00" y="2151685"/>
                  <a:ext cx="748747" cy="43088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文字方塊 59"/>
                <p:cNvSpPr txBox="1"/>
                <p:nvPr/>
              </p:nvSpPr>
              <p:spPr>
                <a:xfrm>
                  <a:off x="4951841" y="2110917"/>
                  <a:ext cx="748747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60" name="文字方塊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1841" y="2110917"/>
                  <a:ext cx="748747" cy="4308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矩形 61"/>
            <p:cNvSpPr/>
            <p:nvPr/>
          </p:nvSpPr>
          <p:spPr>
            <a:xfrm>
              <a:off x="5948181" y="1984019"/>
              <a:ext cx="1497496" cy="80838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Human</a:t>
              </a:r>
              <a:endParaRPr lang="zh-TW" altLang="en-US" sz="2400" dirty="0"/>
            </a:p>
          </p:txBody>
        </p:sp>
        <p:cxnSp>
          <p:nvCxnSpPr>
            <p:cNvPr id="63" name="直線單箭頭接點 62"/>
            <p:cNvCxnSpPr>
              <a:cxnSpLocks/>
            </p:cNvCxnSpPr>
            <p:nvPr/>
          </p:nvCxnSpPr>
          <p:spPr>
            <a:xfrm>
              <a:off x="612039" y="2367129"/>
              <a:ext cx="51590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單箭頭接點 63"/>
            <p:cNvCxnSpPr>
              <a:cxnSpLocks/>
            </p:cNvCxnSpPr>
            <p:nvPr/>
          </p:nvCxnSpPr>
          <p:spPr>
            <a:xfrm>
              <a:off x="4676174" y="2367129"/>
              <a:ext cx="51590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單箭頭接點 64"/>
            <p:cNvCxnSpPr>
              <a:cxnSpLocks/>
            </p:cNvCxnSpPr>
            <p:nvPr/>
          </p:nvCxnSpPr>
          <p:spPr>
            <a:xfrm>
              <a:off x="5442635" y="2367128"/>
              <a:ext cx="51590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文字方塊 65"/>
                <p:cNvSpPr txBox="1"/>
                <p:nvPr/>
              </p:nvSpPr>
              <p:spPr>
                <a:xfrm>
                  <a:off x="7874265" y="2177195"/>
                  <a:ext cx="1028169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66" name="文字方塊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4265" y="2177195"/>
                  <a:ext cx="1028169" cy="430887"/>
                </a:xfrm>
                <a:prstGeom prst="rect">
                  <a:avLst/>
                </a:prstGeom>
                <a:blipFill>
                  <a:blip r:embed="rId9"/>
                  <a:stretch>
                    <a:fillRect r="-119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右大括弧 66"/>
            <p:cNvSpPr/>
            <p:nvPr/>
          </p:nvSpPr>
          <p:spPr>
            <a:xfrm rot="5400000">
              <a:off x="2753283" y="980954"/>
              <a:ext cx="258684" cy="3728846"/>
            </a:xfrm>
            <a:prstGeom prst="rightBrace">
              <a:avLst>
                <a:gd name="adj1" fmla="val 122478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8" name="箭號: 向右 67"/>
            <p:cNvSpPr/>
            <p:nvPr/>
          </p:nvSpPr>
          <p:spPr>
            <a:xfrm rot="16200000">
              <a:off x="8259613" y="1732120"/>
              <a:ext cx="391885" cy="404131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69" name="直線單箭頭接點 68"/>
            <p:cNvCxnSpPr>
              <a:cxnSpLocks/>
            </p:cNvCxnSpPr>
            <p:nvPr/>
          </p:nvCxnSpPr>
          <p:spPr>
            <a:xfrm flipV="1">
              <a:off x="582321" y="1743908"/>
              <a:ext cx="435881" cy="42881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單箭頭接點 69"/>
            <p:cNvCxnSpPr>
              <a:cxnSpLocks/>
            </p:cNvCxnSpPr>
            <p:nvPr/>
          </p:nvCxnSpPr>
          <p:spPr>
            <a:xfrm>
              <a:off x="5271011" y="1731492"/>
              <a:ext cx="694336" cy="6567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單箭頭接點 70"/>
            <p:cNvCxnSpPr>
              <a:cxnSpLocks/>
            </p:cNvCxnSpPr>
            <p:nvPr/>
          </p:nvCxnSpPr>
          <p:spPr>
            <a:xfrm>
              <a:off x="1018202" y="1731493"/>
              <a:ext cx="42356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文字方塊 71"/>
            <p:cNvSpPr txBox="1"/>
            <p:nvPr/>
          </p:nvSpPr>
          <p:spPr>
            <a:xfrm>
              <a:off x="1706829" y="3027366"/>
              <a:ext cx="16064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FF0000"/>
                  </a:solidFill>
                </a:rPr>
                <a:t>update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字方塊 72"/>
              <p:cNvSpPr txBox="1"/>
              <p:nvPr/>
            </p:nvSpPr>
            <p:spPr>
              <a:xfrm>
                <a:off x="136556" y="4482964"/>
                <a:ext cx="9361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3" name="文字方塊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56" y="4482964"/>
                <a:ext cx="936171" cy="461665"/>
              </a:xfrm>
              <a:prstGeom prst="rect">
                <a:avLst/>
              </a:prstGeom>
              <a:blipFill>
                <a:blip r:embed="rId1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字方塊 73"/>
              <p:cNvSpPr txBox="1"/>
              <p:nvPr/>
            </p:nvSpPr>
            <p:spPr>
              <a:xfrm>
                <a:off x="732824" y="5389423"/>
                <a:ext cx="3943350" cy="500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4" name="文字方塊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24" y="5389423"/>
                <a:ext cx="3943350" cy="500137"/>
              </a:xfrm>
              <a:prstGeom prst="rect">
                <a:avLst/>
              </a:prstGeom>
              <a:blipFill>
                <a:blip r:embed="rId11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字方塊 74"/>
              <p:cNvSpPr txBox="1"/>
              <p:nvPr/>
            </p:nvSpPr>
            <p:spPr>
              <a:xfrm>
                <a:off x="2902424" y="6162878"/>
                <a:ext cx="40988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5" name="文字方塊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424" y="6162878"/>
                <a:ext cx="4098833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7282594" y="5471179"/>
                <a:ext cx="1351644" cy="95410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Where is </a:t>
                </a:r>
                <a14:m>
                  <m:oMath xmlns:m="http://schemas.openxmlformats.org/officeDocument/2006/math">
                    <m:r>
                      <a:rPr lang="zh-TW" altLang="en-US" sz="28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TW" sz="2800" dirty="0"/>
                  <a:t>?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594" y="5471179"/>
                <a:ext cx="1351644" cy="954107"/>
              </a:xfrm>
              <a:prstGeom prst="rect">
                <a:avLst/>
              </a:prstGeom>
              <a:blipFill>
                <a:blip r:embed="rId13"/>
                <a:stretch>
                  <a:fillRect l="-2252" t="-6369" r="-7658" b="-17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186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74" grpId="0"/>
      <p:bldP spid="75" grpId="0"/>
      <p:bldP spid="10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9787</TotalTime>
  <Words>3701</Words>
  <Application>Microsoft Office PowerPoint</Application>
  <PresentationFormat>如螢幕大小 (4:3)</PresentationFormat>
  <Paragraphs>1097</Paragraphs>
  <Slides>63</Slides>
  <Notes>38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63</vt:i4>
      </vt:variant>
    </vt:vector>
  </HeadingPairs>
  <TitlesOfParts>
    <vt:vector size="74" baseType="lpstr">
      <vt:lpstr>Lucida Grande</vt:lpstr>
      <vt:lpstr>Microsoft YaHei</vt:lpstr>
      <vt:lpstr>新細明體</vt:lpstr>
      <vt:lpstr>Arial</vt:lpstr>
      <vt:lpstr>Calibri</vt:lpstr>
      <vt:lpstr>Calibri Light</vt:lpstr>
      <vt:lpstr>Cambria Math</vt:lpstr>
      <vt:lpstr>Comic Sans MS</vt:lpstr>
      <vt:lpstr>Times New Roman</vt:lpstr>
      <vt:lpstr>Wingdings</vt:lpstr>
      <vt:lpstr>Office 佈景主題</vt:lpstr>
      <vt:lpstr>Improving Sequence Generation by GAN</vt:lpstr>
      <vt:lpstr>Outline</vt:lpstr>
      <vt:lpstr>Conditional Sequence Generation</vt:lpstr>
      <vt:lpstr>Review: Sequence-to-sequence</vt:lpstr>
      <vt:lpstr>Outline of Part III</vt:lpstr>
      <vt:lpstr>Introduction</vt:lpstr>
      <vt:lpstr>Maximizing Expected Reward</vt:lpstr>
      <vt:lpstr>Maximizing Expected Reward</vt:lpstr>
      <vt:lpstr>Maximizing Expected Reward</vt:lpstr>
      <vt:lpstr>Policy Gradient </vt:lpstr>
      <vt:lpstr>Policy Gradient </vt:lpstr>
      <vt:lpstr>Policy Gradient - Implemenation</vt:lpstr>
      <vt:lpstr>Comparison</vt:lpstr>
      <vt:lpstr>Alpha GO style training !</vt:lpstr>
      <vt:lpstr>Outline of Part III</vt:lpstr>
      <vt:lpstr>Conditional GAN</vt:lpstr>
      <vt:lpstr>Algorithm</vt:lpstr>
      <vt:lpstr>PowerPoint 簡報</vt:lpstr>
      <vt:lpstr>Three Categories of Solutions</vt:lpstr>
      <vt:lpstr>Gumbel-softmax</vt:lpstr>
      <vt:lpstr>Three Categories of Solutions</vt:lpstr>
      <vt:lpstr>PowerPoint 簡報</vt:lpstr>
      <vt:lpstr>What is the problem?</vt:lpstr>
      <vt:lpstr>Three Categories of Solutions</vt:lpstr>
      <vt:lpstr>Reinforcement Learning?</vt:lpstr>
      <vt:lpstr>PowerPoint 簡報</vt:lpstr>
      <vt:lpstr>Reward for Every Generation Step</vt:lpstr>
      <vt:lpstr>Reward for Every Generation Step</vt:lpstr>
      <vt:lpstr>Tips: RankGAN</vt:lpstr>
      <vt:lpstr>PowerPoint 簡報</vt:lpstr>
      <vt:lpstr>More Applications</vt:lpstr>
      <vt:lpstr>Outline of Part III</vt:lpstr>
      <vt:lpstr>Text Style Transfer</vt:lpstr>
      <vt:lpstr>Direct Transformation</vt:lpstr>
      <vt:lpstr>Direct Transformation</vt:lpstr>
      <vt:lpstr>Direct Transformation</vt:lpstr>
      <vt:lpstr>PowerPoint 簡報</vt:lpstr>
      <vt:lpstr>PowerPoint 簡報</vt:lpstr>
      <vt:lpstr>PowerPoint 簡報</vt:lpstr>
      <vt:lpstr>Outline of Part III</vt:lpstr>
      <vt:lpstr>Abstractive Summarization</vt:lpstr>
      <vt:lpstr>Review:  Unsupervised Conditional Generation</vt:lpstr>
      <vt:lpstr>PowerPoint 簡報</vt:lpstr>
      <vt:lpstr>PowerPoint 簡報</vt:lpstr>
      <vt:lpstr>Unsupervised Abstractive Summarization</vt:lpstr>
      <vt:lpstr>Unsupervised Abstractive Summarization</vt:lpstr>
      <vt:lpstr>Unsupervised Abstractive Summarization</vt:lpstr>
      <vt:lpstr>Unsupervised Abstractive Summarization</vt:lpstr>
      <vt:lpstr>Semi-supervised Learning</vt:lpstr>
      <vt:lpstr>Outline of Part III</vt:lpstr>
      <vt:lpstr>Unsupervised Machine Translation</vt:lpstr>
      <vt:lpstr>PowerPoint 簡報</vt:lpstr>
      <vt:lpstr>Unsupervised Speech Recognition</vt:lpstr>
      <vt:lpstr>Unsupervised Speech Recognition</vt:lpstr>
      <vt:lpstr>Concluding Remarks</vt:lpstr>
      <vt:lpstr>Concluding Remarks</vt:lpstr>
      <vt:lpstr>PowerPoint 簡報</vt:lpstr>
      <vt:lpstr>PowerPoint 簡報</vt:lpstr>
      <vt:lpstr>Reference</vt:lpstr>
      <vt:lpstr>Reference</vt:lpstr>
      <vt:lpstr>Reference</vt:lpstr>
      <vt:lpstr>Reference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Hung-yi Lee</dc:creator>
  <cp:lastModifiedBy>Hung-yi Lee</cp:lastModifiedBy>
  <cp:revision>328</cp:revision>
  <dcterms:created xsi:type="dcterms:W3CDTF">2017-05-16T08:15:25Z</dcterms:created>
  <dcterms:modified xsi:type="dcterms:W3CDTF">2018-05-25T05:19:39Z</dcterms:modified>
</cp:coreProperties>
</file>