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90758" autoAdjust="0"/>
  </p:normalViewPr>
  <p:slideViewPr>
    <p:cSldViewPr snapToGrid="0">
      <p:cViewPr varScale="1">
        <p:scale>
          <a:sx n="65" d="100"/>
          <a:sy n="65" d="100"/>
        </p:scale>
        <p:origin x="97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483FD4-001D-421A-8F4E-01CDB5375324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3023DA-4DE6-4296-849A-B257165A52B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24889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z="1200" b="0" i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平澤唯</a:t>
            </a:r>
          </a:p>
          <a:p>
            <a:endParaRPr lang="en-US" altLang="zh-TW" dirty="0"/>
          </a:p>
          <a:p>
            <a:r>
              <a:rPr lang="en-US" altLang="zh-TW" dirty="0"/>
              <a:t>Figure</a:t>
            </a:r>
          </a:p>
          <a:p>
            <a:endParaRPr lang="en-US" altLang="zh-TW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TW" sz="1200" dirty="0"/>
              <a:t>We can do dimension reduction on otakus and characters individually. </a:t>
            </a:r>
            <a:endParaRPr lang="zh-TW" altLang="en-US" sz="1200" dirty="0"/>
          </a:p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400551-177F-4DA6-A3B3-27F70ADFF490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269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34028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5428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048418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16134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68384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658476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39772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64898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515179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209003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340108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4D9641-8D5E-41FB-8241-493E74857AA3}" type="datetimeFigureOut">
              <a:rPr lang="zh-TW" altLang="en-US" smtClean="0"/>
              <a:t>2017/5/25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77CF20-F24E-4B2D-BD1F-E4752065F5BC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09435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hyperlink" Target="http://www.quuxlabs.com/blog/2010/09/matrix-factorization-a-simple-tutorial-and-implementation-in-python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jpeg"/><Relationship Id="rId4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3.png"/><Relationship Id="rId13" Type="http://schemas.openxmlformats.org/officeDocument/2006/relationships/image" Target="../media/image188.png"/><Relationship Id="rId18" Type="http://schemas.openxmlformats.org/officeDocument/2006/relationships/image" Target="../media/image193.png"/><Relationship Id="rId3" Type="http://schemas.openxmlformats.org/officeDocument/2006/relationships/image" Target="../media/image2.jpeg"/><Relationship Id="rId21" Type="http://schemas.openxmlformats.org/officeDocument/2006/relationships/image" Target="../media/image196.png"/><Relationship Id="rId7" Type="http://schemas.openxmlformats.org/officeDocument/2006/relationships/image" Target="../media/image182.png"/><Relationship Id="rId12" Type="http://schemas.openxmlformats.org/officeDocument/2006/relationships/image" Target="../media/image187.png"/><Relationship Id="rId17" Type="http://schemas.openxmlformats.org/officeDocument/2006/relationships/image" Target="../media/image192.png"/><Relationship Id="rId2" Type="http://schemas.openxmlformats.org/officeDocument/2006/relationships/image" Target="../media/image1.jpeg"/><Relationship Id="rId16" Type="http://schemas.openxmlformats.org/officeDocument/2006/relationships/image" Target="../media/image191.png"/><Relationship Id="rId20" Type="http://schemas.openxmlformats.org/officeDocument/2006/relationships/image" Target="../media/image19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1.png"/><Relationship Id="rId11" Type="http://schemas.openxmlformats.org/officeDocument/2006/relationships/image" Target="../media/image186.png"/><Relationship Id="rId5" Type="http://schemas.openxmlformats.org/officeDocument/2006/relationships/image" Target="../media/image4.jpeg"/><Relationship Id="rId15" Type="http://schemas.openxmlformats.org/officeDocument/2006/relationships/image" Target="../media/image190.png"/><Relationship Id="rId23" Type="http://schemas.openxmlformats.org/officeDocument/2006/relationships/image" Target="../media/image198.png"/><Relationship Id="rId10" Type="http://schemas.openxmlformats.org/officeDocument/2006/relationships/image" Target="../media/image185.png"/><Relationship Id="rId19" Type="http://schemas.openxmlformats.org/officeDocument/2006/relationships/image" Target="../media/image194.png"/><Relationship Id="rId4" Type="http://schemas.openxmlformats.org/officeDocument/2006/relationships/image" Target="../media/image3.jpeg"/><Relationship Id="rId9" Type="http://schemas.openxmlformats.org/officeDocument/2006/relationships/image" Target="../media/image184.png"/><Relationship Id="rId14" Type="http://schemas.openxmlformats.org/officeDocument/2006/relationships/image" Target="../media/image189.png"/><Relationship Id="rId22" Type="http://schemas.openxmlformats.org/officeDocument/2006/relationships/image" Target="../media/image19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13" Type="http://schemas.openxmlformats.org/officeDocument/2006/relationships/image" Target="../media/image1050.png"/><Relationship Id="rId18" Type="http://schemas.openxmlformats.org/officeDocument/2006/relationships/image" Target="../media/image1540.png"/><Relationship Id="rId3" Type="http://schemas.openxmlformats.org/officeDocument/2006/relationships/image" Target="../media/image2.jpeg"/><Relationship Id="rId21" Type="http://schemas.openxmlformats.org/officeDocument/2006/relationships/image" Target="../media/image199.png"/><Relationship Id="rId7" Type="http://schemas.openxmlformats.org/officeDocument/2006/relationships/image" Target="../media/image990.png"/><Relationship Id="rId12" Type="http://schemas.openxmlformats.org/officeDocument/2006/relationships/image" Target="../media/image1040.png"/><Relationship Id="rId17" Type="http://schemas.openxmlformats.org/officeDocument/2006/relationships/image" Target="../media/image1530.png"/><Relationship Id="rId2" Type="http://schemas.openxmlformats.org/officeDocument/2006/relationships/image" Target="../media/image1.jpeg"/><Relationship Id="rId16" Type="http://schemas.openxmlformats.org/officeDocument/2006/relationships/image" Target="../media/image1520.png"/><Relationship Id="rId20" Type="http://schemas.openxmlformats.org/officeDocument/2006/relationships/image" Target="../media/image18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0.png"/><Relationship Id="rId11" Type="http://schemas.openxmlformats.org/officeDocument/2006/relationships/image" Target="../media/image1030.png"/><Relationship Id="rId5" Type="http://schemas.openxmlformats.org/officeDocument/2006/relationships/image" Target="../media/image4.jpeg"/><Relationship Id="rId15" Type="http://schemas.openxmlformats.org/officeDocument/2006/relationships/image" Target="../media/image1070.png"/><Relationship Id="rId10" Type="http://schemas.openxmlformats.org/officeDocument/2006/relationships/image" Target="../media/image1020.png"/><Relationship Id="rId19" Type="http://schemas.openxmlformats.org/officeDocument/2006/relationships/image" Target="../media/image179.png"/><Relationship Id="rId4" Type="http://schemas.openxmlformats.org/officeDocument/2006/relationships/image" Target="../media/image3.jpeg"/><Relationship Id="rId9" Type="http://schemas.openxmlformats.org/officeDocument/2006/relationships/image" Target="../media/image1010.png"/><Relationship Id="rId14" Type="http://schemas.openxmlformats.org/officeDocument/2006/relationships/image" Target="../media/image1060.png"/><Relationship Id="rId22" Type="http://schemas.openxmlformats.org/officeDocument/2006/relationships/image" Target="../media/image200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00.png"/><Relationship Id="rId13" Type="http://schemas.openxmlformats.org/officeDocument/2006/relationships/image" Target="../media/image1050.png"/><Relationship Id="rId3" Type="http://schemas.openxmlformats.org/officeDocument/2006/relationships/image" Target="../media/image2.jpeg"/><Relationship Id="rId7" Type="http://schemas.openxmlformats.org/officeDocument/2006/relationships/image" Target="../media/image990.png"/><Relationship Id="rId12" Type="http://schemas.openxmlformats.org/officeDocument/2006/relationships/image" Target="../media/image1040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80.png"/><Relationship Id="rId11" Type="http://schemas.openxmlformats.org/officeDocument/2006/relationships/image" Target="../media/image1030.png"/><Relationship Id="rId5" Type="http://schemas.openxmlformats.org/officeDocument/2006/relationships/image" Target="../media/image4.jpeg"/><Relationship Id="rId10" Type="http://schemas.openxmlformats.org/officeDocument/2006/relationships/image" Target="../media/image1020.png"/><Relationship Id="rId4" Type="http://schemas.openxmlformats.org/officeDocument/2006/relationships/image" Target="../media/image3.jpeg"/><Relationship Id="rId9" Type="http://schemas.openxmlformats.org/officeDocument/2006/relationships/image" Target="../media/image1010.png"/><Relationship Id="rId14" Type="http://schemas.openxmlformats.org/officeDocument/2006/relationships/image" Target="../media/image106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90.png"/><Relationship Id="rId7" Type="http://schemas.openxmlformats.org/officeDocument/2006/relationships/image" Target="../media/image203.png"/><Relationship Id="rId2" Type="http://schemas.openxmlformats.org/officeDocument/2006/relationships/image" Target="../media/image20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02.png"/><Relationship Id="rId5" Type="http://schemas.openxmlformats.org/officeDocument/2006/relationships/image" Target="../media/image2010.png"/><Relationship Id="rId4" Type="http://schemas.openxmlformats.org/officeDocument/2006/relationships/image" Target="../media/image2000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altLang="zh-TW" dirty="0"/>
              <a:t>Matrix Factorization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87243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Otakus </a:t>
            </a:r>
            <a:r>
              <a:rPr lang="en-US" altLang="zh-TW" dirty="0" err="1"/>
              <a:t>v.s</a:t>
            </a:r>
            <a:r>
              <a:rPr lang="en-US" altLang="zh-TW" dirty="0"/>
              <a:t>. No. of Figures</a:t>
            </a:r>
            <a:endParaRPr lang="zh-TW" altLang="en-US" dirty="0"/>
          </a:p>
        </p:txBody>
      </p:sp>
      <p:graphicFrame>
        <p:nvGraphicFramePr>
          <p:cNvPr id="4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628650" y="2343159"/>
          <a:ext cx="7886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079721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9891667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6805865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79927226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56401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15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882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409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07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805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74174"/>
                  </a:ext>
                </a:extLst>
              </a:tr>
            </a:tbl>
          </a:graphicData>
        </a:graphic>
      </p:graphicFrame>
      <p:pic>
        <p:nvPicPr>
          <p:cNvPr id="6" name="圖片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8473" y="1912533"/>
            <a:ext cx="1531116" cy="861253"/>
          </a:xfrm>
          <a:prstGeom prst="rect">
            <a:avLst/>
          </a:prstGeom>
        </p:spPr>
      </p:pic>
      <p:pic>
        <p:nvPicPr>
          <p:cNvPr id="7" name="Picture 2" descr="http://vignette2.wikia.nocookie.net/toarumajutsunoindex/images/c/cc/Mikotoanime.jpg/revision/latest?cb=20141226141052&amp;path-prefix=fr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2672" y="1912533"/>
            <a:ext cx="1558065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6" descr="http://cdn.mkimg.carview.co.jp/minkara/userstorage/000/013/371/576/44b2782d6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72294" y="1912533"/>
            <a:ext cx="1561317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動畫截圖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5168" y="1912533"/>
            <a:ext cx="1551559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文字方塊 11"/>
          <p:cNvSpPr txBox="1"/>
          <p:nvPr/>
        </p:nvSpPr>
        <p:spPr>
          <a:xfrm>
            <a:off x="608176" y="5196247"/>
            <a:ext cx="81670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There are some common </a:t>
            </a:r>
            <a:r>
              <a:rPr lang="en-US" altLang="zh-TW" sz="2400" i="1" dirty="0"/>
              <a:t>factors</a:t>
            </a:r>
            <a:r>
              <a:rPr lang="en-US" altLang="zh-TW" sz="2400" dirty="0"/>
              <a:t> behind otakus and characters.</a:t>
            </a:r>
            <a:endParaRPr lang="zh-TW" altLang="en-US" sz="2400" dirty="0"/>
          </a:p>
        </p:txBody>
      </p:sp>
      <p:sp>
        <p:nvSpPr>
          <p:cNvPr id="3" name="矩形 2"/>
          <p:cNvSpPr/>
          <p:nvPr/>
        </p:nvSpPr>
        <p:spPr>
          <a:xfrm>
            <a:off x="153401" y="5657912"/>
            <a:ext cx="879565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/>
            <a:r>
              <a:rPr lang="en-US" altLang="zh-TW" dirty="0">
                <a:hlinkClick r:id="rId7"/>
              </a:rPr>
              <a:t>http://www.quuxlabs.com/blog/2010/09/matrix-factorization-a-simple-tutorial-and-implementation-in-python/</a:t>
            </a:r>
            <a:endParaRPr lang="en-US" altLang="zh-TW" dirty="0"/>
          </a:p>
        </p:txBody>
      </p:sp>
      <p:sp>
        <p:nvSpPr>
          <p:cNvPr id="5" name="矩形 4"/>
          <p:cNvSpPr/>
          <p:nvPr/>
        </p:nvSpPr>
        <p:spPr>
          <a:xfrm>
            <a:off x="2238473" y="1690689"/>
            <a:ext cx="1554199" cy="350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/>
          <p:cNvSpPr/>
          <p:nvPr/>
        </p:nvSpPr>
        <p:spPr>
          <a:xfrm>
            <a:off x="3769589" y="1690689"/>
            <a:ext cx="1581148" cy="350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4" name="矩形 13"/>
          <p:cNvSpPr/>
          <p:nvPr/>
        </p:nvSpPr>
        <p:spPr>
          <a:xfrm>
            <a:off x="5362378" y="1785160"/>
            <a:ext cx="1581148" cy="350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矩形 14"/>
          <p:cNvSpPr/>
          <p:nvPr/>
        </p:nvSpPr>
        <p:spPr>
          <a:xfrm>
            <a:off x="6937221" y="1643454"/>
            <a:ext cx="1581148" cy="350555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900291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5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Otakus </a:t>
            </a:r>
            <a:r>
              <a:rPr lang="en-US" altLang="zh-TW" dirty="0" err="1"/>
              <a:t>v.s</a:t>
            </a:r>
            <a:r>
              <a:rPr lang="en-US" altLang="zh-TW" dirty="0"/>
              <a:t>. No. of Figures</a:t>
            </a:r>
            <a:endParaRPr lang="zh-TW" altLang="en-US" dirty="0"/>
          </a:p>
        </p:txBody>
      </p:sp>
      <p:sp>
        <p:nvSpPr>
          <p:cNvPr id="4" name="橢圓 3"/>
          <p:cNvSpPr/>
          <p:nvPr/>
        </p:nvSpPr>
        <p:spPr>
          <a:xfrm>
            <a:off x="2551501" y="2676570"/>
            <a:ext cx="638628" cy="6038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A</a:t>
            </a:r>
            <a:endParaRPr lang="zh-TW" altLang="en-US" dirty="0"/>
          </a:p>
        </p:txBody>
      </p:sp>
      <p:pic>
        <p:nvPicPr>
          <p:cNvPr id="9" name="圖片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35565" y="2056832"/>
            <a:ext cx="1531116" cy="861253"/>
          </a:xfrm>
          <a:prstGeom prst="rect">
            <a:avLst/>
          </a:prstGeom>
        </p:spPr>
      </p:pic>
      <p:pic>
        <p:nvPicPr>
          <p:cNvPr id="10" name="Picture 2" descr="http://vignette2.wikia.nocookie.net/toarumajutsunoindex/images/c/cc/Mikotoanime.jpg/revision/latest?cb=20141226141052&amp;path-prefix=f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35565" y="3115163"/>
            <a:ext cx="1558065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動畫截圖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29" y="5352896"/>
            <a:ext cx="1551559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6" descr="http://cdn.mkimg.carview.co.jp/minkara/userstorage/000/013/371/576/44b2782d65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1829" y="4234029"/>
            <a:ext cx="1561317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橢圓 16"/>
          <p:cNvSpPr/>
          <p:nvPr/>
        </p:nvSpPr>
        <p:spPr>
          <a:xfrm>
            <a:off x="2551501" y="3711372"/>
            <a:ext cx="638628" cy="6038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B</a:t>
            </a:r>
            <a:endParaRPr lang="zh-TW" altLang="en-US" dirty="0"/>
          </a:p>
        </p:txBody>
      </p:sp>
      <p:sp>
        <p:nvSpPr>
          <p:cNvPr id="18" name="橢圓 17"/>
          <p:cNvSpPr/>
          <p:nvPr/>
        </p:nvSpPr>
        <p:spPr>
          <a:xfrm>
            <a:off x="2551501" y="4756761"/>
            <a:ext cx="638628" cy="603886"/>
          </a:xfrm>
          <a:prstGeom prst="ellipse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zh-TW" dirty="0"/>
              <a:t>C</a:t>
            </a:r>
            <a:endParaRPr lang="zh-TW" altLang="en-US" dirty="0"/>
          </a:p>
        </p:txBody>
      </p:sp>
      <p:cxnSp>
        <p:nvCxnSpPr>
          <p:cNvPr id="23" name="直線接點 22"/>
          <p:cNvCxnSpPr>
            <a:stCxn id="4" idx="6"/>
            <a:endCxn id="9" idx="1"/>
          </p:cNvCxnSpPr>
          <p:nvPr/>
        </p:nvCxnSpPr>
        <p:spPr>
          <a:xfrm flipV="1">
            <a:off x="3190129" y="2487459"/>
            <a:ext cx="2045436" cy="491054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接點 23"/>
          <p:cNvCxnSpPr>
            <a:stCxn id="4" idx="6"/>
            <a:endCxn id="10" idx="1"/>
          </p:cNvCxnSpPr>
          <p:nvPr/>
        </p:nvCxnSpPr>
        <p:spPr>
          <a:xfrm>
            <a:off x="3190129" y="2978513"/>
            <a:ext cx="2045436" cy="57577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/>
          <p:cNvCxnSpPr>
            <a:stCxn id="4" idx="6"/>
          </p:cNvCxnSpPr>
          <p:nvPr/>
        </p:nvCxnSpPr>
        <p:spPr>
          <a:xfrm>
            <a:off x="3190129" y="2978513"/>
            <a:ext cx="2066122" cy="2850598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/>
          <p:cNvCxnSpPr>
            <a:endCxn id="9" idx="1"/>
          </p:cNvCxnSpPr>
          <p:nvPr/>
        </p:nvCxnSpPr>
        <p:spPr>
          <a:xfrm flipV="1">
            <a:off x="3185707" y="2487459"/>
            <a:ext cx="2049858" cy="1600291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/>
          <p:cNvCxnSpPr>
            <a:stCxn id="17" idx="6"/>
            <a:endCxn id="11" idx="1"/>
          </p:cNvCxnSpPr>
          <p:nvPr/>
        </p:nvCxnSpPr>
        <p:spPr>
          <a:xfrm>
            <a:off x="3190129" y="4013315"/>
            <a:ext cx="2061700" cy="1778702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直線接點 42"/>
          <p:cNvCxnSpPr>
            <a:endCxn id="9" idx="1"/>
          </p:cNvCxnSpPr>
          <p:nvPr/>
        </p:nvCxnSpPr>
        <p:spPr>
          <a:xfrm flipV="1">
            <a:off x="3185707" y="2487459"/>
            <a:ext cx="2049858" cy="2542133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接點 44"/>
          <p:cNvCxnSpPr>
            <a:stCxn id="18" idx="6"/>
            <a:endCxn id="10" idx="1"/>
          </p:cNvCxnSpPr>
          <p:nvPr/>
        </p:nvCxnSpPr>
        <p:spPr>
          <a:xfrm flipV="1">
            <a:off x="3190129" y="3554284"/>
            <a:ext cx="2045436" cy="1504420"/>
          </a:xfrm>
          <a:prstGeom prst="line">
            <a:avLst/>
          </a:prstGeom>
          <a:ln w="31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直線接點 49"/>
          <p:cNvCxnSpPr>
            <a:stCxn id="18" idx="6"/>
          </p:cNvCxnSpPr>
          <p:nvPr/>
        </p:nvCxnSpPr>
        <p:spPr>
          <a:xfrm>
            <a:off x="3190129" y="5058704"/>
            <a:ext cx="2091718" cy="801297"/>
          </a:xfrm>
          <a:prstGeom prst="line">
            <a:avLst/>
          </a:prstGeom>
          <a:ln w="762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63" name="群組 62"/>
          <p:cNvGrpSpPr/>
          <p:nvPr/>
        </p:nvGrpSpPr>
        <p:grpSpPr>
          <a:xfrm>
            <a:off x="1078528" y="1915660"/>
            <a:ext cx="1335378" cy="1252120"/>
            <a:chOff x="1089223" y="1808121"/>
            <a:chExt cx="1335378" cy="1252120"/>
          </a:xfrm>
        </p:grpSpPr>
        <p:grpSp>
          <p:nvGrpSpPr>
            <p:cNvPr id="31" name="群組 30"/>
            <p:cNvGrpSpPr/>
            <p:nvPr/>
          </p:nvGrpSpPr>
          <p:grpSpPr>
            <a:xfrm>
              <a:off x="1109746" y="2157261"/>
              <a:ext cx="967675" cy="902980"/>
              <a:chOff x="752636" y="2258753"/>
              <a:chExt cx="967675" cy="902980"/>
            </a:xfrm>
          </p:grpSpPr>
          <p:cxnSp>
            <p:nvCxnSpPr>
              <p:cNvPr id="25" name="直線單箭頭接點 24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直線單箭頭接點 36"/>
              <p:cNvCxnSpPr/>
              <p:nvPr/>
            </p:nvCxnSpPr>
            <p:spPr>
              <a:xfrm flipV="1">
                <a:off x="939862" y="2258753"/>
                <a:ext cx="0" cy="90298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42" name="矩形 41"/>
            <p:cNvSpPr/>
            <p:nvPr/>
          </p:nvSpPr>
          <p:spPr>
            <a:xfrm>
              <a:off x="2009103" y="2664215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44" name="矩形 43"/>
            <p:cNvSpPr/>
            <p:nvPr/>
          </p:nvSpPr>
          <p:spPr>
            <a:xfrm>
              <a:off x="1089223" y="1808121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36" name="直線單箭頭接點 35"/>
            <p:cNvCxnSpPr/>
            <p:nvPr/>
          </p:nvCxnSpPr>
          <p:spPr>
            <a:xfrm flipV="1">
              <a:off x="1311223" y="2753037"/>
              <a:ext cx="564720" cy="7299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2" name="群組 61"/>
          <p:cNvGrpSpPr/>
          <p:nvPr/>
        </p:nvGrpSpPr>
        <p:grpSpPr>
          <a:xfrm>
            <a:off x="1117763" y="3413082"/>
            <a:ext cx="1335378" cy="1252120"/>
            <a:chOff x="1068700" y="3119264"/>
            <a:chExt cx="1335378" cy="1252120"/>
          </a:xfrm>
        </p:grpSpPr>
        <p:grpSp>
          <p:nvGrpSpPr>
            <p:cNvPr id="47" name="群組 46"/>
            <p:cNvGrpSpPr/>
            <p:nvPr/>
          </p:nvGrpSpPr>
          <p:grpSpPr>
            <a:xfrm>
              <a:off x="1089223" y="3468404"/>
              <a:ext cx="967675" cy="902980"/>
              <a:chOff x="752636" y="2258753"/>
              <a:chExt cx="967675" cy="902980"/>
            </a:xfrm>
          </p:grpSpPr>
          <p:cxnSp>
            <p:nvCxnSpPr>
              <p:cNvPr id="49" name="直線單箭頭接點 48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直線單箭頭接點 50"/>
              <p:cNvCxnSpPr/>
              <p:nvPr/>
            </p:nvCxnSpPr>
            <p:spPr>
              <a:xfrm flipV="1">
                <a:off x="939862" y="2258753"/>
                <a:ext cx="0" cy="90298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2" name="矩形 51"/>
            <p:cNvSpPr/>
            <p:nvPr/>
          </p:nvSpPr>
          <p:spPr>
            <a:xfrm>
              <a:off x="1988580" y="3975358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53" name="矩形 52"/>
            <p:cNvSpPr/>
            <p:nvPr/>
          </p:nvSpPr>
          <p:spPr>
            <a:xfrm>
              <a:off x="1068700" y="3119264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54" name="直線單箭頭接點 53"/>
            <p:cNvCxnSpPr/>
            <p:nvPr/>
          </p:nvCxnSpPr>
          <p:spPr>
            <a:xfrm flipV="1">
              <a:off x="1290700" y="4031196"/>
              <a:ext cx="468948" cy="10597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1" name="群組 60"/>
          <p:cNvGrpSpPr/>
          <p:nvPr/>
        </p:nvGrpSpPr>
        <p:grpSpPr>
          <a:xfrm>
            <a:off x="1122792" y="4838219"/>
            <a:ext cx="1335378" cy="1252120"/>
            <a:chOff x="1048177" y="4600651"/>
            <a:chExt cx="1335378" cy="1252120"/>
          </a:xfrm>
        </p:grpSpPr>
        <p:grpSp>
          <p:nvGrpSpPr>
            <p:cNvPr id="55" name="群組 54"/>
            <p:cNvGrpSpPr/>
            <p:nvPr/>
          </p:nvGrpSpPr>
          <p:grpSpPr>
            <a:xfrm>
              <a:off x="1068700" y="4949791"/>
              <a:ext cx="967675" cy="902980"/>
              <a:chOff x="752636" y="2258753"/>
              <a:chExt cx="967675" cy="902980"/>
            </a:xfrm>
          </p:grpSpPr>
          <p:cxnSp>
            <p:nvCxnSpPr>
              <p:cNvPr id="56" name="直線單箭頭接點 55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直線單箭頭接點 56"/>
              <p:cNvCxnSpPr/>
              <p:nvPr/>
            </p:nvCxnSpPr>
            <p:spPr>
              <a:xfrm flipV="1">
                <a:off x="939862" y="2258753"/>
                <a:ext cx="0" cy="90298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58" name="矩形 57"/>
            <p:cNvSpPr/>
            <p:nvPr/>
          </p:nvSpPr>
          <p:spPr>
            <a:xfrm>
              <a:off x="1968057" y="5456745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59" name="矩形 58"/>
            <p:cNvSpPr/>
            <p:nvPr/>
          </p:nvSpPr>
          <p:spPr>
            <a:xfrm>
              <a:off x="1048177" y="4600651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60" name="直線單箭頭接點 59"/>
            <p:cNvCxnSpPr/>
            <p:nvPr/>
          </p:nvCxnSpPr>
          <p:spPr>
            <a:xfrm flipV="1">
              <a:off x="1270177" y="5059089"/>
              <a:ext cx="193498" cy="559470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4" name="群組 63"/>
          <p:cNvGrpSpPr/>
          <p:nvPr/>
        </p:nvGrpSpPr>
        <p:grpSpPr>
          <a:xfrm>
            <a:off x="6887404" y="1859387"/>
            <a:ext cx="1335378" cy="1132438"/>
            <a:chOff x="1089223" y="1901109"/>
            <a:chExt cx="1335378" cy="1132438"/>
          </a:xfrm>
        </p:grpSpPr>
        <p:grpSp>
          <p:nvGrpSpPr>
            <p:cNvPr id="65" name="群組 64"/>
            <p:cNvGrpSpPr/>
            <p:nvPr/>
          </p:nvGrpSpPr>
          <p:grpSpPr>
            <a:xfrm>
              <a:off x="1109746" y="2252988"/>
              <a:ext cx="967675" cy="699761"/>
              <a:chOff x="752636" y="2354480"/>
              <a:chExt cx="967675" cy="699761"/>
            </a:xfrm>
          </p:grpSpPr>
          <p:cxnSp>
            <p:nvCxnSpPr>
              <p:cNvPr id="69" name="直線單箭頭接點 68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70" name="直線單箭頭接點 69"/>
              <p:cNvCxnSpPr/>
              <p:nvPr/>
            </p:nvCxnSpPr>
            <p:spPr>
              <a:xfrm flipV="1">
                <a:off x="939862" y="2354480"/>
                <a:ext cx="0" cy="69976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66" name="矩形 65"/>
            <p:cNvSpPr/>
            <p:nvPr/>
          </p:nvSpPr>
          <p:spPr>
            <a:xfrm>
              <a:off x="2009103" y="2664215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67" name="矩形 66"/>
            <p:cNvSpPr/>
            <p:nvPr/>
          </p:nvSpPr>
          <p:spPr>
            <a:xfrm>
              <a:off x="1089223" y="19011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68" name="直線單箭頭接點 67"/>
            <p:cNvCxnSpPr/>
            <p:nvPr/>
          </p:nvCxnSpPr>
          <p:spPr>
            <a:xfrm flipV="1">
              <a:off x="1311223" y="2753037"/>
              <a:ext cx="564720" cy="7299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4" name="群組 93"/>
          <p:cNvGrpSpPr/>
          <p:nvPr/>
        </p:nvGrpSpPr>
        <p:grpSpPr>
          <a:xfrm>
            <a:off x="6887404" y="2988064"/>
            <a:ext cx="1335378" cy="1132438"/>
            <a:chOff x="1089223" y="1901109"/>
            <a:chExt cx="1335378" cy="1132438"/>
          </a:xfrm>
        </p:grpSpPr>
        <p:grpSp>
          <p:nvGrpSpPr>
            <p:cNvPr id="95" name="群組 94"/>
            <p:cNvGrpSpPr/>
            <p:nvPr/>
          </p:nvGrpSpPr>
          <p:grpSpPr>
            <a:xfrm>
              <a:off x="1109746" y="2252988"/>
              <a:ext cx="967675" cy="699761"/>
              <a:chOff x="752636" y="2354480"/>
              <a:chExt cx="967675" cy="699761"/>
            </a:xfrm>
          </p:grpSpPr>
          <p:cxnSp>
            <p:nvCxnSpPr>
              <p:cNvPr id="99" name="直線單箭頭接點 98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0" name="直線單箭頭接點 99"/>
              <p:cNvCxnSpPr/>
              <p:nvPr/>
            </p:nvCxnSpPr>
            <p:spPr>
              <a:xfrm flipV="1">
                <a:off x="939862" y="2354480"/>
                <a:ext cx="0" cy="69976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6" name="矩形 95"/>
            <p:cNvSpPr/>
            <p:nvPr/>
          </p:nvSpPr>
          <p:spPr>
            <a:xfrm>
              <a:off x="2009103" y="2664215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97" name="矩形 96"/>
            <p:cNvSpPr/>
            <p:nvPr/>
          </p:nvSpPr>
          <p:spPr>
            <a:xfrm>
              <a:off x="1089223" y="19011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98" name="直線單箭頭接點 97"/>
            <p:cNvCxnSpPr/>
            <p:nvPr/>
          </p:nvCxnSpPr>
          <p:spPr>
            <a:xfrm flipV="1">
              <a:off x="1311223" y="2753037"/>
              <a:ext cx="564720" cy="72991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1" name="群組 100"/>
          <p:cNvGrpSpPr/>
          <p:nvPr/>
        </p:nvGrpSpPr>
        <p:grpSpPr>
          <a:xfrm>
            <a:off x="6903668" y="4087750"/>
            <a:ext cx="1335378" cy="1132438"/>
            <a:chOff x="1089223" y="1901109"/>
            <a:chExt cx="1335378" cy="1132438"/>
          </a:xfrm>
        </p:grpSpPr>
        <p:grpSp>
          <p:nvGrpSpPr>
            <p:cNvPr id="102" name="群組 101"/>
            <p:cNvGrpSpPr/>
            <p:nvPr/>
          </p:nvGrpSpPr>
          <p:grpSpPr>
            <a:xfrm>
              <a:off x="1109746" y="2252988"/>
              <a:ext cx="967675" cy="699761"/>
              <a:chOff x="752636" y="2354480"/>
              <a:chExt cx="967675" cy="699761"/>
            </a:xfrm>
          </p:grpSpPr>
          <p:cxnSp>
            <p:nvCxnSpPr>
              <p:cNvPr id="106" name="直線單箭頭接點 105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07" name="直線單箭頭接點 106"/>
              <p:cNvCxnSpPr/>
              <p:nvPr/>
            </p:nvCxnSpPr>
            <p:spPr>
              <a:xfrm flipV="1">
                <a:off x="939862" y="2354480"/>
                <a:ext cx="0" cy="69976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03" name="矩形 102"/>
            <p:cNvSpPr/>
            <p:nvPr/>
          </p:nvSpPr>
          <p:spPr>
            <a:xfrm>
              <a:off x="2009103" y="2664215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104" name="矩形 103"/>
            <p:cNvSpPr/>
            <p:nvPr/>
          </p:nvSpPr>
          <p:spPr>
            <a:xfrm>
              <a:off x="1089223" y="19011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105" name="直線單箭頭接點 104"/>
            <p:cNvCxnSpPr/>
            <p:nvPr/>
          </p:nvCxnSpPr>
          <p:spPr>
            <a:xfrm flipV="1">
              <a:off x="1311223" y="2419407"/>
              <a:ext cx="187861" cy="40662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08" name="群組 107"/>
          <p:cNvGrpSpPr/>
          <p:nvPr/>
        </p:nvGrpSpPr>
        <p:grpSpPr>
          <a:xfrm>
            <a:off x="6903668" y="5197335"/>
            <a:ext cx="1335378" cy="1132438"/>
            <a:chOff x="1089223" y="1901109"/>
            <a:chExt cx="1335378" cy="1132438"/>
          </a:xfrm>
        </p:grpSpPr>
        <p:grpSp>
          <p:nvGrpSpPr>
            <p:cNvPr id="109" name="群組 108"/>
            <p:cNvGrpSpPr/>
            <p:nvPr/>
          </p:nvGrpSpPr>
          <p:grpSpPr>
            <a:xfrm>
              <a:off x="1109746" y="2252988"/>
              <a:ext cx="967675" cy="699761"/>
              <a:chOff x="752636" y="2354480"/>
              <a:chExt cx="967675" cy="699761"/>
            </a:xfrm>
          </p:grpSpPr>
          <p:cxnSp>
            <p:nvCxnSpPr>
              <p:cNvPr id="113" name="直線單箭頭接點 112"/>
              <p:cNvCxnSpPr/>
              <p:nvPr/>
            </p:nvCxnSpPr>
            <p:spPr>
              <a:xfrm>
                <a:off x="752636" y="2950373"/>
                <a:ext cx="967675" cy="0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直線單箭頭接點 113"/>
              <p:cNvCxnSpPr/>
              <p:nvPr/>
            </p:nvCxnSpPr>
            <p:spPr>
              <a:xfrm flipV="1">
                <a:off x="939862" y="2354480"/>
                <a:ext cx="0" cy="699761"/>
              </a:xfrm>
              <a:prstGeom prst="straightConnector1">
                <a:avLst/>
              </a:prstGeom>
              <a:ln w="28575"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0" name="矩形 109"/>
            <p:cNvSpPr/>
            <p:nvPr/>
          </p:nvSpPr>
          <p:spPr>
            <a:xfrm>
              <a:off x="2009103" y="2664215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傲</a:t>
              </a:r>
            </a:p>
          </p:txBody>
        </p:sp>
        <p:sp>
          <p:nvSpPr>
            <p:cNvPr id="111" name="矩形 110"/>
            <p:cNvSpPr/>
            <p:nvPr/>
          </p:nvSpPr>
          <p:spPr>
            <a:xfrm>
              <a:off x="1089223" y="1901109"/>
              <a:ext cx="415498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zh-TW" altLang="en-US" dirty="0"/>
                <a:t>呆</a:t>
              </a:r>
            </a:p>
          </p:txBody>
        </p:sp>
        <p:cxnSp>
          <p:nvCxnSpPr>
            <p:cNvPr id="112" name="直線單箭頭接點 111"/>
            <p:cNvCxnSpPr/>
            <p:nvPr/>
          </p:nvCxnSpPr>
          <p:spPr>
            <a:xfrm flipV="1">
              <a:off x="1311223" y="2342623"/>
              <a:ext cx="93930" cy="48340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9" name="文字方塊 118"/>
          <p:cNvSpPr txBox="1"/>
          <p:nvPr/>
        </p:nvSpPr>
        <p:spPr>
          <a:xfrm>
            <a:off x="3506036" y="2227514"/>
            <a:ext cx="1270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>
                <a:solidFill>
                  <a:srgbClr val="0000FF"/>
                </a:solidFill>
              </a:rPr>
              <a:t>match</a:t>
            </a:r>
            <a:endParaRPr lang="zh-TW" altLang="en-US" sz="2400" dirty="0">
              <a:solidFill>
                <a:srgbClr val="0000FF"/>
              </a:solidFill>
            </a:endParaRPr>
          </a:p>
        </p:txBody>
      </p:sp>
      <p:sp>
        <p:nvSpPr>
          <p:cNvPr id="120" name="文字方塊 119"/>
          <p:cNvSpPr txBox="1"/>
          <p:nvPr/>
        </p:nvSpPr>
        <p:spPr>
          <a:xfrm>
            <a:off x="6629199" y="580814"/>
            <a:ext cx="2356169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The factors are latent.</a:t>
            </a:r>
            <a:endParaRPr lang="zh-TW" altLang="en-US" sz="2400" dirty="0"/>
          </a:p>
        </p:txBody>
      </p:sp>
      <p:sp>
        <p:nvSpPr>
          <p:cNvPr id="121" name="矩形 120"/>
          <p:cNvSpPr/>
          <p:nvPr/>
        </p:nvSpPr>
        <p:spPr>
          <a:xfrm>
            <a:off x="6857021" y="1594883"/>
            <a:ext cx="1952786" cy="5114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Not directly observable</a:t>
            </a:r>
            <a:endParaRPr lang="zh-TW" altLang="en-US" sz="2400" dirty="0"/>
          </a:p>
        </p:txBody>
      </p:sp>
      <p:sp>
        <p:nvSpPr>
          <p:cNvPr id="122" name="矩形 121"/>
          <p:cNvSpPr/>
          <p:nvPr/>
        </p:nvSpPr>
        <p:spPr>
          <a:xfrm>
            <a:off x="337488" y="1594883"/>
            <a:ext cx="2188417" cy="511444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No one cares ……</a:t>
            </a:r>
            <a:endParaRPr lang="zh-TW" altLang="en-US" sz="2400" dirty="0"/>
          </a:p>
        </p:txBody>
      </p:sp>
      <p:cxnSp>
        <p:nvCxnSpPr>
          <p:cNvPr id="73" name="直線接點 72"/>
          <p:cNvCxnSpPr>
            <a:stCxn id="17" idx="6"/>
            <a:endCxn id="10" idx="1"/>
          </p:cNvCxnSpPr>
          <p:nvPr/>
        </p:nvCxnSpPr>
        <p:spPr>
          <a:xfrm flipV="1">
            <a:off x="3190129" y="3554284"/>
            <a:ext cx="2045436" cy="459031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65807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9" grpId="0"/>
      <p:bldP spid="120" grpId="0" animBg="1"/>
      <p:bldP spid="121" grpId="0" animBg="1"/>
      <p:bldP spid="12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文字方塊 22"/>
          <p:cNvSpPr txBox="1"/>
          <p:nvPr/>
        </p:nvSpPr>
        <p:spPr>
          <a:xfrm>
            <a:off x="195074" y="3889869"/>
            <a:ext cx="25669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No. of Otakus = M</a:t>
            </a:r>
            <a:endParaRPr lang="zh-TW" altLang="en-US" sz="2400" dirty="0"/>
          </a:p>
        </p:txBody>
      </p:sp>
      <p:sp>
        <p:nvSpPr>
          <p:cNvPr id="24" name="文字方塊 23"/>
          <p:cNvSpPr txBox="1"/>
          <p:nvPr/>
        </p:nvSpPr>
        <p:spPr>
          <a:xfrm>
            <a:off x="2707542" y="3889869"/>
            <a:ext cx="303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No. of characters = N</a:t>
            </a:r>
            <a:endParaRPr lang="zh-TW" altLang="en-US" sz="2400" dirty="0"/>
          </a:p>
        </p:txBody>
      </p:sp>
      <p:sp>
        <p:nvSpPr>
          <p:cNvPr id="25" name="文字方塊 24"/>
          <p:cNvSpPr txBox="1"/>
          <p:nvPr/>
        </p:nvSpPr>
        <p:spPr>
          <a:xfrm>
            <a:off x="5801416" y="3893886"/>
            <a:ext cx="303939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No. of latent factor = K</a:t>
            </a:r>
            <a:endParaRPr lang="zh-TW" altLang="en-US" sz="2400" dirty="0"/>
          </a:p>
        </p:txBody>
      </p:sp>
      <p:graphicFrame>
        <p:nvGraphicFramePr>
          <p:cNvPr id="26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954114" y="1060924"/>
          <a:ext cx="7886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079721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9891667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6805865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79927226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56401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15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882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409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07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805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74174"/>
                  </a:ext>
                </a:extLst>
              </a:tr>
            </a:tbl>
          </a:graphicData>
        </a:graphic>
      </p:graphicFrame>
      <p:pic>
        <p:nvPicPr>
          <p:cNvPr id="27" name="圖片 2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37" y="630298"/>
            <a:ext cx="1531116" cy="861253"/>
          </a:xfrm>
          <a:prstGeom prst="rect">
            <a:avLst/>
          </a:prstGeom>
        </p:spPr>
      </p:pic>
      <p:pic>
        <p:nvPicPr>
          <p:cNvPr id="28" name="Picture 2" descr="http://vignette2.wikia.nocookie.net/toarumajutsunoindex/images/c/cc/Mikotoanime.jpg/revision/latest?cb=20141226141052&amp;path-prefix=f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136" y="630298"/>
            <a:ext cx="1558065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6" descr="http://cdn.mkimg.carview.co.jp/minkara/userstorage/000/013/371/576/44b2782d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58" y="630298"/>
            <a:ext cx="1561317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" name="Picture 2" descr="動畫截圖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32" y="630298"/>
            <a:ext cx="1551559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31" name="文字方塊 30"/>
              <p:cNvSpPr txBox="1"/>
              <p:nvPr/>
            </p:nvSpPr>
            <p:spPr>
              <a:xfrm>
                <a:off x="3146592" y="230319"/>
                <a:ext cx="3658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1" name="文字方塊 3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592" y="230319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 l="-10000" r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文字方塊 31"/>
              <p:cNvSpPr txBox="1"/>
              <p:nvPr/>
            </p:nvSpPr>
            <p:spPr>
              <a:xfrm>
                <a:off x="4714265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2" name="文字方塊 3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265" y="230319"/>
                <a:ext cx="372410" cy="369332"/>
              </a:xfrm>
              <a:prstGeom prst="rect">
                <a:avLst/>
              </a:prstGeom>
              <a:blipFill>
                <a:blip r:embed="rId7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文字方塊 32"/>
              <p:cNvSpPr txBox="1"/>
              <p:nvPr/>
            </p:nvSpPr>
            <p:spPr>
              <a:xfrm>
                <a:off x="6292211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3" name="文字方塊 3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11" y="230319"/>
                <a:ext cx="372410" cy="369332"/>
              </a:xfrm>
              <a:prstGeom prst="rect">
                <a:avLst/>
              </a:prstGeom>
              <a:blipFill>
                <a:blip r:embed="rId8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文字方塊 33"/>
              <p:cNvSpPr txBox="1"/>
              <p:nvPr/>
            </p:nvSpPr>
            <p:spPr>
              <a:xfrm>
                <a:off x="7870206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4" name="文字方塊 3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206" y="230319"/>
                <a:ext cx="372410" cy="369332"/>
              </a:xfrm>
              <a:prstGeom prst="rect">
                <a:avLst/>
              </a:prstGeom>
              <a:blipFill>
                <a:blip r:embed="rId9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411673" y="1545599"/>
                <a:ext cx="402610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1545599"/>
                <a:ext cx="402610" cy="370294"/>
              </a:xfrm>
              <a:prstGeom prst="rect">
                <a:avLst/>
              </a:prstGeom>
              <a:blipFill>
                <a:blip r:embed="rId10"/>
                <a:stretch>
                  <a:fillRect l="-10606" t="-3333" r="-60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411673" y="2000202"/>
                <a:ext cx="400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000202"/>
                <a:ext cx="400879" cy="369332"/>
              </a:xfrm>
              <a:prstGeom prst="rect">
                <a:avLst/>
              </a:prstGeom>
              <a:blipFill>
                <a:blip r:embed="rId11"/>
                <a:stretch>
                  <a:fillRect l="-10769" r="-61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文字方塊 36"/>
              <p:cNvSpPr txBox="1"/>
              <p:nvPr/>
            </p:nvSpPr>
            <p:spPr>
              <a:xfrm>
                <a:off x="411673" y="2453843"/>
                <a:ext cx="388696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7" name="文字方塊 3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453843"/>
                <a:ext cx="388696" cy="370551"/>
              </a:xfrm>
              <a:prstGeom prst="rect">
                <a:avLst/>
              </a:prstGeom>
              <a:blipFill>
                <a:blip r:embed="rId12"/>
                <a:stretch>
                  <a:fillRect l="-11111" t="-3333" r="-4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文字方塊 37"/>
              <p:cNvSpPr txBox="1"/>
              <p:nvPr/>
            </p:nvSpPr>
            <p:spPr>
              <a:xfrm>
                <a:off x="411673" y="2908703"/>
                <a:ext cx="4083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8" name="文字方塊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908703"/>
                <a:ext cx="408317" cy="369332"/>
              </a:xfrm>
              <a:prstGeom prst="rect">
                <a:avLst/>
              </a:prstGeom>
              <a:blipFill>
                <a:blip r:embed="rId13"/>
                <a:stretch>
                  <a:fillRect l="-10448" r="-44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文字方塊 38"/>
              <p:cNvSpPr txBox="1"/>
              <p:nvPr/>
            </p:nvSpPr>
            <p:spPr>
              <a:xfrm>
                <a:off x="411673" y="3362344"/>
                <a:ext cx="402610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9" name="文字方塊 3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3362344"/>
                <a:ext cx="402610" cy="370294"/>
              </a:xfrm>
              <a:prstGeom prst="rect">
                <a:avLst/>
              </a:prstGeom>
              <a:blipFill>
                <a:blip r:embed="rId14"/>
                <a:stretch>
                  <a:fillRect l="-10606" t="-1667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矩形 20"/>
          <p:cNvSpPr/>
          <p:nvPr/>
        </p:nvSpPr>
        <p:spPr>
          <a:xfrm>
            <a:off x="2531312" y="1543710"/>
            <a:ext cx="6144634" cy="21870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22" name="文字方塊 21"/>
          <p:cNvSpPr txBox="1"/>
          <p:nvPr/>
        </p:nvSpPr>
        <p:spPr>
          <a:xfrm>
            <a:off x="4426476" y="2369534"/>
            <a:ext cx="2397421" cy="58477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3200" dirty="0"/>
              <a:t>Matrix X</a:t>
            </a:r>
            <a:endParaRPr lang="zh-TW" altLang="en-US" sz="3200" dirty="0"/>
          </a:p>
        </p:txBody>
      </p:sp>
      <p:sp>
        <p:nvSpPr>
          <p:cNvPr id="47" name="矩形 46"/>
          <p:cNvSpPr/>
          <p:nvPr/>
        </p:nvSpPr>
        <p:spPr>
          <a:xfrm>
            <a:off x="2667201" y="4728620"/>
            <a:ext cx="1799696" cy="178132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8" name="矩形 47"/>
          <p:cNvSpPr/>
          <p:nvPr/>
        </p:nvSpPr>
        <p:spPr>
          <a:xfrm>
            <a:off x="5164632" y="4751129"/>
            <a:ext cx="1091001" cy="172504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49" name="矩形 48"/>
          <p:cNvSpPr/>
          <p:nvPr/>
        </p:nvSpPr>
        <p:spPr>
          <a:xfrm>
            <a:off x="6952926" y="4767863"/>
            <a:ext cx="1925812" cy="86443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0" name="矩形 49"/>
          <p:cNvSpPr/>
          <p:nvPr/>
        </p:nvSpPr>
        <p:spPr>
          <a:xfrm>
            <a:off x="7085370" y="4854510"/>
            <a:ext cx="462009" cy="69113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</a:t>
            </a:r>
            <a:r>
              <a:rPr lang="en-US" altLang="zh-TW" sz="2400" baseline="30000" dirty="0"/>
              <a:t>1</a:t>
            </a:r>
            <a:endParaRPr lang="zh-TW" altLang="en-US" sz="2400" baseline="30000" dirty="0"/>
          </a:p>
        </p:txBody>
      </p:sp>
      <p:sp>
        <p:nvSpPr>
          <p:cNvPr id="51" name="矩形 50"/>
          <p:cNvSpPr/>
          <p:nvPr/>
        </p:nvSpPr>
        <p:spPr>
          <a:xfrm>
            <a:off x="7682994" y="4854510"/>
            <a:ext cx="462009" cy="691138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r</a:t>
            </a:r>
            <a:r>
              <a:rPr lang="en-US" altLang="zh-TW" sz="2400" baseline="30000" dirty="0"/>
              <a:t>2</a:t>
            </a:r>
            <a:endParaRPr lang="zh-TW" altLang="en-US" sz="2400" baseline="30000" dirty="0"/>
          </a:p>
        </p:txBody>
      </p:sp>
      <p:sp>
        <p:nvSpPr>
          <p:cNvPr id="52" name="矩形 51"/>
          <p:cNvSpPr/>
          <p:nvPr/>
        </p:nvSpPr>
        <p:spPr>
          <a:xfrm>
            <a:off x="5247554" y="4838946"/>
            <a:ext cx="894978" cy="449104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r</a:t>
            </a:r>
            <a:r>
              <a:rPr lang="en-US" altLang="zh-TW" sz="2400" baseline="30000" dirty="0" err="1"/>
              <a:t>A</a:t>
            </a:r>
            <a:endParaRPr lang="zh-TW" altLang="en-US" sz="2400" baseline="30000" dirty="0"/>
          </a:p>
        </p:txBody>
      </p:sp>
      <p:sp>
        <p:nvSpPr>
          <p:cNvPr id="53" name="矩形 52"/>
          <p:cNvSpPr/>
          <p:nvPr/>
        </p:nvSpPr>
        <p:spPr>
          <a:xfrm>
            <a:off x="5247554" y="5387355"/>
            <a:ext cx="894978" cy="425822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 err="1"/>
              <a:t>r</a:t>
            </a:r>
            <a:r>
              <a:rPr lang="en-US" altLang="zh-TW" sz="2400" baseline="30000" dirty="0" err="1"/>
              <a:t>B</a:t>
            </a:r>
            <a:endParaRPr lang="zh-TW" altLang="en-US" sz="2400" baseline="30000" dirty="0"/>
          </a:p>
        </p:txBody>
      </p:sp>
      <p:sp>
        <p:nvSpPr>
          <p:cNvPr id="56" name="文字方塊 55"/>
          <p:cNvSpPr txBox="1"/>
          <p:nvPr/>
        </p:nvSpPr>
        <p:spPr>
          <a:xfrm>
            <a:off x="2895637" y="5958529"/>
            <a:ext cx="1342823" cy="461665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Matrix X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文字方塊 56"/>
              <p:cNvSpPr txBox="1"/>
              <p:nvPr/>
            </p:nvSpPr>
            <p:spPr>
              <a:xfrm>
                <a:off x="2750623" y="4781626"/>
                <a:ext cx="521618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7" name="文字方塊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623" y="4781626"/>
                <a:ext cx="521618" cy="369332"/>
              </a:xfrm>
              <a:prstGeom prst="rect">
                <a:avLst/>
              </a:prstGeom>
              <a:blipFill>
                <a:blip r:embed="rId15"/>
                <a:stretch>
                  <a:fillRect l="-6897" r="-4598" b="-129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8" name="文字方塊 57"/>
              <p:cNvSpPr txBox="1"/>
              <p:nvPr/>
            </p:nvSpPr>
            <p:spPr>
              <a:xfrm>
                <a:off x="3347397" y="4794427"/>
                <a:ext cx="521618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8" name="文字方塊 5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397" y="4794427"/>
                <a:ext cx="521618" cy="369332"/>
              </a:xfrm>
              <a:prstGeom prst="rect">
                <a:avLst/>
              </a:prstGeom>
              <a:blipFill>
                <a:blip r:embed="rId16"/>
                <a:stretch>
                  <a:fillRect l="-6897" r="-3448" b="-1290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文字方塊 58"/>
              <p:cNvSpPr txBox="1"/>
              <p:nvPr/>
            </p:nvSpPr>
            <p:spPr>
              <a:xfrm>
                <a:off x="2750623" y="5225906"/>
                <a:ext cx="540148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59" name="文字方塊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50623" y="5225906"/>
                <a:ext cx="540148" cy="369332"/>
              </a:xfrm>
              <a:prstGeom prst="rect">
                <a:avLst/>
              </a:prstGeom>
              <a:blipFill>
                <a:blip r:embed="rId17"/>
                <a:stretch>
                  <a:fillRect l="-6667" r="-3333" b="-112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0" name="文字方塊 59"/>
              <p:cNvSpPr txBox="1"/>
              <p:nvPr/>
            </p:nvSpPr>
            <p:spPr>
              <a:xfrm>
                <a:off x="3347397" y="5225906"/>
                <a:ext cx="540148" cy="369332"/>
              </a:xfrm>
              <a:prstGeom prst="rect">
                <a:avLst/>
              </a:prstGeom>
            </p:spPr>
            <p:style>
              <a:lnRef idx="1">
                <a:schemeClr val="accent6"/>
              </a:lnRef>
              <a:fillRef idx="2">
                <a:schemeClr val="accent6"/>
              </a:fillRef>
              <a:effectRef idx="1">
                <a:schemeClr val="accent6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60" name="文字方塊 5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347397" y="5225906"/>
                <a:ext cx="540148" cy="369332"/>
              </a:xfrm>
              <a:prstGeom prst="rect">
                <a:avLst/>
              </a:prstGeom>
              <a:blipFill>
                <a:blip r:embed="rId18"/>
                <a:stretch>
                  <a:fillRect l="-6667" r="-3333" b="-1129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62" name="群組 61"/>
          <p:cNvGrpSpPr/>
          <p:nvPr/>
        </p:nvGrpSpPr>
        <p:grpSpPr>
          <a:xfrm>
            <a:off x="411673" y="4440350"/>
            <a:ext cx="1657504" cy="2317747"/>
            <a:chOff x="411673" y="4440350"/>
            <a:chExt cx="1657504" cy="2317747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2" name="文字方塊 41"/>
                <p:cNvSpPr txBox="1"/>
                <p:nvPr/>
              </p:nvSpPr>
              <p:spPr>
                <a:xfrm>
                  <a:off x="505421" y="4558938"/>
                  <a:ext cx="1489767" cy="370294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</m:sup>
                        </m:sSup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5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2" name="文字方塊 41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421" y="4558938"/>
                  <a:ext cx="1489767" cy="370294"/>
                </a:xfrm>
                <a:prstGeom prst="rect">
                  <a:avLst/>
                </a:prstGeom>
                <a:blipFill>
                  <a:blip r:embed="rId19"/>
                  <a:stretch>
                    <a:fillRect l="-2459" t="-3279" r="-4918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3" name="文字方塊 42"/>
                <p:cNvSpPr txBox="1"/>
                <p:nvPr/>
              </p:nvSpPr>
              <p:spPr>
                <a:xfrm>
                  <a:off x="484553" y="5085027"/>
                  <a:ext cx="1488035" cy="369332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𝐵</m:t>
                            </m:r>
                          </m:sup>
                        </m:sSup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4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3" name="文字方塊 42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4553" y="5085027"/>
                  <a:ext cx="1488035" cy="369332"/>
                </a:xfrm>
                <a:prstGeom prst="rect">
                  <a:avLst/>
                </a:prstGeom>
                <a:blipFill>
                  <a:blip r:embed="rId20"/>
                  <a:stretch>
                    <a:fillRect l="-2041" r="-4490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4" name="文字方塊 43"/>
                <p:cNvSpPr txBox="1"/>
                <p:nvPr/>
              </p:nvSpPr>
              <p:spPr>
                <a:xfrm>
                  <a:off x="505421" y="5610154"/>
                  <a:ext cx="1475853" cy="370551"/>
                </a:xfrm>
                <a:prstGeom prst="rect">
                  <a:avLst/>
                </a:prstGeom>
                <a:noFill/>
              </p:spPr>
              <p:txBody>
                <a:bodyPr wrap="none" lIns="0" tIns="0" rIns="0" bIns="0" rtlCol="0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</a:rPr>
                              <m:t>𝐶</m:t>
                            </m:r>
                          </m:sup>
                        </m:sSup>
                        <m: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∙</m:t>
                        </m:r>
                        <m:sSup>
                          <m:sSupPr>
                            <m:ctrlPr>
                              <a:rPr lang="en-US" altLang="zh-TW" sz="24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𝑟</m:t>
                            </m:r>
                          </m:e>
                          <m:sup>
                            <m:r>
                              <a:rPr lang="en-US" altLang="zh-TW" sz="24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sup>
                        </m:s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≈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oMath>
                    </m:oMathPara>
                  </a14:m>
                  <a:endParaRPr lang="zh-TW" altLang="en-US" sz="2400" dirty="0"/>
                </a:p>
              </p:txBody>
            </p:sp>
          </mc:Choice>
          <mc:Fallback xmlns="">
            <p:sp>
              <p:nvSpPr>
                <p:cNvPr id="44" name="文字方塊 43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05421" y="5610154"/>
                  <a:ext cx="1475853" cy="370551"/>
                </a:xfrm>
                <a:prstGeom prst="rect">
                  <a:avLst/>
                </a:prstGeom>
                <a:blipFill>
                  <a:blip r:embed="rId21"/>
                  <a:stretch>
                    <a:fillRect l="-2479" t="-1639" r="-4545" b="-6557"/>
                  </a:stretch>
                </a:blipFill>
              </p:spPr>
              <p:txBody>
                <a:bodyPr/>
                <a:lstStyle/>
                <a:p>
                  <a:r>
                    <a:rPr lang="zh-TW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45" name="文字方塊 44"/>
            <p:cNvSpPr txBox="1"/>
            <p:nvPr/>
          </p:nvSpPr>
          <p:spPr>
            <a:xfrm rot="5400000">
              <a:off x="944002" y="6101286"/>
              <a:ext cx="790403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zh-TW" sz="2800" dirty="0"/>
                <a:t>……</a:t>
              </a:r>
              <a:endParaRPr lang="zh-TW" altLang="en-US" sz="2800" dirty="0"/>
            </a:p>
          </p:txBody>
        </p:sp>
        <p:sp>
          <p:nvSpPr>
            <p:cNvPr id="61" name="矩形 60"/>
            <p:cNvSpPr/>
            <p:nvPr/>
          </p:nvSpPr>
          <p:spPr>
            <a:xfrm>
              <a:off x="411673" y="4440350"/>
              <a:ext cx="1657504" cy="2239850"/>
            </a:xfrm>
            <a:prstGeom prst="rect">
              <a:avLst/>
            </a:prstGeom>
            <a:noFill/>
            <a:ln w="38100"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</p:grpSp>
      <p:sp>
        <p:nvSpPr>
          <p:cNvPr id="63" name="文字方塊 62"/>
          <p:cNvSpPr txBox="1"/>
          <p:nvPr/>
        </p:nvSpPr>
        <p:spPr>
          <a:xfrm>
            <a:off x="2233944" y="5339902"/>
            <a:ext cx="43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M</a:t>
            </a:r>
            <a:endParaRPr lang="zh-TW" altLang="en-US" sz="2400" dirty="0"/>
          </a:p>
        </p:txBody>
      </p:sp>
      <p:sp>
        <p:nvSpPr>
          <p:cNvPr id="64" name="文字方塊 63"/>
          <p:cNvSpPr txBox="1"/>
          <p:nvPr/>
        </p:nvSpPr>
        <p:spPr>
          <a:xfrm>
            <a:off x="3312283" y="4342493"/>
            <a:ext cx="43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65" name="文字方塊 64"/>
          <p:cNvSpPr txBox="1"/>
          <p:nvPr/>
        </p:nvSpPr>
        <p:spPr>
          <a:xfrm>
            <a:off x="4772763" y="5356562"/>
            <a:ext cx="43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66" name="文字方塊 65"/>
          <p:cNvSpPr txBox="1"/>
          <p:nvPr/>
        </p:nvSpPr>
        <p:spPr>
          <a:xfrm>
            <a:off x="5455367" y="4350939"/>
            <a:ext cx="43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K</a:t>
            </a:r>
            <a:endParaRPr lang="zh-TW" altLang="en-US" sz="2400" dirty="0"/>
          </a:p>
        </p:txBody>
      </p:sp>
      <p:sp>
        <p:nvSpPr>
          <p:cNvPr id="67" name="文字方塊 66"/>
          <p:cNvSpPr txBox="1"/>
          <p:nvPr/>
        </p:nvSpPr>
        <p:spPr>
          <a:xfrm>
            <a:off x="6572084" y="4969246"/>
            <a:ext cx="43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K</a:t>
            </a:r>
            <a:endParaRPr lang="zh-TW" altLang="en-US" sz="2400" dirty="0"/>
          </a:p>
        </p:txBody>
      </p:sp>
      <p:sp>
        <p:nvSpPr>
          <p:cNvPr id="68" name="文字方塊 67"/>
          <p:cNvSpPr txBox="1"/>
          <p:nvPr/>
        </p:nvSpPr>
        <p:spPr>
          <a:xfrm>
            <a:off x="7644894" y="4358061"/>
            <a:ext cx="43333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N</a:t>
            </a:r>
            <a:endParaRPr lang="zh-TW" altLang="en-US" sz="2400" dirty="0"/>
          </a:p>
        </p:txBody>
      </p:sp>
      <p:sp>
        <p:nvSpPr>
          <p:cNvPr id="69" name="文字方塊 68"/>
          <p:cNvSpPr txBox="1"/>
          <p:nvPr/>
        </p:nvSpPr>
        <p:spPr>
          <a:xfrm>
            <a:off x="6372388" y="5903399"/>
            <a:ext cx="272650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Singular value decomposition (SVD)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文字方塊 69"/>
              <p:cNvSpPr txBox="1"/>
              <p:nvPr/>
            </p:nvSpPr>
            <p:spPr>
              <a:xfrm>
                <a:off x="4500119" y="5356562"/>
                <a:ext cx="3462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zh-TW" altLang="en-US" sz="2800" i="1" smtClean="0">
                          <a:latin typeface="Cambria Math" panose="02040503050406030204" pitchFamily="18" charset="0"/>
                        </a:rPr>
                        <m:t>≈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0" name="文字方塊 6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0119" y="5356562"/>
                <a:ext cx="346249" cy="430887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1" name="文字方塊 70"/>
              <p:cNvSpPr txBox="1"/>
              <p:nvPr/>
            </p:nvSpPr>
            <p:spPr>
              <a:xfrm>
                <a:off x="6301253" y="5020824"/>
                <a:ext cx="34624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×</m:t>
                      </m:r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71" name="文字方塊 7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01253" y="5020824"/>
                <a:ext cx="346249" cy="430887"/>
              </a:xfrm>
              <a:prstGeom prst="rect">
                <a:avLst/>
              </a:prstGeom>
              <a:blipFill>
                <a:blip r:embed="rId2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2" name="文字方塊 71"/>
          <p:cNvSpPr txBox="1"/>
          <p:nvPr/>
        </p:nvSpPr>
        <p:spPr>
          <a:xfrm>
            <a:off x="4397510" y="5947397"/>
            <a:ext cx="1403906" cy="830997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Minimize Error</a:t>
            </a:r>
            <a:endParaRPr lang="zh-TW" altLang="en-US" sz="2400" dirty="0"/>
          </a:p>
        </p:txBody>
      </p:sp>
      <p:grpSp>
        <p:nvGrpSpPr>
          <p:cNvPr id="54" name="群組 53"/>
          <p:cNvGrpSpPr/>
          <p:nvPr/>
        </p:nvGrpSpPr>
        <p:grpSpPr>
          <a:xfrm>
            <a:off x="873596" y="0"/>
            <a:ext cx="1381970" cy="1252121"/>
            <a:chOff x="726375" y="44125"/>
            <a:chExt cx="1381970" cy="1252121"/>
          </a:xfrm>
        </p:grpSpPr>
        <p:sp>
          <p:nvSpPr>
            <p:cNvPr id="55" name="矩形 54"/>
            <p:cNvSpPr/>
            <p:nvPr/>
          </p:nvSpPr>
          <p:spPr>
            <a:xfrm>
              <a:off x="726375" y="78026"/>
              <a:ext cx="1381970" cy="1218220"/>
            </a:xfrm>
            <a:prstGeom prst="rect">
              <a:avLst/>
            </a:prstGeom>
          </p:spPr>
          <p:style>
            <a:lnRef idx="1">
              <a:schemeClr val="accent4"/>
            </a:lnRef>
            <a:fillRef idx="2">
              <a:schemeClr val="accent4"/>
            </a:fillRef>
            <a:effectRef idx="1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grpSp>
          <p:nvGrpSpPr>
            <p:cNvPr id="73" name="群組 72"/>
            <p:cNvGrpSpPr/>
            <p:nvPr/>
          </p:nvGrpSpPr>
          <p:grpSpPr>
            <a:xfrm>
              <a:off x="772967" y="44125"/>
              <a:ext cx="1335378" cy="1252120"/>
              <a:chOff x="1089223" y="1808121"/>
              <a:chExt cx="1335378" cy="1252120"/>
            </a:xfrm>
          </p:grpSpPr>
          <p:grpSp>
            <p:nvGrpSpPr>
              <p:cNvPr id="74" name="群組 73"/>
              <p:cNvGrpSpPr/>
              <p:nvPr/>
            </p:nvGrpSpPr>
            <p:grpSpPr>
              <a:xfrm>
                <a:off x="1109746" y="2157261"/>
                <a:ext cx="967675" cy="902980"/>
                <a:chOff x="752636" y="2258753"/>
                <a:chExt cx="967675" cy="902980"/>
              </a:xfrm>
            </p:grpSpPr>
            <p:cxnSp>
              <p:nvCxnSpPr>
                <p:cNvPr id="78" name="直線單箭頭接點 77"/>
                <p:cNvCxnSpPr/>
                <p:nvPr/>
              </p:nvCxnSpPr>
              <p:spPr>
                <a:xfrm>
                  <a:off x="752636" y="2950373"/>
                  <a:ext cx="967675" cy="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79" name="直線單箭頭接點 78"/>
                <p:cNvCxnSpPr/>
                <p:nvPr/>
              </p:nvCxnSpPr>
              <p:spPr>
                <a:xfrm flipV="1">
                  <a:off x="939862" y="2258753"/>
                  <a:ext cx="0" cy="902980"/>
                </a:xfrm>
                <a:prstGeom prst="straightConnector1">
                  <a:avLst/>
                </a:prstGeom>
                <a:ln w="28575"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  <p:sp>
            <p:nvSpPr>
              <p:cNvPr id="75" name="矩形 74"/>
              <p:cNvSpPr/>
              <p:nvPr/>
            </p:nvSpPr>
            <p:spPr>
              <a:xfrm>
                <a:off x="2009103" y="2664215"/>
                <a:ext cx="415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dirty="0"/>
                  <a:t>傲</a:t>
                </a:r>
              </a:p>
            </p:txBody>
          </p:sp>
          <p:sp>
            <p:nvSpPr>
              <p:cNvPr id="76" name="矩形 75"/>
              <p:cNvSpPr/>
              <p:nvPr/>
            </p:nvSpPr>
            <p:spPr>
              <a:xfrm>
                <a:off x="1089223" y="1808121"/>
                <a:ext cx="415498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zh-TW" altLang="en-US" dirty="0"/>
                  <a:t>呆</a:t>
                </a:r>
              </a:p>
            </p:txBody>
          </p:sp>
          <p:cxnSp>
            <p:nvCxnSpPr>
              <p:cNvPr id="77" name="直線單箭頭接點 76"/>
              <p:cNvCxnSpPr/>
              <p:nvPr/>
            </p:nvCxnSpPr>
            <p:spPr>
              <a:xfrm flipV="1">
                <a:off x="1311223" y="2753037"/>
                <a:ext cx="564720" cy="72991"/>
              </a:xfrm>
              <a:prstGeom prst="straightConnector1">
                <a:avLst/>
              </a:prstGeom>
              <a:ln w="57150">
                <a:solidFill>
                  <a:srgbClr val="FF0000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</p:grpSp>
      <p:cxnSp>
        <p:nvCxnSpPr>
          <p:cNvPr id="80" name="直線單箭頭接點 79"/>
          <p:cNvCxnSpPr/>
          <p:nvPr/>
        </p:nvCxnSpPr>
        <p:spPr>
          <a:xfrm flipH="1">
            <a:off x="606021" y="1069418"/>
            <a:ext cx="194348" cy="42213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7974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  <p:bldP spid="25" grpId="0"/>
      <p:bldP spid="21" grpId="0" animBg="1"/>
      <p:bldP spid="22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3" grpId="0" animBg="1"/>
      <p:bldP spid="56" grpId="0" animBg="1"/>
      <p:bldP spid="57" grpId="0" animBg="1"/>
      <p:bldP spid="58" grpId="0" animBg="1"/>
      <p:bldP spid="59" grpId="0" animBg="1"/>
      <p:bldP spid="60" grpId="0" animBg="1"/>
      <p:bldP spid="63" grpId="0"/>
      <p:bldP spid="64" grpId="0"/>
      <p:bldP spid="65" grpId="0"/>
      <p:bldP spid="66" grpId="0"/>
      <p:bldP spid="67" grpId="0"/>
      <p:bldP spid="68" grpId="0"/>
      <p:bldP spid="69" grpId="0"/>
      <p:bldP spid="70" grpId="0"/>
      <p:bldP spid="71" grpId="0"/>
      <p:bldP spid="7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954114" y="1060924"/>
          <a:ext cx="7886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079721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9891667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6805865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79927226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56401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15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882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409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07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805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74174"/>
                  </a:ext>
                </a:extLst>
              </a:tr>
            </a:tbl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37" y="630298"/>
            <a:ext cx="1531116" cy="861253"/>
          </a:xfrm>
          <a:prstGeom prst="rect">
            <a:avLst/>
          </a:prstGeom>
        </p:spPr>
      </p:pic>
      <p:pic>
        <p:nvPicPr>
          <p:cNvPr id="9" name="Picture 2" descr="http://vignette2.wikia.nocookie.net/toarumajutsunoindex/images/c/cc/Mikotoanime.jpg/revision/latest?cb=20141226141052&amp;path-prefix=f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136" y="630298"/>
            <a:ext cx="1558065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dn.mkimg.carview.co.jp/minkara/userstorage/000/013/371/576/44b2782d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58" y="630298"/>
            <a:ext cx="1561317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動畫截圖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32" y="630298"/>
            <a:ext cx="1551559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46592" y="230319"/>
                <a:ext cx="3658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592" y="230319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 l="-10000" r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714265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265" y="230319"/>
                <a:ext cx="372410" cy="369332"/>
              </a:xfrm>
              <a:prstGeom prst="rect">
                <a:avLst/>
              </a:prstGeom>
              <a:blipFill>
                <a:blip r:embed="rId7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292211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11" y="230319"/>
                <a:ext cx="372410" cy="369332"/>
              </a:xfrm>
              <a:prstGeom prst="rect">
                <a:avLst/>
              </a:prstGeom>
              <a:blipFill>
                <a:blip r:embed="rId8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7870206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206" y="230319"/>
                <a:ext cx="372410" cy="369332"/>
              </a:xfrm>
              <a:prstGeom prst="rect">
                <a:avLst/>
              </a:prstGeom>
              <a:blipFill>
                <a:blip r:embed="rId9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1673" y="1545599"/>
                <a:ext cx="402610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1545599"/>
                <a:ext cx="402610" cy="370294"/>
              </a:xfrm>
              <a:prstGeom prst="rect">
                <a:avLst/>
              </a:prstGeom>
              <a:blipFill>
                <a:blip r:embed="rId10"/>
                <a:stretch>
                  <a:fillRect l="-10606" t="-3333" r="-60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11673" y="2000202"/>
                <a:ext cx="400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000202"/>
                <a:ext cx="400879" cy="369332"/>
              </a:xfrm>
              <a:prstGeom prst="rect">
                <a:avLst/>
              </a:prstGeom>
              <a:blipFill>
                <a:blip r:embed="rId11"/>
                <a:stretch>
                  <a:fillRect l="-10769" r="-61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11673" y="2453843"/>
                <a:ext cx="388696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453843"/>
                <a:ext cx="388696" cy="370551"/>
              </a:xfrm>
              <a:prstGeom prst="rect">
                <a:avLst/>
              </a:prstGeom>
              <a:blipFill>
                <a:blip r:embed="rId12"/>
                <a:stretch>
                  <a:fillRect l="-11111" t="-3333" r="-4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11673" y="2908703"/>
                <a:ext cx="4083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908703"/>
                <a:ext cx="408317" cy="369332"/>
              </a:xfrm>
              <a:prstGeom prst="rect">
                <a:avLst/>
              </a:prstGeom>
              <a:blipFill>
                <a:blip r:embed="rId13"/>
                <a:stretch>
                  <a:fillRect l="-10448" r="-44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11673" y="3362344"/>
                <a:ext cx="402610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3362344"/>
                <a:ext cx="402610" cy="370294"/>
              </a:xfrm>
              <a:prstGeom prst="rect">
                <a:avLst/>
              </a:prstGeom>
              <a:blipFill>
                <a:blip r:embed="rId14"/>
                <a:stretch>
                  <a:fillRect l="-10606" t="-1667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文字方塊 20"/>
              <p:cNvSpPr txBox="1"/>
              <p:nvPr/>
            </p:nvSpPr>
            <p:spPr>
              <a:xfrm>
                <a:off x="3573435" y="1546561"/>
                <a:ext cx="521618" cy="369332"/>
              </a:xfrm>
              <a:prstGeom prst="rect">
                <a:avLst/>
              </a:prstGeom>
            </p:spPr>
            <p:style>
              <a:lnRef idx="1">
                <a:schemeClr val="accent5"/>
              </a:lnRef>
              <a:fillRef idx="2">
                <a:schemeClr val="accent5"/>
              </a:fillRef>
              <a:effectRef idx="1">
                <a:schemeClr val="accent5"/>
              </a:effectRef>
              <a:fontRef idx="minor">
                <a:schemeClr val="dk1"/>
              </a:fontRef>
            </p:style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𝑛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1" name="文字方塊 2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73435" y="1546561"/>
                <a:ext cx="521618" cy="369332"/>
              </a:xfrm>
              <a:prstGeom prst="rect">
                <a:avLst/>
              </a:prstGeom>
              <a:blipFill>
                <a:blip r:embed="rId15"/>
                <a:stretch>
                  <a:fillRect l="-6897" r="-4598" b="-1311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文字方塊 1"/>
              <p:cNvSpPr txBox="1"/>
              <p:nvPr/>
            </p:nvSpPr>
            <p:spPr>
              <a:xfrm>
                <a:off x="1358189" y="4234750"/>
                <a:ext cx="1489767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" name="文字方塊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189" y="4234750"/>
                <a:ext cx="1489767" cy="370294"/>
              </a:xfrm>
              <a:prstGeom prst="rect">
                <a:avLst/>
              </a:prstGeom>
              <a:blipFill>
                <a:blip r:embed="rId16"/>
                <a:stretch>
                  <a:fillRect l="-2459" t="-3333" r="-4918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文字方塊 21"/>
              <p:cNvSpPr txBox="1"/>
              <p:nvPr/>
            </p:nvSpPr>
            <p:spPr>
              <a:xfrm>
                <a:off x="1358189" y="4760839"/>
                <a:ext cx="1488035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2" name="文字方塊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189" y="4760839"/>
                <a:ext cx="1488035" cy="369332"/>
              </a:xfrm>
              <a:prstGeom prst="rect">
                <a:avLst/>
              </a:prstGeom>
              <a:blipFill>
                <a:blip r:embed="rId17"/>
                <a:stretch>
                  <a:fillRect l="-2459" r="-4508" b="-491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/>
              <p:cNvSpPr txBox="1"/>
              <p:nvPr/>
            </p:nvSpPr>
            <p:spPr>
              <a:xfrm>
                <a:off x="1358189" y="5285966"/>
                <a:ext cx="1475853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1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58189" y="5285966"/>
                <a:ext cx="1475853" cy="370551"/>
              </a:xfrm>
              <a:prstGeom prst="rect">
                <a:avLst/>
              </a:prstGeom>
              <a:blipFill>
                <a:blip r:embed="rId18"/>
                <a:stretch>
                  <a:fillRect l="-2479" t="-1639" r="-4545" b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/>
          <p:cNvSpPr txBox="1"/>
          <p:nvPr/>
        </p:nvSpPr>
        <p:spPr>
          <a:xfrm rot="5400000">
            <a:off x="1700913" y="5945903"/>
            <a:ext cx="79040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800" dirty="0"/>
              <a:t>……</a:t>
            </a:r>
            <a:endParaRPr lang="zh-TW" altLang="en-US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/>
              <p:cNvSpPr txBox="1"/>
              <p:nvPr/>
            </p:nvSpPr>
            <p:spPr>
              <a:xfrm>
                <a:off x="3890660" y="4784013"/>
                <a:ext cx="3614195" cy="1096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800" b="0" i="1" smtClean="0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sub>
                        <m:sup/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4" name="文字方塊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660" y="4784013"/>
                <a:ext cx="3614195" cy="1096326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文字方塊 4"/>
              <p:cNvSpPr txBox="1"/>
              <p:nvPr/>
            </p:nvSpPr>
            <p:spPr>
              <a:xfrm>
                <a:off x="3831907" y="6023944"/>
                <a:ext cx="4660827" cy="47359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altLang="zh-TW" sz="2400" dirty="0"/>
                  <a:t> and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altLang="zh-TW" sz="2400" dirty="0"/>
                  <a:t> by gradient descent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5" name="文字方塊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31907" y="6023944"/>
                <a:ext cx="4660827" cy="473591"/>
              </a:xfrm>
              <a:prstGeom prst="rect">
                <a:avLst/>
              </a:prstGeom>
              <a:blipFill>
                <a:blip r:embed="rId20"/>
                <a:stretch>
                  <a:fillRect t="-7692" r="-785" b="-28205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4" name="文字方塊 23"/>
          <p:cNvSpPr txBox="1"/>
          <p:nvPr/>
        </p:nvSpPr>
        <p:spPr>
          <a:xfrm>
            <a:off x="3502538" y="4120469"/>
            <a:ext cx="1937940" cy="47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Minimizing</a:t>
            </a:r>
            <a:endParaRPr lang="zh-TW" altLang="en-US" sz="2400" dirty="0"/>
          </a:p>
        </p:txBody>
      </p:sp>
      <p:sp>
        <p:nvSpPr>
          <p:cNvPr id="33" name="文字方塊 32"/>
          <p:cNvSpPr txBox="1"/>
          <p:nvPr/>
        </p:nvSpPr>
        <p:spPr>
          <a:xfrm>
            <a:off x="5697757" y="3953016"/>
            <a:ext cx="2802138" cy="830997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TW" sz="2400" dirty="0"/>
              <a:t>Only considering the defined value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文字方塊 34"/>
              <p:cNvSpPr txBox="1"/>
              <p:nvPr/>
            </p:nvSpPr>
            <p:spPr>
              <a:xfrm>
                <a:off x="434051" y="686445"/>
                <a:ext cx="385939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𝑖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5" name="文字方塊 3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4051" y="686445"/>
                <a:ext cx="385939" cy="444802"/>
              </a:xfrm>
              <a:prstGeom prst="rect">
                <a:avLst/>
              </a:prstGeom>
              <a:blipFill>
                <a:blip r:embed="rId2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文字方塊 35"/>
              <p:cNvSpPr txBox="1"/>
              <p:nvPr/>
            </p:nvSpPr>
            <p:spPr>
              <a:xfrm>
                <a:off x="2070167" y="96334"/>
                <a:ext cx="416653" cy="4448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8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800" i="1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800" b="0" i="1" smtClean="0">
                              <a:latin typeface="Cambria Math" panose="02040503050406030204" pitchFamily="18" charset="0"/>
                            </a:rPr>
                            <m:t>𝑗</m:t>
                          </m:r>
                        </m:sup>
                      </m:sSup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36" name="文字方塊 3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070167" y="96334"/>
                <a:ext cx="416653" cy="444802"/>
              </a:xfrm>
              <a:prstGeom prst="rect">
                <a:avLst/>
              </a:prstGeom>
              <a:blipFill>
                <a:blip r:embed="rId2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矩形 36"/>
          <p:cNvSpPr/>
          <p:nvPr/>
        </p:nvSpPr>
        <p:spPr>
          <a:xfrm>
            <a:off x="4554281" y="4855815"/>
            <a:ext cx="615167" cy="1024524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cxnSp>
        <p:nvCxnSpPr>
          <p:cNvPr id="39" name="直線單箭頭接點 38"/>
          <p:cNvCxnSpPr>
            <a:stCxn id="37" idx="0"/>
            <a:endCxn id="33" idx="1"/>
          </p:cNvCxnSpPr>
          <p:nvPr/>
        </p:nvCxnSpPr>
        <p:spPr>
          <a:xfrm flipV="1">
            <a:off x="4861865" y="4368515"/>
            <a:ext cx="835892" cy="487300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243732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" grpId="0"/>
      <p:bldP spid="22" grpId="0"/>
      <p:bldP spid="23" grpId="0"/>
      <p:bldP spid="3" grpId="0"/>
      <p:bldP spid="4" grpId="0"/>
      <p:bldP spid="5" grpId="0"/>
      <p:bldP spid="24" grpId="0"/>
      <p:bldP spid="33" grpId="0" animBg="1"/>
      <p:bldP spid="35" grpId="0"/>
      <p:bldP spid="36" grpId="0"/>
      <p:bldP spid="37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內容版面配置區 3"/>
          <p:cNvGraphicFramePr>
            <a:graphicFrameLocks noGrp="1"/>
          </p:cNvGraphicFramePr>
          <p:nvPr>
            <p:ph idx="1"/>
            <p:extLst/>
          </p:nvPr>
        </p:nvGraphicFramePr>
        <p:xfrm>
          <a:off x="954114" y="1060924"/>
          <a:ext cx="7886700" cy="2743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77340">
                  <a:extLst>
                    <a:ext uri="{9D8B030D-6E8A-4147-A177-3AD203B41FA5}">
                      <a16:colId xmlns:a16="http://schemas.microsoft.com/office/drawing/2014/main" val="1410797214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9891667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068058651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1799272265"/>
                    </a:ext>
                  </a:extLst>
                </a:gridCol>
                <a:gridCol w="1577340">
                  <a:extLst>
                    <a:ext uri="{9D8B030D-6E8A-4147-A177-3AD203B41FA5}">
                      <a16:colId xmlns:a16="http://schemas.microsoft.com/office/drawing/2014/main" val="275640145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155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88249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40980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07136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80525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?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5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4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74174"/>
                  </a:ext>
                </a:extLst>
              </a:tr>
            </a:tbl>
          </a:graphicData>
        </a:graphic>
      </p:graphicFrame>
      <p:pic>
        <p:nvPicPr>
          <p:cNvPr id="8" name="圖片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3937" y="630298"/>
            <a:ext cx="1531116" cy="861253"/>
          </a:xfrm>
          <a:prstGeom prst="rect">
            <a:avLst/>
          </a:prstGeom>
        </p:spPr>
      </p:pic>
      <p:pic>
        <p:nvPicPr>
          <p:cNvPr id="9" name="Picture 2" descr="http://vignette2.wikia.nocookie.net/toarumajutsunoindex/images/c/cc/Mikotoanime.jpg/revision/latest?cb=20141226141052&amp;path-prefix=fr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8136" y="630298"/>
            <a:ext cx="1558065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6" descr="http://cdn.mkimg.carview.co.jp/minkara/userstorage/000/013/371/576/44b2782d65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97758" y="630298"/>
            <a:ext cx="1561317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動畫截圖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80632" y="630298"/>
            <a:ext cx="1551559" cy="8782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3146592" y="230319"/>
                <a:ext cx="36580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46592" y="230319"/>
                <a:ext cx="365806" cy="369332"/>
              </a:xfrm>
              <a:prstGeom prst="rect">
                <a:avLst/>
              </a:prstGeom>
              <a:blipFill>
                <a:blip r:embed="rId6"/>
                <a:stretch>
                  <a:fillRect l="-10000" r="-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714265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14265" y="230319"/>
                <a:ext cx="372410" cy="369332"/>
              </a:xfrm>
              <a:prstGeom prst="rect">
                <a:avLst/>
              </a:prstGeom>
              <a:blipFill>
                <a:blip r:embed="rId7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6292211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92211" y="230319"/>
                <a:ext cx="372410" cy="369332"/>
              </a:xfrm>
              <a:prstGeom prst="rect">
                <a:avLst/>
              </a:prstGeom>
              <a:blipFill>
                <a:blip r:embed="rId8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7870206" y="230319"/>
                <a:ext cx="372410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0206" y="230319"/>
                <a:ext cx="372410" cy="369332"/>
              </a:xfrm>
              <a:prstGeom prst="rect">
                <a:avLst/>
              </a:prstGeom>
              <a:blipFill>
                <a:blip r:embed="rId9"/>
                <a:stretch>
                  <a:fillRect l="-9836" r="-655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文字方塊 15"/>
              <p:cNvSpPr txBox="1"/>
              <p:nvPr/>
            </p:nvSpPr>
            <p:spPr>
              <a:xfrm>
                <a:off x="411673" y="1545599"/>
                <a:ext cx="402610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6" name="文字方塊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1545599"/>
                <a:ext cx="402610" cy="370294"/>
              </a:xfrm>
              <a:prstGeom prst="rect">
                <a:avLst/>
              </a:prstGeom>
              <a:blipFill>
                <a:blip r:embed="rId10"/>
                <a:stretch>
                  <a:fillRect l="-10606" t="-3333" r="-606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文字方塊 16"/>
              <p:cNvSpPr txBox="1"/>
              <p:nvPr/>
            </p:nvSpPr>
            <p:spPr>
              <a:xfrm>
                <a:off x="411673" y="2000202"/>
                <a:ext cx="400879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7" name="文字方塊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000202"/>
                <a:ext cx="400879" cy="369332"/>
              </a:xfrm>
              <a:prstGeom prst="rect">
                <a:avLst/>
              </a:prstGeom>
              <a:blipFill>
                <a:blip r:embed="rId11"/>
                <a:stretch>
                  <a:fillRect l="-10769" r="-615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文字方塊 17"/>
              <p:cNvSpPr txBox="1"/>
              <p:nvPr/>
            </p:nvSpPr>
            <p:spPr>
              <a:xfrm>
                <a:off x="411673" y="2453843"/>
                <a:ext cx="388696" cy="3705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𝐶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8" name="文字方塊 1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453843"/>
                <a:ext cx="388696" cy="370551"/>
              </a:xfrm>
              <a:prstGeom prst="rect">
                <a:avLst/>
              </a:prstGeom>
              <a:blipFill>
                <a:blip r:embed="rId12"/>
                <a:stretch>
                  <a:fillRect l="-11111" t="-3333" r="-476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文字方塊 18"/>
              <p:cNvSpPr txBox="1"/>
              <p:nvPr/>
            </p:nvSpPr>
            <p:spPr>
              <a:xfrm>
                <a:off x="411673" y="2908703"/>
                <a:ext cx="408317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𝐷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9" name="文字方塊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2908703"/>
                <a:ext cx="408317" cy="369332"/>
              </a:xfrm>
              <a:prstGeom prst="rect">
                <a:avLst/>
              </a:prstGeom>
              <a:blipFill>
                <a:blip r:embed="rId13"/>
                <a:stretch>
                  <a:fillRect l="-10448" r="-447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/>
              <p:cNvSpPr txBox="1"/>
              <p:nvPr/>
            </p:nvSpPr>
            <p:spPr>
              <a:xfrm>
                <a:off x="411673" y="3362344"/>
                <a:ext cx="402610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𝐸</m:t>
                          </m:r>
                        </m:sup>
                      </m:sSup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673" y="3362344"/>
                <a:ext cx="402610" cy="370294"/>
              </a:xfrm>
              <a:prstGeom prst="rect">
                <a:avLst/>
              </a:prstGeom>
              <a:blipFill>
                <a:blip r:embed="rId14"/>
                <a:stretch>
                  <a:fillRect l="-10606" t="-1667" r="-303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26" name="表格 25"/>
          <p:cNvGraphicFramePr>
            <a:graphicFrameLocks noGrp="1"/>
          </p:cNvGraphicFramePr>
          <p:nvPr>
            <p:extLst/>
          </p:nvPr>
        </p:nvGraphicFramePr>
        <p:xfrm>
          <a:off x="1074005" y="4349041"/>
          <a:ext cx="3298464" cy="22860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488">
                  <a:extLst>
                    <a:ext uri="{9D8B030D-6E8A-4147-A177-3AD203B41FA5}">
                      <a16:colId xmlns:a16="http://schemas.microsoft.com/office/drawing/2014/main" val="1724316890"/>
                    </a:ext>
                  </a:extLst>
                </a:gridCol>
                <a:gridCol w="1099488">
                  <a:extLst>
                    <a:ext uri="{9D8B030D-6E8A-4147-A177-3AD203B41FA5}">
                      <a16:colId xmlns:a16="http://schemas.microsoft.com/office/drawing/2014/main" val="297237968"/>
                    </a:ext>
                  </a:extLst>
                </a:gridCol>
                <a:gridCol w="1099488">
                  <a:extLst>
                    <a:ext uri="{9D8B030D-6E8A-4147-A177-3AD203B41FA5}">
                      <a16:colId xmlns:a16="http://schemas.microsoft.com/office/drawing/2014/main" val="383097378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A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2.1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9902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B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1.8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336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C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1.3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0.7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2816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D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1.9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0.2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13728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E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2.2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0.0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3067404"/>
                  </a:ext>
                </a:extLst>
              </a:tr>
            </a:tbl>
          </a:graphicData>
        </a:graphic>
      </p:graphicFrame>
      <p:sp>
        <p:nvSpPr>
          <p:cNvPr id="28" name="文字方塊 27"/>
          <p:cNvSpPr txBox="1"/>
          <p:nvPr/>
        </p:nvSpPr>
        <p:spPr>
          <a:xfrm>
            <a:off x="629918" y="3824718"/>
            <a:ext cx="8210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Assume the dimensions of r are all 2 (there are two factors)</a:t>
            </a:r>
            <a:endParaRPr lang="zh-TW" altLang="en-US" sz="2400" dirty="0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extLst/>
          </p:nvPr>
        </p:nvGraphicFramePr>
        <p:xfrm>
          <a:off x="5251129" y="4599763"/>
          <a:ext cx="3298464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099488">
                  <a:extLst>
                    <a:ext uri="{9D8B030D-6E8A-4147-A177-3AD203B41FA5}">
                      <a16:colId xmlns:a16="http://schemas.microsoft.com/office/drawing/2014/main" val="1724316890"/>
                    </a:ext>
                  </a:extLst>
                </a:gridCol>
                <a:gridCol w="1099488">
                  <a:extLst>
                    <a:ext uri="{9D8B030D-6E8A-4147-A177-3AD203B41FA5}">
                      <a16:colId xmlns:a16="http://schemas.microsoft.com/office/drawing/2014/main" val="297237968"/>
                    </a:ext>
                  </a:extLst>
                </a:gridCol>
                <a:gridCol w="1099488">
                  <a:extLst>
                    <a:ext uri="{9D8B030D-6E8A-4147-A177-3AD203B41FA5}">
                      <a16:colId xmlns:a16="http://schemas.microsoft.com/office/drawing/2014/main" val="3830973788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1 (</a:t>
                      </a:r>
                      <a:r>
                        <a:rPr lang="zh-TW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春日</a:t>
                      </a:r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0.0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2.2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98990281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2 (</a:t>
                      </a:r>
                      <a:r>
                        <a:rPr lang="zh-TW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炮姐</a:t>
                      </a:r>
                      <a:r>
                        <a:rPr lang="en-US" altLang="zh-TW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0.1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1.5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33693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3 (</a:t>
                      </a:r>
                      <a:r>
                        <a:rPr lang="zh-TW" altLang="en-US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姐寺</a:t>
                      </a:r>
                      <a:r>
                        <a:rPr lang="en-US" altLang="zh-TW" sz="2400" b="1" i="0" u="none" strike="noStrike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1.9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-0.3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87281664"/>
                  </a:ext>
                </a:extLst>
              </a:tr>
              <a:tr h="457200">
                <a:tc>
                  <a:txBody>
                    <a:bodyPr/>
                    <a:lstStyle/>
                    <a:p>
                      <a:pPr algn="l" fontAlgn="ctr"/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4 (</a:t>
                      </a:r>
                      <a:r>
                        <a:rPr lang="zh-TW" altLang="en-US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小唯</a:t>
                      </a:r>
                      <a:r>
                        <a:rPr lang="en-US" altLang="zh-TW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</a:rPr>
                        <a:t>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2.2</a:t>
                      </a:r>
                      <a:endParaRPr lang="zh-TW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2400" dirty="0"/>
                        <a:t>0.5</a:t>
                      </a:r>
                      <a:endParaRPr lang="zh-TW" altLang="en-US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313728"/>
                  </a:ext>
                </a:extLst>
              </a:tr>
            </a:tbl>
          </a:graphicData>
        </a:graphic>
      </p:graphicFrame>
      <p:sp>
        <p:nvSpPr>
          <p:cNvPr id="2" name="矩形 1"/>
          <p:cNvSpPr/>
          <p:nvPr/>
        </p:nvSpPr>
        <p:spPr>
          <a:xfrm>
            <a:off x="3310906" y="4378463"/>
            <a:ext cx="990600" cy="82912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4" name="矩形 23"/>
          <p:cNvSpPr/>
          <p:nvPr/>
        </p:nvSpPr>
        <p:spPr>
          <a:xfrm>
            <a:off x="2227937" y="5284981"/>
            <a:ext cx="990600" cy="131849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5" name="矩形 24"/>
          <p:cNvSpPr/>
          <p:nvPr/>
        </p:nvSpPr>
        <p:spPr>
          <a:xfrm>
            <a:off x="7532489" y="4631908"/>
            <a:ext cx="990600" cy="8601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/>
          <p:cNvSpPr/>
          <p:nvPr/>
        </p:nvSpPr>
        <p:spPr>
          <a:xfrm>
            <a:off x="6405061" y="5556436"/>
            <a:ext cx="990600" cy="860133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5" name="矩形 4"/>
          <p:cNvSpPr/>
          <p:nvPr/>
        </p:nvSpPr>
        <p:spPr>
          <a:xfrm>
            <a:off x="5907239" y="1563046"/>
            <a:ext cx="1142354" cy="33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-0.4</a:t>
            </a:r>
            <a:endParaRPr lang="zh-TW" altLang="en-US" sz="2400" dirty="0"/>
          </a:p>
        </p:txBody>
      </p:sp>
      <p:sp>
        <p:nvSpPr>
          <p:cNvPr id="30" name="矩形 29"/>
          <p:cNvSpPr/>
          <p:nvPr/>
        </p:nvSpPr>
        <p:spPr>
          <a:xfrm>
            <a:off x="5911500" y="2034086"/>
            <a:ext cx="1142354" cy="33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-0.3</a:t>
            </a:r>
            <a:endParaRPr lang="zh-TW" altLang="en-US" sz="2400" dirty="0"/>
          </a:p>
        </p:txBody>
      </p:sp>
      <p:sp>
        <p:nvSpPr>
          <p:cNvPr id="34" name="矩形 33"/>
          <p:cNvSpPr/>
          <p:nvPr/>
        </p:nvSpPr>
        <p:spPr>
          <a:xfrm>
            <a:off x="5907239" y="2471418"/>
            <a:ext cx="1142354" cy="33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2.2</a:t>
            </a:r>
            <a:endParaRPr lang="zh-TW" altLang="en-US" sz="2400" dirty="0"/>
          </a:p>
        </p:txBody>
      </p:sp>
      <p:sp>
        <p:nvSpPr>
          <p:cNvPr id="35" name="矩形 34"/>
          <p:cNvSpPr/>
          <p:nvPr/>
        </p:nvSpPr>
        <p:spPr>
          <a:xfrm>
            <a:off x="4301506" y="2925993"/>
            <a:ext cx="1142354" cy="33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0.6</a:t>
            </a:r>
            <a:endParaRPr lang="zh-TW" altLang="en-US" sz="2400" dirty="0"/>
          </a:p>
        </p:txBody>
      </p:sp>
      <p:sp>
        <p:nvSpPr>
          <p:cNvPr id="36" name="矩形 35"/>
          <p:cNvSpPr/>
          <p:nvPr/>
        </p:nvSpPr>
        <p:spPr>
          <a:xfrm>
            <a:off x="2758318" y="3383677"/>
            <a:ext cx="1142354" cy="335400"/>
          </a:xfrm>
          <a:prstGeom prst="rect">
            <a:avLst/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TW" sz="2400" dirty="0"/>
              <a:t>0.1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4300622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" grpId="0" animBg="1"/>
      <p:bldP spid="24" grpId="0" animBg="1"/>
      <p:bldP spid="25" grpId="0" animBg="1"/>
      <p:bldP spid="27" grpId="0" animBg="1"/>
      <p:bldP spid="5" grpId="0" animBg="1"/>
      <p:bldP spid="30" grpId="0" animBg="1"/>
      <p:bldP spid="34" grpId="0" animBg="1"/>
      <p:bldP spid="35" grpId="0" animBg="1"/>
      <p:bldP spid="3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More about Matrix Factorization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rmAutofit/>
          </a:bodyPr>
          <a:lstStyle/>
          <a:p>
            <a:r>
              <a:rPr lang="en-US" altLang="zh-TW" dirty="0"/>
              <a:t>Considering the induvial characteristics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r>
              <a:rPr lang="en-US" altLang="zh-TW" dirty="0"/>
              <a:t>Ref: Matrix Factorization Techniques For Recommender Systems</a:t>
            </a:r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en-US" altLang="zh-TW" dirty="0"/>
          </a:p>
          <a:p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文字方塊 7"/>
              <p:cNvSpPr txBox="1"/>
              <p:nvPr/>
            </p:nvSpPr>
            <p:spPr>
              <a:xfrm>
                <a:off x="2440006" y="3980884"/>
                <a:ext cx="4963923" cy="1096326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𝐿</m:t>
                      </m:r>
                      <m:r>
                        <a:rPr lang="en-US" altLang="zh-TW" sz="2800" b="0" i="1" smtClean="0">
                          <a:latin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supHide m:val="on"/>
                          <m:ctrlPr>
                            <a:rPr lang="en-US" altLang="zh-TW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d>
                            <m:d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𝑖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,</m:t>
                              </m:r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𝑗</m:t>
                              </m:r>
                            </m:e>
                          </m:d>
                        </m:sub>
                        <m:sup/>
                        <m:e>
                          <m:sSup>
                            <m:sSupPr>
                              <m:ctrlP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ctrlPr>
                                    <a:rPr lang="en-US" altLang="zh-TW" sz="28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p>
                                    <m:s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</a:rPr>
                                        <m:t>𝑖</m:t>
                                      </m:r>
                                    </m:sup>
                                  </m:s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∙</m:t>
                                  </m:r>
                                  <m:sSup>
                                    <m:sSup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p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𝑟</m:t>
                                      </m:r>
                                    </m:e>
                                    <m:sup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p>
                                  </m:sSup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</m:t>
                                      </m:r>
                                    </m:sub>
                                  </m:s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+</m:t>
                                  </m:r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𝑏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𝑗</m:t>
                                      </m:r>
                                    </m:sub>
                                  </m:sSub>
                                  <m:r>
                                    <a:rPr lang="en-US" altLang="zh-TW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−</m:t>
                                  </m:r>
                                  <m:sSub>
                                    <m:sSubPr>
                                      <m:ctrlP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e>
                                    <m:sub>
                                      <m:r>
                                        <a:rPr lang="en-US" altLang="zh-TW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𝑖𝑗</m:t>
                                      </m:r>
                                    </m:sub>
                                  </m:sSub>
                                </m:e>
                              </m:d>
                            </m:e>
                            <m:sup>
                              <m:r>
                                <a:rPr lang="en-US" altLang="zh-TW" sz="2800" i="1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</m:oMath>
                  </m:oMathPara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8" name="文字方塊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40006" y="3980884"/>
                <a:ext cx="4963923" cy="1096326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文字方塊 8"/>
              <p:cNvSpPr txBox="1"/>
              <p:nvPr/>
            </p:nvSpPr>
            <p:spPr>
              <a:xfrm>
                <a:off x="326638" y="5153756"/>
                <a:ext cx="5464562" cy="49141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2400" dirty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𝑖</m:t>
                        </m:r>
                      </m:sup>
                    </m:sSup>
                  </m:oMath>
                </a14:m>
                <a:r>
                  <a:rPr lang="en-US" altLang="zh-TW" sz="2400" dirty="0"/>
                  <a:t>,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p>
                    </m:sSup>
                  </m:oMath>
                </a14:m>
                <a:r>
                  <a:rPr lang="en-US" altLang="zh-TW" sz="2400" dirty="0"/>
                  <a:t>,</a:t>
                </a:r>
                <a:r>
                  <a:rPr lang="en-US" altLang="zh-TW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400" dirty="0"/>
                  <a:t>,</a:t>
                </a:r>
                <a:r>
                  <a:rPr lang="en-US" altLang="zh-TW" sz="24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𝑗</m:t>
                        </m:r>
                      </m:sub>
                    </m:sSub>
                  </m:oMath>
                </a14:m>
                <a:r>
                  <a:rPr lang="en-US" altLang="zh-TW" sz="2400" dirty="0"/>
                  <a:t>  by gradient descent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9" name="文字方塊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6638" y="5153756"/>
                <a:ext cx="5464562" cy="491417"/>
              </a:xfrm>
              <a:prstGeom prst="rect">
                <a:avLst/>
              </a:prstGeom>
              <a:blipFill>
                <a:blip r:embed="rId3"/>
                <a:stretch>
                  <a:fillRect t="-8642" b="-22222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文字方塊 9"/>
          <p:cNvSpPr txBox="1"/>
          <p:nvPr/>
        </p:nvSpPr>
        <p:spPr>
          <a:xfrm>
            <a:off x="628650" y="4212581"/>
            <a:ext cx="1937940" cy="4735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Minimizing</a:t>
            </a:r>
            <a:endParaRPr lang="zh-TW" altLang="en-US" sz="2400" dirty="0"/>
          </a:p>
        </p:txBody>
      </p:sp>
      <p:sp>
        <p:nvSpPr>
          <p:cNvPr id="11" name="文字方塊 10"/>
          <p:cNvSpPr txBox="1"/>
          <p:nvPr/>
        </p:nvSpPr>
        <p:spPr>
          <a:xfrm>
            <a:off x="5240986" y="5153756"/>
            <a:ext cx="363443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dirty="0"/>
              <a:t>(can add regularization)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/>
              <p:cNvSpPr txBox="1"/>
              <p:nvPr/>
            </p:nvSpPr>
            <p:spPr>
              <a:xfrm>
                <a:off x="4895784" y="2950582"/>
                <a:ext cx="424821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𝐴</m:t>
                        </m:r>
                      </m:sub>
                    </m:sSub>
                  </m:oMath>
                </a14:m>
                <a:r>
                  <a:rPr lang="en-US" altLang="zh-TW" sz="2400" dirty="0">
                    <a:ea typeface="Cambria Math" panose="02040503050406030204" pitchFamily="18" charset="0"/>
                  </a:rPr>
                  <a:t>: otakus A likes to buy figures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784" y="2950582"/>
                <a:ext cx="4248216" cy="461665"/>
              </a:xfrm>
              <a:prstGeom prst="rect">
                <a:avLst/>
              </a:prstGeom>
              <a:blipFill>
                <a:blip r:embed="rId4"/>
                <a:stretch>
                  <a:fillRect l="-430" t="-10526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文字方塊 12"/>
              <p:cNvSpPr txBox="1"/>
              <p:nvPr/>
            </p:nvSpPr>
            <p:spPr>
              <a:xfrm>
                <a:off x="4895784" y="3384284"/>
                <a:ext cx="3979636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𝑏</m:t>
                        </m:r>
                      </m:e>
                      <m:sub>
                        <m:r>
                          <a:rPr lang="en-US" altLang="zh-TW" sz="24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sub>
                    </m:sSub>
                  </m:oMath>
                </a14:m>
                <a:r>
                  <a:rPr lang="en-US" altLang="zh-TW" sz="2400" dirty="0">
                    <a:ea typeface="Cambria Math" panose="02040503050406030204" pitchFamily="18" charset="0"/>
                  </a:rPr>
                  <a:t>: how popular character 1 is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3" name="文字方塊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95784" y="3384284"/>
                <a:ext cx="3979636" cy="461665"/>
              </a:xfrm>
              <a:prstGeom prst="rect">
                <a:avLst/>
              </a:prstGeom>
              <a:blipFill>
                <a:blip r:embed="rId5"/>
                <a:stretch>
                  <a:fillRect l="-459" t="-10526" r="-613" b="-2894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文字方塊 13"/>
              <p:cNvSpPr txBox="1"/>
              <p:nvPr/>
            </p:nvSpPr>
            <p:spPr>
              <a:xfrm>
                <a:off x="1066352" y="2497544"/>
                <a:ext cx="1489767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4" name="文字方塊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352" y="2497544"/>
                <a:ext cx="1489767" cy="370294"/>
              </a:xfrm>
              <a:prstGeom prst="rect">
                <a:avLst/>
              </a:prstGeom>
              <a:blipFill>
                <a:blip r:embed="rId6"/>
                <a:stretch>
                  <a:fillRect l="-2459" t="-3333" r="-4918" b="-833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文字方塊 14"/>
              <p:cNvSpPr txBox="1"/>
              <p:nvPr/>
            </p:nvSpPr>
            <p:spPr>
              <a:xfrm>
                <a:off x="3988641" y="2497282"/>
                <a:ext cx="2820003" cy="37029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p>
                      </m:sSup>
                      <m:r>
                        <a:rPr lang="en-US" altLang="zh-TW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sSup>
                        <m:sSup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p>
                      </m:sSup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𝑏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US" altLang="zh-TW" sz="24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≈</m:t>
                      </m:r>
                      <m:r>
                        <a:rPr lang="en-US" altLang="zh-TW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5</m:t>
                      </m:r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5" name="文字方塊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88641" y="2497282"/>
                <a:ext cx="2820003" cy="370294"/>
              </a:xfrm>
              <a:prstGeom prst="rect">
                <a:avLst/>
              </a:prstGeom>
              <a:blipFill>
                <a:blip r:embed="rId7"/>
                <a:stretch>
                  <a:fillRect l="-864" t="-3333" r="-2376" b="-1500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箭號: 向右 3"/>
          <p:cNvSpPr/>
          <p:nvPr/>
        </p:nvSpPr>
        <p:spPr>
          <a:xfrm>
            <a:off x="2931886" y="2482450"/>
            <a:ext cx="754743" cy="4004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0553909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  <p:bldP spid="9" grpId="0"/>
      <p:bldP spid="10" grpId="0"/>
      <p:bldP spid="11" grpId="0"/>
      <p:bldP spid="12" grpId="0"/>
      <p:bldP spid="13" grpId="0"/>
      <p:bldP spid="15" grpId="0"/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/>
              <a:t>Matrix Factorization </a:t>
            </a:r>
            <a:br>
              <a:rPr lang="en-US" altLang="zh-TW" dirty="0"/>
            </a:br>
            <a:r>
              <a:rPr lang="en-US" altLang="zh-TW" dirty="0"/>
              <a:t>for Topic analysis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628650" y="1825624"/>
            <a:ext cx="7886700" cy="5032375"/>
          </a:xfrm>
        </p:spPr>
        <p:txBody>
          <a:bodyPr>
            <a:noAutofit/>
          </a:bodyPr>
          <a:lstStyle/>
          <a:p>
            <a:r>
              <a:rPr lang="en-US" altLang="zh-TW" sz="2400" dirty="0"/>
              <a:t>Latent semantic analysis</a:t>
            </a:r>
            <a:r>
              <a:rPr lang="zh-TW" altLang="en-US" sz="2400" dirty="0"/>
              <a:t> </a:t>
            </a:r>
            <a:r>
              <a:rPr lang="en-US" altLang="zh-TW" sz="2400" dirty="0"/>
              <a:t>(LSA)</a:t>
            </a:r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endParaRPr lang="en-US" altLang="zh-TW" sz="2400" dirty="0"/>
          </a:p>
          <a:p>
            <a:r>
              <a:rPr lang="en-US" altLang="zh-TW" sz="2400" dirty="0"/>
              <a:t>Probability latent semantic analysis (PLSA)</a:t>
            </a:r>
          </a:p>
          <a:p>
            <a:pPr lvl="1"/>
            <a:r>
              <a:rPr lang="en-US" altLang="zh-TW" sz="1800" dirty="0"/>
              <a:t>Thomas Hofmann, Probabilistic Latent Semantic Indexing, SIGIR, 1999</a:t>
            </a:r>
          </a:p>
          <a:p>
            <a:r>
              <a:rPr lang="en-US" altLang="zh-TW" sz="2400" dirty="0"/>
              <a:t>latent </a:t>
            </a:r>
            <a:r>
              <a:rPr lang="en-US" altLang="zh-TW" sz="2400" dirty="0" err="1"/>
              <a:t>Dirichlet</a:t>
            </a:r>
            <a:r>
              <a:rPr lang="en-US" altLang="zh-TW" sz="2400" dirty="0"/>
              <a:t> allocation (LDA)</a:t>
            </a:r>
          </a:p>
          <a:p>
            <a:pPr lvl="1"/>
            <a:r>
              <a:rPr lang="en-US" altLang="zh-TW" sz="1800" dirty="0"/>
              <a:t>David M. </a:t>
            </a:r>
            <a:r>
              <a:rPr lang="en-US" altLang="zh-TW" sz="1800" dirty="0" err="1"/>
              <a:t>Blei</a:t>
            </a:r>
            <a:r>
              <a:rPr lang="en-US" altLang="zh-TW" sz="1800" dirty="0"/>
              <a:t>, Andrew Y. Ng, Michael I. Jordan, Latent </a:t>
            </a:r>
            <a:r>
              <a:rPr lang="en-US" altLang="zh-TW" sz="1800" dirty="0" err="1"/>
              <a:t>Dirichlet</a:t>
            </a:r>
            <a:r>
              <a:rPr lang="en-US" altLang="zh-TW" sz="1800" dirty="0"/>
              <a:t> Allocation, Journal of Machine Learning Research, 2003</a:t>
            </a:r>
            <a:endParaRPr lang="zh-TW" altLang="en-US" sz="1800" dirty="0"/>
          </a:p>
        </p:txBody>
      </p:sp>
      <p:graphicFrame>
        <p:nvGraphicFramePr>
          <p:cNvPr id="4" name="內容版面配置區 3"/>
          <p:cNvGraphicFramePr>
            <a:graphicFrameLocks/>
          </p:cNvGraphicFramePr>
          <p:nvPr>
            <p:extLst/>
          </p:nvPr>
        </p:nvGraphicFramePr>
        <p:xfrm>
          <a:off x="729594" y="2271733"/>
          <a:ext cx="4604860" cy="2219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20972">
                  <a:extLst>
                    <a:ext uri="{9D8B030D-6E8A-4147-A177-3AD203B41FA5}">
                      <a16:colId xmlns:a16="http://schemas.microsoft.com/office/drawing/2014/main" val="1410797214"/>
                    </a:ext>
                  </a:extLst>
                </a:gridCol>
                <a:gridCol w="920972">
                  <a:extLst>
                    <a:ext uri="{9D8B030D-6E8A-4147-A177-3AD203B41FA5}">
                      <a16:colId xmlns:a16="http://schemas.microsoft.com/office/drawing/2014/main" val="1098916675"/>
                    </a:ext>
                  </a:extLst>
                </a:gridCol>
                <a:gridCol w="920972">
                  <a:extLst>
                    <a:ext uri="{9D8B030D-6E8A-4147-A177-3AD203B41FA5}">
                      <a16:colId xmlns:a16="http://schemas.microsoft.com/office/drawing/2014/main" val="1068058651"/>
                    </a:ext>
                  </a:extLst>
                </a:gridCol>
                <a:gridCol w="920972">
                  <a:extLst>
                    <a:ext uri="{9D8B030D-6E8A-4147-A177-3AD203B41FA5}">
                      <a16:colId xmlns:a16="http://schemas.microsoft.com/office/drawing/2014/main" val="1799272265"/>
                    </a:ext>
                  </a:extLst>
                </a:gridCol>
                <a:gridCol w="920972">
                  <a:extLst>
                    <a:ext uri="{9D8B030D-6E8A-4147-A177-3AD203B41FA5}">
                      <a16:colId xmlns:a16="http://schemas.microsoft.com/office/drawing/2014/main" val="275640145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Doc 1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Doc 2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Doc 3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Doc 4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83315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投資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5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3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1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637882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股票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4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1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4904098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總統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1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1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5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000713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選舉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1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4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48280525"/>
                  </a:ext>
                </a:extLst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800" dirty="0"/>
                        <a:t>立委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0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1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5</a:t>
                      </a:r>
                      <a:endParaRPr lang="zh-TW" alt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sz="1800" dirty="0"/>
                        <a:t>4</a:t>
                      </a:r>
                      <a:endParaRPr lang="zh-TW" altLang="en-US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1474174"/>
                  </a:ext>
                </a:extLst>
              </a:tr>
            </a:tbl>
          </a:graphicData>
        </a:graphic>
      </p:graphicFrame>
      <p:sp>
        <p:nvSpPr>
          <p:cNvPr id="5" name="文字方塊 4"/>
          <p:cNvSpPr txBox="1"/>
          <p:nvPr/>
        </p:nvSpPr>
        <p:spPr>
          <a:xfrm>
            <a:off x="5646057" y="1926372"/>
            <a:ext cx="22932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Number in Table:</a:t>
            </a:r>
            <a:endParaRPr lang="zh-TW" altLang="en-US" sz="2400" dirty="0"/>
          </a:p>
        </p:txBody>
      </p:sp>
      <p:sp>
        <p:nvSpPr>
          <p:cNvPr id="6" name="文字方塊 5"/>
          <p:cNvSpPr txBox="1"/>
          <p:nvPr/>
        </p:nvSpPr>
        <p:spPr>
          <a:xfrm>
            <a:off x="6066971" y="2388037"/>
            <a:ext cx="232228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Term frequency </a:t>
            </a:r>
            <a:endParaRPr lang="zh-TW" altLang="en-US" sz="2400" dirty="0"/>
          </a:p>
        </p:txBody>
      </p:sp>
      <p:sp>
        <p:nvSpPr>
          <p:cNvPr id="7" name="文字方塊 6"/>
          <p:cNvSpPr txBox="1"/>
          <p:nvPr/>
        </p:nvSpPr>
        <p:spPr>
          <a:xfrm>
            <a:off x="6066971" y="2781578"/>
            <a:ext cx="29509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(weighted by inverse document frequency)</a:t>
            </a:r>
            <a:endParaRPr lang="zh-TW" altLang="en-US" sz="2400" dirty="0"/>
          </a:p>
        </p:txBody>
      </p:sp>
      <p:sp>
        <p:nvSpPr>
          <p:cNvPr id="8" name="文字方塊 7"/>
          <p:cNvSpPr txBox="1"/>
          <p:nvPr/>
        </p:nvSpPr>
        <p:spPr>
          <a:xfrm>
            <a:off x="5613299" y="3622010"/>
            <a:ext cx="35307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Latent factors are topics (</a:t>
            </a:r>
            <a:r>
              <a:rPr lang="zh-TW" altLang="en-US" sz="2400" dirty="0"/>
              <a:t>財經、政治 </a:t>
            </a:r>
            <a:r>
              <a:rPr lang="en-US" altLang="zh-TW" sz="2400" dirty="0"/>
              <a:t>…… )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" name="矩形 8"/>
              <p:cNvSpPr/>
              <p:nvPr/>
            </p:nvSpPr>
            <p:spPr>
              <a:xfrm>
                <a:off x="5616328" y="1027907"/>
                <a:ext cx="3222871" cy="830997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altLang="zh-TW" sz="2400" dirty="0"/>
                  <a:t>character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TW" sz="2400" dirty="0"/>
                  <a:t>document, otakus</a:t>
                </a:r>
                <a14:m>
                  <m:oMath xmlns:m="http://schemas.openxmlformats.org/officeDocument/2006/math">
                    <m:r>
                      <a:rPr lang="en-US" altLang="zh-TW" sz="24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US" altLang="zh-TW" sz="2400" dirty="0"/>
                  <a:t>word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9" name="矩形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16328" y="1027907"/>
                <a:ext cx="3222871" cy="830997"/>
              </a:xfrm>
              <a:prstGeom prst="rect">
                <a:avLst/>
              </a:prstGeom>
              <a:blipFill>
                <a:blip r:embed="rId2"/>
                <a:stretch>
                  <a:fillRect l="-2836" t="-5882" b="-1617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774705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/>
      <p:bldP spid="6" grpId="0"/>
      <p:bldP spid="7" grpId="0"/>
      <p:bldP spid="8" grpId="0"/>
      <p:bldP spid="9" grpId="0"/>
    </p:bldLst>
  </p:timing>
</p:sld>
</file>

<file path=ppt/theme/theme1.xml><?xml version="1.0" encoding="utf-8"?>
<a:theme xmlns:a="http://schemas.openxmlformats.org/drawingml/2006/main" name="Office 佈景主題">
  <a:themeElements>
    <a:clrScheme name="Office 佈景主題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佈景主題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佈景主題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30</TotalTime>
  <Words>567</Words>
  <Application>Microsoft Office PowerPoint</Application>
  <PresentationFormat>如螢幕大小 (4:3)</PresentationFormat>
  <Paragraphs>307</Paragraphs>
  <Slides>8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8</vt:i4>
      </vt:variant>
    </vt:vector>
  </HeadingPairs>
  <TitlesOfParts>
    <vt:vector size="14" baseType="lpstr">
      <vt:lpstr>新細明體</vt:lpstr>
      <vt:lpstr>Arial</vt:lpstr>
      <vt:lpstr>Calibri</vt:lpstr>
      <vt:lpstr>Calibri Light</vt:lpstr>
      <vt:lpstr>Cambria Math</vt:lpstr>
      <vt:lpstr>Office 佈景主題</vt:lpstr>
      <vt:lpstr>Matrix Factorization</vt:lpstr>
      <vt:lpstr>Otakus v.s. No. of Figures</vt:lpstr>
      <vt:lpstr>Otakus v.s. No. of Figures</vt:lpstr>
      <vt:lpstr>PowerPoint 簡報</vt:lpstr>
      <vt:lpstr>PowerPoint 簡報</vt:lpstr>
      <vt:lpstr>PowerPoint 簡報</vt:lpstr>
      <vt:lpstr>More about Matrix Factorization</vt:lpstr>
      <vt:lpstr>Matrix Factorization  for Topic analysis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Matrix Factorization</dc:title>
  <dc:creator>Hung-yi Lee</dc:creator>
  <cp:lastModifiedBy>Hung-yi Lee</cp:lastModifiedBy>
  <cp:revision>4</cp:revision>
  <dcterms:created xsi:type="dcterms:W3CDTF">2017-05-25T00:06:24Z</dcterms:created>
  <dcterms:modified xsi:type="dcterms:W3CDTF">2017-05-25T00:36:33Z</dcterms:modified>
</cp:coreProperties>
</file>