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5"/>
  </p:notesMasterIdLst>
  <p:sldIdLst>
    <p:sldId id="256" r:id="rId2"/>
    <p:sldId id="434" r:id="rId3"/>
    <p:sldId id="435" r:id="rId4"/>
    <p:sldId id="436" r:id="rId5"/>
    <p:sldId id="437" r:id="rId6"/>
    <p:sldId id="438" r:id="rId7"/>
    <p:sldId id="439" r:id="rId8"/>
    <p:sldId id="441" r:id="rId9"/>
    <p:sldId id="442" r:id="rId10"/>
    <p:sldId id="440" r:id="rId11"/>
    <p:sldId id="443" r:id="rId12"/>
    <p:sldId id="444" r:id="rId13"/>
    <p:sldId id="445" r:id="rId14"/>
    <p:sldId id="446" r:id="rId15"/>
    <p:sldId id="447" r:id="rId16"/>
    <p:sldId id="448" r:id="rId17"/>
    <p:sldId id="449" r:id="rId18"/>
    <p:sldId id="450" r:id="rId19"/>
    <p:sldId id="451" r:id="rId20"/>
    <p:sldId id="452" r:id="rId21"/>
    <p:sldId id="269" r:id="rId22"/>
    <p:sldId id="280" r:id="rId23"/>
    <p:sldId id="281" r:id="rId24"/>
    <p:sldId id="282" r:id="rId25"/>
    <p:sldId id="283" r:id="rId26"/>
    <p:sldId id="284" r:id="rId27"/>
    <p:sldId id="285" r:id="rId28"/>
    <p:sldId id="431" r:id="rId29"/>
    <p:sldId id="400" r:id="rId30"/>
    <p:sldId id="430" r:id="rId31"/>
    <p:sldId id="402" r:id="rId32"/>
    <p:sldId id="403" r:id="rId33"/>
    <p:sldId id="404" r:id="rId34"/>
    <p:sldId id="405" r:id="rId35"/>
    <p:sldId id="406" r:id="rId36"/>
    <p:sldId id="407" r:id="rId37"/>
    <p:sldId id="408" r:id="rId38"/>
    <p:sldId id="409" r:id="rId39"/>
    <p:sldId id="410" r:id="rId40"/>
    <p:sldId id="411" r:id="rId41"/>
    <p:sldId id="412" r:id="rId42"/>
    <p:sldId id="413" r:id="rId43"/>
    <p:sldId id="414" r:id="rId44"/>
    <p:sldId id="415" r:id="rId45"/>
    <p:sldId id="416" r:id="rId46"/>
    <p:sldId id="417" r:id="rId47"/>
    <p:sldId id="418" r:id="rId48"/>
    <p:sldId id="419" r:id="rId49"/>
    <p:sldId id="420" r:id="rId50"/>
    <p:sldId id="421" r:id="rId51"/>
    <p:sldId id="422" r:id="rId52"/>
    <p:sldId id="423" r:id="rId53"/>
    <p:sldId id="424" r:id="rId54"/>
    <p:sldId id="425" r:id="rId55"/>
    <p:sldId id="426" r:id="rId56"/>
    <p:sldId id="273" r:id="rId57"/>
    <p:sldId id="380" r:id="rId58"/>
    <p:sldId id="399" r:id="rId59"/>
    <p:sldId id="382" r:id="rId60"/>
    <p:sldId id="398" r:id="rId61"/>
    <p:sldId id="433" r:id="rId62"/>
    <p:sldId id="432" r:id="rId63"/>
    <p:sldId id="304" r:id="rId64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270" autoAdjust="0"/>
  </p:normalViewPr>
  <p:slideViewPr>
    <p:cSldViewPr snapToGrid="0">
      <p:cViewPr varScale="1">
        <p:scale>
          <a:sx n="72" d="100"/>
          <a:sy n="72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BBEAF7-C373-4176-BC82-DCCB6D5E3E26}" type="doc">
      <dgm:prSet loTypeId="urn:microsoft.com/office/officeart/2005/8/layout/process1" loCatId="process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801111EC-7761-4006-9B8D-BDD3478D6A0C}">
      <dgm:prSet phldrT="[文字]" custT="1"/>
      <dgm:spPr/>
      <dgm:t>
        <a:bodyPr/>
        <a:lstStyle/>
        <a:p>
          <a:r>
            <a:rPr lang="en-US" altLang="zh-TW" sz="2800" dirty="0"/>
            <a:t>Step 1</a:t>
          </a:r>
          <a:r>
            <a:rPr lang="en-US" altLang="zh-TW" sz="2800"/>
            <a:t>: define a set of function              </a:t>
          </a:r>
          <a:endParaRPr lang="zh-TW" altLang="en-US" sz="2800" dirty="0"/>
        </a:p>
      </dgm:t>
    </dgm:pt>
    <dgm:pt modelId="{741192AF-66D8-44B3-8D71-D609A9576CFF}" type="parTrans" cxnId="{7021B101-6AE5-4EA4-923F-149909DC3C09}">
      <dgm:prSet/>
      <dgm:spPr/>
      <dgm:t>
        <a:bodyPr/>
        <a:lstStyle/>
        <a:p>
          <a:endParaRPr lang="zh-TW" altLang="en-US" sz="2800"/>
        </a:p>
      </dgm:t>
    </dgm:pt>
    <dgm:pt modelId="{E857221A-734F-4396-A642-04F985B7D590}" type="sibTrans" cxnId="{7021B101-6AE5-4EA4-923F-149909DC3C09}">
      <dgm:prSet custT="1"/>
      <dgm:spPr/>
      <dgm:t>
        <a:bodyPr/>
        <a:lstStyle/>
        <a:p>
          <a:endParaRPr lang="zh-TW" altLang="en-US" sz="2800"/>
        </a:p>
      </dgm:t>
    </dgm:pt>
    <dgm:pt modelId="{380F6D09-15D5-4E2B-BF8A-CECE4B7C4A20}">
      <dgm:prSet phldrT="[文字]" custT="1"/>
      <dgm:spPr/>
      <dgm:t>
        <a:bodyPr/>
        <a:lstStyle/>
        <a:p>
          <a:r>
            <a:rPr lang="en-US" altLang="zh-TW" sz="2800" dirty="0"/>
            <a:t>Step </a:t>
          </a:r>
          <a:r>
            <a:rPr lang="en-US" altLang="zh-TW" sz="2800"/>
            <a:t>2: goodness of function</a:t>
          </a:r>
          <a:endParaRPr lang="zh-TW" altLang="en-US" sz="2800" dirty="0"/>
        </a:p>
      </dgm:t>
    </dgm:pt>
    <dgm:pt modelId="{35DF94FE-4269-42A8-B274-51E32D4D5D54}" type="parTrans" cxnId="{7DBA789E-FBE8-47EE-B779-737798DB8CF2}">
      <dgm:prSet/>
      <dgm:spPr/>
      <dgm:t>
        <a:bodyPr/>
        <a:lstStyle/>
        <a:p>
          <a:endParaRPr lang="zh-TW" altLang="en-US" sz="2800"/>
        </a:p>
      </dgm:t>
    </dgm:pt>
    <dgm:pt modelId="{D60C5607-81DE-4CC8-91B3-C56E5666A49F}" type="sibTrans" cxnId="{7DBA789E-FBE8-47EE-B779-737798DB8CF2}">
      <dgm:prSet custT="1"/>
      <dgm:spPr/>
      <dgm:t>
        <a:bodyPr/>
        <a:lstStyle/>
        <a:p>
          <a:endParaRPr lang="zh-TW" altLang="en-US" sz="2800"/>
        </a:p>
      </dgm:t>
    </dgm:pt>
    <dgm:pt modelId="{680F7195-4FD3-481E-8A2B-5AD54C8280AB}">
      <dgm:prSet phldrT="[文字]" custT="1"/>
      <dgm:spPr/>
      <dgm:t>
        <a:bodyPr/>
        <a:lstStyle/>
        <a:p>
          <a:r>
            <a:rPr lang="en-US" altLang="zh-TW" sz="2800" dirty="0"/>
            <a:t>Step </a:t>
          </a:r>
          <a:r>
            <a:rPr lang="en-US" altLang="zh-TW" sz="2800"/>
            <a:t>3: pick the best function</a:t>
          </a:r>
          <a:endParaRPr lang="zh-TW" altLang="en-US" sz="2800" dirty="0"/>
        </a:p>
      </dgm:t>
    </dgm:pt>
    <dgm:pt modelId="{E0770B27-10B9-4E3F-A134-B86908A61FFE}" type="parTrans" cxnId="{3796133B-9324-48E1-895B-CB33B607472F}">
      <dgm:prSet/>
      <dgm:spPr/>
      <dgm:t>
        <a:bodyPr/>
        <a:lstStyle/>
        <a:p>
          <a:endParaRPr lang="zh-TW" altLang="en-US" sz="2800"/>
        </a:p>
      </dgm:t>
    </dgm:pt>
    <dgm:pt modelId="{382B596D-4079-47F6-BAC4-80EDB1CFB95D}" type="sibTrans" cxnId="{3796133B-9324-48E1-895B-CB33B607472F}">
      <dgm:prSet/>
      <dgm:spPr/>
      <dgm:t>
        <a:bodyPr/>
        <a:lstStyle/>
        <a:p>
          <a:endParaRPr lang="zh-TW" altLang="en-US" sz="2800"/>
        </a:p>
      </dgm:t>
    </dgm:pt>
    <dgm:pt modelId="{A491758C-84A6-4A4D-888E-93118B4129B4}" type="pres">
      <dgm:prSet presAssocID="{7ABBEAF7-C373-4176-BC82-DCCB6D5E3E26}" presName="Name0" presStyleCnt="0">
        <dgm:presLayoutVars>
          <dgm:dir/>
          <dgm:resizeHandles val="exact"/>
        </dgm:presLayoutVars>
      </dgm:prSet>
      <dgm:spPr/>
    </dgm:pt>
    <dgm:pt modelId="{CFEBD105-9F67-4F60-B070-C671AE93A28A}" type="pres">
      <dgm:prSet presAssocID="{801111EC-7761-4006-9B8D-BDD3478D6A0C}" presName="node" presStyleLbl="node1" presStyleIdx="0" presStyleCnt="3">
        <dgm:presLayoutVars>
          <dgm:bulletEnabled val="1"/>
        </dgm:presLayoutVars>
      </dgm:prSet>
      <dgm:spPr/>
    </dgm:pt>
    <dgm:pt modelId="{888540DF-FD49-4215-991C-C7B2A2E10D35}" type="pres">
      <dgm:prSet presAssocID="{E857221A-734F-4396-A642-04F985B7D590}" presName="sibTrans" presStyleLbl="sibTrans2D1" presStyleIdx="0" presStyleCnt="2"/>
      <dgm:spPr/>
    </dgm:pt>
    <dgm:pt modelId="{FCAC1A52-7A03-424B-8708-40DF70DCEBE1}" type="pres">
      <dgm:prSet presAssocID="{E857221A-734F-4396-A642-04F985B7D590}" presName="connectorText" presStyleLbl="sibTrans2D1" presStyleIdx="0" presStyleCnt="2"/>
      <dgm:spPr/>
    </dgm:pt>
    <dgm:pt modelId="{2C9E42A7-D692-4DEF-A008-68C3A4D1516E}" type="pres">
      <dgm:prSet presAssocID="{380F6D09-15D5-4E2B-BF8A-CECE4B7C4A20}" presName="node" presStyleLbl="node1" presStyleIdx="1" presStyleCnt="3">
        <dgm:presLayoutVars>
          <dgm:bulletEnabled val="1"/>
        </dgm:presLayoutVars>
      </dgm:prSet>
      <dgm:spPr/>
    </dgm:pt>
    <dgm:pt modelId="{75576B2E-DB43-49F5-8A31-D5CBF5F78EEC}" type="pres">
      <dgm:prSet presAssocID="{D60C5607-81DE-4CC8-91B3-C56E5666A49F}" presName="sibTrans" presStyleLbl="sibTrans2D1" presStyleIdx="1" presStyleCnt="2"/>
      <dgm:spPr/>
    </dgm:pt>
    <dgm:pt modelId="{1FFABC42-5BE3-4E33-A2BE-582BDAFB0BDF}" type="pres">
      <dgm:prSet presAssocID="{D60C5607-81DE-4CC8-91B3-C56E5666A49F}" presName="connectorText" presStyleLbl="sibTrans2D1" presStyleIdx="1" presStyleCnt="2"/>
      <dgm:spPr/>
    </dgm:pt>
    <dgm:pt modelId="{B28036AB-B71B-48DE-97C4-D287BC3BE7AC}" type="pres">
      <dgm:prSet presAssocID="{680F7195-4FD3-481E-8A2B-5AD54C8280AB}" presName="node" presStyleLbl="node1" presStyleIdx="2" presStyleCnt="3">
        <dgm:presLayoutVars>
          <dgm:bulletEnabled val="1"/>
        </dgm:presLayoutVars>
      </dgm:prSet>
      <dgm:spPr/>
    </dgm:pt>
  </dgm:ptLst>
  <dgm:cxnLst>
    <dgm:cxn modelId="{7021B101-6AE5-4EA4-923F-149909DC3C09}" srcId="{7ABBEAF7-C373-4176-BC82-DCCB6D5E3E26}" destId="{801111EC-7761-4006-9B8D-BDD3478D6A0C}" srcOrd="0" destOrd="0" parTransId="{741192AF-66D8-44B3-8D71-D609A9576CFF}" sibTransId="{E857221A-734F-4396-A642-04F985B7D590}"/>
    <dgm:cxn modelId="{00715266-B18B-4BE1-9174-6113EFB44399}" type="presOf" srcId="{D60C5607-81DE-4CC8-91B3-C56E5666A49F}" destId="{75576B2E-DB43-49F5-8A31-D5CBF5F78EEC}" srcOrd="0" destOrd="0" presId="urn:microsoft.com/office/officeart/2005/8/layout/process1"/>
    <dgm:cxn modelId="{5B1BA3AF-BDD8-41E0-BDCC-37EC1B5194FD}" type="presOf" srcId="{7ABBEAF7-C373-4176-BC82-DCCB6D5E3E26}" destId="{A491758C-84A6-4A4D-888E-93118B4129B4}" srcOrd="0" destOrd="0" presId="urn:microsoft.com/office/officeart/2005/8/layout/process1"/>
    <dgm:cxn modelId="{A37A0B1A-00E7-4C70-8103-1C775294D3D8}" type="presOf" srcId="{D60C5607-81DE-4CC8-91B3-C56E5666A49F}" destId="{1FFABC42-5BE3-4E33-A2BE-582BDAFB0BDF}" srcOrd="1" destOrd="0" presId="urn:microsoft.com/office/officeart/2005/8/layout/process1"/>
    <dgm:cxn modelId="{7DBA789E-FBE8-47EE-B779-737798DB8CF2}" srcId="{7ABBEAF7-C373-4176-BC82-DCCB6D5E3E26}" destId="{380F6D09-15D5-4E2B-BF8A-CECE4B7C4A20}" srcOrd="1" destOrd="0" parTransId="{35DF94FE-4269-42A8-B274-51E32D4D5D54}" sibTransId="{D60C5607-81DE-4CC8-91B3-C56E5666A49F}"/>
    <dgm:cxn modelId="{3796133B-9324-48E1-895B-CB33B607472F}" srcId="{7ABBEAF7-C373-4176-BC82-DCCB6D5E3E26}" destId="{680F7195-4FD3-481E-8A2B-5AD54C8280AB}" srcOrd="2" destOrd="0" parTransId="{E0770B27-10B9-4E3F-A134-B86908A61FFE}" sibTransId="{382B596D-4079-47F6-BAC4-80EDB1CFB95D}"/>
    <dgm:cxn modelId="{769A87B7-F863-4C52-95A3-ACAA11FA0475}" type="presOf" srcId="{801111EC-7761-4006-9B8D-BDD3478D6A0C}" destId="{CFEBD105-9F67-4F60-B070-C671AE93A28A}" srcOrd="0" destOrd="0" presId="urn:microsoft.com/office/officeart/2005/8/layout/process1"/>
    <dgm:cxn modelId="{63A5A836-EE3A-4A02-843E-7E2B0545A95A}" type="presOf" srcId="{380F6D09-15D5-4E2B-BF8A-CECE4B7C4A20}" destId="{2C9E42A7-D692-4DEF-A008-68C3A4D1516E}" srcOrd="0" destOrd="0" presId="urn:microsoft.com/office/officeart/2005/8/layout/process1"/>
    <dgm:cxn modelId="{44DFC4EB-7BC1-494C-B525-CF0D4617D30F}" type="presOf" srcId="{680F7195-4FD3-481E-8A2B-5AD54C8280AB}" destId="{B28036AB-B71B-48DE-97C4-D287BC3BE7AC}" srcOrd="0" destOrd="0" presId="urn:microsoft.com/office/officeart/2005/8/layout/process1"/>
    <dgm:cxn modelId="{238F02FA-14AB-4280-8039-AA1E647ADBB1}" type="presOf" srcId="{E857221A-734F-4396-A642-04F985B7D590}" destId="{888540DF-FD49-4215-991C-C7B2A2E10D35}" srcOrd="0" destOrd="0" presId="urn:microsoft.com/office/officeart/2005/8/layout/process1"/>
    <dgm:cxn modelId="{E1C8F235-DEC7-4E67-9E1A-302BF758F91B}" type="presOf" srcId="{E857221A-734F-4396-A642-04F985B7D590}" destId="{FCAC1A52-7A03-424B-8708-40DF70DCEBE1}" srcOrd="1" destOrd="0" presId="urn:microsoft.com/office/officeart/2005/8/layout/process1"/>
    <dgm:cxn modelId="{03AD4ACB-F85B-4E6D-9F93-5D0F92DFEDD0}" type="presParOf" srcId="{A491758C-84A6-4A4D-888E-93118B4129B4}" destId="{CFEBD105-9F67-4F60-B070-C671AE93A28A}" srcOrd="0" destOrd="0" presId="urn:microsoft.com/office/officeart/2005/8/layout/process1"/>
    <dgm:cxn modelId="{F883CEE1-EC0C-41F7-B566-28DD8953F35A}" type="presParOf" srcId="{A491758C-84A6-4A4D-888E-93118B4129B4}" destId="{888540DF-FD49-4215-991C-C7B2A2E10D35}" srcOrd="1" destOrd="0" presId="urn:microsoft.com/office/officeart/2005/8/layout/process1"/>
    <dgm:cxn modelId="{BB177348-0696-4E89-8AB3-2D7E1D52245D}" type="presParOf" srcId="{888540DF-FD49-4215-991C-C7B2A2E10D35}" destId="{FCAC1A52-7A03-424B-8708-40DF70DCEBE1}" srcOrd="0" destOrd="0" presId="urn:microsoft.com/office/officeart/2005/8/layout/process1"/>
    <dgm:cxn modelId="{A94F14FD-C68C-42AD-BEB4-8A6002D6ACD5}" type="presParOf" srcId="{A491758C-84A6-4A4D-888E-93118B4129B4}" destId="{2C9E42A7-D692-4DEF-A008-68C3A4D1516E}" srcOrd="2" destOrd="0" presId="urn:microsoft.com/office/officeart/2005/8/layout/process1"/>
    <dgm:cxn modelId="{AD5D80CC-BE81-4DB5-A792-966A901A446E}" type="presParOf" srcId="{A491758C-84A6-4A4D-888E-93118B4129B4}" destId="{75576B2E-DB43-49F5-8A31-D5CBF5F78EEC}" srcOrd="3" destOrd="0" presId="urn:microsoft.com/office/officeart/2005/8/layout/process1"/>
    <dgm:cxn modelId="{7B3A0548-4294-4BD5-AF05-18B50E7F5FE3}" type="presParOf" srcId="{75576B2E-DB43-49F5-8A31-D5CBF5F78EEC}" destId="{1FFABC42-5BE3-4E33-A2BE-582BDAFB0BDF}" srcOrd="0" destOrd="0" presId="urn:microsoft.com/office/officeart/2005/8/layout/process1"/>
    <dgm:cxn modelId="{733EFC28-CB6B-4DCE-9576-693B4CE3C923}" type="presParOf" srcId="{A491758C-84A6-4A4D-888E-93118B4129B4}" destId="{B28036AB-B71B-48DE-97C4-D287BC3BE7AC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EBD105-9F67-4F60-B070-C671AE93A28A}">
      <dsp:nvSpPr>
        <dsp:cNvPr id="0" name=""/>
        <dsp:cNvSpPr/>
      </dsp:nvSpPr>
      <dsp:spPr>
        <a:xfrm>
          <a:off x="6931" y="1437590"/>
          <a:ext cx="2071799" cy="14761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Step 1</a:t>
          </a:r>
          <a:r>
            <a:rPr lang="en-US" altLang="zh-TW" sz="2800" kern="1200"/>
            <a:t>: define a set of function              </a:t>
          </a:r>
          <a:endParaRPr lang="zh-TW" altLang="en-US" sz="2800" kern="1200" dirty="0"/>
        </a:p>
      </dsp:txBody>
      <dsp:txXfrm>
        <a:off x="50166" y="1480825"/>
        <a:ext cx="1985329" cy="1389686"/>
      </dsp:txXfrm>
    </dsp:sp>
    <dsp:sp modelId="{888540DF-FD49-4215-991C-C7B2A2E10D35}">
      <dsp:nvSpPr>
        <dsp:cNvPr id="0" name=""/>
        <dsp:cNvSpPr/>
      </dsp:nvSpPr>
      <dsp:spPr>
        <a:xfrm>
          <a:off x="2285910" y="1918765"/>
          <a:ext cx="439221" cy="51380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800" kern="1200"/>
        </a:p>
      </dsp:txBody>
      <dsp:txXfrm>
        <a:off x="2285910" y="2021526"/>
        <a:ext cx="307455" cy="308284"/>
      </dsp:txXfrm>
    </dsp:sp>
    <dsp:sp modelId="{2C9E42A7-D692-4DEF-A008-68C3A4D1516E}">
      <dsp:nvSpPr>
        <dsp:cNvPr id="0" name=""/>
        <dsp:cNvSpPr/>
      </dsp:nvSpPr>
      <dsp:spPr>
        <a:xfrm>
          <a:off x="2907450" y="1437590"/>
          <a:ext cx="2071799" cy="14761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5197846"/>
                <a:satOff val="-23984"/>
                <a:lumOff val="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197846"/>
                <a:satOff val="-23984"/>
                <a:lumOff val="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197846"/>
                <a:satOff val="-23984"/>
                <a:lumOff val="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Step </a:t>
          </a:r>
          <a:r>
            <a:rPr lang="en-US" altLang="zh-TW" sz="2800" kern="1200"/>
            <a:t>2: goodness of function</a:t>
          </a:r>
          <a:endParaRPr lang="zh-TW" altLang="en-US" sz="2800" kern="1200" dirty="0"/>
        </a:p>
      </dsp:txBody>
      <dsp:txXfrm>
        <a:off x="2950685" y="1480825"/>
        <a:ext cx="1985329" cy="1389686"/>
      </dsp:txXfrm>
    </dsp:sp>
    <dsp:sp modelId="{75576B2E-DB43-49F5-8A31-D5CBF5F78EEC}">
      <dsp:nvSpPr>
        <dsp:cNvPr id="0" name=""/>
        <dsp:cNvSpPr/>
      </dsp:nvSpPr>
      <dsp:spPr>
        <a:xfrm>
          <a:off x="5186429" y="1918765"/>
          <a:ext cx="439221" cy="51380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800" kern="1200"/>
        </a:p>
      </dsp:txBody>
      <dsp:txXfrm>
        <a:off x="5186429" y="2021526"/>
        <a:ext cx="307455" cy="308284"/>
      </dsp:txXfrm>
    </dsp:sp>
    <dsp:sp modelId="{B28036AB-B71B-48DE-97C4-D287BC3BE7AC}">
      <dsp:nvSpPr>
        <dsp:cNvPr id="0" name=""/>
        <dsp:cNvSpPr/>
      </dsp:nvSpPr>
      <dsp:spPr>
        <a:xfrm>
          <a:off x="5807969" y="1437590"/>
          <a:ext cx="2071799" cy="14761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Step </a:t>
          </a:r>
          <a:r>
            <a:rPr lang="en-US" altLang="zh-TW" sz="2800" kern="1200"/>
            <a:t>3: pick the best function</a:t>
          </a:r>
          <a:endParaRPr lang="zh-TW" altLang="en-US" sz="2800" kern="1200" dirty="0"/>
        </a:p>
      </dsp:txBody>
      <dsp:txXfrm>
        <a:off x="5851204" y="1480825"/>
        <a:ext cx="1985329" cy="13896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5" Type="http://schemas.openxmlformats.org/officeDocument/2006/relationships/image" Target="../media/image35.wmf"/><Relationship Id="rId4" Type="http://schemas.openxmlformats.org/officeDocument/2006/relationships/image" Target="../media/image34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image" Target="../media/image31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5.wmf"/><Relationship Id="rId1" Type="http://schemas.openxmlformats.org/officeDocument/2006/relationships/image" Target="../media/image31.wmf"/><Relationship Id="rId4" Type="http://schemas.openxmlformats.org/officeDocument/2006/relationships/image" Target="../media/image3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D9ADF1-A907-4EF5-8611-3E98F29719D1}" type="datetimeFigureOut">
              <a:rPr lang="zh-TW" altLang="en-US" smtClean="0"/>
              <a:t>2017/2/22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EF7412-3632-4F86-9F0D-96DD719959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6560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待處理</a:t>
            </a:r>
            <a:r>
              <a:rPr lang="en-US" altLang="zh-TW" dirty="0"/>
              <a:t>:</a:t>
            </a:r>
          </a:p>
          <a:p>
            <a:r>
              <a:rPr lang="en-US" altLang="zh-TW" dirty="0"/>
              <a:t>	</a:t>
            </a:r>
            <a:r>
              <a:rPr lang="zh-TW" altLang="en-US" dirty="0"/>
              <a:t>放 </a:t>
            </a:r>
            <a:r>
              <a:rPr lang="en-US" altLang="zh-TW" dirty="0" err="1"/>
              <a:t>cieba</a:t>
            </a:r>
            <a:endParaRPr lang="en-US" altLang="zh-TW" dirty="0"/>
          </a:p>
          <a:p>
            <a:r>
              <a:rPr lang="en-US" altLang="zh-TW" dirty="0"/>
              <a:t>	</a:t>
            </a:r>
            <a:r>
              <a:rPr lang="zh-TW" altLang="en-US" dirty="0"/>
              <a:t>幫忙組隊</a:t>
            </a:r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F7412-3632-4F86-9F0D-96DD7199597B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16270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Repeat again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3BD28-75DF-4233-8F85-EE3A845FE6B6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798137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F7412-3632-4F86-9F0D-96DD7199597B}" type="slidenum">
              <a:rPr lang="zh-TW" altLang="en-US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48404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F7412-3632-4F86-9F0D-96DD7199597B}" type="slidenum">
              <a:rPr lang="zh-TW" altLang="en-US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97837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 we have more examples ….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Deep-Learning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技術</a:t>
            </a:r>
            <a:r>
              <a:rPr lang="ja-JP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の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先端企業</a:t>
            </a:r>
            <a:r>
              <a:rPr lang="ja-JP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である</a:t>
            </a:r>
            <a:r>
              <a:rPr lang="en-US" altLang="zh-TW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AlpacaDB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9096D2-8776-4F5C-A458-4FD37E7160D3}" type="slidenum">
              <a:rPr lang="zh-TW" altLang="en-US" smtClean="0"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48616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F7412-3632-4F86-9F0D-96DD7199597B}" type="slidenum">
              <a:rPr lang="zh-TW" altLang="en-US" smtClean="0"/>
              <a:t>50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57226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60063-B929-41F2-B61A-2D9B6A5DDE04}" type="slidenum">
              <a:rPr lang="zh-TW" altLang="en-US" smtClean="0"/>
              <a:t>52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751539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893481-9538-44C6-A910-B58F9FEA8431}" type="slidenum">
              <a:rPr lang="zh-TW" altLang="en-US" smtClean="0"/>
              <a:t>53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491109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800" dirty="0"/>
              <a:t>看著棋譜學</a:t>
            </a:r>
            <a:endParaRPr lang="en-US" altLang="zh-TW" sz="2800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893481-9538-44C6-A910-B58F9FEA8431}" type="slidenum">
              <a:rPr lang="zh-TW" altLang="en-US" smtClean="0"/>
              <a:t>54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417323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F7412-3632-4F86-9F0D-96DD7199597B}" type="slidenum">
              <a:rPr lang="zh-TW" altLang="en-US" smtClean="0"/>
              <a:t>55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692781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(</a:t>
            </a:r>
            <a:r>
              <a:rPr lang="zh-TW" altLang="en-US" dirty="0"/>
              <a:t>機器學習專家、</a:t>
            </a:r>
            <a:endParaRPr lang="en-US" altLang="zh-TW" dirty="0"/>
          </a:p>
          <a:p>
            <a:r>
              <a:rPr lang="zh-TW" altLang="en-US" dirty="0"/>
              <a:t>資料科學家</a:t>
            </a:r>
            <a:r>
              <a:rPr lang="en-US" altLang="zh-TW" dirty="0"/>
              <a:t>)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F7412-3632-4F86-9F0D-96DD7199597B}" type="slidenum">
              <a:rPr lang="zh-TW" altLang="en-US" smtClean="0"/>
              <a:t>56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3975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regression 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楊靖平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李佳軒</a:t>
            </a:r>
            <a:br>
              <a:rPr lang="zh-TW" altLang="en-US" dirty="0"/>
            </a:b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binary class classification 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葉政杰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蔡哲平</a:t>
            </a:r>
            <a:br>
              <a:rPr lang="zh-TW" altLang="en-US" dirty="0"/>
            </a:b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classification by deep learning 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徐瑞陽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陳奕禎</a:t>
            </a:r>
            <a:br>
              <a:rPr lang="zh-TW" altLang="en-US" dirty="0"/>
            </a:b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dimension reduction 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方為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茅耀文</a:t>
            </a:r>
            <a:br>
              <a:rPr lang="zh-TW" altLang="en-US" dirty="0"/>
            </a:b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Matrix Factorization 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周儒杰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王耀賢</a:t>
            </a:r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multi-class classification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-&gt; RNN 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王上銘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宋昀蓁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F7412-3632-4F86-9F0D-96DD7199597B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32291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http://baike.baidu.com/view/3928303.htm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F7412-3632-4F86-9F0D-96DD7199597B}" type="slidenum">
              <a:rPr lang="zh-TW" altLang="en-US" smtClean="0"/>
              <a:t>57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048475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F7412-3632-4F86-9F0D-96DD7199597B}" type="slidenum">
              <a:rPr lang="zh-TW" altLang="en-US" smtClean="0"/>
              <a:t>58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6021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作業共六個，由個人獨立完成。每個作業包含實作和理論兩部分，實作部分需繳交程式碼由助教驗證成果，理論部分需繳交報告並回答指定的問題。 </a:t>
            </a:r>
          </a:p>
          <a:p>
            <a:endParaRPr lang="en-US" altLang="zh-TW" dirty="0"/>
          </a:p>
          <a:p>
            <a:r>
              <a:rPr lang="en-US" altLang="zh-TW" dirty="0"/>
              <a:t>--- </a:t>
            </a:r>
            <a:r>
              <a:rPr lang="zh-TW" altLang="en-US" dirty="0"/>
              <a:t>實作部分： </a:t>
            </a:r>
          </a:p>
          <a:p>
            <a:r>
              <a:rPr lang="en-US" altLang="zh-TW" dirty="0"/>
              <a:t>----- </a:t>
            </a:r>
            <a:r>
              <a:rPr lang="zh-TW" altLang="en-US" dirty="0"/>
              <a:t>程式碼：程式碼符合指定格式可以順利執行即得滿分，如格式錯誤經助教要求修改後才能執行會被扣分 </a:t>
            </a:r>
          </a:p>
          <a:p>
            <a:r>
              <a:rPr lang="en-US" altLang="zh-TW" dirty="0"/>
              <a:t>----- </a:t>
            </a:r>
            <a:r>
              <a:rPr lang="zh-TW" altLang="en-US" dirty="0"/>
              <a:t>執行結果：程式碼執行結果達到指定的正確率即得到滿分，未達指定正確率按和指定正確率的差距扣分 </a:t>
            </a:r>
          </a:p>
          <a:p>
            <a:r>
              <a:rPr lang="en-US" altLang="zh-TW" dirty="0"/>
              <a:t>----- </a:t>
            </a:r>
            <a:r>
              <a:rPr lang="zh-TW" altLang="en-US" dirty="0"/>
              <a:t>課堂內競賽成績：同學上傳程式執行結果到競賽專用平台 </a:t>
            </a:r>
            <a:r>
              <a:rPr lang="en-US" altLang="zh-TW" dirty="0" err="1"/>
              <a:t>Kaggle</a:t>
            </a:r>
            <a:r>
              <a:rPr lang="zh-TW" altLang="en-US" dirty="0"/>
              <a:t>，可以即時得知成果，並可得知在班級中的排名，根據排名給予分數。課堂內競賽成績優異的同學會被邀請在課堂上發表，會有額外的加分。課堂內競賽視同考試，嚴禁任何作弊行為，例如：在機器學習過程中使用禁止使用的資料，如測試資料</a:t>
            </a:r>
            <a:r>
              <a:rPr lang="en-US" altLang="zh-TW" dirty="0"/>
              <a:t>(</a:t>
            </a:r>
            <a:r>
              <a:rPr lang="zh-TW" altLang="en-US" dirty="0"/>
              <a:t>視同考試攜帶小抄</a:t>
            </a:r>
            <a:r>
              <a:rPr lang="en-US" altLang="zh-TW" dirty="0"/>
              <a:t>)</a:t>
            </a:r>
            <a:r>
              <a:rPr lang="zh-TW" altLang="en-US" dirty="0"/>
              <a:t>、註冊多重分身參加比賽</a:t>
            </a:r>
            <a:r>
              <a:rPr lang="en-US" altLang="zh-TW" dirty="0"/>
              <a:t>(</a:t>
            </a:r>
            <a:r>
              <a:rPr lang="zh-TW" altLang="en-US" dirty="0"/>
              <a:t>視同考試請人代考</a:t>
            </a:r>
            <a:r>
              <a:rPr lang="en-US" altLang="zh-TW" dirty="0"/>
              <a:t>) </a:t>
            </a:r>
          </a:p>
          <a:p>
            <a:endParaRPr lang="en-US" altLang="zh-TW" dirty="0"/>
          </a:p>
          <a:p>
            <a:r>
              <a:rPr lang="en-US" altLang="zh-TW" dirty="0"/>
              <a:t>--- </a:t>
            </a:r>
            <a:r>
              <a:rPr lang="zh-TW" altLang="en-US" dirty="0"/>
              <a:t>理論部分： </a:t>
            </a:r>
          </a:p>
          <a:p>
            <a:r>
              <a:rPr lang="en-US" altLang="zh-TW" dirty="0"/>
              <a:t>----- </a:t>
            </a:r>
            <a:r>
              <a:rPr lang="zh-TW" altLang="en-US" dirty="0"/>
              <a:t>回答指定問題 </a:t>
            </a:r>
          </a:p>
          <a:p>
            <a:r>
              <a:rPr lang="en-US" altLang="zh-TW" dirty="0"/>
              <a:t>----- </a:t>
            </a:r>
            <a:r>
              <a:rPr lang="zh-TW" altLang="en-US" dirty="0"/>
              <a:t>自由發揮，例如同學可以比較不同的機器學習方法做深入的分析。</a:t>
            </a:r>
          </a:p>
          <a:p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F7412-3632-4F86-9F0D-96DD7199597B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98853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找不到隊友也沒關係，老師可以幫忙配對。老師會準備數個實際的機器學習競賽題目，這些題目都非常具有挑戰性，需要使用多種機器學習技術才能完成，學生可以從中選取一個題目完成。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F7412-3632-4F86-9F0D-96DD7199597B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303670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另有助教時間由助教講授作業。 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F7412-3632-4F86-9F0D-96DD7199597B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59813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另有助教時間由助教講授作業。 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F7412-3632-4F86-9F0D-96DD7199597B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533795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作業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 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許宗嫄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李佳軒</a:t>
            </a:r>
            <a:br>
              <a:rPr lang="zh-TW" altLang="en-US" dirty="0"/>
            </a:b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regression 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楊靖平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李佳軒</a:t>
            </a:r>
            <a:br>
              <a:rPr lang="zh-TW" altLang="en-US" dirty="0"/>
            </a:b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binary class classification 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葉政杰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蔡哲平</a:t>
            </a:r>
            <a:br>
              <a:rPr lang="zh-TW" altLang="en-US" dirty="0"/>
            </a:b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classification by deep learning 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徐瑞陽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陳奕禎</a:t>
            </a:r>
            <a:br>
              <a:rPr lang="zh-TW" altLang="en-US" dirty="0"/>
            </a:b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dimension reduction 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方為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茅耀文</a:t>
            </a:r>
            <a:br>
              <a:rPr lang="zh-TW" altLang="en-US" dirty="0"/>
            </a:b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Matrix Factorization 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周儒杰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王耀賢</a:t>
            </a:r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multi-class classification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-&gt; RNN 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王上銘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宋昀蓁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F7412-3632-4F86-9F0D-96DD7199597B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69406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Repeat again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3BD28-75DF-4233-8F85-EE3A845FE6B6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489255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Repeat again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3BD28-75DF-4233-8F85-EE3A845FE6B6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7224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EBA91-1ABC-40A1-A298-75A1ACA309CE}" type="datetimeFigureOut">
              <a:rPr lang="zh-TW" altLang="en-US" smtClean="0"/>
              <a:t>2017/2/22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B3A6-7A9C-48B8-933D-3377D6C33DD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4216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EBA91-1ABC-40A1-A298-75A1ACA309CE}" type="datetimeFigureOut">
              <a:rPr lang="zh-TW" altLang="en-US" smtClean="0"/>
              <a:t>2017/2/22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B3A6-7A9C-48B8-933D-3377D6C33DD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34592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EBA91-1ABC-40A1-A298-75A1ACA309CE}" type="datetimeFigureOut">
              <a:rPr lang="zh-TW" altLang="en-US" smtClean="0"/>
              <a:t>2017/2/22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B3A6-7A9C-48B8-933D-3377D6C33DD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97787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EBA91-1ABC-40A1-A298-75A1ACA309CE}" type="datetimeFigureOut">
              <a:rPr lang="zh-TW" altLang="en-US" smtClean="0"/>
              <a:t>2017/2/22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B3A6-7A9C-48B8-933D-3377D6C33DD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83353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EBA91-1ABC-40A1-A298-75A1ACA309CE}" type="datetimeFigureOut">
              <a:rPr lang="zh-TW" altLang="en-US" smtClean="0"/>
              <a:t>2017/2/22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B3A6-7A9C-48B8-933D-3377D6C33DD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19876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EBA91-1ABC-40A1-A298-75A1ACA309CE}" type="datetimeFigureOut">
              <a:rPr lang="zh-TW" altLang="en-US" smtClean="0"/>
              <a:t>2017/2/22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B3A6-7A9C-48B8-933D-3377D6C33DD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47647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EBA91-1ABC-40A1-A298-75A1ACA309CE}" type="datetimeFigureOut">
              <a:rPr lang="zh-TW" altLang="en-US" smtClean="0"/>
              <a:t>2017/2/22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B3A6-7A9C-48B8-933D-3377D6C33DD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5974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EBA91-1ABC-40A1-A298-75A1ACA309CE}" type="datetimeFigureOut">
              <a:rPr lang="zh-TW" altLang="en-US" smtClean="0"/>
              <a:t>2017/2/22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B3A6-7A9C-48B8-933D-3377D6C33DD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1948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EBA91-1ABC-40A1-A298-75A1ACA309CE}" type="datetimeFigureOut">
              <a:rPr lang="zh-TW" altLang="en-US" smtClean="0"/>
              <a:t>2017/2/22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B3A6-7A9C-48B8-933D-3377D6C33DD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9348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EBA91-1ABC-40A1-A298-75A1ACA309CE}" type="datetimeFigureOut">
              <a:rPr lang="zh-TW" altLang="en-US" smtClean="0"/>
              <a:t>2017/2/22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B3A6-7A9C-48B8-933D-3377D6C33DD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98817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EBA91-1ABC-40A1-A298-75A1ACA309CE}" type="datetimeFigureOut">
              <a:rPr lang="zh-TW" altLang="en-US" smtClean="0"/>
              <a:t>2017/2/22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B3A6-7A9C-48B8-933D-3377D6C33DD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083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9EBA91-1ABC-40A1-A298-75A1ACA309CE}" type="datetimeFigureOut">
              <a:rPr lang="zh-TW" altLang="en-US" smtClean="0"/>
              <a:t>2017/2/22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E3B3A6-7A9C-48B8-933D-3377D6C33DD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65409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18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26.jpe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30.jpeg"/><Relationship Id="rId4" Type="http://schemas.openxmlformats.org/officeDocument/2006/relationships/image" Target="../media/image27.wmf"/><Relationship Id="rId9" Type="http://schemas.openxmlformats.org/officeDocument/2006/relationships/image" Target="../media/image29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oleObject" Target="../embeddings/oleObject9.bin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2.wmf"/><Relationship Id="rId12" Type="http://schemas.openxmlformats.org/officeDocument/2006/relationships/image" Target="../media/image33.wmf"/><Relationship Id="rId17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5.wmf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6.bin"/><Relationship Id="rId11" Type="http://schemas.openxmlformats.org/officeDocument/2006/relationships/oleObject" Target="../embeddings/oleObject8.bin"/><Relationship Id="rId5" Type="http://schemas.openxmlformats.org/officeDocument/2006/relationships/image" Target="../media/image31.wmf"/><Relationship Id="rId15" Type="http://schemas.openxmlformats.org/officeDocument/2006/relationships/oleObject" Target="../embeddings/oleObject10.bin"/><Relationship Id="rId10" Type="http://schemas.openxmlformats.org/officeDocument/2006/relationships/image" Target="../media/image25.png"/><Relationship Id="rId4" Type="http://schemas.openxmlformats.org/officeDocument/2006/relationships/oleObject" Target="../embeddings/oleObject5.bin"/><Relationship Id="rId9" Type="http://schemas.openxmlformats.org/officeDocument/2006/relationships/oleObject" Target="../embeddings/oleObject7.bin"/><Relationship Id="rId14" Type="http://schemas.openxmlformats.org/officeDocument/2006/relationships/image" Target="../media/image34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12.bin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1.wmf"/><Relationship Id="rId11" Type="http://schemas.openxmlformats.org/officeDocument/2006/relationships/image" Target="../media/image24.png"/><Relationship Id="rId5" Type="http://schemas.openxmlformats.org/officeDocument/2006/relationships/oleObject" Target="../embeddings/oleObject11.bin"/><Relationship Id="rId10" Type="http://schemas.openxmlformats.org/officeDocument/2006/relationships/image" Target="../media/image23.png"/><Relationship Id="rId4" Type="http://schemas.openxmlformats.org/officeDocument/2006/relationships/image" Target="../media/image36.png"/><Relationship Id="rId9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7.wmf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5.wmf"/><Relationship Id="rId12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4.bin"/><Relationship Id="rId11" Type="http://schemas.openxmlformats.org/officeDocument/2006/relationships/image" Target="../media/image25.png"/><Relationship Id="rId5" Type="http://schemas.openxmlformats.org/officeDocument/2006/relationships/image" Target="../media/image31.wmf"/><Relationship Id="rId15" Type="http://schemas.openxmlformats.org/officeDocument/2006/relationships/image" Target="../media/image38.wmf"/><Relationship Id="rId10" Type="http://schemas.openxmlformats.org/officeDocument/2006/relationships/image" Target="../media/image24.png"/><Relationship Id="rId4" Type="http://schemas.openxmlformats.org/officeDocument/2006/relationships/oleObject" Target="../embeddings/oleObject13.bin"/><Relationship Id="rId9" Type="http://schemas.openxmlformats.org/officeDocument/2006/relationships/image" Target="../media/image23.png"/><Relationship Id="rId14" Type="http://schemas.openxmlformats.org/officeDocument/2006/relationships/oleObject" Target="../embeddings/oleObject16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9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2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26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8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7.png"/><Relationship Id="rId4" Type="http://schemas.openxmlformats.org/officeDocument/2006/relationships/notesSlide" Target="../notesSlides/notesSlide2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7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7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speech.ee.ntu.edu.tw/~tlkagk/courses_ML17.htm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groups/226970244375624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Introduction of </a:t>
            </a:r>
            <a:br>
              <a:rPr lang="en-US" altLang="zh-TW" dirty="0"/>
            </a:br>
            <a:r>
              <a:rPr lang="en-US" altLang="zh-TW" dirty="0"/>
              <a:t>this course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zh-TW" altLang="en-US" sz="4400" dirty="0"/>
              <a:t>李宏毅</a:t>
            </a:r>
            <a:endParaRPr lang="en-US" altLang="zh-TW" sz="4400" dirty="0"/>
          </a:p>
          <a:p>
            <a:r>
              <a:rPr lang="en-US" altLang="zh-TW" sz="4400" dirty="0"/>
              <a:t>Hung-yi Lee</a:t>
            </a:r>
            <a:endParaRPr lang="zh-TW" altLang="en-US" sz="4400" dirty="0"/>
          </a:p>
        </p:txBody>
      </p:sp>
    </p:spTree>
    <p:extLst>
      <p:ext uri="{BB962C8B-B14F-4D97-AF65-F5344CB8AC3E}">
        <p14:creationId xmlns:p14="http://schemas.microsoft.com/office/powerpoint/2010/main" val="9265052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參考書籍</a:t>
            </a:r>
          </a:p>
        </p:txBody>
      </p:sp>
      <p:pic>
        <p:nvPicPr>
          <p:cNvPr id="5122" name="Picture 2" descr="「Introduction to Machine Learning, second edition, Ethem Alpaydin」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645489"/>
            <a:ext cx="4338608" cy="4906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「bishop machine learning」的圖片搜尋結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916" y="1658751"/>
            <a:ext cx="3596170" cy="489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57070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FAQ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Q:</a:t>
            </a:r>
            <a:r>
              <a:rPr lang="zh-TW" altLang="en-US" dirty="0"/>
              <a:t> 和上學期的 </a:t>
            </a:r>
            <a:r>
              <a:rPr lang="en-US" altLang="zh-TW" dirty="0"/>
              <a:t>“Machine Learning”</a:t>
            </a:r>
            <a:r>
              <a:rPr lang="zh-TW" altLang="en-US" dirty="0"/>
              <a:t> </a:t>
            </a:r>
            <a:r>
              <a:rPr lang="en-US" altLang="zh-TW" dirty="0"/>
              <a:t>(ML) </a:t>
            </a:r>
            <a:r>
              <a:rPr lang="zh-TW" altLang="en-US" dirty="0"/>
              <a:t>有何不同？</a:t>
            </a:r>
            <a:endParaRPr lang="en-US" altLang="zh-TW" dirty="0"/>
          </a:p>
          <a:p>
            <a:r>
              <a:rPr lang="en-US" altLang="zh-TW" dirty="0"/>
              <a:t>A:</a:t>
            </a:r>
            <a:r>
              <a:rPr lang="zh-TW" altLang="en-US" dirty="0"/>
              <a:t> 基本上是一樣的，只是增加作業量和助教時間。</a:t>
            </a:r>
            <a:endParaRPr lang="en-US" altLang="zh-TW" dirty="0"/>
          </a:p>
          <a:p>
            <a:pPr lvl="1"/>
            <a:r>
              <a:rPr lang="zh-TW" altLang="en-US" dirty="0"/>
              <a:t>如果上學期你有拿到 </a:t>
            </a:r>
            <a:r>
              <a:rPr lang="en-US" altLang="zh-TW" dirty="0"/>
              <a:t>ML</a:t>
            </a:r>
            <a:r>
              <a:rPr lang="zh-TW" altLang="en-US" dirty="0"/>
              <a:t> 的學分，禁止再修一次</a:t>
            </a:r>
            <a:endParaRPr lang="en-US" altLang="zh-TW" dirty="0"/>
          </a:p>
          <a:p>
            <a:r>
              <a:rPr lang="en-US" altLang="zh-TW" dirty="0"/>
              <a:t>Q:</a:t>
            </a:r>
            <a:r>
              <a:rPr lang="zh-TW" altLang="en-US" dirty="0"/>
              <a:t> 和這學期週五下午的 </a:t>
            </a:r>
            <a:r>
              <a:rPr lang="en-US" altLang="zh-TW" dirty="0"/>
              <a:t>“Machine Learning and having it Deep and Structured” (MLDS) </a:t>
            </a:r>
            <a:r>
              <a:rPr lang="zh-TW" altLang="en-US" dirty="0"/>
              <a:t>有何不同？</a:t>
            </a:r>
            <a:endParaRPr lang="en-US" altLang="zh-TW" dirty="0"/>
          </a:p>
          <a:p>
            <a:r>
              <a:rPr lang="en-US" altLang="zh-TW" dirty="0"/>
              <a:t>A:</a:t>
            </a:r>
            <a:r>
              <a:rPr lang="zh-TW" altLang="en-US" dirty="0"/>
              <a:t> </a:t>
            </a:r>
            <a:r>
              <a:rPr lang="en-US" altLang="zh-TW" dirty="0"/>
              <a:t>ML </a:t>
            </a:r>
            <a:r>
              <a:rPr lang="zh-TW" altLang="en-US" dirty="0"/>
              <a:t>和 </a:t>
            </a:r>
            <a:r>
              <a:rPr lang="en-US" altLang="zh-TW" dirty="0"/>
              <a:t>MLDS</a:t>
            </a:r>
            <a:r>
              <a:rPr lang="zh-TW" altLang="en-US" dirty="0"/>
              <a:t> 內容完全不同</a:t>
            </a:r>
            <a:endParaRPr lang="en-US" altLang="zh-TW" dirty="0"/>
          </a:p>
          <a:p>
            <a:pPr lvl="1"/>
            <a:r>
              <a:rPr lang="en-US" altLang="zh-TW" dirty="0"/>
              <a:t>MLDS </a:t>
            </a:r>
            <a:r>
              <a:rPr lang="zh-TW" altLang="en-US" dirty="0"/>
              <a:t>會著重於 </a:t>
            </a:r>
            <a:r>
              <a:rPr lang="en-US" altLang="zh-TW" dirty="0"/>
              <a:t>deep learning </a:t>
            </a:r>
            <a:r>
              <a:rPr lang="zh-TW" altLang="en-US" dirty="0"/>
              <a:t>和 </a:t>
            </a:r>
            <a:r>
              <a:rPr lang="en-US" altLang="zh-TW" dirty="0"/>
              <a:t>structured learning </a:t>
            </a:r>
            <a:r>
              <a:rPr lang="zh-TW" altLang="en-US" dirty="0"/>
              <a:t>，且和 </a:t>
            </a:r>
            <a:r>
              <a:rPr lang="en-US" altLang="zh-TW" dirty="0"/>
              <a:t>ML </a:t>
            </a:r>
            <a:r>
              <a:rPr lang="zh-TW" altLang="en-US" dirty="0"/>
              <a:t>不重複</a:t>
            </a:r>
          </a:p>
        </p:txBody>
      </p:sp>
    </p:spTree>
    <p:extLst>
      <p:ext uri="{BB962C8B-B14F-4D97-AF65-F5344CB8AC3E}">
        <p14:creationId xmlns:p14="http://schemas.microsoft.com/office/powerpoint/2010/main" val="4293850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Welcome our TAs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zh-TW" altLang="en-US" sz="4400" dirty="0"/>
          </a:p>
        </p:txBody>
      </p:sp>
      <p:sp>
        <p:nvSpPr>
          <p:cNvPr id="4" name="矩形 3"/>
          <p:cNvSpPr/>
          <p:nvPr/>
        </p:nvSpPr>
        <p:spPr>
          <a:xfrm>
            <a:off x="2043904" y="5589108"/>
            <a:ext cx="50561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>
                <a:solidFill>
                  <a:srgbClr val="1D2129"/>
                </a:solidFill>
                <a:latin typeface="Helvetica Neue"/>
              </a:rPr>
              <a:t>TA</a:t>
            </a:r>
            <a:r>
              <a:rPr lang="zh-TW" altLang="en-US" sz="2800" dirty="0">
                <a:solidFill>
                  <a:srgbClr val="1D2129"/>
                </a:solidFill>
                <a:latin typeface="Helvetica Neue"/>
              </a:rPr>
              <a:t> 信箱：</a:t>
            </a:r>
            <a:r>
              <a:rPr lang="en-US" altLang="zh-TW" sz="2800" dirty="0">
                <a:solidFill>
                  <a:srgbClr val="1D2129"/>
                </a:solidFill>
                <a:latin typeface="Helvetica Neue"/>
              </a:rPr>
              <a:t>ntu.mlta@gmail.com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4450044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作業零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sz="3200" b="0" dirty="0">
                <a:latin typeface="標楷體" panose="03000509000000000000" pitchFamily="65" charset="-120"/>
                <a:ea typeface="標楷體" panose="03000509000000000000" pitchFamily="65" charset="-120"/>
              </a:rPr>
              <a:t>許宗嫄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zh-TW" altLang="en-US" sz="3200" b="0" dirty="0">
                <a:latin typeface="標楷體" panose="03000509000000000000" pitchFamily="65" charset="-120"/>
                <a:ea typeface="標楷體" panose="03000509000000000000" pitchFamily="65" charset="-120"/>
              </a:rPr>
              <a:t>李佳軒</a:t>
            </a:r>
          </a:p>
        </p:txBody>
      </p:sp>
      <p:pic>
        <p:nvPicPr>
          <p:cNvPr id="7174" name="Picture 6" descr="https://scontent-tpe1-1.xx.fbcdn.net/v/t1.0-1/10857928_1026658840684583_7497595846733051690_n.jpg?oh=e205faafd16ffce8f31033d594d07322&amp;oe=5942F769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2" y="2505075"/>
            <a:ext cx="3684588" cy="36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Image may contain: 1 person, standing, outdoor and nature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0" y="2505075"/>
            <a:ext cx="3684588" cy="36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4263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作業一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3200" b="0" dirty="0">
                <a:latin typeface="標楷體" panose="03000509000000000000" pitchFamily="65" charset="-120"/>
                <a:ea typeface="標楷體" panose="03000509000000000000" pitchFamily="65" charset="-120"/>
              </a:rPr>
              <a:t>楊靖平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zh-TW" altLang="en-US" sz="3200" b="0" dirty="0">
                <a:latin typeface="標楷體" panose="03000509000000000000" pitchFamily="65" charset="-120"/>
                <a:ea typeface="標楷體" panose="03000509000000000000" pitchFamily="65" charset="-120"/>
              </a:rPr>
              <a:t>李佳軒</a:t>
            </a:r>
          </a:p>
        </p:txBody>
      </p:sp>
      <p:pic>
        <p:nvPicPr>
          <p:cNvPr id="14338" name="Picture 2" descr="Image may contain: 1 person, standing, outdoor and nature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0" y="2505075"/>
            <a:ext cx="3684588" cy="36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Image may contain: 1 person, smili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2" y="2505075"/>
            <a:ext cx="3684588" cy="36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8721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作業二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3200" b="0" dirty="0">
                <a:latin typeface="標楷體" panose="03000509000000000000" pitchFamily="65" charset="-120"/>
                <a:ea typeface="標楷體" panose="03000509000000000000" pitchFamily="65" charset="-120"/>
              </a:rPr>
              <a:t>葉政杰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zh-TW" altLang="en-US" sz="3200" b="0" dirty="0">
                <a:latin typeface="標楷體" panose="03000509000000000000" pitchFamily="65" charset="-120"/>
                <a:ea typeface="標楷體" panose="03000509000000000000" pitchFamily="65" charset="-120"/>
              </a:rPr>
              <a:t>蔡哲平</a:t>
            </a:r>
          </a:p>
        </p:txBody>
      </p:sp>
      <p:pic>
        <p:nvPicPr>
          <p:cNvPr id="13314" name="Picture 2" descr="Image may contain: one or more people, people playing musical instruments, guitar and indoor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2" y="2505075"/>
            <a:ext cx="3684588" cy="36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Image may contain: one or more people, people sitting and indoor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0" y="2505075"/>
            <a:ext cx="3684588" cy="36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9993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作業三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3200" b="0" dirty="0">
                <a:latin typeface="標楷體" panose="03000509000000000000" pitchFamily="65" charset="-120"/>
                <a:ea typeface="標楷體" panose="03000509000000000000" pitchFamily="65" charset="-120"/>
              </a:rPr>
              <a:t>徐瑞陽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zh-TW" altLang="en-US" sz="3200" b="0" dirty="0">
                <a:latin typeface="標楷體" panose="03000509000000000000" pitchFamily="65" charset="-120"/>
                <a:ea typeface="標楷體" panose="03000509000000000000" pitchFamily="65" charset="-120"/>
              </a:rPr>
              <a:t>陳奕禎</a:t>
            </a:r>
          </a:p>
        </p:txBody>
      </p:sp>
      <p:pic>
        <p:nvPicPr>
          <p:cNvPr id="12292" name="Picture 4" descr="Image may contain: 2 people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0" y="2505075"/>
            <a:ext cx="3684588" cy="36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內容版面配置區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122" name="Picture 2" descr="https://lh3.googleusercontent.com/ILaWxqF-a3rGYNavA9OegJRy7yBCxxF2S5vQuVclAJaxkstgbczPSxdB6mukN5yKP4Ci_C_EhfdCxKUuohVoUyCTib7JXMzBF_SIhgOwsOdlfF9IHRGFzmrtzHU03l0X1TdZSq6VgsH5DF2FEbIkNGwo_pCB2eiKO04YSy_EvivHNUJAZKWdt_0ZIBIEtzmGOyUAL_y-9fInR6dGtqBcKUDnYEnahGQWas3l5yxYXZU8vxzaJMZINsbkvh7Q-qPXIUlXMqjlO-UaRPFQzy2_PSJ3PZbNSmqdLP9InRybkJxEtT8zhF1N606AcTCjkXFhx3zkFtGpTXVGXVdykZn3rIK5qF9j0aaVykqWrluJB4rettpwLequPyWLp-3ZmqCTIwW9g_ET1i2KjQpnDnCKUg-rZeSmSw8q0EvnJ-5fyDL41qv6gUB5P359aj6BpfOrytFQi8B4Sayy6qib9qk_yRLvgpEfvL9MMDjrO1YPam3qxTdnJpbTavTd3wjpHoMx0NAPxW9JotqGOXTfF7P5wy4UxNPx6g4kTIx5eiANeHAb7diMZ3efQ5Ay-L2_1ZAFQqUbwzqkW30kKWfHS_rsFNMWjii32Ru75gE3ZgbVo9jkG60HG9S3y4ROOQiTTbnmb49qvF9aVYR12AkoeOZe5vzvLdpOXhe_TQZccjgYwQ=w328-h638-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091" y="1850533"/>
            <a:ext cx="2230775" cy="4339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6870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  <p:bldP spid="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作業四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3200" b="0" dirty="0">
                <a:latin typeface="標楷體" panose="03000509000000000000" pitchFamily="65" charset="-120"/>
                <a:ea typeface="標楷體" panose="03000509000000000000" pitchFamily="65" charset="-120"/>
              </a:rPr>
              <a:t>方為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zh-TW" altLang="en-US" sz="3200" b="0" dirty="0">
                <a:latin typeface="標楷體" panose="03000509000000000000" pitchFamily="65" charset="-120"/>
                <a:ea typeface="標楷體" panose="03000509000000000000" pitchFamily="65" charset="-120"/>
              </a:rPr>
              <a:t>茅耀文</a:t>
            </a:r>
          </a:p>
        </p:txBody>
      </p:sp>
      <p:pic>
        <p:nvPicPr>
          <p:cNvPr id="10242" name="Picture 2" descr="Image may contain: 1 person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44" y="2704306"/>
            <a:ext cx="3286125" cy="328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No automatic alt text available.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0" y="2505075"/>
            <a:ext cx="3684588" cy="36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2244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作業五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3200" b="0" dirty="0">
                <a:latin typeface="標楷體" panose="03000509000000000000" pitchFamily="65" charset="-120"/>
                <a:ea typeface="標楷體" panose="03000509000000000000" pitchFamily="65" charset="-120"/>
              </a:rPr>
              <a:t>周儒杰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zh-TW" altLang="en-US" sz="3200" b="0" dirty="0">
                <a:latin typeface="標楷體" panose="03000509000000000000" pitchFamily="65" charset="-120"/>
                <a:ea typeface="標楷體" panose="03000509000000000000" pitchFamily="65" charset="-120"/>
              </a:rPr>
              <a:t>王耀賢</a:t>
            </a:r>
          </a:p>
        </p:txBody>
      </p:sp>
      <p:pic>
        <p:nvPicPr>
          <p:cNvPr id="9218" name="Picture 2" descr="https://scontent-tpe1-1.xx.fbcdn.net/v/t1.0-1/c7.0.406.406/14225383_1109538435797343_6328562805424559935_n.jpg?oh=96aeaaf6dbb9392ed2dd77d2bee615cf&amp;oe=594A967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2" y="2505075"/>
            <a:ext cx="3684588" cy="36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mage may contain: 1 person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0" y="2505075"/>
            <a:ext cx="3684588" cy="36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4065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作業六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3200" b="0" dirty="0">
                <a:latin typeface="標楷體" panose="03000509000000000000" pitchFamily="65" charset="-120"/>
                <a:ea typeface="標楷體" panose="03000509000000000000" pitchFamily="65" charset="-120"/>
              </a:rPr>
              <a:t>王上銘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zh-TW" altLang="en-US" sz="3200" b="0" dirty="0">
                <a:latin typeface="標楷體" panose="03000509000000000000" pitchFamily="65" charset="-120"/>
                <a:ea typeface="標楷體" panose="03000509000000000000" pitchFamily="65" charset="-120"/>
              </a:rPr>
              <a:t>宋昀蓁</a:t>
            </a:r>
          </a:p>
        </p:txBody>
      </p:sp>
      <p:pic>
        <p:nvPicPr>
          <p:cNvPr id="11266" name="Picture 2" descr="Image may contain: 2 people, people standi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2" y="2505075"/>
            <a:ext cx="3684588" cy="36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Image may contain: 1 person, selfie, closeup and indoor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0" y="2505075"/>
            <a:ext cx="3684588" cy="36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111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Policy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zh-TW" altLang="en-US" sz="4400" dirty="0"/>
          </a:p>
        </p:txBody>
      </p:sp>
    </p:spTree>
    <p:extLst>
      <p:ext uri="{BB962C8B-B14F-4D97-AF65-F5344CB8AC3E}">
        <p14:creationId xmlns:p14="http://schemas.microsoft.com/office/powerpoint/2010/main" val="11426757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may contain: 1 person, tree, shoes and outdoo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0"/>
          <a:stretch/>
        </p:blipFill>
        <p:spPr bwMode="auto">
          <a:xfrm>
            <a:off x="3479292" y="10"/>
            <a:ext cx="5664708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86697" y="629267"/>
            <a:ext cx="2672555" cy="1676603"/>
          </a:xfrm>
        </p:spPr>
        <p:txBody>
          <a:bodyPr>
            <a:normAutofit/>
          </a:bodyPr>
          <a:lstStyle/>
          <a:p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大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助教 </a:t>
            </a:r>
            <a:b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–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盧柏儒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86698" y="2438401"/>
            <a:ext cx="2679412" cy="3785419"/>
          </a:xfrm>
        </p:spPr>
        <p:txBody>
          <a:bodyPr>
            <a:normAutofit/>
          </a:bodyPr>
          <a:lstStyle/>
          <a:p>
            <a:endParaRPr lang="zh-TW" altLang="en-US" sz="2000"/>
          </a:p>
        </p:txBody>
      </p:sp>
      <p:pic>
        <p:nvPicPr>
          <p:cNvPr id="5" name="Picture 2" descr="No automatic alt text available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47" y="2959318"/>
            <a:ext cx="3760183" cy="376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1024693" y="3253892"/>
            <a:ext cx="42691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臉書社團管理 </a:t>
            </a:r>
          </a:p>
        </p:txBody>
      </p:sp>
      <p:sp>
        <p:nvSpPr>
          <p:cNvPr id="6" name="矩形 5"/>
          <p:cNvSpPr/>
          <p:nvPr/>
        </p:nvSpPr>
        <p:spPr>
          <a:xfrm>
            <a:off x="1663626" y="5911588"/>
            <a:ext cx="14157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陳冠宇</a:t>
            </a:r>
          </a:p>
        </p:txBody>
      </p:sp>
    </p:spTree>
    <p:extLst>
      <p:ext uri="{BB962C8B-B14F-4D97-AF65-F5344CB8AC3E}">
        <p14:creationId xmlns:p14="http://schemas.microsoft.com/office/powerpoint/2010/main" val="82849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717448"/>
            <a:ext cx="7772400" cy="2387600"/>
          </a:xfrm>
        </p:spPr>
        <p:txBody>
          <a:bodyPr>
            <a:normAutofit/>
          </a:bodyPr>
          <a:lstStyle/>
          <a:p>
            <a:r>
              <a:rPr lang="en-US" altLang="zh-TW" dirty="0"/>
              <a:t>What is </a:t>
            </a:r>
            <a:br>
              <a:rPr lang="en-US" altLang="zh-TW" dirty="0"/>
            </a:br>
            <a:r>
              <a:rPr lang="en-US" altLang="zh-TW" dirty="0"/>
              <a:t>Machine Learning?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529925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What is Machine Learning?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762757" y="2146199"/>
            <a:ext cx="1323975" cy="22479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246" y="2017693"/>
            <a:ext cx="2172858" cy="1021936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883" y="3162315"/>
            <a:ext cx="2164221" cy="962785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226" y="4185604"/>
            <a:ext cx="2195537" cy="1176721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7020432" y="2314285"/>
            <a:ext cx="1362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“Hi”</a:t>
            </a:r>
            <a:endParaRPr lang="zh-TW" altLang="en-US" sz="2400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7020432" y="3412874"/>
            <a:ext cx="1991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“How are you”</a:t>
            </a:r>
            <a:endParaRPr lang="zh-TW" altLang="en-US" sz="2400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7020432" y="4593954"/>
            <a:ext cx="1706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“Good bye”</a:t>
            </a:r>
            <a:endParaRPr lang="zh-TW" altLang="en-US" sz="2400" dirty="0"/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9" y="2215295"/>
            <a:ext cx="1800000" cy="1347595"/>
          </a:xfrm>
          <a:prstGeom prst="rect">
            <a:avLst/>
          </a:prstGeom>
        </p:spPr>
      </p:pic>
      <p:sp>
        <p:nvSpPr>
          <p:cNvPr id="15" name="文字方塊 14"/>
          <p:cNvSpPr txBox="1"/>
          <p:nvPr/>
        </p:nvSpPr>
        <p:spPr>
          <a:xfrm>
            <a:off x="344855" y="3923994"/>
            <a:ext cx="2976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You said “Hello”</a:t>
            </a:r>
            <a:endParaRPr lang="zh-TW" altLang="en-US" sz="2800" dirty="0"/>
          </a:p>
        </p:txBody>
      </p:sp>
      <p:sp>
        <p:nvSpPr>
          <p:cNvPr id="16" name="文字方塊 15"/>
          <p:cNvSpPr txBox="1"/>
          <p:nvPr/>
        </p:nvSpPr>
        <p:spPr>
          <a:xfrm>
            <a:off x="5263686" y="5440795"/>
            <a:ext cx="2683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A large amount of audio data</a:t>
            </a:r>
            <a:endParaRPr lang="zh-TW" altLang="en-US" sz="2400" dirty="0"/>
          </a:p>
        </p:txBody>
      </p:sp>
      <p:sp>
        <p:nvSpPr>
          <p:cNvPr id="17" name="文字方塊 16"/>
          <p:cNvSpPr txBox="1"/>
          <p:nvPr/>
        </p:nvSpPr>
        <p:spPr>
          <a:xfrm>
            <a:off x="1814939" y="5362325"/>
            <a:ext cx="2949952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You write the program for learning.</a:t>
            </a:r>
            <a:endParaRPr lang="zh-TW" altLang="en-US" sz="2400" dirty="0"/>
          </a:p>
        </p:txBody>
      </p:sp>
      <p:cxnSp>
        <p:nvCxnSpPr>
          <p:cNvPr id="19" name="直線單箭頭接點 18"/>
          <p:cNvCxnSpPr/>
          <p:nvPr/>
        </p:nvCxnSpPr>
        <p:spPr>
          <a:xfrm flipH="1" flipV="1">
            <a:off x="4396620" y="4394099"/>
            <a:ext cx="0" cy="980253"/>
          </a:xfrm>
          <a:prstGeom prst="straightConnector1">
            <a:avLst/>
          </a:prstGeom>
          <a:ln w="38100">
            <a:solidFill>
              <a:srgbClr val="00000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弧形箭號 (下彎) 19"/>
          <p:cNvSpPr/>
          <p:nvPr/>
        </p:nvSpPr>
        <p:spPr>
          <a:xfrm rot="1607239">
            <a:off x="2540832" y="1757919"/>
            <a:ext cx="1498166" cy="70074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1" name="弧形箭號 (下彎) 20"/>
          <p:cNvSpPr/>
          <p:nvPr/>
        </p:nvSpPr>
        <p:spPr>
          <a:xfrm rot="9648183">
            <a:off x="2601425" y="4196342"/>
            <a:ext cx="1488693" cy="738243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4170101" y="1768322"/>
            <a:ext cx="2099418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Learning ......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077642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5" grpId="0"/>
      <p:bldP spid="16" grpId="0"/>
      <p:bldP spid="17" grpId="0" animBg="1"/>
      <p:bldP spid="20" grpId="0" animBg="1"/>
      <p:bldP spid="21" grpId="0" animBg="1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7409313" y="2094244"/>
            <a:ext cx="14707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dirty="0">
                <a:solidFill>
                  <a:srgbClr val="222222"/>
                </a:solidFill>
                <a:latin typeface="Arial" panose="020B0604020202020204" pitchFamily="34" charset="0"/>
              </a:rPr>
              <a:t>“monkey”</a:t>
            </a:r>
            <a:endParaRPr lang="zh-TW" altLang="en-US" sz="2400" dirty="0"/>
          </a:p>
        </p:txBody>
      </p:sp>
      <p:pic>
        <p:nvPicPr>
          <p:cNvPr id="23" name="圖片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8057" y="1840786"/>
            <a:ext cx="931280" cy="1051432"/>
          </a:xfrm>
          <a:prstGeom prst="rect">
            <a:avLst/>
          </a:prstGeom>
        </p:spPr>
      </p:pic>
      <p:pic>
        <p:nvPicPr>
          <p:cNvPr id="24" name="圖片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8057" y="3097561"/>
            <a:ext cx="899978" cy="1075096"/>
          </a:xfrm>
          <a:prstGeom prst="rect">
            <a:avLst/>
          </a:prstGeom>
        </p:spPr>
      </p:pic>
      <p:sp>
        <p:nvSpPr>
          <p:cNvPr id="25" name="文字方塊 24"/>
          <p:cNvSpPr txBox="1"/>
          <p:nvPr/>
        </p:nvSpPr>
        <p:spPr>
          <a:xfrm>
            <a:off x="7427251" y="3442833"/>
            <a:ext cx="798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“cat”</a:t>
            </a:r>
            <a:endParaRPr lang="zh-TW" altLang="en-US" sz="2400" dirty="0"/>
          </a:p>
        </p:txBody>
      </p:sp>
      <p:sp>
        <p:nvSpPr>
          <p:cNvPr id="26" name="文字方塊 25"/>
          <p:cNvSpPr txBox="1"/>
          <p:nvPr/>
        </p:nvSpPr>
        <p:spPr>
          <a:xfrm>
            <a:off x="7439337" y="4738108"/>
            <a:ext cx="798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“dog”</a:t>
            </a:r>
            <a:endParaRPr lang="zh-TW" altLang="en-US" sz="2400" dirty="0"/>
          </a:p>
        </p:txBody>
      </p:sp>
      <p:pic>
        <p:nvPicPr>
          <p:cNvPr id="27" name="圖片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1558" y="4378000"/>
            <a:ext cx="915693" cy="1181883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What is Machine Learning?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762757" y="2146199"/>
            <a:ext cx="1323975" cy="2247900"/>
          </a:xfrm>
          <a:prstGeom prst="rect">
            <a:avLst/>
          </a:prstGeom>
        </p:spPr>
      </p:pic>
      <p:sp>
        <p:nvSpPr>
          <p:cNvPr id="15" name="文字方塊 14"/>
          <p:cNvSpPr txBox="1"/>
          <p:nvPr/>
        </p:nvSpPr>
        <p:spPr>
          <a:xfrm>
            <a:off x="344855" y="3923994"/>
            <a:ext cx="2976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This is “cat”</a:t>
            </a:r>
            <a:endParaRPr lang="zh-TW" altLang="en-US" sz="2800" dirty="0"/>
          </a:p>
        </p:txBody>
      </p:sp>
      <p:sp>
        <p:nvSpPr>
          <p:cNvPr id="16" name="文字方塊 15"/>
          <p:cNvSpPr txBox="1"/>
          <p:nvPr/>
        </p:nvSpPr>
        <p:spPr>
          <a:xfrm>
            <a:off x="6066394" y="5671198"/>
            <a:ext cx="2683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A large amount of images</a:t>
            </a:r>
            <a:endParaRPr lang="zh-TW" altLang="en-US" sz="2400" dirty="0"/>
          </a:p>
        </p:txBody>
      </p:sp>
      <p:sp>
        <p:nvSpPr>
          <p:cNvPr id="17" name="文字方塊 16"/>
          <p:cNvSpPr txBox="1"/>
          <p:nvPr/>
        </p:nvSpPr>
        <p:spPr>
          <a:xfrm>
            <a:off x="1814939" y="5362325"/>
            <a:ext cx="2949952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You write the program for learning.</a:t>
            </a:r>
            <a:endParaRPr lang="zh-TW" altLang="en-US" sz="2400" dirty="0"/>
          </a:p>
        </p:txBody>
      </p:sp>
      <p:cxnSp>
        <p:nvCxnSpPr>
          <p:cNvPr id="19" name="直線單箭頭接點 18"/>
          <p:cNvCxnSpPr/>
          <p:nvPr/>
        </p:nvCxnSpPr>
        <p:spPr>
          <a:xfrm flipH="1" flipV="1">
            <a:off x="4396620" y="4394099"/>
            <a:ext cx="0" cy="980253"/>
          </a:xfrm>
          <a:prstGeom prst="straightConnector1">
            <a:avLst/>
          </a:prstGeom>
          <a:ln w="38100">
            <a:solidFill>
              <a:srgbClr val="00000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弧形箭號 (下彎) 19"/>
          <p:cNvSpPr/>
          <p:nvPr/>
        </p:nvSpPr>
        <p:spPr>
          <a:xfrm rot="1607239">
            <a:off x="2540832" y="1757919"/>
            <a:ext cx="1498166" cy="70074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1" name="弧形箭號 (下彎) 20"/>
          <p:cNvSpPr/>
          <p:nvPr/>
        </p:nvSpPr>
        <p:spPr>
          <a:xfrm rot="9648183">
            <a:off x="2601425" y="4196342"/>
            <a:ext cx="1488693" cy="738243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4170101" y="1768322"/>
            <a:ext cx="2099418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Learning ......</a:t>
            </a:r>
            <a:endParaRPr lang="zh-TW" altLang="en-US" sz="2400" dirty="0"/>
          </a:p>
        </p:txBody>
      </p:sp>
      <p:pic>
        <p:nvPicPr>
          <p:cNvPr id="28" name="Picture 12" descr="https://encrypted-tbn1.gstatic.com/images?q=tbn:ANd9GcRcwlRKAlSIaCI4W5PRYVbuBQQXifF-56bFqAjh9DMe-_3Lh8_YK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350" y="2325077"/>
            <a:ext cx="1351186" cy="102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1766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  <p:bldP spid="26" grpId="0"/>
      <p:bldP spid="15" grpId="0"/>
      <p:bldP spid="16" grpId="0"/>
      <p:bldP spid="20" grpId="0" animBg="1"/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Machine Learning </a:t>
            </a:r>
            <a:br>
              <a:rPr lang="en-US" altLang="zh-TW" dirty="0"/>
            </a:br>
            <a:r>
              <a:rPr lang="en-US" altLang="zh-TW" dirty="0"/>
              <a:t>≈ Looking for a Function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99799" y="1823150"/>
            <a:ext cx="7886700" cy="4918843"/>
          </a:xfrm>
        </p:spPr>
        <p:txBody>
          <a:bodyPr>
            <a:normAutofit/>
          </a:bodyPr>
          <a:lstStyle/>
          <a:p>
            <a:r>
              <a:rPr lang="en-US" altLang="zh-TW" dirty="0"/>
              <a:t>Speech Recognition</a:t>
            </a:r>
          </a:p>
          <a:p>
            <a:endParaRPr lang="en-US" altLang="zh-TW" dirty="0"/>
          </a:p>
          <a:p>
            <a:r>
              <a:rPr lang="en-US" altLang="zh-TW" dirty="0"/>
              <a:t>Image Recognition</a:t>
            </a:r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Playing Go</a:t>
            </a:r>
          </a:p>
          <a:p>
            <a:endParaRPr lang="en-US" altLang="zh-TW" dirty="0"/>
          </a:p>
          <a:p>
            <a:r>
              <a:rPr lang="en-US" altLang="zh-TW" dirty="0"/>
              <a:t>Dialogue System</a:t>
            </a:r>
            <a:endParaRPr lang="zh-TW" altLang="en-US" dirty="0"/>
          </a:p>
        </p:txBody>
      </p:sp>
      <p:graphicFrame>
        <p:nvGraphicFramePr>
          <p:cNvPr id="4" name="Object 12"/>
          <p:cNvGraphicFramePr>
            <a:graphicFrameLocks noChangeAspect="1"/>
          </p:cNvGraphicFramePr>
          <p:nvPr>
            <p:extLst/>
          </p:nvPr>
        </p:nvGraphicFramePr>
        <p:xfrm>
          <a:off x="1863058" y="2390524"/>
          <a:ext cx="3822700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2" name="方程式" r:id="rId3" imgW="1790640" imgH="215640" progId="Equation.3">
                  <p:embed/>
                </p:oleObj>
              </mc:Choice>
              <mc:Fallback>
                <p:oleObj name="方程式" r:id="rId3" imgW="17906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63058" y="2390524"/>
                        <a:ext cx="3822700" cy="460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12"/>
          <p:cNvGraphicFramePr>
            <a:graphicFrameLocks noChangeAspect="1"/>
          </p:cNvGraphicFramePr>
          <p:nvPr>
            <p:extLst/>
          </p:nvPr>
        </p:nvGraphicFramePr>
        <p:xfrm>
          <a:off x="2615463" y="3462836"/>
          <a:ext cx="3822700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3" name="方程式" r:id="rId5" imgW="1790640" imgH="215640" progId="Equation.3">
                  <p:embed/>
                </p:oleObj>
              </mc:Choice>
              <mc:Fallback>
                <p:oleObj name="方程式" r:id="rId5" imgW="17906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15463" y="3462836"/>
                        <a:ext cx="3822700" cy="460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12"/>
          <p:cNvGraphicFramePr>
            <a:graphicFrameLocks noChangeAspect="1"/>
          </p:cNvGraphicFramePr>
          <p:nvPr>
            <p:extLst/>
          </p:nvPr>
        </p:nvGraphicFramePr>
        <p:xfrm>
          <a:off x="2663581" y="4670243"/>
          <a:ext cx="3822700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4" name="方程式" r:id="rId6" imgW="1790640" imgH="215640" progId="Equation.3">
                  <p:embed/>
                </p:oleObj>
              </mc:Choice>
              <mc:Fallback>
                <p:oleObj name="方程式" r:id="rId6" imgW="17906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3581" y="4670243"/>
                        <a:ext cx="3822700" cy="460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12"/>
          <p:cNvGraphicFramePr>
            <a:graphicFrameLocks noChangeAspect="1"/>
          </p:cNvGraphicFramePr>
          <p:nvPr>
            <p:extLst/>
          </p:nvPr>
        </p:nvGraphicFramePr>
        <p:xfrm>
          <a:off x="3303945" y="5774717"/>
          <a:ext cx="3578225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5" name="方程式" r:id="rId7" imgW="1676160" imgH="215640" progId="Equation.3">
                  <p:embed/>
                </p:oleObj>
              </mc:Choice>
              <mc:Fallback>
                <p:oleObj name="方程式" r:id="rId7" imgW="167616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03945" y="5774717"/>
                        <a:ext cx="3578225" cy="460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文字方塊 7"/>
          <p:cNvSpPr txBox="1"/>
          <p:nvPr/>
        </p:nvSpPr>
        <p:spPr>
          <a:xfrm>
            <a:off x="6438163" y="3431413"/>
            <a:ext cx="947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“Cat”</a:t>
            </a:r>
            <a:endParaRPr lang="zh-TW" altLang="en-US" sz="28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5685758" y="2359341"/>
            <a:ext cx="2298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“How are you”</a:t>
            </a:r>
            <a:endParaRPr lang="zh-TW" altLang="en-US" sz="2800" dirty="0"/>
          </a:p>
        </p:txBody>
      </p:sp>
      <p:sp>
        <p:nvSpPr>
          <p:cNvPr id="10" name="文字方塊 9"/>
          <p:cNvSpPr txBox="1"/>
          <p:nvPr/>
        </p:nvSpPr>
        <p:spPr>
          <a:xfrm>
            <a:off x="6486282" y="4612554"/>
            <a:ext cx="1239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“5-5”</a:t>
            </a:r>
            <a:endParaRPr lang="zh-TW" altLang="en-US" sz="2800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7251623" y="5793567"/>
            <a:ext cx="14991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“Hello”</a:t>
            </a:r>
            <a:endParaRPr lang="zh-TW" altLang="en-US" sz="2800" dirty="0"/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744" y="2334055"/>
            <a:ext cx="2921108" cy="516844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3743057" y="5727916"/>
            <a:ext cx="26598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800" dirty="0"/>
              <a:t>“Hi”</a:t>
            </a:r>
            <a:endParaRPr lang="zh-TW" altLang="en-US" sz="2800" dirty="0"/>
          </a:p>
        </p:txBody>
      </p:sp>
      <p:pic>
        <p:nvPicPr>
          <p:cNvPr id="84994" name="Picture 2" descr="http://y2.ifengimg.com/a/2016_11/2c7ef418c72909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079" y="4495707"/>
            <a:ext cx="1144109" cy="858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字方塊 15"/>
          <p:cNvSpPr txBox="1"/>
          <p:nvPr/>
        </p:nvSpPr>
        <p:spPr>
          <a:xfrm>
            <a:off x="3664864" y="6208921"/>
            <a:ext cx="2773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(what the user said)</a:t>
            </a:r>
            <a:endParaRPr lang="zh-TW" altLang="en-US" sz="2400" dirty="0"/>
          </a:p>
        </p:txBody>
      </p:sp>
      <p:sp>
        <p:nvSpPr>
          <p:cNvPr id="19" name="文字方塊 18"/>
          <p:cNvSpPr txBox="1"/>
          <p:nvPr/>
        </p:nvSpPr>
        <p:spPr>
          <a:xfrm>
            <a:off x="6481090" y="6208920"/>
            <a:ext cx="2773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(system response)</a:t>
            </a:r>
            <a:endParaRPr lang="zh-TW" altLang="en-US" sz="2400" dirty="0"/>
          </a:p>
        </p:txBody>
      </p:sp>
      <p:pic>
        <p:nvPicPr>
          <p:cNvPr id="20" name="Picture 12" descr="https://encrypted-tbn1.gstatic.com/images?q=tbn:ANd9GcRcwlRKAlSIaCI4W5PRYVbuBQQXifF-56bFqAjh9DMe-_3Lh8_YKw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905" y="3317879"/>
            <a:ext cx="1106043" cy="83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文字方塊 17"/>
          <p:cNvSpPr txBox="1"/>
          <p:nvPr/>
        </p:nvSpPr>
        <p:spPr>
          <a:xfrm>
            <a:off x="7270442" y="4874164"/>
            <a:ext cx="1786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(next move)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063158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9" grpId="0"/>
      <p:bldP spid="10" grpId="0"/>
      <p:bldP spid="11" grpId="0"/>
      <p:bldP spid="15" grpId="0"/>
      <p:bldP spid="16" grpId="0"/>
      <p:bldP spid="19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Framework </a:t>
            </a:r>
            <a:endParaRPr lang="zh-TW" altLang="en-US" dirty="0"/>
          </a:p>
        </p:txBody>
      </p:sp>
      <p:sp>
        <p:nvSpPr>
          <p:cNvPr id="6" name="圓柱 5"/>
          <p:cNvSpPr/>
          <p:nvPr/>
        </p:nvSpPr>
        <p:spPr>
          <a:xfrm>
            <a:off x="1088600" y="2034599"/>
            <a:ext cx="1636295" cy="1090863"/>
          </a:xfrm>
          <a:prstGeom prst="ca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A set of function</a:t>
            </a:r>
            <a:endParaRPr lang="zh-TW" altLang="en-US" sz="2400" dirty="0"/>
          </a:p>
        </p:txBody>
      </p:sp>
      <p:graphicFrame>
        <p:nvGraphicFramePr>
          <p:cNvPr id="15" name="Object 12"/>
          <p:cNvGraphicFramePr>
            <a:graphicFrameLocks noChangeAspect="1"/>
          </p:cNvGraphicFramePr>
          <p:nvPr>
            <p:extLst/>
          </p:nvPr>
        </p:nvGraphicFramePr>
        <p:xfrm>
          <a:off x="2820745" y="2663625"/>
          <a:ext cx="1109662" cy="461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0" name="方程式" r:id="rId4" imgW="520560" imgH="215640" progId="Equation.3">
                  <p:embed/>
                </p:oleObj>
              </mc:Choice>
              <mc:Fallback>
                <p:oleObj name="方程式" r:id="rId4" imgW="52056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20745" y="2663625"/>
                        <a:ext cx="1109662" cy="461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12"/>
          <p:cNvGraphicFramePr>
            <a:graphicFrameLocks noChangeAspect="1"/>
          </p:cNvGraphicFramePr>
          <p:nvPr>
            <p:extLst/>
          </p:nvPr>
        </p:nvGraphicFramePr>
        <p:xfrm>
          <a:off x="1539921" y="4008947"/>
          <a:ext cx="2141537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1" name="方程式" r:id="rId6" imgW="1002960" imgH="215640" progId="Equation.3">
                  <p:embed/>
                </p:oleObj>
              </mc:Choice>
              <mc:Fallback>
                <p:oleObj name="方程式" r:id="rId6" imgW="100296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9921" y="4008947"/>
                        <a:ext cx="2141537" cy="460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0" name="圖片 5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60701" y="3668669"/>
            <a:ext cx="899978" cy="1075096"/>
          </a:xfrm>
          <a:prstGeom prst="rect">
            <a:avLst/>
          </a:prstGeom>
        </p:spPr>
      </p:pic>
      <p:sp>
        <p:nvSpPr>
          <p:cNvPr id="61" name="文字方塊 60"/>
          <p:cNvSpPr txBox="1"/>
          <p:nvPr/>
        </p:nvSpPr>
        <p:spPr>
          <a:xfrm>
            <a:off x="3773978" y="3975384"/>
            <a:ext cx="798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“cat”</a:t>
            </a:r>
            <a:endParaRPr lang="zh-TW" altLang="en-US" sz="2400" dirty="0"/>
          </a:p>
        </p:txBody>
      </p:sp>
      <p:graphicFrame>
        <p:nvGraphicFramePr>
          <p:cNvPr id="64" name="Object 12"/>
          <p:cNvGraphicFramePr>
            <a:graphicFrameLocks noChangeAspect="1"/>
          </p:cNvGraphicFramePr>
          <p:nvPr>
            <p:extLst/>
          </p:nvPr>
        </p:nvGraphicFramePr>
        <p:xfrm>
          <a:off x="1539921" y="5401549"/>
          <a:ext cx="2141537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2" name="方程式" r:id="rId9" imgW="1002960" imgH="215640" progId="Equation.3">
                  <p:embed/>
                </p:oleObj>
              </mc:Choice>
              <mc:Fallback>
                <p:oleObj name="方程式" r:id="rId9" imgW="100296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9921" y="5401549"/>
                        <a:ext cx="2141537" cy="460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" name="文字方塊 65"/>
          <p:cNvSpPr txBox="1"/>
          <p:nvPr/>
        </p:nvSpPr>
        <p:spPr>
          <a:xfrm>
            <a:off x="3773978" y="5367986"/>
            <a:ext cx="798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“dog”</a:t>
            </a:r>
            <a:endParaRPr lang="zh-TW" altLang="en-US" sz="2400" dirty="0"/>
          </a:p>
        </p:txBody>
      </p:sp>
      <p:pic>
        <p:nvPicPr>
          <p:cNvPr id="67" name="圖片 6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60701" y="5084043"/>
            <a:ext cx="915693" cy="1181883"/>
          </a:xfrm>
          <a:prstGeom prst="rect">
            <a:avLst/>
          </a:prstGeom>
        </p:spPr>
      </p:pic>
      <p:graphicFrame>
        <p:nvGraphicFramePr>
          <p:cNvPr id="68" name="Object 12"/>
          <p:cNvGraphicFramePr>
            <a:graphicFrameLocks noChangeAspect="1"/>
          </p:cNvGraphicFramePr>
          <p:nvPr>
            <p:extLst/>
          </p:nvPr>
        </p:nvGraphicFramePr>
        <p:xfrm>
          <a:off x="5091113" y="4008438"/>
          <a:ext cx="2168525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3" name="方程式" r:id="rId11" imgW="1015920" imgH="215640" progId="Equation.3">
                  <p:embed/>
                </p:oleObj>
              </mc:Choice>
              <mc:Fallback>
                <p:oleObj name="方程式" r:id="rId11" imgW="10159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1113" y="4008438"/>
                        <a:ext cx="2168525" cy="460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9" name="圖片 6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25041" y="3668669"/>
            <a:ext cx="899978" cy="1075096"/>
          </a:xfrm>
          <a:prstGeom prst="rect">
            <a:avLst/>
          </a:prstGeom>
        </p:spPr>
      </p:pic>
      <p:sp>
        <p:nvSpPr>
          <p:cNvPr id="70" name="文字方塊 69"/>
          <p:cNvSpPr txBox="1"/>
          <p:nvPr/>
        </p:nvSpPr>
        <p:spPr>
          <a:xfrm>
            <a:off x="7251526" y="3975384"/>
            <a:ext cx="1437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“money”</a:t>
            </a:r>
            <a:endParaRPr lang="zh-TW" altLang="en-US" sz="2400" dirty="0"/>
          </a:p>
        </p:txBody>
      </p:sp>
      <p:graphicFrame>
        <p:nvGraphicFramePr>
          <p:cNvPr id="71" name="Object 12"/>
          <p:cNvGraphicFramePr>
            <a:graphicFrameLocks noChangeAspect="1"/>
          </p:cNvGraphicFramePr>
          <p:nvPr>
            <p:extLst/>
          </p:nvPr>
        </p:nvGraphicFramePr>
        <p:xfrm>
          <a:off x="5091113" y="5402263"/>
          <a:ext cx="2168525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4" name="方程式" r:id="rId13" imgW="1015920" imgH="215640" progId="Equation.3">
                  <p:embed/>
                </p:oleObj>
              </mc:Choice>
              <mc:Fallback>
                <p:oleObj name="方程式" r:id="rId13" imgW="10159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1113" y="5402263"/>
                        <a:ext cx="2168525" cy="460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" name="文字方塊 71"/>
          <p:cNvSpPr txBox="1"/>
          <p:nvPr/>
        </p:nvSpPr>
        <p:spPr>
          <a:xfrm>
            <a:off x="7338317" y="5367986"/>
            <a:ext cx="1074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“snake”</a:t>
            </a:r>
            <a:endParaRPr lang="zh-TW" altLang="en-US" sz="2400" dirty="0"/>
          </a:p>
        </p:txBody>
      </p:sp>
      <p:pic>
        <p:nvPicPr>
          <p:cNvPr id="73" name="圖片 7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25041" y="5084043"/>
            <a:ext cx="915693" cy="1181883"/>
          </a:xfrm>
          <a:prstGeom prst="rect">
            <a:avLst/>
          </a:prstGeom>
        </p:spPr>
      </p:pic>
      <p:sp>
        <p:nvSpPr>
          <p:cNvPr id="18" name="文字方塊 17"/>
          <p:cNvSpPr txBox="1"/>
          <p:nvPr/>
        </p:nvSpPr>
        <p:spPr>
          <a:xfrm>
            <a:off x="2820746" y="2127572"/>
            <a:ext cx="1205154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Model</a:t>
            </a:r>
            <a:endParaRPr lang="zh-TW" altLang="en-US" sz="2800" dirty="0"/>
          </a:p>
        </p:txBody>
      </p:sp>
      <p:grpSp>
        <p:nvGrpSpPr>
          <p:cNvPr id="78" name="群組 77"/>
          <p:cNvGrpSpPr/>
          <p:nvPr/>
        </p:nvGrpSpPr>
        <p:grpSpPr>
          <a:xfrm>
            <a:off x="5172837" y="760914"/>
            <a:ext cx="3342513" cy="827342"/>
            <a:chOff x="4749800" y="2047360"/>
            <a:chExt cx="3342513" cy="827342"/>
          </a:xfrm>
        </p:grpSpPr>
        <p:graphicFrame>
          <p:nvGraphicFramePr>
            <p:cNvPr id="79" name="Object 12"/>
            <p:cNvGraphicFramePr>
              <a:graphicFrameLocks noChangeAspect="1"/>
            </p:cNvGraphicFramePr>
            <p:nvPr>
              <p:extLst/>
            </p:nvPr>
          </p:nvGraphicFramePr>
          <p:xfrm>
            <a:off x="4749800" y="2235200"/>
            <a:ext cx="2112963" cy="460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75" name="方程式" r:id="rId15" imgW="990360" imgH="215640" progId="Equation.3">
                    <p:embed/>
                  </p:oleObj>
                </mc:Choice>
                <mc:Fallback>
                  <p:oleObj name="方程式" r:id="rId15" imgW="99036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49800" y="2235200"/>
                          <a:ext cx="2112963" cy="4603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0" name="文字方塊 79"/>
            <p:cNvSpPr txBox="1"/>
            <p:nvPr/>
          </p:nvSpPr>
          <p:spPr>
            <a:xfrm>
              <a:off x="6654931" y="2212761"/>
              <a:ext cx="14373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“cat”</a:t>
              </a:r>
              <a:endParaRPr lang="zh-TW" altLang="en-US" sz="2400" dirty="0"/>
            </a:p>
          </p:txBody>
        </p:sp>
        <p:pic>
          <p:nvPicPr>
            <p:cNvPr id="81" name="Picture 12" descr="https://encrypted-tbn1.gstatic.com/images?q=tbn:ANd9GcRcwlRKAlSIaCI4W5PRYVbuBQQXifF-56bFqAjh9DMe-_3Lh8_YKw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1731" y="2047360"/>
              <a:ext cx="1089847" cy="8273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2" name="文字方塊 81"/>
          <p:cNvSpPr txBox="1"/>
          <p:nvPr/>
        </p:nvSpPr>
        <p:spPr>
          <a:xfrm>
            <a:off x="4368800" y="212137"/>
            <a:ext cx="3111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Image Recognition: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145057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1" grpId="0"/>
      <p:bldP spid="66" grpId="0"/>
      <p:bldP spid="70" grpId="0"/>
      <p:bldP spid="72" grpId="0"/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938" y="2192470"/>
            <a:ext cx="4657932" cy="169097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Framework </a:t>
            </a:r>
            <a:endParaRPr lang="zh-TW" altLang="en-US" dirty="0"/>
          </a:p>
        </p:txBody>
      </p:sp>
      <p:sp>
        <p:nvSpPr>
          <p:cNvPr id="6" name="圓柱 5"/>
          <p:cNvSpPr/>
          <p:nvPr/>
        </p:nvSpPr>
        <p:spPr>
          <a:xfrm>
            <a:off x="1088600" y="2034599"/>
            <a:ext cx="1636295" cy="1090863"/>
          </a:xfrm>
          <a:prstGeom prst="ca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A set of function</a:t>
            </a:r>
            <a:endParaRPr lang="zh-TW" altLang="en-US" sz="2400" dirty="0"/>
          </a:p>
        </p:txBody>
      </p:sp>
      <p:graphicFrame>
        <p:nvGraphicFramePr>
          <p:cNvPr id="15" name="Object 12"/>
          <p:cNvGraphicFramePr>
            <a:graphicFrameLocks noChangeAspect="1"/>
          </p:cNvGraphicFramePr>
          <p:nvPr>
            <p:extLst/>
          </p:nvPr>
        </p:nvGraphicFramePr>
        <p:xfrm>
          <a:off x="2820745" y="2663625"/>
          <a:ext cx="1109662" cy="461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2" name="方程式" r:id="rId5" imgW="520560" imgH="215640" progId="Equation.3">
                  <p:embed/>
                </p:oleObj>
              </mc:Choice>
              <mc:Fallback>
                <p:oleObj name="方程式" r:id="rId5" imgW="52056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20745" y="2663625"/>
                        <a:ext cx="1109662" cy="461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群組 8"/>
          <p:cNvGrpSpPr/>
          <p:nvPr/>
        </p:nvGrpSpPr>
        <p:grpSpPr>
          <a:xfrm>
            <a:off x="5172837" y="760914"/>
            <a:ext cx="3342513" cy="827342"/>
            <a:chOff x="4749800" y="2047360"/>
            <a:chExt cx="3342513" cy="827342"/>
          </a:xfrm>
        </p:grpSpPr>
        <p:graphicFrame>
          <p:nvGraphicFramePr>
            <p:cNvPr id="74" name="Object 12"/>
            <p:cNvGraphicFramePr>
              <a:graphicFrameLocks noChangeAspect="1"/>
            </p:cNvGraphicFramePr>
            <p:nvPr>
              <p:extLst/>
            </p:nvPr>
          </p:nvGraphicFramePr>
          <p:xfrm>
            <a:off x="4749800" y="2235200"/>
            <a:ext cx="2112963" cy="460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13" name="方程式" r:id="rId7" imgW="990360" imgH="215640" progId="Equation.3">
                    <p:embed/>
                  </p:oleObj>
                </mc:Choice>
                <mc:Fallback>
                  <p:oleObj name="方程式" r:id="rId7" imgW="99036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49800" y="2235200"/>
                          <a:ext cx="2112963" cy="4603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6" name="文字方塊 75"/>
            <p:cNvSpPr txBox="1"/>
            <p:nvPr/>
          </p:nvSpPr>
          <p:spPr>
            <a:xfrm>
              <a:off x="6654931" y="2212761"/>
              <a:ext cx="14373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“cat”</a:t>
              </a:r>
              <a:endParaRPr lang="zh-TW" altLang="en-US" sz="2400" dirty="0"/>
            </a:p>
          </p:txBody>
        </p:sp>
        <p:pic>
          <p:nvPicPr>
            <p:cNvPr id="77" name="Picture 12" descr="https://encrypted-tbn1.gstatic.com/images?q=tbn:ANd9GcRcwlRKAlSIaCI4W5PRYVbuBQQXifF-56bFqAjh9DMe-_3Lh8_YKw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1731" y="2047360"/>
              <a:ext cx="1089847" cy="8273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文字方塊 11"/>
          <p:cNvSpPr txBox="1"/>
          <p:nvPr/>
        </p:nvSpPr>
        <p:spPr>
          <a:xfrm>
            <a:off x="4368800" y="212137"/>
            <a:ext cx="3111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Image Recognition:</a:t>
            </a:r>
            <a:endParaRPr lang="zh-TW" altLang="en-US" sz="2400" dirty="0"/>
          </a:p>
        </p:txBody>
      </p:sp>
      <p:sp>
        <p:nvSpPr>
          <p:cNvPr id="18" name="文字方塊 17"/>
          <p:cNvSpPr txBox="1"/>
          <p:nvPr/>
        </p:nvSpPr>
        <p:spPr>
          <a:xfrm>
            <a:off x="2820746" y="2127572"/>
            <a:ext cx="1205154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Model</a:t>
            </a:r>
            <a:endParaRPr lang="zh-TW" altLang="en-US" sz="2800" dirty="0"/>
          </a:p>
        </p:txBody>
      </p:sp>
      <p:sp>
        <p:nvSpPr>
          <p:cNvPr id="23" name="圓柱 22"/>
          <p:cNvSpPr/>
          <p:nvPr/>
        </p:nvSpPr>
        <p:spPr>
          <a:xfrm>
            <a:off x="1029821" y="5215692"/>
            <a:ext cx="1636295" cy="1090863"/>
          </a:xfrm>
          <a:prstGeom prst="ca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Training</a:t>
            </a:r>
          </a:p>
          <a:p>
            <a:pPr algn="ctr"/>
            <a:r>
              <a:rPr lang="en-US" altLang="zh-TW" sz="2400" dirty="0"/>
              <a:t>Data</a:t>
            </a:r>
            <a:endParaRPr lang="zh-TW" altLang="en-US" sz="2400" dirty="0"/>
          </a:p>
        </p:txBody>
      </p:sp>
      <p:sp>
        <p:nvSpPr>
          <p:cNvPr id="27" name="圓角矩形 26"/>
          <p:cNvSpPr/>
          <p:nvPr/>
        </p:nvSpPr>
        <p:spPr>
          <a:xfrm>
            <a:off x="891920" y="3661530"/>
            <a:ext cx="1912095" cy="109086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Goodness of function f</a:t>
            </a:r>
            <a:endParaRPr lang="en-US" altLang="zh-TW" sz="2400" baseline="30000" dirty="0"/>
          </a:p>
        </p:txBody>
      </p:sp>
      <p:cxnSp>
        <p:nvCxnSpPr>
          <p:cNvPr id="28" name="直線單箭頭接點 27"/>
          <p:cNvCxnSpPr/>
          <p:nvPr/>
        </p:nvCxnSpPr>
        <p:spPr>
          <a:xfrm flipV="1">
            <a:off x="1869025" y="4774164"/>
            <a:ext cx="0" cy="54543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直線單箭頭接點 28"/>
          <p:cNvCxnSpPr/>
          <p:nvPr/>
        </p:nvCxnSpPr>
        <p:spPr>
          <a:xfrm>
            <a:off x="1869025" y="3158798"/>
            <a:ext cx="0" cy="48096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文字方塊 35"/>
          <p:cNvSpPr txBox="1"/>
          <p:nvPr/>
        </p:nvSpPr>
        <p:spPr>
          <a:xfrm>
            <a:off x="5019455" y="2789377"/>
            <a:ext cx="1205154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Better!</a:t>
            </a:r>
            <a:endParaRPr lang="zh-TW" altLang="en-US" sz="2400" dirty="0"/>
          </a:p>
        </p:txBody>
      </p:sp>
      <p:sp>
        <p:nvSpPr>
          <p:cNvPr id="37" name="矩形 36"/>
          <p:cNvSpPr/>
          <p:nvPr/>
        </p:nvSpPr>
        <p:spPr>
          <a:xfrm>
            <a:off x="5076620" y="6211397"/>
            <a:ext cx="14707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dirty="0">
                <a:solidFill>
                  <a:srgbClr val="222222"/>
                </a:solidFill>
                <a:latin typeface="Arial" panose="020B0604020202020204" pitchFamily="34" charset="0"/>
              </a:rPr>
              <a:t>“monkey”</a:t>
            </a:r>
            <a:endParaRPr lang="zh-TW" altLang="en-US" sz="2400" dirty="0"/>
          </a:p>
        </p:txBody>
      </p:sp>
      <p:pic>
        <p:nvPicPr>
          <p:cNvPr id="38" name="圖片 3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46342" y="5136313"/>
            <a:ext cx="931280" cy="1051432"/>
          </a:xfrm>
          <a:prstGeom prst="rect">
            <a:avLst/>
          </a:prstGeom>
        </p:spPr>
      </p:pic>
      <p:pic>
        <p:nvPicPr>
          <p:cNvPr id="39" name="圖片 3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19904" y="5136313"/>
            <a:ext cx="899978" cy="1075096"/>
          </a:xfrm>
          <a:prstGeom prst="rect">
            <a:avLst/>
          </a:prstGeom>
        </p:spPr>
      </p:pic>
      <p:sp>
        <p:nvSpPr>
          <p:cNvPr id="40" name="文字方塊 39"/>
          <p:cNvSpPr txBox="1"/>
          <p:nvPr/>
        </p:nvSpPr>
        <p:spPr>
          <a:xfrm>
            <a:off x="6687680" y="6228763"/>
            <a:ext cx="798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“cat”</a:t>
            </a:r>
            <a:endParaRPr lang="zh-TW" altLang="en-US" sz="2400" dirty="0"/>
          </a:p>
        </p:txBody>
      </p:sp>
      <p:sp>
        <p:nvSpPr>
          <p:cNvPr id="41" name="文字方塊 40"/>
          <p:cNvSpPr txBox="1"/>
          <p:nvPr/>
        </p:nvSpPr>
        <p:spPr>
          <a:xfrm>
            <a:off x="7870094" y="6191519"/>
            <a:ext cx="798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“dog”</a:t>
            </a:r>
            <a:endParaRPr lang="zh-TW" altLang="en-US" sz="2400" dirty="0"/>
          </a:p>
        </p:txBody>
      </p:sp>
      <p:pic>
        <p:nvPicPr>
          <p:cNvPr id="42" name="圖片 4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62164" y="5148133"/>
            <a:ext cx="823790" cy="1063264"/>
          </a:xfrm>
          <a:prstGeom prst="rect">
            <a:avLst/>
          </a:prstGeom>
        </p:spPr>
      </p:pic>
      <p:sp>
        <p:nvSpPr>
          <p:cNvPr id="44" name="矩形 43"/>
          <p:cNvSpPr/>
          <p:nvPr/>
        </p:nvSpPr>
        <p:spPr>
          <a:xfrm>
            <a:off x="2971073" y="5391876"/>
            <a:ext cx="21858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dirty="0">
                <a:solidFill>
                  <a:srgbClr val="222222"/>
                </a:solidFill>
                <a:latin typeface="Arial" panose="020B0604020202020204" pitchFamily="34" charset="0"/>
              </a:rPr>
              <a:t>function input:</a:t>
            </a:r>
            <a:endParaRPr lang="zh-TW" altLang="en-US" sz="2400" dirty="0"/>
          </a:p>
        </p:txBody>
      </p:sp>
      <p:sp>
        <p:nvSpPr>
          <p:cNvPr id="45" name="矩形 44"/>
          <p:cNvSpPr/>
          <p:nvPr/>
        </p:nvSpPr>
        <p:spPr>
          <a:xfrm>
            <a:off x="2897982" y="6187745"/>
            <a:ext cx="22518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dirty="0">
                <a:solidFill>
                  <a:srgbClr val="222222"/>
                </a:solidFill>
                <a:latin typeface="Arial" panose="020B0604020202020204" pitchFamily="34" charset="0"/>
              </a:rPr>
              <a:t>function output:</a:t>
            </a:r>
            <a:endParaRPr lang="zh-TW" altLang="en-US" sz="2400" dirty="0"/>
          </a:p>
        </p:txBody>
      </p:sp>
      <p:sp>
        <p:nvSpPr>
          <p:cNvPr id="26" name="矩形 25"/>
          <p:cNvSpPr/>
          <p:nvPr/>
        </p:nvSpPr>
        <p:spPr>
          <a:xfrm>
            <a:off x="2923907" y="4984330"/>
            <a:ext cx="5947138" cy="172345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9469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 animBg="1"/>
      <p:bldP spid="36" grpId="0" animBg="1"/>
      <p:bldP spid="37" grpId="0"/>
      <p:bldP spid="40" grpId="0"/>
      <p:bldP spid="41" grpId="0"/>
      <p:bldP spid="44" grpId="0"/>
      <p:bldP spid="45" grpId="0"/>
      <p:bldP spid="2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Framework </a:t>
            </a:r>
            <a:endParaRPr lang="zh-TW" altLang="en-US" dirty="0"/>
          </a:p>
        </p:txBody>
      </p:sp>
      <p:sp>
        <p:nvSpPr>
          <p:cNvPr id="6" name="圓柱 5"/>
          <p:cNvSpPr/>
          <p:nvPr/>
        </p:nvSpPr>
        <p:spPr>
          <a:xfrm>
            <a:off x="1088600" y="2034599"/>
            <a:ext cx="1636295" cy="1090863"/>
          </a:xfrm>
          <a:prstGeom prst="ca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A set of function</a:t>
            </a:r>
            <a:endParaRPr lang="zh-TW" altLang="en-US" sz="2400" dirty="0"/>
          </a:p>
        </p:txBody>
      </p:sp>
      <p:graphicFrame>
        <p:nvGraphicFramePr>
          <p:cNvPr id="15" name="Object 12"/>
          <p:cNvGraphicFramePr>
            <a:graphicFrameLocks noChangeAspect="1"/>
          </p:cNvGraphicFramePr>
          <p:nvPr>
            <p:extLst/>
          </p:nvPr>
        </p:nvGraphicFramePr>
        <p:xfrm>
          <a:off x="2820745" y="2663625"/>
          <a:ext cx="1109662" cy="461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74" name="方程式" r:id="rId4" imgW="520560" imgH="215640" progId="Equation.3">
                  <p:embed/>
                </p:oleObj>
              </mc:Choice>
              <mc:Fallback>
                <p:oleObj name="方程式" r:id="rId4" imgW="52056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20745" y="2663625"/>
                        <a:ext cx="1109662" cy="461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群組 8"/>
          <p:cNvGrpSpPr/>
          <p:nvPr/>
        </p:nvGrpSpPr>
        <p:grpSpPr>
          <a:xfrm>
            <a:off x="5172837" y="760914"/>
            <a:ext cx="3342513" cy="827342"/>
            <a:chOff x="4749800" y="2047360"/>
            <a:chExt cx="3342513" cy="827342"/>
          </a:xfrm>
        </p:grpSpPr>
        <p:graphicFrame>
          <p:nvGraphicFramePr>
            <p:cNvPr id="74" name="Object 12"/>
            <p:cNvGraphicFramePr>
              <a:graphicFrameLocks noChangeAspect="1"/>
            </p:cNvGraphicFramePr>
            <p:nvPr>
              <p:extLst/>
            </p:nvPr>
          </p:nvGraphicFramePr>
          <p:xfrm>
            <a:off x="4749800" y="2235200"/>
            <a:ext cx="2112963" cy="460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75" name="方程式" r:id="rId6" imgW="990360" imgH="215640" progId="Equation.3">
                    <p:embed/>
                  </p:oleObj>
                </mc:Choice>
                <mc:Fallback>
                  <p:oleObj name="方程式" r:id="rId6" imgW="99036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49800" y="2235200"/>
                          <a:ext cx="2112963" cy="4603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6" name="文字方塊 75"/>
            <p:cNvSpPr txBox="1"/>
            <p:nvPr/>
          </p:nvSpPr>
          <p:spPr>
            <a:xfrm>
              <a:off x="6654931" y="2212761"/>
              <a:ext cx="14373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“cat”</a:t>
              </a:r>
              <a:endParaRPr lang="zh-TW" altLang="en-US" sz="2400" dirty="0"/>
            </a:p>
          </p:txBody>
        </p:sp>
        <p:pic>
          <p:nvPicPr>
            <p:cNvPr id="77" name="Picture 12" descr="https://encrypted-tbn1.gstatic.com/images?q=tbn:ANd9GcRcwlRKAlSIaCI4W5PRYVbuBQQXifF-56bFqAjh9DMe-_3Lh8_YKw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1731" y="2047360"/>
              <a:ext cx="1089847" cy="8273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文字方塊 11"/>
          <p:cNvSpPr txBox="1"/>
          <p:nvPr/>
        </p:nvSpPr>
        <p:spPr>
          <a:xfrm>
            <a:off x="4368800" y="212137"/>
            <a:ext cx="3111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Image Recognition:</a:t>
            </a:r>
            <a:endParaRPr lang="zh-TW" altLang="en-US" sz="2400" dirty="0"/>
          </a:p>
        </p:txBody>
      </p:sp>
      <p:sp>
        <p:nvSpPr>
          <p:cNvPr id="18" name="文字方塊 17"/>
          <p:cNvSpPr txBox="1"/>
          <p:nvPr/>
        </p:nvSpPr>
        <p:spPr>
          <a:xfrm>
            <a:off x="2820746" y="2127572"/>
            <a:ext cx="1205154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Model</a:t>
            </a:r>
            <a:endParaRPr lang="zh-TW" altLang="en-US" sz="2800" dirty="0"/>
          </a:p>
        </p:txBody>
      </p:sp>
      <p:sp>
        <p:nvSpPr>
          <p:cNvPr id="23" name="圓柱 22"/>
          <p:cNvSpPr/>
          <p:nvPr/>
        </p:nvSpPr>
        <p:spPr>
          <a:xfrm>
            <a:off x="1029821" y="5215692"/>
            <a:ext cx="1636295" cy="1090863"/>
          </a:xfrm>
          <a:prstGeom prst="ca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Training</a:t>
            </a:r>
          </a:p>
          <a:p>
            <a:pPr algn="ctr"/>
            <a:r>
              <a:rPr lang="en-US" altLang="zh-TW" sz="2400" dirty="0"/>
              <a:t>Data</a:t>
            </a:r>
            <a:endParaRPr lang="zh-TW" altLang="en-US" sz="2400" dirty="0"/>
          </a:p>
        </p:txBody>
      </p:sp>
      <p:sp>
        <p:nvSpPr>
          <p:cNvPr id="27" name="圓角矩形 26"/>
          <p:cNvSpPr/>
          <p:nvPr/>
        </p:nvSpPr>
        <p:spPr>
          <a:xfrm>
            <a:off x="891920" y="3661530"/>
            <a:ext cx="1912095" cy="109086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Goodness of function f</a:t>
            </a:r>
            <a:endParaRPr lang="en-US" altLang="zh-TW" sz="2400" baseline="30000" dirty="0"/>
          </a:p>
        </p:txBody>
      </p:sp>
      <p:cxnSp>
        <p:nvCxnSpPr>
          <p:cNvPr id="28" name="直線單箭頭接點 27"/>
          <p:cNvCxnSpPr/>
          <p:nvPr/>
        </p:nvCxnSpPr>
        <p:spPr>
          <a:xfrm flipV="1">
            <a:off x="1869025" y="4774164"/>
            <a:ext cx="0" cy="54543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直線單箭頭接點 28"/>
          <p:cNvCxnSpPr/>
          <p:nvPr/>
        </p:nvCxnSpPr>
        <p:spPr>
          <a:xfrm>
            <a:off x="1869025" y="3158798"/>
            <a:ext cx="0" cy="48096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矩形 29"/>
          <p:cNvSpPr/>
          <p:nvPr/>
        </p:nvSpPr>
        <p:spPr>
          <a:xfrm>
            <a:off x="2595794" y="6198774"/>
            <a:ext cx="14707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dirty="0">
                <a:solidFill>
                  <a:srgbClr val="222222"/>
                </a:solidFill>
                <a:latin typeface="Arial" panose="020B0604020202020204" pitchFamily="34" charset="0"/>
              </a:rPr>
              <a:t>“monkey”</a:t>
            </a:r>
            <a:endParaRPr lang="zh-TW" altLang="en-US" sz="2400" dirty="0"/>
          </a:p>
        </p:txBody>
      </p:sp>
      <p:pic>
        <p:nvPicPr>
          <p:cNvPr id="31" name="圖片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65516" y="5123690"/>
            <a:ext cx="931280" cy="1051432"/>
          </a:xfrm>
          <a:prstGeom prst="rect">
            <a:avLst/>
          </a:prstGeom>
        </p:spPr>
      </p:pic>
      <p:pic>
        <p:nvPicPr>
          <p:cNvPr id="32" name="圖片 3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39078" y="5123690"/>
            <a:ext cx="899978" cy="1075096"/>
          </a:xfrm>
          <a:prstGeom prst="rect">
            <a:avLst/>
          </a:prstGeom>
        </p:spPr>
      </p:pic>
      <p:sp>
        <p:nvSpPr>
          <p:cNvPr id="33" name="文字方塊 32"/>
          <p:cNvSpPr txBox="1"/>
          <p:nvPr/>
        </p:nvSpPr>
        <p:spPr>
          <a:xfrm>
            <a:off x="4206854" y="6216140"/>
            <a:ext cx="798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“cat”</a:t>
            </a:r>
            <a:endParaRPr lang="zh-TW" altLang="en-US" sz="2400" dirty="0"/>
          </a:p>
        </p:txBody>
      </p:sp>
      <p:sp>
        <p:nvSpPr>
          <p:cNvPr id="34" name="文字方塊 33"/>
          <p:cNvSpPr txBox="1"/>
          <p:nvPr/>
        </p:nvSpPr>
        <p:spPr>
          <a:xfrm>
            <a:off x="5389268" y="6178896"/>
            <a:ext cx="798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“dog”</a:t>
            </a:r>
            <a:endParaRPr lang="zh-TW" altLang="en-US" sz="2400" dirty="0"/>
          </a:p>
        </p:txBody>
      </p:sp>
      <p:pic>
        <p:nvPicPr>
          <p:cNvPr id="35" name="圖片 3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81338" y="5135510"/>
            <a:ext cx="823790" cy="1063264"/>
          </a:xfrm>
          <a:prstGeom prst="rect">
            <a:avLst/>
          </a:prstGeom>
        </p:spPr>
      </p:pic>
      <p:graphicFrame>
        <p:nvGraphicFramePr>
          <p:cNvPr id="24" name="Object 12"/>
          <p:cNvGraphicFramePr>
            <a:graphicFrameLocks noChangeAspect="1"/>
          </p:cNvGraphicFramePr>
          <p:nvPr>
            <p:extLst/>
          </p:nvPr>
        </p:nvGraphicFramePr>
        <p:xfrm>
          <a:off x="4458150" y="4274938"/>
          <a:ext cx="433387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76" name="方程式" r:id="rId12" imgW="203040" imgH="228600" progId="Equation.3">
                  <p:embed/>
                </p:oleObj>
              </mc:Choice>
              <mc:Fallback>
                <p:oleObj name="方程式" r:id="rId12" imgW="2030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8150" y="4274938"/>
                        <a:ext cx="433387" cy="488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文字方塊 24"/>
          <p:cNvSpPr txBox="1"/>
          <p:nvPr/>
        </p:nvSpPr>
        <p:spPr>
          <a:xfrm>
            <a:off x="2986656" y="3713905"/>
            <a:ext cx="3490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Pick the “Best” Function</a:t>
            </a:r>
            <a:endParaRPr lang="zh-TW" altLang="en-US" sz="2400" dirty="0"/>
          </a:p>
        </p:txBody>
      </p:sp>
      <p:cxnSp>
        <p:nvCxnSpPr>
          <p:cNvPr id="26" name="直線單箭頭接點 25"/>
          <p:cNvCxnSpPr/>
          <p:nvPr/>
        </p:nvCxnSpPr>
        <p:spPr>
          <a:xfrm>
            <a:off x="2820745" y="4214618"/>
            <a:ext cx="372492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圓角矩形 37"/>
          <p:cNvSpPr/>
          <p:nvPr/>
        </p:nvSpPr>
        <p:spPr>
          <a:xfrm>
            <a:off x="6574354" y="3630138"/>
            <a:ext cx="2069432" cy="109086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TW" sz="2400" dirty="0"/>
              <a:t>    Using</a:t>
            </a:r>
          </a:p>
        </p:txBody>
      </p:sp>
      <p:cxnSp>
        <p:nvCxnSpPr>
          <p:cNvPr id="41" name="直線單箭頭接點 40"/>
          <p:cNvCxnSpPr/>
          <p:nvPr/>
        </p:nvCxnSpPr>
        <p:spPr>
          <a:xfrm flipV="1">
            <a:off x="7614083" y="4780282"/>
            <a:ext cx="0" cy="54543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直線單箭頭接點 41"/>
          <p:cNvCxnSpPr/>
          <p:nvPr/>
        </p:nvCxnSpPr>
        <p:spPr>
          <a:xfrm flipV="1">
            <a:off x="7590021" y="3132832"/>
            <a:ext cx="0" cy="49730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43" name="Object 12"/>
          <p:cNvGraphicFramePr>
            <a:graphicFrameLocks noChangeAspect="1"/>
          </p:cNvGraphicFramePr>
          <p:nvPr>
            <p:extLst/>
          </p:nvPr>
        </p:nvGraphicFramePr>
        <p:xfrm>
          <a:off x="7875324" y="3931094"/>
          <a:ext cx="433388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77" name="方程式" r:id="rId14" imgW="203040" imgH="228600" progId="Equation.3">
                  <p:embed/>
                </p:oleObj>
              </mc:Choice>
              <mc:Fallback>
                <p:oleObj name="方程式" r:id="rId14" imgW="2030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75324" y="3931094"/>
                        <a:ext cx="433388" cy="488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5" name="Picture 12" descr="https://encrypted-tbn1.gstatic.com/images?q=tbn:ANd9GcRcwlRKAlSIaCI4W5PRYVbuBQQXifF-56bFqAjh9DMe-_3Lh8_YKw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968" y="5432555"/>
            <a:ext cx="1089847" cy="827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文字方塊 45"/>
          <p:cNvSpPr txBox="1"/>
          <p:nvPr/>
        </p:nvSpPr>
        <p:spPr>
          <a:xfrm>
            <a:off x="6871330" y="2622023"/>
            <a:ext cx="1437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“cat”</a:t>
            </a:r>
            <a:endParaRPr lang="zh-TW" altLang="en-US" sz="2400" dirty="0"/>
          </a:p>
        </p:txBody>
      </p:sp>
      <p:sp>
        <p:nvSpPr>
          <p:cNvPr id="8" name="矩形 7"/>
          <p:cNvSpPr/>
          <p:nvPr/>
        </p:nvSpPr>
        <p:spPr>
          <a:xfrm>
            <a:off x="787400" y="1878529"/>
            <a:ext cx="5689842" cy="4799276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矩形 46"/>
          <p:cNvSpPr/>
          <p:nvPr/>
        </p:nvSpPr>
        <p:spPr>
          <a:xfrm>
            <a:off x="6474765" y="1878529"/>
            <a:ext cx="2341328" cy="4799276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8" name="文字方塊 47"/>
          <p:cNvSpPr txBox="1"/>
          <p:nvPr/>
        </p:nvSpPr>
        <p:spPr>
          <a:xfrm>
            <a:off x="5091127" y="2036495"/>
            <a:ext cx="1205154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Training </a:t>
            </a:r>
            <a:endParaRPr lang="zh-TW" altLang="en-US" sz="2400" dirty="0"/>
          </a:p>
        </p:txBody>
      </p:sp>
      <p:sp>
        <p:nvSpPr>
          <p:cNvPr id="49" name="文字方塊 48"/>
          <p:cNvSpPr txBox="1"/>
          <p:nvPr/>
        </p:nvSpPr>
        <p:spPr>
          <a:xfrm>
            <a:off x="6655726" y="2019444"/>
            <a:ext cx="1205154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Testing</a:t>
            </a:r>
            <a:endParaRPr lang="zh-TW" altLang="en-US" sz="2400" dirty="0"/>
          </a:p>
        </p:txBody>
      </p:sp>
      <p:sp>
        <p:nvSpPr>
          <p:cNvPr id="50" name="矩形 49"/>
          <p:cNvSpPr/>
          <p:nvPr/>
        </p:nvSpPr>
        <p:spPr>
          <a:xfrm>
            <a:off x="901936" y="1974280"/>
            <a:ext cx="3233978" cy="125337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1" name="矩形 50"/>
          <p:cNvSpPr/>
          <p:nvPr/>
        </p:nvSpPr>
        <p:spPr>
          <a:xfrm>
            <a:off x="901936" y="3651658"/>
            <a:ext cx="1918809" cy="110073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2" name="矩形 51"/>
          <p:cNvSpPr/>
          <p:nvPr/>
        </p:nvSpPr>
        <p:spPr>
          <a:xfrm>
            <a:off x="3176509" y="3639760"/>
            <a:ext cx="3062771" cy="110073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3" name="文字方塊 52"/>
          <p:cNvSpPr txBox="1"/>
          <p:nvPr/>
        </p:nvSpPr>
        <p:spPr>
          <a:xfrm>
            <a:off x="278070" y="2833892"/>
            <a:ext cx="1205154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Step 1</a:t>
            </a:r>
            <a:endParaRPr lang="zh-TW" altLang="en-US" sz="2800" dirty="0"/>
          </a:p>
        </p:txBody>
      </p:sp>
      <p:sp>
        <p:nvSpPr>
          <p:cNvPr id="54" name="文字方塊 53"/>
          <p:cNvSpPr txBox="1"/>
          <p:nvPr/>
        </p:nvSpPr>
        <p:spPr>
          <a:xfrm>
            <a:off x="289343" y="4500315"/>
            <a:ext cx="1205154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Step 2</a:t>
            </a:r>
            <a:endParaRPr lang="zh-TW" altLang="en-US" sz="2800" dirty="0"/>
          </a:p>
        </p:txBody>
      </p:sp>
      <p:sp>
        <p:nvSpPr>
          <p:cNvPr id="55" name="文字方塊 54"/>
          <p:cNvSpPr txBox="1"/>
          <p:nvPr/>
        </p:nvSpPr>
        <p:spPr>
          <a:xfrm>
            <a:off x="3020140" y="4513755"/>
            <a:ext cx="1205154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Step 3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519322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8" grpId="0" animBg="1"/>
      <p:bldP spid="46" grpId="0"/>
      <p:bldP spid="8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9752063"/>
              </p:ext>
            </p:extLst>
          </p:nvPr>
        </p:nvGraphicFramePr>
        <p:xfrm>
          <a:off x="628650" y="576689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Machine Learning is so simple ……</a:t>
            </a:r>
            <a:endParaRPr lang="zh-TW" altLang="en-US" dirty="0"/>
          </a:p>
        </p:txBody>
      </p:sp>
      <p:pic>
        <p:nvPicPr>
          <p:cNvPr id="9" name="Picture 2" descr="http://cdc.tencent.com/wp-content/uploads/2011/03/banner1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506" y="4272943"/>
            <a:ext cx="6344865" cy="224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/>
          <p:cNvSpPr/>
          <p:nvPr/>
        </p:nvSpPr>
        <p:spPr>
          <a:xfrm>
            <a:off x="585011" y="3752284"/>
            <a:ext cx="37577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dirty="0"/>
              <a:t>就好像把大象放進冰箱 </a:t>
            </a:r>
            <a:r>
              <a:rPr lang="en-US" altLang="zh-TW" sz="2400" dirty="0"/>
              <a:t>……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95162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Learning Map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zh-TW" altLang="en-US" sz="4400" dirty="0"/>
          </a:p>
        </p:txBody>
      </p:sp>
    </p:spTree>
    <p:extLst>
      <p:ext uri="{BB962C8B-B14F-4D97-AF65-F5344CB8AC3E}">
        <p14:creationId xmlns:p14="http://schemas.microsoft.com/office/powerpoint/2010/main" val="35586914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評量方式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879975"/>
          </a:xfrm>
        </p:spPr>
        <p:txBody>
          <a:bodyPr/>
          <a:lstStyle/>
          <a:p>
            <a:r>
              <a:rPr lang="zh-TW" altLang="en-US" dirty="0"/>
              <a:t>不點名、不考試</a:t>
            </a:r>
            <a:endParaRPr lang="en-US" altLang="zh-TW" dirty="0"/>
          </a:p>
          <a:p>
            <a:r>
              <a:rPr lang="zh-TW" altLang="en-US" dirty="0"/>
              <a:t>作業 </a:t>
            </a:r>
            <a:r>
              <a:rPr lang="en-US" altLang="zh-TW" dirty="0"/>
              <a:t>(60%)</a:t>
            </a:r>
            <a:r>
              <a:rPr lang="zh-TW" altLang="en-US" dirty="0"/>
              <a:t>：</a:t>
            </a:r>
            <a:r>
              <a:rPr lang="zh-TW" altLang="en-US" dirty="0">
                <a:solidFill>
                  <a:srgbClr val="FF0000"/>
                </a:solidFill>
              </a:rPr>
              <a:t>沒有分組</a:t>
            </a:r>
            <a:r>
              <a:rPr lang="zh-TW" altLang="en-US" dirty="0"/>
              <a:t>、每個人都要繳交</a:t>
            </a:r>
            <a:endParaRPr lang="en-US" altLang="zh-TW" dirty="0"/>
          </a:p>
          <a:p>
            <a:r>
              <a:rPr lang="zh-TW" altLang="en-US" dirty="0"/>
              <a:t>期末專題 </a:t>
            </a:r>
            <a:r>
              <a:rPr lang="en-US" altLang="zh-TW" dirty="0"/>
              <a:t>(40%)</a:t>
            </a:r>
            <a:r>
              <a:rPr lang="zh-TW" altLang="en-US" dirty="0"/>
              <a:t>：</a:t>
            </a:r>
            <a:r>
              <a:rPr lang="zh-TW" altLang="en-US" dirty="0">
                <a:solidFill>
                  <a:srgbClr val="FF0000"/>
                </a:solidFill>
              </a:rPr>
              <a:t>分組進行</a:t>
            </a:r>
            <a:endParaRPr lang="en-US" altLang="zh-TW" dirty="0">
              <a:solidFill>
                <a:srgbClr val="FF0000"/>
              </a:solidFill>
            </a:endParaRPr>
          </a:p>
          <a:p>
            <a:endParaRPr lang="en-US" altLang="zh-TW" dirty="0">
              <a:solidFill>
                <a:srgbClr val="FF0000"/>
              </a:solidFill>
            </a:endParaRPr>
          </a:p>
          <a:p>
            <a:endParaRPr lang="en-US" altLang="zh-TW" dirty="0"/>
          </a:p>
        </p:txBody>
      </p:sp>
      <p:sp>
        <p:nvSpPr>
          <p:cNvPr id="4" name="矩形 3"/>
          <p:cNvSpPr/>
          <p:nvPr/>
        </p:nvSpPr>
        <p:spPr>
          <a:xfrm>
            <a:off x="2428678" y="3673013"/>
            <a:ext cx="433965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成績是相對的</a:t>
            </a:r>
          </a:p>
        </p:txBody>
      </p:sp>
      <p:sp>
        <p:nvSpPr>
          <p:cNvPr id="5" name="矩形 4"/>
          <p:cNvSpPr/>
          <p:nvPr/>
        </p:nvSpPr>
        <p:spPr>
          <a:xfrm>
            <a:off x="2428678" y="4367647"/>
            <a:ext cx="433965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成績是相對的</a:t>
            </a:r>
          </a:p>
        </p:txBody>
      </p:sp>
      <p:sp>
        <p:nvSpPr>
          <p:cNvPr id="6" name="矩形 5"/>
          <p:cNvSpPr/>
          <p:nvPr/>
        </p:nvSpPr>
        <p:spPr>
          <a:xfrm>
            <a:off x="1604862" y="5245242"/>
            <a:ext cx="598728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成績是相對的</a:t>
            </a:r>
          </a:p>
        </p:txBody>
      </p:sp>
    </p:spTree>
    <p:extLst>
      <p:ext uri="{BB962C8B-B14F-4D97-AF65-F5344CB8AC3E}">
        <p14:creationId xmlns:p14="http://schemas.microsoft.com/office/powerpoint/2010/main" val="3800452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504497" y="910012"/>
            <a:ext cx="8245365" cy="564098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683645" y="1434657"/>
            <a:ext cx="3232520" cy="4818815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/>
          <p:cNvSpPr/>
          <p:nvPr/>
        </p:nvSpPr>
        <p:spPr>
          <a:xfrm>
            <a:off x="683644" y="3507769"/>
            <a:ext cx="7881625" cy="2931146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矩形 29"/>
          <p:cNvSpPr/>
          <p:nvPr/>
        </p:nvSpPr>
        <p:spPr>
          <a:xfrm>
            <a:off x="1331705" y="3647948"/>
            <a:ext cx="4719373" cy="2159143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2996374" y="5885792"/>
            <a:ext cx="3398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Supervised Learning</a:t>
            </a:r>
            <a:endParaRPr lang="zh-TW" altLang="en-US" sz="2400" dirty="0"/>
          </a:p>
        </p:txBody>
      </p:sp>
      <p:sp>
        <p:nvSpPr>
          <p:cNvPr id="7" name="文字方塊 6"/>
          <p:cNvSpPr txBox="1"/>
          <p:nvPr/>
        </p:nvSpPr>
        <p:spPr>
          <a:xfrm>
            <a:off x="992580" y="1635123"/>
            <a:ext cx="2670238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Regression</a:t>
            </a:r>
            <a:endParaRPr lang="zh-TW" altLang="en-US" sz="2400" dirty="0"/>
          </a:p>
        </p:txBody>
      </p:sp>
      <p:sp>
        <p:nvSpPr>
          <p:cNvPr id="10" name="矩形 9"/>
          <p:cNvSpPr/>
          <p:nvPr/>
        </p:nvSpPr>
        <p:spPr>
          <a:xfrm>
            <a:off x="992580" y="2425718"/>
            <a:ext cx="2670238" cy="3392944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>
            <a:off x="1409733" y="2713148"/>
            <a:ext cx="1792282" cy="697384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Linear Model</a:t>
            </a:r>
            <a:endParaRPr lang="zh-TW" altLang="en-US" sz="2400" dirty="0"/>
          </a:p>
        </p:txBody>
      </p:sp>
      <p:sp>
        <p:nvSpPr>
          <p:cNvPr id="11" name="矩形 10"/>
          <p:cNvSpPr/>
          <p:nvPr/>
        </p:nvSpPr>
        <p:spPr>
          <a:xfrm>
            <a:off x="6431475" y="4186623"/>
            <a:ext cx="1830431" cy="106112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Structured Learning</a:t>
            </a:r>
            <a:endParaRPr lang="zh-TW" altLang="en-US" sz="2400" dirty="0"/>
          </a:p>
        </p:txBody>
      </p:sp>
      <p:sp>
        <p:nvSpPr>
          <p:cNvPr id="23" name="矩形 22"/>
          <p:cNvSpPr/>
          <p:nvPr/>
        </p:nvSpPr>
        <p:spPr>
          <a:xfrm>
            <a:off x="4121738" y="1087911"/>
            <a:ext cx="2309737" cy="106788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Semi-supervised Learning</a:t>
            </a:r>
            <a:endParaRPr lang="zh-TW" altLang="en-US" sz="2400" dirty="0"/>
          </a:p>
        </p:txBody>
      </p:sp>
      <p:sp>
        <p:nvSpPr>
          <p:cNvPr id="24" name="矩形 23"/>
          <p:cNvSpPr/>
          <p:nvPr/>
        </p:nvSpPr>
        <p:spPr>
          <a:xfrm>
            <a:off x="6602193" y="1088160"/>
            <a:ext cx="1963076" cy="106788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Transfer Learning</a:t>
            </a:r>
            <a:endParaRPr lang="zh-TW" altLang="en-US" sz="2400" dirty="0"/>
          </a:p>
        </p:txBody>
      </p:sp>
      <p:sp>
        <p:nvSpPr>
          <p:cNvPr id="25" name="矩形 24"/>
          <p:cNvSpPr/>
          <p:nvPr/>
        </p:nvSpPr>
        <p:spPr>
          <a:xfrm>
            <a:off x="4136486" y="2293131"/>
            <a:ext cx="1985671" cy="106788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Unsupervised Learning</a:t>
            </a:r>
            <a:endParaRPr lang="zh-TW" altLang="en-US" sz="2400" dirty="0"/>
          </a:p>
        </p:txBody>
      </p:sp>
      <p:sp>
        <p:nvSpPr>
          <p:cNvPr id="26" name="矩形 25"/>
          <p:cNvSpPr/>
          <p:nvPr/>
        </p:nvSpPr>
        <p:spPr>
          <a:xfrm>
            <a:off x="6299765" y="2297329"/>
            <a:ext cx="2265504" cy="106788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Reinforcement Learning</a:t>
            </a:r>
            <a:endParaRPr lang="zh-TW" altLang="en-US" sz="2400" dirty="0"/>
          </a:p>
        </p:txBody>
      </p:sp>
      <p:sp>
        <p:nvSpPr>
          <p:cNvPr id="27" name="文字方塊 26"/>
          <p:cNvSpPr txBox="1"/>
          <p:nvPr/>
        </p:nvSpPr>
        <p:spPr>
          <a:xfrm>
            <a:off x="2560538" y="5344223"/>
            <a:ext cx="2039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Classification</a:t>
            </a:r>
            <a:endParaRPr lang="zh-TW" altLang="en-US" sz="2400" dirty="0"/>
          </a:p>
        </p:txBody>
      </p:sp>
      <p:sp>
        <p:nvSpPr>
          <p:cNvPr id="28" name="矩形 27"/>
          <p:cNvSpPr/>
          <p:nvPr/>
        </p:nvSpPr>
        <p:spPr>
          <a:xfrm>
            <a:off x="1240566" y="3900740"/>
            <a:ext cx="4535352" cy="146094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sp>
        <p:nvSpPr>
          <p:cNvPr id="20" name="矩形 19"/>
          <p:cNvSpPr/>
          <p:nvPr/>
        </p:nvSpPr>
        <p:spPr>
          <a:xfrm>
            <a:off x="1450868" y="4071878"/>
            <a:ext cx="1787219" cy="78870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Deep Learning</a:t>
            </a:r>
            <a:endParaRPr lang="zh-TW" altLang="en-US" sz="2400" dirty="0"/>
          </a:p>
        </p:txBody>
      </p:sp>
      <p:sp>
        <p:nvSpPr>
          <p:cNvPr id="21" name="矩形 20"/>
          <p:cNvSpPr/>
          <p:nvPr/>
        </p:nvSpPr>
        <p:spPr>
          <a:xfrm>
            <a:off x="3478308" y="4087293"/>
            <a:ext cx="1993127" cy="78870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SVM, decision tree, K-NN</a:t>
            </a:r>
            <a:r>
              <a:rPr lang="zh-TW" altLang="en-US" sz="2400" dirty="0"/>
              <a:t> </a:t>
            </a:r>
            <a:r>
              <a:rPr lang="en-US" altLang="zh-TW" sz="2400" dirty="0"/>
              <a:t>…</a:t>
            </a:r>
            <a:endParaRPr lang="zh-TW" altLang="en-US" sz="2400" dirty="0"/>
          </a:p>
        </p:txBody>
      </p:sp>
      <p:sp>
        <p:nvSpPr>
          <p:cNvPr id="29" name="文字方塊 28"/>
          <p:cNvSpPr txBox="1"/>
          <p:nvPr/>
        </p:nvSpPr>
        <p:spPr>
          <a:xfrm>
            <a:off x="2221063" y="4866733"/>
            <a:ext cx="2530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Non-linear Model</a:t>
            </a:r>
            <a:endParaRPr lang="zh-TW" altLang="en-US" sz="2400" dirty="0"/>
          </a:p>
        </p:txBody>
      </p:sp>
      <p:cxnSp>
        <p:nvCxnSpPr>
          <p:cNvPr id="32" name="直線單箭頭接點 31"/>
          <p:cNvCxnSpPr>
            <a:endCxn id="18" idx="0"/>
          </p:cNvCxnSpPr>
          <p:nvPr/>
        </p:nvCxnSpPr>
        <p:spPr>
          <a:xfrm flipH="1">
            <a:off x="2305874" y="2104182"/>
            <a:ext cx="0" cy="60896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單箭頭接點 33"/>
          <p:cNvCxnSpPr/>
          <p:nvPr/>
        </p:nvCxnSpPr>
        <p:spPr>
          <a:xfrm>
            <a:off x="2305874" y="3410532"/>
            <a:ext cx="0" cy="63270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單箭頭接點 35"/>
          <p:cNvCxnSpPr/>
          <p:nvPr/>
        </p:nvCxnSpPr>
        <p:spPr>
          <a:xfrm rot="16200000" flipH="1">
            <a:off x="6051078" y="4438138"/>
            <a:ext cx="0" cy="60896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矩形 30"/>
          <p:cNvSpPr/>
          <p:nvPr/>
        </p:nvSpPr>
        <p:spPr>
          <a:xfrm>
            <a:off x="3813430" y="341885"/>
            <a:ext cx="474826" cy="3741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sp>
        <p:nvSpPr>
          <p:cNvPr id="33" name="矩形 32"/>
          <p:cNvSpPr/>
          <p:nvPr/>
        </p:nvSpPr>
        <p:spPr>
          <a:xfrm>
            <a:off x="5572221" y="335261"/>
            <a:ext cx="561576" cy="399076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矩形 34"/>
          <p:cNvSpPr/>
          <p:nvPr/>
        </p:nvSpPr>
        <p:spPr>
          <a:xfrm>
            <a:off x="6988195" y="329053"/>
            <a:ext cx="573292" cy="38693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sp>
        <p:nvSpPr>
          <p:cNvPr id="3" name="文字方塊 2"/>
          <p:cNvSpPr txBox="1"/>
          <p:nvPr/>
        </p:nvSpPr>
        <p:spPr>
          <a:xfrm>
            <a:off x="4281110" y="297112"/>
            <a:ext cx="1299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scenario</a:t>
            </a:r>
            <a:endParaRPr lang="zh-TW" altLang="en-US" sz="2400" dirty="0"/>
          </a:p>
        </p:txBody>
      </p:sp>
      <p:sp>
        <p:nvSpPr>
          <p:cNvPr id="37" name="文字方塊 36"/>
          <p:cNvSpPr txBox="1"/>
          <p:nvPr/>
        </p:nvSpPr>
        <p:spPr>
          <a:xfrm>
            <a:off x="7561487" y="309482"/>
            <a:ext cx="1299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method</a:t>
            </a:r>
            <a:endParaRPr lang="zh-TW" altLang="en-US" sz="2400" dirty="0"/>
          </a:p>
        </p:txBody>
      </p:sp>
      <p:sp>
        <p:nvSpPr>
          <p:cNvPr id="38" name="文字方塊 37"/>
          <p:cNvSpPr txBox="1"/>
          <p:nvPr/>
        </p:nvSpPr>
        <p:spPr>
          <a:xfrm>
            <a:off x="6154397" y="304180"/>
            <a:ext cx="717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task</a:t>
            </a:r>
            <a:endParaRPr lang="zh-TW" altLang="en-US" sz="2400" dirty="0"/>
          </a:p>
        </p:txBody>
      </p:sp>
      <p:sp>
        <p:nvSpPr>
          <p:cNvPr id="39" name="矩形 38"/>
          <p:cNvSpPr/>
          <p:nvPr/>
        </p:nvSpPr>
        <p:spPr>
          <a:xfrm>
            <a:off x="166720" y="105691"/>
            <a:ext cx="25555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b="1" i="1" u="sng" dirty="0"/>
              <a:t>Learning Map</a:t>
            </a:r>
            <a:endParaRPr lang="zh-TW" altLang="en-US" sz="3200" b="1" i="1" u="sng" dirty="0"/>
          </a:p>
        </p:txBody>
      </p:sp>
      <p:sp>
        <p:nvSpPr>
          <p:cNvPr id="9" name="文字方塊 8"/>
          <p:cNvSpPr txBox="1"/>
          <p:nvPr/>
        </p:nvSpPr>
        <p:spPr>
          <a:xfrm>
            <a:off x="683644" y="910012"/>
            <a:ext cx="22094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Learning Theory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3016962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Learning Map</a:t>
            </a:r>
            <a:endParaRPr lang="zh-TW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1105349" y="1808548"/>
            <a:ext cx="2670238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Regression</a:t>
            </a:r>
            <a:endParaRPr lang="zh-TW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30"/>
              <p:cNvSpPr txBox="1"/>
              <p:nvPr/>
            </p:nvSpPr>
            <p:spPr>
              <a:xfrm>
                <a:off x="4551511" y="1641753"/>
                <a:ext cx="373324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400" dirty="0"/>
                  <a:t>The output of the target function </a:t>
                </a:r>
                <a14:m>
                  <m:oMath xmlns:m="http://schemas.openxmlformats.org/officeDocument/2006/math"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altLang="zh-TW" sz="2400" dirty="0"/>
                  <a:t> is “scalar”.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31" name="文字方塊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1511" y="1641753"/>
                <a:ext cx="3733249" cy="830997"/>
              </a:xfrm>
              <a:prstGeom prst="rect">
                <a:avLst/>
              </a:prstGeom>
              <a:blipFill rotWithShape="0">
                <a:blip r:embed="rId3"/>
                <a:stretch>
                  <a:fillRect t="-5839" b="-1532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矩形 64"/>
          <p:cNvSpPr/>
          <p:nvPr/>
        </p:nvSpPr>
        <p:spPr>
          <a:xfrm>
            <a:off x="4361132" y="2796984"/>
            <a:ext cx="865946" cy="89209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f</a:t>
            </a:r>
            <a:endParaRPr lang="zh-TW" altLang="en-US" sz="2800" dirty="0"/>
          </a:p>
        </p:txBody>
      </p:sp>
      <p:sp>
        <p:nvSpPr>
          <p:cNvPr id="66" name="文字方塊 65"/>
          <p:cNvSpPr txBox="1"/>
          <p:nvPr/>
        </p:nvSpPr>
        <p:spPr>
          <a:xfrm>
            <a:off x="1967695" y="2712822"/>
            <a:ext cx="1946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今天上午 </a:t>
            </a:r>
            <a:r>
              <a:rPr lang="en-US" altLang="zh-TW" dirty="0"/>
              <a:t>PM2.5</a:t>
            </a:r>
            <a:endParaRPr lang="zh-TW" altLang="en-US" dirty="0"/>
          </a:p>
        </p:txBody>
      </p:sp>
      <p:sp>
        <p:nvSpPr>
          <p:cNvPr id="67" name="文字方塊 66"/>
          <p:cNvSpPr txBox="1"/>
          <p:nvPr/>
        </p:nvSpPr>
        <p:spPr>
          <a:xfrm>
            <a:off x="1993094" y="3048016"/>
            <a:ext cx="1978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昨天上午</a:t>
            </a:r>
            <a:r>
              <a:rPr lang="en-US" altLang="zh-TW" dirty="0"/>
              <a:t>PM2.5</a:t>
            </a:r>
            <a:endParaRPr lang="zh-TW" altLang="en-US" dirty="0"/>
          </a:p>
        </p:txBody>
      </p:sp>
      <p:sp>
        <p:nvSpPr>
          <p:cNvPr id="68" name="文字方塊 67"/>
          <p:cNvSpPr txBox="1"/>
          <p:nvPr/>
        </p:nvSpPr>
        <p:spPr>
          <a:xfrm>
            <a:off x="2535534" y="3343484"/>
            <a:ext cx="771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…….</a:t>
            </a:r>
            <a:endParaRPr lang="zh-TW" altLang="en-US" dirty="0"/>
          </a:p>
        </p:txBody>
      </p:sp>
      <p:sp>
        <p:nvSpPr>
          <p:cNvPr id="69" name="文字方塊 68"/>
          <p:cNvSpPr txBox="1"/>
          <p:nvPr/>
        </p:nvSpPr>
        <p:spPr>
          <a:xfrm>
            <a:off x="5858073" y="2971372"/>
            <a:ext cx="2035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明天上午</a:t>
            </a:r>
            <a:r>
              <a:rPr lang="en-US" altLang="zh-TW" dirty="0"/>
              <a:t>PM2.5</a:t>
            </a:r>
            <a:endParaRPr lang="zh-TW" altLang="en-US" dirty="0"/>
          </a:p>
        </p:txBody>
      </p:sp>
      <p:cxnSp>
        <p:nvCxnSpPr>
          <p:cNvPr id="70" name="直線單箭頭接點 69"/>
          <p:cNvCxnSpPr/>
          <p:nvPr/>
        </p:nvCxnSpPr>
        <p:spPr>
          <a:xfrm>
            <a:off x="3710831" y="2908185"/>
            <a:ext cx="650301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線單箭頭接點 70"/>
          <p:cNvCxnSpPr>
            <a:endCxn id="65" idx="1"/>
          </p:cNvCxnSpPr>
          <p:nvPr/>
        </p:nvCxnSpPr>
        <p:spPr>
          <a:xfrm flipV="1">
            <a:off x="3710831" y="3243032"/>
            <a:ext cx="650301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線單箭頭接點 72"/>
          <p:cNvCxnSpPr/>
          <p:nvPr/>
        </p:nvCxnSpPr>
        <p:spPr>
          <a:xfrm>
            <a:off x="5243088" y="3263639"/>
            <a:ext cx="63751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文字方塊 74"/>
          <p:cNvSpPr txBox="1"/>
          <p:nvPr/>
        </p:nvSpPr>
        <p:spPr>
          <a:xfrm>
            <a:off x="5803135" y="3243030"/>
            <a:ext cx="1726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(scalar)</a:t>
            </a:r>
            <a:endParaRPr lang="zh-TW" altLang="en-US" sz="2400" dirty="0"/>
          </a:p>
        </p:txBody>
      </p:sp>
      <p:cxnSp>
        <p:nvCxnSpPr>
          <p:cNvPr id="87" name="直線單箭頭接點 86"/>
          <p:cNvCxnSpPr/>
          <p:nvPr/>
        </p:nvCxnSpPr>
        <p:spPr>
          <a:xfrm flipV="1">
            <a:off x="3710831" y="3583192"/>
            <a:ext cx="650301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>
            <a:off x="-413384" y="3988661"/>
            <a:ext cx="98425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文字方塊 87"/>
          <p:cNvSpPr txBox="1"/>
          <p:nvPr/>
        </p:nvSpPr>
        <p:spPr>
          <a:xfrm>
            <a:off x="795463" y="5173787"/>
            <a:ext cx="2304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9/01</a:t>
            </a:r>
            <a:r>
              <a:rPr lang="zh-TW" altLang="en-US" dirty="0"/>
              <a:t> 上午 </a:t>
            </a:r>
            <a:r>
              <a:rPr lang="en-US" altLang="zh-TW" dirty="0"/>
              <a:t>PM2.5 = 63 </a:t>
            </a:r>
            <a:endParaRPr lang="zh-TW" altLang="en-US" dirty="0"/>
          </a:p>
        </p:txBody>
      </p:sp>
      <p:sp>
        <p:nvSpPr>
          <p:cNvPr id="89" name="文字方塊 88"/>
          <p:cNvSpPr txBox="1"/>
          <p:nvPr/>
        </p:nvSpPr>
        <p:spPr>
          <a:xfrm>
            <a:off x="3099772" y="5150136"/>
            <a:ext cx="2322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9/02</a:t>
            </a:r>
            <a:r>
              <a:rPr lang="zh-TW" altLang="en-US" dirty="0"/>
              <a:t> 上午 </a:t>
            </a:r>
            <a:r>
              <a:rPr lang="en-US" altLang="zh-TW" dirty="0"/>
              <a:t>PM2.5 = 65</a:t>
            </a:r>
            <a:endParaRPr lang="zh-TW" altLang="en-US" dirty="0"/>
          </a:p>
        </p:txBody>
      </p:sp>
      <p:sp>
        <p:nvSpPr>
          <p:cNvPr id="90" name="文字方塊 89"/>
          <p:cNvSpPr txBox="1"/>
          <p:nvPr/>
        </p:nvSpPr>
        <p:spPr>
          <a:xfrm>
            <a:off x="6437699" y="5172723"/>
            <a:ext cx="2642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9/03</a:t>
            </a:r>
            <a:r>
              <a:rPr lang="zh-TW" altLang="en-US" dirty="0"/>
              <a:t> 上午 </a:t>
            </a:r>
            <a:r>
              <a:rPr lang="en-US" altLang="zh-TW" dirty="0"/>
              <a:t>PM2.5 = 100</a:t>
            </a:r>
            <a:endParaRPr lang="zh-TW" altLang="en-US" dirty="0"/>
          </a:p>
        </p:txBody>
      </p:sp>
      <p:sp>
        <p:nvSpPr>
          <p:cNvPr id="91" name="文字方塊 90"/>
          <p:cNvSpPr txBox="1"/>
          <p:nvPr/>
        </p:nvSpPr>
        <p:spPr>
          <a:xfrm>
            <a:off x="-117803" y="4130377"/>
            <a:ext cx="2641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solidFill>
                  <a:srgbClr val="0070C0"/>
                </a:solidFill>
              </a:rPr>
              <a:t>Training Data:</a:t>
            </a:r>
            <a:endParaRPr lang="zh-TW" altLang="en-US" sz="2800" dirty="0">
              <a:solidFill>
                <a:srgbClr val="0070C0"/>
              </a:solidFill>
            </a:endParaRPr>
          </a:p>
        </p:txBody>
      </p:sp>
      <p:sp>
        <p:nvSpPr>
          <p:cNvPr id="92" name="文字方塊 91"/>
          <p:cNvSpPr txBox="1"/>
          <p:nvPr/>
        </p:nvSpPr>
        <p:spPr>
          <a:xfrm>
            <a:off x="795463" y="6098654"/>
            <a:ext cx="2304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9/12</a:t>
            </a:r>
            <a:r>
              <a:rPr lang="zh-TW" altLang="en-US" dirty="0"/>
              <a:t> 上午 </a:t>
            </a:r>
            <a:r>
              <a:rPr lang="en-US" altLang="zh-TW" dirty="0"/>
              <a:t>PM2.5 = 30</a:t>
            </a:r>
            <a:endParaRPr lang="zh-TW" altLang="en-US" dirty="0"/>
          </a:p>
        </p:txBody>
      </p:sp>
      <p:sp>
        <p:nvSpPr>
          <p:cNvPr id="93" name="文字方塊 92"/>
          <p:cNvSpPr txBox="1"/>
          <p:nvPr/>
        </p:nvSpPr>
        <p:spPr>
          <a:xfrm>
            <a:off x="3099772" y="6098654"/>
            <a:ext cx="2495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9/13</a:t>
            </a:r>
            <a:r>
              <a:rPr lang="zh-TW" altLang="en-US" dirty="0"/>
              <a:t> 上午 </a:t>
            </a:r>
            <a:r>
              <a:rPr lang="en-US" altLang="zh-TW" dirty="0"/>
              <a:t>PM2.5 = 25</a:t>
            </a:r>
            <a:endParaRPr lang="zh-TW" altLang="en-US" dirty="0"/>
          </a:p>
        </p:txBody>
      </p:sp>
      <p:sp>
        <p:nvSpPr>
          <p:cNvPr id="94" name="文字方塊 93"/>
          <p:cNvSpPr txBox="1"/>
          <p:nvPr/>
        </p:nvSpPr>
        <p:spPr>
          <a:xfrm>
            <a:off x="6417490" y="6109649"/>
            <a:ext cx="2247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9/14</a:t>
            </a:r>
            <a:r>
              <a:rPr lang="zh-TW" altLang="en-US" dirty="0"/>
              <a:t> 上午 </a:t>
            </a:r>
            <a:r>
              <a:rPr lang="en-US" altLang="zh-TW" dirty="0"/>
              <a:t>PM2.5 = 20</a:t>
            </a:r>
            <a:endParaRPr lang="zh-TW" altLang="en-US" dirty="0"/>
          </a:p>
        </p:txBody>
      </p:sp>
      <p:sp>
        <p:nvSpPr>
          <p:cNvPr id="15" name="文字方塊 14"/>
          <p:cNvSpPr txBox="1"/>
          <p:nvPr/>
        </p:nvSpPr>
        <p:spPr>
          <a:xfrm>
            <a:off x="28089" y="4737223"/>
            <a:ext cx="1637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Input:</a:t>
            </a:r>
            <a:endParaRPr lang="zh-TW" altLang="en-US" sz="2400" dirty="0"/>
          </a:p>
        </p:txBody>
      </p:sp>
      <p:sp>
        <p:nvSpPr>
          <p:cNvPr id="95" name="文字方塊 94"/>
          <p:cNvSpPr txBox="1"/>
          <p:nvPr/>
        </p:nvSpPr>
        <p:spPr>
          <a:xfrm>
            <a:off x="28089" y="5611523"/>
            <a:ext cx="1637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Input:</a:t>
            </a:r>
            <a:endParaRPr lang="zh-TW" altLang="en-US" sz="2400" dirty="0"/>
          </a:p>
        </p:txBody>
      </p:sp>
      <p:sp>
        <p:nvSpPr>
          <p:cNvPr id="96" name="文字方塊 95"/>
          <p:cNvSpPr txBox="1"/>
          <p:nvPr/>
        </p:nvSpPr>
        <p:spPr>
          <a:xfrm>
            <a:off x="5323577" y="4699466"/>
            <a:ext cx="1637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Output:</a:t>
            </a:r>
            <a:endParaRPr lang="zh-TW" altLang="en-US" sz="2400" dirty="0"/>
          </a:p>
        </p:txBody>
      </p:sp>
      <p:sp>
        <p:nvSpPr>
          <p:cNvPr id="97" name="文字方塊 96"/>
          <p:cNvSpPr txBox="1"/>
          <p:nvPr/>
        </p:nvSpPr>
        <p:spPr>
          <a:xfrm>
            <a:off x="5323577" y="5652627"/>
            <a:ext cx="1637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Output:</a:t>
            </a:r>
            <a:endParaRPr lang="zh-TW" altLang="en-US" sz="2400" dirty="0"/>
          </a:p>
        </p:txBody>
      </p:sp>
      <p:sp>
        <p:nvSpPr>
          <p:cNvPr id="16" name="文字方塊 15"/>
          <p:cNvSpPr txBox="1"/>
          <p:nvPr/>
        </p:nvSpPr>
        <p:spPr>
          <a:xfrm>
            <a:off x="410290" y="2765977"/>
            <a:ext cx="12663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/>
              <a:t>預測</a:t>
            </a:r>
            <a:endParaRPr lang="en-US" altLang="zh-TW" sz="2800" dirty="0"/>
          </a:p>
          <a:p>
            <a:r>
              <a:rPr lang="en-US" altLang="zh-TW" sz="2800" dirty="0"/>
              <a:t>PM2.5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720255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1" grpId="0"/>
      <p:bldP spid="65" grpId="0" animBg="1"/>
      <p:bldP spid="66" grpId="0"/>
      <p:bldP spid="67" grpId="0"/>
      <p:bldP spid="68" grpId="0"/>
      <p:bldP spid="69" grpId="0"/>
      <p:bldP spid="75" grpId="0"/>
      <p:bldP spid="88" grpId="0"/>
      <p:bldP spid="89" grpId="0"/>
      <p:bldP spid="90" grpId="0"/>
      <p:bldP spid="91" grpId="0"/>
      <p:bldP spid="92" grpId="0"/>
      <p:bldP spid="93" grpId="0"/>
      <p:bldP spid="94" grpId="0"/>
      <p:bldP spid="15" grpId="0"/>
      <p:bldP spid="95" grpId="0"/>
      <p:bldP spid="96" grpId="0"/>
      <p:bldP spid="97" grpId="0"/>
      <p:bldP spid="1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1444474" y="3821373"/>
            <a:ext cx="4719373" cy="2159143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Learning Map</a:t>
            </a:r>
            <a:endParaRPr lang="zh-TW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1105349" y="1808548"/>
            <a:ext cx="2670238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Regression</a:t>
            </a:r>
            <a:endParaRPr lang="zh-TW" altLang="en-US" sz="2400" dirty="0"/>
          </a:p>
        </p:txBody>
      </p:sp>
      <p:sp>
        <p:nvSpPr>
          <p:cNvPr id="10" name="矩形 9"/>
          <p:cNvSpPr/>
          <p:nvPr/>
        </p:nvSpPr>
        <p:spPr>
          <a:xfrm>
            <a:off x="1105349" y="2599143"/>
            <a:ext cx="2670238" cy="3392944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文字方塊 26"/>
          <p:cNvSpPr txBox="1"/>
          <p:nvPr/>
        </p:nvSpPr>
        <p:spPr>
          <a:xfrm>
            <a:off x="2673307" y="5517648"/>
            <a:ext cx="2039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Classification</a:t>
            </a:r>
            <a:endParaRPr lang="zh-TW" altLang="en-US" sz="2400" dirty="0"/>
          </a:p>
        </p:txBody>
      </p:sp>
      <p:cxnSp>
        <p:nvCxnSpPr>
          <p:cNvPr id="32" name="直線單箭頭接點 31"/>
          <p:cNvCxnSpPr/>
          <p:nvPr/>
        </p:nvCxnSpPr>
        <p:spPr>
          <a:xfrm flipH="1">
            <a:off x="2418643" y="2277607"/>
            <a:ext cx="0" cy="60896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415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0" grpId="0" animBg="1"/>
      <p:bldP spid="2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Classification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/>
              <a:t>Binary Classification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zh-TW" dirty="0"/>
              <a:t>Multi-class Classification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1621527" y="4331494"/>
            <a:ext cx="1900445" cy="68500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Function f</a:t>
            </a:r>
            <a:endParaRPr lang="zh-TW" altLang="en-US" sz="2400" dirty="0"/>
          </a:p>
        </p:txBody>
      </p:sp>
      <p:sp>
        <p:nvSpPr>
          <p:cNvPr id="6" name="矩形 5"/>
          <p:cNvSpPr/>
          <p:nvPr/>
        </p:nvSpPr>
        <p:spPr>
          <a:xfrm>
            <a:off x="5451716" y="4331494"/>
            <a:ext cx="1900445" cy="68500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Function f</a:t>
            </a:r>
            <a:endParaRPr lang="zh-TW" altLang="en-US" sz="2400" dirty="0"/>
          </a:p>
        </p:txBody>
      </p:sp>
      <p:sp>
        <p:nvSpPr>
          <p:cNvPr id="7" name="文字方塊 6"/>
          <p:cNvSpPr txBox="1"/>
          <p:nvPr/>
        </p:nvSpPr>
        <p:spPr>
          <a:xfrm>
            <a:off x="1454149" y="5620406"/>
            <a:ext cx="223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Input</a:t>
            </a:r>
            <a:endParaRPr lang="zh-TW" altLang="en-US" sz="2800" dirty="0"/>
          </a:p>
        </p:txBody>
      </p:sp>
      <p:sp>
        <p:nvSpPr>
          <p:cNvPr id="8" name="文字方塊 7"/>
          <p:cNvSpPr txBox="1"/>
          <p:nvPr/>
        </p:nvSpPr>
        <p:spPr>
          <a:xfrm>
            <a:off x="5276849" y="5620406"/>
            <a:ext cx="223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Input</a:t>
            </a:r>
            <a:endParaRPr lang="zh-TW" altLang="en-US" sz="2800" dirty="0"/>
          </a:p>
        </p:txBody>
      </p:sp>
      <p:sp>
        <p:nvSpPr>
          <p:cNvPr id="9" name="向下箭號 8"/>
          <p:cNvSpPr/>
          <p:nvPr/>
        </p:nvSpPr>
        <p:spPr>
          <a:xfrm flipV="1">
            <a:off x="2327274" y="5016500"/>
            <a:ext cx="488950" cy="60390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向下箭號 9"/>
          <p:cNvSpPr/>
          <p:nvPr/>
        </p:nvSpPr>
        <p:spPr>
          <a:xfrm flipV="1">
            <a:off x="6125023" y="5016500"/>
            <a:ext cx="488950" cy="60390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向下箭號 10"/>
          <p:cNvSpPr/>
          <p:nvPr/>
        </p:nvSpPr>
        <p:spPr>
          <a:xfrm flipV="1">
            <a:off x="2327274" y="3694251"/>
            <a:ext cx="488950" cy="60390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向下箭號 11"/>
          <p:cNvSpPr/>
          <p:nvPr/>
        </p:nvSpPr>
        <p:spPr>
          <a:xfrm flipV="1">
            <a:off x="6125023" y="3694251"/>
            <a:ext cx="488950" cy="60390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/>
          <p:cNvSpPr txBox="1"/>
          <p:nvPr/>
        </p:nvSpPr>
        <p:spPr>
          <a:xfrm>
            <a:off x="1585221" y="3162767"/>
            <a:ext cx="19367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Yes or No</a:t>
            </a:r>
            <a:endParaRPr lang="zh-TW" altLang="en-US" sz="2800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4402706" y="3199796"/>
            <a:ext cx="3933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Class 1, Class 2, … Class N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70172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  <p:bldP spid="9" grpId="0" animBg="1"/>
      <p:bldP spid="10" grpId="0" animBg="1"/>
      <p:bldP spid="11" grpId="0" animBg="1"/>
      <p:bldP spid="12" grpId="0" animBg="1"/>
      <p:bldP spid="13" grpId="0"/>
      <p:bldP spid="1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http://www.ceu.org.tw/images/CEU_knowledge21065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048" y="1764962"/>
            <a:ext cx="1784273" cy="178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Binary Classification</a:t>
            </a:r>
          </a:p>
        </p:txBody>
      </p:sp>
      <p:sp>
        <p:nvSpPr>
          <p:cNvPr id="4" name="矩形 3"/>
          <p:cNvSpPr/>
          <p:nvPr/>
        </p:nvSpPr>
        <p:spPr>
          <a:xfrm>
            <a:off x="654706" y="1998978"/>
            <a:ext cx="136614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i="1" u="sng" dirty="0"/>
              <a:t>Spam </a:t>
            </a:r>
          </a:p>
          <a:p>
            <a:r>
              <a:rPr lang="en-US" altLang="zh-TW" sz="2800" b="1" i="1" u="sng" dirty="0"/>
              <a:t>filtering</a:t>
            </a:r>
            <a:endParaRPr lang="zh-TW" altLang="en-US" sz="2800" b="1" i="1" u="sng" dirty="0"/>
          </a:p>
        </p:txBody>
      </p:sp>
      <p:grpSp>
        <p:nvGrpSpPr>
          <p:cNvPr id="5" name="群組 4"/>
          <p:cNvGrpSpPr/>
          <p:nvPr/>
        </p:nvGrpSpPr>
        <p:grpSpPr>
          <a:xfrm>
            <a:off x="942228" y="3335190"/>
            <a:ext cx="7816752" cy="3530146"/>
            <a:chOff x="628650" y="2236221"/>
            <a:chExt cx="7816752" cy="3530146"/>
          </a:xfrm>
        </p:grpSpPr>
        <p:pic>
          <p:nvPicPr>
            <p:cNvPr id="6" name="Picture 2" descr="http://cdn.toptenreviews.com/rev/site/cms/category_headers/139-h_main-w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650" y="2236221"/>
              <a:ext cx="7816752" cy="35301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矩形 6"/>
            <p:cNvSpPr/>
            <p:nvPr/>
          </p:nvSpPr>
          <p:spPr>
            <a:xfrm>
              <a:off x="2197318" y="5112936"/>
              <a:ext cx="460946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dirty="0"/>
                <a:t>(</a:t>
              </a:r>
              <a:r>
                <a:rPr lang="zh-TW" altLang="en-US" dirty="0"/>
                <a:t>http://spam-filter-review.toptenreviews.com/</a:t>
              </a:r>
              <a:r>
                <a:rPr lang="en-US" altLang="zh-TW" dirty="0"/>
                <a:t>)</a:t>
              </a:r>
              <a:endParaRPr lang="zh-TW" altLang="en-US" dirty="0"/>
            </a:p>
          </p:txBody>
        </p:sp>
      </p:grpSp>
      <p:sp>
        <p:nvSpPr>
          <p:cNvPr id="12" name="矩形 11"/>
          <p:cNvSpPr/>
          <p:nvPr/>
        </p:nvSpPr>
        <p:spPr>
          <a:xfrm>
            <a:off x="5349921" y="1947798"/>
            <a:ext cx="1719619" cy="124405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Function</a:t>
            </a:r>
            <a:endParaRPr lang="zh-TW" altLang="en-US" sz="2800" dirty="0"/>
          </a:p>
        </p:txBody>
      </p:sp>
      <p:sp>
        <p:nvSpPr>
          <p:cNvPr id="15" name="向右箭號 14"/>
          <p:cNvSpPr/>
          <p:nvPr/>
        </p:nvSpPr>
        <p:spPr>
          <a:xfrm>
            <a:off x="7157823" y="2319567"/>
            <a:ext cx="423081" cy="56108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7580904" y="2334439"/>
            <a:ext cx="1445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solidFill>
                  <a:srgbClr val="FF0000"/>
                </a:solidFill>
              </a:rPr>
              <a:t>Yes</a:t>
            </a:r>
            <a:r>
              <a:rPr lang="en-US" altLang="zh-TW" sz="2800" dirty="0"/>
              <a:t>/</a:t>
            </a:r>
            <a:r>
              <a:rPr lang="en-US" altLang="zh-TW" sz="2800" dirty="0">
                <a:solidFill>
                  <a:srgbClr val="0000FF"/>
                </a:solidFill>
              </a:rPr>
              <a:t>No</a:t>
            </a:r>
            <a:endParaRPr lang="zh-TW" altLang="en-US" sz="2800" dirty="0"/>
          </a:p>
        </p:txBody>
      </p:sp>
      <p:pic>
        <p:nvPicPr>
          <p:cNvPr id="26" name="圖片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7358" y="1825625"/>
            <a:ext cx="274307" cy="1494693"/>
          </a:xfrm>
          <a:prstGeom prst="rect">
            <a:avLst/>
          </a:prstGeom>
        </p:spPr>
      </p:pic>
      <p:sp>
        <p:nvSpPr>
          <p:cNvPr id="28" name="向右箭號 27"/>
          <p:cNvSpPr/>
          <p:nvPr/>
        </p:nvSpPr>
        <p:spPr>
          <a:xfrm>
            <a:off x="4850604" y="2289279"/>
            <a:ext cx="423081" cy="56108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6069441" y="3437310"/>
            <a:ext cx="1308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Yes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7580904" y="4960288"/>
            <a:ext cx="1308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0000FF"/>
                </a:solidFill>
              </a:rPr>
              <a:t>No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654706" y="4483235"/>
            <a:ext cx="14804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solidFill>
                  <a:srgbClr val="FF0000"/>
                </a:solidFill>
              </a:rPr>
              <a:t>Training</a:t>
            </a:r>
          </a:p>
          <a:p>
            <a:pPr algn="ctr"/>
            <a:r>
              <a:rPr lang="en-US" altLang="zh-TW" sz="2800" dirty="0">
                <a:solidFill>
                  <a:srgbClr val="FF0000"/>
                </a:solidFill>
              </a:rPr>
              <a:t>Data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046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8" grpId="0"/>
      <p:bldP spid="18" grpId="0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Multi-class Classification</a:t>
            </a:r>
            <a:endParaRPr lang="zh-TW" altLang="en-US" dirty="0"/>
          </a:p>
        </p:txBody>
      </p:sp>
      <p:pic>
        <p:nvPicPr>
          <p:cNvPr id="34818" name="Picture 2" descr="http://top-breaking-news.com/wp-content/uploads/2016/03/Twitter-new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07" y="2424793"/>
            <a:ext cx="5002893" cy="375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888094" y="6127233"/>
            <a:ext cx="3129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http://top-breaking-news.com/</a:t>
            </a:r>
          </a:p>
        </p:txBody>
      </p:sp>
      <p:sp>
        <p:nvSpPr>
          <p:cNvPr id="6" name="矩形 5"/>
          <p:cNvSpPr/>
          <p:nvPr/>
        </p:nvSpPr>
        <p:spPr>
          <a:xfrm>
            <a:off x="4695519" y="1998726"/>
            <a:ext cx="1719619" cy="124405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Function</a:t>
            </a:r>
            <a:endParaRPr lang="zh-TW" altLang="en-US" sz="2800" dirty="0"/>
          </a:p>
        </p:txBody>
      </p:sp>
      <p:sp>
        <p:nvSpPr>
          <p:cNvPr id="7" name="向右箭號 6"/>
          <p:cNvSpPr/>
          <p:nvPr/>
        </p:nvSpPr>
        <p:spPr>
          <a:xfrm>
            <a:off x="6501881" y="2340206"/>
            <a:ext cx="423081" cy="56108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3888" y="1873404"/>
            <a:ext cx="274307" cy="1494693"/>
          </a:xfrm>
          <a:prstGeom prst="rect">
            <a:avLst/>
          </a:prstGeom>
        </p:spPr>
      </p:pic>
      <p:sp>
        <p:nvSpPr>
          <p:cNvPr id="9" name="向右箭號 8"/>
          <p:cNvSpPr/>
          <p:nvPr/>
        </p:nvSpPr>
        <p:spPr>
          <a:xfrm>
            <a:off x="4196202" y="2340207"/>
            <a:ext cx="423081" cy="56108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3394" y="1911207"/>
            <a:ext cx="292260" cy="1510931"/>
          </a:xfrm>
          <a:prstGeom prst="rect">
            <a:avLst/>
          </a:prstGeom>
        </p:spPr>
      </p:pic>
      <p:sp>
        <p:nvSpPr>
          <p:cNvPr id="13" name="文字方塊 12"/>
          <p:cNvSpPr txBox="1"/>
          <p:nvPr/>
        </p:nvSpPr>
        <p:spPr>
          <a:xfrm>
            <a:off x="7654276" y="1344063"/>
            <a:ext cx="139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/>
              <a:t>政治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7654276" y="3375826"/>
            <a:ext cx="1221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/>
              <a:t>體育</a:t>
            </a:r>
          </a:p>
        </p:txBody>
      </p:sp>
      <p:cxnSp>
        <p:nvCxnSpPr>
          <p:cNvPr id="15" name="直線單箭頭接點 14"/>
          <p:cNvCxnSpPr/>
          <p:nvPr/>
        </p:nvCxnSpPr>
        <p:spPr>
          <a:xfrm flipV="1">
            <a:off x="7132774" y="1663356"/>
            <a:ext cx="457200" cy="461665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15"/>
          <p:cNvCxnSpPr/>
          <p:nvPr/>
        </p:nvCxnSpPr>
        <p:spPr>
          <a:xfrm flipV="1">
            <a:off x="7119742" y="2255367"/>
            <a:ext cx="684168" cy="215785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/>
          <p:cNvCxnSpPr/>
          <p:nvPr/>
        </p:nvCxnSpPr>
        <p:spPr>
          <a:xfrm>
            <a:off x="7132774" y="3242838"/>
            <a:ext cx="497231" cy="269099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字方塊 17"/>
          <p:cNvSpPr txBox="1"/>
          <p:nvPr/>
        </p:nvSpPr>
        <p:spPr>
          <a:xfrm>
            <a:off x="7851408" y="1998726"/>
            <a:ext cx="139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/>
              <a:t>經濟</a:t>
            </a:r>
          </a:p>
        </p:txBody>
      </p:sp>
      <p:sp>
        <p:nvSpPr>
          <p:cNvPr id="5" name="手繪多邊形 4"/>
          <p:cNvSpPr/>
          <p:nvPr/>
        </p:nvSpPr>
        <p:spPr>
          <a:xfrm rot="20465565">
            <a:off x="2938675" y="2526869"/>
            <a:ext cx="971011" cy="453851"/>
          </a:xfrm>
          <a:custGeom>
            <a:avLst/>
            <a:gdLst>
              <a:gd name="connsiteX0" fmla="*/ 245297 w 971011"/>
              <a:gd name="connsiteY0" fmla="*/ 550862 h 550862"/>
              <a:gd name="connsiteX1" fmla="*/ 42097 w 971011"/>
              <a:gd name="connsiteY1" fmla="*/ 42862 h 550862"/>
              <a:gd name="connsiteX2" fmla="*/ 971011 w 971011"/>
              <a:gd name="connsiteY2" fmla="*/ 28348 h 55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011" h="550862">
                <a:moveTo>
                  <a:pt x="245297" y="550862"/>
                </a:moveTo>
                <a:cubicBezTo>
                  <a:pt x="83221" y="340405"/>
                  <a:pt x="-78855" y="129948"/>
                  <a:pt x="42097" y="42862"/>
                </a:cubicBezTo>
                <a:cubicBezTo>
                  <a:pt x="163049" y="-44224"/>
                  <a:pt x="971011" y="28348"/>
                  <a:pt x="971011" y="28348"/>
                </a:cubicBezTo>
              </a:path>
            </a:pathLst>
          </a:custGeom>
          <a:noFill/>
          <a:ln w="762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3" name="Picture 6" descr="https://i-gkh.ru/images/doc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796" y="4738432"/>
            <a:ext cx="1093850" cy="109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https://i-gkh.ru/images/doc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060" y="4751429"/>
            <a:ext cx="1093850" cy="109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ttps://i-gkh.ru/images/doc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890" y="4769276"/>
            <a:ext cx="1093850" cy="109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文字方塊 25"/>
          <p:cNvSpPr txBox="1"/>
          <p:nvPr/>
        </p:nvSpPr>
        <p:spPr>
          <a:xfrm>
            <a:off x="4787121" y="5832691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/>
              <a:t>體育</a:t>
            </a:r>
          </a:p>
        </p:txBody>
      </p:sp>
      <p:sp>
        <p:nvSpPr>
          <p:cNvPr id="27" name="文字方塊 26"/>
          <p:cNvSpPr txBox="1"/>
          <p:nvPr/>
        </p:nvSpPr>
        <p:spPr>
          <a:xfrm>
            <a:off x="6077672" y="583511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/>
              <a:t>政治</a:t>
            </a:r>
          </a:p>
        </p:txBody>
      </p:sp>
      <p:sp>
        <p:nvSpPr>
          <p:cNvPr id="28" name="文字方塊 27"/>
          <p:cNvSpPr txBox="1"/>
          <p:nvPr/>
        </p:nvSpPr>
        <p:spPr>
          <a:xfrm>
            <a:off x="7422215" y="5860297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/>
              <a:t>財經</a:t>
            </a:r>
          </a:p>
        </p:txBody>
      </p:sp>
      <p:sp>
        <p:nvSpPr>
          <p:cNvPr id="29" name="文字方塊 28"/>
          <p:cNvSpPr txBox="1"/>
          <p:nvPr/>
        </p:nvSpPr>
        <p:spPr>
          <a:xfrm>
            <a:off x="5366536" y="4172286"/>
            <a:ext cx="2641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solidFill>
                  <a:srgbClr val="0070C0"/>
                </a:solidFill>
              </a:rPr>
              <a:t>Training Data</a:t>
            </a:r>
            <a:endParaRPr lang="zh-TW" altLang="en-US" sz="2800" dirty="0">
              <a:solidFill>
                <a:srgbClr val="0070C0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4670568" y="4160203"/>
            <a:ext cx="4096061" cy="2250307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419205" y="1752504"/>
            <a:ext cx="22357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i="1" u="sng" dirty="0"/>
              <a:t>Document</a:t>
            </a:r>
          </a:p>
          <a:p>
            <a:r>
              <a:rPr lang="en-US" altLang="zh-TW" sz="2800" b="1" i="1" u="sng" dirty="0"/>
              <a:t>Classification</a:t>
            </a:r>
            <a:endParaRPr lang="zh-TW" altLang="en-US" sz="2800" b="1" i="1" u="sng" dirty="0"/>
          </a:p>
        </p:txBody>
      </p:sp>
    </p:spTree>
    <p:extLst>
      <p:ext uri="{BB962C8B-B14F-4D97-AF65-F5344CB8AC3E}">
        <p14:creationId xmlns:p14="http://schemas.microsoft.com/office/powerpoint/2010/main" val="1929603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3" grpId="0"/>
      <p:bldP spid="14" grpId="0"/>
      <p:bldP spid="18" grpId="0"/>
      <p:bldP spid="5" grpId="0" animBg="1"/>
      <p:bldP spid="26" grpId="0"/>
      <p:bldP spid="27" grpId="0"/>
      <p:bldP spid="28" grpId="0"/>
      <p:bldP spid="29" grpId="0"/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1444474" y="3821373"/>
            <a:ext cx="4719373" cy="2159143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Learning Map</a:t>
            </a:r>
            <a:endParaRPr lang="zh-TW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1105349" y="1808548"/>
            <a:ext cx="2670238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Regression</a:t>
            </a:r>
            <a:endParaRPr lang="zh-TW" altLang="en-US" sz="2400" dirty="0"/>
          </a:p>
        </p:txBody>
      </p:sp>
      <p:sp>
        <p:nvSpPr>
          <p:cNvPr id="10" name="矩形 9"/>
          <p:cNvSpPr/>
          <p:nvPr/>
        </p:nvSpPr>
        <p:spPr>
          <a:xfrm>
            <a:off x="1105349" y="2599143"/>
            <a:ext cx="2670238" cy="3392944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>
            <a:off x="1522502" y="2886573"/>
            <a:ext cx="1792282" cy="697384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Linear Model</a:t>
            </a:r>
            <a:endParaRPr lang="zh-TW" altLang="en-US" sz="2400" dirty="0"/>
          </a:p>
        </p:txBody>
      </p:sp>
      <p:sp>
        <p:nvSpPr>
          <p:cNvPr id="27" name="文字方塊 26"/>
          <p:cNvSpPr txBox="1"/>
          <p:nvPr/>
        </p:nvSpPr>
        <p:spPr>
          <a:xfrm>
            <a:off x="2673307" y="5517648"/>
            <a:ext cx="2039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Classification</a:t>
            </a:r>
            <a:endParaRPr lang="zh-TW" altLang="en-US" sz="2400" dirty="0"/>
          </a:p>
        </p:txBody>
      </p:sp>
      <p:sp>
        <p:nvSpPr>
          <p:cNvPr id="28" name="矩形 27"/>
          <p:cNvSpPr/>
          <p:nvPr/>
        </p:nvSpPr>
        <p:spPr>
          <a:xfrm>
            <a:off x="1353335" y="4074165"/>
            <a:ext cx="4535352" cy="146094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sp>
        <p:nvSpPr>
          <p:cNvPr id="20" name="矩形 19"/>
          <p:cNvSpPr/>
          <p:nvPr/>
        </p:nvSpPr>
        <p:spPr>
          <a:xfrm>
            <a:off x="1563637" y="4245303"/>
            <a:ext cx="1787219" cy="78870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Deep Learning</a:t>
            </a:r>
            <a:endParaRPr lang="zh-TW" altLang="en-US" sz="2400" dirty="0"/>
          </a:p>
        </p:txBody>
      </p:sp>
      <p:sp>
        <p:nvSpPr>
          <p:cNvPr id="29" name="文字方塊 28"/>
          <p:cNvSpPr txBox="1"/>
          <p:nvPr/>
        </p:nvSpPr>
        <p:spPr>
          <a:xfrm>
            <a:off x="2333832" y="5040158"/>
            <a:ext cx="2530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Non-linear Model</a:t>
            </a:r>
            <a:endParaRPr lang="zh-TW" altLang="en-US" sz="2400" dirty="0"/>
          </a:p>
        </p:txBody>
      </p:sp>
      <p:cxnSp>
        <p:nvCxnSpPr>
          <p:cNvPr id="32" name="直線單箭頭接點 31"/>
          <p:cNvCxnSpPr>
            <a:endCxn id="18" idx="0"/>
          </p:cNvCxnSpPr>
          <p:nvPr/>
        </p:nvCxnSpPr>
        <p:spPr>
          <a:xfrm flipH="1">
            <a:off x="2418643" y="2277607"/>
            <a:ext cx="0" cy="60896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單箭頭接點 33"/>
          <p:cNvCxnSpPr/>
          <p:nvPr/>
        </p:nvCxnSpPr>
        <p:spPr>
          <a:xfrm>
            <a:off x="2418643" y="3583957"/>
            <a:ext cx="0" cy="63270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475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8" grpId="0" animBg="1"/>
      <p:bldP spid="20" grpId="0" animBg="1"/>
      <p:bldP spid="2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Classification - Deep Learning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Image</a:t>
            </a:r>
            <a:r>
              <a:rPr lang="zh-TW" altLang="en-US" dirty="0"/>
              <a:t> </a:t>
            </a:r>
            <a:r>
              <a:rPr lang="en-US" altLang="zh-TW" dirty="0"/>
              <a:t>Recognition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2115045" y="3391847"/>
            <a:ext cx="1719619" cy="124405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Function</a:t>
            </a:r>
            <a:endParaRPr lang="zh-TW" altLang="en-US" sz="2800" dirty="0"/>
          </a:p>
        </p:txBody>
      </p:sp>
      <p:sp>
        <p:nvSpPr>
          <p:cNvPr id="5" name="向右箭號 4"/>
          <p:cNvSpPr/>
          <p:nvPr/>
        </p:nvSpPr>
        <p:spPr>
          <a:xfrm>
            <a:off x="3921407" y="3733327"/>
            <a:ext cx="423081" cy="56108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414" y="3266525"/>
            <a:ext cx="274307" cy="1494693"/>
          </a:xfrm>
          <a:prstGeom prst="rect">
            <a:avLst/>
          </a:prstGeom>
        </p:spPr>
      </p:pic>
      <p:sp>
        <p:nvSpPr>
          <p:cNvPr id="7" name="向右箭號 6"/>
          <p:cNvSpPr/>
          <p:nvPr/>
        </p:nvSpPr>
        <p:spPr>
          <a:xfrm>
            <a:off x="1615728" y="3733328"/>
            <a:ext cx="423081" cy="56108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2920" y="3304328"/>
            <a:ext cx="292260" cy="1510931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7450806" y="2848898"/>
            <a:ext cx="14707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dirty="0">
                <a:solidFill>
                  <a:srgbClr val="222222"/>
                </a:solidFill>
                <a:latin typeface="Arial" panose="020B0604020202020204" pitchFamily="34" charset="0"/>
              </a:rPr>
              <a:t>“monkey”</a:t>
            </a:r>
            <a:endParaRPr lang="zh-TW" altLang="en-US" sz="2400" dirty="0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9550" y="2595440"/>
            <a:ext cx="931280" cy="1051432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9550" y="3852215"/>
            <a:ext cx="899978" cy="1075096"/>
          </a:xfrm>
          <a:prstGeom prst="rect">
            <a:avLst/>
          </a:prstGeom>
        </p:spPr>
      </p:pic>
      <p:sp>
        <p:nvSpPr>
          <p:cNvPr id="13" name="文字方塊 12"/>
          <p:cNvSpPr txBox="1"/>
          <p:nvPr/>
        </p:nvSpPr>
        <p:spPr>
          <a:xfrm>
            <a:off x="7468744" y="4197487"/>
            <a:ext cx="798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“cat”</a:t>
            </a:r>
            <a:endParaRPr lang="zh-TW" altLang="en-US" sz="2400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7480830" y="5492762"/>
            <a:ext cx="798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“dog”</a:t>
            </a:r>
            <a:endParaRPr lang="zh-TW" altLang="en-US" sz="2400" dirty="0"/>
          </a:p>
        </p:txBody>
      </p:sp>
      <p:pic>
        <p:nvPicPr>
          <p:cNvPr id="15" name="Picture 12" descr="https://encrypted-tbn1.gstatic.com/images?q=tbn:ANd9GcRcwlRKAlSIaCI4W5PRYVbuBQQXifF-56bFqAjh9DMe-_3Lh8_YK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414" y="5243016"/>
            <a:ext cx="1351186" cy="102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3051" y="5132654"/>
            <a:ext cx="915693" cy="1181883"/>
          </a:xfrm>
          <a:prstGeom prst="rect">
            <a:avLst/>
          </a:prstGeom>
        </p:spPr>
      </p:pic>
      <p:sp>
        <p:nvSpPr>
          <p:cNvPr id="17" name="弧形向右箭號 16"/>
          <p:cNvSpPr/>
          <p:nvPr/>
        </p:nvSpPr>
        <p:spPr>
          <a:xfrm flipV="1">
            <a:off x="628650" y="3908080"/>
            <a:ext cx="630014" cy="191730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4795571" y="2594812"/>
            <a:ext cx="139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“monkey”</a:t>
            </a:r>
            <a:endParaRPr lang="zh-TW" altLang="en-US" sz="2400" dirty="0"/>
          </a:p>
        </p:txBody>
      </p:sp>
      <p:sp>
        <p:nvSpPr>
          <p:cNvPr id="19" name="文字方塊 18"/>
          <p:cNvSpPr txBox="1"/>
          <p:nvPr/>
        </p:nvSpPr>
        <p:spPr>
          <a:xfrm>
            <a:off x="5223436" y="3307293"/>
            <a:ext cx="139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“cat”</a:t>
            </a:r>
            <a:endParaRPr lang="zh-TW" altLang="en-US" sz="2400" dirty="0"/>
          </a:p>
        </p:txBody>
      </p:sp>
      <p:sp>
        <p:nvSpPr>
          <p:cNvPr id="20" name="文字方塊 19"/>
          <p:cNvSpPr txBox="1"/>
          <p:nvPr/>
        </p:nvSpPr>
        <p:spPr>
          <a:xfrm>
            <a:off x="5073802" y="4768947"/>
            <a:ext cx="1221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“dog”</a:t>
            </a:r>
            <a:endParaRPr lang="zh-TW" altLang="en-US" sz="2400" dirty="0"/>
          </a:p>
        </p:txBody>
      </p:sp>
      <p:cxnSp>
        <p:nvCxnSpPr>
          <p:cNvPr id="22" name="直線單箭頭接點 21"/>
          <p:cNvCxnSpPr/>
          <p:nvPr/>
        </p:nvCxnSpPr>
        <p:spPr>
          <a:xfrm flipV="1">
            <a:off x="4552300" y="3056477"/>
            <a:ext cx="457200" cy="461665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/>
          <p:cNvCxnSpPr>
            <a:cxnSpLocks/>
          </p:cNvCxnSpPr>
          <p:nvPr/>
        </p:nvCxnSpPr>
        <p:spPr>
          <a:xfrm flipV="1">
            <a:off x="4539268" y="3648488"/>
            <a:ext cx="684168" cy="215785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單箭頭接點 24"/>
          <p:cNvCxnSpPr/>
          <p:nvPr/>
        </p:nvCxnSpPr>
        <p:spPr>
          <a:xfrm>
            <a:off x="4552300" y="4635959"/>
            <a:ext cx="497231" cy="269099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字方塊 23"/>
          <p:cNvSpPr txBox="1"/>
          <p:nvPr/>
        </p:nvSpPr>
        <p:spPr>
          <a:xfrm>
            <a:off x="6160094" y="1877973"/>
            <a:ext cx="2641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solidFill>
                  <a:srgbClr val="0070C0"/>
                </a:solidFill>
              </a:rPr>
              <a:t>Training Data</a:t>
            </a:r>
            <a:endParaRPr lang="zh-TW" altLang="en-US" sz="2800" dirty="0">
              <a:solidFill>
                <a:srgbClr val="0070C0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339375" y="2465542"/>
            <a:ext cx="2582156" cy="4007829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文字方塊 26"/>
          <p:cNvSpPr txBox="1"/>
          <p:nvPr/>
        </p:nvSpPr>
        <p:spPr>
          <a:xfrm>
            <a:off x="3166252" y="5331658"/>
            <a:ext cx="26414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solidFill>
                  <a:srgbClr val="0070C0"/>
                </a:solidFill>
              </a:rPr>
              <a:t>Each possible object is a class</a:t>
            </a:r>
            <a:endParaRPr lang="zh-TW" altLang="en-US" sz="2800" dirty="0">
              <a:solidFill>
                <a:srgbClr val="0070C0"/>
              </a:solidFill>
            </a:endParaRPr>
          </a:p>
        </p:txBody>
      </p:sp>
      <p:grpSp>
        <p:nvGrpSpPr>
          <p:cNvPr id="21" name="群組 20"/>
          <p:cNvGrpSpPr/>
          <p:nvPr/>
        </p:nvGrpSpPr>
        <p:grpSpPr>
          <a:xfrm>
            <a:off x="974085" y="2482784"/>
            <a:ext cx="3907267" cy="1003780"/>
            <a:chOff x="974085" y="2482784"/>
            <a:chExt cx="3907267" cy="1003780"/>
          </a:xfrm>
        </p:grpSpPr>
        <p:sp>
          <p:nvSpPr>
            <p:cNvPr id="29" name="文字方塊 28"/>
            <p:cNvSpPr txBox="1"/>
            <p:nvPr/>
          </p:nvSpPr>
          <p:spPr>
            <a:xfrm>
              <a:off x="974085" y="2482784"/>
              <a:ext cx="39072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800" dirty="0">
                  <a:solidFill>
                    <a:srgbClr val="0000FF"/>
                  </a:solidFill>
                </a:rPr>
                <a:t>Hierarchical Structure</a:t>
              </a:r>
              <a:endParaRPr lang="zh-TW" altLang="en-US" sz="2800" dirty="0">
                <a:solidFill>
                  <a:srgbClr val="0000FF"/>
                </a:solidFill>
              </a:endParaRPr>
            </a:p>
          </p:txBody>
        </p:sp>
        <p:sp>
          <p:nvSpPr>
            <p:cNvPr id="12" name="箭號: 向右 11"/>
            <p:cNvSpPr/>
            <p:nvPr/>
          </p:nvSpPr>
          <p:spPr>
            <a:xfrm rot="16200000">
              <a:off x="2664285" y="2804720"/>
              <a:ext cx="579946" cy="783741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0003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3" grpId="0"/>
      <p:bldP spid="14" grpId="0"/>
      <p:bldP spid="17" grpId="0" animBg="1"/>
      <p:bldP spid="18" grpId="0"/>
      <p:bldP spid="19" grpId="0"/>
      <p:bldP spid="20" grpId="0"/>
      <p:bldP spid="24" grpId="0"/>
      <p:bldP spid="26" grpId="0" animBg="1"/>
      <p:bldP spid="2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Classification - Deep Learning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Playing GO</a:t>
            </a:r>
            <a:endParaRPr lang="zh-TW" altLang="en-US" dirty="0"/>
          </a:p>
        </p:txBody>
      </p:sp>
      <p:pic>
        <p:nvPicPr>
          <p:cNvPr id="4" name="Picture 6" descr="http://lgs.tw/img/xp1.png.pagespeed.ic.NzL0vritb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13362" y="1438704"/>
            <a:ext cx="1592509" cy="1716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4593164" y="1674864"/>
            <a:ext cx="1719619" cy="124405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Function</a:t>
            </a:r>
            <a:endParaRPr lang="zh-TW" altLang="en-US" sz="2800" dirty="0"/>
          </a:p>
        </p:txBody>
      </p:sp>
      <p:sp>
        <p:nvSpPr>
          <p:cNvPr id="6" name="向右箭號 5"/>
          <p:cNvSpPr/>
          <p:nvPr/>
        </p:nvSpPr>
        <p:spPr>
          <a:xfrm>
            <a:off x="4181462" y="2002107"/>
            <a:ext cx="423081" cy="56108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向右箭號 6"/>
          <p:cNvSpPr/>
          <p:nvPr/>
        </p:nvSpPr>
        <p:spPr>
          <a:xfrm>
            <a:off x="6327297" y="2023649"/>
            <a:ext cx="423081" cy="56108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6570991" y="2714926"/>
            <a:ext cx="2469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(19 x 19 classes)</a:t>
            </a:r>
            <a:endParaRPr lang="zh-TW" altLang="en-US" sz="2400" dirty="0"/>
          </a:p>
        </p:txBody>
      </p:sp>
      <p:sp>
        <p:nvSpPr>
          <p:cNvPr id="10" name="文字方塊 9"/>
          <p:cNvSpPr txBox="1"/>
          <p:nvPr/>
        </p:nvSpPr>
        <p:spPr>
          <a:xfrm>
            <a:off x="6724285" y="1423830"/>
            <a:ext cx="2042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Next move</a:t>
            </a:r>
            <a:endParaRPr lang="zh-TW" altLang="en-US" sz="2800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6679600" y="1876012"/>
            <a:ext cx="22520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solidFill>
                  <a:srgbClr val="0070C0"/>
                </a:solidFill>
              </a:rPr>
              <a:t>Each position is a class</a:t>
            </a:r>
            <a:endParaRPr lang="zh-TW" altLang="en-US" sz="2800" dirty="0">
              <a:solidFill>
                <a:srgbClr val="0070C0"/>
              </a:solidFill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2244" y="4638688"/>
            <a:ext cx="1499230" cy="1361491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3933" y="4638688"/>
            <a:ext cx="1617413" cy="1408931"/>
          </a:xfrm>
          <a:prstGeom prst="rect">
            <a:avLst/>
          </a:prstGeom>
        </p:spPr>
      </p:pic>
      <p:grpSp>
        <p:nvGrpSpPr>
          <p:cNvPr id="27" name="群組 26"/>
          <p:cNvGrpSpPr/>
          <p:nvPr/>
        </p:nvGrpSpPr>
        <p:grpSpPr>
          <a:xfrm>
            <a:off x="272760" y="4140531"/>
            <a:ext cx="2552702" cy="2143209"/>
            <a:chOff x="6088573" y="187135"/>
            <a:chExt cx="2552702" cy="2143209"/>
          </a:xfrm>
        </p:grpSpPr>
        <p:pic>
          <p:nvPicPr>
            <p:cNvPr id="28" name="圖片 2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39857" y="187135"/>
              <a:ext cx="2175493" cy="1681544"/>
            </a:xfrm>
            <a:prstGeom prst="rect">
              <a:avLst/>
            </a:prstGeom>
          </p:spPr>
        </p:pic>
        <p:sp>
          <p:nvSpPr>
            <p:cNvPr id="29" name="文字方塊 28"/>
            <p:cNvSpPr txBox="1"/>
            <p:nvPr/>
          </p:nvSpPr>
          <p:spPr>
            <a:xfrm>
              <a:off x="6088573" y="1868679"/>
              <a:ext cx="2552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dirty="0"/>
                <a:t>一堆棋譜</a:t>
              </a:r>
            </a:p>
          </p:txBody>
        </p:sp>
      </p:grpSp>
      <p:sp>
        <p:nvSpPr>
          <p:cNvPr id="18" name="文字方塊 17"/>
          <p:cNvSpPr txBox="1"/>
          <p:nvPr/>
        </p:nvSpPr>
        <p:spPr>
          <a:xfrm>
            <a:off x="272760" y="3561151"/>
            <a:ext cx="2641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solidFill>
                  <a:srgbClr val="0070C0"/>
                </a:solidFill>
              </a:rPr>
              <a:t>Training Data</a:t>
            </a:r>
            <a:endParaRPr lang="zh-TW" altLang="en-US" sz="2800" dirty="0">
              <a:solidFill>
                <a:srgbClr val="0070C0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3085556" y="3552188"/>
            <a:ext cx="2629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/>
              <a:t>進藤光 </a:t>
            </a:r>
            <a:r>
              <a:rPr lang="en-US" altLang="zh-TW" sz="2400" dirty="0" err="1"/>
              <a:t>v.s</a:t>
            </a:r>
            <a:r>
              <a:rPr lang="en-US" altLang="zh-TW" sz="2400" dirty="0"/>
              <a:t>. </a:t>
            </a:r>
            <a:r>
              <a:rPr lang="zh-TW" altLang="en-US" sz="2400" dirty="0"/>
              <a:t>社清春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3278122" y="4087618"/>
            <a:ext cx="1499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/>
              <a:t>黑</a:t>
            </a:r>
            <a:r>
              <a:rPr lang="en-US" altLang="zh-TW" sz="2400" dirty="0"/>
              <a:t>:</a:t>
            </a:r>
            <a:r>
              <a:rPr lang="zh-TW" altLang="en-US" sz="2400" dirty="0"/>
              <a:t> </a:t>
            </a:r>
            <a:r>
              <a:rPr lang="en-US" altLang="zh-TW" sz="2400" dirty="0"/>
              <a:t>5</a:t>
            </a:r>
            <a:r>
              <a:rPr lang="zh-TW" altLang="en-US" sz="2400" dirty="0"/>
              <a:t>之五</a:t>
            </a:r>
          </a:p>
        </p:txBody>
      </p:sp>
      <p:sp>
        <p:nvSpPr>
          <p:cNvPr id="21" name="文字方塊 20"/>
          <p:cNvSpPr txBox="1"/>
          <p:nvPr/>
        </p:nvSpPr>
        <p:spPr>
          <a:xfrm>
            <a:off x="5205835" y="4087618"/>
            <a:ext cx="1499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/>
              <a:t>白</a:t>
            </a:r>
            <a:r>
              <a:rPr lang="en-US" altLang="zh-TW" sz="2400" dirty="0"/>
              <a:t>:</a:t>
            </a:r>
            <a:r>
              <a:rPr lang="zh-TW" altLang="en-US" sz="2400" dirty="0"/>
              <a:t> 天元</a:t>
            </a:r>
          </a:p>
        </p:txBody>
      </p:sp>
      <p:sp>
        <p:nvSpPr>
          <p:cNvPr id="22" name="文字方塊 21"/>
          <p:cNvSpPr txBox="1"/>
          <p:nvPr/>
        </p:nvSpPr>
        <p:spPr>
          <a:xfrm>
            <a:off x="7108807" y="4093669"/>
            <a:ext cx="1499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/>
              <a:t>黑</a:t>
            </a:r>
            <a:r>
              <a:rPr lang="en-US" altLang="zh-TW" sz="2400" dirty="0"/>
              <a:t>:</a:t>
            </a:r>
            <a:r>
              <a:rPr lang="zh-TW" altLang="en-US" sz="2400" dirty="0"/>
              <a:t> 五之</a:t>
            </a:r>
            <a:r>
              <a:rPr lang="en-US" altLang="zh-TW" sz="2400" dirty="0"/>
              <a:t>5</a:t>
            </a:r>
            <a:endParaRPr lang="zh-TW" altLang="en-US" sz="2400" dirty="0"/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2115" y="4638688"/>
            <a:ext cx="1793109" cy="1463020"/>
          </a:xfrm>
          <a:prstGeom prst="rect">
            <a:avLst/>
          </a:prstGeom>
        </p:spPr>
      </p:pic>
      <p:cxnSp>
        <p:nvCxnSpPr>
          <p:cNvPr id="17" name="直線單箭頭接點 16"/>
          <p:cNvCxnSpPr/>
          <p:nvPr/>
        </p:nvCxnSpPr>
        <p:spPr>
          <a:xfrm>
            <a:off x="4777352" y="4335609"/>
            <a:ext cx="51370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單箭頭接點 29"/>
          <p:cNvCxnSpPr/>
          <p:nvPr/>
        </p:nvCxnSpPr>
        <p:spPr>
          <a:xfrm>
            <a:off x="6563930" y="4335609"/>
            <a:ext cx="51370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71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/>
      <p:bldP spid="10" grpId="0"/>
      <p:bldP spid="12" grpId="0"/>
      <p:bldP spid="18" grpId="0"/>
      <p:bldP spid="8" grpId="0"/>
      <p:bldP spid="11" grpId="0"/>
      <p:bldP spid="21" grpId="0"/>
      <p:bldP spid="2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Classification - Deep Learning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Playing GO</a:t>
            </a:r>
            <a:endParaRPr lang="zh-TW" altLang="en-US" dirty="0"/>
          </a:p>
        </p:txBody>
      </p:sp>
      <p:pic>
        <p:nvPicPr>
          <p:cNvPr id="4" name="Picture 6" descr="http://lgs.tw/img/xp1.png.pagespeed.ic.NzL0vritb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13362" y="1438704"/>
            <a:ext cx="1592509" cy="1716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4593164" y="1674864"/>
            <a:ext cx="1719619" cy="124405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Function</a:t>
            </a:r>
            <a:endParaRPr lang="zh-TW" altLang="en-US" sz="2800" dirty="0"/>
          </a:p>
        </p:txBody>
      </p:sp>
      <p:sp>
        <p:nvSpPr>
          <p:cNvPr id="6" name="向右箭號 5"/>
          <p:cNvSpPr/>
          <p:nvPr/>
        </p:nvSpPr>
        <p:spPr>
          <a:xfrm>
            <a:off x="4181462" y="2002107"/>
            <a:ext cx="423081" cy="56108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向右箭號 6"/>
          <p:cNvSpPr/>
          <p:nvPr/>
        </p:nvSpPr>
        <p:spPr>
          <a:xfrm>
            <a:off x="6327297" y="2023649"/>
            <a:ext cx="423081" cy="56108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6570991" y="2714926"/>
            <a:ext cx="2469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(19 x 19 classes)</a:t>
            </a:r>
            <a:endParaRPr lang="zh-TW" altLang="en-US" sz="2400" dirty="0"/>
          </a:p>
        </p:txBody>
      </p:sp>
      <p:sp>
        <p:nvSpPr>
          <p:cNvPr id="10" name="文字方塊 9"/>
          <p:cNvSpPr txBox="1"/>
          <p:nvPr/>
        </p:nvSpPr>
        <p:spPr>
          <a:xfrm>
            <a:off x="6724285" y="1423830"/>
            <a:ext cx="2042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Next move</a:t>
            </a:r>
            <a:endParaRPr lang="zh-TW" altLang="en-US" sz="2800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6679600" y="1876012"/>
            <a:ext cx="22520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solidFill>
                  <a:srgbClr val="0070C0"/>
                </a:solidFill>
              </a:rPr>
              <a:t>Each position is a class</a:t>
            </a:r>
            <a:endParaRPr lang="zh-TW" altLang="en-US" sz="2800" dirty="0">
              <a:solidFill>
                <a:srgbClr val="0070C0"/>
              </a:solidFill>
            </a:endParaRPr>
          </a:p>
        </p:txBody>
      </p:sp>
      <p:grpSp>
        <p:nvGrpSpPr>
          <p:cNvPr id="27" name="群組 26"/>
          <p:cNvGrpSpPr/>
          <p:nvPr/>
        </p:nvGrpSpPr>
        <p:grpSpPr>
          <a:xfrm>
            <a:off x="272760" y="4140531"/>
            <a:ext cx="2552702" cy="2143209"/>
            <a:chOff x="6088573" y="187135"/>
            <a:chExt cx="2552702" cy="2143209"/>
          </a:xfrm>
        </p:grpSpPr>
        <p:pic>
          <p:nvPicPr>
            <p:cNvPr id="28" name="圖片 2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39857" y="187135"/>
              <a:ext cx="2175493" cy="1681544"/>
            </a:xfrm>
            <a:prstGeom prst="rect">
              <a:avLst/>
            </a:prstGeom>
          </p:spPr>
        </p:pic>
        <p:sp>
          <p:nvSpPr>
            <p:cNvPr id="29" name="文字方塊 28"/>
            <p:cNvSpPr txBox="1"/>
            <p:nvPr/>
          </p:nvSpPr>
          <p:spPr>
            <a:xfrm>
              <a:off x="6088573" y="1868679"/>
              <a:ext cx="2552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dirty="0"/>
                <a:t>一堆棋譜</a:t>
              </a:r>
            </a:p>
          </p:txBody>
        </p:sp>
      </p:grpSp>
      <p:sp>
        <p:nvSpPr>
          <p:cNvPr id="18" name="文字方塊 17"/>
          <p:cNvSpPr txBox="1"/>
          <p:nvPr/>
        </p:nvSpPr>
        <p:spPr>
          <a:xfrm>
            <a:off x="272760" y="3561151"/>
            <a:ext cx="2641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solidFill>
                  <a:srgbClr val="0070C0"/>
                </a:solidFill>
              </a:rPr>
              <a:t>Training Data</a:t>
            </a:r>
            <a:endParaRPr lang="zh-TW" altLang="en-US" sz="2800" dirty="0">
              <a:solidFill>
                <a:srgbClr val="0070C0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3085556" y="3552188"/>
            <a:ext cx="2629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/>
              <a:t>進藤光 </a:t>
            </a:r>
            <a:r>
              <a:rPr lang="en-US" altLang="zh-TW" sz="2400" dirty="0" err="1"/>
              <a:t>v.s</a:t>
            </a:r>
            <a:r>
              <a:rPr lang="en-US" altLang="zh-TW" sz="2400" dirty="0"/>
              <a:t>. </a:t>
            </a:r>
            <a:r>
              <a:rPr lang="zh-TW" altLang="en-US" sz="2400" dirty="0"/>
              <a:t>社清春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3278122" y="4087618"/>
            <a:ext cx="1499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/>
              <a:t>黑</a:t>
            </a:r>
            <a:r>
              <a:rPr lang="en-US" altLang="zh-TW" sz="2400" dirty="0"/>
              <a:t>:</a:t>
            </a:r>
            <a:r>
              <a:rPr lang="zh-TW" altLang="en-US" sz="2400" dirty="0"/>
              <a:t> </a:t>
            </a:r>
            <a:r>
              <a:rPr lang="en-US" altLang="zh-TW" sz="2400" dirty="0"/>
              <a:t>5</a:t>
            </a:r>
            <a:r>
              <a:rPr lang="zh-TW" altLang="en-US" sz="2400" dirty="0"/>
              <a:t>之五</a:t>
            </a:r>
          </a:p>
        </p:txBody>
      </p:sp>
      <p:sp>
        <p:nvSpPr>
          <p:cNvPr id="21" name="文字方塊 20"/>
          <p:cNvSpPr txBox="1"/>
          <p:nvPr/>
        </p:nvSpPr>
        <p:spPr>
          <a:xfrm>
            <a:off x="5205835" y="4087618"/>
            <a:ext cx="1499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/>
              <a:t>白</a:t>
            </a:r>
            <a:r>
              <a:rPr lang="en-US" altLang="zh-TW" sz="2400" dirty="0"/>
              <a:t>:</a:t>
            </a:r>
            <a:r>
              <a:rPr lang="zh-TW" altLang="en-US" sz="2400" dirty="0"/>
              <a:t> 天元</a:t>
            </a:r>
          </a:p>
        </p:txBody>
      </p:sp>
      <p:sp>
        <p:nvSpPr>
          <p:cNvPr id="22" name="文字方塊 21"/>
          <p:cNvSpPr txBox="1"/>
          <p:nvPr/>
        </p:nvSpPr>
        <p:spPr>
          <a:xfrm>
            <a:off x="7108807" y="4093669"/>
            <a:ext cx="1499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/>
              <a:t>黑</a:t>
            </a:r>
            <a:r>
              <a:rPr lang="en-US" altLang="zh-TW" sz="2400" dirty="0"/>
              <a:t>:</a:t>
            </a:r>
            <a:r>
              <a:rPr lang="zh-TW" altLang="en-US" sz="2400" dirty="0"/>
              <a:t> 五之</a:t>
            </a:r>
            <a:r>
              <a:rPr lang="en-US" altLang="zh-TW" sz="2400" dirty="0"/>
              <a:t>5</a:t>
            </a:r>
            <a:endParaRPr lang="zh-TW" altLang="en-US" sz="2400" dirty="0"/>
          </a:p>
        </p:txBody>
      </p:sp>
      <p:cxnSp>
        <p:nvCxnSpPr>
          <p:cNvPr id="17" name="直線單箭頭接點 16"/>
          <p:cNvCxnSpPr/>
          <p:nvPr/>
        </p:nvCxnSpPr>
        <p:spPr>
          <a:xfrm>
            <a:off x="4777352" y="4335609"/>
            <a:ext cx="51370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單箭頭接點 29"/>
          <p:cNvCxnSpPr/>
          <p:nvPr/>
        </p:nvCxnSpPr>
        <p:spPr>
          <a:xfrm>
            <a:off x="6563930" y="4335609"/>
            <a:ext cx="51370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字方塊 15"/>
          <p:cNvSpPr txBox="1"/>
          <p:nvPr/>
        </p:nvSpPr>
        <p:spPr>
          <a:xfrm>
            <a:off x="3433754" y="4627598"/>
            <a:ext cx="2170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Input:</a:t>
            </a:r>
          </a:p>
          <a:p>
            <a:r>
              <a:rPr lang="zh-TW" altLang="en-US" sz="2400" dirty="0"/>
              <a:t>黑</a:t>
            </a:r>
            <a:r>
              <a:rPr lang="en-US" altLang="zh-TW" sz="2400" dirty="0"/>
              <a:t>:</a:t>
            </a:r>
            <a:r>
              <a:rPr lang="zh-TW" altLang="en-US" sz="2400" dirty="0"/>
              <a:t> </a:t>
            </a:r>
            <a:r>
              <a:rPr lang="en-US" altLang="zh-TW" sz="2400" dirty="0"/>
              <a:t>5</a:t>
            </a:r>
            <a:r>
              <a:rPr lang="zh-TW" altLang="en-US" sz="2400" dirty="0"/>
              <a:t>之五</a:t>
            </a:r>
            <a:r>
              <a:rPr lang="en-US" altLang="zh-TW" sz="2400" dirty="0"/>
              <a:t> </a:t>
            </a:r>
            <a:endParaRPr lang="zh-TW" altLang="en-US" sz="2400" dirty="0"/>
          </a:p>
        </p:txBody>
      </p:sp>
      <p:sp>
        <p:nvSpPr>
          <p:cNvPr id="25" name="文字方塊 24"/>
          <p:cNvSpPr txBox="1"/>
          <p:nvPr/>
        </p:nvSpPr>
        <p:spPr>
          <a:xfrm>
            <a:off x="7274603" y="4699735"/>
            <a:ext cx="1485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Output:</a:t>
            </a:r>
          </a:p>
          <a:p>
            <a:r>
              <a:rPr lang="zh-TW" altLang="en-US" sz="2400" dirty="0"/>
              <a:t>天元</a:t>
            </a:r>
          </a:p>
        </p:txBody>
      </p:sp>
      <p:sp>
        <p:nvSpPr>
          <p:cNvPr id="26" name="文字方塊 25"/>
          <p:cNvSpPr txBox="1"/>
          <p:nvPr/>
        </p:nvSpPr>
        <p:spPr>
          <a:xfrm>
            <a:off x="3433754" y="5500704"/>
            <a:ext cx="30048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Input:</a:t>
            </a:r>
          </a:p>
          <a:p>
            <a:r>
              <a:rPr lang="zh-TW" altLang="en-US" sz="2400" dirty="0"/>
              <a:t>黑</a:t>
            </a:r>
            <a:r>
              <a:rPr lang="en-US" altLang="zh-TW" sz="2400" dirty="0"/>
              <a:t>:</a:t>
            </a:r>
            <a:r>
              <a:rPr lang="zh-TW" altLang="en-US" sz="2400" dirty="0"/>
              <a:t> </a:t>
            </a:r>
            <a:r>
              <a:rPr lang="en-US" altLang="zh-TW" sz="2400" dirty="0"/>
              <a:t>5</a:t>
            </a:r>
            <a:r>
              <a:rPr lang="zh-TW" altLang="en-US" sz="2400" dirty="0"/>
              <a:t>之五、白</a:t>
            </a:r>
            <a:r>
              <a:rPr lang="en-US" altLang="zh-TW" sz="2400" dirty="0"/>
              <a:t>:</a:t>
            </a:r>
            <a:r>
              <a:rPr lang="zh-TW" altLang="en-US" sz="2400" dirty="0"/>
              <a:t> 天元</a:t>
            </a:r>
          </a:p>
        </p:txBody>
      </p:sp>
      <p:sp>
        <p:nvSpPr>
          <p:cNvPr id="31" name="文字方塊 30"/>
          <p:cNvSpPr txBox="1"/>
          <p:nvPr/>
        </p:nvSpPr>
        <p:spPr>
          <a:xfrm>
            <a:off x="7281616" y="5544167"/>
            <a:ext cx="1485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Output:</a:t>
            </a:r>
          </a:p>
          <a:p>
            <a:r>
              <a:rPr lang="zh-TW" altLang="en-US" sz="2400" dirty="0"/>
              <a:t>五之</a:t>
            </a:r>
            <a:r>
              <a:rPr lang="en-US" altLang="zh-TW" sz="2400" dirty="0"/>
              <a:t>5</a:t>
            </a:r>
            <a:endParaRPr lang="zh-TW" altLang="en-US" sz="2400" dirty="0"/>
          </a:p>
        </p:txBody>
      </p:sp>
      <p:sp>
        <p:nvSpPr>
          <p:cNvPr id="32" name="向右箭號 31"/>
          <p:cNvSpPr/>
          <p:nvPr/>
        </p:nvSpPr>
        <p:spPr>
          <a:xfrm>
            <a:off x="5044925" y="5009876"/>
            <a:ext cx="2212119" cy="25620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向右箭號 33"/>
          <p:cNvSpPr/>
          <p:nvPr/>
        </p:nvSpPr>
        <p:spPr>
          <a:xfrm>
            <a:off x="6218471" y="5913010"/>
            <a:ext cx="1056132" cy="24333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140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5" grpId="0"/>
      <p:bldP spid="26" grpId="0"/>
      <p:bldP spid="31" grpId="0"/>
      <p:bldP spid="32" grpId="0" animBg="1"/>
      <p:bldP spid="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評量方式 </a:t>
            </a:r>
            <a:r>
              <a:rPr lang="en-US" altLang="zh-TW" dirty="0"/>
              <a:t>- </a:t>
            </a:r>
            <a:r>
              <a:rPr lang="zh-TW" altLang="en-US" dirty="0"/>
              <a:t>作業 </a:t>
            </a:r>
            <a:r>
              <a:rPr lang="en-US" altLang="zh-TW" dirty="0"/>
              <a:t>(60%)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879975"/>
          </a:xfrm>
        </p:spPr>
        <p:txBody>
          <a:bodyPr/>
          <a:lstStyle/>
          <a:p>
            <a:r>
              <a:rPr lang="zh-TW" altLang="en-US" dirty="0"/>
              <a:t>作業一 </a:t>
            </a:r>
            <a:r>
              <a:rPr lang="en-US" altLang="zh-TW" dirty="0"/>
              <a:t>(10%)</a:t>
            </a:r>
            <a:r>
              <a:rPr lang="zh-TW" altLang="en-US" dirty="0"/>
              <a:t>：</a:t>
            </a:r>
            <a:r>
              <a:rPr lang="en-US" altLang="zh-TW" dirty="0"/>
              <a:t>3/02</a:t>
            </a:r>
            <a:r>
              <a:rPr lang="zh-TW" altLang="en-US" dirty="0"/>
              <a:t> </a:t>
            </a:r>
            <a:r>
              <a:rPr lang="en-US" altLang="zh-TW" dirty="0"/>
              <a:t>–</a:t>
            </a:r>
            <a:r>
              <a:rPr lang="zh-TW" altLang="en-US" dirty="0"/>
              <a:t> </a:t>
            </a:r>
            <a:r>
              <a:rPr lang="en-US" altLang="zh-TW" dirty="0"/>
              <a:t>3/16 (</a:t>
            </a:r>
            <a:r>
              <a:rPr lang="zh-TW" altLang="en-US" dirty="0"/>
              <a:t>二週</a:t>
            </a:r>
            <a:r>
              <a:rPr lang="en-US" altLang="zh-TW" dirty="0"/>
              <a:t>)</a:t>
            </a:r>
          </a:p>
          <a:p>
            <a:r>
              <a:rPr lang="zh-TW" altLang="en-US" dirty="0"/>
              <a:t>作業二 </a:t>
            </a:r>
            <a:r>
              <a:rPr lang="en-US" altLang="zh-TW" dirty="0"/>
              <a:t>(10%)</a:t>
            </a:r>
            <a:r>
              <a:rPr lang="zh-TW" altLang="en-US" dirty="0"/>
              <a:t>：</a:t>
            </a:r>
            <a:r>
              <a:rPr lang="en-US" altLang="zh-TW" dirty="0"/>
              <a:t>3/16</a:t>
            </a:r>
            <a:r>
              <a:rPr lang="zh-TW" altLang="en-US" dirty="0"/>
              <a:t> </a:t>
            </a:r>
            <a:r>
              <a:rPr lang="en-US" altLang="zh-TW" dirty="0"/>
              <a:t>–</a:t>
            </a:r>
            <a:r>
              <a:rPr lang="zh-TW" altLang="en-US" dirty="0"/>
              <a:t> </a:t>
            </a:r>
            <a:r>
              <a:rPr lang="en-US" altLang="zh-TW" dirty="0"/>
              <a:t>3/30</a:t>
            </a:r>
            <a:r>
              <a:rPr lang="zh-TW" altLang="en-US" dirty="0"/>
              <a:t> </a:t>
            </a:r>
            <a:r>
              <a:rPr lang="en-US" altLang="zh-TW" dirty="0"/>
              <a:t>(</a:t>
            </a:r>
            <a:r>
              <a:rPr lang="zh-TW" altLang="en-US" dirty="0"/>
              <a:t>二週</a:t>
            </a:r>
            <a:r>
              <a:rPr lang="en-US" altLang="zh-TW" dirty="0"/>
              <a:t>)</a:t>
            </a:r>
          </a:p>
          <a:p>
            <a:r>
              <a:rPr lang="zh-TW" altLang="en-US" dirty="0"/>
              <a:t>作業三 </a:t>
            </a:r>
            <a:r>
              <a:rPr lang="en-US" altLang="zh-TW" dirty="0"/>
              <a:t>(10%)</a:t>
            </a:r>
            <a:r>
              <a:rPr lang="zh-TW" altLang="en-US" dirty="0"/>
              <a:t>：</a:t>
            </a:r>
            <a:r>
              <a:rPr lang="en-US" altLang="zh-TW" dirty="0"/>
              <a:t>3/30</a:t>
            </a:r>
            <a:r>
              <a:rPr lang="zh-TW" altLang="en-US" dirty="0"/>
              <a:t> </a:t>
            </a:r>
            <a:r>
              <a:rPr lang="en-US" altLang="zh-TW" dirty="0"/>
              <a:t>– 4/27</a:t>
            </a:r>
            <a:r>
              <a:rPr lang="zh-TW" altLang="en-US" dirty="0"/>
              <a:t> </a:t>
            </a:r>
            <a:r>
              <a:rPr lang="en-US" altLang="zh-TW" dirty="0"/>
              <a:t>(</a:t>
            </a:r>
            <a:r>
              <a:rPr lang="zh-TW" altLang="en-US" dirty="0"/>
              <a:t>四週</a:t>
            </a:r>
            <a:r>
              <a:rPr lang="en-US" altLang="zh-TW" dirty="0"/>
              <a:t>)</a:t>
            </a:r>
          </a:p>
          <a:p>
            <a:r>
              <a:rPr lang="zh-TW" altLang="en-US" dirty="0"/>
              <a:t>作業四 </a:t>
            </a:r>
            <a:r>
              <a:rPr lang="en-US" altLang="zh-TW" dirty="0"/>
              <a:t>(10%)</a:t>
            </a:r>
            <a:r>
              <a:rPr lang="zh-TW" altLang="en-US" dirty="0"/>
              <a:t>：</a:t>
            </a:r>
            <a:r>
              <a:rPr lang="en-US" altLang="zh-TW" dirty="0"/>
              <a:t>4/13 – 5/04</a:t>
            </a:r>
            <a:r>
              <a:rPr lang="zh-TW" altLang="en-US" dirty="0"/>
              <a:t> </a:t>
            </a:r>
            <a:r>
              <a:rPr lang="en-US" altLang="zh-TW" dirty="0"/>
              <a:t>(</a:t>
            </a:r>
            <a:r>
              <a:rPr lang="zh-TW" altLang="en-US" dirty="0"/>
              <a:t>三週</a:t>
            </a:r>
            <a:r>
              <a:rPr lang="en-US" altLang="zh-TW" dirty="0"/>
              <a:t>)</a:t>
            </a:r>
          </a:p>
          <a:p>
            <a:r>
              <a:rPr lang="zh-TW" altLang="en-US" dirty="0"/>
              <a:t>作業五 </a:t>
            </a:r>
            <a:r>
              <a:rPr lang="en-US" altLang="zh-TW" dirty="0"/>
              <a:t>(10%)</a:t>
            </a:r>
            <a:r>
              <a:rPr lang="zh-TW" altLang="en-US" dirty="0"/>
              <a:t>：</a:t>
            </a:r>
            <a:r>
              <a:rPr lang="en-US" altLang="zh-TW" dirty="0"/>
              <a:t>5/04 – 5/18</a:t>
            </a:r>
            <a:r>
              <a:rPr lang="zh-TW" altLang="en-US" dirty="0"/>
              <a:t> </a:t>
            </a:r>
            <a:r>
              <a:rPr lang="en-US" altLang="zh-TW" dirty="0"/>
              <a:t>(</a:t>
            </a:r>
            <a:r>
              <a:rPr lang="zh-TW" altLang="en-US" dirty="0"/>
              <a:t>二週</a:t>
            </a:r>
            <a:r>
              <a:rPr lang="en-US" altLang="zh-TW" dirty="0"/>
              <a:t>)</a:t>
            </a:r>
          </a:p>
          <a:p>
            <a:r>
              <a:rPr lang="zh-TW" altLang="en-US" dirty="0"/>
              <a:t>作業六 </a:t>
            </a:r>
            <a:r>
              <a:rPr lang="en-US" altLang="zh-TW" dirty="0"/>
              <a:t>(10%)</a:t>
            </a:r>
            <a:r>
              <a:rPr lang="zh-TW" altLang="en-US" dirty="0"/>
              <a:t>：</a:t>
            </a:r>
            <a:r>
              <a:rPr lang="en-US" altLang="zh-TW" dirty="0"/>
              <a:t>5/18 – 6/01</a:t>
            </a:r>
            <a:r>
              <a:rPr lang="zh-TW" altLang="en-US" dirty="0"/>
              <a:t> </a:t>
            </a:r>
            <a:r>
              <a:rPr lang="en-US" altLang="zh-TW" dirty="0"/>
              <a:t>(</a:t>
            </a:r>
            <a:r>
              <a:rPr lang="zh-TW" altLang="en-US" dirty="0"/>
              <a:t>二週</a:t>
            </a:r>
            <a:r>
              <a:rPr lang="en-US" altLang="zh-TW" dirty="0"/>
              <a:t>)</a:t>
            </a:r>
          </a:p>
          <a:p>
            <a:pPr lvl="1"/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4471452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796414" y="1445030"/>
            <a:ext cx="3232520" cy="4981868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/>
          <p:cNvSpPr/>
          <p:nvPr/>
        </p:nvSpPr>
        <p:spPr>
          <a:xfrm>
            <a:off x="796413" y="3681194"/>
            <a:ext cx="5616121" cy="2931146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矩形 29"/>
          <p:cNvSpPr/>
          <p:nvPr/>
        </p:nvSpPr>
        <p:spPr>
          <a:xfrm>
            <a:off x="1444474" y="3821373"/>
            <a:ext cx="4719373" cy="2159143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Learning Map</a:t>
            </a:r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1732555" y="6062470"/>
            <a:ext cx="3398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Supervised Learning</a:t>
            </a:r>
            <a:endParaRPr lang="zh-TW" altLang="en-US" sz="2400" dirty="0"/>
          </a:p>
        </p:txBody>
      </p:sp>
      <p:sp>
        <p:nvSpPr>
          <p:cNvPr id="7" name="文字方塊 6"/>
          <p:cNvSpPr txBox="1"/>
          <p:nvPr/>
        </p:nvSpPr>
        <p:spPr>
          <a:xfrm>
            <a:off x="1105349" y="1808548"/>
            <a:ext cx="2670238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Regression</a:t>
            </a:r>
            <a:endParaRPr lang="zh-TW" altLang="en-US" sz="2400" dirty="0"/>
          </a:p>
        </p:txBody>
      </p:sp>
      <p:sp>
        <p:nvSpPr>
          <p:cNvPr id="10" name="矩形 9"/>
          <p:cNvSpPr/>
          <p:nvPr/>
        </p:nvSpPr>
        <p:spPr>
          <a:xfrm>
            <a:off x="1105349" y="2599143"/>
            <a:ext cx="2670238" cy="3392944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>
            <a:off x="1522502" y="2886573"/>
            <a:ext cx="1792282" cy="697384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Linear Model</a:t>
            </a:r>
            <a:endParaRPr lang="zh-TW" altLang="en-US" sz="2400" dirty="0"/>
          </a:p>
        </p:txBody>
      </p:sp>
      <p:sp>
        <p:nvSpPr>
          <p:cNvPr id="23" name="矩形 22"/>
          <p:cNvSpPr/>
          <p:nvPr/>
        </p:nvSpPr>
        <p:spPr>
          <a:xfrm>
            <a:off x="4234507" y="1261336"/>
            <a:ext cx="2309737" cy="106788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Semi-supervised Learning</a:t>
            </a:r>
            <a:endParaRPr lang="zh-TW" altLang="en-US" sz="2400" dirty="0"/>
          </a:p>
        </p:txBody>
      </p:sp>
      <p:sp>
        <p:nvSpPr>
          <p:cNvPr id="27" name="文字方塊 26"/>
          <p:cNvSpPr txBox="1"/>
          <p:nvPr/>
        </p:nvSpPr>
        <p:spPr>
          <a:xfrm>
            <a:off x="2673307" y="5517648"/>
            <a:ext cx="2039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Classification</a:t>
            </a:r>
            <a:endParaRPr lang="zh-TW" altLang="en-US" sz="2400" dirty="0"/>
          </a:p>
        </p:txBody>
      </p:sp>
      <p:sp>
        <p:nvSpPr>
          <p:cNvPr id="28" name="矩形 27"/>
          <p:cNvSpPr/>
          <p:nvPr/>
        </p:nvSpPr>
        <p:spPr>
          <a:xfrm>
            <a:off x="1353335" y="4074165"/>
            <a:ext cx="4535352" cy="146094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sp>
        <p:nvSpPr>
          <p:cNvPr id="20" name="矩形 19"/>
          <p:cNvSpPr/>
          <p:nvPr/>
        </p:nvSpPr>
        <p:spPr>
          <a:xfrm>
            <a:off x="1563637" y="4245303"/>
            <a:ext cx="1787219" cy="78870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Deep Learning</a:t>
            </a:r>
            <a:endParaRPr lang="zh-TW" altLang="en-US" sz="2400" dirty="0"/>
          </a:p>
        </p:txBody>
      </p:sp>
      <p:sp>
        <p:nvSpPr>
          <p:cNvPr id="21" name="矩形 20"/>
          <p:cNvSpPr/>
          <p:nvPr/>
        </p:nvSpPr>
        <p:spPr>
          <a:xfrm>
            <a:off x="3591077" y="4260718"/>
            <a:ext cx="1993127" cy="78870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SVM, decision tree, K-NN</a:t>
            </a:r>
            <a:r>
              <a:rPr lang="zh-TW" altLang="en-US" sz="2400" dirty="0"/>
              <a:t> </a:t>
            </a:r>
            <a:r>
              <a:rPr lang="en-US" altLang="zh-TW" sz="2400" dirty="0"/>
              <a:t>…</a:t>
            </a:r>
            <a:endParaRPr lang="zh-TW" altLang="en-US" sz="2400" dirty="0"/>
          </a:p>
        </p:txBody>
      </p:sp>
      <p:sp>
        <p:nvSpPr>
          <p:cNvPr id="29" name="文字方塊 28"/>
          <p:cNvSpPr txBox="1"/>
          <p:nvPr/>
        </p:nvSpPr>
        <p:spPr>
          <a:xfrm>
            <a:off x="2333832" y="5040158"/>
            <a:ext cx="2530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Non-linear Model</a:t>
            </a:r>
            <a:endParaRPr lang="zh-TW" altLang="en-US" sz="2400" dirty="0"/>
          </a:p>
        </p:txBody>
      </p:sp>
      <p:cxnSp>
        <p:nvCxnSpPr>
          <p:cNvPr id="32" name="直線單箭頭接點 31"/>
          <p:cNvCxnSpPr>
            <a:endCxn id="18" idx="0"/>
          </p:cNvCxnSpPr>
          <p:nvPr/>
        </p:nvCxnSpPr>
        <p:spPr>
          <a:xfrm flipH="1">
            <a:off x="2418643" y="2277607"/>
            <a:ext cx="0" cy="60896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單箭頭接點 33"/>
          <p:cNvCxnSpPr/>
          <p:nvPr/>
        </p:nvCxnSpPr>
        <p:spPr>
          <a:xfrm>
            <a:off x="2418643" y="3583957"/>
            <a:ext cx="0" cy="63270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字方塊 2"/>
          <p:cNvSpPr txBox="1"/>
          <p:nvPr/>
        </p:nvSpPr>
        <p:spPr>
          <a:xfrm>
            <a:off x="6624527" y="3979952"/>
            <a:ext cx="22518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Training Data:</a:t>
            </a:r>
            <a:endParaRPr lang="zh-TW" altLang="en-US" sz="2800" dirty="0"/>
          </a:p>
        </p:txBody>
      </p:sp>
      <p:sp>
        <p:nvSpPr>
          <p:cNvPr id="31" name="文字方塊 30"/>
          <p:cNvSpPr txBox="1"/>
          <p:nvPr/>
        </p:nvSpPr>
        <p:spPr>
          <a:xfrm>
            <a:off x="6644935" y="4486956"/>
            <a:ext cx="22518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0000FF"/>
                </a:solidFill>
              </a:rPr>
              <a:t>Input/output pair of target function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33" name="文字方塊 32"/>
          <p:cNvSpPr txBox="1"/>
          <p:nvPr/>
        </p:nvSpPr>
        <p:spPr>
          <a:xfrm>
            <a:off x="6644935" y="5646971"/>
            <a:ext cx="2127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Function output = label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4749874" y="243257"/>
            <a:ext cx="37901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solidFill>
                  <a:srgbClr val="FF0000"/>
                </a:solidFill>
              </a:rPr>
              <a:t>Hard to collect a large amount of labelled data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10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2" grpId="0" animBg="1"/>
      <p:bldP spid="6" grpId="0"/>
      <p:bldP spid="23" grpId="0" animBg="1"/>
      <p:bldP spid="21" grpId="0" animBg="1"/>
      <p:bldP spid="3" grpId="0"/>
      <p:bldP spid="31" grpId="0"/>
      <p:bldP spid="33" grpId="0"/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/>
          <p:cNvSpPr/>
          <p:nvPr/>
        </p:nvSpPr>
        <p:spPr>
          <a:xfrm>
            <a:off x="2233125" y="4542336"/>
            <a:ext cx="6018948" cy="13046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矩形 25"/>
          <p:cNvSpPr/>
          <p:nvPr/>
        </p:nvSpPr>
        <p:spPr>
          <a:xfrm>
            <a:off x="5242599" y="2475462"/>
            <a:ext cx="2051889" cy="169003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3112653" y="2475462"/>
            <a:ext cx="1379913" cy="16900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Semi-supervised Learning</a:t>
            </a:r>
            <a:endParaRPr lang="zh-TW" altLang="en-US" dirty="0"/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3949" y="2601152"/>
            <a:ext cx="884072" cy="1150918"/>
          </a:xfrm>
          <a:prstGeom prst="rect">
            <a:avLst/>
          </a:prstGeom>
        </p:spPr>
      </p:pic>
      <p:pic>
        <p:nvPicPr>
          <p:cNvPr id="1026" name="Picture 2" descr="https://s-media-cache-ak0.pinimg.com/originals/0d/1e/96/0d1e961819031a6c8a05a62b7e8b331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244" y="4819529"/>
            <a:ext cx="1377289" cy="774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thenypost.files.wordpress.com/2014/01/dogs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172" y="2640734"/>
            <a:ext cx="1608031" cy="1071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picturesnew.com/media/images/b1bb6faa9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197" y="4819529"/>
            <a:ext cx="1321914" cy="880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文字方塊 14"/>
          <p:cNvSpPr txBox="1"/>
          <p:nvPr/>
        </p:nvSpPr>
        <p:spPr>
          <a:xfrm>
            <a:off x="1152205" y="2925908"/>
            <a:ext cx="13965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Labelled data</a:t>
            </a:r>
            <a:endParaRPr lang="zh-TW" altLang="en-US" sz="2400" dirty="0"/>
          </a:p>
        </p:txBody>
      </p:sp>
      <p:sp>
        <p:nvSpPr>
          <p:cNvPr id="20" name="文字方塊 19"/>
          <p:cNvSpPr txBox="1"/>
          <p:nvPr/>
        </p:nvSpPr>
        <p:spPr>
          <a:xfrm>
            <a:off x="525786" y="4779152"/>
            <a:ext cx="1701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Unlabeled data</a:t>
            </a:r>
            <a:endParaRPr lang="zh-TW" altLang="en-US" sz="2400" dirty="0"/>
          </a:p>
        </p:txBody>
      </p:sp>
      <p:pic>
        <p:nvPicPr>
          <p:cNvPr id="1034" name="Picture 10" descr="http://d21vu35cjx7sd4.cloudfront.net/dims3/MMAH/crop/0x0%2B0%2B0/resize/645x380/quality/90/?url=http%3A%2F%2Fs3.amazonaws.com%2Fassets.prod.vetstreet.com%2Fc2%2F2a9f709eb411e0a2380050568d634f%2Ffile%2FHarrier-5-645mk06241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913" y="4739238"/>
            <a:ext cx="879247" cy="104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encrypted-tbn1.gstatic.com/images?q=tbn:ANd9GcRcwlRKAlSIaCI4W5PRYVbuBQQXifF-56bFqAjh9DMe-_3Lh8_YKw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517" y="4739238"/>
            <a:ext cx="1336515" cy="897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字方塊 15"/>
          <p:cNvSpPr txBox="1"/>
          <p:nvPr/>
        </p:nvSpPr>
        <p:spPr>
          <a:xfrm>
            <a:off x="3403599" y="3672798"/>
            <a:ext cx="798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cat</a:t>
            </a:r>
            <a:endParaRPr lang="zh-TW" altLang="en-US" sz="2400" dirty="0"/>
          </a:p>
        </p:txBody>
      </p:sp>
      <p:sp>
        <p:nvSpPr>
          <p:cNvPr id="24" name="文字方塊 23"/>
          <p:cNvSpPr txBox="1"/>
          <p:nvPr/>
        </p:nvSpPr>
        <p:spPr>
          <a:xfrm>
            <a:off x="5932556" y="3672494"/>
            <a:ext cx="798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dog</a:t>
            </a:r>
            <a:endParaRPr lang="zh-TW" altLang="en-US" sz="2400" dirty="0"/>
          </a:p>
        </p:txBody>
      </p:sp>
      <p:sp>
        <p:nvSpPr>
          <p:cNvPr id="18" name="文字方塊 17"/>
          <p:cNvSpPr txBox="1"/>
          <p:nvPr/>
        </p:nvSpPr>
        <p:spPr>
          <a:xfrm>
            <a:off x="2567787" y="5846967"/>
            <a:ext cx="5386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(Images of cats and dogs)</a:t>
            </a:r>
            <a:endParaRPr lang="zh-TW" altLang="en-US" sz="2400" dirty="0"/>
          </a:p>
        </p:txBody>
      </p:sp>
      <p:sp>
        <p:nvSpPr>
          <p:cNvPr id="3" name="文字方塊 2"/>
          <p:cNvSpPr txBox="1"/>
          <p:nvPr/>
        </p:nvSpPr>
        <p:spPr>
          <a:xfrm>
            <a:off x="514035" y="1757565"/>
            <a:ext cx="68503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For example, recognizing cats and dogs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24277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17" grpId="0" animBg="1"/>
      <p:bldP spid="15" grpId="0"/>
      <p:bldP spid="20" grpId="0"/>
      <p:bldP spid="16" grpId="0"/>
      <p:bldP spid="24" grpId="0"/>
      <p:bldP spid="1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796414" y="1445030"/>
            <a:ext cx="3232520" cy="4981868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/>
          <p:cNvSpPr/>
          <p:nvPr/>
        </p:nvSpPr>
        <p:spPr>
          <a:xfrm>
            <a:off x="796413" y="3681194"/>
            <a:ext cx="7881625" cy="2931146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矩形 29"/>
          <p:cNvSpPr/>
          <p:nvPr/>
        </p:nvSpPr>
        <p:spPr>
          <a:xfrm>
            <a:off x="1444474" y="3821373"/>
            <a:ext cx="4719373" cy="2159143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Learning Map</a:t>
            </a:r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3109143" y="6059217"/>
            <a:ext cx="3398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Supervised Learning</a:t>
            </a:r>
            <a:endParaRPr lang="zh-TW" altLang="en-US" sz="2400" dirty="0"/>
          </a:p>
        </p:txBody>
      </p:sp>
      <p:sp>
        <p:nvSpPr>
          <p:cNvPr id="7" name="文字方塊 6"/>
          <p:cNvSpPr txBox="1"/>
          <p:nvPr/>
        </p:nvSpPr>
        <p:spPr>
          <a:xfrm>
            <a:off x="1105349" y="1808548"/>
            <a:ext cx="2670238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Regression</a:t>
            </a:r>
            <a:endParaRPr lang="zh-TW" altLang="en-US" sz="2400" dirty="0"/>
          </a:p>
        </p:txBody>
      </p:sp>
      <p:sp>
        <p:nvSpPr>
          <p:cNvPr id="10" name="矩形 9"/>
          <p:cNvSpPr/>
          <p:nvPr/>
        </p:nvSpPr>
        <p:spPr>
          <a:xfrm>
            <a:off x="1105349" y="2599143"/>
            <a:ext cx="2670238" cy="3392944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>
            <a:off x="1522502" y="2886573"/>
            <a:ext cx="1792282" cy="697384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Linear Model</a:t>
            </a:r>
            <a:endParaRPr lang="zh-TW" altLang="en-US" sz="2400" dirty="0"/>
          </a:p>
        </p:txBody>
      </p:sp>
      <p:sp>
        <p:nvSpPr>
          <p:cNvPr id="11" name="矩形 10"/>
          <p:cNvSpPr/>
          <p:nvPr/>
        </p:nvSpPr>
        <p:spPr>
          <a:xfrm>
            <a:off x="6468330" y="4456521"/>
            <a:ext cx="1830431" cy="106112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Structured Learning</a:t>
            </a:r>
            <a:endParaRPr lang="zh-TW" altLang="en-US" sz="2400" dirty="0"/>
          </a:p>
        </p:txBody>
      </p:sp>
      <p:sp>
        <p:nvSpPr>
          <p:cNvPr id="23" name="矩形 22"/>
          <p:cNvSpPr/>
          <p:nvPr/>
        </p:nvSpPr>
        <p:spPr>
          <a:xfrm>
            <a:off x="4234507" y="1261336"/>
            <a:ext cx="2309737" cy="106788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Semi-supervised Learning</a:t>
            </a:r>
            <a:endParaRPr lang="zh-TW" altLang="en-US" sz="2400" dirty="0"/>
          </a:p>
        </p:txBody>
      </p:sp>
      <p:sp>
        <p:nvSpPr>
          <p:cNvPr id="24" name="矩形 23"/>
          <p:cNvSpPr/>
          <p:nvPr/>
        </p:nvSpPr>
        <p:spPr>
          <a:xfrm>
            <a:off x="6714962" y="1261585"/>
            <a:ext cx="1963076" cy="106788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Transfer Learning</a:t>
            </a:r>
            <a:endParaRPr lang="zh-TW" altLang="en-US" sz="2400" dirty="0"/>
          </a:p>
        </p:txBody>
      </p:sp>
      <p:sp>
        <p:nvSpPr>
          <p:cNvPr id="27" name="文字方塊 26"/>
          <p:cNvSpPr txBox="1"/>
          <p:nvPr/>
        </p:nvSpPr>
        <p:spPr>
          <a:xfrm>
            <a:off x="2673307" y="5517648"/>
            <a:ext cx="2039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Classification</a:t>
            </a:r>
            <a:endParaRPr lang="zh-TW" altLang="en-US" sz="2400" dirty="0"/>
          </a:p>
        </p:txBody>
      </p:sp>
      <p:sp>
        <p:nvSpPr>
          <p:cNvPr id="28" name="矩形 27"/>
          <p:cNvSpPr/>
          <p:nvPr/>
        </p:nvSpPr>
        <p:spPr>
          <a:xfrm>
            <a:off x="1353335" y="4074165"/>
            <a:ext cx="4535352" cy="146094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sp>
        <p:nvSpPr>
          <p:cNvPr id="20" name="矩形 19"/>
          <p:cNvSpPr/>
          <p:nvPr/>
        </p:nvSpPr>
        <p:spPr>
          <a:xfrm>
            <a:off x="1563637" y="4245303"/>
            <a:ext cx="1787219" cy="78870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Deep Learning</a:t>
            </a:r>
            <a:endParaRPr lang="zh-TW" altLang="en-US" sz="2400" dirty="0"/>
          </a:p>
        </p:txBody>
      </p:sp>
      <p:sp>
        <p:nvSpPr>
          <p:cNvPr id="21" name="矩形 20"/>
          <p:cNvSpPr/>
          <p:nvPr/>
        </p:nvSpPr>
        <p:spPr>
          <a:xfrm>
            <a:off x="3591077" y="4260718"/>
            <a:ext cx="1993127" cy="78870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SVM, decision tree, K-NN</a:t>
            </a:r>
            <a:r>
              <a:rPr lang="zh-TW" altLang="en-US" sz="2400" dirty="0"/>
              <a:t> </a:t>
            </a:r>
            <a:r>
              <a:rPr lang="en-US" altLang="zh-TW" sz="2400" dirty="0"/>
              <a:t>…</a:t>
            </a:r>
            <a:endParaRPr lang="zh-TW" altLang="en-US" sz="2400" dirty="0"/>
          </a:p>
        </p:txBody>
      </p:sp>
      <p:sp>
        <p:nvSpPr>
          <p:cNvPr id="29" name="文字方塊 28"/>
          <p:cNvSpPr txBox="1"/>
          <p:nvPr/>
        </p:nvSpPr>
        <p:spPr>
          <a:xfrm>
            <a:off x="2333832" y="5040158"/>
            <a:ext cx="2530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Non-linear Model</a:t>
            </a:r>
            <a:endParaRPr lang="zh-TW" altLang="en-US" sz="2400" dirty="0"/>
          </a:p>
        </p:txBody>
      </p:sp>
      <p:cxnSp>
        <p:nvCxnSpPr>
          <p:cNvPr id="32" name="直線單箭頭接點 31"/>
          <p:cNvCxnSpPr>
            <a:endCxn id="18" idx="0"/>
          </p:cNvCxnSpPr>
          <p:nvPr/>
        </p:nvCxnSpPr>
        <p:spPr>
          <a:xfrm flipH="1">
            <a:off x="2418643" y="2277607"/>
            <a:ext cx="0" cy="60896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單箭頭接點 33"/>
          <p:cNvCxnSpPr/>
          <p:nvPr/>
        </p:nvCxnSpPr>
        <p:spPr>
          <a:xfrm>
            <a:off x="2418643" y="3583957"/>
            <a:ext cx="0" cy="63270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單箭頭接點 35"/>
          <p:cNvCxnSpPr/>
          <p:nvPr/>
        </p:nvCxnSpPr>
        <p:spPr>
          <a:xfrm rot="16200000" flipH="1">
            <a:off x="6163847" y="4611563"/>
            <a:ext cx="0" cy="60896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1434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Transfer Learning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738005" y="4315753"/>
            <a:ext cx="7777345" cy="161836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5003799" y="2416617"/>
            <a:ext cx="2051889" cy="169003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2873853" y="2416617"/>
            <a:ext cx="1379913" cy="16900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5149" y="2542307"/>
            <a:ext cx="884072" cy="1150918"/>
          </a:xfrm>
          <a:prstGeom prst="rect">
            <a:avLst/>
          </a:prstGeom>
        </p:spPr>
      </p:pic>
      <p:pic>
        <p:nvPicPr>
          <p:cNvPr id="9" name="Picture 6" descr="http://thenypost.files.wordpress.com/2014/01/dogs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372" y="2581889"/>
            <a:ext cx="1608031" cy="1071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字方塊 10"/>
          <p:cNvSpPr txBox="1"/>
          <p:nvPr/>
        </p:nvSpPr>
        <p:spPr>
          <a:xfrm>
            <a:off x="1102299" y="2864879"/>
            <a:ext cx="13965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Labelled data</a:t>
            </a:r>
            <a:endParaRPr lang="zh-TW" altLang="en-US" sz="2400" dirty="0"/>
          </a:p>
        </p:txBody>
      </p:sp>
      <p:sp>
        <p:nvSpPr>
          <p:cNvPr id="15" name="文字方塊 14"/>
          <p:cNvSpPr txBox="1"/>
          <p:nvPr/>
        </p:nvSpPr>
        <p:spPr>
          <a:xfrm>
            <a:off x="3164799" y="3613953"/>
            <a:ext cx="798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cat</a:t>
            </a:r>
            <a:endParaRPr lang="zh-TW" altLang="en-US" sz="2400" dirty="0"/>
          </a:p>
        </p:txBody>
      </p:sp>
      <p:sp>
        <p:nvSpPr>
          <p:cNvPr id="16" name="文字方塊 15"/>
          <p:cNvSpPr txBox="1"/>
          <p:nvPr/>
        </p:nvSpPr>
        <p:spPr>
          <a:xfrm>
            <a:off x="5693756" y="3613649"/>
            <a:ext cx="798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dog</a:t>
            </a:r>
            <a:endParaRPr lang="zh-TW" altLang="en-US" sz="2400" dirty="0"/>
          </a:p>
        </p:txBody>
      </p:sp>
      <p:sp>
        <p:nvSpPr>
          <p:cNvPr id="17" name="文字方塊 16"/>
          <p:cNvSpPr txBox="1"/>
          <p:nvPr/>
        </p:nvSpPr>
        <p:spPr>
          <a:xfrm>
            <a:off x="1927935" y="5907399"/>
            <a:ext cx="5386647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Data not related to the task considered (can be either labeled or unlabeled)</a:t>
            </a:r>
            <a:endParaRPr lang="zh-TW" altLang="en-US" sz="2400" dirty="0"/>
          </a:p>
        </p:txBody>
      </p:sp>
      <p:pic>
        <p:nvPicPr>
          <p:cNvPr id="3076" name="Picture 4" descr="https://encrypted-tbn3.gstatic.com/images?q=tbn:ANd9GcTJsVxOxRJErtxwuBdCnIhRUOfPIyDsEGbxzLWkquVSl3H7ZF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976" y="4385474"/>
            <a:ext cx="1551927" cy="116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tigerday.org/wp-content/uploads/2013/04/HD-Tiger-Wallpapers-Wallpapers-feve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853" y="4395403"/>
            <a:ext cx="1581721" cy="1186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文字方塊 24"/>
          <p:cNvSpPr txBox="1"/>
          <p:nvPr/>
        </p:nvSpPr>
        <p:spPr>
          <a:xfrm>
            <a:off x="999265" y="5472455"/>
            <a:ext cx="1613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elephant</a:t>
            </a:r>
            <a:endParaRPr lang="zh-TW" altLang="en-US" sz="2400" dirty="0"/>
          </a:p>
        </p:txBody>
      </p:sp>
      <p:pic>
        <p:nvPicPr>
          <p:cNvPr id="21" name="圖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259" y="4429175"/>
            <a:ext cx="1788411" cy="1152519"/>
          </a:xfrm>
          <a:prstGeom prst="rect">
            <a:avLst/>
          </a:prstGeom>
        </p:spPr>
      </p:pic>
      <p:pic>
        <p:nvPicPr>
          <p:cNvPr id="22" name="Picture 2" descr="http://vignette2.wikia.nocookie.net/toarumajutsunoindex/images/c/cc/Mikotoanime.jpg/revision/latest?cb=20141226141052&amp;path-prefix=f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355" y="4395403"/>
            <a:ext cx="1733987" cy="1146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文字方塊 26"/>
          <p:cNvSpPr txBox="1"/>
          <p:nvPr/>
        </p:nvSpPr>
        <p:spPr>
          <a:xfrm>
            <a:off x="4708800" y="5474039"/>
            <a:ext cx="1613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 err="1"/>
              <a:t>Haruhi</a:t>
            </a:r>
            <a:endParaRPr lang="zh-TW" altLang="en-US" sz="2400" dirty="0"/>
          </a:p>
        </p:txBody>
      </p:sp>
      <p:sp>
        <p:nvSpPr>
          <p:cNvPr id="28" name="文字方塊 27"/>
          <p:cNvSpPr txBox="1"/>
          <p:nvPr/>
        </p:nvSpPr>
        <p:spPr>
          <a:xfrm>
            <a:off x="514035" y="1757565"/>
            <a:ext cx="68503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For example, recognizing cats and dogs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568062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7" grpId="0" animBg="1"/>
      <p:bldP spid="25" grpId="0"/>
      <p:bldP spid="2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796414" y="1445030"/>
            <a:ext cx="3232520" cy="4981868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/>
          <p:cNvSpPr/>
          <p:nvPr/>
        </p:nvSpPr>
        <p:spPr>
          <a:xfrm>
            <a:off x="796413" y="3681194"/>
            <a:ext cx="7881625" cy="2931146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矩形 29"/>
          <p:cNvSpPr/>
          <p:nvPr/>
        </p:nvSpPr>
        <p:spPr>
          <a:xfrm>
            <a:off x="1444474" y="3821373"/>
            <a:ext cx="4719373" cy="2159143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Learning Map</a:t>
            </a:r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3109143" y="6059217"/>
            <a:ext cx="3398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Supervised Learning</a:t>
            </a:r>
            <a:endParaRPr lang="zh-TW" altLang="en-US" sz="2400" dirty="0"/>
          </a:p>
        </p:txBody>
      </p:sp>
      <p:sp>
        <p:nvSpPr>
          <p:cNvPr id="7" name="文字方塊 6"/>
          <p:cNvSpPr txBox="1"/>
          <p:nvPr/>
        </p:nvSpPr>
        <p:spPr>
          <a:xfrm>
            <a:off x="1105349" y="1808548"/>
            <a:ext cx="2670238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Regression</a:t>
            </a:r>
            <a:endParaRPr lang="zh-TW" altLang="en-US" sz="2400" dirty="0"/>
          </a:p>
        </p:txBody>
      </p:sp>
      <p:sp>
        <p:nvSpPr>
          <p:cNvPr id="10" name="矩形 9"/>
          <p:cNvSpPr/>
          <p:nvPr/>
        </p:nvSpPr>
        <p:spPr>
          <a:xfrm>
            <a:off x="1105349" y="2599143"/>
            <a:ext cx="2670238" cy="3392944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>
            <a:off x="1522502" y="2886573"/>
            <a:ext cx="1792282" cy="697384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Linear Model</a:t>
            </a:r>
            <a:endParaRPr lang="zh-TW" altLang="en-US" sz="2400" dirty="0"/>
          </a:p>
        </p:txBody>
      </p:sp>
      <p:sp>
        <p:nvSpPr>
          <p:cNvPr id="11" name="矩形 10"/>
          <p:cNvSpPr/>
          <p:nvPr/>
        </p:nvSpPr>
        <p:spPr>
          <a:xfrm>
            <a:off x="6468330" y="4456521"/>
            <a:ext cx="1830431" cy="106112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Structured Learning</a:t>
            </a:r>
            <a:endParaRPr lang="zh-TW" altLang="en-US" sz="2400" dirty="0"/>
          </a:p>
        </p:txBody>
      </p:sp>
      <p:sp>
        <p:nvSpPr>
          <p:cNvPr id="23" name="矩形 22"/>
          <p:cNvSpPr/>
          <p:nvPr/>
        </p:nvSpPr>
        <p:spPr>
          <a:xfrm>
            <a:off x="4234507" y="1261336"/>
            <a:ext cx="2309737" cy="106788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Semi-supervised Learning</a:t>
            </a:r>
            <a:endParaRPr lang="zh-TW" altLang="en-US" sz="2400" dirty="0"/>
          </a:p>
        </p:txBody>
      </p:sp>
      <p:sp>
        <p:nvSpPr>
          <p:cNvPr id="24" name="矩形 23"/>
          <p:cNvSpPr/>
          <p:nvPr/>
        </p:nvSpPr>
        <p:spPr>
          <a:xfrm>
            <a:off x="6714962" y="1261585"/>
            <a:ext cx="1963076" cy="106788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Transfer Learning</a:t>
            </a:r>
            <a:endParaRPr lang="zh-TW" altLang="en-US" sz="2400" dirty="0"/>
          </a:p>
        </p:txBody>
      </p:sp>
      <p:sp>
        <p:nvSpPr>
          <p:cNvPr id="25" name="矩形 24"/>
          <p:cNvSpPr/>
          <p:nvPr/>
        </p:nvSpPr>
        <p:spPr>
          <a:xfrm>
            <a:off x="4249255" y="2466556"/>
            <a:ext cx="1985671" cy="106788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Unsupervised Learning</a:t>
            </a:r>
            <a:endParaRPr lang="zh-TW" altLang="en-US" sz="2400" dirty="0"/>
          </a:p>
        </p:txBody>
      </p:sp>
      <p:sp>
        <p:nvSpPr>
          <p:cNvPr id="27" name="文字方塊 26"/>
          <p:cNvSpPr txBox="1"/>
          <p:nvPr/>
        </p:nvSpPr>
        <p:spPr>
          <a:xfrm>
            <a:off x="2673307" y="5517648"/>
            <a:ext cx="2039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Classification</a:t>
            </a:r>
            <a:endParaRPr lang="zh-TW" altLang="en-US" sz="2400" dirty="0"/>
          </a:p>
        </p:txBody>
      </p:sp>
      <p:sp>
        <p:nvSpPr>
          <p:cNvPr id="28" name="矩形 27"/>
          <p:cNvSpPr/>
          <p:nvPr/>
        </p:nvSpPr>
        <p:spPr>
          <a:xfrm>
            <a:off x="1353335" y="4074165"/>
            <a:ext cx="4535352" cy="146094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sp>
        <p:nvSpPr>
          <p:cNvPr id="20" name="矩形 19"/>
          <p:cNvSpPr/>
          <p:nvPr/>
        </p:nvSpPr>
        <p:spPr>
          <a:xfrm>
            <a:off x="1563637" y="4245303"/>
            <a:ext cx="1787219" cy="78870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Deep Learning</a:t>
            </a:r>
            <a:endParaRPr lang="zh-TW" altLang="en-US" sz="2400" dirty="0"/>
          </a:p>
        </p:txBody>
      </p:sp>
      <p:sp>
        <p:nvSpPr>
          <p:cNvPr id="21" name="矩形 20"/>
          <p:cNvSpPr/>
          <p:nvPr/>
        </p:nvSpPr>
        <p:spPr>
          <a:xfrm>
            <a:off x="3591077" y="4260718"/>
            <a:ext cx="1993127" cy="78870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SVM, decision tree, K-NN</a:t>
            </a:r>
            <a:r>
              <a:rPr lang="zh-TW" altLang="en-US" sz="2400" dirty="0"/>
              <a:t> </a:t>
            </a:r>
            <a:r>
              <a:rPr lang="en-US" altLang="zh-TW" sz="2400" dirty="0"/>
              <a:t>…</a:t>
            </a:r>
            <a:endParaRPr lang="zh-TW" altLang="en-US" sz="2400" dirty="0"/>
          </a:p>
        </p:txBody>
      </p:sp>
      <p:sp>
        <p:nvSpPr>
          <p:cNvPr id="29" name="文字方塊 28"/>
          <p:cNvSpPr txBox="1"/>
          <p:nvPr/>
        </p:nvSpPr>
        <p:spPr>
          <a:xfrm>
            <a:off x="2333832" y="5040158"/>
            <a:ext cx="2530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Non-linear Model</a:t>
            </a:r>
            <a:endParaRPr lang="zh-TW" altLang="en-US" sz="2400" dirty="0"/>
          </a:p>
        </p:txBody>
      </p:sp>
      <p:cxnSp>
        <p:nvCxnSpPr>
          <p:cNvPr id="32" name="直線單箭頭接點 31"/>
          <p:cNvCxnSpPr>
            <a:endCxn id="18" idx="0"/>
          </p:cNvCxnSpPr>
          <p:nvPr/>
        </p:nvCxnSpPr>
        <p:spPr>
          <a:xfrm flipH="1">
            <a:off x="2418643" y="2277607"/>
            <a:ext cx="0" cy="60896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單箭頭接點 33"/>
          <p:cNvCxnSpPr/>
          <p:nvPr/>
        </p:nvCxnSpPr>
        <p:spPr>
          <a:xfrm>
            <a:off x="2418643" y="3583957"/>
            <a:ext cx="0" cy="63270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單箭頭接點 35"/>
          <p:cNvCxnSpPr/>
          <p:nvPr/>
        </p:nvCxnSpPr>
        <p:spPr>
          <a:xfrm rot="16200000" flipH="1">
            <a:off x="6163847" y="4611563"/>
            <a:ext cx="0" cy="60896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058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top-breaking-news.com/wp-content/uploads/2016/03/Twitter-new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22" y="2693097"/>
            <a:ext cx="5002893" cy="375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矩形 11"/>
          <p:cNvSpPr/>
          <p:nvPr/>
        </p:nvSpPr>
        <p:spPr>
          <a:xfrm>
            <a:off x="902609" y="6395537"/>
            <a:ext cx="3129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http://top-breaking-news.com/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Unsupervised Learning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Machine Reading: Machine learns the meaning of words</a:t>
            </a:r>
            <a:r>
              <a:rPr lang="zh-TW" altLang="en-US" dirty="0"/>
              <a:t> </a:t>
            </a:r>
            <a:r>
              <a:rPr lang="en-US" altLang="zh-TW" dirty="0"/>
              <a:t>from reading a lot of documents</a:t>
            </a:r>
            <a:endParaRPr lang="zh-TW" altLang="en-US" dirty="0"/>
          </a:p>
        </p:txBody>
      </p:sp>
      <p:pic>
        <p:nvPicPr>
          <p:cNvPr id="4" name="Picture 2" descr="http://www.pnglogo.com/wp-content/uploads/2015/12/Robot-Reading-Book-PNG-0496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43564" y="3867000"/>
            <a:ext cx="3302111" cy="2578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圖說文字 4"/>
          <p:cNvSpPr/>
          <p:nvPr/>
        </p:nvSpPr>
        <p:spPr>
          <a:xfrm>
            <a:off x="6625450" y="2900447"/>
            <a:ext cx="1764186" cy="1212155"/>
          </a:xfrm>
          <a:prstGeom prst="wedgeRectCallout">
            <a:avLst>
              <a:gd name="adj1" fmla="val -75827"/>
              <a:gd name="adj2" fmla="val 729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Picture 2" descr="http://www.extremetech.com/wp-content/uploads/2013/09/340-640x4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049" y="3007152"/>
            <a:ext cx="1468493" cy="97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向下箭號 6"/>
          <p:cNvSpPr/>
          <p:nvPr/>
        </p:nvSpPr>
        <p:spPr>
          <a:xfrm rot="5400000" flipV="1">
            <a:off x="4623030" y="3980669"/>
            <a:ext cx="763742" cy="744499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028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Unsupervised Learning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Machine Reading: Machine learns the meaning of words</a:t>
            </a:r>
            <a:r>
              <a:rPr lang="zh-TW" altLang="en-US" dirty="0"/>
              <a:t> </a:t>
            </a:r>
            <a:r>
              <a:rPr lang="en-US" altLang="zh-TW" dirty="0"/>
              <a:t>from reading a lot of documents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8" name="矩形 7"/>
          <p:cNvSpPr/>
          <p:nvPr/>
        </p:nvSpPr>
        <p:spPr>
          <a:xfrm>
            <a:off x="1446602" y="4251373"/>
            <a:ext cx="2292514" cy="94387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Function</a:t>
            </a:r>
            <a:endParaRPr lang="zh-TW" altLang="en-US" sz="2400" dirty="0"/>
          </a:p>
        </p:txBody>
      </p:sp>
      <p:sp>
        <p:nvSpPr>
          <p:cNvPr id="9" name="向下箭號 8"/>
          <p:cNvSpPr/>
          <p:nvPr/>
        </p:nvSpPr>
        <p:spPr>
          <a:xfrm rot="10800000" flipH="1" flipV="1">
            <a:off x="2210988" y="3781521"/>
            <a:ext cx="763742" cy="469852"/>
          </a:xfrm>
          <a:prstGeom prst="down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向下箭號 9"/>
          <p:cNvSpPr/>
          <p:nvPr/>
        </p:nvSpPr>
        <p:spPr>
          <a:xfrm rot="10800000" flipH="1" flipV="1">
            <a:off x="2228046" y="5267734"/>
            <a:ext cx="763742" cy="469852"/>
          </a:xfrm>
          <a:prstGeom prst="down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1329542" y="3170628"/>
            <a:ext cx="2526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Apple</a:t>
            </a:r>
            <a:endParaRPr lang="zh-TW" altLang="en-US" sz="2800" dirty="0"/>
          </a:p>
        </p:txBody>
      </p:sp>
      <p:grpSp>
        <p:nvGrpSpPr>
          <p:cNvPr id="12" name="群組 11"/>
          <p:cNvGrpSpPr/>
          <p:nvPr/>
        </p:nvGrpSpPr>
        <p:grpSpPr>
          <a:xfrm>
            <a:off x="1826144" y="5810072"/>
            <a:ext cx="1567543" cy="319314"/>
            <a:chOff x="5754347" y="3836831"/>
            <a:chExt cx="1567543" cy="319314"/>
          </a:xfrm>
        </p:grpSpPr>
        <p:sp>
          <p:nvSpPr>
            <p:cNvPr id="13" name="矩形 12"/>
            <p:cNvSpPr/>
            <p:nvPr/>
          </p:nvSpPr>
          <p:spPr>
            <a:xfrm>
              <a:off x="5754347" y="3836831"/>
              <a:ext cx="1567543" cy="31931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橢圓 13"/>
            <p:cNvSpPr/>
            <p:nvPr/>
          </p:nvSpPr>
          <p:spPr>
            <a:xfrm>
              <a:off x="5829640" y="3906488"/>
              <a:ext cx="180000" cy="18000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5" name="橢圓 14"/>
            <p:cNvSpPr/>
            <p:nvPr/>
          </p:nvSpPr>
          <p:spPr>
            <a:xfrm>
              <a:off x="6076701" y="3906037"/>
              <a:ext cx="180000" cy="18000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6" name="橢圓 15"/>
            <p:cNvSpPr/>
            <p:nvPr/>
          </p:nvSpPr>
          <p:spPr>
            <a:xfrm>
              <a:off x="6331994" y="3906037"/>
              <a:ext cx="180000" cy="18000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7" name="橢圓 16"/>
            <p:cNvSpPr/>
            <p:nvPr/>
          </p:nvSpPr>
          <p:spPr>
            <a:xfrm>
              <a:off x="6571649" y="3909031"/>
              <a:ext cx="180000" cy="18000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8" name="橢圓 17"/>
            <p:cNvSpPr/>
            <p:nvPr/>
          </p:nvSpPr>
          <p:spPr>
            <a:xfrm>
              <a:off x="6814299" y="3906037"/>
              <a:ext cx="180000" cy="18000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9" name="橢圓 18"/>
            <p:cNvSpPr/>
            <p:nvPr/>
          </p:nvSpPr>
          <p:spPr>
            <a:xfrm>
              <a:off x="7074003" y="3905848"/>
              <a:ext cx="180000" cy="18000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  <p:sp>
        <p:nvSpPr>
          <p:cNvPr id="20" name="矩形 19"/>
          <p:cNvSpPr/>
          <p:nvPr/>
        </p:nvSpPr>
        <p:spPr>
          <a:xfrm>
            <a:off x="4381913" y="5966082"/>
            <a:ext cx="37334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https://garavato.files.wordpress.com/2011/11/stacksdocuments.jpg?w=490</a:t>
            </a:r>
          </a:p>
        </p:txBody>
      </p:sp>
      <p:grpSp>
        <p:nvGrpSpPr>
          <p:cNvPr id="22" name="群組 21"/>
          <p:cNvGrpSpPr/>
          <p:nvPr/>
        </p:nvGrpSpPr>
        <p:grpSpPr>
          <a:xfrm>
            <a:off x="4067119" y="3253341"/>
            <a:ext cx="4048201" cy="2712741"/>
            <a:chOff x="4540340" y="3208089"/>
            <a:chExt cx="4048201" cy="2712741"/>
          </a:xfrm>
        </p:grpSpPr>
        <p:pic>
          <p:nvPicPr>
            <p:cNvPr id="7170" name="Picture 2" descr="https://garavato.files.wordpress.com/2011/11/stacksdocuments.jpg?w=49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3399" y="3763851"/>
              <a:ext cx="3242085" cy="21569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文字方塊 20"/>
            <p:cNvSpPr txBox="1"/>
            <p:nvPr/>
          </p:nvSpPr>
          <p:spPr>
            <a:xfrm>
              <a:off x="4540340" y="3208089"/>
              <a:ext cx="40482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Training data is a lot of text</a:t>
              </a:r>
              <a:endParaRPr lang="zh-TW" altLang="en-US" sz="2400" dirty="0"/>
            </a:p>
          </p:txBody>
        </p:sp>
      </p:grpSp>
      <p:sp>
        <p:nvSpPr>
          <p:cNvPr id="23" name="文字方塊 22"/>
          <p:cNvSpPr txBox="1"/>
          <p:nvPr/>
        </p:nvSpPr>
        <p:spPr>
          <a:xfrm>
            <a:off x="1313382" y="5681350"/>
            <a:ext cx="420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>
                <a:solidFill>
                  <a:srgbClr val="FF0000"/>
                </a:solidFill>
              </a:rPr>
              <a:t>?</a:t>
            </a:r>
            <a:endParaRPr lang="zh-TW" alt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85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/>
      <p:bldP spid="2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Unsupervised Learning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9" name="Picture 2" descr="http://www.is-scam.com/wp-content/uploads/2014/12/question-robo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55" y="2225962"/>
            <a:ext cx="1969208" cy="254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2063" y="1304188"/>
            <a:ext cx="5219700" cy="2057400"/>
          </a:xfrm>
          <a:prstGeom prst="rect">
            <a:avLst/>
          </a:prstGeom>
        </p:spPr>
      </p:pic>
      <p:sp>
        <p:nvSpPr>
          <p:cNvPr id="21" name="向右箭號 20"/>
          <p:cNvSpPr/>
          <p:nvPr/>
        </p:nvSpPr>
        <p:spPr>
          <a:xfrm rot="9206104">
            <a:off x="2656315" y="2576601"/>
            <a:ext cx="754743" cy="5515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向右箭號 21"/>
          <p:cNvSpPr/>
          <p:nvPr/>
        </p:nvSpPr>
        <p:spPr>
          <a:xfrm rot="1324959">
            <a:off x="2749056" y="4245312"/>
            <a:ext cx="754743" cy="5515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文字方塊 23"/>
          <p:cNvSpPr txBox="1"/>
          <p:nvPr/>
        </p:nvSpPr>
        <p:spPr>
          <a:xfrm>
            <a:off x="433685" y="4640411"/>
            <a:ext cx="2714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solidFill>
                  <a:srgbClr val="FF0000"/>
                </a:solidFill>
              </a:rPr>
              <a:t>Draw something!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3430" y="3496524"/>
            <a:ext cx="5396945" cy="313775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05183" y="5634092"/>
            <a:ext cx="26730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http://ttic.uchicago.edu/~klivescu/MLSLP2016/ </a:t>
            </a:r>
            <a:r>
              <a:rPr lang="en-US" altLang="zh-TW" dirty="0"/>
              <a:t>(slides of Ian </a:t>
            </a:r>
            <a:r>
              <a:rPr lang="en-US" altLang="zh-TW" dirty="0" err="1"/>
              <a:t>Goodfellow</a:t>
            </a:r>
            <a:r>
              <a:rPr lang="en-US" altLang="zh-TW" dirty="0"/>
              <a:t>)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88416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Unsupervised Learning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Machine Drawing</a:t>
            </a:r>
            <a:endParaRPr lang="zh-TW" altLang="en-US" dirty="0">
              <a:solidFill>
                <a:srgbClr val="FF0000"/>
              </a:solidFill>
            </a:endParaRPr>
          </a:p>
          <a:p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788438" y="3764201"/>
            <a:ext cx="2292514" cy="94387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Function</a:t>
            </a:r>
            <a:endParaRPr lang="zh-TW" altLang="en-US" sz="2400" dirty="0"/>
          </a:p>
        </p:txBody>
      </p:sp>
      <p:sp>
        <p:nvSpPr>
          <p:cNvPr id="5" name="向下箭號 4"/>
          <p:cNvSpPr/>
          <p:nvPr/>
        </p:nvSpPr>
        <p:spPr>
          <a:xfrm rot="10800000" flipH="1" flipV="1">
            <a:off x="1552824" y="3294349"/>
            <a:ext cx="763742" cy="469852"/>
          </a:xfrm>
          <a:prstGeom prst="down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向下箭號 5"/>
          <p:cNvSpPr/>
          <p:nvPr/>
        </p:nvSpPr>
        <p:spPr>
          <a:xfrm rot="10800000" flipH="1" flipV="1">
            <a:off x="1569882" y="4780562"/>
            <a:ext cx="763742" cy="469852"/>
          </a:xfrm>
          <a:prstGeom prst="down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687228" y="2745170"/>
            <a:ext cx="420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>
                <a:solidFill>
                  <a:srgbClr val="FF0000"/>
                </a:solidFill>
              </a:rPr>
              <a:t>?</a:t>
            </a:r>
            <a:endParaRPr lang="zh-TW" altLang="en-US" sz="3200" b="1" dirty="0">
              <a:solidFill>
                <a:srgbClr val="FF0000"/>
              </a:solidFill>
            </a:endParaRPr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144" y="5322900"/>
            <a:ext cx="1181100" cy="1162050"/>
          </a:xfrm>
          <a:prstGeom prst="rect">
            <a:avLst/>
          </a:prstGeom>
        </p:spPr>
      </p:pic>
      <p:grpSp>
        <p:nvGrpSpPr>
          <p:cNvPr id="18" name="群組 17"/>
          <p:cNvGrpSpPr/>
          <p:nvPr/>
        </p:nvGrpSpPr>
        <p:grpSpPr>
          <a:xfrm>
            <a:off x="1167980" y="2886664"/>
            <a:ext cx="1567543" cy="319314"/>
            <a:chOff x="5754347" y="3836831"/>
            <a:chExt cx="1567543" cy="319314"/>
          </a:xfrm>
        </p:grpSpPr>
        <p:sp>
          <p:nvSpPr>
            <p:cNvPr id="19" name="矩形 18"/>
            <p:cNvSpPr/>
            <p:nvPr/>
          </p:nvSpPr>
          <p:spPr>
            <a:xfrm>
              <a:off x="5754347" y="3836831"/>
              <a:ext cx="1567543" cy="31931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橢圓 19"/>
            <p:cNvSpPr/>
            <p:nvPr/>
          </p:nvSpPr>
          <p:spPr>
            <a:xfrm>
              <a:off x="5829640" y="3906488"/>
              <a:ext cx="180000" cy="18000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21" name="橢圓 20"/>
            <p:cNvSpPr/>
            <p:nvPr/>
          </p:nvSpPr>
          <p:spPr>
            <a:xfrm>
              <a:off x="6076701" y="3906037"/>
              <a:ext cx="180000" cy="18000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22" name="橢圓 21"/>
            <p:cNvSpPr/>
            <p:nvPr/>
          </p:nvSpPr>
          <p:spPr>
            <a:xfrm>
              <a:off x="6331994" y="3906037"/>
              <a:ext cx="180000" cy="18000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23" name="橢圓 22"/>
            <p:cNvSpPr/>
            <p:nvPr/>
          </p:nvSpPr>
          <p:spPr>
            <a:xfrm>
              <a:off x="6571649" y="3909031"/>
              <a:ext cx="180000" cy="18000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24" name="橢圓 23"/>
            <p:cNvSpPr/>
            <p:nvPr/>
          </p:nvSpPr>
          <p:spPr>
            <a:xfrm>
              <a:off x="6814299" y="3906037"/>
              <a:ext cx="180000" cy="18000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25" name="橢圓 24"/>
            <p:cNvSpPr/>
            <p:nvPr/>
          </p:nvSpPr>
          <p:spPr>
            <a:xfrm>
              <a:off x="7074003" y="3905848"/>
              <a:ext cx="180000" cy="18000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  <p:grpSp>
        <p:nvGrpSpPr>
          <p:cNvPr id="28" name="群組 27"/>
          <p:cNvGrpSpPr/>
          <p:nvPr/>
        </p:nvGrpSpPr>
        <p:grpSpPr>
          <a:xfrm>
            <a:off x="3442999" y="2793451"/>
            <a:ext cx="7726912" cy="3537505"/>
            <a:chOff x="4318426" y="2639458"/>
            <a:chExt cx="7726912" cy="3537505"/>
          </a:xfrm>
        </p:grpSpPr>
        <p:pic>
          <p:nvPicPr>
            <p:cNvPr id="26" name="圖片 2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18426" y="3131319"/>
              <a:ext cx="7726912" cy="3045644"/>
            </a:xfrm>
            <a:prstGeom prst="rect">
              <a:avLst/>
            </a:prstGeom>
          </p:spPr>
        </p:pic>
        <p:sp>
          <p:nvSpPr>
            <p:cNvPr id="27" name="文字方塊 26"/>
            <p:cNvSpPr txBox="1"/>
            <p:nvPr/>
          </p:nvSpPr>
          <p:spPr>
            <a:xfrm>
              <a:off x="4572000" y="2639458"/>
              <a:ext cx="40482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Training data is a lot of images</a:t>
              </a:r>
              <a:endParaRPr lang="zh-TW" altLang="en-US" sz="2400" dirty="0"/>
            </a:p>
          </p:txBody>
        </p:sp>
      </p:grpSp>
      <p:sp>
        <p:nvSpPr>
          <p:cNvPr id="29" name="文字方塊 28"/>
          <p:cNvSpPr txBox="1"/>
          <p:nvPr/>
        </p:nvSpPr>
        <p:spPr>
          <a:xfrm>
            <a:off x="1569881" y="2814848"/>
            <a:ext cx="1120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</a:rPr>
              <a:t>code</a:t>
            </a:r>
            <a:endParaRPr lang="zh-TW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026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6" grpId="0"/>
      <p:bldP spid="2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796414" y="1445030"/>
            <a:ext cx="3232520" cy="4981868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/>
          <p:cNvSpPr/>
          <p:nvPr/>
        </p:nvSpPr>
        <p:spPr>
          <a:xfrm>
            <a:off x="796413" y="3681194"/>
            <a:ext cx="7881625" cy="2931146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矩形 29"/>
          <p:cNvSpPr/>
          <p:nvPr/>
        </p:nvSpPr>
        <p:spPr>
          <a:xfrm>
            <a:off x="1444474" y="3821373"/>
            <a:ext cx="4719373" cy="2159143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Learning Map</a:t>
            </a:r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3109143" y="6059217"/>
            <a:ext cx="3398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Supervised Learning</a:t>
            </a:r>
            <a:endParaRPr lang="zh-TW" altLang="en-US" sz="2400" dirty="0"/>
          </a:p>
        </p:txBody>
      </p:sp>
      <p:sp>
        <p:nvSpPr>
          <p:cNvPr id="7" name="文字方塊 6"/>
          <p:cNvSpPr txBox="1"/>
          <p:nvPr/>
        </p:nvSpPr>
        <p:spPr>
          <a:xfrm>
            <a:off x="1105349" y="1808548"/>
            <a:ext cx="2670238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Regression</a:t>
            </a:r>
            <a:endParaRPr lang="zh-TW" altLang="en-US" sz="2400" dirty="0"/>
          </a:p>
        </p:txBody>
      </p:sp>
      <p:sp>
        <p:nvSpPr>
          <p:cNvPr id="10" name="矩形 9"/>
          <p:cNvSpPr/>
          <p:nvPr/>
        </p:nvSpPr>
        <p:spPr>
          <a:xfrm>
            <a:off x="1105349" y="2599143"/>
            <a:ext cx="2670238" cy="3392944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>
            <a:off x="1522502" y="2886573"/>
            <a:ext cx="1792282" cy="697384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Linear Model</a:t>
            </a:r>
            <a:endParaRPr lang="zh-TW" altLang="en-US" sz="2400" dirty="0"/>
          </a:p>
        </p:txBody>
      </p:sp>
      <p:sp>
        <p:nvSpPr>
          <p:cNvPr id="11" name="矩形 10"/>
          <p:cNvSpPr/>
          <p:nvPr/>
        </p:nvSpPr>
        <p:spPr>
          <a:xfrm>
            <a:off x="6468330" y="4456521"/>
            <a:ext cx="1830431" cy="106112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Structured Learning</a:t>
            </a:r>
            <a:endParaRPr lang="zh-TW" altLang="en-US" sz="2400" dirty="0"/>
          </a:p>
        </p:txBody>
      </p:sp>
      <p:sp>
        <p:nvSpPr>
          <p:cNvPr id="23" name="矩形 22"/>
          <p:cNvSpPr/>
          <p:nvPr/>
        </p:nvSpPr>
        <p:spPr>
          <a:xfrm>
            <a:off x="4234507" y="1261336"/>
            <a:ext cx="2309737" cy="106788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Semi-supervised Learning</a:t>
            </a:r>
            <a:endParaRPr lang="zh-TW" altLang="en-US" sz="2400" dirty="0"/>
          </a:p>
        </p:txBody>
      </p:sp>
      <p:sp>
        <p:nvSpPr>
          <p:cNvPr id="24" name="矩形 23"/>
          <p:cNvSpPr/>
          <p:nvPr/>
        </p:nvSpPr>
        <p:spPr>
          <a:xfrm>
            <a:off x="6714962" y="1261585"/>
            <a:ext cx="1963076" cy="106788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Transfer Learning</a:t>
            </a:r>
            <a:endParaRPr lang="zh-TW" altLang="en-US" sz="2400" dirty="0"/>
          </a:p>
        </p:txBody>
      </p:sp>
      <p:sp>
        <p:nvSpPr>
          <p:cNvPr id="25" name="矩形 24"/>
          <p:cNvSpPr/>
          <p:nvPr/>
        </p:nvSpPr>
        <p:spPr>
          <a:xfrm>
            <a:off x="4249255" y="2466556"/>
            <a:ext cx="1985671" cy="106788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Unsupervised Learning</a:t>
            </a:r>
            <a:endParaRPr lang="zh-TW" altLang="en-US" sz="2400" dirty="0"/>
          </a:p>
        </p:txBody>
      </p:sp>
      <p:sp>
        <p:nvSpPr>
          <p:cNvPr id="27" name="文字方塊 26"/>
          <p:cNvSpPr txBox="1"/>
          <p:nvPr/>
        </p:nvSpPr>
        <p:spPr>
          <a:xfrm>
            <a:off x="2673307" y="5517648"/>
            <a:ext cx="2039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Classification</a:t>
            </a:r>
            <a:endParaRPr lang="zh-TW" altLang="en-US" sz="2400" dirty="0"/>
          </a:p>
        </p:txBody>
      </p:sp>
      <p:sp>
        <p:nvSpPr>
          <p:cNvPr id="28" name="矩形 27"/>
          <p:cNvSpPr/>
          <p:nvPr/>
        </p:nvSpPr>
        <p:spPr>
          <a:xfrm>
            <a:off x="1353335" y="4074165"/>
            <a:ext cx="4535352" cy="146094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sp>
        <p:nvSpPr>
          <p:cNvPr id="20" name="矩形 19"/>
          <p:cNvSpPr/>
          <p:nvPr/>
        </p:nvSpPr>
        <p:spPr>
          <a:xfrm>
            <a:off x="1563637" y="4245303"/>
            <a:ext cx="1787219" cy="78870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Deep Learning</a:t>
            </a:r>
            <a:endParaRPr lang="zh-TW" altLang="en-US" sz="2400" dirty="0"/>
          </a:p>
        </p:txBody>
      </p:sp>
      <p:sp>
        <p:nvSpPr>
          <p:cNvPr id="21" name="矩形 20"/>
          <p:cNvSpPr/>
          <p:nvPr/>
        </p:nvSpPr>
        <p:spPr>
          <a:xfrm>
            <a:off x="3591077" y="4260718"/>
            <a:ext cx="1993127" cy="78870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SVM, decision tree, K-NN</a:t>
            </a:r>
            <a:r>
              <a:rPr lang="zh-TW" altLang="en-US" sz="2400" dirty="0"/>
              <a:t> </a:t>
            </a:r>
            <a:r>
              <a:rPr lang="en-US" altLang="zh-TW" sz="2400" dirty="0"/>
              <a:t>…</a:t>
            </a:r>
            <a:endParaRPr lang="zh-TW" altLang="en-US" sz="2400" dirty="0"/>
          </a:p>
        </p:txBody>
      </p:sp>
      <p:sp>
        <p:nvSpPr>
          <p:cNvPr id="29" name="文字方塊 28"/>
          <p:cNvSpPr txBox="1"/>
          <p:nvPr/>
        </p:nvSpPr>
        <p:spPr>
          <a:xfrm>
            <a:off x="2333832" y="5040158"/>
            <a:ext cx="2530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Non-linear Model</a:t>
            </a:r>
            <a:endParaRPr lang="zh-TW" altLang="en-US" sz="2400" dirty="0"/>
          </a:p>
        </p:txBody>
      </p:sp>
      <p:cxnSp>
        <p:nvCxnSpPr>
          <p:cNvPr id="32" name="直線單箭頭接點 31"/>
          <p:cNvCxnSpPr>
            <a:endCxn id="18" idx="0"/>
          </p:cNvCxnSpPr>
          <p:nvPr/>
        </p:nvCxnSpPr>
        <p:spPr>
          <a:xfrm flipH="1">
            <a:off x="2418643" y="2277607"/>
            <a:ext cx="0" cy="60896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單箭頭接點 33"/>
          <p:cNvCxnSpPr/>
          <p:nvPr/>
        </p:nvCxnSpPr>
        <p:spPr>
          <a:xfrm>
            <a:off x="2418643" y="3583957"/>
            <a:ext cx="0" cy="63270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單箭頭接點 35"/>
          <p:cNvCxnSpPr/>
          <p:nvPr/>
        </p:nvCxnSpPr>
        <p:spPr>
          <a:xfrm rot="16200000" flipH="1">
            <a:off x="6163847" y="4611563"/>
            <a:ext cx="0" cy="60896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514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評量方式 </a:t>
            </a:r>
            <a:r>
              <a:rPr lang="en-US" altLang="zh-TW" dirty="0"/>
              <a:t>- </a:t>
            </a:r>
            <a:r>
              <a:rPr lang="zh-TW" altLang="en-US" dirty="0"/>
              <a:t>作業 </a:t>
            </a:r>
            <a:r>
              <a:rPr lang="en-US" altLang="zh-TW" dirty="0"/>
              <a:t>(60%)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879975"/>
          </a:xfrm>
        </p:spPr>
        <p:txBody>
          <a:bodyPr>
            <a:normAutofit/>
          </a:bodyPr>
          <a:lstStyle/>
          <a:p>
            <a:r>
              <a:rPr lang="zh-TW" altLang="en-US" sz="2400" dirty="0"/>
              <a:t>程式碼：程式碼要符合指定格式可以順利執行，經助教要求修改後才能執行會被扣分</a:t>
            </a:r>
            <a:endParaRPr lang="en-US" altLang="zh-TW" sz="2400" dirty="0"/>
          </a:p>
          <a:p>
            <a:r>
              <a:rPr lang="zh-TW" altLang="en-US" sz="2400" dirty="0"/>
              <a:t>課堂內競賽成績：同學上傳程式執行結果到競賽專用平台 </a:t>
            </a:r>
            <a:r>
              <a:rPr lang="en-US" altLang="zh-TW" sz="2400" dirty="0" err="1"/>
              <a:t>Kaggle</a:t>
            </a:r>
            <a:r>
              <a:rPr lang="zh-TW" altLang="en-US" sz="2400" dirty="0"/>
              <a:t>，可以即時得知成果</a:t>
            </a:r>
            <a:endParaRPr lang="en-US" altLang="zh-TW" sz="2400" dirty="0"/>
          </a:p>
          <a:p>
            <a:pPr lvl="1">
              <a:lnSpc>
                <a:spcPct val="110000"/>
              </a:lnSpc>
            </a:pPr>
            <a:r>
              <a:rPr lang="zh-TW" altLang="en-US" dirty="0"/>
              <a:t>達到 </a:t>
            </a:r>
            <a:r>
              <a:rPr lang="en-US" altLang="zh-TW" dirty="0"/>
              <a:t>baseline </a:t>
            </a:r>
            <a:r>
              <a:rPr lang="zh-TW" altLang="en-US" dirty="0"/>
              <a:t>就得到大部分的分數</a:t>
            </a:r>
            <a:endParaRPr lang="en-US" altLang="zh-TW" dirty="0"/>
          </a:p>
          <a:p>
            <a:pPr lvl="1">
              <a:lnSpc>
                <a:spcPct val="100000"/>
              </a:lnSpc>
            </a:pPr>
            <a:r>
              <a:rPr lang="zh-TW" altLang="en-US" dirty="0"/>
              <a:t>課堂內競賽成績優異的同學會被邀請在課堂上發表，會有額外的加分。</a:t>
            </a:r>
            <a:endParaRPr lang="en-US" altLang="zh-TW" dirty="0"/>
          </a:p>
          <a:p>
            <a:pPr lvl="1">
              <a:lnSpc>
                <a:spcPct val="100000"/>
              </a:lnSpc>
            </a:pPr>
            <a:r>
              <a:rPr lang="zh-TW" altLang="en-US" dirty="0"/>
              <a:t>課堂內競賽視同考試，嚴禁任何作弊行為</a:t>
            </a:r>
            <a:endParaRPr lang="en-US" altLang="zh-TW" dirty="0"/>
          </a:p>
          <a:p>
            <a:pPr lvl="2">
              <a:lnSpc>
                <a:spcPct val="100000"/>
              </a:lnSpc>
            </a:pPr>
            <a:r>
              <a:rPr lang="zh-TW" altLang="en-US" sz="2400" dirty="0"/>
              <a:t>在機器學習過程中使用禁止使用的資料，如測試資料</a:t>
            </a:r>
            <a:r>
              <a:rPr lang="en-US" altLang="zh-TW" sz="2400" dirty="0"/>
              <a:t>(</a:t>
            </a:r>
            <a:r>
              <a:rPr lang="zh-TW" altLang="en-US" sz="2400" dirty="0">
                <a:solidFill>
                  <a:srgbClr val="FF0000"/>
                </a:solidFill>
              </a:rPr>
              <a:t>視同考試攜帶小抄</a:t>
            </a:r>
            <a:r>
              <a:rPr lang="en-US" altLang="zh-TW" sz="2400" dirty="0"/>
              <a:t>)</a:t>
            </a:r>
          </a:p>
          <a:p>
            <a:pPr lvl="2"/>
            <a:r>
              <a:rPr lang="zh-TW" altLang="en-US" sz="2400" dirty="0"/>
              <a:t>註冊多重分身參加比賽</a:t>
            </a:r>
            <a:r>
              <a:rPr lang="en-US" altLang="zh-TW" sz="2400" dirty="0"/>
              <a:t>(</a:t>
            </a:r>
            <a:r>
              <a:rPr lang="zh-TW" altLang="en-US" sz="2400" dirty="0">
                <a:solidFill>
                  <a:srgbClr val="FF0000"/>
                </a:solidFill>
              </a:rPr>
              <a:t>視同考試請人代考</a:t>
            </a:r>
            <a:r>
              <a:rPr lang="en-US" altLang="zh-TW" sz="2400" dirty="0"/>
              <a:t>) </a:t>
            </a:r>
          </a:p>
          <a:p>
            <a:r>
              <a:rPr lang="zh-TW" altLang="en-US" sz="2400" dirty="0"/>
              <a:t>繳交報告回答問題</a:t>
            </a:r>
          </a:p>
          <a:p>
            <a:pPr lvl="1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06061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Structured Learning </a:t>
            </a:r>
            <a:br>
              <a:rPr lang="en-US" altLang="zh-TW" dirty="0"/>
            </a:br>
            <a:r>
              <a:rPr lang="en-US" altLang="zh-TW" dirty="0"/>
              <a:t>- Beyond Classification</a:t>
            </a:r>
            <a:endParaRPr lang="zh-TW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511730" y="3525638"/>
            <a:ext cx="2724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“</a:t>
            </a:r>
            <a:r>
              <a:rPr lang="zh-TW" altLang="en-US" sz="2400" dirty="0"/>
              <a:t>機器學習</a:t>
            </a:r>
            <a:r>
              <a:rPr lang="en-US" altLang="zh-TW" sz="2400" dirty="0"/>
              <a:t>”</a:t>
            </a:r>
            <a:endParaRPr lang="zh-TW" altLang="en-US" sz="2400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5785076" y="1858380"/>
            <a:ext cx="27157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“</a:t>
            </a:r>
            <a:r>
              <a:rPr lang="zh-TW" altLang="en-US" sz="2400" dirty="0"/>
              <a:t>大家好，歡迎大家來修機器學習</a:t>
            </a:r>
            <a:r>
              <a:rPr lang="en-US" altLang="zh-TW" sz="2400" dirty="0"/>
              <a:t>”</a:t>
            </a:r>
            <a:endParaRPr lang="zh-TW" altLang="en-US" sz="2400" dirty="0"/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132" y="1921678"/>
            <a:ext cx="2437381" cy="726765"/>
          </a:xfrm>
          <a:prstGeom prst="rect">
            <a:avLst/>
          </a:prstGeom>
        </p:spPr>
      </p:pic>
      <p:sp>
        <p:nvSpPr>
          <p:cNvPr id="22" name="文字方塊 21"/>
          <p:cNvSpPr txBox="1"/>
          <p:nvPr/>
        </p:nvSpPr>
        <p:spPr>
          <a:xfrm>
            <a:off x="5886790" y="3525638"/>
            <a:ext cx="2793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“Machine Learning”</a:t>
            </a:r>
            <a:endParaRPr lang="zh-TW" altLang="en-US" sz="2400" dirty="0"/>
          </a:p>
        </p:txBody>
      </p:sp>
      <p:sp>
        <p:nvSpPr>
          <p:cNvPr id="23" name="矩形 22"/>
          <p:cNvSpPr/>
          <p:nvPr/>
        </p:nvSpPr>
        <p:spPr>
          <a:xfrm>
            <a:off x="3880699" y="1923141"/>
            <a:ext cx="1075191" cy="70147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f</a:t>
            </a:r>
            <a:endParaRPr lang="zh-TW" altLang="en-US" sz="2800" dirty="0"/>
          </a:p>
        </p:txBody>
      </p:sp>
      <p:sp>
        <p:nvSpPr>
          <p:cNvPr id="26" name="向右箭號 25"/>
          <p:cNvSpPr/>
          <p:nvPr/>
        </p:nvSpPr>
        <p:spPr>
          <a:xfrm>
            <a:off x="3159033" y="2110105"/>
            <a:ext cx="614150" cy="32754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向右箭號 26"/>
          <p:cNvSpPr/>
          <p:nvPr/>
        </p:nvSpPr>
        <p:spPr>
          <a:xfrm>
            <a:off x="5063408" y="2110105"/>
            <a:ext cx="614150" cy="32754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文字方塊 27"/>
          <p:cNvSpPr txBox="1"/>
          <p:nvPr/>
        </p:nvSpPr>
        <p:spPr>
          <a:xfrm>
            <a:off x="2622264" y="2656160"/>
            <a:ext cx="3592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Speech Recognition</a:t>
            </a:r>
            <a:endParaRPr lang="zh-TW" altLang="en-US" sz="2400" dirty="0"/>
          </a:p>
        </p:txBody>
      </p:sp>
      <p:sp>
        <p:nvSpPr>
          <p:cNvPr id="31" name="矩形 30"/>
          <p:cNvSpPr/>
          <p:nvPr/>
        </p:nvSpPr>
        <p:spPr>
          <a:xfrm>
            <a:off x="3880697" y="3422395"/>
            <a:ext cx="1075191" cy="73887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f</a:t>
            </a:r>
            <a:endParaRPr lang="zh-TW" altLang="en-US" sz="2800" dirty="0"/>
          </a:p>
        </p:txBody>
      </p:sp>
      <p:sp>
        <p:nvSpPr>
          <p:cNvPr id="32" name="向右箭號 31"/>
          <p:cNvSpPr/>
          <p:nvPr/>
        </p:nvSpPr>
        <p:spPr>
          <a:xfrm>
            <a:off x="3159031" y="3616466"/>
            <a:ext cx="614150" cy="32754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向右箭號 32"/>
          <p:cNvSpPr/>
          <p:nvPr/>
        </p:nvSpPr>
        <p:spPr>
          <a:xfrm>
            <a:off x="5063406" y="3616466"/>
            <a:ext cx="614150" cy="32754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文字方塊 33"/>
          <p:cNvSpPr txBox="1"/>
          <p:nvPr/>
        </p:nvSpPr>
        <p:spPr>
          <a:xfrm>
            <a:off x="2622261" y="4215935"/>
            <a:ext cx="3592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Machine Translation</a:t>
            </a:r>
            <a:endParaRPr lang="zh-TW" altLang="en-US" sz="2400" dirty="0"/>
          </a:p>
        </p:txBody>
      </p:sp>
      <p:pic>
        <p:nvPicPr>
          <p:cNvPr id="5122" name="Picture 2" descr="「涼宮春日」的圖片搜尋結果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697" y="4823564"/>
            <a:ext cx="2622261" cy="1879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4635439" y="4823564"/>
            <a:ext cx="1132114" cy="108554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>
            <a:off x="5617326" y="5333747"/>
            <a:ext cx="883199" cy="7858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/>
          <p:cNvSpPr/>
          <p:nvPr/>
        </p:nvSpPr>
        <p:spPr>
          <a:xfrm>
            <a:off x="3897383" y="5253919"/>
            <a:ext cx="883199" cy="7858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3148811" y="5539779"/>
            <a:ext cx="740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長門</a:t>
            </a:r>
          </a:p>
        </p:txBody>
      </p:sp>
      <p:sp>
        <p:nvSpPr>
          <p:cNvPr id="21" name="文字方塊 20"/>
          <p:cNvSpPr txBox="1"/>
          <p:nvPr/>
        </p:nvSpPr>
        <p:spPr>
          <a:xfrm>
            <a:off x="5766508" y="4749776"/>
            <a:ext cx="740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春日</a:t>
            </a:r>
          </a:p>
        </p:txBody>
      </p:sp>
      <p:sp>
        <p:nvSpPr>
          <p:cNvPr id="24" name="文字方塊 23"/>
          <p:cNvSpPr txBox="1"/>
          <p:nvPr/>
        </p:nvSpPr>
        <p:spPr>
          <a:xfrm>
            <a:off x="6597040" y="5366337"/>
            <a:ext cx="1097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實玖瑠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1457831" y="6119567"/>
            <a:ext cx="1784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/>
              <a:t>人臉辨識</a:t>
            </a:r>
          </a:p>
        </p:txBody>
      </p:sp>
    </p:spTree>
    <p:extLst>
      <p:ext uri="{BB962C8B-B14F-4D97-AF65-F5344CB8AC3E}">
        <p14:creationId xmlns:p14="http://schemas.microsoft.com/office/powerpoint/2010/main" val="4001746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22" grpId="0"/>
      <p:bldP spid="23" grpId="0" animBg="1"/>
      <p:bldP spid="26" grpId="0" animBg="1"/>
      <p:bldP spid="27" grpId="0" animBg="1"/>
      <p:bldP spid="28" grpId="0"/>
      <p:bldP spid="31" grpId="0" animBg="1"/>
      <p:bldP spid="32" grpId="0" animBg="1"/>
      <p:bldP spid="33" grpId="0" animBg="1"/>
      <p:bldP spid="34" grpId="0"/>
      <p:bldP spid="4" grpId="0" animBg="1"/>
      <p:bldP spid="18" grpId="0" animBg="1"/>
      <p:bldP spid="19" grpId="0" animBg="1"/>
      <p:bldP spid="5" grpId="0"/>
      <p:bldP spid="21" grpId="0"/>
      <p:bldP spid="24" grpId="0"/>
      <p:bldP spid="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796414" y="1445030"/>
            <a:ext cx="3232520" cy="4981868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/>
          <p:cNvSpPr/>
          <p:nvPr/>
        </p:nvSpPr>
        <p:spPr>
          <a:xfrm>
            <a:off x="796413" y="3681194"/>
            <a:ext cx="7881625" cy="2931146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矩形 29"/>
          <p:cNvSpPr/>
          <p:nvPr/>
        </p:nvSpPr>
        <p:spPr>
          <a:xfrm>
            <a:off x="1444474" y="3821373"/>
            <a:ext cx="4719373" cy="2159143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Learning Map</a:t>
            </a:r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3109143" y="6059217"/>
            <a:ext cx="3398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Supervised Learning</a:t>
            </a:r>
            <a:endParaRPr lang="zh-TW" altLang="en-US" sz="2400" dirty="0"/>
          </a:p>
        </p:txBody>
      </p:sp>
      <p:sp>
        <p:nvSpPr>
          <p:cNvPr id="7" name="文字方塊 6"/>
          <p:cNvSpPr txBox="1"/>
          <p:nvPr/>
        </p:nvSpPr>
        <p:spPr>
          <a:xfrm>
            <a:off x="1105349" y="1808548"/>
            <a:ext cx="2670238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Regression</a:t>
            </a:r>
            <a:endParaRPr lang="zh-TW" altLang="en-US" sz="2400" dirty="0"/>
          </a:p>
        </p:txBody>
      </p:sp>
      <p:sp>
        <p:nvSpPr>
          <p:cNvPr id="10" name="矩形 9"/>
          <p:cNvSpPr/>
          <p:nvPr/>
        </p:nvSpPr>
        <p:spPr>
          <a:xfrm>
            <a:off x="1105349" y="2599143"/>
            <a:ext cx="2670238" cy="3392944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>
            <a:off x="1522502" y="2886573"/>
            <a:ext cx="1792282" cy="697384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Linear Model</a:t>
            </a:r>
            <a:endParaRPr lang="zh-TW" altLang="en-US" sz="2400" dirty="0"/>
          </a:p>
        </p:txBody>
      </p:sp>
      <p:sp>
        <p:nvSpPr>
          <p:cNvPr id="11" name="矩形 10"/>
          <p:cNvSpPr/>
          <p:nvPr/>
        </p:nvSpPr>
        <p:spPr>
          <a:xfrm>
            <a:off x="6468330" y="4456521"/>
            <a:ext cx="1830431" cy="106112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Structured Learning</a:t>
            </a:r>
            <a:endParaRPr lang="zh-TW" altLang="en-US" sz="2400" dirty="0"/>
          </a:p>
        </p:txBody>
      </p:sp>
      <p:sp>
        <p:nvSpPr>
          <p:cNvPr id="23" name="矩形 22"/>
          <p:cNvSpPr/>
          <p:nvPr/>
        </p:nvSpPr>
        <p:spPr>
          <a:xfrm>
            <a:off x="4234507" y="1261336"/>
            <a:ext cx="2309737" cy="106788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Semi-supervised Learning</a:t>
            </a:r>
            <a:endParaRPr lang="zh-TW" altLang="en-US" sz="2400" dirty="0"/>
          </a:p>
        </p:txBody>
      </p:sp>
      <p:sp>
        <p:nvSpPr>
          <p:cNvPr id="24" name="矩形 23"/>
          <p:cNvSpPr/>
          <p:nvPr/>
        </p:nvSpPr>
        <p:spPr>
          <a:xfrm>
            <a:off x="6714962" y="1261585"/>
            <a:ext cx="1963076" cy="106788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Transfer Learning</a:t>
            </a:r>
            <a:endParaRPr lang="zh-TW" altLang="en-US" sz="2400" dirty="0"/>
          </a:p>
        </p:txBody>
      </p:sp>
      <p:sp>
        <p:nvSpPr>
          <p:cNvPr id="25" name="矩形 24"/>
          <p:cNvSpPr/>
          <p:nvPr/>
        </p:nvSpPr>
        <p:spPr>
          <a:xfrm>
            <a:off x="4249255" y="2466556"/>
            <a:ext cx="1985671" cy="106788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Unsupervised Learning</a:t>
            </a:r>
            <a:endParaRPr lang="zh-TW" altLang="en-US" sz="2400" dirty="0"/>
          </a:p>
        </p:txBody>
      </p:sp>
      <p:sp>
        <p:nvSpPr>
          <p:cNvPr id="26" name="矩形 25"/>
          <p:cNvSpPr/>
          <p:nvPr/>
        </p:nvSpPr>
        <p:spPr>
          <a:xfrm>
            <a:off x="6412534" y="2470754"/>
            <a:ext cx="2265504" cy="106788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Reinforcement Learning</a:t>
            </a:r>
            <a:endParaRPr lang="zh-TW" altLang="en-US" sz="2400" dirty="0"/>
          </a:p>
        </p:txBody>
      </p:sp>
      <p:sp>
        <p:nvSpPr>
          <p:cNvPr id="27" name="文字方塊 26"/>
          <p:cNvSpPr txBox="1"/>
          <p:nvPr/>
        </p:nvSpPr>
        <p:spPr>
          <a:xfrm>
            <a:off x="2673307" y="5517648"/>
            <a:ext cx="2039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Classification</a:t>
            </a:r>
            <a:endParaRPr lang="zh-TW" altLang="en-US" sz="2400" dirty="0"/>
          </a:p>
        </p:txBody>
      </p:sp>
      <p:sp>
        <p:nvSpPr>
          <p:cNvPr id="28" name="矩形 27"/>
          <p:cNvSpPr/>
          <p:nvPr/>
        </p:nvSpPr>
        <p:spPr>
          <a:xfrm>
            <a:off x="1353335" y="4074165"/>
            <a:ext cx="4535352" cy="146094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sp>
        <p:nvSpPr>
          <p:cNvPr id="20" name="矩形 19"/>
          <p:cNvSpPr/>
          <p:nvPr/>
        </p:nvSpPr>
        <p:spPr>
          <a:xfrm>
            <a:off x="1563637" y="4245303"/>
            <a:ext cx="1787219" cy="78870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Deep Learning</a:t>
            </a:r>
            <a:endParaRPr lang="zh-TW" altLang="en-US" sz="2400" dirty="0"/>
          </a:p>
        </p:txBody>
      </p:sp>
      <p:sp>
        <p:nvSpPr>
          <p:cNvPr id="21" name="矩形 20"/>
          <p:cNvSpPr/>
          <p:nvPr/>
        </p:nvSpPr>
        <p:spPr>
          <a:xfrm>
            <a:off x="3591077" y="4260718"/>
            <a:ext cx="1993127" cy="78870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SVM, decision tree, K-NN</a:t>
            </a:r>
            <a:r>
              <a:rPr lang="zh-TW" altLang="en-US" sz="2400" dirty="0"/>
              <a:t> </a:t>
            </a:r>
            <a:r>
              <a:rPr lang="en-US" altLang="zh-TW" sz="2400" dirty="0"/>
              <a:t>…</a:t>
            </a:r>
            <a:endParaRPr lang="zh-TW" altLang="en-US" sz="2400" dirty="0"/>
          </a:p>
        </p:txBody>
      </p:sp>
      <p:sp>
        <p:nvSpPr>
          <p:cNvPr id="29" name="文字方塊 28"/>
          <p:cNvSpPr txBox="1"/>
          <p:nvPr/>
        </p:nvSpPr>
        <p:spPr>
          <a:xfrm>
            <a:off x="2333832" y="5040158"/>
            <a:ext cx="2530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Non-linear Model</a:t>
            </a:r>
            <a:endParaRPr lang="zh-TW" altLang="en-US" sz="2400" dirty="0"/>
          </a:p>
        </p:txBody>
      </p:sp>
      <p:cxnSp>
        <p:nvCxnSpPr>
          <p:cNvPr id="32" name="直線單箭頭接點 31"/>
          <p:cNvCxnSpPr>
            <a:endCxn id="18" idx="0"/>
          </p:cNvCxnSpPr>
          <p:nvPr/>
        </p:nvCxnSpPr>
        <p:spPr>
          <a:xfrm flipH="1">
            <a:off x="2418643" y="2277607"/>
            <a:ext cx="0" cy="60896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單箭頭接點 33"/>
          <p:cNvCxnSpPr/>
          <p:nvPr/>
        </p:nvCxnSpPr>
        <p:spPr>
          <a:xfrm>
            <a:off x="2418643" y="3583957"/>
            <a:ext cx="0" cy="63270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單箭頭接點 35"/>
          <p:cNvCxnSpPr/>
          <p:nvPr/>
        </p:nvCxnSpPr>
        <p:spPr>
          <a:xfrm rot="16200000" flipH="1">
            <a:off x="6163847" y="4611563"/>
            <a:ext cx="0" cy="60896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943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Reinforcement Learning</a:t>
            </a:r>
            <a:endParaRPr lang="zh-TW" altLang="en-US" dirty="0"/>
          </a:p>
        </p:txBody>
      </p:sp>
      <p:pic>
        <p:nvPicPr>
          <p:cNvPr id="3074" name="Picture 2" descr="http://www.usgo.org/news/wp-content/uploads/2016/01/2016.01.28_nature-cov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037" y="1601789"/>
            <a:ext cx="3508075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-media-cache-ak0.pinimg.com/236x/88/21/ef/8821ef05424dc69e90ae575d439c09a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318" y="1601789"/>
            <a:ext cx="3550082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4226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Supervised </a:t>
            </a:r>
            <a:r>
              <a:rPr lang="en-US" altLang="zh-TW" dirty="0" err="1"/>
              <a:t>v.s</a:t>
            </a:r>
            <a:r>
              <a:rPr lang="en-US" altLang="zh-TW" dirty="0"/>
              <a:t>. Reinforcement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Supervised </a:t>
            </a:r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Reinforcement</a:t>
            </a:r>
          </a:p>
          <a:p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  <p:pic>
        <p:nvPicPr>
          <p:cNvPr id="5" name="Picture 8" descr="User Symbol Blue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125" y="3839904"/>
            <a:ext cx="497114" cy="763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群組 5"/>
          <p:cNvGrpSpPr/>
          <p:nvPr/>
        </p:nvGrpSpPr>
        <p:grpSpPr>
          <a:xfrm>
            <a:off x="2771149" y="5010118"/>
            <a:ext cx="1925977" cy="1470612"/>
            <a:chOff x="442232" y="4851448"/>
            <a:chExt cx="1925977" cy="1470612"/>
          </a:xfrm>
        </p:grpSpPr>
        <p:sp>
          <p:nvSpPr>
            <p:cNvPr id="7" name="圓角矩形圖說文字 6"/>
            <p:cNvSpPr/>
            <p:nvPr/>
          </p:nvSpPr>
          <p:spPr>
            <a:xfrm>
              <a:off x="442232" y="4851448"/>
              <a:ext cx="1415602" cy="511860"/>
            </a:xfrm>
            <a:prstGeom prst="wedgeRoundRectCallout">
              <a:avLst>
                <a:gd name="adj1" fmla="val 38320"/>
                <a:gd name="adj2" fmla="val 116377"/>
                <a:gd name="adj3" fmla="val 16667"/>
              </a:avLst>
            </a:prstGeom>
            <a:noFill/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en-US" altLang="zh-TW" sz="2400" dirty="0">
                  <a:solidFill>
                    <a:schemeClr val="tx1"/>
                  </a:solidFill>
                </a:rPr>
                <a:t>Hello</a:t>
              </a:r>
              <a:r>
                <a:rPr lang="zh-TW" altLang="en-US" sz="2400" dirty="0">
                  <a:solidFill>
                    <a:schemeClr val="tx1"/>
                  </a:solidFill>
                </a:rPr>
                <a:t> </a:t>
              </a:r>
              <a:r>
                <a:rPr lang="en-US" altLang="zh-TW" sz="2400" dirty="0">
                  <a:solidFill>
                    <a:schemeClr val="tx1"/>
                  </a:solidFill>
                  <a:sym typeface="Wingdings" panose="05000000000000000000" pitchFamily="2" charset="2"/>
                </a:rPr>
                <a:t></a:t>
              </a:r>
              <a:endParaRPr lang="en-US" altLang="zh-TW" sz="2400" dirty="0">
                <a:solidFill>
                  <a:schemeClr val="tx1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1190283" y="5712940"/>
              <a:ext cx="1177926" cy="609120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Agent</a:t>
              </a:r>
              <a:endParaRPr lang="zh-TW" altLang="en-US" sz="2400" dirty="0"/>
            </a:p>
          </p:txBody>
        </p:sp>
      </p:grpSp>
      <p:sp>
        <p:nvSpPr>
          <p:cNvPr id="9" name="圓角矩形圖說文字 8"/>
          <p:cNvSpPr/>
          <p:nvPr/>
        </p:nvSpPr>
        <p:spPr>
          <a:xfrm>
            <a:off x="5055228" y="4995373"/>
            <a:ext cx="1415602" cy="511860"/>
          </a:xfrm>
          <a:prstGeom prst="wedgeRoundRectCallout">
            <a:avLst>
              <a:gd name="adj1" fmla="val 35244"/>
              <a:gd name="adj2" fmla="val 113541"/>
              <a:gd name="adj3" fmla="val 16667"/>
            </a:avLst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……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689524" y="5830631"/>
            <a:ext cx="1177926" cy="60912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Agent</a:t>
            </a:r>
            <a:endParaRPr lang="zh-TW" altLang="en-US" sz="2400" dirty="0"/>
          </a:p>
        </p:txBody>
      </p:sp>
      <p:sp>
        <p:nvSpPr>
          <p:cNvPr id="11" name="圓角矩形圖說文字 10"/>
          <p:cNvSpPr/>
          <p:nvPr/>
        </p:nvSpPr>
        <p:spPr>
          <a:xfrm>
            <a:off x="1897757" y="4244240"/>
            <a:ext cx="1415602" cy="511860"/>
          </a:xfrm>
          <a:prstGeom prst="wedgeRoundRectCallout">
            <a:avLst>
              <a:gd name="adj1" fmla="val -74464"/>
              <a:gd name="adj2" fmla="val -11226"/>
              <a:gd name="adj3" fmla="val 16667"/>
            </a:avLst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…….</a:t>
            </a:r>
            <a:endParaRPr lang="zh-TW" altLang="en-US" dirty="0">
              <a:solidFill>
                <a:schemeClr val="tx1"/>
              </a:solidFill>
            </a:endParaRPr>
          </a:p>
        </p:txBody>
      </p:sp>
      <p:pic>
        <p:nvPicPr>
          <p:cNvPr id="12" name="Picture 8" descr="User Symbol Blue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735" y="3839904"/>
            <a:ext cx="497114" cy="763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圓角矩形圖說文字 12"/>
          <p:cNvSpPr/>
          <p:nvPr/>
        </p:nvSpPr>
        <p:spPr>
          <a:xfrm>
            <a:off x="4450367" y="4244240"/>
            <a:ext cx="1415602" cy="511860"/>
          </a:xfrm>
          <a:prstGeom prst="wedgeRoundRectCallout">
            <a:avLst>
              <a:gd name="adj1" fmla="val -74464"/>
              <a:gd name="adj2" fmla="val -11226"/>
              <a:gd name="adj3" fmla="val 16667"/>
            </a:avLst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…….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5936927" y="4143075"/>
            <a:ext cx="1466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/>
              <a:t>……</a:t>
            </a:r>
            <a:endParaRPr lang="zh-TW" altLang="en-US" sz="2800" b="1" dirty="0"/>
          </a:p>
        </p:txBody>
      </p:sp>
      <p:pic>
        <p:nvPicPr>
          <p:cNvPr id="15" name="Picture 2" descr="http://img01.taopic.com/150411/240403-1504110K1337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610" y="3813378"/>
            <a:ext cx="1606028" cy="1069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字方塊 15"/>
          <p:cNvSpPr txBox="1"/>
          <p:nvPr/>
        </p:nvSpPr>
        <p:spPr>
          <a:xfrm>
            <a:off x="7386966" y="4882993"/>
            <a:ext cx="1335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solidFill>
                  <a:srgbClr val="FF0000"/>
                </a:solidFill>
              </a:rPr>
              <a:t>Bad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grpSp>
        <p:nvGrpSpPr>
          <p:cNvPr id="23" name="群組 22"/>
          <p:cNvGrpSpPr/>
          <p:nvPr/>
        </p:nvGrpSpPr>
        <p:grpSpPr>
          <a:xfrm>
            <a:off x="3620498" y="1821718"/>
            <a:ext cx="2289179" cy="627522"/>
            <a:chOff x="3184414" y="1802708"/>
            <a:chExt cx="2289179" cy="627522"/>
          </a:xfrm>
        </p:grpSpPr>
        <p:pic>
          <p:nvPicPr>
            <p:cNvPr id="17" name="Picture 8" descr="User Symbol Blue Clip Art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4414" y="1802708"/>
              <a:ext cx="408421" cy="627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圓角矩形圖說文字 17"/>
            <p:cNvSpPr/>
            <p:nvPr/>
          </p:nvSpPr>
          <p:spPr>
            <a:xfrm>
              <a:off x="4057991" y="1884204"/>
              <a:ext cx="1415602" cy="511860"/>
            </a:xfrm>
            <a:prstGeom prst="wedgeRoundRectCallout">
              <a:avLst>
                <a:gd name="adj1" fmla="val -74464"/>
                <a:gd name="adj2" fmla="val -11226"/>
                <a:gd name="adj3" fmla="val 16667"/>
              </a:avLst>
            </a:prstGeom>
            <a:noFill/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>
                  <a:solidFill>
                    <a:schemeClr val="tx1"/>
                  </a:solidFill>
                </a:rPr>
                <a:t>“Hello”</a:t>
              </a:r>
              <a:endParaRPr lang="zh-TW" altLang="en-US" sz="2400" dirty="0">
                <a:solidFill>
                  <a:schemeClr val="tx1"/>
                </a:solidFill>
              </a:endParaRPr>
            </a:p>
          </p:txBody>
        </p:sp>
      </p:grpSp>
      <p:sp>
        <p:nvSpPr>
          <p:cNvPr id="19" name="文字方塊 18"/>
          <p:cNvSpPr txBox="1"/>
          <p:nvPr/>
        </p:nvSpPr>
        <p:spPr>
          <a:xfrm>
            <a:off x="6152943" y="1966374"/>
            <a:ext cx="2920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Say “Hi”</a:t>
            </a:r>
            <a:endParaRPr lang="zh-TW" altLang="en-US" sz="2400" dirty="0"/>
          </a:p>
        </p:txBody>
      </p:sp>
      <p:grpSp>
        <p:nvGrpSpPr>
          <p:cNvPr id="24" name="群組 23"/>
          <p:cNvGrpSpPr/>
          <p:nvPr/>
        </p:nvGrpSpPr>
        <p:grpSpPr>
          <a:xfrm>
            <a:off x="3612321" y="2621766"/>
            <a:ext cx="2289179" cy="627522"/>
            <a:chOff x="3222407" y="2565037"/>
            <a:chExt cx="2289179" cy="627522"/>
          </a:xfrm>
        </p:grpSpPr>
        <p:pic>
          <p:nvPicPr>
            <p:cNvPr id="20" name="Picture 8" descr="User Symbol Blue Clip Art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2407" y="2565037"/>
              <a:ext cx="408421" cy="627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圓角矩形圖說文字 20"/>
            <p:cNvSpPr/>
            <p:nvPr/>
          </p:nvSpPr>
          <p:spPr>
            <a:xfrm>
              <a:off x="4095984" y="2646533"/>
              <a:ext cx="1415602" cy="511860"/>
            </a:xfrm>
            <a:prstGeom prst="wedgeRoundRectCallout">
              <a:avLst>
                <a:gd name="adj1" fmla="val -74464"/>
                <a:gd name="adj2" fmla="val -11226"/>
                <a:gd name="adj3" fmla="val 16667"/>
              </a:avLst>
            </a:prstGeom>
            <a:noFill/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>
                  <a:solidFill>
                    <a:schemeClr val="tx1"/>
                  </a:solidFill>
                </a:rPr>
                <a:t>“Bye </a:t>
              </a:r>
              <a:r>
                <a:rPr lang="en-US" altLang="zh-TW" sz="2400" dirty="0" err="1">
                  <a:solidFill>
                    <a:schemeClr val="tx1"/>
                  </a:solidFill>
                </a:rPr>
                <a:t>bye</a:t>
              </a:r>
              <a:r>
                <a:rPr lang="en-US" altLang="zh-TW" sz="2400" dirty="0">
                  <a:solidFill>
                    <a:schemeClr val="tx1"/>
                  </a:solidFill>
                </a:rPr>
                <a:t>”</a:t>
              </a:r>
              <a:endParaRPr lang="zh-TW" altLang="en-US" sz="2400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文字方塊 21"/>
          <p:cNvSpPr txBox="1"/>
          <p:nvPr/>
        </p:nvSpPr>
        <p:spPr>
          <a:xfrm>
            <a:off x="6155697" y="2740130"/>
            <a:ext cx="2920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Say “Good bye”</a:t>
            </a:r>
            <a:endParaRPr lang="zh-TW" altLang="en-US" sz="2400" dirty="0"/>
          </a:p>
        </p:txBody>
      </p:sp>
      <p:sp>
        <p:nvSpPr>
          <p:cNvPr id="4" name="文字方塊 3"/>
          <p:cNvSpPr txBox="1"/>
          <p:nvPr/>
        </p:nvSpPr>
        <p:spPr>
          <a:xfrm>
            <a:off x="649982" y="2355711"/>
            <a:ext cx="2495550" cy="95410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Learning from teacher</a:t>
            </a:r>
            <a:endParaRPr lang="zh-TW" altLang="en-US" sz="2800" dirty="0"/>
          </a:p>
        </p:txBody>
      </p:sp>
      <p:sp>
        <p:nvSpPr>
          <p:cNvPr id="25" name="文字方塊 24"/>
          <p:cNvSpPr txBox="1"/>
          <p:nvPr/>
        </p:nvSpPr>
        <p:spPr>
          <a:xfrm>
            <a:off x="237464" y="5507233"/>
            <a:ext cx="2495550" cy="95410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Learning from critics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951127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4" grpId="0"/>
      <p:bldP spid="16" grpId="0"/>
      <p:bldP spid="19" grpId="0"/>
      <p:bldP spid="22" grpId="0"/>
      <p:bldP spid="4" grpId="0" animBg="1"/>
      <p:bldP spid="2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Supervised </a:t>
            </a:r>
            <a:r>
              <a:rPr lang="en-US" altLang="zh-TW" dirty="0" err="1"/>
              <a:t>v.s</a:t>
            </a:r>
            <a:r>
              <a:rPr lang="en-US" altLang="zh-TW" dirty="0"/>
              <a:t>. Reinforcement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45644" y="1822955"/>
            <a:ext cx="7886700" cy="4351338"/>
          </a:xfrm>
        </p:spPr>
        <p:txBody>
          <a:bodyPr>
            <a:normAutofit/>
          </a:bodyPr>
          <a:lstStyle/>
          <a:p>
            <a:r>
              <a:rPr lang="en-US" altLang="zh-TW" dirty="0"/>
              <a:t>Supervised:</a:t>
            </a:r>
          </a:p>
          <a:p>
            <a:pPr lvl="1"/>
            <a:endParaRPr lang="en-US" altLang="zh-TW" sz="2800" dirty="0"/>
          </a:p>
          <a:p>
            <a:pPr lvl="1"/>
            <a:endParaRPr lang="en-US" altLang="zh-TW" sz="2800" dirty="0"/>
          </a:p>
          <a:p>
            <a:pPr lvl="1"/>
            <a:endParaRPr lang="en-US" altLang="zh-TW" sz="2800" dirty="0"/>
          </a:p>
          <a:p>
            <a:pPr lvl="1"/>
            <a:endParaRPr lang="en-US" altLang="zh-TW" sz="2800" dirty="0"/>
          </a:p>
          <a:p>
            <a:r>
              <a:rPr lang="en-US" altLang="zh-TW" dirty="0"/>
              <a:t>Reinforcement Learning</a:t>
            </a:r>
            <a:endParaRPr lang="zh-TW" altLang="en-US" dirty="0"/>
          </a:p>
        </p:txBody>
      </p:sp>
      <p:pic>
        <p:nvPicPr>
          <p:cNvPr id="7170" name="Picture 2" descr="http://y2.ifengimg.com/a/2016_11/2c7ef418c7290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163" y="2601363"/>
            <a:ext cx="1630591" cy="1222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blog.sina.com.tw/myimages/222/22494/images/200809271730001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703" y="2638444"/>
            <a:ext cx="1785343" cy="118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3178312" y="2855415"/>
            <a:ext cx="16922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Next move:</a:t>
            </a:r>
          </a:p>
          <a:p>
            <a:pPr algn="ctr"/>
            <a:r>
              <a:rPr lang="en-US" altLang="zh-TW" sz="2400" dirty="0"/>
              <a:t>“5-5”</a:t>
            </a:r>
            <a:endParaRPr lang="zh-TW" altLang="en-US" sz="2400" dirty="0"/>
          </a:p>
        </p:txBody>
      </p:sp>
      <p:sp>
        <p:nvSpPr>
          <p:cNvPr id="7" name="文字方塊 6"/>
          <p:cNvSpPr txBox="1"/>
          <p:nvPr/>
        </p:nvSpPr>
        <p:spPr>
          <a:xfrm>
            <a:off x="6973968" y="2855415"/>
            <a:ext cx="15980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Next move:</a:t>
            </a:r>
          </a:p>
          <a:p>
            <a:pPr algn="ctr"/>
            <a:r>
              <a:rPr lang="en-US" altLang="zh-TW" sz="2400" dirty="0"/>
              <a:t>“3-3”</a:t>
            </a:r>
            <a:endParaRPr lang="zh-TW" altLang="en-US" sz="2400" dirty="0"/>
          </a:p>
        </p:txBody>
      </p:sp>
      <p:sp>
        <p:nvSpPr>
          <p:cNvPr id="8" name="文字方塊 7"/>
          <p:cNvSpPr txBox="1"/>
          <p:nvPr/>
        </p:nvSpPr>
        <p:spPr>
          <a:xfrm>
            <a:off x="1205041" y="4856766"/>
            <a:ext cx="1640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First move</a:t>
            </a:r>
            <a:endParaRPr lang="zh-TW" altLang="en-US" sz="24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3178312" y="4856766"/>
            <a:ext cx="3013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…… many moves ……</a:t>
            </a:r>
            <a:endParaRPr lang="zh-TW" altLang="en-US" sz="2400" dirty="0"/>
          </a:p>
        </p:txBody>
      </p:sp>
      <p:sp>
        <p:nvSpPr>
          <p:cNvPr id="10" name="向右箭號 9"/>
          <p:cNvSpPr/>
          <p:nvPr/>
        </p:nvSpPr>
        <p:spPr>
          <a:xfrm>
            <a:off x="2830640" y="4878545"/>
            <a:ext cx="406400" cy="4472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向右箭號 10"/>
          <p:cNvSpPr/>
          <p:nvPr/>
        </p:nvSpPr>
        <p:spPr>
          <a:xfrm>
            <a:off x="6340602" y="4878544"/>
            <a:ext cx="406400" cy="4472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/>
          <p:cNvSpPr txBox="1"/>
          <p:nvPr/>
        </p:nvSpPr>
        <p:spPr>
          <a:xfrm>
            <a:off x="6899007" y="4886936"/>
            <a:ext cx="1334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Win!</a:t>
            </a:r>
            <a:endParaRPr lang="zh-TW" altLang="en-US" sz="2400" dirty="0"/>
          </a:p>
        </p:txBody>
      </p:sp>
      <p:sp>
        <p:nvSpPr>
          <p:cNvPr id="5" name="文字方塊 4"/>
          <p:cNvSpPr txBox="1"/>
          <p:nvPr/>
        </p:nvSpPr>
        <p:spPr>
          <a:xfrm>
            <a:off x="188004" y="5904176"/>
            <a:ext cx="8793392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Alpha Go is supervised learning + reinforcement learning.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056862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 animBg="1"/>
      <p:bldP spid="11" grpId="0" animBg="1"/>
      <p:bldP spid="12" grpId="0"/>
      <p:bldP spid="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504497" y="910012"/>
            <a:ext cx="8245365" cy="564098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683645" y="1434657"/>
            <a:ext cx="3232520" cy="4818815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/>
          <p:cNvSpPr/>
          <p:nvPr/>
        </p:nvSpPr>
        <p:spPr>
          <a:xfrm>
            <a:off x="683644" y="3507769"/>
            <a:ext cx="7881625" cy="2931146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矩形 29"/>
          <p:cNvSpPr/>
          <p:nvPr/>
        </p:nvSpPr>
        <p:spPr>
          <a:xfrm>
            <a:off x="1331705" y="3647948"/>
            <a:ext cx="4719373" cy="2159143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2996374" y="5885792"/>
            <a:ext cx="3398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Supervised Learning</a:t>
            </a:r>
            <a:endParaRPr lang="zh-TW" altLang="en-US" sz="2400" dirty="0"/>
          </a:p>
        </p:txBody>
      </p:sp>
      <p:sp>
        <p:nvSpPr>
          <p:cNvPr id="7" name="文字方塊 6"/>
          <p:cNvSpPr txBox="1"/>
          <p:nvPr/>
        </p:nvSpPr>
        <p:spPr>
          <a:xfrm>
            <a:off x="992580" y="1635123"/>
            <a:ext cx="2670238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Regression</a:t>
            </a:r>
            <a:endParaRPr lang="zh-TW" altLang="en-US" sz="2400" dirty="0"/>
          </a:p>
        </p:txBody>
      </p:sp>
      <p:sp>
        <p:nvSpPr>
          <p:cNvPr id="10" name="矩形 9"/>
          <p:cNvSpPr/>
          <p:nvPr/>
        </p:nvSpPr>
        <p:spPr>
          <a:xfrm>
            <a:off x="992580" y="2425718"/>
            <a:ext cx="2670238" cy="3392944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>
            <a:off x="1409733" y="2713148"/>
            <a:ext cx="1792282" cy="697384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Linear Model</a:t>
            </a:r>
            <a:endParaRPr lang="zh-TW" altLang="en-US" sz="2400" dirty="0"/>
          </a:p>
        </p:txBody>
      </p:sp>
      <p:sp>
        <p:nvSpPr>
          <p:cNvPr id="11" name="矩形 10"/>
          <p:cNvSpPr/>
          <p:nvPr/>
        </p:nvSpPr>
        <p:spPr>
          <a:xfrm>
            <a:off x="6431475" y="4186623"/>
            <a:ext cx="1830431" cy="106112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Structured Learning</a:t>
            </a:r>
            <a:endParaRPr lang="zh-TW" altLang="en-US" sz="2400" dirty="0"/>
          </a:p>
        </p:txBody>
      </p:sp>
      <p:sp>
        <p:nvSpPr>
          <p:cNvPr id="23" name="矩形 22"/>
          <p:cNvSpPr/>
          <p:nvPr/>
        </p:nvSpPr>
        <p:spPr>
          <a:xfrm>
            <a:off x="4121738" y="1087911"/>
            <a:ext cx="2309737" cy="106788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Semi-supervised Learning</a:t>
            </a:r>
            <a:endParaRPr lang="zh-TW" altLang="en-US" sz="2400" dirty="0"/>
          </a:p>
        </p:txBody>
      </p:sp>
      <p:sp>
        <p:nvSpPr>
          <p:cNvPr id="24" name="矩形 23"/>
          <p:cNvSpPr/>
          <p:nvPr/>
        </p:nvSpPr>
        <p:spPr>
          <a:xfrm>
            <a:off x="6602193" y="1088160"/>
            <a:ext cx="1963076" cy="106788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Transfer Learning</a:t>
            </a:r>
            <a:endParaRPr lang="zh-TW" altLang="en-US" sz="2400" dirty="0"/>
          </a:p>
        </p:txBody>
      </p:sp>
      <p:sp>
        <p:nvSpPr>
          <p:cNvPr id="25" name="矩形 24"/>
          <p:cNvSpPr/>
          <p:nvPr/>
        </p:nvSpPr>
        <p:spPr>
          <a:xfrm>
            <a:off x="4136486" y="2293131"/>
            <a:ext cx="1985671" cy="106788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Unsupervised Learning</a:t>
            </a:r>
            <a:endParaRPr lang="zh-TW" altLang="en-US" sz="2400" dirty="0"/>
          </a:p>
        </p:txBody>
      </p:sp>
      <p:sp>
        <p:nvSpPr>
          <p:cNvPr id="26" name="矩形 25"/>
          <p:cNvSpPr/>
          <p:nvPr/>
        </p:nvSpPr>
        <p:spPr>
          <a:xfrm>
            <a:off x="6299765" y="2297329"/>
            <a:ext cx="2265504" cy="106788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Reinforcement Learning</a:t>
            </a:r>
            <a:endParaRPr lang="zh-TW" altLang="en-US" sz="2400" dirty="0"/>
          </a:p>
        </p:txBody>
      </p:sp>
      <p:sp>
        <p:nvSpPr>
          <p:cNvPr id="27" name="文字方塊 26"/>
          <p:cNvSpPr txBox="1"/>
          <p:nvPr/>
        </p:nvSpPr>
        <p:spPr>
          <a:xfrm>
            <a:off x="2560538" y="5344223"/>
            <a:ext cx="2039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Classification</a:t>
            </a:r>
            <a:endParaRPr lang="zh-TW" altLang="en-US" sz="2400" dirty="0"/>
          </a:p>
        </p:txBody>
      </p:sp>
      <p:sp>
        <p:nvSpPr>
          <p:cNvPr id="28" name="矩形 27"/>
          <p:cNvSpPr/>
          <p:nvPr/>
        </p:nvSpPr>
        <p:spPr>
          <a:xfrm>
            <a:off x="1240566" y="3900740"/>
            <a:ext cx="4535352" cy="146094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sp>
        <p:nvSpPr>
          <p:cNvPr id="20" name="矩形 19"/>
          <p:cNvSpPr/>
          <p:nvPr/>
        </p:nvSpPr>
        <p:spPr>
          <a:xfrm>
            <a:off x="1450868" y="4071878"/>
            <a:ext cx="1787219" cy="78870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Deep Learning</a:t>
            </a:r>
            <a:endParaRPr lang="zh-TW" altLang="en-US" sz="2400" dirty="0"/>
          </a:p>
        </p:txBody>
      </p:sp>
      <p:sp>
        <p:nvSpPr>
          <p:cNvPr id="21" name="矩形 20"/>
          <p:cNvSpPr/>
          <p:nvPr/>
        </p:nvSpPr>
        <p:spPr>
          <a:xfrm>
            <a:off x="3478308" y="4087293"/>
            <a:ext cx="1993127" cy="78870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SVM, decision tree, K-NN</a:t>
            </a:r>
            <a:r>
              <a:rPr lang="zh-TW" altLang="en-US" sz="2400" dirty="0"/>
              <a:t> </a:t>
            </a:r>
            <a:r>
              <a:rPr lang="en-US" altLang="zh-TW" sz="2400" dirty="0"/>
              <a:t>…</a:t>
            </a:r>
            <a:endParaRPr lang="zh-TW" altLang="en-US" sz="2400" dirty="0"/>
          </a:p>
        </p:txBody>
      </p:sp>
      <p:sp>
        <p:nvSpPr>
          <p:cNvPr id="29" name="文字方塊 28"/>
          <p:cNvSpPr txBox="1"/>
          <p:nvPr/>
        </p:nvSpPr>
        <p:spPr>
          <a:xfrm>
            <a:off x="2221063" y="4866733"/>
            <a:ext cx="2530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Non-linear Model</a:t>
            </a:r>
            <a:endParaRPr lang="zh-TW" altLang="en-US" sz="2400" dirty="0"/>
          </a:p>
        </p:txBody>
      </p:sp>
      <p:cxnSp>
        <p:nvCxnSpPr>
          <p:cNvPr id="32" name="直線單箭頭接點 31"/>
          <p:cNvCxnSpPr>
            <a:endCxn id="18" idx="0"/>
          </p:cNvCxnSpPr>
          <p:nvPr/>
        </p:nvCxnSpPr>
        <p:spPr>
          <a:xfrm flipH="1">
            <a:off x="2305874" y="2104182"/>
            <a:ext cx="0" cy="60896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單箭頭接點 33"/>
          <p:cNvCxnSpPr/>
          <p:nvPr/>
        </p:nvCxnSpPr>
        <p:spPr>
          <a:xfrm>
            <a:off x="2305874" y="3410532"/>
            <a:ext cx="0" cy="63270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單箭頭接點 35"/>
          <p:cNvCxnSpPr/>
          <p:nvPr/>
        </p:nvCxnSpPr>
        <p:spPr>
          <a:xfrm rot="16200000" flipH="1">
            <a:off x="6051078" y="4438138"/>
            <a:ext cx="0" cy="60896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矩形 30"/>
          <p:cNvSpPr/>
          <p:nvPr/>
        </p:nvSpPr>
        <p:spPr>
          <a:xfrm>
            <a:off x="3813430" y="341885"/>
            <a:ext cx="474826" cy="3741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sp>
        <p:nvSpPr>
          <p:cNvPr id="33" name="矩形 32"/>
          <p:cNvSpPr/>
          <p:nvPr/>
        </p:nvSpPr>
        <p:spPr>
          <a:xfrm>
            <a:off x="5572221" y="335261"/>
            <a:ext cx="561576" cy="399076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矩形 34"/>
          <p:cNvSpPr/>
          <p:nvPr/>
        </p:nvSpPr>
        <p:spPr>
          <a:xfrm>
            <a:off x="6988195" y="329053"/>
            <a:ext cx="573292" cy="38693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sp>
        <p:nvSpPr>
          <p:cNvPr id="3" name="文字方塊 2"/>
          <p:cNvSpPr txBox="1"/>
          <p:nvPr/>
        </p:nvSpPr>
        <p:spPr>
          <a:xfrm>
            <a:off x="4281110" y="297112"/>
            <a:ext cx="1299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scenario</a:t>
            </a:r>
            <a:endParaRPr lang="zh-TW" altLang="en-US" sz="2400" dirty="0"/>
          </a:p>
        </p:txBody>
      </p:sp>
      <p:sp>
        <p:nvSpPr>
          <p:cNvPr id="37" name="文字方塊 36"/>
          <p:cNvSpPr txBox="1"/>
          <p:nvPr/>
        </p:nvSpPr>
        <p:spPr>
          <a:xfrm>
            <a:off x="7561487" y="309482"/>
            <a:ext cx="1299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method</a:t>
            </a:r>
            <a:endParaRPr lang="zh-TW" altLang="en-US" sz="2400" dirty="0"/>
          </a:p>
        </p:txBody>
      </p:sp>
      <p:sp>
        <p:nvSpPr>
          <p:cNvPr id="38" name="文字方塊 37"/>
          <p:cNvSpPr txBox="1"/>
          <p:nvPr/>
        </p:nvSpPr>
        <p:spPr>
          <a:xfrm>
            <a:off x="6154397" y="304180"/>
            <a:ext cx="717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task</a:t>
            </a:r>
            <a:endParaRPr lang="zh-TW" altLang="en-US" sz="2400" dirty="0"/>
          </a:p>
        </p:txBody>
      </p:sp>
      <p:sp>
        <p:nvSpPr>
          <p:cNvPr id="39" name="矩形 38"/>
          <p:cNvSpPr/>
          <p:nvPr/>
        </p:nvSpPr>
        <p:spPr>
          <a:xfrm>
            <a:off x="166720" y="105691"/>
            <a:ext cx="25555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b="1" i="1" u="sng" dirty="0"/>
              <a:t>Learning Map</a:t>
            </a:r>
            <a:endParaRPr lang="zh-TW" altLang="en-US" sz="3200" b="1" i="1" u="sng" dirty="0"/>
          </a:p>
        </p:txBody>
      </p:sp>
      <p:sp>
        <p:nvSpPr>
          <p:cNvPr id="9" name="文字方塊 8"/>
          <p:cNvSpPr txBox="1"/>
          <p:nvPr/>
        </p:nvSpPr>
        <p:spPr>
          <a:xfrm>
            <a:off x="683644" y="910012"/>
            <a:ext cx="22094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Learning Theory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461559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1" grpId="0" animBg="1"/>
      <p:bldP spid="33" grpId="0" animBg="1"/>
      <p:bldP spid="35" grpId="0" animBg="1"/>
      <p:bldP spid="3" grpId="0"/>
      <p:bldP spid="37" grpId="0"/>
      <p:bldP spid="38" grpId="0"/>
      <p:bldP spid="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i hea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49"/>
          <a:stretch/>
        </p:blipFill>
        <p:spPr bwMode="auto">
          <a:xfrm>
            <a:off x="1" y="1"/>
            <a:ext cx="9143999" cy="4239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487837" y="4559523"/>
            <a:ext cx="8176103" cy="1236440"/>
          </a:xfrm>
          <a:noFill/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en-US" altLang="zh-TW" sz="5100"/>
              <a:t>Why we need to learn Machine Learning?</a:t>
            </a:r>
            <a:endParaRPr lang="zh-TW" altLang="en-US" sz="5100"/>
          </a:p>
        </p:txBody>
      </p:sp>
      <p:sp>
        <p:nvSpPr>
          <p:cNvPr id="4" name="矩形 3"/>
          <p:cNvSpPr/>
          <p:nvPr/>
        </p:nvSpPr>
        <p:spPr>
          <a:xfrm>
            <a:off x="645492" y="3541310"/>
            <a:ext cx="82139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</a:rPr>
              <a:t>http://www.express.co.uk/news/science/651202/First-step-towards-The-Terminator-becoming-reality-AI-beats-champ-of-world-s-oldest-game</a:t>
            </a:r>
          </a:p>
        </p:txBody>
      </p:sp>
      <p:sp>
        <p:nvSpPr>
          <p:cNvPr id="5" name="矩形 4"/>
          <p:cNvSpPr/>
          <p:nvPr/>
        </p:nvSpPr>
        <p:spPr>
          <a:xfrm>
            <a:off x="5093449" y="5870913"/>
            <a:ext cx="3491661" cy="584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zh-TW" altLang="en-US" sz="3200" dirty="0"/>
              <a:t>新工作：</a:t>
            </a:r>
            <a:r>
              <a:rPr lang="en-US" altLang="zh-TW" sz="3200" dirty="0"/>
              <a:t>AI </a:t>
            </a:r>
            <a:r>
              <a:rPr lang="zh-TW" altLang="en-US" sz="3200" dirty="0"/>
              <a:t>訓練師</a:t>
            </a:r>
            <a:endParaRPr lang="en-US" altLang="zh-TW" sz="3200" dirty="0"/>
          </a:p>
        </p:txBody>
      </p:sp>
      <p:sp>
        <p:nvSpPr>
          <p:cNvPr id="6" name="矩形 5"/>
          <p:cNvSpPr/>
          <p:nvPr/>
        </p:nvSpPr>
        <p:spPr>
          <a:xfrm>
            <a:off x="669123" y="5876464"/>
            <a:ext cx="45031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dirty="0"/>
              <a:t>AI</a:t>
            </a:r>
            <a:r>
              <a:rPr lang="zh-TW" altLang="en-US" sz="3200" dirty="0"/>
              <a:t> 即將取代部分的工作</a:t>
            </a:r>
            <a:r>
              <a:rPr lang="en-US" altLang="zh-TW" sz="3200" dirty="0"/>
              <a:t>?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522908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AI </a:t>
            </a:r>
            <a:r>
              <a:rPr lang="zh-TW" altLang="en-US" dirty="0"/>
              <a:t>訓練師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122" name="Picture 2" descr="「神奇寶貝訓練師　」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277812"/>
            <a:ext cx="4705350" cy="3378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圓角矩形圖說文字 3"/>
          <p:cNvSpPr/>
          <p:nvPr/>
        </p:nvSpPr>
        <p:spPr>
          <a:xfrm>
            <a:off x="514350" y="2835515"/>
            <a:ext cx="4724400" cy="1527175"/>
          </a:xfrm>
          <a:prstGeom prst="wedgeRoundRectCallout">
            <a:avLst>
              <a:gd name="adj1" fmla="val -55428"/>
              <a:gd name="adj2" fmla="val 6140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/>
              <a:t>機器不是自己會學嗎？</a:t>
            </a:r>
            <a:endParaRPr lang="en-US" altLang="zh-TW" sz="2800" dirty="0"/>
          </a:p>
          <a:p>
            <a:pPr algn="ctr"/>
            <a:r>
              <a:rPr lang="zh-TW" altLang="en-US" sz="2800" dirty="0"/>
              <a:t>為什麼需要 </a:t>
            </a:r>
            <a:r>
              <a:rPr lang="en-US" altLang="zh-TW" sz="2800" dirty="0"/>
              <a:t>AI</a:t>
            </a:r>
            <a:r>
              <a:rPr lang="zh-TW" altLang="en-US" sz="2800" dirty="0"/>
              <a:t> 訓練師</a:t>
            </a:r>
          </a:p>
        </p:txBody>
      </p:sp>
      <p:sp>
        <p:nvSpPr>
          <p:cNvPr id="6" name="圓角矩形圖說文字 5"/>
          <p:cNvSpPr/>
          <p:nvPr/>
        </p:nvSpPr>
        <p:spPr>
          <a:xfrm>
            <a:off x="3333750" y="4497626"/>
            <a:ext cx="5181600" cy="1276353"/>
          </a:xfrm>
          <a:prstGeom prst="wedgeRoundRectCallout">
            <a:avLst>
              <a:gd name="adj1" fmla="val 48896"/>
              <a:gd name="adj2" fmla="val 9133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/>
              <a:t>戰鬥是寶可夢在打，</a:t>
            </a:r>
            <a:endParaRPr lang="en-US" altLang="zh-TW" sz="2800" dirty="0"/>
          </a:p>
          <a:p>
            <a:pPr algn="ctr"/>
            <a:r>
              <a:rPr lang="zh-TW" altLang="en-US" sz="2800" dirty="0"/>
              <a:t>為什麼需要寶可夢訓練師？</a:t>
            </a:r>
          </a:p>
        </p:txBody>
      </p:sp>
    </p:spTree>
    <p:extLst>
      <p:ext uri="{BB962C8B-B14F-4D97-AF65-F5344CB8AC3E}">
        <p14:creationId xmlns:p14="http://schemas.microsoft.com/office/powerpoint/2010/main" val="4193774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神奇寶貝第</a:t>
            </a:r>
            <a:r>
              <a:rPr lang="en-US" altLang="zh-TW" dirty="0"/>
              <a:t>5</a:t>
            </a:r>
            <a:r>
              <a:rPr lang="zh-TW" altLang="en-US" dirty="0"/>
              <a:t>集 尼比市的決鬥</a:t>
            </a:r>
          </a:p>
        </p:txBody>
      </p:sp>
      <p:pic>
        <p:nvPicPr>
          <p:cNvPr id="5" name="神奇寶貝第5集 尼比市的決鬥 - YouTube [360p]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19263" y="1825625"/>
            <a:ext cx="5705475" cy="4351338"/>
          </a:xfrm>
        </p:spPr>
      </p:pic>
      <p:sp>
        <p:nvSpPr>
          <p:cNvPr id="4" name="矩形 3"/>
          <p:cNvSpPr/>
          <p:nvPr/>
        </p:nvSpPr>
        <p:spPr>
          <a:xfrm>
            <a:off x="1970689" y="6176963"/>
            <a:ext cx="52026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dirty="0"/>
              <a:t>https://www.youtube.com/watch?v=uUOZZb8eJ_k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35554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AI </a:t>
            </a:r>
            <a:r>
              <a:rPr lang="zh-TW" altLang="en-US" dirty="0"/>
              <a:t>訓練師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/>
              <a:t>寶可夢訓練師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zh-TW" altLang="en-US" sz="2400" dirty="0"/>
              <a:t>寶可夢訓練師要挑選適合的寶可夢來戰鬥</a:t>
            </a:r>
            <a:endParaRPr lang="en-US" altLang="zh-TW" sz="2400" dirty="0"/>
          </a:p>
          <a:p>
            <a:pPr lvl="1"/>
            <a:r>
              <a:rPr lang="zh-TW" altLang="en-US" dirty="0"/>
              <a:t>寶可夢有不同的屬性</a:t>
            </a:r>
            <a:endParaRPr lang="en-US" altLang="zh-TW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altLang="zh-TW" sz="3200" dirty="0"/>
              <a:t>AI </a:t>
            </a:r>
            <a:r>
              <a:rPr lang="zh-TW" altLang="en-US" sz="3200" dirty="0"/>
              <a:t>訓練師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altLang="zh-TW" sz="2400" dirty="0"/>
              <a:t>AI</a:t>
            </a:r>
            <a:r>
              <a:rPr lang="zh-TW" altLang="en-US" sz="2400" dirty="0"/>
              <a:t>訓練師要挑選合適的 </a:t>
            </a:r>
            <a:r>
              <a:rPr lang="en-US" altLang="zh-TW" sz="2400" dirty="0"/>
              <a:t>model, loss function</a:t>
            </a:r>
          </a:p>
          <a:p>
            <a:pPr lvl="1"/>
            <a:r>
              <a:rPr lang="zh-TW" altLang="en-US" dirty="0"/>
              <a:t>不同 </a:t>
            </a:r>
            <a:r>
              <a:rPr lang="en-US" altLang="zh-TW" dirty="0"/>
              <a:t>model, loss function </a:t>
            </a:r>
            <a:r>
              <a:rPr lang="zh-TW" altLang="en-US" dirty="0"/>
              <a:t>適合解決不同的問題</a:t>
            </a:r>
            <a:endParaRPr lang="en-US" altLang="zh-TW" dirty="0"/>
          </a:p>
          <a:p>
            <a:pPr lvl="1"/>
            <a:endParaRPr lang="zh-TW" altLang="en-US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8659" y="412248"/>
            <a:ext cx="5796336" cy="115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562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6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評量方式 </a:t>
            </a:r>
            <a:r>
              <a:rPr lang="en-US" altLang="zh-TW" dirty="0"/>
              <a:t>- </a:t>
            </a:r>
            <a:r>
              <a:rPr lang="zh-TW" altLang="en-US" dirty="0"/>
              <a:t>期末專題 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期末專題 </a:t>
            </a:r>
            <a:r>
              <a:rPr lang="en-US" altLang="zh-TW" dirty="0"/>
              <a:t>(40%)</a:t>
            </a:r>
            <a:r>
              <a:rPr lang="zh-TW" altLang="en-US" dirty="0"/>
              <a:t>：</a:t>
            </a:r>
            <a:endParaRPr lang="en-US" altLang="zh-TW" dirty="0"/>
          </a:p>
          <a:p>
            <a:pPr lvl="1"/>
            <a:r>
              <a:rPr lang="en-US" altLang="zh-TW" sz="2800" dirty="0"/>
              <a:t>2</a:t>
            </a:r>
            <a:r>
              <a:rPr lang="zh-TW" altLang="en-US" sz="2800" dirty="0"/>
              <a:t> </a:t>
            </a:r>
            <a:r>
              <a:rPr lang="en-US" altLang="zh-TW" sz="2800" dirty="0"/>
              <a:t>~</a:t>
            </a:r>
            <a:r>
              <a:rPr lang="zh-TW" altLang="en-US" sz="2800" dirty="0"/>
              <a:t> </a:t>
            </a:r>
            <a:r>
              <a:rPr lang="en-US" altLang="zh-TW" sz="2800" dirty="0"/>
              <a:t>4</a:t>
            </a:r>
            <a:r>
              <a:rPr lang="zh-TW" altLang="en-US" sz="2800" dirty="0"/>
              <a:t>人一組</a:t>
            </a:r>
            <a:endParaRPr lang="en-US" altLang="zh-TW" sz="2800" dirty="0"/>
          </a:p>
          <a:p>
            <a:pPr lvl="1"/>
            <a:r>
              <a:rPr lang="zh-TW" altLang="en-US" sz="2800" dirty="0"/>
              <a:t>找不到隊友也沒關係，會幫忙配對</a:t>
            </a:r>
            <a:endParaRPr lang="en-US" altLang="zh-TW" sz="2800" dirty="0"/>
          </a:p>
          <a:p>
            <a:r>
              <a:rPr lang="en-US" altLang="zh-TW" dirty="0"/>
              <a:t>5/04 </a:t>
            </a:r>
            <a:r>
              <a:rPr lang="zh-TW" altLang="en-US" dirty="0"/>
              <a:t>公告題目</a:t>
            </a:r>
            <a:endParaRPr lang="en-US" altLang="zh-TW" dirty="0"/>
          </a:p>
          <a:p>
            <a:r>
              <a:rPr lang="zh-TW" altLang="en-US" dirty="0"/>
              <a:t>進行方式：會公告幾個可能的題目給同學們選擇，其餘規定同作業</a:t>
            </a:r>
            <a:endParaRPr lang="en-US" altLang="zh-TW" dirty="0"/>
          </a:p>
          <a:p>
            <a:r>
              <a:rPr lang="zh-TW" altLang="en-US" dirty="0"/>
              <a:t>最後會有組內互評</a:t>
            </a:r>
            <a:endParaRPr lang="en-US" altLang="zh-TW" dirty="0"/>
          </a:p>
          <a:p>
            <a:pPr lvl="1"/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22653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神奇寶貝第</a:t>
            </a:r>
            <a:r>
              <a:rPr lang="en-US" altLang="zh-TW" dirty="0"/>
              <a:t>106</a:t>
            </a:r>
            <a:r>
              <a:rPr lang="zh-TW" altLang="en-US" dirty="0"/>
              <a:t>集 噴火龍</a:t>
            </a:r>
            <a:r>
              <a:rPr lang="en-US" altLang="zh-TW" dirty="0"/>
              <a:t>‧</a:t>
            </a:r>
            <a:r>
              <a:rPr lang="zh-TW" altLang="en-US" dirty="0"/>
              <a:t>就決定是你了</a:t>
            </a:r>
          </a:p>
        </p:txBody>
      </p:sp>
      <p:pic>
        <p:nvPicPr>
          <p:cNvPr id="4" name="神奇寶貝第106集 噴火龍‧就決定是你了 - YouTube [360p]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9263" y="1825625"/>
            <a:ext cx="5705475" cy="4351338"/>
          </a:xfrm>
        </p:spPr>
      </p:pic>
      <p:sp>
        <p:nvSpPr>
          <p:cNvPr id="5" name="矩形 4"/>
          <p:cNvSpPr/>
          <p:nvPr/>
        </p:nvSpPr>
        <p:spPr>
          <a:xfrm>
            <a:off x="1632141" y="6176963"/>
            <a:ext cx="58797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dirty="0"/>
              <a:t>https://www.youtube.com/watch?v=4G_aoKiCDc4</a:t>
            </a:r>
          </a:p>
        </p:txBody>
      </p:sp>
    </p:spTree>
    <p:extLst>
      <p:ext uri="{BB962C8B-B14F-4D97-AF65-F5344CB8AC3E}">
        <p14:creationId xmlns:p14="http://schemas.microsoft.com/office/powerpoint/2010/main" val="125335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AI </a:t>
            </a:r>
            <a:r>
              <a:rPr lang="zh-TW" altLang="en-US" dirty="0"/>
              <a:t>訓練師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/>
              <a:t>寶可夢訓練師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zh-TW" altLang="en-US" sz="2400" dirty="0"/>
              <a:t>寶可夢訓練師要挑選適合的寶可夢來戰鬥</a:t>
            </a:r>
            <a:endParaRPr lang="en-US" altLang="zh-TW" sz="2400" dirty="0"/>
          </a:p>
          <a:p>
            <a:pPr lvl="1"/>
            <a:r>
              <a:rPr lang="zh-TW" altLang="en-US" dirty="0"/>
              <a:t>寶可夢有不同的屬性</a:t>
            </a:r>
            <a:endParaRPr lang="en-US" altLang="zh-TW" dirty="0"/>
          </a:p>
          <a:p>
            <a:r>
              <a:rPr lang="zh-TW" altLang="en-US" sz="2400" dirty="0"/>
              <a:t>召喚出來的寶可夢不一定聽話</a:t>
            </a:r>
            <a:endParaRPr lang="en-US" altLang="zh-TW" sz="2400" dirty="0"/>
          </a:p>
          <a:p>
            <a:pPr lvl="1"/>
            <a:r>
              <a:rPr lang="en-US" altLang="zh-TW" dirty="0"/>
              <a:t>E.g. </a:t>
            </a:r>
            <a:r>
              <a:rPr lang="zh-TW" altLang="en-US" dirty="0"/>
              <a:t>小智的噴火龍</a:t>
            </a:r>
            <a:endParaRPr lang="en-US" altLang="zh-TW" dirty="0"/>
          </a:p>
          <a:p>
            <a:pPr lvl="1"/>
            <a:r>
              <a:rPr lang="zh-TW" altLang="en-US" dirty="0"/>
              <a:t>需要有經驗的寶可夢訓練師</a:t>
            </a:r>
            <a:endParaRPr lang="en-US" altLang="zh-TW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altLang="zh-TW" sz="3200" dirty="0"/>
              <a:t>AI </a:t>
            </a:r>
            <a:r>
              <a:rPr lang="zh-TW" altLang="en-US" sz="3200" dirty="0"/>
              <a:t>訓練師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TW" sz="2400" dirty="0"/>
              <a:t>AI</a:t>
            </a:r>
            <a:r>
              <a:rPr lang="zh-TW" altLang="en-US" sz="2400" dirty="0"/>
              <a:t>訓練師要挑選合適的 </a:t>
            </a:r>
            <a:r>
              <a:rPr lang="en-US" altLang="zh-TW" sz="2400" dirty="0"/>
              <a:t>model, loss function</a:t>
            </a:r>
          </a:p>
          <a:p>
            <a:pPr lvl="1"/>
            <a:r>
              <a:rPr lang="zh-TW" altLang="en-US" dirty="0"/>
              <a:t>不同 </a:t>
            </a:r>
            <a:r>
              <a:rPr lang="en-US" altLang="zh-TW" dirty="0"/>
              <a:t>model, loss function </a:t>
            </a:r>
            <a:r>
              <a:rPr lang="zh-TW" altLang="en-US" dirty="0"/>
              <a:t>適合解決不同的問題</a:t>
            </a:r>
            <a:endParaRPr lang="en-US" altLang="zh-TW" dirty="0"/>
          </a:p>
          <a:p>
            <a:r>
              <a:rPr lang="zh-TW" altLang="en-US" sz="2400" dirty="0"/>
              <a:t>不一定能找出 </a:t>
            </a:r>
            <a:r>
              <a:rPr lang="en-US" altLang="zh-TW" sz="2400" dirty="0"/>
              <a:t>best</a:t>
            </a:r>
            <a:r>
              <a:rPr lang="zh-TW" altLang="en-US" sz="2400" dirty="0"/>
              <a:t> </a:t>
            </a:r>
            <a:r>
              <a:rPr lang="en-US" altLang="zh-TW" sz="2400" dirty="0"/>
              <a:t>function</a:t>
            </a:r>
          </a:p>
          <a:p>
            <a:pPr lvl="1"/>
            <a:r>
              <a:rPr lang="en-US" altLang="zh-TW" dirty="0"/>
              <a:t>E.g. Deep Learning</a:t>
            </a:r>
          </a:p>
          <a:p>
            <a:pPr lvl="1"/>
            <a:r>
              <a:rPr lang="zh-TW" altLang="en-US" dirty="0"/>
              <a:t>需要有經驗的 </a:t>
            </a:r>
            <a:r>
              <a:rPr lang="en-US" altLang="zh-TW" dirty="0"/>
              <a:t>AI</a:t>
            </a:r>
            <a:r>
              <a:rPr lang="zh-TW" altLang="en-US" dirty="0"/>
              <a:t> 訓練師</a:t>
            </a:r>
            <a:endParaRPr lang="en-US" altLang="zh-TW" dirty="0"/>
          </a:p>
          <a:p>
            <a:pPr lvl="1"/>
            <a:endParaRPr lang="en-US" altLang="zh-TW" dirty="0"/>
          </a:p>
          <a:p>
            <a:pPr lvl="1"/>
            <a:endParaRPr lang="zh-TW" altLang="en-US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8659" y="412248"/>
            <a:ext cx="5796336" cy="115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452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6" grpId="0" uiExpand="1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/>
              <a:t>大家還記得寶可夢的開場嗎？</a:t>
            </a:r>
          </a:p>
        </p:txBody>
      </p:sp>
      <p:pic>
        <p:nvPicPr>
          <p:cNvPr id="5" name="神奇寶貝第1集 神奇寶貝‧就決定是你了 - YouTube [360p]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9263" y="1825625"/>
            <a:ext cx="5705475" cy="4351338"/>
          </a:xfrm>
        </p:spPr>
      </p:pic>
      <p:sp>
        <p:nvSpPr>
          <p:cNvPr id="6" name="矩形 5"/>
          <p:cNvSpPr/>
          <p:nvPr/>
        </p:nvSpPr>
        <p:spPr>
          <a:xfrm>
            <a:off x="1719263" y="6311899"/>
            <a:ext cx="55967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dirty="0"/>
              <a:t>https://www.youtube.com/watch?v=NyCNkq4ByzY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8176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AI </a:t>
            </a:r>
            <a:r>
              <a:rPr lang="zh-TW" altLang="en-US" dirty="0"/>
              <a:t>訓練師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厲害的 </a:t>
            </a:r>
            <a:r>
              <a:rPr lang="en-US" altLang="zh-TW" dirty="0"/>
              <a:t>AI</a:t>
            </a:r>
            <a:r>
              <a:rPr lang="zh-TW" altLang="en-US" dirty="0"/>
              <a:t> ， </a:t>
            </a:r>
            <a:r>
              <a:rPr lang="en-US" altLang="zh-TW" dirty="0"/>
              <a:t>AI</a:t>
            </a:r>
            <a:r>
              <a:rPr lang="zh-TW" altLang="en-US" dirty="0"/>
              <a:t> 訓練師功不可沒</a:t>
            </a:r>
            <a:endParaRPr lang="en-US" altLang="zh-TW" dirty="0"/>
          </a:p>
          <a:p>
            <a:r>
              <a:rPr lang="zh-TW" altLang="en-US" dirty="0"/>
              <a:t>讓我們一起朝 </a:t>
            </a:r>
            <a:r>
              <a:rPr lang="en-US" altLang="zh-TW" dirty="0"/>
              <a:t>AI</a:t>
            </a:r>
            <a:r>
              <a:rPr lang="zh-TW" altLang="en-US" dirty="0"/>
              <a:t> 訓練師之路邁進</a:t>
            </a:r>
          </a:p>
        </p:txBody>
      </p:sp>
      <p:pic>
        <p:nvPicPr>
          <p:cNvPr id="10242" name="Picture 2" descr="https://lh3.googleusercontent.com/-bpUPbubqFAA_edGVEIA9e4N4d31rQhVmNHL2n6v_z_jaix_zvP6v8xUcreRmUrK6LtgGmlIJAnUpIE0lYq10ueFX-nd-OY-Twe20bl5s-w4KFzwJUSsGeYLEJYi_qzmI9V5MiiKBYTc88dqa37n8WtOvoBmPU4ZPnszxjhREct76o6p_HOKudgBQ7tV44zrxRzaQvk29DhSAPQdj5eKtJPm-Rvxhll50OJPGhwFoJygJEM0ln4gM7ZULrp5cRbTJsaOzGmR933A10d7IoBOi4a_P2gNZ_Y02iOsfZhpRl7nXaDgp3mVGNlgZ8Qge34z0DmEfmhlucurowAL_86qiynI4DGwlfV8-Bn-ialg2DeYU4ruIKEsTdK1I0WkkQRg8sAUdpmKRM631qVX_dMKJHzCIm458Xagsf6sOr4ORpKq6Fw60aSRtfA8-lNcQ8fCLa5pkjuX77ZGxPGiTSnj8c7m1WoT6nfI_dHer7CDCCc4cemy1oydfAAq56N2sm2W5zhiBih22smPuiP-OXEvhOtTkfP-i--3rtYsLC_r0lUbYvbEEKhDuARP6dOhk4o7QE4I4eegthyxHwcyqYFDjfd3d8ZMcuf4=w428-h300-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119" y="3018970"/>
            <a:ext cx="5075231" cy="355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4381500" y="17122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dirty="0"/>
              <a:t>http://www.gvm.com.tw/webonly_content_10787.html</a:t>
            </a:r>
          </a:p>
        </p:txBody>
      </p:sp>
    </p:spTree>
    <p:extLst>
      <p:ext uri="{BB962C8B-B14F-4D97-AF65-F5344CB8AC3E}">
        <p14:creationId xmlns:p14="http://schemas.microsoft.com/office/powerpoint/2010/main" val="117548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上課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821918"/>
          </a:xfrm>
        </p:spPr>
        <p:txBody>
          <a:bodyPr>
            <a:normAutofit/>
          </a:bodyPr>
          <a:lstStyle/>
          <a:p>
            <a:pPr marL="228600" lvl="1">
              <a:spcBef>
                <a:spcPts val="1000"/>
              </a:spcBef>
            </a:pPr>
            <a:r>
              <a:rPr lang="zh-TW" altLang="en-US" dirty="0"/>
              <a:t>老師上課時間：週四上午  </a:t>
            </a:r>
            <a:r>
              <a:rPr lang="en-US" altLang="zh-TW" dirty="0"/>
              <a:t>9:10 – 12:10</a:t>
            </a:r>
          </a:p>
          <a:p>
            <a:pPr marL="685800" lvl="2">
              <a:spcBef>
                <a:spcPts val="1000"/>
              </a:spcBef>
            </a:pPr>
            <a:r>
              <a:rPr lang="zh-TW" altLang="en-US" sz="2400" dirty="0"/>
              <a:t>上課投影片和錄音會放到李宏毅的個人網頁上</a:t>
            </a:r>
            <a:endParaRPr lang="en-US" altLang="zh-TW" sz="2400" dirty="0"/>
          </a:p>
          <a:p>
            <a:pPr marL="685800" lvl="2">
              <a:spcBef>
                <a:spcPts val="1000"/>
              </a:spcBef>
            </a:pPr>
            <a:r>
              <a:rPr lang="zh-TW" altLang="en-US" sz="2400" dirty="0"/>
              <a:t>李宏毅的個人網頁：</a:t>
            </a:r>
            <a:r>
              <a:rPr lang="en-US" altLang="zh-TW" sz="2400" dirty="0">
                <a:hlinkClick r:id="rId3"/>
              </a:rPr>
              <a:t>http://speech.ee.ntu.edu.tw/~tlkagk/courses_ML17.html</a:t>
            </a:r>
            <a:r>
              <a:rPr lang="en-US" altLang="zh-TW" sz="2400" dirty="0"/>
              <a:t> </a:t>
            </a:r>
          </a:p>
          <a:p>
            <a:r>
              <a:rPr lang="zh-TW" altLang="en-US" sz="2400" dirty="0"/>
              <a:t>助教時間：</a:t>
            </a:r>
            <a:endParaRPr lang="en-US" altLang="zh-TW" sz="2400" dirty="0"/>
          </a:p>
          <a:p>
            <a:pPr lvl="1"/>
            <a:r>
              <a:rPr lang="zh-TW" altLang="en-US" b="1" dirty="0"/>
              <a:t>在作業截止的前一週</a:t>
            </a:r>
            <a:r>
              <a:rPr lang="zh-TW" altLang="en-US" dirty="0"/>
              <a:t>週四中午  </a:t>
            </a:r>
            <a:r>
              <a:rPr lang="en-US" altLang="zh-TW" dirty="0"/>
              <a:t>12:20 – 1:10</a:t>
            </a:r>
            <a:r>
              <a:rPr lang="zh-TW" altLang="en-US" dirty="0"/>
              <a:t>，由助教示範、講解作業實作方式</a:t>
            </a:r>
            <a:endParaRPr lang="en-US" altLang="zh-TW" dirty="0"/>
          </a:p>
          <a:p>
            <a:pPr lvl="2"/>
            <a:r>
              <a:rPr lang="zh-TW" altLang="en-US" sz="2400" dirty="0"/>
              <a:t>不一定要參加</a:t>
            </a:r>
            <a:endParaRPr lang="en-US" altLang="zh-TW" sz="2400" dirty="0"/>
          </a:p>
          <a:p>
            <a:pPr lvl="1"/>
            <a:r>
              <a:rPr lang="zh-TW" altLang="en-US" dirty="0"/>
              <a:t>在講解作業前就在 </a:t>
            </a:r>
            <a:r>
              <a:rPr lang="en-US" altLang="zh-TW" dirty="0" err="1"/>
              <a:t>Kaggle</a:t>
            </a:r>
            <a:r>
              <a:rPr lang="en-US" altLang="zh-TW" dirty="0"/>
              <a:t> </a:t>
            </a:r>
            <a:r>
              <a:rPr lang="zh-TW" altLang="en-US" dirty="0"/>
              <a:t>上達到 </a:t>
            </a:r>
            <a:r>
              <a:rPr lang="en-US" altLang="zh-TW" dirty="0"/>
              <a:t>baseline </a:t>
            </a:r>
            <a:r>
              <a:rPr lang="zh-TW" altLang="en-US" dirty="0"/>
              <a:t>會有額外加分</a:t>
            </a:r>
            <a:endParaRPr lang="en-US" altLang="zh-TW" dirty="0"/>
          </a:p>
          <a:p>
            <a:r>
              <a:rPr lang="en-US" altLang="zh-TW" sz="2400" dirty="0"/>
              <a:t>3/09 </a:t>
            </a:r>
            <a:r>
              <a:rPr lang="zh-TW" altLang="en-US" sz="2400" dirty="0"/>
              <a:t>老師請假</a:t>
            </a:r>
          </a:p>
        </p:txBody>
      </p:sp>
    </p:spTree>
    <p:extLst>
      <p:ext uri="{BB962C8B-B14F-4D97-AF65-F5344CB8AC3E}">
        <p14:creationId xmlns:p14="http://schemas.microsoft.com/office/powerpoint/2010/main" val="2551098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FB </a:t>
            </a:r>
            <a:r>
              <a:rPr lang="zh-TW" altLang="en-US" dirty="0"/>
              <a:t>社團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社團</a:t>
            </a:r>
            <a:r>
              <a:rPr lang="en-US" altLang="zh-TW" dirty="0"/>
              <a:t>:</a:t>
            </a:r>
            <a:r>
              <a:rPr lang="zh-TW" altLang="en-US" dirty="0"/>
              <a:t> </a:t>
            </a:r>
            <a:r>
              <a:rPr lang="en-US" altLang="zh-TW" dirty="0"/>
              <a:t>“Machine Learning (2017, Spring)”</a:t>
            </a:r>
            <a:endParaRPr lang="zh-TW" altLang="en-US" dirty="0"/>
          </a:p>
          <a:p>
            <a:pPr lvl="1"/>
            <a:r>
              <a:rPr lang="en-US" altLang="zh-TW" dirty="0">
                <a:hlinkClick r:id="rId2"/>
              </a:rPr>
              <a:t>https://www.facebook.com/groups/226970244375624/</a:t>
            </a:r>
            <a:endParaRPr lang="en-US" altLang="zh-TW" dirty="0"/>
          </a:p>
          <a:p>
            <a:r>
              <a:rPr lang="zh-TW" altLang="en-US" dirty="0"/>
              <a:t>有問題可以直接在 </a:t>
            </a:r>
            <a:r>
              <a:rPr lang="en-US" altLang="zh-TW" dirty="0"/>
              <a:t>FB</a:t>
            </a:r>
            <a:r>
              <a:rPr lang="zh-TW" altLang="en-US" dirty="0"/>
              <a:t>社團上發問</a:t>
            </a:r>
            <a:endParaRPr lang="en-US" altLang="zh-TW" dirty="0"/>
          </a:p>
          <a:p>
            <a:pPr lvl="1"/>
            <a:r>
              <a:rPr lang="zh-TW" altLang="en-US" sz="2800" dirty="0"/>
              <a:t>如果有同學知道答案請幫忙回答</a:t>
            </a:r>
            <a:endParaRPr lang="en-US" altLang="zh-TW" sz="2800" dirty="0"/>
          </a:p>
          <a:p>
            <a:r>
              <a:rPr lang="zh-TW" altLang="en-US" dirty="0"/>
              <a:t>有想法也可以在 </a:t>
            </a:r>
            <a:r>
              <a:rPr lang="en-US" altLang="zh-TW" dirty="0"/>
              <a:t>FB</a:t>
            </a:r>
            <a:r>
              <a:rPr lang="zh-TW" altLang="en-US" dirty="0"/>
              <a:t>社團上發言</a:t>
            </a:r>
            <a:endParaRPr lang="en-US" altLang="zh-TW" dirty="0"/>
          </a:p>
          <a:p>
            <a:r>
              <a:rPr lang="zh-TW" altLang="en-US" dirty="0"/>
              <a:t>會紀錄好的問題、答案、留言，期末會加分</a:t>
            </a:r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136664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加簽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如果上學期「正確」完成作業零但沒有加簽，等一下直接加簽</a:t>
            </a:r>
            <a:endParaRPr lang="en-US" altLang="zh-TW" dirty="0">
              <a:solidFill>
                <a:srgbClr val="FF0000"/>
              </a:solidFill>
            </a:endParaRPr>
          </a:p>
          <a:p>
            <a:r>
              <a:rPr lang="zh-TW" altLang="en-US" dirty="0"/>
              <a:t>助教會公告作業 </a:t>
            </a:r>
            <a:r>
              <a:rPr lang="en-US" altLang="zh-TW" dirty="0"/>
              <a:t>0 </a:t>
            </a:r>
            <a:r>
              <a:rPr lang="zh-TW" altLang="en-US" dirty="0"/>
              <a:t>，明天 </a:t>
            </a:r>
            <a:r>
              <a:rPr lang="en-US" altLang="zh-TW" dirty="0"/>
              <a:t>(</a:t>
            </a:r>
            <a:r>
              <a:rPr lang="zh-TW" altLang="en-US" dirty="0"/>
              <a:t>週五</a:t>
            </a:r>
            <a:r>
              <a:rPr lang="en-US" altLang="zh-TW" dirty="0"/>
              <a:t>)</a:t>
            </a:r>
            <a:r>
              <a:rPr lang="zh-TW" altLang="en-US" dirty="0"/>
              <a:t> </a:t>
            </a:r>
            <a:r>
              <a:rPr lang="en-US" altLang="zh-TW" dirty="0"/>
              <a:t>12:00</a:t>
            </a:r>
            <a:r>
              <a:rPr lang="zh-TW" altLang="en-US" dirty="0"/>
              <a:t> 前完成</a:t>
            </a:r>
            <a:endParaRPr lang="en-US" altLang="zh-TW" dirty="0"/>
          </a:p>
          <a:p>
            <a:pPr lvl="1"/>
            <a:r>
              <a:rPr lang="zh-TW" altLang="en-US" sz="2800" dirty="0"/>
              <a:t>作業 </a:t>
            </a:r>
            <a:r>
              <a:rPr lang="en-US" altLang="zh-TW" sz="2800" dirty="0"/>
              <a:t>0</a:t>
            </a:r>
            <a:r>
              <a:rPr lang="zh-TW" altLang="en-US" sz="2800" dirty="0"/>
              <a:t> 跟機器學習無關，只是測驗基礎程式能力</a:t>
            </a:r>
            <a:endParaRPr lang="en-US" altLang="zh-TW" sz="2800" dirty="0"/>
          </a:p>
          <a:p>
            <a:pPr lvl="1"/>
            <a:r>
              <a:rPr lang="zh-TW" altLang="en-US" sz="2800" dirty="0"/>
              <a:t>完成作業 </a:t>
            </a:r>
            <a:r>
              <a:rPr lang="en-US" altLang="zh-TW" sz="2800" dirty="0"/>
              <a:t>0 </a:t>
            </a:r>
            <a:r>
              <a:rPr lang="zh-TW" altLang="en-US" sz="2800" dirty="0"/>
              <a:t>就加簽，助教會公告授權碼取得方式</a:t>
            </a:r>
            <a:endParaRPr lang="en-US" altLang="zh-TW" sz="2800" dirty="0"/>
          </a:p>
          <a:p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131002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2809</TotalTime>
  <Words>2659</Words>
  <Application>Microsoft Office PowerPoint</Application>
  <PresentationFormat>如螢幕大小 (4:3)</PresentationFormat>
  <Paragraphs>546</Paragraphs>
  <Slides>63</Slides>
  <Notes>21</Notes>
  <HiddenSlides>0</HiddenSlides>
  <MMClips>3</MMClips>
  <ScaleCrop>false</ScaleCrop>
  <HeadingPairs>
    <vt:vector size="8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63</vt:i4>
      </vt:variant>
    </vt:vector>
  </HeadingPairs>
  <TitlesOfParts>
    <vt:vector size="74" baseType="lpstr">
      <vt:lpstr>Helvetica Neue</vt:lpstr>
      <vt:lpstr>ＭＳ Ｐゴシック</vt:lpstr>
      <vt:lpstr>新細明體</vt:lpstr>
      <vt:lpstr>標楷體</vt:lpstr>
      <vt:lpstr>Arial</vt:lpstr>
      <vt:lpstr>Calibri</vt:lpstr>
      <vt:lpstr>Calibri Light</vt:lpstr>
      <vt:lpstr>Cambria Math</vt:lpstr>
      <vt:lpstr>Wingdings</vt:lpstr>
      <vt:lpstr>Office 佈景主題</vt:lpstr>
      <vt:lpstr>方程式</vt:lpstr>
      <vt:lpstr>Introduction of  this course</vt:lpstr>
      <vt:lpstr>Policy</vt:lpstr>
      <vt:lpstr>評量方式</vt:lpstr>
      <vt:lpstr>評量方式 - 作業 (60%)</vt:lpstr>
      <vt:lpstr>評量方式 - 作業 (60%)</vt:lpstr>
      <vt:lpstr>評量方式 - 期末專題 </vt:lpstr>
      <vt:lpstr>上課</vt:lpstr>
      <vt:lpstr>FB 社團</vt:lpstr>
      <vt:lpstr>加簽</vt:lpstr>
      <vt:lpstr>參考書籍</vt:lpstr>
      <vt:lpstr>FAQ</vt:lpstr>
      <vt:lpstr>Welcome our TAs</vt:lpstr>
      <vt:lpstr>作業零</vt:lpstr>
      <vt:lpstr>作業一</vt:lpstr>
      <vt:lpstr>作業二</vt:lpstr>
      <vt:lpstr>作業三</vt:lpstr>
      <vt:lpstr>作業四</vt:lpstr>
      <vt:lpstr>作業五</vt:lpstr>
      <vt:lpstr>作業六</vt:lpstr>
      <vt:lpstr>大助教  –盧柏儒</vt:lpstr>
      <vt:lpstr>What is  Machine Learning?</vt:lpstr>
      <vt:lpstr>What is Machine Learning?</vt:lpstr>
      <vt:lpstr>What is Machine Learning?</vt:lpstr>
      <vt:lpstr>Machine Learning  ≈ Looking for a Function</vt:lpstr>
      <vt:lpstr>Framework </vt:lpstr>
      <vt:lpstr>Framework </vt:lpstr>
      <vt:lpstr>Framework </vt:lpstr>
      <vt:lpstr>Machine Learning is so simple ……</vt:lpstr>
      <vt:lpstr>Learning Map</vt:lpstr>
      <vt:lpstr>PowerPoint 簡報</vt:lpstr>
      <vt:lpstr>Learning Map</vt:lpstr>
      <vt:lpstr>Learning Map</vt:lpstr>
      <vt:lpstr>Classification</vt:lpstr>
      <vt:lpstr>Binary Classification</vt:lpstr>
      <vt:lpstr>Multi-class Classification</vt:lpstr>
      <vt:lpstr>Learning Map</vt:lpstr>
      <vt:lpstr>Classification - Deep Learning</vt:lpstr>
      <vt:lpstr>Classification - Deep Learning</vt:lpstr>
      <vt:lpstr>Classification - Deep Learning</vt:lpstr>
      <vt:lpstr>Learning Map</vt:lpstr>
      <vt:lpstr>Semi-supervised Learning</vt:lpstr>
      <vt:lpstr>Learning Map</vt:lpstr>
      <vt:lpstr>Transfer Learning</vt:lpstr>
      <vt:lpstr>Learning Map</vt:lpstr>
      <vt:lpstr>Unsupervised Learning</vt:lpstr>
      <vt:lpstr>Unsupervised Learning</vt:lpstr>
      <vt:lpstr>Unsupervised Learning</vt:lpstr>
      <vt:lpstr>Unsupervised Learning</vt:lpstr>
      <vt:lpstr>Learning Map</vt:lpstr>
      <vt:lpstr>Structured Learning  - Beyond Classification</vt:lpstr>
      <vt:lpstr>Learning Map</vt:lpstr>
      <vt:lpstr>Reinforcement Learning</vt:lpstr>
      <vt:lpstr>Supervised v.s. Reinforcement</vt:lpstr>
      <vt:lpstr>Supervised v.s. Reinforcement</vt:lpstr>
      <vt:lpstr>PowerPoint 簡報</vt:lpstr>
      <vt:lpstr>Why we need to learn Machine Learning?</vt:lpstr>
      <vt:lpstr>AI 訓練師</vt:lpstr>
      <vt:lpstr>神奇寶貝第5集 尼比市的決鬥</vt:lpstr>
      <vt:lpstr>AI 訓練師</vt:lpstr>
      <vt:lpstr>神奇寶貝第106集 噴火龍‧就決定是你了</vt:lpstr>
      <vt:lpstr>AI 訓練師</vt:lpstr>
      <vt:lpstr>大家還記得寶可夢的開場嗎？</vt:lpstr>
      <vt:lpstr>AI 訓練師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of  Machine Learning</dc:title>
  <dc:creator>Lee Hung-yi</dc:creator>
  <cp:lastModifiedBy>Hung-yi Lee</cp:lastModifiedBy>
  <cp:revision>99</cp:revision>
  <dcterms:created xsi:type="dcterms:W3CDTF">2016-09-18T02:02:43Z</dcterms:created>
  <dcterms:modified xsi:type="dcterms:W3CDTF">2017-02-22T13:56:07Z</dcterms:modified>
</cp:coreProperties>
</file>