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72" r:id="rId4"/>
    <p:sldId id="259" r:id="rId5"/>
    <p:sldId id="265" r:id="rId6"/>
    <p:sldId id="295" r:id="rId7"/>
    <p:sldId id="282" r:id="rId8"/>
    <p:sldId id="283" r:id="rId9"/>
    <p:sldId id="287" r:id="rId10"/>
    <p:sldId id="288" r:id="rId11"/>
    <p:sldId id="289" r:id="rId12"/>
    <p:sldId id="291" r:id="rId13"/>
    <p:sldId id="266" r:id="rId14"/>
    <p:sldId id="267" r:id="rId15"/>
    <p:sldId id="268" r:id="rId16"/>
    <p:sldId id="302" r:id="rId17"/>
    <p:sldId id="320" r:id="rId18"/>
    <p:sldId id="293" r:id="rId19"/>
    <p:sldId id="279" r:id="rId20"/>
    <p:sldId id="280" r:id="rId21"/>
    <p:sldId id="281" r:id="rId22"/>
    <p:sldId id="284" r:id="rId23"/>
    <p:sldId id="285" r:id="rId24"/>
    <p:sldId id="278" r:id="rId25"/>
    <p:sldId id="296" r:id="rId26"/>
    <p:sldId id="305" r:id="rId27"/>
    <p:sldId id="308" r:id="rId28"/>
    <p:sldId id="306" r:id="rId29"/>
    <p:sldId id="309" r:id="rId30"/>
    <p:sldId id="317" r:id="rId31"/>
    <p:sldId id="313" r:id="rId32"/>
    <p:sldId id="316" r:id="rId33"/>
    <p:sldId id="314" r:id="rId34"/>
    <p:sldId id="290" r:id="rId35"/>
    <p:sldId id="297" r:id="rId36"/>
    <p:sldId id="301" r:id="rId37"/>
    <p:sldId id="304" r:id="rId38"/>
    <p:sldId id="319" r:id="rId39"/>
    <p:sldId id="322" r:id="rId40"/>
    <p:sldId id="32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270" autoAdjust="0"/>
  </p:normalViewPr>
  <p:slideViewPr>
    <p:cSldViewPr snapToGrid="0">
      <p:cViewPr varScale="1">
        <p:scale>
          <a:sx n="62" d="100"/>
          <a:sy n="62" d="100"/>
        </p:scale>
        <p:origin x="10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gong\Documents\My%20Documents\I-created\Results\2013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'DNN multi-lingual'!$B$1</c:f>
              <c:strCache>
                <c:ptCount val="1"/>
                <c:pt idx="0">
                  <c:v>Baseline - CHN only</c:v>
                </c:pt>
              </c:strCache>
            </c:strRef>
          </c:tx>
          <c:xVal>
            <c:numRef>
              <c:f>'DNN multi-lingual'!$A$2:$A$5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36</c:v>
                </c:pt>
                <c:pt idx="3">
                  <c:v>139</c:v>
                </c:pt>
              </c:numCache>
            </c:numRef>
          </c:xVal>
          <c:yVal>
            <c:numRef>
              <c:f>'DNN multi-lingual'!$B$2:$B$5</c:f>
              <c:numCache>
                <c:formatCode>General</c:formatCode>
                <c:ptCount val="4"/>
                <c:pt idx="0">
                  <c:v>45.1</c:v>
                </c:pt>
                <c:pt idx="1">
                  <c:v>40.299999999999997</c:v>
                </c:pt>
                <c:pt idx="2">
                  <c:v>31.7</c:v>
                </c:pt>
                <c:pt idx="3">
                  <c:v>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0A5-4C18-AA0D-42395F133090}"/>
            </c:ext>
          </c:extLst>
        </c:ser>
        <c:ser>
          <c:idx val="1"/>
          <c:order val="1"/>
          <c:tx>
            <c:strRef>
              <c:f>'DNN multi-lingual'!$C$1</c:f>
              <c:strCache>
                <c:ptCount val="1"/>
                <c:pt idx="0">
                  <c:v>SHL-MDNN Model Transfer</c:v>
                </c:pt>
              </c:strCache>
            </c:strRef>
          </c:tx>
          <c:xVal>
            <c:numRef>
              <c:f>'DNN multi-lingual'!$A$2:$A$5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36</c:v>
                </c:pt>
                <c:pt idx="3">
                  <c:v>139</c:v>
                </c:pt>
              </c:numCache>
            </c:numRef>
          </c:xVal>
          <c:yVal>
            <c:numRef>
              <c:f>'DNN multi-lingual'!$C$2:$C$5</c:f>
              <c:numCache>
                <c:formatCode>General</c:formatCode>
                <c:ptCount val="4"/>
                <c:pt idx="0">
                  <c:v>35.6</c:v>
                </c:pt>
                <c:pt idx="1">
                  <c:v>33.9</c:v>
                </c:pt>
                <c:pt idx="2">
                  <c:v>28.4</c:v>
                </c:pt>
                <c:pt idx="3">
                  <c:v>26.6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0A5-4C18-AA0D-42395F13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549872"/>
        <c:axId val="161259672"/>
      </c:scatterChart>
      <c:valAx>
        <c:axId val="161549872"/>
        <c:scaling>
          <c:logBase val="10"/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61259672"/>
        <c:crosses val="autoZero"/>
        <c:crossBetween val="midCat"/>
      </c:valAx>
      <c:valAx>
        <c:axId val="161259672"/>
        <c:scaling>
          <c:orientation val="minMax"/>
          <c:min val="2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1615498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3143F-4E9B-4FA0-8818-A416D6660939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6B813-8075-40D9-91A0-5550FC56F0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22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Transfer</a:t>
            </a:r>
          </a:p>
          <a:p>
            <a:r>
              <a:rPr lang="en-US" altLang="zh-TW" dirty="0"/>
              <a:t>Self-taught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19D3E-A1AF-407B-AE78-3EE7497D647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00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https://arxiv.org/pdf/1606.04671v3.pdf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667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971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257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高領毛衣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115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Stratosphere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同溫層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78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even sick</a:t>
            </a:r>
          </a:p>
          <a:p>
            <a:r>
              <a:rPr lang="zh-TW" altLang="en-US" baseline="0" dirty="0"/>
              <a:t>手速</a:t>
            </a:r>
            <a:endParaRPr lang="en-US" altLang="zh-TW" baseline="0" dirty="0"/>
          </a:p>
          <a:p>
            <a:r>
              <a:rPr lang="zh-TW" altLang="en-US" baseline="0" dirty="0"/>
              <a:t>進度報告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5CF2F-0C94-47B1-8B3D-31E1BA85CF9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51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Just train</a:t>
            </a:r>
            <a:r>
              <a:rPr lang="zh-TW" altLang="en-US" sz="1200" baseline="0" dirty="0"/>
              <a:t> </a:t>
            </a:r>
            <a:r>
              <a:rPr lang="en-US" altLang="zh-TW" sz="1200" baseline="0" dirty="0"/>
              <a:t>cannot work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Extra constraint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evaluate how the size of the adaptation set affects the result, the number of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adaptation utterances varies from 5 (32 s) to 200 (22min).</a:t>
            </a:r>
            <a:endParaRPr lang="zh-TW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68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Where</a:t>
            </a:r>
            <a:r>
              <a:rPr lang="en-US" altLang="zh-TW" baseline="0" dirty="0"/>
              <a:t> </a:t>
            </a:r>
            <a:r>
              <a:rPr lang="en-US" altLang="zh-TW" baseline="0" dirty="0" err="1"/>
              <a:t>shold</a:t>
            </a:r>
            <a:r>
              <a:rPr lang="en-US" altLang="zh-TW" baseline="0" dirty="0"/>
              <a:t> I add -&gt; I don’t know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567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19D3E-A1AF-407B-AE78-3EE7497D647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35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60,0000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73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20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Should I</a:t>
            </a:r>
            <a:r>
              <a:rPr lang="en-US" altLang="zh-TW" baseline="0" dirty="0"/>
              <a:t> put </a:t>
            </a:r>
            <a:r>
              <a:rPr lang="en-US" altLang="zh-TW" baseline="0" dirty="0" err="1"/>
              <a:t>Tanja’s</a:t>
            </a:r>
            <a:r>
              <a:rPr lang="en-US" altLang="zh-TW" baseline="0" dirty="0"/>
              <a:t> AF here?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76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Translation/summarization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B813-8075-40D9-91A0-5550FC56F0A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89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54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49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41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16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77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02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3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63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4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67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92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1347-B29E-4203-A7F7-B7C59D2E27D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8FD2-F453-4BB1-897F-9DC18FF79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3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jpeg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42.jpeg"/><Relationship Id="rId7" Type="http://schemas.openxmlformats.org/officeDocument/2006/relationships/image" Target="../media/image44.png"/><Relationship Id="rId12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45.png"/><Relationship Id="rId4" Type="http://schemas.openxmlformats.org/officeDocument/2006/relationships/image" Target="../media/image40.jpe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10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42.jpeg"/><Relationship Id="rId7" Type="http://schemas.openxmlformats.org/officeDocument/2006/relationships/image" Target="../media/image44.png"/><Relationship Id="rId12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9.png"/><Relationship Id="rId7" Type="http://schemas.openxmlformats.org/officeDocument/2006/relationships/image" Target="../media/image5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0.png"/><Relationship Id="rId10" Type="http://schemas.openxmlformats.org/officeDocument/2006/relationships/image" Target="../media/image14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Transfer Learning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2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Layer Transfer -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4" y="1506310"/>
            <a:ext cx="8515350" cy="45633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4856" y="6069636"/>
            <a:ext cx="7129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Jason </a:t>
            </a:r>
            <a:r>
              <a:rPr lang="en-US" altLang="zh-TW" dirty="0" err="1">
                <a:latin typeface="Lucida Grande"/>
              </a:rPr>
              <a:t>Yosinski</a:t>
            </a:r>
            <a:r>
              <a:rPr lang="en-US" altLang="zh-TW" dirty="0">
                <a:latin typeface="Lucida Grande"/>
              </a:rPr>
              <a:t>, Jeff </a:t>
            </a:r>
            <a:r>
              <a:rPr lang="en-US" altLang="zh-TW" dirty="0" err="1">
                <a:latin typeface="Lucida Grande"/>
              </a:rPr>
              <a:t>Clune</a:t>
            </a:r>
            <a:r>
              <a:rPr lang="en-US" altLang="zh-TW" dirty="0">
                <a:latin typeface="Lucida Grande"/>
              </a:rPr>
              <a:t>, Yoshua </a:t>
            </a:r>
            <a:r>
              <a:rPr lang="en-US" altLang="zh-TW" dirty="0" err="1">
                <a:latin typeface="Lucida Grande"/>
              </a:rPr>
              <a:t>Bengio</a:t>
            </a:r>
            <a:r>
              <a:rPr lang="en-US" altLang="zh-TW" dirty="0"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Hod</a:t>
            </a:r>
            <a:r>
              <a:rPr lang="en-US" altLang="zh-TW" dirty="0">
                <a:latin typeface="Lucida Grande"/>
              </a:rPr>
              <a:t> Lipson, “</a:t>
            </a:r>
            <a:r>
              <a:rPr lang="en-US" altLang="zh-TW" dirty="0"/>
              <a:t>How transferable are features in deep neural networks?</a:t>
            </a:r>
            <a:r>
              <a:rPr lang="en-US" altLang="zh-TW" dirty="0">
                <a:latin typeface="Lucida Grande"/>
              </a:rPr>
              <a:t>”, NIPS, 2014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951827" y="4429988"/>
            <a:ext cx="208201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Only train the rest layers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665006" y="2915250"/>
            <a:ext cx="234372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fine-tune the whole network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124856" y="3910089"/>
            <a:ext cx="317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Source: 500 classes from ImageNet 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112708" y="4677144"/>
            <a:ext cx="317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Target: another 500 classes from ImageNet </a:t>
            </a:r>
            <a:endParaRPr lang="zh-TW" altLang="en-US" sz="2400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7033845" y="4429988"/>
            <a:ext cx="562709" cy="3110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2951869" y="2189109"/>
            <a:ext cx="494716" cy="717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84739" y="5508141"/>
            <a:ext cx="7652824" cy="5614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054518" y="2387346"/>
            <a:ext cx="267845" cy="3277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9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Layer Transfer - Image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11111"/>
            <a:ext cx="7886700" cy="4351338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78" y="1690689"/>
            <a:ext cx="8978322" cy="4258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4856" y="6069636"/>
            <a:ext cx="7129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Jason </a:t>
            </a:r>
            <a:r>
              <a:rPr lang="en-US" altLang="zh-TW" dirty="0" err="1">
                <a:latin typeface="Lucida Grande"/>
              </a:rPr>
              <a:t>Yosinski</a:t>
            </a:r>
            <a:r>
              <a:rPr lang="en-US" altLang="zh-TW" dirty="0">
                <a:latin typeface="Lucida Grande"/>
              </a:rPr>
              <a:t>, Jeff </a:t>
            </a:r>
            <a:r>
              <a:rPr lang="en-US" altLang="zh-TW" dirty="0" err="1">
                <a:latin typeface="Lucida Grande"/>
              </a:rPr>
              <a:t>Clune</a:t>
            </a:r>
            <a:r>
              <a:rPr lang="en-US" altLang="zh-TW" dirty="0">
                <a:latin typeface="Lucida Grande"/>
              </a:rPr>
              <a:t>, Yoshua </a:t>
            </a:r>
            <a:r>
              <a:rPr lang="en-US" altLang="zh-TW" dirty="0" err="1">
                <a:latin typeface="Lucida Grande"/>
              </a:rPr>
              <a:t>Bengio</a:t>
            </a:r>
            <a:r>
              <a:rPr lang="en-US" altLang="zh-TW" dirty="0"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Hod</a:t>
            </a:r>
            <a:r>
              <a:rPr lang="en-US" altLang="zh-TW" dirty="0">
                <a:latin typeface="Lucida Grande"/>
              </a:rPr>
              <a:t> Lipson, “</a:t>
            </a:r>
            <a:r>
              <a:rPr lang="en-US" altLang="zh-TW" dirty="0"/>
              <a:t>How transferable are features in deep neural networks?</a:t>
            </a:r>
            <a:r>
              <a:rPr lang="en-US" altLang="zh-TW" dirty="0">
                <a:latin typeface="Lucida Grande"/>
              </a:rPr>
              <a:t>”, NIPS, 2014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747657" y="1335402"/>
            <a:ext cx="208201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Only train the rest layers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32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Learning - Overview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2341729" y="1690689"/>
            <a:ext cx="0" cy="4858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817503" y="2832407"/>
            <a:ext cx="7398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 rot="16200000">
            <a:off x="-596313" y="4393927"/>
            <a:ext cx="328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Target Data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41729" y="1690689"/>
            <a:ext cx="59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Source Data (not directly related to the task) </a:t>
            </a:r>
            <a:endParaRPr lang="zh-TW" altLang="en-US" sz="24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1509999" y="4570175"/>
            <a:ext cx="670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341729" y="2258775"/>
            <a:ext cx="5860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388614" y="2258775"/>
            <a:ext cx="0" cy="4290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509999" y="2816358"/>
            <a:ext cx="0" cy="3732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17503" y="6549075"/>
            <a:ext cx="74707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986037" y="2314759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 rot="16200000">
            <a:off x="1150947" y="3462210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957330" y="2327232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 rot="16200000">
            <a:off x="1138850" y="5263659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471060" y="3756523"/>
            <a:ext cx="257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Multitask Learning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471060" y="3191666"/>
            <a:ext cx="257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Fine-tuning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Multitask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multi-layer structure makes NN suitable for multitask learning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 rot="16200000">
            <a:off x="2271050" y="5492293"/>
            <a:ext cx="205099" cy="1342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73036" y="3310837"/>
            <a:ext cx="1080000" cy="22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44044" y="4003532"/>
            <a:ext cx="1294983" cy="2108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35422" y="4861510"/>
            <a:ext cx="1616885" cy="206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537063" y="5461234"/>
            <a:ext cx="1616885" cy="206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6200000">
            <a:off x="1313794" y="3535862"/>
            <a:ext cx="364223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795879" y="5755232"/>
            <a:ext cx="163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feature</a:t>
            </a:r>
            <a:endParaRPr lang="zh-TW" altLang="en-US" sz="2400" dirty="0"/>
          </a:p>
        </p:txBody>
      </p:sp>
      <p:sp>
        <p:nvSpPr>
          <p:cNvPr id="13" name="向右箭號 12"/>
          <p:cNvSpPr/>
          <p:nvPr/>
        </p:nvSpPr>
        <p:spPr>
          <a:xfrm rot="13253207">
            <a:off x="1638634" y="4357282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6200000">
            <a:off x="2165759" y="5051127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16200000">
            <a:off x="2179108" y="5646156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662267" y="4013121"/>
            <a:ext cx="1294983" cy="210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755012" y="3331576"/>
            <a:ext cx="1080000" cy="220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706748" y="2832365"/>
            <a:ext cx="163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A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476453" y="2860041"/>
            <a:ext cx="163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B</a:t>
            </a:r>
            <a:endParaRPr lang="zh-TW" altLang="en-US" sz="2400" dirty="0"/>
          </a:p>
        </p:txBody>
      </p:sp>
      <p:sp>
        <p:nvSpPr>
          <p:cNvPr id="24" name="向右箭號 23"/>
          <p:cNvSpPr/>
          <p:nvPr/>
        </p:nvSpPr>
        <p:spPr>
          <a:xfrm rot="18653207">
            <a:off x="2756275" y="4332607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 rot="16200000">
            <a:off x="3112899" y="3570651"/>
            <a:ext cx="364223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5003047" y="2877297"/>
            <a:ext cx="1080000" cy="22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874055" y="3569992"/>
            <a:ext cx="1294983" cy="2108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5565433" y="4427970"/>
            <a:ext cx="1616885" cy="206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 rot="16200000">
            <a:off x="5343805" y="3102322"/>
            <a:ext cx="364223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 rot="13253207">
            <a:off x="5668645" y="3923742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6692278" y="3579581"/>
            <a:ext cx="1294983" cy="210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6785023" y="2898036"/>
            <a:ext cx="1080000" cy="220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4736759" y="2398825"/>
            <a:ext cx="163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A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6506464" y="2426501"/>
            <a:ext cx="163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B</a:t>
            </a:r>
            <a:endParaRPr lang="zh-TW" altLang="en-US" sz="2400" dirty="0"/>
          </a:p>
        </p:txBody>
      </p:sp>
      <p:sp>
        <p:nvSpPr>
          <p:cNvPr id="40" name="向右箭號 39"/>
          <p:cNvSpPr/>
          <p:nvPr/>
        </p:nvSpPr>
        <p:spPr>
          <a:xfrm rot="18653207">
            <a:off x="6786286" y="3899067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向右箭號 40"/>
          <p:cNvSpPr/>
          <p:nvPr/>
        </p:nvSpPr>
        <p:spPr>
          <a:xfrm rot="16200000">
            <a:off x="7142910" y="3137111"/>
            <a:ext cx="364223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058848" y="5107522"/>
            <a:ext cx="1080000" cy="22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4929856" y="5800217"/>
            <a:ext cx="1294983" cy="2108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向右箭號 43"/>
          <p:cNvSpPr/>
          <p:nvPr/>
        </p:nvSpPr>
        <p:spPr>
          <a:xfrm rot="16200000">
            <a:off x="5399606" y="5332547"/>
            <a:ext cx="364223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6760940" y="5751138"/>
            <a:ext cx="1294983" cy="210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6853685" y="5069593"/>
            <a:ext cx="1080000" cy="220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向右箭號 46"/>
          <p:cNvSpPr/>
          <p:nvPr/>
        </p:nvSpPr>
        <p:spPr>
          <a:xfrm rot="16200000">
            <a:off x="7211572" y="5308668"/>
            <a:ext cx="364223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向右箭號 47"/>
          <p:cNvSpPr/>
          <p:nvPr/>
        </p:nvSpPr>
        <p:spPr>
          <a:xfrm rot="19046201">
            <a:off x="5691153" y="4670571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向右箭號 48"/>
          <p:cNvSpPr/>
          <p:nvPr/>
        </p:nvSpPr>
        <p:spPr>
          <a:xfrm rot="13149418">
            <a:off x="6869735" y="4655666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4587022" y="5919166"/>
            <a:ext cx="198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feature for task A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6496443" y="5928755"/>
            <a:ext cx="198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feature for task B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881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3" grpId="0" animBg="1"/>
      <p:bldP spid="14" grpId="0" animBg="1"/>
      <p:bldP spid="15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6" grpId="0" animBg="1"/>
      <p:bldP spid="37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3362010" y="4153629"/>
            <a:ext cx="2100558" cy="10508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Multitask Learning </a:t>
            </a:r>
            <a:br>
              <a:rPr lang="en-US" altLang="zh-TW" dirty="0"/>
            </a:br>
            <a:r>
              <a:rPr lang="en-US" altLang="zh-TW" dirty="0"/>
              <a:t>- Multilingual Speech Recognition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 rot="16200000">
            <a:off x="4312468" y="4907341"/>
            <a:ext cx="205099" cy="1342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72097" y="2652665"/>
            <a:ext cx="1080000" cy="22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3105" y="3345360"/>
            <a:ext cx="1294983" cy="2108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576840" y="4276558"/>
            <a:ext cx="1616885" cy="206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78481" y="4876282"/>
            <a:ext cx="1616885" cy="206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6200000">
            <a:off x="912855" y="2877690"/>
            <a:ext cx="364223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424366" y="5347723"/>
            <a:ext cx="230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acoustic features</a:t>
            </a:r>
            <a:endParaRPr lang="zh-TW" altLang="en-US" sz="2400" dirty="0"/>
          </a:p>
        </p:txBody>
      </p:sp>
      <p:sp>
        <p:nvSpPr>
          <p:cNvPr id="12" name="向右箭號 11"/>
          <p:cNvSpPr/>
          <p:nvPr/>
        </p:nvSpPr>
        <p:spPr>
          <a:xfrm rot="16200000">
            <a:off x="4207177" y="4466175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16200000">
            <a:off x="4220526" y="5061204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169230" y="3325786"/>
            <a:ext cx="1294983" cy="2108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261975" y="2644241"/>
            <a:ext cx="1080000" cy="2203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98348" y="1765774"/>
            <a:ext cx="163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states of French 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987694" y="1772136"/>
            <a:ext cx="163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states of German </a:t>
            </a:r>
            <a:endParaRPr lang="zh-TW" altLang="en-US" sz="2400" dirty="0"/>
          </a:p>
        </p:txBody>
      </p:sp>
      <p:sp>
        <p:nvSpPr>
          <p:cNvPr id="19" name="向右箭號 18"/>
          <p:cNvSpPr/>
          <p:nvPr/>
        </p:nvSpPr>
        <p:spPr>
          <a:xfrm rot="16200000">
            <a:off x="2619862" y="2883316"/>
            <a:ext cx="364223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677398" y="4153629"/>
            <a:ext cx="308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Human languages share some common characteristics.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694090" y="1779982"/>
            <a:ext cx="163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states of Spanish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400486" y="1765773"/>
            <a:ext cx="163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states of Italian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037602" y="1765772"/>
            <a:ext cx="163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states of Mandarin</a:t>
            </a:r>
            <a:endParaRPr lang="zh-TW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3871846" y="3339288"/>
            <a:ext cx="1294983" cy="2108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3964591" y="2657743"/>
            <a:ext cx="1080000" cy="2203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31"/>
          <p:cNvSpPr/>
          <p:nvPr/>
        </p:nvSpPr>
        <p:spPr>
          <a:xfrm rot="16200000">
            <a:off x="4322478" y="2896818"/>
            <a:ext cx="364223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5596031" y="3339288"/>
            <a:ext cx="1294983" cy="2108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688776" y="2657743"/>
            <a:ext cx="1080000" cy="2203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 rot="16200000">
            <a:off x="6046663" y="2896818"/>
            <a:ext cx="364223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7267561" y="3339288"/>
            <a:ext cx="1294983" cy="210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7360306" y="2657743"/>
            <a:ext cx="1080000" cy="220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 rot="16200000">
            <a:off x="7718193" y="2896818"/>
            <a:ext cx="364223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/>
          <p:cNvCxnSpPr>
            <a:endCxn id="6" idx="2"/>
          </p:cNvCxnSpPr>
          <p:nvPr/>
        </p:nvCxnSpPr>
        <p:spPr>
          <a:xfrm flipH="1" flipV="1">
            <a:off x="1090597" y="3556215"/>
            <a:ext cx="2565117" cy="7104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7" idx="0"/>
            <a:endCxn id="30" idx="2"/>
          </p:cNvCxnSpPr>
          <p:nvPr/>
        </p:nvCxnSpPr>
        <p:spPr>
          <a:xfrm flipV="1">
            <a:off x="4385283" y="3550143"/>
            <a:ext cx="134055" cy="72641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endCxn id="14" idx="2"/>
          </p:cNvCxnSpPr>
          <p:nvPr/>
        </p:nvCxnSpPr>
        <p:spPr>
          <a:xfrm flipH="1" flipV="1">
            <a:off x="2816722" y="3536641"/>
            <a:ext cx="1199066" cy="72998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endCxn id="33" idx="2"/>
          </p:cNvCxnSpPr>
          <p:nvPr/>
        </p:nvCxnSpPr>
        <p:spPr>
          <a:xfrm flipV="1">
            <a:off x="4711067" y="3550143"/>
            <a:ext cx="1532456" cy="71648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endCxn id="36" idx="2"/>
          </p:cNvCxnSpPr>
          <p:nvPr/>
        </p:nvCxnSpPr>
        <p:spPr>
          <a:xfrm flipV="1">
            <a:off x="5166829" y="3550143"/>
            <a:ext cx="2748224" cy="71648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298348" y="5924333"/>
            <a:ext cx="851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u="sng" dirty="0"/>
              <a:t>Similar idea in translation</a:t>
            </a:r>
            <a:r>
              <a:rPr lang="en-US" altLang="zh-TW" sz="2000" dirty="0"/>
              <a:t>: </a:t>
            </a:r>
            <a:r>
              <a:rPr lang="en-US" altLang="zh-TW" sz="2000" dirty="0" err="1"/>
              <a:t>Daxiang</a:t>
            </a:r>
            <a:r>
              <a:rPr lang="en-US" altLang="zh-TW" sz="2000" dirty="0"/>
              <a:t> Dong, Hua Wu, Wei He, </a:t>
            </a:r>
            <a:r>
              <a:rPr lang="en-US" altLang="zh-TW" sz="2000" dirty="0" err="1"/>
              <a:t>Dianhai</a:t>
            </a:r>
            <a:r>
              <a:rPr lang="en-US" altLang="zh-TW" sz="2000" dirty="0"/>
              <a:t> Yu and </a:t>
            </a:r>
            <a:r>
              <a:rPr lang="en-US" altLang="zh-TW" sz="2000" dirty="0" err="1"/>
              <a:t>Haifeng</a:t>
            </a:r>
            <a:r>
              <a:rPr lang="en-US" altLang="zh-TW" sz="2000" dirty="0"/>
              <a:t> Wang, "Multi-task learning for multiple language translation.“, ACL 2015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357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Multitask Learning - Multilingual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81025" y="5964781"/>
            <a:ext cx="8337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Huang, </a:t>
            </a:r>
            <a:r>
              <a:rPr lang="en-US" altLang="zh-TW" dirty="0" err="1">
                <a:latin typeface="Arial" panose="020B0604020202020204" pitchFamily="34" charset="0"/>
              </a:rPr>
              <a:t>Jui</a:t>
            </a:r>
            <a:r>
              <a:rPr lang="en-US" altLang="zh-TW" dirty="0">
                <a:latin typeface="Arial" panose="020B0604020202020204" pitchFamily="34" charset="0"/>
              </a:rPr>
              <a:t>-Ting, et al. "Cross-language knowledge transfer using multilingual deep neural network with shared hidden layers." </a:t>
            </a:r>
            <a:r>
              <a:rPr lang="en-US" altLang="zh-TW" i="1" dirty="0">
                <a:latin typeface="Arial" panose="020B0604020202020204" pitchFamily="34" charset="0"/>
              </a:rPr>
              <a:t>ICASSP, 2013</a:t>
            </a:r>
            <a:endParaRPr lang="zh-TW" altLang="en-US" dirty="0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113435"/>
              </p:ext>
            </p:extLst>
          </p:nvPr>
        </p:nvGraphicFramePr>
        <p:xfrm>
          <a:off x="1295400" y="1571170"/>
          <a:ext cx="6829298" cy="391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 rot="16200000">
            <a:off x="-250864" y="3089098"/>
            <a:ext cx="272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Character Error Rate</a:t>
            </a:r>
          </a:p>
        </p:txBody>
      </p:sp>
      <p:sp>
        <p:nvSpPr>
          <p:cNvPr id="7" name="矩形 6"/>
          <p:cNvSpPr/>
          <p:nvPr/>
        </p:nvSpPr>
        <p:spPr>
          <a:xfrm>
            <a:off x="2441636" y="5389085"/>
            <a:ext cx="4616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Hours of training data for Mandarin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219636" y="2837508"/>
            <a:ext cx="12794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Mandarin only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441636" y="4004090"/>
            <a:ext cx="113976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With European Language</a:t>
            </a:r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3886200" y="4593770"/>
            <a:ext cx="3171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3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Progressive Neural Networks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26302" y="502357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996640" y="4097005"/>
            <a:ext cx="1322364" cy="23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96640" y="3116772"/>
            <a:ext cx="1322364" cy="23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996640" y="1932539"/>
            <a:ext cx="1322364" cy="433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Task 1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821155" y="502357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891493" y="4097005"/>
            <a:ext cx="1322364" cy="23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891493" y="3116772"/>
            <a:ext cx="1322364" cy="23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891493" y="1932539"/>
            <a:ext cx="1322364" cy="4335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Task 2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717949" y="502357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788287" y="4097005"/>
            <a:ext cx="1322364" cy="239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788287" y="3116772"/>
            <a:ext cx="1322364" cy="239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788287" y="1932539"/>
            <a:ext cx="1322364" cy="4335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Task 3</a:t>
            </a:r>
            <a:endParaRPr lang="zh-TW" altLang="en-US" sz="2400" dirty="0"/>
          </a:p>
        </p:txBody>
      </p:sp>
      <p:sp>
        <p:nvSpPr>
          <p:cNvPr id="18" name="箭號: 向右 17"/>
          <p:cNvSpPr/>
          <p:nvPr/>
        </p:nvSpPr>
        <p:spPr>
          <a:xfrm rot="16200000">
            <a:off x="2380291" y="4449034"/>
            <a:ext cx="555061" cy="4616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/>
          <p:cNvSpPr/>
          <p:nvPr/>
        </p:nvSpPr>
        <p:spPr>
          <a:xfrm rot="16200000">
            <a:off x="2380291" y="3464002"/>
            <a:ext cx="555061" cy="4616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/>
          <p:cNvSpPr/>
          <p:nvPr/>
        </p:nvSpPr>
        <p:spPr>
          <a:xfrm rot="16200000">
            <a:off x="2380290" y="2465991"/>
            <a:ext cx="555061" cy="4616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/>
          <p:cNvSpPr/>
          <p:nvPr/>
        </p:nvSpPr>
        <p:spPr>
          <a:xfrm rot="16200000">
            <a:off x="4277692" y="4449033"/>
            <a:ext cx="555061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/>
          <p:cNvSpPr/>
          <p:nvPr/>
        </p:nvSpPr>
        <p:spPr>
          <a:xfrm rot="16200000">
            <a:off x="4277692" y="3464001"/>
            <a:ext cx="555061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/>
          <p:cNvSpPr/>
          <p:nvPr/>
        </p:nvSpPr>
        <p:spPr>
          <a:xfrm rot="16200000">
            <a:off x="4277691" y="2465990"/>
            <a:ext cx="555061" cy="4616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/>
          <p:cNvSpPr/>
          <p:nvPr/>
        </p:nvSpPr>
        <p:spPr>
          <a:xfrm rot="16200000">
            <a:off x="6175091" y="4469692"/>
            <a:ext cx="555061" cy="4616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24"/>
          <p:cNvSpPr/>
          <p:nvPr/>
        </p:nvSpPr>
        <p:spPr>
          <a:xfrm rot="16200000">
            <a:off x="6175091" y="3484660"/>
            <a:ext cx="555061" cy="4616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/>
          <p:cNvSpPr/>
          <p:nvPr/>
        </p:nvSpPr>
        <p:spPr>
          <a:xfrm rot="16200000">
            <a:off x="6175090" y="2486649"/>
            <a:ext cx="555061" cy="4616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2919942" y="3437962"/>
            <a:ext cx="1404447" cy="5957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2951231" y="2439951"/>
            <a:ext cx="1341869" cy="6106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2951231" y="3434745"/>
            <a:ext cx="3044711" cy="590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2967531" y="2408691"/>
            <a:ext cx="3028411" cy="646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4881230" y="3437961"/>
            <a:ext cx="1277979" cy="582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4881230" y="2403378"/>
            <a:ext cx="1277979" cy="648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35116" y="5631841"/>
            <a:ext cx="7994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Lucida Grande"/>
              </a:rPr>
              <a:t>Andrei A. </a:t>
            </a:r>
            <a:r>
              <a:rPr lang="en-US" altLang="zh-TW" dirty="0" err="1">
                <a:latin typeface="Lucida Grande"/>
              </a:rPr>
              <a:t>Rusu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Neil C. Rabinowitz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Guillaume Desjardins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Hubert </a:t>
            </a:r>
            <a:r>
              <a:rPr lang="en-US" altLang="zh-TW" dirty="0" err="1">
                <a:latin typeface="Lucida Grande"/>
              </a:rPr>
              <a:t>Soyer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James Kirkpatrick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Koray</a:t>
            </a:r>
            <a:r>
              <a:rPr lang="en-US" altLang="zh-TW" dirty="0">
                <a:latin typeface="Lucida Grande"/>
              </a:rPr>
              <a:t> Kavukcuoglu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Razvan </a:t>
            </a:r>
            <a:r>
              <a:rPr lang="en-US" altLang="zh-TW" dirty="0" err="1">
                <a:latin typeface="Lucida Grande"/>
              </a:rPr>
              <a:t>Pascanu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 </a:t>
            </a:r>
            <a:r>
              <a:rPr lang="en-US" altLang="zh-TW" dirty="0" err="1">
                <a:latin typeface="Lucida Grande"/>
              </a:rPr>
              <a:t>Raia</a:t>
            </a:r>
            <a:r>
              <a:rPr lang="en-US" altLang="zh-TW" dirty="0">
                <a:latin typeface="Lucida Grande"/>
              </a:rPr>
              <a:t> Hadsell, “Progressive Neural Networks”, </a:t>
            </a:r>
            <a:r>
              <a:rPr lang="en-US" altLang="zh-TW" dirty="0" err="1">
                <a:latin typeface="Lucida Grande"/>
              </a:rPr>
              <a:t>arXiv</a:t>
            </a:r>
            <a:r>
              <a:rPr lang="en-US" altLang="zh-TW" dirty="0">
                <a:latin typeface="Lucida Grande"/>
              </a:rPr>
              <a:t> preprint 2016</a:t>
            </a:r>
            <a:endParaRPr lang="zh-TW" altLang="en-US" dirty="0"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6213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0963"/>
            <a:ext cx="8268471" cy="5653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7705" y="5754962"/>
            <a:ext cx="7364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Lucida Grande"/>
              </a:rPr>
              <a:t>Chrisantha</a:t>
            </a:r>
            <a:r>
              <a:rPr lang="en-US" altLang="zh-TW" dirty="0">
                <a:latin typeface="Lucida Grande"/>
              </a:rPr>
              <a:t> Fernando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Dylan </a:t>
            </a:r>
            <a:r>
              <a:rPr lang="en-US" altLang="zh-TW" dirty="0" err="1">
                <a:latin typeface="Lucida Grande"/>
              </a:rPr>
              <a:t>Banarse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Charles Blundell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Yori </a:t>
            </a:r>
            <a:r>
              <a:rPr lang="en-US" altLang="zh-TW" dirty="0" err="1">
                <a:latin typeface="Lucida Grande"/>
              </a:rPr>
              <a:t>Zwols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David Ha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Andrei A. </a:t>
            </a:r>
            <a:r>
              <a:rPr lang="en-US" altLang="zh-TW" dirty="0" err="1">
                <a:latin typeface="Lucida Grande"/>
              </a:rPr>
              <a:t>Rusu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Alexander </a:t>
            </a:r>
            <a:r>
              <a:rPr lang="en-US" altLang="zh-TW" dirty="0" err="1">
                <a:latin typeface="Lucida Grande"/>
              </a:rPr>
              <a:t>Pritzel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Daan</a:t>
            </a:r>
            <a:r>
              <a:rPr lang="en-US" altLang="zh-TW" dirty="0">
                <a:latin typeface="Lucida Grande"/>
              </a:rPr>
              <a:t> Wierstra, “</a:t>
            </a:r>
            <a:r>
              <a:rPr lang="en-US" altLang="zh-TW" dirty="0" err="1"/>
              <a:t>PathNet</a:t>
            </a:r>
            <a:r>
              <a:rPr lang="en-US" altLang="zh-TW" dirty="0"/>
              <a:t>: Evolution Channels Gradient Descent in Super Neural Networks</a:t>
            </a:r>
            <a:r>
              <a:rPr lang="en-US" altLang="zh-TW" dirty="0">
                <a:latin typeface="Lucida Grande"/>
              </a:rPr>
              <a:t>”, </a:t>
            </a:r>
            <a:r>
              <a:rPr lang="en-US" altLang="zh-TW" dirty="0" err="1">
                <a:latin typeface="Lucida Grande"/>
              </a:rPr>
              <a:t>arXiv</a:t>
            </a:r>
            <a:r>
              <a:rPr lang="en-US" altLang="zh-TW" dirty="0">
                <a:latin typeface="Lucida Grande"/>
              </a:rPr>
              <a:t> preprint, 2017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715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Learning - Overview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2341729" y="1690689"/>
            <a:ext cx="0" cy="4858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817503" y="2832407"/>
            <a:ext cx="7398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 rot="16200000">
            <a:off x="-596313" y="4393927"/>
            <a:ext cx="328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Target Data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41729" y="1690689"/>
            <a:ext cx="59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Source Data (not directly related to the task) </a:t>
            </a:r>
            <a:endParaRPr lang="zh-TW" altLang="en-US" sz="24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1509999" y="4570175"/>
            <a:ext cx="670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341729" y="2258775"/>
            <a:ext cx="5860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388614" y="2258775"/>
            <a:ext cx="0" cy="4290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509999" y="2816358"/>
            <a:ext cx="0" cy="3732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17503" y="6549075"/>
            <a:ext cx="74707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986037" y="2314759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 rot="16200000">
            <a:off x="1150947" y="3462210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957330" y="2327232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 rot="16200000">
            <a:off x="1138850" y="5263659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471060" y="3756523"/>
            <a:ext cx="257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Multitask Learning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471060" y="3191666"/>
            <a:ext cx="257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Fine-tuning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71060" y="4680217"/>
            <a:ext cx="277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Domain-adversarial training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Task description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Source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dirty="0"/>
              </a:p>
              <a:p>
                <a:r>
                  <a:rPr lang="en-US" altLang="zh-TW" dirty="0"/>
                  <a:t>Target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572000" y="177207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Training data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484552" y="2327274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Testing data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009945" y="1845815"/>
            <a:ext cx="1798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Same task, mismatch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15" y="3300656"/>
            <a:ext cx="5222900" cy="301124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168926" y="4085486"/>
            <a:ext cx="176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with label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168926" y="5102898"/>
            <a:ext cx="234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without label</a:t>
            </a:r>
            <a:endParaRPr lang="zh-TW" altLang="en-US" sz="28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4049848" y="2033680"/>
            <a:ext cx="5221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433750" y="2610455"/>
            <a:ext cx="11382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大括弧 13"/>
          <p:cNvSpPr/>
          <p:nvPr/>
        </p:nvSpPr>
        <p:spPr>
          <a:xfrm>
            <a:off x="6602912" y="1825625"/>
            <a:ext cx="321399" cy="1024869"/>
          </a:xfrm>
          <a:prstGeom prst="rightBrace">
            <a:avLst>
              <a:gd name="adj1" fmla="val 4784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Learning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38005" y="4119631"/>
            <a:ext cx="3622000" cy="17970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74583" y="1652636"/>
            <a:ext cx="2051889" cy="16900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244637" y="1652636"/>
            <a:ext cx="1379913" cy="16900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933" y="1778326"/>
            <a:ext cx="884072" cy="1150918"/>
          </a:xfrm>
          <a:prstGeom prst="rect">
            <a:avLst/>
          </a:prstGeom>
        </p:spPr>
      </p:pic>
      <p:pic>
        <p:nvPicPr>
          <p:cNvPr id="9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56" y="1817908"/>
            <a:ext cx="1608031" cy="10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284189" y="2103082"/>
            <a:ext cx="139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Dog/Cat</a:t>
            </a:r>
          </a:p>
          <a:p>
            <a:pPr algn="ctr"/>
            <a:r>
              <a:rPr lang="en-US" altLang="zh-TW" sz="2400" dirty="0"/>
              <a:t>Classifier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535583" y="2849972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064540" y="2849668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284189" y="3604824"/>
            <a:ext cx="682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Data </a:t>
            </a:r>
            <a:r>
              <a:rPr lang="en-US" altLang="zh-TW" sz="2400" b="1" i="1" u="sng" dirty="0"/>
              <a:t>not directly related to </a:t>
            </a:r>
            <a:r>
              <a:rPr lang="en-US" altLang="zh-TW" sz="2400" dirty="0"/>
              <a:t>the task considered</a:t>
            </a:r>
            <a:endParaRPr lang="zh-TW" altLang="en-US" sz="2400" dirty="0"/>
          </a:p>
        </p:txBody>
      </p:sp>
      <p:pic>
        <p:nvPicPr>
          <p:cNvPr id="3074" name="Picture 2" descr="https://encrypted-tbn2.gstatic.com/images?q=tbn:ANd9GcTfC1tqd6aNkHhMvU1fkPKaDhVTryXmUYrbeLJGAvfiykoX3H3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8" y="4309298"/>
            <a:ext cx="1721670" cy="11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igerday.org/wp-content/uploads/2013/04/HD-Tiger-Wallpapers-Wallpapers-fe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09" y="4329091"/>
            <a:ext cx="1581721" cy="118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字方塊 22"/>
          <p:cNvSpPr txBox="1"/>
          <p:nvPr/>
        </p:nvSpPr>
        <p:spPr>
          <a:xfrm>
            <a:off x="982839" y="5401850"/>
            <a:ext cx="161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elephant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140488" y="5481610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tiger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37257" y="6030624"/>
            <a:ext cx="402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Similar domain, different tasks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624550" y="6011108"/>
            <a:ext cx="397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Different domains, same task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354780" y="41960"/>
            <a:ext cx="3601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http://weebly110810.weebly.com/396403913129399.html</a:t>
            </a:r>
          </a:p>
        </p:txBody>
      </p:sp>
      <p:sp>
        <p:nvSpPr>
          <p:cNvPr id="10" name="矩形 9"/>
          <p:cNvSpPr/>
          <p:nvPr/>
        </p:nvSpPr>
        <p:spPr>
          <a:xfrm>
            <a:off x="5386359" y="666701"/>
            <a:ext cx="3569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http://www.sucaitianxia.com/png/cartoon/200811/4261.html</a:t>
            </a:r>
          </a:p>
        </p:txBody>
      </p:sp>
      <p:sp>
        <p:nvSpPr>
          <p:cNvPr id="27" name="矩形 26"/>
          <p:cNvSpPr/>
          <p:nvPr/>
        </p:nvSpPr>
        <p:spPr>
          <a:xfrm>
            <a:off x="4795984" y="4119631"/>
            <a:ext cx="3622000" cy="17970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5177762" y="5418131"/>
            <a:ext cx="161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339204" y="5407387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</a:t>
            </a:r>
            <a:endParaRPr lang="zh-TW" altLang="en-US" sz="24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39" y="4214082"/>
            <a:ext cx="960262" cy="142651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2" y="4111266"/>
            <a:ext cx="1621940" cy="16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23" grpId="0"/>
      <p:bldP spid="26" grpId="0"/>
      <p:bldP spid="21" grpId="0"/>
      <p:bldP spid="22" grpId="0"/>
      <p:bldP spid="27" grpId="0" animBg="1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0687"/>
            <a:ext cx="9144000" cy="21870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1" y="3657985"/>
            <a:ext cx="5029199" cy="29732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80" y="4400286"/>
            <a:ext cx="2075021" cy="6996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966" y="3265166"/>
            <a:ext cx="2265966" cy="758194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V="1">
            <a:off x="6055814" y="4023360"/>
            <a:ext cx="1288415" cy="814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6" idx="3"/>
          </p:cNvCxnSpPr>
          <p:nvPr/>
        </p:nvCxnSpPr>
        <p:spPr>
          <a:xfrm flipH="1" flipV="1">
            <a:off x="2857501" y="4750098"/>
            <a:ext cx="1070291" cy="2674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2479481" y="5112277"/>
            <a:ext cx="786233" cy="514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 flipV="1">
            <a:off x="3009901" y="5077404"/>
            <a:ext cx="1714500" cy="7098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149" y="4807290"/>
            <a:ext cx="3028181" cy="18189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839119"/>
            <a:ext cx="4972050" cy="2162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539" y="3619169"/>
            <a:ext cx="2861310" cy="16915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723" y="3353483"/>
            <a:ext cx="3386677" cy="1295621"/>
          </a:xfrm>
          <a:prstGeom prst="rect">
            <a:avLst/>
          </a:prstGeom>
        </p:spPr>
      </p:pic>
      <p:sp>
        <p:nvSpPr>
          <p:cNvPr id="8" name="箭號: 向右 7"/>
          <p:cNvSpPr/>
          <p:nvPr/>
        </p:nvSpPr>
        <p:spPr>
          <a:xfrm rot="2380629">
            <a:off x="4949714" y="3350009"/>
            <a:ext cx="548077" cy="538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606516" y="1490369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Similar to GAN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860783" y="2027895"/>
            <a:ext cx="280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Too easy to feature extractor ……</a:t>
            </a:r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30" y="5191552"/>
            <a:ext cx="1120346" cy="112034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0" y="4169079"/>
            <a:ext cx="973890" cy="97389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317074" y="1627641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feature extractor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860783" y="3092821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Domain classifier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1665"/>
            <a:ext cx="4972050" cy="2162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4015186"/>
            <a:ext cx="3386677" cy="1295621"/>
          </a:xfrm>
          <a:prstGeom prst="rect">
            <a:avLst/>
          </a:prstGeom>
        </p:spPr>
      </p:pic>
      <p:sp>
        <p:nvSpPr>
          <p:cNvPr id="6" name="箭號: 向右 5"/>
          <p:cNvSpPr/>
          <p:nvPr/>
        </p:nvSpPr>
        <p:spPr>
          <a:xfrm rot="2380629">
            <a:off x="5021691" y="4011712"/>
            <a:ext cx="548077" cy="5383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2668982"/>
            <a:ext cx="4124325" cy="1085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20434" y="4407705"/>
            <a:ext cx="3877162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Not only cheat the domain classifier, but satisfying label classifier at the same time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69881" y="6175001"/>
            <a:ext cx="805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This is a big network, but different parts have different goals.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00700" y="1389289"/>
            <a:ext cx="299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Maximize label classification accuracy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516336" y="5310807"/>
            <a:ext cx="299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Maximize domain classification accuracy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-27412" y="1506023"/>
            <a:ext cx="5543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Maximize label classification accuracy + minimize domain classification accuracy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085850" y="2350832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feature extractor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893863" y="3914034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Domain classifier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93863" y="2213900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Label predictor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16336" y="3898749"/>
            <a:ext cx="3471041" cy="1412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516336" y="2301497"/>
            <a:ext cx="3539077" cy="14805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28650" y="2394365"/>
            <a:ext cx="4343400" cy="17352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5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  <p:bldP spid="16" grpId="0"/>
      <p:bldP spid="11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489"/>
            <a:ext cx="9144000" cy="38743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3294" y="5425616"/>
            <a:ext cx="8431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Yaroslav </a:t>
            </a:r>
            <a:r>
              <a:rPr lang="en-US" altLang="zh-TW" dirty="0" err="1"/>
              <a:t>Ganin</a:t>
            </a:r>
            <a:r>
              <a:rPr lang="en-US" altLang="zh-TW" dirty="0"/>
              <a:t>, Victor </a:t>
            </a:r>
            <a:r>
              <a:rPr lang="en-US" altLang="zh-TW" dirty="0" err="1"/>
              <a:t>Lempitsky</a:t>
            </a:r>
            <a:r>
              <a:rPr lang="en-US" altLang="zh-TW" dirty="0"/>
              <a:t>, Unsupervised Domain Adaptation by Backpropagation, ICML, 2015</a:t>
            </a:r>
          </a:p>
        </p:txBody>
      </p:sp>
      <p:sp>
        <p:nvSpPr>
          <p:cNvPr id="7" name="矩形 6"/>
          <p:cNvSpPr/>
          <p:nvPr/>
        </p:nvSpPr>
        <p:spPr>
          <a:xfrm>
            <a:off x="393294" y="6071947"/>
            <a:ext cx="8750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Hana </a:t>
            </a:r>
            <a:r>
              <a:rPr lang="en-US" altLang="zh-TW" dirty="0" err="1"/>
              <a:t>Ajakan</a:t>
            </a:r>
            <a:r>
              <a:rPr lang="en-US" altLang="zh-TW" dirty="0"/>
              <a:t>, Pascal Germain, Hugo </a:t>
            </a:r>
            <a:r>
              <a:rPr lang="en-US" altLang="zh-TW" dirty="0" err="1"/>
              <a:t>Larochelle</a:t>
            </a:r>
            <a:r>
              <a:rPr lang="en-US" altLang="zh-TW" dirty="0"/>
              <a:t>, François </a:t>
            </a:r>
            <a:r>
              <a:rPr lang="en-US" altLang="zh-TW" dirty="0" err="1"/>
              <a:t>Laviolette</a:t>
            </a:r>
            <a:r>
              <a:rPr lang="en-US" altLang="zh-TW" dirty="0"/>
              <a:t>, Mario Marchand, Domain-Adversarial Training of Neural Networks, JMLR, 2016 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9314" y="4409953"/>
            <a:ext cx="448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Domain classifier fails in the end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19314" y="4839747"/>
            <a:ext cx="448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It should struggle ……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276577" y="3643533"/>
            <a:ext cx="970671" cy="808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Domain-adversarial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428859"/>
            <a:ext cx="8940800" cy="17759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7" y="3204819"/>
            <a:ext cx="8819605" cy="20526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3294" y="5425616"/>
            <a:ext cx="8431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Yaroslav </a:t>
            </a:r>
            <a:r>
              <a:rPr lang="en-US" altLang="zh-TW" dirty="0" err="1"/>
              <a:t>Ganin</a:t>
            </a:r>
            <a:r>
              <a:rPr lang="en-US" altLang="zh-TW" dirty="0"/>
              <a:t>, Victor </a:t>
            </a:r>
            <a:r>
              <a:rPr lang="en-US" altLang="zh-TW" dirty="0" err="1"/>
              <a:t>Lempitsky</a:t>
            </a:r>
            <a:r>
              <a:rPr lang="en-US" altLang="zh-TW" dirty="0"/>
              <a:t>, Unsupervised Domain Adaptation by Backpropagation, ICML, 2015</a:t>
            </a:r>
          </a:p>
        </p:txBody>
      </p:sp>
      <p:sp>
        <p:nvSpPr>
          <p:cNvPr id="7" name="矩形 6"/>
          <p:cNvSpPr/>
          <p:nvPr/>
        </p:nvSpPr>
        <p:spPr>
          <a:xfrm>
            <a:off x="393294" y="6071947"/>
            <a:ext cx="8750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Hana </a:t>
            </a:r>
            <a:r>
              <a:rPr lang="en-US" altLang="zh-TW" dirty="0" err="1"/>
              <a:t>Ajakan</a:t>
            </a:r>
            <a:r>
              <a:rPr lang="en-US" altLang="zh-TW" dirty="0"/>
              <a:t>, Pascal Germain, Hugo </a:t>
            </a:r>
            <a:r>
              <a:rPr lang="en-US" altLang="zh-TW" dirty="0" err="1"/>
              <a:t>Larochelle</a:t>
            </a:r>
            <a:r>
              <a:rPr lang="en-US" altLang="zh-TW" dirty="0"/>
              <a:t>, François </a:t>
            </a:r>
            <a:r>
              <a:rPr lang="en-US" altLang="zh-TW" dirty="0" err="1"/>
              <a:t>Laviolette</a:t>
            </a:r>
            <a:r>
              <a:rPr lang="en-US" altLang="zh-TW" dirty="0"/>
              <a:t>, Mario Marchand, Domain-Adversarial Training of Neural Networks, JMLR, 2016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06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Learning - Overview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2341729" y="1690689"/>
            <a:ext cx="0" cy="4858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817503" y="2832407"/>
            <a:ext cx="7398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 rot="16200000">
            <a:off x="-596313" y="4393927"/>
            <a:ext cx="328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Target Data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41729" y="1690689"/>
            <a:ext cx="59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Source Data (not directly related to the task) </a:t>
            </a:r>
            <a:endParaRPr lang="zh-TW" altLang="en-US" sz="24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1509999" y="4570175"/>
            <a:ext cx="670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341729" y="2258775"/>
            <a:ext cx="5860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388614" y="2258775"/>
            <a:ext cx="0" cy="4290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509999" y="2816358"/>
            <a:ext cx="0" cy="3732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17503" y="6549075"/>
            <a:ext cx="74707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986037" y="2314759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 rot="16200000">
            <a:off x="1150947" y="3462210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957330" y="2327232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 rot="16200000">
            <a:off x="1138850" y="5263659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471060" y="3756523"/>
            <a:ext cx="257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Multitask Learning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471060" y="3191666"/>
            <a:ext cx="257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Fine-tuning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71060" y="4680217"/>
            <a:ext cx="277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Domain-adversarial training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492421" y="5707329"/>
            <a:ext cx="277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Zero-shot learning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Source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dirty="0"/>
              </a:p>
              <a:p>
                <a:r>
                  <a:rPr lang="en-US" altLang="zh-TW" dirty="0"/>
                  <a:t>Target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弧 3"/>
          <p:cNvSpPr/>
          <p:nvPr/>
        </p:nvSpPr>
        <p:spPr>
          <a:xfrm>
            <a:off x="6520153" y="1868486"/>
            <a:ext cx="407963" cy="91757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120779" y="1850219"/>
            <a:ext cx="151344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Different tasks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25027" y="5177898"/>
            <a:ext cx="744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 speech recognition, we can not have all possible words in the source (training) data.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0" y="177207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Training data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484552" y="2327274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Testing data</a:t>
            </a:r>
            <a:endParaRPr lang="zh-TW" altLang="en-US" sz="2800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049848" y="2033680"/>
            <a:ext cx="52215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433750" y="2610455"/>
            <a:ext cx="11382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09" y="3251433"/>
            <a:ext cx="869096" cy="1131421"/>
          </a:xfrm>
          <a:prstGeom prst="rect">
            <a:avLst/>
          </a:prstGeom>
        </p:spPr>
      </p:pic>
      <p:pic>
        <p:nvPicPr>
          <p:cNvPr id="12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39" y="3411968"/>
            <a:ext cx="1464517" cy="9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1515883" y="4517790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cat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837786" y="4517789"/>
            <a:ext cx="79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276866" y="5999685"/>
            <a:ext cx="646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we solve this problem in speech recognition?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64586" y="3613788"/>
                <a:ext cx="5802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6" y="3613788"/>
                <a:ext cx="580223" cy="461665"/>
              </a:xfrm>
              <a:prstGeom prst="rect">
                <a:avLst/>
              </a:prstGeom>
              <a:blipFill>
                <a:blip r:embed="rId5"/>
                <a:stretch>
                  <a:fillRect t="-10526" r="-14737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60427" y="4488588"/>
                <a:ext cx="586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27" y="4488588"/>
                <a:ext cx="586443" cy="461665"/>
              </a:xfrm>
              <a:prstGeom prst="rect">
                <a:avLst/>
              </a:prstGeom>
              <a:blipFill>
                <a:blip r:embed="rId6"/>
                <a:stretch>
                  <a:fillRect l="-3125" t="-10526" r="-15625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3945984" y="357852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941587" y="440814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015826" y="3640077"/>
                <a:ext cx="5562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TW" sz="2400" dirty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26" y="3640077"/>
                <a:ext cx="556246" cy="461665"/>
              </a:xfrm>
              <a:prstGeom prst="rect">
                <a:avLst/>
              </a:prstGeom>
              <a:blipFill>
                <a:blip r:embed="rId7"/>
                <a:stretch>
                  <a:fillRect t="-10526" r="-30769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「草泥馬」的圖片搜尋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53" y="3194726"/>
            <a:ext cx="1040395" cy="12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ycoupon.com.tw/files/blog/227615/doc_1292379718484641763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61" y="3135046"/>
            <a:ext cx="1382743" cy="13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5364289" y="659321"/>
            <a:ext cx="3600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http://evchk.wikia.com/wiki/%E8%8D%89%E6%B3%A5%E9%A6%AC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25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Representing each class by its attributes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986607" y="3867443"/>
          <a:ext cx="3700195" cy="1845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293">
                  <a:extLst>
                    <a:ext uri="{9D8B030D-6E8A-4147-A177-3AD203B41FA5}">
                      <a16:colId xmlns:a16="http://schemas.microsoft.com/office/drawing/2014/main" val="3267372788"/>
                    </a:ext>
                  </a:extLst>
                </a:gridCol>
                <a:gridCol w="662785">
                  <a:extLst>
                    <a:ext uri="{9D8B030D-6E8A-4147-A177-3AD203B41FA5}">
                      <a16:colId xmlns:a16="http://schemas.microsoft.com/office/drawing/2014/main" val="3364205658"/>
                    </a:ext>
                  </a:extLst>
                </a:gridCol>
                <a:gridCol w="740039">
                  <a:extLst>
                    <a:ext uri="{9D8B030D-6E8A-4147-A177-3AD203B41FA5}">
                      <a16:colId xmlns:a16="http://schemas.microsoft.com/office/drawing/2014/main" val="561767855"/>
                    </a:ext>
                  </a:extLst>
                </a:gridCol>
                <a:gridCol w="740039">
                  <a:extLst>
                    <a:ext uri="{9D8B030D-6E8A-4147-A177-3AD203B41FA5}">
                      <a16:colId xmlns:a16="http://schemas.microsoft.com/office/drawing/2014/main" val="2887501074"/>
                    </a:ext>
                  </a:extLst>
                </a:gridCol>
                <a:gridCol w="740039">
                  <a:extLst>
                    <a:ext uri="{9D8B030D-6E8A-4147-A177-3AD203B41FA5}">
                      <a16:colId xmlns:a16="http://schemas.microsoft.com/office/drawing/2014/main" val="382643587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furry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 legs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tail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7617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Dog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1908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Fish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2524"/>
                  </a:ext>
                </a:extLst>
              </a:tr>
              <a:tr h="381977">
                <a:tc>
                  <a:txBody>
                    <a:bodyPr/>
                    <a:lstStyle/>
                    <a:p>
                      <a:r>
                        <a:rPr lang="en-US" altLang="zh-TW" dirty="0"/>
                        <a:t>Chimp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4656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493023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4999942" y="5785037"/>
            <a:ext cx="3673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sufficient attributes for one to one mapping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097509" y="4559118"/>
            <a:ext cx="91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12119" y="3414510"/>
            <a:ext cx="145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attributes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364838" y="4171127"/>
            <a:ext cx="1358070" cy="77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NN</a:t>
            </a:r>
            <a:endParaRPr lang="zh-TW" altLang="en-US" sz="2800" dirty="0"/>
          </a:p>
        </p:txBody>
      </p:sp>
      <p:sp>
        <p:nvSpPr>
          <p:cNvPr id="12" name="箭號: 向下 11"/>
          <p:cNvSpPr/>
          <p:nvPr/>
        </p:nvSpPr>
        <p:spPr>
          <a:xfrm flipH="1" flipV="1">
            <a:off x="2764472" y="4986895"/>
            <a:ext cx="558800" cy="446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99794" y="2347497"/>
            <a:ext cx="1454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Training</a:t>
            </a:r>
            <a:endParaRPr lang="zh-TW" altLang="en-US" sz="2800" b="1" i="1" u="sng" dirty="0"/>
          </a:p>
        </p:txBody>
      </p:sp>
      <p:pic>
        <p:nvPicPr>
          <p:cNvPr id="17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8" y="5524325"/>
            <a:ext cx="131827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655456" y="4165236"/>
            <a:ext cx="1358070" cy="77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NN</a:t>
            </a:r>
            <a:endParaRPr lang="zh-TW" altLang="en-US" sz="2800" dirty="0"/>
          </a:p>
        </p:txBody>
      </p:sp>
      <p:sp>
        <p:nvSpPr>
          <p:cNvPr id="20" name="箭號: 向下 19"/>
          <p:cNvSpPr/>
          <p:nvPr/>
        </p:nvSpPr>
        <p:spPr>
          <a:xfrm flipH="1" flipV="1">
            <a:off x="1055090" y="4981004"/>
            <a:ext cx="558800" cy="446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9" y="5524325"/>
            <a:ext cx="123280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 flipV="1">
            <a:off x="730789" y="3657600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1321790" y="3657600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1893290" y="3657600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69291" y="33039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furry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959838" y="330169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 legs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485921" y="330761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tail</a:t>
            </a:r>
            <a:endParaRPr lang="zh-TW" altLang="en-US" dirty="0"/>
          </a:p>
        </p:txBody>
      </p:sp>
      <p:cxnSp>
        <p:nvCxnSpPr>
          <p:cNvPr id="30" name="直線單箭頭接點 29"/>
          <p:cNvCxnSpPr/>
          <p:nvPr/>
        </p:nvCxnSpPr>
        <p:spPr>
          <a:xfrm flipV="1">
            <a:off x="2464914" y="3639466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3055915" y="3639466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3627415" y="3639466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2103416" y="328578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furry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693963" y="328356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 legs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220046" y="328947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tail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2267546" y="2932960"/>
            <a:ext cx="3810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2888328" y="2932960"/>
            <a:ext cx="3810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8" name="矩形 37"/>
          <p:cNvSpPr/>
          <p:nvPr/>
        </p:nvSpPr>
        <p:spPr>
          <a:xfrm>
            <a:off x="3459828" y="2932960"/>
            <a:ext cx="3810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9" name="矩形 38"/>
          <p:cNvSpPr/>
          <p:nvPr/>
        </p:nvSpPr>
        <p:spPr>
          <a:xfrm>
            <a:off x="501832" y="2932960"/>
            <a:ext cx="3810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40" name="矩形 39"/>
          <p:cNvSpPr/>
          <p:nvPr/>
        </p:nvSpPr>
        <p:spPr>
          <a:xfrm>
            <a:off x="1122614" y="2932960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1" name="矩形 40"/>
          <p:cNvSpPr/>
          <p:nvPr/>
        </p:nvSpPr>
        <p:spPr>
          <a:xfrm>
            <a:off x="1694114" y="2932960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642269" y="285614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Database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2" grpId="0" animBg="1"/>
      <p:bldP spid="16" grpId="0"/>
      <p:bldP spid="18" grpId="0" animBg="1"/>
      <p:bldP spid="20" grpId="0" animBg="1"/>
      <p:bldP spid="24" grpId="0"/>
      <p:bldP spid="28" grpId="0"/>
      <p:bldP spid="29" grpId="0"/>
      <p:bldP spid="33" grpId="0"/>
      <p:bldP spid="34" grpId="0"/>
      <p:bldP spid="35" grpId="0"/>
      <p:bldP spid="27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Representing each class by its attributes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06878"/>
              </p:ext>
            </p:extLst>
          </p:nvPr>
        </p:nvGraphicFramePr>
        <p:xfrm>
          <a:off x="4986607" y="3867443"/>
          <a:ext cx="3700195" cy="1845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293">
                  <a:extLst>
                    <a:ext uri="{9D8B030D-6E8A-4147-A177-3AD203B41FA5}">
                      <a16:colId xmlns:a16="http://schemas.microsoft.com/office/drawing/2014/main" val="3267372788"/>
                    </a:ext>
                  </a:extLst>
                </a:gridCol>
                <a:gridCol w="662785">
                  <a:extLst>
                    <a:ext uri="{9D8B030D-6E8A-4147-A177-3AD203B41FA5}">
                      <a16:colId xmlns:a16="http://schemas.microsoft.com/office/drawing/2014/main" val="3364205658"/>
                    </a:ext>
                  </a:extLst>
                </a:gridCol>
                <a:gridCol w="740039">
                  <a:extLst>
                    <a:ext uri="{9D8B030D-6E8A-4147-A177-3AD203B41FA5}">
                      <a16:colId xmlns:a16="http://schemas.microsoft.com/office/drawing/2014/main" val="561767855"/>
                    </a:ext>
                  </a:extLst>
                </a:gridCol>
                <a:gridCol w="740039">
                  <a:extLst>
                    <a:ext uri="{9D8B030D-6E8A-4147-A177-3AD203B41FA5}">
                      <a16:colId xmlns:a16="http://schemas.microsoft.com/office/drawing/2014/main" val="2887501074"/>
                    </a:ext>
                  </a:extLst>
                </a:gridCol>
                <a:gridCol w="740039">
                  <a:extLst>
                    <a:ext uri="{9D8B030D-6E8A-4147-A177-3AD203B41FA5}">
                      <a16:colId xmlns:a16="http://schemas.microsoft.com/office/drawing/2014/main" val="382643587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furry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4 legs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tail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7617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Dog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1908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Fish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2524"/>
                  </a:ext>
                </a:extLst>
              </a:tr>
              <a:tr h="381977">
                <a:tc>
                  <a:txBody>
                    <a:bodyPr/>
                    <a:lstStyle/>
                    <a:p>
                      <a:r>
                        <a:rPr lang="en-US" altLang="zh-TW" dirty="0"/>
                        <a:t>Chimp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4656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TW" dirty="0"/>
                        <a:t>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493023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097509" y="4559118"/>
            <a:ext cx="91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class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12119" y="3414510"/>
            <a:ext cx="145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attributes</a:t>
            </a:r>
            <a:endParaRPr lang="zh-TW" altLang="en-US" sz="2400" dirty="0"/>
          </a:p>
        </p:txBody>
      </p:sp>
      <p:sp>
        <p:nvSpPr>
          <p:cNvPr id="14" name="手繪多邊形: 圖案 13"/>
          <p:cNvSpPr/>
          <p:nvPr/>
        </p:nvSpPr>
        <p:spPr>
          <a:xfrm>
            <a:off x="2260600" y="2870716"/>
            <a:ext cx="1917700" cy="1949787"/>
          </a:xfrm>
          <a:custGeom>
            <a:avLst/>
            <a:gdLst>
              <a:gd name="connsiteX0" fmla="*/ 0 w 1917700"/>
              <a:gd name="connsiteY0" fmla="*/ 197164 h 1657664"/>
              <a:gd name="connsiteX1" fmla="*/ 1231900 w 1917700"/>
              <a:gd name="connsiteY1" fmla="*/ 95564 h 1657664"/>
              <a:gd name="connsiteX2" fmla="*/ 1562100 w 1917700"/>
              <a:gd name="connsiteY2" fmla="*/ 1390964 h 1657664"/>
              <a:gd name="connsiteX3" fmla="*/ 1917700 w 1917700"/>
              <a:gd name="connsiteY3" fmla="*/ 1657664 h 16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700" h="1657664">
                <a:moveTo>
                  <a:pt x="0" y="197164"/>
                </a:moveTo>
                <a:cubicBezTo>
                  <a:pt x="485775" y="46880"/>
                  <a:pt x="971550" y="-103403"/>
                  <a:pt x="1231900" y="95564"/>
                </a:cubicBezTo>
                <a:cubicBezTo>
                  <a:pt x="1492250" y="294531"/>
                  <a:pt x="1447800" y="1130614"/>
                  <a:pt x="1562100" y="1390964"/>
                </a:cubicBezTo>
                <a:cubicBezTo>
                  <a:pt x="1676400" y="1651314"/>
                  <a:pt x="1797050" y="1654489"/>
                  <a:pt x="1917700" y="165766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683000" y="2497581"/>
            <a:ext cx="364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the class with the most similar attributes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99794" y="2347497"/>
            <a:ext cx="134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Testing</a:t>
            </a:r>
            <a:endParaRPr lang="zh-TW" altLang="en-US" sz="2800" b="1" i="1" u="sng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999942" y="5785037"/>
            <a:ext cx="3673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sufficient attributes for one to one mapping</a:t>
            </a:r>
            <a:endParaRPr lang="zh-TW" altLang="en-US" sz="2400" dirty="0"/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1634227" y="3885995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2225228" y="3885995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2796728" y="3885995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272729" y="353231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furry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863276" y="353009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 legs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389359" y="353600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tail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436859" y="3179489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2057641" y="3179489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629141" y="3179489"/>
            <a:ext cx="3810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1546193" y="4170811"/>
            <a:ext cx="1358070" cy="77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NN</a:t>
            </a:r>
            <a:endParaRPr lang="zh-TW" altLang="en-US" sz="2800" dirty="0"/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2218673" y="4984659"/>
            <a:ext cx="0" cy="507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「fish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38" y="5312223"/>
            <a:ext cx="1358070" cy="12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Attribute embedding 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765300" y="3340100"/>
            <a:ext cx="5664200" cy="25472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53" y="2461472"/>
            <a:ext cx="131827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18" y="3205164"/>
            <a:ext cx="123280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「草泥馬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81" y="5030963"/>
            <a:ext cx="1286701" cy="12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863850" y="5946130"/>
            <a:ext cx="341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Embedding Space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637147" y="2998146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2 </a:t>
            </a:r>
            <a:r>
              <a:rPr lang="en-US" altLang="zh-TW" sz="2400" dirty="0"/>
              <a:t>(attribute of dog)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9554" y="3413645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444750" y="2641600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105357" y="5474645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758944" y="2535678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1 </a:t>
            </a:r>
            <a:r>
              <a:rPr lang="en-US" altLang="zh-TW" sz="2400" dirty="0"/>
              <a:t>(attribute of chimp)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86675" y="5418372"/>
            <a:ext cx="229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3 </a:t>
            </a:r>
            <a:r>
              <a:rPr lang="en-US" altLang="zh-TW" sz="2400" dirty="0"/>
              <a:t>(attribute of Grass-mud horse)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538118" y="4600474"/>
                <a:ext cx="8196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118" y="4600474"/>
                <a:ext cx="819648" cy="369332"/>
              </a:xfrm>
              <a:prstGeom prst="rect">
                <a:avLst/>
              </a:prstGeom>
              <a:blipFill>
                <a:blip r:embed="rId5"/>
                <a:stretch>
                  <a:fillRect l="-12593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28009" y="4235476"/>
                <a:ext cx="8196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009" y="4235476"/>
                <a:ext cx="819648" cy="369332"/>
              </a:xfrm>
              <a:prstGeom prst="rect">
                <a:avLst/>
              </a:prstGeom>
              <a:blipFill>
                <a:blip r:embed="rId6"/>
                <a:stretch>
                  <a:fillRect l="-1343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橢圓 16"/>
          <p:cNvSpPr/>
          <p:nvPr/>
        </p:nvSpPr>
        <p:spPr>
          <a:xfrm>
            <a:off x="3153128" y="4362916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762594" y="3994568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290569" y="4001172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701384" y="4362916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3956668" y="5310990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68" y="5310990"/>
                <a:ext cx="840102" cy="369332"/>
              </a:xfrm>
              <a:prstGeom prst="rect">
                <a:avLst/>
              </a:prstGeom>
              <a:blipFill>
                <a:blip r:embed="rId7"/>
                <a:stretch>
                  <a:fillRect l="-869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731333" y="4188557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333" y="4188557"/>
                <a:ext cx="840102" cy="369332"/>
              </a:xfrm>
              <a:prstGeom prst="rect">
                <a:avLst/>
              </a:prstGeom>
              <a:blipFill>
                <a:blip r:embed="rId8"/>
                <a:stretch>
                  <a:fillRect l="-869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/>
          <p:nvPr/>
        </p:nvCxnSpPr>
        <p:spPr>
          <a:xfrm>
            <a:off x="2189444" y="3857393"/>
            <a:ext cx="971903" cy="589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endCxn id="19" idx="1"/>
          </p:cNvCxnSpPr>
          <p:nvPr/>
        </p:nvCxnSpPr>
        <p:spPr>
          <a:xfrm>
            <a:off x="4009842" y="3207518"/>
            <a:ext cx="1310433" cy="823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3823478" y="3289616"/>
            <a:ext cx="1126875" cy="11269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endCxn id="18" idx="7"/>
          </p:cNvCxnSpPr>
          <p:nvPr/>
        </p:nvCxnSpPr>
        <p:spPr>
          <a:xfrm flipH="1">
            <a:off x="5935735" y="3312580"/>
            <a:ext cx="711091" cy="711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5493416" y="365126"/>
                <a:ext cx="3269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altLang="zh-TW" sz="2400" dirty="0"/>
                  <a:t> can be NN.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416" y="365126"/>
                <a:ext cx="3269584" cy="461665"/>
              </a:xfrm>
              <a:prstGeom prst="rect">
                <a:avLst/>
              </a:prstGeom>
              <a:blipFill>
                <a:blip r:embed="rId9"/>
                <a:stretch>
                  <a:fillRect l="-1490" t="-10526" r="-7449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5493416" y="823093"/>
            <a:ext cx="326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target: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084948" y="1311394"/>
                <a:ext cx="26913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as close as possible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948" y="1311394"/>
                <a:ext cx="2691311" cy="830997"/>
              </a:xfrm>
              <a:prstGeom prst="rect">
                <a:avLst/>
              </a:prstGeom>
              <a:blipFill>
                <a:blip r:embed="rId10"/>
                <a:stretch>
                  <a:fillRect l="-3394" t="-5882" r="-5656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/>
          <p:nvPr/>
        </p:nvSpPr>
        <p:spPr>
          <a:xfrm>
            <a:off x="4336538" y="5068403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2716212" y="5169826"/>
            <a:ext cx="1594607" cy="500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4973292" y="5068403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846150" y="5307037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5307037"/>
                <a:ext cx="840102" cy="369332"/>
              </a:xfrm>
              <a:prstGeom prst="rect">
                <a:avLst/>
              </a:prstGeom>
              <a:blipFill>
                <a:blip r:embed="rId11"/>
                <a:stretch>
                  <a:fillRect l="-12319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/>
          <p:cNvCxnSpPr>
            <a:endCxn id="38" idx="6"/>
          </p:cNvCxnSpPr>
          <p:nvPr/>
        </p:nvCxnSpPr>
        <p:spPr>
          <a:xfrm flipH="1" flipV="1">
            <a:off x="5176139" y="5169827"/>
            <a:ext cx="1689250" cy="475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3274638" y="4446423"/>
            <a:ext cx="47775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5386263" y="4102595"/>
            <a:ext cx="47775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454474" y="4603924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74" y="4603924"/>
                <a:ext cx="840102" cy="369332"/>
              </a:xfrm>
              <a:prstGeom prst="rect">
                <a:avLst/>
              </a:prstGeom>
              <a:blipFill>
                <a:blip r:embed="rId12"/>
                <a:stretch>
                  <a:fillRect l="-875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2" grpId="0"/>
      <p:bldP spid="23" grpId="0"/>
      <p:bldP spid="32" grpId="0"/>
      <p:bldP spid="33" grpId="0"/>
      <p:bldP spid="34" grpId="0"/>
      <p:bldP spid="35" grpId="0" animBg="1"/>
      <p:bldP spid="38" grpId="0" animBg="1"/>
      <p:bldP spid="39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Why?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899201" y="1690689"/>
            <a:ext cx="253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Task Considered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29544" y="3945750"/>
            <a:ext cx="181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Image Recognition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240282" y="1690689"/>
            <a:ext cx="340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Data not directly related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29544" y="2555033"/>
            <a:ext cx="181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Speech</a:t>
            </a:r>
          </a:p>
          <a:p>
            <a:pPr algn="ctr"/>
            <a:r>
              <a:rPr lang="en-US" altLang="zh-TW" sz="2400" dirty="0"/>
              <a:t>Recognition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285377" y="5511735"/>
            <a:ext cx="182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Specific domain</a:t>
            </a:r>
            <a:endParaRPr lang="zh-TW" altLang="en-US" sz="240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2299531" y="2483682"/>
            <a:ext cx="2186711" cy="1103834"/>
            <a:chOff x="2023877" y="5755731"/>
            <a:chExt cx="2186711" cy="1103834"/>
          </a:xfrm>
        </p:grpSpPr>
        <p:sp>
          <p:nvSpPr>
            <p:cNvPr id="10" name="Sound"/>
            <p:cNvSpPr>
              <a:spLocks noEditPoints="1" noChangeArrowheads="1"/>
            </p:cNvSpPr>
            <p:nvPr/>
          </p:nvSpPr>
          <p:spPr bwMode="auto">
            <a:xfrm>
              <a:off x="2023877" y="5755731"/>
              <a:ext cx="1028700" cy="609600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761 w 21600"/>
                <a:gd name="T9" fmla="*/ 22454 h 21600"/>
                <a:gd name="T10" fmla="*/ 21069 w 21600"/>
                <a:gd name="T11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727746" y="6397900"/>
              <a:ext cx="14828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Taiwanese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7202475" y="2542002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English</a:t>
            </a:r>
          </a:p>
        </p:txBody>
      </p:sp>
      <p:sp>
        <p:nvSpPr>
          <p:cNvPr id="29" name="矩形 28"/>
          <p:cNvSpPr/>
          <p:nvPr/>
        </p:nvSpPr>
        <p:spPr>
          <a:xfrm>
            <a:off x="7182059" y="2895018"/>
            <a:ext cx="1170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Chinese</a:t>
            </a:r>
          </a:p>
        </p:txBody>
      </p:sp>
      <p:pic>
        <p:nvPicPr>
          <p:cNvPr id="6148" name="Picture 4" descr="http://resourcesqueen.com/wp-content/uploads/2013/03/web-p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64" y="5175464"/>
            <a:ext cx="1843568" cy="12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字方塊 32"/>
          <p:cNvSpPr txBox="1"/>
          <p:nvPr/>
        </p:nvSpPr>
        <p:spPr>
          <a:xfrm>
            <a:off x="7195314" y="5640038"/>
            <a:ext cx="1499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Webpages</a:t>
            </a:r>
            <a:endParaRPr lang="zh-TW" altLang="en-US" sz="2400" dirty="0"/>
          </a:p>
        </p:txBody>
      </p:sp>
      <p:pic>
        <p:nvPicPr>
          <p:cNvPr id="6150" name="Picture 6" descr="http://www.youtube.com/yt/brand/media/image/YouTube-logo-full_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10" y="2333617"/>
            <a:ext cx="2260040" cy="14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直線接點 31"/>
          <p:cNvCxnSpPr/>
          <p:nvPr/>
        </p:nvCxnSpPr>
        <p:spPr>
          <a:xfrm>
            <a:off x="187567" y="3667359"/>
            <a:ext cx="85287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228103" y="5041330"/>
            <a:ext cx="85287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V="1">
            <a:off x="5067735" y="1575477"/>
            <a:ext cx="0" cy="4872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7420483" y="3105241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……</a:t>
            </a:r>
          </a:p>
        </p:txBody>
      </p:sp>
      <p:cxnSp>
        <p:nvCxnSpPr>
          <p:cNvPr id="30" name="直線接點 29"/>
          <p:cNvCxnSpPr/>
          <p:nvPr/>
        </p:nvCxnSpPr>
        <p:spPr>
          <a:xfrm>
            <a:off x="289543" y="2324407"/>
            <a:ext cx="85287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564" y="3835257"/>
            <a:ext cx="1385388" cy="1073781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3608399" y="4154229"/>
            <a:ext cx="1179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Medical</a:t>
            </a:r>
          </a:p>
          <a:p>
            <a:pPr algn="ctr"/>
            <a:r>
              <a:rPr lang="en-US" altLang="zh-TW" sz="2400" dirty="0"/>
              <a:t>Images</a:t>
            </a:r>
          </a:p>
        </p:txBody>
      </p:sp>
      <p:sp>
        <p:nvSpPr>
          <p:cNvPr id="6" name="矩形 5"/>
          <p:cNvSpPr/>
          <p:nvPr/>
        </p:nvSpPr>
        <p:spPr>
          <a:xfrm>
            <a:off x="2607775" y="344518"/>
            <a:ext cx="5926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http://www.bigr.nl/website/structure/main.php?page=researchlines&amp;subpage=project&amp;id=64</a:t>
            </a:r>
          </a:p>
        </p:txBody>
      </p:sp>
      <p:pic>
        <p:nvPicPr>
          <p:cNvPr id="42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91" y="3978036"/>
            <a:ext cx="1310301" cy="8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encrypted-tbn2.gstatic.com/images?q=tbn:ANd9GcTfC1tqd6aNkHhMvU1fkPKaDhVTryXmUYrbeLJGAvfiykoX3H3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79" y="3813370"/>
            <a:ext cx="970417" cy="64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tigerday.org/wp-content/uploads/2013/04/HD-Tiger-Wallpapers-Wallpapers-fev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09" y="3776728"/>
            <a:ext cx="1028542" cy="77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7076" y="3963173"/>
            <a:ext cx="733082" cy="954354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185226" y="5336467"/>
            <a:ext cx="182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Text</a:t>
            </a:r>
          </a:p>
          <a:p>
            <a:pPr algn="ctr"/>
            <a:r>
              <a:rPr lang="en-US" altLang="zh-TW" sz="2400" dirty="0"/>
              <a:t>Analysis</a:t>
            </a:r>
            <a:endParaRPr lang="zh-TW" altLang="en-US" sz="2400" dirty="0"/>
          </a:p>
        </p:txBody>
      </p:sp>
      <p:pic>
        <p:nvPicPr>
          <p:cNvPr id="2050" name="Picture 2" descr="斯比翻譯法律文件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5" y="5287385"/>
            <a:ext cx="1385267" cy="10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628590" y="974750"/>
            <a:ext cx="618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http://www.spear.com.hk/Translation-company-Directory.html</a:t>
            </a:r>
          </a:p>
        </p:txBody>
      </p:sp>
    </p:spTree>
    <p:extLst>
      <p:ext uri="{BB962C8B-B14F-4D97-AF65-F5344CB8AC3E}">
        <p14:creationId xmlns:p14="http://schemas.microsoft.com/office/powerpoint/2010/main" val="6498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8" grpId="0"/>
      <p:bldP spid="29" grpId="0"/>
      <p:bldP spid="33" grpId="0"/>
      <p:bldP spid="41" grpId="0"/>
      <p:bldP spid="37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Attribute embedding + word embedding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765300" y="3340100"/>
            <a:ext cx="5664200" cy="25472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6" descr="http://thenypost.files.wordpress.com/2014/01/dog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53" y="2461472"/>
            <a:ext cx="131827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18" y="3205164"/>
            <a:ext cx="1232801" cy="8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「草泥馬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81" y="5030963"/>
            <a:ext cx="1286701" cy="12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863850" y="5946130"/>
            <a:ext cx="341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Embedding Space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637147" y="2998146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2 </a:t>
            </a:r>
            <a:r>
              <a:rPr lang="en-US" altLang="zh-TW" sz="2400" dirty="0"/>
              <a:t>(attribute of dog)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39554" y="3413645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1</a:t>
            </a:r>
            <a:endParaRPr lang="zh-TW" altLang="en-US" sz="2400" baseline="30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444750" y="2641600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2</a:t>
            </a:r>
            <a:endParaRPr lang="zh-TW" altLang="en-US" sz="2400" baseline="30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105357" y="5474645"/>
            <a:ext cx="54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30000" dirty="0"/>
              <a:t>3</a:t>
            </a:r>
            <a:endParaRPr lang="zh-TW" altLang="en-US" sz="2400" baseline="30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758944" y="2535678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1 </a:t>
            </a:r>
            <a:r>
              <a:rPr lang="en-US" altLang="zh-TW" sz="2400" dirty="0"/>
              <a:t>(attribute of chimp)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86675" y="5418372"/>
            <a:ext cx="2291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</a:t>
            </a:r>
            <a:r>
              <a:rPr lang="en-US" altLang="zh-TW" sz="2400" baseline="30000" dirty="0"/>
              <a:t>3 </a:t>
            </a:r>
            <a:r>
              <a:rPr lang="en-US" altLang="zh-TW" sz="2400" dirty="0"/>
              <a:t>(attribute of Grass-mud horse)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538118" y="4600474"/>
                <a:ext cx="8196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118" y="4600474"/>
                <a:ext cx="819648" cy="369332"/>
              </a:xfrm>
              <a:prstGeom prst="rect">
                <a:avLst/>
              </a:prstGeom>
              <a:blipFill>
                <a:blip r:embed="rId5"/>
                <a:stretch>
                  <a:fillRect l="-12593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828009" y="4235476"/>
                <a:ext cx="8196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009" y="4235476"/>
                <a:ext cx="819648" cy="369332"/>
              </a:xfrm>
              <a:prstGeom prst="rect">
                <a:avLst/>
              </a:prstGeom>
              <a:blipFill>
                <a:blip r:embed="rId6"/>
                <a:stretch>
                  <a:fillRect l="-1343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橢圓 16"/>
          <p:cNvSpPr/>
          <p:nvPr/>
        </p:nvSpPr>
        <p:spPr>
          <a:xfrm>
            <a:off x="3153128" y="4362916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762594" y="3994568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290569" y="4001172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3701384" y="4362916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3956668" y="5310990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68" y="5310990"/>
                <a:ext cx="840102" cy="369332"/>
              </a:xfrm>
              <a:prstGeom prst="rect">
                <a:avLst/>
              </a:prstGeom>
              <a:blipFill>
                <a:blip r:embed="rId7"/>
                <a:stretch>
                  <a:fillRect l="-869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731333" y="4188557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333" y="4188557"/>
                <a:ext cx="840102" cy="369332"/>
              </a:xfrm>
              <a:prstGeom prst="rect">
                <a:avLst/>
              </a:prstGeom>
              <a:blipFill>
                <a:blip r:embed="rId8"/>
                <a:stretch>
                  <a:fillRect l="-869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/>
          <p:nvPr/>
        </p:nvCxnSpPr>
        <p:spPr>
          <a:xfrm>
            <a:off x="2189444" y="3857393"/>
            <a:ext cx="971903" cy="589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endCxn id="19" idx="1"/>
          </p:cNvCxnSpPr>
          <p:nvPr/>
        </p:nvCxnSpPr>
        <p:spPr>
          <a:xfrm>
            <a:off x="4009842" y="3207518"/>
            <a:ext cx="1310433" cy="823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3823478" y="3289616"/>
            <a:ext cx="1126875" cy="11269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endCxn id="18" idx="7"/>
          </p:cNvCxnSpPr>
          <p:nvPr/>
        </p:nvCxnSpPr>
        <p:spPr>
          <a:xfrm flipH="1">
            <a:off x="5935735" y="3312580"/>
            <a:ext cx="711091" cy="7116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橢圓 34"/>
          <p:cNvSpPr/>
          <p:nvPr/>
        </p:nvSpPr>
        <p:spPr>
          <a:xfrm>
            <a:off x="4336538" y="5068403"/>
            <a:ext cx="202847" cy="2028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2716212" y="5169826"/>
            <a:ext cx="1594607" cy="500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橢圓 37"/>
          <p:cNvSpPr/>
          <p:nvPr/>
        </p:nvSpPr>
        <p:spPr>
          <a:xfrm>
            <a:off x="4973292" y="5068403"/>
            <a:ext cx="202847" cy="20284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846150" y="5307037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5307037"/>
                <a:ext cx="840102" cy="369332"/>
              </a:xfrm>
              <a:prstGeom prst="rect">
                <a:avLst/>
              </a:prstGeom>
              <a:blipFill>
                <a:blip r:embed="rId11"/>
                <a:stretch>
                  <a:fillRect l="-12319" t="-166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/>
          <p:cNvCxnSpPr>
            <a:endCxn id="38" idx="6"/>
          </p:cNvCxnSpPr>
          <p:nvPr/>
        </p:nvCxnSpPr>
        <p:spPr>
          <a:xfrm flipH="1" flipV="1">
            <a:off x="5176139" y="5169827"/>
            <a:ext cx="1689250" cy="475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3274638" y="4446423"/>
            <a:ext cx="47775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5386263" y="4102595"/>
            <a:ext cx="47775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3454474" y="4603924"/>
                <a:ext cx="840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74" y="4603924"/>
                <a:ext cx="840102" cy="369332"/>
              </a:xfrm>
              <a:prstGeom prst="rect">
                <a:avLst/>
              </a:prstGeom>
              <a:blipFill>
                <a:blip r:embed="rId12"/>
                <a:stretch>
                  <a:fillRect l="-875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5553320" y="533963"/>
            <a:ext cx="296203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What if we don’t have database</a:t>
            </a:r>
            <a:endParaRPr lang="zh-TW" altLang="en-US" sz="2800" dirty="0"/>
          </a:p>
        </p:txBody>
      </p:sp>
      <p:sp>
        <p:nvSpPr>
          <p:cNvPr id="42" name="矩形 41"/>
          <p:cNvSpPr/>
          <p:nvPr/>
        </p:nvSpPr>
        <p:spPr>
          <a:xfrm>
            <a:off x="4696254" y="2589325"/>
            <a:ext cx="1733810" cy="7033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V(chimp)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6663665" y="3050476"/>
            <a:ext cx="1733810" cy="7033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V(dog)</a:t>
            </a:r>
            <a:endParaRPr lang="zh-TW" altLang="en-US" sz="2400" dirty="0"/>
          </a:p>
        </p:txBody>
      </p:sp>
      <p:sp>
        <p:nvSpPr>
          <p:cNvPr id="47" name="矩形 46"/>
          <p:cNvSpPr/>
          <p:nvPr/>
        </p:nvSpPr>
        <p:spPr>
          <a:xfrm>
            <a:off x="423800" y="5453534"/>
            <a:ext cx="2390669" cy="7033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V(Grass-</a:t>
            </a:r>
            <a:r>
              <a:rPr lang="en-US" altLang="zh-TW" sz="2400" dirty="0" err="1"/>
              <a:t>mud_horse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7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6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-889001" y="3327283"/>
            <a:ext cx="9842501" cy="1031143"/>
            <a:chOff x="-698501" y="3733683"/>
            <a:chExt cx="9842501" cy="1031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-216703" y="3733683"/>
                  <a:ext cx="9360703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𝑎𝑟𝑔</m:t>
                        </m:r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TW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e>
                                          <m:lim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altLang="zh-TW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nary>
                          </m:e>
                        </m:func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703" y="3733683"/>
                  <a:ext cx="9360703" cy="89620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矩形 10"/>
            <p:cNvSpPr/>
            <p:nvPr/>
          </p:nvSpPr>
          <p:spPr>
            <a:xfrm>
              <a:off x="-698501" y="3775833"/>
              <a:ext cx="6776531" cy="988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88666" y="1710911"/>
                <a:ext cx="5144101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66" y="1710911"/>
                <a:ext cx="5144101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6108700" y="1897734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Problem?</a:t>
            </a:r>
            <a:endParaRPr lang="zh-TW" altLang="en-US" sz="24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550566" y="2682027"/>
            <a:ext cx="9520534" cy="896207"/>
            <a:chOff x="741066" y="3063027"/>
            <a:chExt cx="9520534" cy="896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741066" y="3063027"/>
                  <a:ext cx="9360703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𝑎𝑟𝑔</m:t>
                        </m:r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TW" sz="24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e>
                                          <m:lim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≠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TW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TW" sz="24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nary>
                          </m:e>
                        </m:func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066" y="3063027"/>
                  <a:ext cx="9360703" cy="89620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7035800" y="3063027"/>
              <a:ext cx="3225800" cy="797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684889" y="4396216"/>
            <a:ext cx="313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Zero loss: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253339" y="4448622"/>
                <a:ext cx="5891036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39" y="4448622"/>
                <a:ext cx="5891036" cy="483209"/>
              </a:xfrm>
              <a:prstGeom prst="rect">
                <a:avLst/>
              </a:prstGeom>
              <a:blipFill>
                <a:blip r:embed="rId5"/>
                <a:stretch>
                  <a:fillRect l="-207" r="-207" b="-126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2936612" y="3670029"/>
            <a:ext cx="267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Margin you defined</a:t>
            </a:r>
            <a:endParaRPr lang="zh-TW" altLang="en-US" sz="2400" dirty="0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4533900" y="3240142"/>
            <a:ext cx="0" cy="42988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253339" y="5156963"/>
                <a:ext cx="5355056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39" y="5156963"/>
                <a:ext cx="5355056" cy="483209"/>
              </a:xfrm>
              <a:prstGeom prst="rect">
                <a:avLst/>
              </a:prstGeom>
              <a:blipFill>
                <a:blip r:embed="rId6"/>
                <a:stretch>
                  <a:fillRect l="-911" r="-228" b="-126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84889" y="5953105"/>
                <a:ext cx="3429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as close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89" y="5953105"/>
                <a:ext cx="3429911" cy="461665"/>
              </a:xfrm>
              <a:prstGeom prst="rect">
                <a:avLst/>
              </a:prstGeom>
              <a:blipFill>
                <a:blip r:embed="rId7"/>
                <a:stretch>
                  <a:fillRect l="-1421" t="-10667" r="-1243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533900" y="5953105"/>
                <a:ext cx="42390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not as close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0" y="5953105"/>
                <a:ext cx="4239036" cy="461665"/>
              </a:xfrm>
              <a:prstGeom prst="rect">
                <a:avLst/>
              </a:prstGeom>
              <a:blipFill>
                <a:blip r:embed="rId8"/>
                <a:stretch>
                  <a:fillRect l="-1295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 flipV="1">
            <a:off x="2044700" y="5640172"/>
            <a:ext cx="990600" cy="38688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5511800" y="5640172"/>
            <a:ext cx="220967" cy="42988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2309720" y="5546655"/>
            <a:ext cx="180508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497392" y="5546655"/>
            <a:ext cx="247075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4" grpId="0"/>
      <p:bldP spid="15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接點 18"/>
          <p:cNvCxnSpPr/>
          <p:nvPr/>
        </p:nvCxnSpPr>
        <p:spPr>
          <a:xfrm flipV="1">
            <a:off x="5055052" y="3242605"/>
            <a:ext cx="1607011" cy="2210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Zero-shot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Convex Combination of Semantic Embedding</a:t>
            </a:r>
            <a:endParaRPr lang="zh-TW" altLang="en-US" dirty="0"/>
          </a:p>
        </p:txBody>
      </p:sp>
      <p:pic>
        <p:nvPicPr>
          <p:cNvPr id="3074" name="Picture 2" descr="「liger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91" y="5010040"/>
            <a:ext cx="1734501" cy="13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H="1" flipV="1">
            <a:off x="1871004" y="3390314"/>
            <a:ext cx="0" cy="683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 flipV="1">
            <a:off x="2592242" y="3390314"/>
            <a:ext cx="0" cy="683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548606" y="3891073"/>
            <a:ext cx="1358070" cy="775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NN</a:t>
            </a:r>
            <a:endParaRPr lang="zh-TW" altLang="en-US" sz="2800" dirty="0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2227641" y="4668220"/>
            <a:ext cx="0" cy="683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475214" y="2559981"/>
            <a:ext cx="67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lion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201398" y="2550207"/>
            <a:ext cx="83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tiger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52392" y="2919053"/>
            <a:ext cx="83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73631" y="2917612"/>
            <a:ext cx="83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076901" y="4968835"/>
            <a:ext cx="97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V(lion)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403690" y="2684022"/>
            <a:ext cx="160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V(tiger)</a:t>
            </a:r>
            <a:endParaRPr lang="zh-TW" altLang="en-US" sz="2400" dirty="0"/>
          </a:p>
        </p:txBody>
      </p:sp>
      <p:sp>
        <p:nvSpPr>
          <p:cNvPr id="10" name="橢圓 9"/>
          <p:cNvSpPr/>
          <p:nvPr/>
        </p:nvSpPr>
        <p:spPr>
          <a:xfrm>
            <a:off x="4992492" y="5323345"/>
            <a:ext cx="214310" cy="214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579796" y="3180199"/>
            <a:ext cx="214310" cy="214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519776" y="3941440"/>
            <a:ext cx="214310" cy="214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416163" y="3554846"/>
            <a:ext cx="121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V(liger)</a:t>
            </a:r>
            <a:endParaRPr lang="zh-TW" altLang="en-US" sz="2400" dirty="0"/>
          </a:p>
        </p:txBody>
      </p:sp>
      <p:sp>
        <p:nvSpPr>
          <p:cNvPr id="21" name="橢圓 20"/>
          <p:cNvSpPr/>
          <p:nvPr/>
        </p:nvSpPr>
        <p:spPr>
          <a:xfrm>
            <a:off x="5796646" y="4204405"/>
            <a:ext cx="200884" cy="1919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827546" y="4827758"/>
            <a:ext cx="286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0.5V(tiger)+0.5V(lion)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888605" y="2809317"/>
            <a:ext cx="227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Find the closest word vector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076901" y="5753642"/>
            <a:ext cx="4438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Only need off-the-shelf NN for ImageNet and word vector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81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/>
      <p:bldP spid="12" grpId="0"/>
      <p:bldP spid="13" grpId="0"/>
      <p:bldP spid="14" grpId="0"/>
      <p:bldP spid="15" grpId="0"/>
      <p:bldP spid="10" grpId="0" animBg="1"/>
      <p:bldP spid="17" grpId="0" animBg="1"/>
      <p:bldP spid="18" grpId="0" animBg="1"/>
      <p:bldP spid="22" grpId="0"/>
      <p:bldP spid="21" grpId="0" animBg="1"/>
      <p:bldP spid="24" grpId="0"/>
      <p:bldP spid="25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31"/>
            <a:ext cx="9144000" cy="595973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78949" y="6294568"/>
            <a:ext cx="378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https://arxiv.org/pdf/1312.5650v3.pdf</a:t>
            </a:r>
          </a:p>
        </p:txBody>
      </p:sp>
      <p:sp>
        <p:nvSpPr>
          <p:cNvPr id="2" name="矩形 1"/>
          <p:cNvSpPr/>
          <p:nvPr/>
        </p:nvSpPr>
        <p:spPr>
          <a:xfrm>
            <a:off x="28136" y="1274885"/>
            <a:ext cx="2152357" cy="2059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8136" y="3390497"/>
            <a:ext cx="2152357" cy="29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08629" y="1345223"/>
            <a:ext cx="1800663" cy="234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189829" y="1345223"/>
            <a:ext cx="1800663" cy="234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465050" y="1344371"/>
            <a:ext cx="2678950" cy="234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8316" y="3742189"/>
            <a:ext cx="2102177" cy="210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3225" y="5852160"/>
            <a:ext cx="2102177" cy="30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258809" y="3894405"/>
            <a:ext cx="1750483" cy="2098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14918" y="3795932"/>
            <a:ext cx="2059273" cy="219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479817" y="3962400"/>
            <a:ext cx="2382829" cy="219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7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Zero-shot Learning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9" y="1364119"/>
            <a:ext cx="8088617" cy="4276856"/>
          </a:xfrm>
        </p:spPr>
      </p:pic>
      <p:sp>
        <p:nvSpPr>
          <p:cNvPr id="3" name="矩形 2"/>
          <p:cNvSpPr/>
          <p:nvPr/>
        </p:nvSpPr>
        <p:spPr>
          <a:xfrm>
            <a:off x="527691" y="5757089"/>
            <a:ext cx="8164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Melvin Johnson, Mike Schuster, Quoc V. Le, Maxim </a:t>
            </a:r>
            <a:r>
              <a:rPr lang="en-US" altLang="zh-TW" dirty="0" err="1"/>
              <a:t>Krikun</a:t>
            </a:r>
            <a:r>
              <a:rPr lang="en-US" altLang="zh-TW" dirty="0"/>
              <a:t>, </a:t>
            </a:r>
            <a:r>
              <a:rPr lang="en-US" altLang="zh-TW" dirty="0" err="1"/>
              <a:t>Yonghui</a:t>
            </a:r>
            <a:r>
              <a:rPr lang="en-US" altLang="zh-TW" dirty="0"/>
              <a:t> Wu, </a:t>
            </a:r>
            <a:r>
              <a:rPr lang="en-US" altLang="zh-TW" dirty="0" err="1"/>
              <a:t>Zhifeng</a:t>
            </a:r>
            <a:r>
              <a:rPr lang="en-US" altLang="zh-TW" dirty="0"/>
              <a:t> Chen, Nikhil </a:t>
            </a:r>
            <a:r>
              <a:rPr lang="en-US" altLang="zh-TW" dirty="0" err="1"/>
              <a:t>Thorat</a:t>
            </a:r>
            <a:r>
              <a:rPr lang="en-US" altLang="zh-TW" dirty="0"/>
              <a:t>. Google’s Multilingual Neural Machine Translation System: Enabling Zero-Shot Translation, </a:t>
            </a:r>
            <a:r>
              <a:rPr lang="en-US" altLang="zh-TW" dirty="0" err="1"/>
              <a:t>arXiv</a:t>
            </a:r>
            <a:r>
              <a:rPr lang="en-US" altLang="zh-TW" dirty="0"/>
              <a:t> preprint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74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Zero-shot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51607"/>
            <a:ext cx="9072562" cy="49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Learning - Overview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2341729" y="1690689"/>
            <a:ext cx="0" cy="4858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817503" y="2832407"/>
            <a:ext cx="7398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 rot="16200000">
            <a:off x="-596313" y="4393927"/>
            <a:ext cx="328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Target Data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41729" y="1690689"/>
            <a:ext cx="59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Source Data (not directly related to the task) </a:t>
            </a:r>
            <a:endParaRPr lang="zh-TW" altLang="en-US" sz="24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1509999" y="4570175"/>
            <a:ext cx="670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341729" y="2258775"/>
            <a:ext cx="5860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388614" y="2258775"/>
            <a:ext cx="0" cy="4290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509999" y="2816358"/>
            <a:ext cx="0" cy="3732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17503" y="6549075"/>
            <a:ext cx="74707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986037" y="2314759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 rot="16200000">
            <a:off x="1150947" y="3462210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957330" y="2327232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 rot="16200000">
            <a:off x="1138850" y="5263659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471060" y="3756523"/>
            <a:ext cx="257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Multitask Learning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471060" y="3191666"/>
            <a:ext cx="257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Fine-tuning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417385" y="2862045"/>
            <a:ext cx="320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Self-taught learning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71060" y="4680217"/>
            <a:ext cx="277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Domain-adversarial training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492421" y="5707329"/>
            <a:ext cx="277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Zero-shot learning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417385" y="5159942"/>
            <a:ext cx="296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Self-taught Clustering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043936"/>
              </p:ext>
            </p:extLst>
          </p:nvPr>
        </p:nvGraphicFramePr>
        <p:xfrm>
          <a:off x="5438149" y="3263908"/>
          <a:ext cx="3646854" cy="1130840"/>
        </p:xfrm>
        <a:graphic>
          <a:graphicData uri="http://schemas.openxmlformats.org/drawingml/2006/table">
            <a:tbl>
              <a:tblPr/>
              <a:tblGrid>
                <a:gridCol w="3646854">
                  <a:extLst>
                    <a:ext uri="{9D8B030D-6E8A-4147-A177-3AD203B41FA5}">
                      <a16:colId xmlns:a16="http://schemas.microsoft.com/office/drawing/2014/main" val="413512188"/>
                    </a:ext>
                  </a:extLst>
                </a:gridCol>
              </a:tblGrid>
              <a:tr h="113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Rajat Raina , Alexis Battle , </a:t>
                      </a:r>
                      <a:r>
                        <a:rPr lang="en-US" altLang="zh-TW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Honglak</a:t>
                      </a:r>
                      <a:r>
                        <a:rPr lang="en-US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Lee , Benjamin Packer , Andrew Y. Ng,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Self-taught learning: transfer learning from unlabeled data, ICML, 2007</a:t>
                      </a:r>
                    </a:p>
                  </a:txBody>
                  <a:tcPr marL="80545" marR="83901" marT="16780" marB="167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9375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8650" y="370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TW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17385" y="5505821"/>
            <a:ext cx="3035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Wenyuan Dai, Qiang Yang, Gui-Rong Xue, Yong Yu, "Self-taught clustering", ICML 2008</a:t>
            </a:r>
          </a:p>
        </p:txBody>
      </p:sp>
      <p:sp>
        <p:nvSpPr>
          <p:cNvPr id="3" name="矩形 2"/>
          <p:cNvSpPr/>
          <p:nvPr/>
        </p:nvSpPr>
        <p:spPr>
          <a:xfrm>
            <a:off x="6104746" y="4379941"/>
            <a:ext cx="280483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TW" sz="2400" dirty="0">
                <a:solidFill>
                  <a:srgbClr val="0000FF"/>
                </a:solidFill>
              </a:rPr>
              <a:t>Different from semi-supervised learning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Self-taught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Learning to extract better representation from the source data (unsupervised approach)</a:t>
            </a:r>
          </a:p>
          <a:p>
            <a:r>
              <a:rPr lang="en-US" altLang="zh-TW" sz="2400" dirty="0"/>
              <a:t>Extracting better representation for target data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3083876"/>
            <a:ext cx="9144000" cy="25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 劉致廷 同學於上課時發現投影片上的錯誤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John Chou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發現投影片上的錯字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757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Appendix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6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in real life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271" y="3077329"/>
            <a:ext cx="1644160" cy="260164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191705" y="5694982"/>
            <a:ext cx="160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爆漫王</a:t>
            </a:r>
          </a:p>
        </p:txBody>
      </p:sp>
      <p:sp>
        <p:nvSpPr>
          <p:cNvPr id="6" name="向右箭號 5"/>
          <p:cNvSpPr/>
          <p:nvPr/>
        </p:nvSpPr>
        <p:spPr>
          <a:xfrm flipH="1">
            <a:off x="3276798" y="3163365"/>
            <a:ext cx="1016798" cy="497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423692" y="4462120"/>
            <a:ext cx="121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責編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423692" y="3130186"/>
            <a:ext cx="147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漫畫家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435402" y="5223114"/>
            <a:ext cx="158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投稿 </a:t>
            </a:r>
            <a:r>
              <a:rPr lang="en-US" altLang="zh-TW" sz="2400" dirty="0"/>
              <a:t>jump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423692" y="3809107"/>
            <a:ext cx="121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畫分鏡</a:t>
            </a:r>
          </a:p>
        </p:txBody>
      </p:sp>
      <p:sp>
        <p:nvSpPr>
          <p:cNvPr id="13" name="向右箭號 12"/>
          <p:cNvSpPr/>
          <p:nvPr/>
        </p:nvSpPr>
        <p:spPr>
          <a:xfrm flipH="1">
            <a:off x="3276798" y="4514026"/>
            <a:ext cx="1016798" cy="497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flipH="1">
            <a:off x="3276798" y="5253816"/>
            <a:ext cx="1016798" cy="497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flipH="1">
            <a:off x="3279658" y="3812857"/>
            <a:ext cx="1016798" cy="497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655380" y="4531358"/>
            <a:ext cx="147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指導教授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655380" y="3163365"/>
            <a:ext cx="147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研究生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655380" y="5238082"/>
            <a:ext cx="147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投稿期刊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655380" y="3819333"/>
            <a:ext cx="121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跑實驗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4465050" y="2442161"/>
            <a:ext cx="133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i="1" u="sng" dirty="0"/>
              <a:t>漫畫家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404332" y="2474172"/>
            <a:ext cx="170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i="1" u="sng" dirty="0"/>
              <a:t>研究生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871958" y="5850234"/>
            <a:ext cx="393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(word embedding knows that)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48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/>
      <p:bldP spid="11" grpId="0"/>
      <p:bldP spid="12" grpId="0"/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2" grpId="0"/>
      <p:bldP spid="23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about Zero-shot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8466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dirty="0"/>
              <a:t>Mark </a:t>
            </a:r>
            <a:r>
              <a:rPr lang="en-US" altLang="zh-TW" sz="2400" dirty="0" err="1"/>
              <a:t>Palatucci</a:t>
            </a:r>
            <a:r>
              <a:rPr lang="en-US" altLang="zh-TW" sz="2400" dirty="0"/>
              <a:t>, Dean </a:t>
            </a:r>
            <a:r>
              <a:rPr lang="en-US" altLang="zh-TW" sz="2400" dirty="0" err="1"/>
              <a:t>Pomerleau</a:t>
            </a:r>
            <a:r>
              <a:rPr lang="en-US" altLang="zh-TW" sz="2400" dirty="0"/>
              <a:t>, Geoffrey E. Hinton, Tom M. Mitchell, “Zero-shot Learning with Semantic Output Codes”, NIPS 2009</a:t>
            </a:r>
          </a:p>
          <a:p>
            <a:r>
              <a:rPr lang="en-US" altLang="zh-TW" sz="2400" dirty="0" err="1"/>
              <a:t>Zeynep</a:t>
            </a:r>
            <a:r>
              <a:rPr lang="en-US" altLang="zh-TW" sz="2400" dirty="0"/>
              <a:t> </a:t>
            </a:r>
            <a:r>
              <a:rPr lang="en-US" altLang="zh-TW" sz="2400" dirty="0" err="1"/>
              <a:t>Akata</a:t>
            </a:r>
            <a:r>
              <a:rPr lang="en-US" altLang="zh-TW" sz="2400" dirty="0"/>
              <a:t>, Florent </a:t>
            </a:r>
            <a:r>
              <a:rPr lang="en-US" altLang="zh-TW" sz="2400" dirty="0" err="1"/>
              <a:t>Perronnin</a:t>
            </a:r>
            <a:r>
              <a:rPr lang="en-US" altLang="zh-TW" sz="2400" dirty="0"/>
              <a:t>, Zaid </a:t>
            </a:r>
            <a:r>
              <a:rPr lang="en-US" altLang="zh-TW" sz="2400" dirty="0" err="1"/>
              <a:t>Harchaoui</a:t>
            </a:r>
            <a:r>
              <a:rPr lang="en-US" altLang="zh-TW" sz="2400" dirty="0"/>
              <a:t> and Cordelia Schmid, “Label-Embedding for Attribute-Based Classification”, CVPR 2013</a:t>
            </a:r>
          </a:p>
          <a:p>
            <a:r>
              <a:rPr lang="en-US" altLang="zh-TW" sz="2400" dirty="0"/>
              <a:t>Andrea </a:t>
            </a:r>
            <a:r>
              <a:rPr lang="en-US" altLang="zh-TW" sz="2400" dirty="0" err="1"/>
              <a:t>Frome</a:t>
            </a:r>
            <a:r>
              <a:rPr lang="en-US" altLang="zh-TW" sz="2400" dirty="0"/>
              <a:t>, Greg S. </a:t>
            </a:r>
            <a:r>
              <a:rPr lang="en-US" altLang="zh-TW" sz="2400" dirty="0" err="1"/>
              <a:t>Corrado</a:t>
            </a:r>
            <a:r>
              <a:rPr lang="en-US" altLang="zh-TW" sz="2400" dirty="0"/>
              <a:t>, Jon </a:t>
            </a:r>
            <a:r>
              <a:rPr lang="en-US" altLang="zh-TW" sz="2400" dirty="0" err="1"/>
              <a:t>Shlens</a:t>
            </a:r>
            <a:r>
              <a:rPr lang="en-US" altLang="zh-TW" sz="2400" dirty="0"/>
              <a:t>, Samy </a:t>
            </a:r>
            <a:r>
              <a:rPr lang="en-US" altLang="zh-TW" sz="2400" dirty="0" err="1"/>
              <a:t>Bengio</a:t>
            </a:r>
            <a:r>
              <a:rPr lang="en-US" altLang="zh-TW" sz="2400" dirty="0"/>
              <a:t>, Jeff Dean, </a:t>
            </a:r>
            <a:r>
              <a:rPr lang="en-US" altLang="zh-TW" sz="2400" dirty="0" err="1"/>
              <a:t>Marc'Aurelio</a:t>
            </a:r>
            <a:r>
              <a:rPr lang="en-US" altLang="zh-TW" sz="2400" dirty="0"/>
              <a:t> Ranzato, Tomas </a:t>
            </a:r>
            <a:r>
              <a:rPr lang="en-US" altLang="zh-TW" sz="2400" dirty="0" err="1"/>
              <a:t>Mikolov</a:t>
            </a:r>
            <a:r>
              <a:rPr lang="en-US" altLang="zh-TW" sz="2400" dirty="0"/>
              <a:t>, “</a:t>
            </a:r>
            <a:r>
              <a:rPr lang="en-US" altLang="zh-TW" sz="2400" dirty="0" err="1"/>
              <a:t>DeViSE</a:t>
            </a:r>
            <a:r>
              <a:rPr lang="en-US" altLang="zh-TW" sz="2400" dirty="0"/>
              <a:t>: A Deep Visual-Semantic Embedding Model”, NIPS 2013</a:t>
            </a:r>
          </a:p>
          <a:p>
            <a:r>
              <a:rPr lang="en-US" altLang="zh-TW" sz="2400" dirty="0"/>
              <a:t> Mohammad </a:t>
            </a:r>
            <a:r>
              <a:rPr lang="en-US" altLang="zh-TW" sz="2400" dirty="0" err="1"/>
              <a:t>Norouzi</a:t>
            </a:r>
            <a:r>
              <a:rPr lang="en-US" altLang="zh-TW" sz="2400" dirty="0"/>
              <a:t>, Tomas </a:t>
            </a:r>
            <a:r>
              <a:rPr lang="en-US" altLang="zh-TW" sz="2400" dirty="0" err="1"/>
              <a:t>Mikolov</a:t>
            </a:r>
            <a:r>
              <a:rPr lang="en-US" altLang="zh-TW" sz="2400" dirty="0"/>
              <a:t>, Samy </a:t>
            </a:r>
            <a:r>
              <a:rPr lang="en-US" altLang="zh-TW" sz="2400" dirty="0" err="1"/>
              <a:t>Bengio</a:t>
            </a:r>
            <a:r>
              <a:rPr lang="en-US" altLang="zh-TW" sz="2400" dirty="0"/>
              <a:t>, </a:t>
            </a:r>
            <a:r>
              <a:rPr lang="en-US" altLang="zh-TW" sz="2400" dirty="0" err="1"/>
              <a:t>Yoram</a:t>
            </a:r>
            <a:r>
              <a:rPr lang="en-US" altLang="zh-TW" sz="2400" dirty="0"/>
              <a:t> Singer, Jonathon </a:t>
            </a:r>
            <a:r>
              <a:rPr lang="en-US" altLang="zh-TW" sz="2400" dirty="0" err="1"/>
              <a:t>Shlens</a:t>
            </a:r>
            <a:r>
              <a:rPr lang="en-US" altLang="zh-TW" sz="2400" dirty="0"/>
              <a:t>, Andrea </a:t>
            </a:r>
            <a:r>
              <a:rPr lang="en-US" altLang="zh-TW" sz="2400" dirty="0" err="1"/>
              <a:t>Frome</a:t>
            </a:r>
            <a:r>
              <a:rPr lang="en-US" altLang="zh-TW" sz="2400" dirty="0"/>
              <a:t>, Greg S. </a:t>
            </a:r>
            <a:r>
              <a:rPr lang="en-US" altLang="zh-TW" sz="2400" dirty="0" err="1"/>
              <a:t>Corrado</a:t>
            </a:r>
            <a:r>
              <a:rPr lang="en-US" altLang="zh-TW" sz="2400" dirty="0"/>
              <a:t>, Jeffrey Dean, “Zero-Shot Learning by Convex Combination of Semantic </a:t>
            </a:r>
            <a:r>
              <a:rPr lang="en-US" altLang="zh-TW" sz="2400" dirty="0" err="1"/>
              <a:t>Embeddings</a:t>
            </a:r>
            <a:r>
              <a:rPr lang="en-US" altLang="zh-TW" sz="2400" dirty="0"/>
              <a:t>”, </a:t>
            </a:r>
            <a:r>
              <a:rPr lang="en-US" altLang="zh-TW" sz="2400" dirty="0" err="1"/>
              <a:t>arXiv</a:t>
            </a:r>
            <a:r>
              <a:rPr lang="en-US" altLang="zh-TW" sz="2400" dirty="0"/>
              <a:t> preprint 2013</a:t>
            </a:r>
          </a:p>
          <a:p>
            <a:r>
              <a:rPr lang="en-US" altLang="zh-TW" sz="2400" dirty="0"/>
              <a:t>Subhashini </a:t>
            </a:r>
            <a:r>
              <a:rPr lang="en-US" altLang="zh-TW" sz="2400" dirty="0" err="1"/>
              <a:t>Venugopalan</a:t>
            </a:r>
            <a:r>
              <a:rPr lang="en-US" altLang="zh-TW" sz="2400" dirty="0"/>
              <a:t>, Lisa Anne Hendricks, Marcus </a:t>
            </a:r>
            <a:r>
              <a:rPr lang="en-US" altLang="zh-TW" sz="2400" dirty="0" err="1"/>
              <a:t>Rohrbach</a:t>
            </a:r>
            <a:r>
              <a:rPr lang="en-US" altLang="zh-TW" sz="2400" dirty="0"/>
              <a:t>, Raymond Mooney, Trevor Darrell, Kate </a:t>
            </a:r>
            <a:r>
              <a:rPr lang="en-US" altLang="zh-TW" sz="2400" dirty="0" err="1"/>
              <a:t>Saenko</a:t>
            </a:r>
            <a:r>
              <a:rPr lang="en-US" altLang="zh-TW" sz="2400" dirty="0"/>
              <a:t>, “Captioning Images with Diverse Objects”, </a:t>
            </a:r>
            <a:r>
              <a:rPr lang="en-US" altLang="zh-TW" sz="2400" dirty="0" err="1"/>
              <a:t>arXiv</a:t>
            </a:r>
            <a:r>
              <a:rPr lang="en-US" altLang="zh-TW" sz="2400" dirty="0"/>
              <a:t> preprint 2016</a:t>
            </a:r>
            <a:endParaRPr lang="en-US" altLang="zh-TW" sz="2400" b="1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1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Learning - Overview</a:t>
            </a:r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 flipV="1">
            <a:off x="2341729" y="1690689"/>
            <a:ext cx="0" cy="4858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817503" y="2832407"/>
            <a:ext cx="7398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 rot="16200000">
            <a:off x="-596313" y="4393927"/>
            <a:ext cx="328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Target Data 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41729" y="1690689"/>
            <a:ext cx="594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Source Data (not directly related to the task) </a:t>
            </a:r>
            <a:endParaRPr lang="zh-TW" altLang="en-US" sz="24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1509999" y="4570175"/>
            <a:ext cx="67057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341729" y="2258775"/>
            <a:ext cx="5860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388614" y="2258775"/>
            <a:ext cx="0" cy="42902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509999" y="2816358"/>
            <a:ext cx="0" cy="3732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17503" y="6549075"/>
            <a:ext cx="74707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986037" y="2314759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 rot="16200000">
            <a:off x="1150947" y="3462210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labelled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957330" y="2327232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 rot="16200000">
            <a:off x="1138850" y="5263659"/>
            <a:ext cx="1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unlabeled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471060" y="3191666"/>
            <a:ext cx="273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Model Fine-tuning 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172952" y="4131253"/>
            <a:ext cx="4431323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Warning: different terminology in different literature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5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Fine-tuning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4187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Task description</a:t>
                </a:r>
              </a:p>
              <a:p>
                <a:pPr lvl="1"/>
                <a:r>
                  <a:rPr lang="en-US" altLang="zh-TW" dirty="0"/>
                  <a:t>Source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Target data: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Example: (supervised) speaker adaption</a:t>
                </a:r>
              </a:p>
              <a:p>
                <a:pPr lvl="1"/>
                <a:r>
                  <a:rPr lang="en-US" altLang="zh-TW" dirty="0"/>
                  <a:t>Source data: audio data and transcriptions from many speakers</a:t>
                </a:r>
              </a:p>
              <a:p>
                <a:pPr lvl="1"/>
                <a:r>
                  <a:rPr lang="en-US" altLang="zh-TW" dirty="0"/>
                  <a:t>Target data: audio data and its transcriptions of specific user</a:t>
                </a:r>
                <a:endParaRPr lang="zh-TW" altLang="en-US" dirty="0"/>
              </a:p>
              <a:p>
                <a:r>
                  <a:rPr lang="en-US" altLang="zh-TW" dirty="0"/>
                  <a:t>Idea: training a model by source data, then fine-tune the model by target data</a:t>
                </a:r>
              </a:p>
              <a:p>
                <a:pPr lvl="1"/>
                <a:r>
                  <a:rPr lang="en-US" altLang="zh-TW" dirty="0"/>
                  <a:t>Challenge: only limited target data, so be careful about overfitting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41875"/>
              </a:xfrm>
              <a:blipFill>
                <a:blip r:embed="rId2"/>
                <a:stretch>
                  <a:fillRect l="-1391" t="-2013" b="-26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號: 向右 3"/>
          <p:cNvSpPr/>
          <p:nvPr/>
        </p:nvSpPr>
        <p:spPr>
          <a:xfrm flipH="1">
            <a:off x="4111429" y="2700212"/>
            <a:ext cx="393896" cy="29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4"/>
          <p:cNvSpPr/>
          <p:nvPr/>
        </p:nvSpPr>
        <p:spPr>
          <a:xfrm flipH="1">
            <a:off x="4111429" y="2303571"/>
            <a:ext cx="393896" cy="29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29150" y="2599978"/>
            <a:ext cx="153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Very little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29150" y="222044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large amount 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80000" y="1236315"/>
            <a:ext cx="39243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One-shot learning: only a few examples in target domain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31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Conservative Training</a:t>
            </a:r>
            <a:endParaRPr lang="zh-TW" altLang="en-US" dirty="0"/>
          </a:p>
        </p:txBody>
      </p:sp>
      <p:sp>
        <p:nvSpPr>
          <p:cNvPr id="4" name="流程圖: 磁碟 3"/>
          <p:cNvSpPr/>
          <p:nvPr/>
        </p:nvSpPr>
        <p:spPr>
          <a:xfrm>
            <a:off x="1438159" y="4767464"/>
            <a:ext cx="2466000" cy="1799835"/>
          </a:xfrm>
          <a:prstGeom prst="flowChartMagneticDisk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Source data </a:t>
            </a:r>
          </a:p>
          <a:p>
            <a:pPr algn="ctr"/>
            <a:r>
              <a:rPr lang="en-US" altLang="zh-TW" sz="2400" dirty="0"/>
              <a:t>(e.g. Audio data of </a:t>
            </a:r>
          </a:p>
          <a:p>
            <a:pPr algn="ctr"/>
            <a:r>
              <a:rPr lang="en-US" altLang="zh-TW" sz="2400" dirty="0"/>
              <a:t>Many speakers)</a:t>
            </a:r>
            <a:endParaRPr lang="zh-TW" altLang="en-US" sz="2400" dirty="0"/>
          </a:p>
        </p:txBody>
      </p:sp>
      <p:sp>
        <p:nvSpPr>
          <p:cNvPr id="5" name="流程圖: 磁碟 4"/>
          <p:cNvSpPr/>
          <p:nvPr/>
        </p:nvSpPr>
        <p:spPr>
          <a:xfrm>
            <a:off x="5670907" y="5219467"/>
            <a:ext cx="672060" cy="717086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342967" y="5027977"/>
            <a:ext cx="2307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Target data (e.g. A little data from target speaker)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027559" y="2678035"/>
            <a:ext cx="1318063" cy="13711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 rot="16200000">
            <a:off x="2566407" y="3826794"/>
            <a:ext cx="216000" cy="1342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50127" y="2188060"/>
            <a:ext cx="2160000" cy="21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96268" y="4256670"/>
            <a:ext cx="160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layer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74947" y="1705890"/>
            <a:ext cx="251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 layer</a:t>
            </a:r>
            <a:endParaRPr lang="zh-TW" altLang="en-US" sz="2400" dirty="0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2681296" y="4049213"/>
            <a:ext cx="0" cy="3407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2630127" y="2337239"/>
            <a:ext cx="0" cy="3407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向右箭號 14"/>
          <p:cNvSpPr/>
          <p:nvPr/>
        </p:nvSpPr>
        <p:spPr>
          <a:xfrm>
            <a:off x="4049134" y="3315910"/>
            <a:ext cx="1432077" cy="57646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885307" y="3822991"/>
            <a:ext cx="1809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initialization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6142057" y="2703631"/>
            <a:ext cx="1318063" cy="1371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rot="16200000">
            <a:off x="6680905" y="3852390"/>
            <a:ext cx="216000" cy="1342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664625" y="2213656"/>
            <a:ext cx="2160000" cy="21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528356" y="4285417"/>
            <a:ext cx="160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layer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489445" y="1731486"/>
            <a:ext cx="251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 layer</a:t>
            </a:r>
            <a:endParaRPr lang="zh-TW" altLang="en-US" sz="2400" dirty="0"/>
          </a:p>
        </p:txBody>
      </p:sp>
      <p:cxnSp>
        <p:nvCxnSpPr>
          <p:cNvPr id="22" name="直線單箭頭接點 21"/>
          <p:cNvCxnSpPr/>
          <p:nvPr/>
        </p:nvCxnSpPr>
        <p:spPr>
          <a:xfrm flipV="1">
            <a:off x="6795794" y="4074809"/>
            <a:ext cx="0" cy="3407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6744625" y="2362835"/>
            <a:ext cx="0" cy="3407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左-右雙向箭號 25"/>
          <p:cNvSpPr/>
          <p:nvPr/>
        </p:nvSpPr>
        <p:spPr>
          <a:xfrm>
            <a:off x="3855635" y="2129910"/>
            <a:ext cx="1673907" cy="2621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左-右雙向箭號 26"/>
          <p:cNvSpPr/>
          <p:nvPr/>
        </p:nvSpPr>
        <p:spPr>
          <a:xfrm>
            <a:off x="2700558" y="2947329"/>
            <a:ext cx="3923903" cy="2557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3810402" y="1651245"/>
            <a:ext cx="184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 close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623524" y="2545475"/>
            <a:ext cx="245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parameter close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7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6" grpId="0" animBg="1"/>
      <p:bldP spid="27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95918" y="1364624"/>
            <a:ext cx="2762873" cy="425262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Layer Transfer</a:t>
            </a:r>
          </a:p>
        </p:txBody>
      </p:sp>
      <p:sp>
        <p:nvSpPr>
          <p:cNvPr id="4" name="矩形 3"/>
          <p:cNvSpPr/>
          <p:nvPr/>
        </p:nvSpPr>
        <p:spPr>
          <a:xfrm rot="16200000">
            <a:off x="2486512" y="4135078"/>
            <a:ext cx="205099" cy="1342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90095" y="1830614"/>
            <a:ext cx="2160000" cy="2312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52527" y="2538457"/>
            <a:ext cx="1616885" cy="206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765872" y="3253158"/>
            <a:ext cx="1616885" cy="2064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780620" y="3986295"/>
            <a:ext cx="1616885" cy="206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348630" y="4958149"/>
            <a:ext cx="251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layer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305788" y="1364624"/>
            <a:ext cx="251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 layer</a:t>
            </a:r>
            <a:endParaRPr lang="zh-TW" altLang="en-US" sz="2400" dirty="0"/>
          </a:p>
        </p:txBody>
      </p:sp>
      <p:sp>
        <p:nvSpPr>
          <p:cNvPr id="13" name="向右箭號 12"/>
          <p:cNvSpPr/>
          <p:nvPr/>
        </p:nvSpPr>
        <p:spPr>
          <a:xfrm rot="16200000">
            <a:off x="2394569" y="2792569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16200000">
            <a:off x="2395971" y="3521415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16200000">
            <a:off x="2394570" y="4244697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16200000">
            <a:off x="2381222" y="2093383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5388721" y="1263139"/>
            <a:ext cx="356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Copy some parameters</a:t>
            </a:r>
            <a:endParaRPr lang="zh-TW" altLang="en-US" sz="2800" dirty="0"/>
          </a:p>
        </p:txBody>
      </p:sp>
      <p:cxnSp>
        <p:nvCxnSpPr>
          <p:cNvPr id="45" name="直線單箭頭接點 44"/>
          <p:cNvCxnSpPr/>
          <p:nvPr/>
        </p:nvCxnSpPr>
        <p:spPr>
          <a:xfrm flipH="1">
            <a:off x="5795889" y="3727343"/>
            <a:ext cx="135562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流程圖: 磁碟 43"/>
          <p:cNvSpPr/>
          <p:nvPr/>
        </p:nvSpPr>
        <p:spPr>
          <a:xfrm>
            <a:off x="7267592" y="3428212"/>
            <a:ext cx="672060" cy="717086"/>
          </a:xfrm>
          <a:prstGeom prst="flowChartMagneticDisk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>
            <a:off x="6722109" y="4168308"/>
            <a:ext cx="2019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/>
              <a:t>Target </a:t>
            </a:r>
            <a:r>
              <a:rPr lang="en-US" altLang="zh-TW" sz="2400" dirty="0"/>
              <a:t>data</a:t>
            </a:r>
            <a:endParaRPr lang="zh-TW" altLang="en-US" sz="2400" dirty="0"/>
          </a:p>
        </p:txBody>
      </p:sp>
      <p:sp>
        <p:nvSpPr>
          <p:cNvPr id="43" name="流程圖: 磁碟 42"/>
          <p:cNvSpPr/>
          <p:nvPr/>
        </p:nvSpPr>
        <p:spPr>
          <a:xfrm>
            <a:off x="116604" y="4755193"/>
            <a:ext cx="1629253" cy="1348833"/>
          </a:xfrm>
          <a:prstGeom prst="flowChartMagneticDisk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Source data </a:t>
            </a:r>
          </a:p>
        </p:txBody>
      </p:sp>
      <p:sp>
        <p:nvSpPr>
          <p:cNvPr id="47" name="矩形 46"/>
          <p:cNvSpPr/>
          <p:nvPr/>
        </p:nvSpPr>
        <p:spPr>
          <a:xfrm rot="16200000">
            <a:off x="5351495" y="4135078"/>
            <a:ext cx="205099" cy="1342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4355078" y="1830614"/>
            <a:ext cx="2160000" cy="2312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4617510" y="2538457"/>
            <a:ext cx="1616885" cy="206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4630855" y="3253158"/>
            <a:ext cx="1616885" cy="2064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4645603" y="3986295"/>
            <a:ext cx="1616885" cy="206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向右箭號 12"/>
          <p:cNvSpPr/>
          <p:nvPr/>
        </p:nvSpPr>
        <p:spPr>
          <a:xfrm rot="16200000">
            <a:off x="5259552" y="2792569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向右箭號 13"/>
          <p:cNvSpPr/>
          <p:nvPr/>
        </p:nvSpPr>
        <p:spPr>
          <a:xfrm rot="16200000">
            <a:off x="5260954" y="3521415"/>
            <a:ext cx="359492" cy="41295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向右箭號 14"/>
          <p:cNvSpPr/>
          <p:nvPr/>
        </p:nvSpPr>
        <p:spPr>
          <a:xfrm rot="16200000">
            <a:off x="5259553" y="4244697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向右箭號 17"/>
          <p:cNvSpPr/>
          <p:nvPr/>
        </p:nvSpPr>
        <p:spPr>
          <a:xfrm rot="16200000">
            <a:off x="5246205" y="2093383"/>
            <a:ext cx="35949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>
            <a:off x="2883266" y="2299860"/>
            <a:ext cx="22091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2869261" y="3028074"/>
            <a:ext cx="22091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2869261" y="4465688"/>
            <a:ext cx="22091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4089181" y="4984674"/>
            <a:ext cx="5054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Only train the rest layers (prevent overfitting)</a:t>
            </a:r>
            <a:endParaRPr lang="zh-TW" altLang="en-US" sz="2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4060840" y="5841585"/>
            <a:ext cx="475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fine-tune the whole network (if there is sufficient data)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86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 descr="https://encrypted-tbn3.gstatic.com/images?q=tbn:ANd9GcTJsVxOxRJErtxwuBdCnIhRUOfPIyDsEGbxzLWkquVSl3H7ZF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1" y="4373587"/>
            <a:ext cx="1551927" cy="11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Layer Transfer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Which layer can be transferred (copied)?</a:t>
            </a:r>
          </a:p>
          <a:p>
            <a:pPr lvl="1"/>
            <a:r>
              <a:rPr lang="en-US" altLang="zh-TW" sz="2800" dirty="0"/>
              <a:t>Speech: usually copy the last few layers</a:t>
            </a:r>
          </a:p>
          <a:p>
            <a:pPr lvl="1"/>
            <a:r>
              <a:rPr lang="en-US" altLang="zh-TW" sz="2800" dirty="0"/>
              <a:t>Image: usually copy the first few layers</a:t>
            </a:r>
            <a:endParaRPr lang="zh-TW" altLang="en-US" sz="2800" dirty="0"/>
          </a:p>
          <a:p>
            <a:pPr lvl="1"/>
            <a:endParaRPr lang="zh-TW" altLang="en-US" sz="2800" dirty="0"/>
          </a:p>
        </p:txBody>
      </p:sp>
      <p:grpSp>
        <p:nvGrpSpPr>
          <p:cNvPr id="100" name="群組 99"/>
          <p:cNvGrpSpPr/>
          <p:nvPr/>
        </p:nvGrpSpPr>
        <p:grpSpPr>
          <a:xfrm>
            <a:off x="1810998" y="3466178"/>
            <a:ext cx="7275564" cy="2737794"/>
            <a:chOff x="1969032" y="2790010"/>
            <a:chExt cx="7275564" cy="2737794"/>
          </a:xfrm>
        </p:grpSpPr>
        <p:sp>
          <p:nvSpPr>
            <p:cNvPr id="20" name="向右箭號 19"/>
            <p:cNvSpPr/>
            <p:nvPr/>
          </p:nvSpPr>
          <p:spPr>
            <a:xfrm>
              <a:off x="1969032" y="3861664"/>
              <a:ext cx="605034" cy="90638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2192021" y="2790010"/>
              <a:ext cx="7052575" cy="2737794"/>
              <a:chOff x="2579958" y="2840432"/>
              <a:chExt cx="7052575" cy="2737794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3738501" y="2860767"/>
                <a:ext cx="1134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Layer 1</a:t>
                </a:r>
                <a:endParaRPr lang="zh-TW" altLang="en-US" sz="2400" dirty="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4885222" y="2850103"/>
                <a:ext cx="1134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Layer 2</a:t>
                </a:r>
                <a:endParaRPr lang="zh-TW" altLang="en-US" sz="2400" dirty="0"/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6844179" y="2840432"/>
                <a:ext cx="1134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Layer L</a:t>
                </a:r>
                <a:endParaRPr lang="zh-TW" altLang="en-US" sz="2400" dirty="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994986" y="3340430"/>
                <a:ext cx="629298" cy="22190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29092" y="3359141"/>
                <a:ext cx="629298" cy="22190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104351" y="3354936"/>
                <a:ext cx="629298" cy="22190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957483" y="3382571"/>
                <a:ext cx="420703" cy="21769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>
                <a:off x="7431641" y="4273249"/>
                <a:ext cx="85885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單箭頭接點 29"/>
              <p:cNvCxnSpPr/>
              <p:nvPr/>
            </p:nvCxnSpPr>
            <p:spPr>
              <a:xfrm>
                <a:off x="7523814" y="5306460"/>
                <a:ext cx="763705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單箭頭接點 30"/>
              <p:cNvCxnSpPr/>
              <p:nvPr/>
            </p:nvCxnSpPr>
            <p:spPr>
              <a:xfrm>
                <a:off x="7411503" y="3627392"/>
                <a:ext cx="8856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矩形 31"/>
              <p:cNvSpPr/>
              <p:nvPr/>
            </p:nvSpPr>
            <p:spPr>
              <a:xfrm>
                <a:off x="3017562" y="4007396"/>
                <a:ext cx="289125" cy="2843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3022467" y="3534424"/>
                <a:ext cx="289125" cy="2843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34" name="Object 12"/>
              <p:cNvGraphicFramePr>
                <a:graphicFrameLocks noChangeAspect="1"/>
              </p:cNvGraphicFramePr>
              <p:nvPr/>
            </p:nvGraphicFramePr>
            <p:xfrm>
              <a:off x="3033175" y="3455434"/>
              <a:ext cx="274401" cy="3831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6" name="方程式" r:id="rId5" imgW="152280" imgH="215640" progId="Equation.3">
                      <p:embed/>
                    </p:oleObj>
                  </mc:Choice>
                  <mc:Fallback>
                    <p:oleObj name="方程式" r:id="rId5" imgW="152280" imgH="215640" progId="Equation.3">
                      <p:embed/>
                      <p:pic>
                        <p:nvPicPr>
                          <p:cNvPr id="34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3175" y="3455434"/>
                            <a:ext cx="274401" cy="3831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12"/>
              <p:cNvGraphicFramePr>
                <a:graphicFrameLocks noChangeAspect="1"/>
              </p:cNvGraphicFramePr>
              <p:nvPr/>
            </p:nvGraphicFramePr>
            <p:xfrm>
              <a:off x="3037640" y="3938688"/>
              <a:ext cx="297156" cy="3831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7" name="方程式" r:id="rId7" imgW="164880" imgH="215640" progId="Equation.3">
                      <p:embed/>
                    </p:oleObj>
                  </mc:Choice>
                  <mc:Fallback>
                    <p:oleObj name="方程式" r:id="rId7" imgW="164880" imgH="215640" progId="Equation.3">
                      <p:embed/>
                      <p:pic>
                        <p:nvPicPr>
                          <p:cNvPr id="35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7640" y="3938688"/>
                            <a:ext cx="297156" cy="3831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橢圓 35"/>
              <p:cNvSpPr/>
              <p:nvPr/>
            </p:nvSpPr>
            <p:spPr>
              <a:xfrm>
                <a:off x="4094415" y="3398418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4096390" y="4044082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橢圓 37"/>
              <p:cNvSpPr/>
              <p:nvPr/>
            </p:nvSpPr>
            <p:spPr>
              <a:xfrm>
                <a:off x="4086581" y="5062467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 rot="5400000">
                <a:off x="3925896" y="4538719"/>
                <a:ext cx="993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011470" y="5190728"/>
                <a:ext cx="289125" cy="2843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 rot="5400000">
                <a:off x="2741626" y="4541508"/>
                <a:ext cx="10613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5203665" y="3398418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5205640" y="4044082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橢圓 43"/>
              <p:cNvSpPr/>
              <p:nvPr/>
            </p:nvSpPr>
            <p:spPr>
              <a:xfrm>
                <a:off x="5195831" y="5062467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 rot="5400000">
                <a:off x="5078862" y="4531204"/>
                <a:ext cx="9274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7169445" y="3397077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7171420" y="4027266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7177345" y="5061126"/>
                <a:ext cx="484116" cy="47614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 rot="5400000">
                <a:off x="7076005" y="4512423"/>
                <a:ext cx="895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8160011" y="3283441"/>
                <a:ext cx="9992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8160011" y="4035522"/>
                <a:ext cx="1472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elephant</a:t>
                </a:r>
                <a:endParaRPr lang="zh-TW" altLang="en-US" sz="2400" dirty="0"/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>
                <a:off x="8197061" y="4960232"/>
                <a:ext cx="925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……</a:t>
                </a:r>
                <a:endParaRPr lang="zh-TW" altLang="en-US" sz="2800" dirty="0"/>
              </a:p>
            </p:txBody>
          </p:sp>
          <p:cxnSp>
            <p:nvCxnSpPr>
              <p:cNvPr id="53" name="直線單箭頭接點 52"/>
              <p:cNvCxnSpPr>
                <a:stCxn id="36" idx="6"/>
                <a:endCxn id="42" idx="2"/>
              </p:cNvCxnSpPr>
              <p:nvPr/>
            </p:nvCxnSpPr>
            <p:spPr>
              <a:xfrm>
                <a:off x="4578532" y="3636491"/>
                <a:ext cx="6251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單箭頭接點 53"/>
              <p:cNvCxnSpPr/>
              <p:nvPr/>
            </p:nvCxnSpPr>
            <p:spPr>
              <a:xfrm>
                <a:off x="4578532" y="4293087"/>
                <a:ext cx="6251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單箭頭接點 54"/>
              <p:cNvCxnSpPr/>
              <p:nvPr/>
            </p:nvCxnSpPr>
            <p:spPr>
              <a:xfrm>
                <a:off x="4570698" y="5306460"/>
                <a:ext cx="6251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單箭頭接點 55"/>
              <p:cNvCxnSpPr>
                <a:stCxn id="37" idx="6"/>
                <a:endCxn id="42" idx="2"/>
              </p:cNvCxnSpPr>
              <p:nvPr/>
            </p:nvCxnSpPr>
            <p:spPr>
              <a:xfrm flipV="1">
                <a:off x="4580506" y="3636491"/>
                <a:ext cx="623159" cy="6456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單箭頭接點 56"/>
              <p:cNvCxnSpPr>
                <a:stCxn id="36" idx="6"/>
                <a:endCxn id="43" idx="2"/>
              </p:cNvCxnSpPr>
              <p:nvPr/>
            </p:nvCxnSpPr>
            <p:spPr>
              <a:xfrm>
                <a:off x="4578532" y="3636491"/>
                <a:ext cx="627109" cy="6456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單箭頭接點 57"/>
              <p:cNvCxnSpPr>
                <a:stCxn id="36" idx="6"/>
                <a:endCxn id="44" idx="2"/>
              </p:cNvCxnSpPr>
              <p:nvPr/>
            </p:nvCxnSpPr>
            <p:spPr>
              <a:xfrm>
                <a:off x="4578532" y="3636491"/>
                <a:ext cx="617300" cy="1664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單箭頭接點 58"/>
              <p:cNvCxnSpPr>
                <a:stCxn id="37" idx="6"/>
                <a:endCxn id="44" idx="2"/>
              </p:cNvCxnSpPr>
              <p:nvPr/>
            </p:nvCxnSpPr>
            <p:spPr>
              <a:xfrm>
                <a:off x="4580506" y="4282155"/>
                <a:ext cx="615325" cy="10183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單箭頭接點 59"/>
              <p:cNvCxnSpPr>
                <a:stCxn id="38" idx="6"/>
                <a:endCxn id="42" idx="2"/>
              </p:cNvCxnSpPr>
              <p:nvPr/>
            </p:nvCxnSpPr>
            <p:spPr>
              <a:xfrm flipV="1">
                <a:off x="4570698" y="3636491"/>
                <a:ext cx="632968" cy="1664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單箭頭接點 60"/>
              <p:cNvCxnSpPr>
                <a:stCxn id="38" idx="6"/>
                <a:endCxn id="43" idx="2"/>
              </p:cNvCxnSpPr>
              <p:nvPr/>
            </p:nvCxnSpPr>
            <p:spPr>
              <a:xfrm flipV="1">
                <a:off x="4570698" y="4282155"/>
                <a:ext cx="634943" cy="10183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單箭頭接點 61"/>
              <p:cNvCxnSpPr>
                <a:endCxn id="36" idx="2"/>
              </p:cNvCxnSpPr>
              <p:nvPr/>
            </p:nvCxnSpPr>
            <p:spPr>
              <a:xfrm flipV="1">
                <a:off x="3369790" y="3636491"/>
                <a:ext cx="724625" cy="248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單箭頭接點 62"/>
              <p:cNvCxnSpPr>
                <a:stCxn id="33" idx="3"/>
                <a:endCxn id="37" idx="2"/>
              </p:cNvCxnSpPr>
              <p:nvPr/>
            </p:nvCxnSpPr>
            <p:spPr>
              <a:xfrm>
                <a:off x="3311592" y="3676607"/>
                <a:ext cx="784798" cy="60554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單箭頭接點 63"/>
              <p:cNvCxnSpPr>
                <a:stCxn id="33" idx="3"/>
                <a:endCxn id="38" idx="1"/>
              </p:cNvCxnSpPr>
              <p:nvPr/>
            </p:nvCxnSpPr>
            <p:spPr>
              <a:xfrm>
                <a:off x="3311592" y="3676607"/>
                <a:ext cx="845886" cy="145558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單箭頭接點 64"/>
              <p:cNvCxnSpPr>
                <a:stCxn id="35" idx="3"/>
                <a:endCxn id="36" idx="2"/>
              </p:cNvCxnSpPr>
              <p:nvPr/>
            </p:nvCxnSpPr>
            <p:spPr>
              <a:xfrm flipV="1">
                <a:off x="3334797" y="3636491"/>
                <a:ext cx="759619" cy="4937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單箭頭接點 65"/>
              <p:cNvCxnSpPr>
                <a:stCxn id="32" idx="3"/>
                <a:endCxn id="37" idx="2"/>
              </p:cNvCxnSpPr>
              <p:nvPr/>
            </p:nvCxnSpPr>
            <p:spPr>
              <a:xfrm>
                <a:off x="3306687" y="4149578"/>
                <a:ext cx="789703" cy="1325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單箭頭接點 66"/>
              <p:cNvCxnSpPr>
                <a:stCxn id="32" idx="3"/>
                <a:endCxn id="38" idx="1"/>
              </p:cNvCxnSpPr>
              <p:nvPr/>
            </p:nvCxnSpPr>
            <p:spPr>
              <a:xfrm>
                <a:off x="3306687" y="4149578"/>
                <a:ext cx="850791" cy="9826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>
                <a:stCxn id="71" idx="3"/>
                <a:endCxn id="36" idx="2"/>
              </p:cNvCxnSpPr>
              <p:nvPr/>
            </p:nvCxnSpPr>
            <p:spPr>
              <a:xfrm flipV="1">
                <a:off x="3363189" y="3636491"/>
                <a:ext cx="731227" cy="167573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單箭頭接點 68"/>
              <p:cNvCxnSpPr>
                <a:stCxn id="71" idx="3"/>
                <a:endCxn id="37" idx="2"/>
              </p:cNvCxnSpPr>
              <p:nvPr/>
            </p:nvCxnSpPr>
            <p:spPr>
              <a:xfrm flipV="1">
                <a:off x="3363189" y="4282155"/>
                <a:ext cx="733201" cy="10300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單箭頭接點 69"/>
              <p:cNvCxnSpPr>
                <a:stCxn id="71" idx="3"/>
                <a:endCxn id="38" idx="1"/>
              </p:cNvCxnSpPr>
              <p:nvPr/>
            </p:nvCxnSpPr>
            <p:spPr>
              <a:xfrm flipV="1">
                <a:off x="3363189" y="5132196"/>
                <a:ext cx="794289" cy="18002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1" name="Object 12"/>
              <p:cNvGraphicFramePr>
                <a:graphicFrameLocks noChangeAspect="1"/>
              </p:cNvGraphicFramePr>
              <p:nvPr/>
            </p:nvGraphicFramePr>
            <p:xfrm>
              <a:off x="3020522" y="5109482"/>
              <a:ext cx="342667" cy="4054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8" name="方程式" r:id="rId9" imgW="190440" imgH="228600" progId="Equation.3">
                      <p:embed/>
                    </p:oleObj>
                  </mc:Choice>
                  <mc:Fallback>
                    <p:oleObj name="方程式" r:id="rId9" imgW="190440" imgH="228600" progId="Equation.3">
                      <p:embed/>
                      <p:pic>
                        <p:nvPicPr>
                          <p:cNvPr id="71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0522" y="5109482"/>
                            <a:ext cx="342667" cy="4054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2" name="直線單箭頭接點 71"/>
              <p:cNvCxnSpPr/>
              <p:nvPr/>
            </p:nvCxnSpPr>
            <p:spPr>
              <a:xfrm>
                <a:off x="6512640" y="3656983"/>
                <a:ext cx="6251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單箭頭接點 72"/>
              <p:cNvCxnSpPr/>
              <p:nvPr/>
            </p:nvCxnSpPr>
            <p:spPr>
              <a:xfrm>
                <a:off x="6512640" y="4313580"/>
                <a:ext cx="6251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單箭頭接點 73"/>
              <p:cNvCxnSpPr/>
              <p:nvPr/>
            </p:nvCxnSpPr>
            <p:spPr>
              <a:xfrm>
                <a:off x="6504806" y="5326953"/>
                <a:ext cx="6251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單箭頭接點 74"/>
              <p:cNvCxnSpPr/>
              <p:nvPr/>
            </p:nvCxnSpPr>
            <p:spPr>
              <a:xfrm flipV="1">
                <a:off x="6514615" y="3656983"/>
                <a:ext cx="623159" cy="6456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單箭頭接點 75"/>
              <p:cNvCxnSpPr/>
              <p:nvPr/>
            </p:nvCxnSpPr>
            <p:spPr>
              <a:xfrm>
                <a:off x="6512640" y="3656983"/>
                <a:ext cx="627109" cy="6456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單箭頭接點 76"/>
              <p:cNvCxnSpPr/>
              <p:nvPr/>
            </p:nvCxnSpPr>
            <p:spPr>
              <a:xfrm>
                <a:off x="6512640" y="3656983"/>
                <a:ext cx="617300" cy="1664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單箭頭接點 77"/>
              <p:cNvCxnSpPr/>
              <p:nvPr/>
            </p:nvCxnSpPr>
            <p:spPr>
              <a:xfrm>
                <a:off x="6514615" y="4302648"/>
                <a:ext cx="615325" cy="10183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單箭頭接點 78"/>
              <p:cNvCxnSpPr/>
              <p:nvPr/>
            </p:nvCxnSpPr>
            <p:spPr>
              <a:xfrm flipV="1">
                <a:off x="6504806" y="3656983"/>
                <a:ext cx="632968" cy="166404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單箭頭接點 79"/>
              <p:cNvCxnSpPr/>
              <p:nvPr/>
            </p:nvCxnSpPr>
            <p:spPr>
              <a:xfrm flipV="1">
                <a:off x="6504806" y="4302648"/>
                <a:ext cx="634943" cy="10183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文字方塊 81"/>
              <p:cNvSpPr txBox="1"/>
              <p:nvPr/>
            </p:nvSpPr>
            <p:spPr>
              <a:xfrm>
                <a:off x="2579958" y="2915729"/>
                <a:ext cx="1134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Pixels</a:t>
                </a:r>
                <a:endParaRPr lang="zh-TW" altLang="en-US" sz="2400" dirty="0"/>
              </a:p>
            </p:txBody>
          </p:sp>
        </p:grpSp>
        <p:sp>
          <p:nvSpPr>
            <p:cNvPr id="90" name="文字方塊 89"/>
            <p:cNvSpPr txBox="1"/>
            <p:nvPr/>
          </p:nvSpPr>
          <p:spPr>
            <a:xfrm>
              <a:off x="5267534" y="4901451"/>
              <a:ext cx="925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5269305" y="3871516"/>
              <a:ext cx="925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5242090" y="3260491"/>
              <a:ext cx="925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  <p:pic>
        <p:nvPicPr>
          <p:cNvPr id="94" name="圖片 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5101" y="3946481"/>
            <a:ext cx="376142" cy="376142"/>
          </a:xfrm>
          <a:prstGeom prst="rect">
            <a:avLst/>
          </a:prstGeom>
        </p:spPr>
      </p:pic>
      <p:pic>
        <p:nvPicPr>
          <p:cNvPr id="95" name="圖片 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29" y="4578811"/>
            <a:ext cx="396687" cy="363612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4598" y="5525811"/>
            <a:ext cx="377129" cy="384671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9196" y="3927843"/>
            <a:ext cx="419100" cy="419100"/>
          </a:xfrm>
          <a:prstGeom prst="rect">
            <a:avLst/>
          </a:prstGeom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3343" y="4573277"/>
            <a:ext cx="409575" cy="457200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51512" y="5513368"/>
            <a:ext cx="4476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2688</TotalTime>
  <Words>1889</Words>
  <Application>Microsoft Office PowerPoint</Application>
  <PresentationFormat>如螢幕大小 (4:3)</PresentationFormat>
  <Paragraphs>422</Paragraphs>
  <Slides>40</Slides>
  <Notes>14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8" baseType="lpstr">
      <vt:lpstr>Lucida Grande</vt:lpstr>
      <vt:lpstr>微軟正黑體</vt:lpstr>
      <vt:lpstr>Arial</vt:lpstr>
      <vt:lpstr>Calibri</vt:lpstr>
      <vt:lpstr>Calibri Light</vt:lpstr>
      <vt:lpstr>Cambria Math</vt:lpstr>
      <vt:lpstr>Office 佈景主題</vt:lpstr>
      <vt:lpstr>方程式</vt:lpstr>
      <vt:lpstr>Transfer Learning</vt:lpstr>
      <vt:lpstr>Transfer Learning</vt:lpstr>
      <vt:lpstr>Why?</vt:lpstr>
      <vt:lpstr>Transfer Learning</vt:lpstr>
      <vt:lpstr>Transfer Learning - Overview</vt:lpstr>
      <vt:lpstr>Model Fine-tuning</vt:lpstr>
      <vt:lpstr>Conservative Training</vt:lpstr>
      <vt:lpstr>Layer Transfer</vt:lpstr>
      <vt:lpstr>Layer Transfer</vt:lpstr>
      <vt:lpstr>Layer Transfer - Image</vt:lpstr>
      <vt:lpstr>Layer Transfer - Image</vt:lpstr>
      <vt:lpstr>Transfer Learning - Overview</vt:lpstr>
      <vt:lpstr>Multitask Learning</vt:lpstr>
      <vt:lpstr>Multitask Learning  - Multilingual Speech Recognition</vt:lpstr>
      <vt:lpstr>Multitask Learning - Multilingual</vt:lpstr>
      <vt:lpstr>Progressive Neural Networks</vt:lpstr>
      <vt:lpstr>PowerPoint 簡報</vt:lpstr>
      <vt:lpstr>Transfer Learning - Overview</vt:lpstr>
      <vt:lpstr>Task description</vt:lpstr>
      <vt:lpstr>Domain-adversarial training</vt:lpstr>
      <vt:lpstr>Domain-adversarial training</vt:lpstr>
      <vt:lpstr>Domain-adversarial training</vt:lpstr>
      <vt:lpstr>Domain-adversarial training</vt:lpstr>
      <vt:lpstr>Domain-adversarial training</vt:lpstr>
      <vt:lpstr>Transfer Learning - Overview</vt:lpstr>
      <vt:lpstr>Zero-shot Learning</vt:lpstr>
      <vt:lpstr>Zero-shot Learning</vt:lpstr>
      <vt:lpstr>Zero-shot Learning</vt:lpstr>
      <vt:lpstr>Zero-shot Learning</vt:lpstr>
      <vt:lpstr>Zero-shot Learning</vt:lpstr>
      <vt:lpstr>Zero-shot Learning</vt:lpstr>
      <vt:lpstr>Zero-shot Learning</vt:lpstr>
      <vt:lpstr>PowerPoint 簡報</vt:lpstr>
      <vt:lpstr>Example of Zero-shot Learning</vt:lpstr>
      <vt:lpstr>Example of Zero-shot Learning</vt:lpstr>
      <vt:lpstr>Transfer Learning - Overview</vt:lpstr>
      <vt:lpstr>Self-taught learning</vt:lpstr>
      <vt:lpstr>Acknowledgement</vt:lpstr>
      <vt:lpstr>Appendix</vt:lpstr>
      <vt:lpstr>More about Zero-shot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Learning</dc:title>
  <dc:creator>Hung-yi Lee</dc:creator>
  <cp:lastModifiedBy>Hung-yi Lee</cp:lastModifiedBy>
  <cp:revision>98</cp:revision>
  <dcterms:created xsi:type="dcterms:W3CDTF">2016-11-29T13:16:29Z</dcterms:created>
  <dcterms:modified xsi:type="dcterms:W3CDTF">2020-09-04T18:00:56Z</dcterms:modified>
</cp:coreProperties>
</file>