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1131" r:id="rId2"/>
    <p:sldId id="1250" r:id="rId3"/>
    <p:sldId id="1025" r:id="rId4"/>
    <p:sldId id="882" r:id="rId5"/>
    <p:sldId id="883" r:id="rId6"/>
    <p:sldId id="750" r:id="rId7"/>
    <p:sldId id="1256" r:id="rId8"/>
    <p:sldId id="1137" r:id="rId9"/>
    <p:sldId id="1251" r:id="rId10"/>
    <p:sldId id="477" r:id="rId11"/>
    <p:sldId id="815" r:id="rId12"/>
    <p:sldId id="829" r:id="rId13"/>
    <p:sldId id="1135" r:id="rId14"/>
    <p:sldId id="1136" r:id="rId15"/>
    <p:sldId id="1247" r:id="rId16"/>
    <p:sldId id="1248" r:id="rId17"/>
    <p:sldId id="1249" r:id="rId18"/>
    <p:sldId id="1257" r:id="rId19"/>
    <p:sldId id="1252" r:id="rId20"/>
    <p:sldId id="1139" r:id="rId21"/>
    <p:sldId id="1140" r:id="rId22"/>
    <p:sldId id="1141" r:id="rId23"/>
    <p:sldId id="1142" r:id="rId24"/>
    <p:sldId id="543" r:id="rId25"/>
    <p:sldId id="1117" r:id="rId26"/>
    <p:sldId id="980" r:id="rId27"/>
    <p:sldId id="1246" r:id="rId28"/>
    <p:sldId id="1232" r:id="rId29"/>
    <p:sldId id="1254" r:id="rId30"/>
    <p:sldId id="1255" r:id="rId31"/>
    <p:sldId id="1158" r:id="rId32"/>
    <p:sldId id="1157" r:id="rId33"/>
    <p:sldId id="1038" r:id="rId34"/>
    <p:sldId id="1007" r:id="rId35"/>
    <p:sldId id="1183" r:id="rId36"/>
    <p:sldId id="1173" r:id="rId37"/>
    <p:sldId id="1172" r:id="rId38"/>
    <p:sldId id="1253" r:id="rId39"/>
    <p:sldId id="52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6" autoAdjust="0"/>
    <p:restoredTop sz="78515" autoAdjust="0"/>
  </p:normalViewPr>
  <p:slideViewPr>
    <p:cSldViewPr snapToGrid="0">
      <p:cViewPr varScale="1">
        <p:scale>
          <a:sx n="52" d="100"/>
          <a:sy n="52" d="100"/>
        </p:scale>
        <p:origin x="1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C4D08-9452-440E-9CBB-62EC00A9B327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B920A5-A1E9-480A-9F34-A42BC1AA93DB}">
      <dgm:prSet phldrT="[文字]" custT="1"/>
      <dgm:spPr/>
      <dgm:t>
        <a:bodyPr/>
        <a:lstStyle/>
        <a:p>
          <a:r>
            <a:rPr lang="en-US" altLang="zh-TW" sz="2800" dirty="0"/>
            <a:t>“Reinforcement Learning”</a:t>
          </a:r>
          <a:endParaRPr lang="zh-TW" altLang="en-US" sz="2800" dirty="0"/>
        </a:p>
      </dgm:t>
    </dgm:pt>
    <dgm:pt modelId="{E3D7A1DA-179B-4C23-BD86-9FC6F6506DE5}" type="parTrans" cxnId="{578389DC-29C1-4FD2-90F8-835B578C71EC}">
      <dgm:prSet/>
      <dgm:spPr/>
      <dgm:t>
        <a:bodyPr/>
        <a:lstStyle/>
        <a:p>
          <a:endParaRPr lang="zh-TW" altLang="en-US"/>
        </a:p>
      </dgm:t>
    </dgm:pt>
    <dgm:pt modelId="{8116A2ED-FD39-43ED-856E-D9C59F1730D5}" type="sibTrans" cxnId="{578389DC-29C1-4FD2-90F8-835B578C71EC}">
      <dgm:prSet/>
      <dgm:spPr/>
      <dgm:t>
        <a:bodyPr/>
        <a:lstStyle/>
        <a:p>
          <a:endParaRPr lang="zh-TW" altLang="en-US"/>
        </a:p>
      </dgm:t>
    </dgm:pt>
    <dgm:pt modelId="{A23583E3-8FA4-4554-9B5B-8632F2D71F00}">
      <dgm:prSet phldrT="[文字]" custT="1"/>
      <dgm:spPr/>
      <dgm:t>
        <a:bodyPr/>
        <a:lstStyle/>
        <a:p>
          <a:r>
            <a:rPr lang="en-US" altLang="zh-TW" sz="1800">
              <a:latin typeface="Lucida Grande"/>
            </a:rPr>
            <a:t>[Yu, et al., AAAI, 2017]</a:t>
          </a:r>
          <a:r>
            <a:rPr lang="de-DE" altLang="zh-TW" sz="1800">
              <a:latin typeface="Lucida Grande"/>
            </a:rPr>
            <a:t>[Li, et al., EMNLP, 2017]</a:t>
          </a:r>
          <a:r>
            <a:rPr lang="en-US" altLang="zh-TW" sz="1800"/>
            <a:t>[Tong Che</a:t>
          </a:r>
          <a:r>
            <a:rPr lang="en-US" altLang="zh-TW" sz="1800">
              <a:latin typeface="Lucida Grande"/>
            </a:rPr>
            <a:t>, et al</a:t>
          </a:r>
          <a:r>
            <a:rPr lang="en-US" altLang="zh-TW" sz="1800"/>
            <a:t>, arXiv, 2017][Jiaxian Guo, et al., AAAI, 2018][Kevin Lin, et al, NIPS, 2017][William Fedus, et al., ICLR, 2018]</a:t>
          </a:r>
          <a:r>
            <a:rPr lang="en-US" altLang="zh-TW" sz="1800">
              <a:latin typeface="Lucida Grande"/>
            </a:rPr>
            <a:t> </a:t>
          </a:r>
          <a:endParaRPr lang="zh-TW" altLang="en-US" sz="1800" dirty="0"/>
        </a:p>
      </dgm:t>
    </dgm:pt>
    <dgm:pt modelId="{5DAEAB3C-F124-4AA3-BFC7-3B5AA5653115}" type="parTrans" cxnId="{67A72EA1-1206-4C90-AD4E-57A9675E4A2A}">
      <dgm:prSet/>
      <dgm:spPr/>
      <dgm:t>
        <a:bodyPr/>
        <a:lstStyle/>
        <a:p>
          <a:endParaRPr lang="zh-TW" altLang="en-US"/>
        </a:p>
      </dgm:t>
    </dgm:pt>
    <dgm:pt modelId="{BC36083C-39D7-466C-9C88-CBB32A13EB03}" type="sibTrans" cxnId="{67A72EA1-1206-4C90-AD4E-57A9675E4A2A}">
      <dgm:prSet/>
      <dgm:spPr/>
      <dgm:t>
        <a:bodyPr/>
        <a:lstStyle/>
        <a:p>
          <a:endParaRPr lang="zh-TW" altLang="en-US"/>
        </a:p>
      </dgm:t>
    </dgm:pt>
    <dgm:pt modelId="{C6277CE0-8520-4CC2-991C-E149F1678F11}">
      <dgm:prSet phldrT="[文字]" custT="1"/>
      <dgm:spPr/>
      <dgm:t>
        <a:bodyPr/>
        <a:lstStyle/>
        <a:p>
          <a:r>
            <a:rPr lang="en-US" altLang="zh-TW" sz="2800" dirty="0"/>
            <a:t>Gumbel-</a:t>
          </a:r>
          <a:r>
            <a:rPr lang="en-US" altLang="zh-TW" sz="2800" dirty="0" err="1"/>
            <a:t>softmax</a:t>
          </a:r>
          <a:endParaRPr lang="zh-TW" altLang="en-US" sz="2800" dirty="0"/>
        </a:p>
      </dgm:t>
    </dgm:pt>
    <dgm:pt modelId="{943320A1-4CC6-4DAD-B39B-6B226305621A}" type="parTrans" cxnId="{645EB7CB-1A25-4729-8A97-201C3C72BBEC}">
      <dgm:prSet/>
      <dgm:spPr/>
      <dgm:t>
        <a:bodyPr/>
        <a:lstStyle/>
        <a:p>
          <a:endParaRPr lang="zh-TW" altLang="en-US"/>
        </a:p>
      </dgm:t>
    </dgm:pt>
    <dgm:pt modelId="{6502C013-A8D6-444B-BBC4-333A0E5B6981}" type="sibTrans" cxnId="{645EB7CB-1A25-4729-8A97-201C3C72BBEC}">
      <dgm:prSet/>
      <dgm:spPr/>
      <dgm:t>
        <a:bodyPr/>
        <a:lstStyle/>
        <a:p>
          <a:endParaRPr lang="zh-TW" altLang="en-US"/>
        </a:p>
      </dgm:t>
    </dgm:pt>
    <dgm:pt modelId="{7D9BA414-DFF5-4FE8-BC8B-D267A347B434}">
      <dgm:prSet phldrT="[文字]" custT="1"/>
      <dgm:spPr/>
      <dgm:t>
        <a:bodyPr/>
        <a:lstStyle/>
        <a:p>
          <a:r>
            <a:rPr lang="en-US" altLang="zh-TW" sz="1800"/>
            <a:t>[Matt J. Kusner</a:t>
          </a:r>
          <a:r>
            <a:rPr lang="en-US" altLang="zh-TW" sz="1800">
              <a:latin typeface="Lucida Grande"/>
            </a:rPr>
            <a:t>, et al</a:t>
          </a:r>
          <a:r>
            <a:rPr lang="en-US" altLang="zh-TW" sz="1800"/>
            <a:t>, arXiv, 2016]</a:t>
          </a:r>
          <a:endParaRPr lang="zh-TW" altLang="en-US" sz="1800" dirty="0"/>
        </a:p>
      </dgm:t>
    </dgm:pt>
    <dgm:pt modelId="{8DC6C5B0-B24A-4A76-9309-9166BBDA33AB}" type="parTrans" cxnId="{BB83306F-4940-4DAF-B90D-B01D751D22F3}">
      <dgm:prSet/>
      <dgm:spPr/>
      <dgm:t>
        <a:bodyPr/>
        <a:lstStyle/>
        <a:p>
          <a:endParaRPr lang="zh-TW" altLang="en-US"/>
        </a:p>
      </dgm:t>
    </dgm:pt>
    <dgm:pt modelId="{5FC08EB9-D78F-45BA-A40C-9BA4D92C23C4}" type="sibTrans" cxnId="{BB83306F-4940-4DAF-B90D-B01D751D22F3}">
      <dgm:prSet/>
      <dgm:spPr/>
      <dgm:t>
        <a:bodyPr/>
        <a:lstStyle/>
        <a:p>
          <a:endParaRPr lang="zh-TW" altLang="en-US"/>
        </a:p>
      </dgm:t>
    </dgm:pt>
    <dgm:pt modelId="{BAE4C07F-FD56-45AC-AE41-DE819A167C5E}">
      <dgm:prSet phldrT="[文字]" custT="1"/>
      <dgm:spPr/>
      <dgm:t>
        <a:bodyPr/>
        <a:lstStyle/>
        <a:p>
          <a:r>
            <a:rPr lang="en-US" altLang="zh-TW" sz="2800" dirty="0"/>
            <a:t>Continuous Input for Discriminator</a:t>
          </a:r>
          <a:endParaRPr lang="zh-TW" altLang="en-US" sz="2800" dirty="0"/>
        </a:p>
      </dgm:t>
    </dgm:pt>
    <dgm:pt modelId="{CE5DA154-9DD0-469A-815B-F38D140A7F3C}" type="parTrans" cxnId="{7A541A52-A7C2-4D00-8225-ED13D6199EDC}">
      <dgm:prSet/>
      <dgm:spPr/>
      <dgm:t>
        <a:bodyPr/>
        <a:lstStyle/>
        <a:p>
          <a:endParaRPr lang="zh-TW" altLang="en-US"/>
        </a:p>
      </dgm:t>
    </dgm:pt>
    <dgm:pt modelId="{47471E62-783C-42C1-9551-0050CE605A46}" type="sibTrans" cxnId="{7A541A52-A7C2-4D00-8225-ED13D6199EDC}">
      <dgm:prSet/>
      <dgm:spPr/>
      <dgm:t>
        <a:bodyPr/>
        <a:lstStyle/>
        <a:p>
          <a:endParaRPr lang="zh-TW" altLang="en-US"/>
        </a:p>
      </dgm:t>
    </dgm:pt>
    <dgm:pt modelId="{4E4687E2-AF3A-402B-BCF9-79CC7565ADDA}">
      <dgm:prSet phldrT="[文字]" custT="1"/>
      <dgm:spPr/>
      <dgm:t>
        <a:bodyPr/>
        <a:lstStyle/>
        <a:p>
          <a:r>
            <a:rPr lang="en-US" altLang="zh-TW" sz="1800"/>
            <a:t>[Sai Rajeswar, et al., arXiv, 2017][Ofir Press, et al., ICML workshop, 2017][Zhen Xu, et al., EMNLP, 2017][Alex Lamb, et al., NIPS, 2016][Yizhe Zhang, et al., ICML, 2017]</a:t>
          </a:r>
          <a:endParaRPr lang="zh-TW" altLang="en-US" sz="1800" dirty="0"/>
        </a:p>
      </dgm:t>
    </dgm:pt>
    <dgm:pt modelId="{98963982-1712-4AB8-A388-D91B5E51CF2D}" type="parTrans" cxnId="{31D77344-634F-4AC9-8530-D763247AE0F1}">
      <dgm:prSet/>
      <dgm:spPr/>
      <dgm:t>
        <a:bodyPr/>
        <a:lstStyle/>
        <a:p>
          <a:endParaRPr lang="zh-TW" altLang="en-US"/>
        </a:p>
      </dgm:t>
    </dgm:pt>
    <dgm:pt modelId="{334FE111-520D-4492-9CB3-47FB14A66B2C}" type="sibTrans" cxnId="{31D77344-634F-4AC9-8530-D763247AE0F1}">
      <dgm:prSet/>
      <dgm:spPr/>
      <dgm:t>
        <a:bodyPr/>
        <a:lstStyle/>
        <a:p>
          <a:endParaRPr lang="zh-TW" altLang="en-US"/>
        </a:p>
      </dgm:t>
    </dgm:pt>
    <dgm:pt modelId="{193D844A-C969-4CA4-BC86-0C37C379EF61}" type="pres">
      <dgm:prSet presAssocID="{E72C4D08-9452-440E-9CBB-62EC00A9B327}" presName="linear" presStyleCnt="0">
        <dgm:presLayoutVars>
          <dgm:animLvl val="lvl"/>
          <dgm:resizeHandles val="exact"/>
        </dgm:presLayoutVars>
      </dgm:prSet>
      <dgm:spPr/>
    </dgm:pt>
    <dgm:pt modelId="{49F3BD5C-259E-4D2B-8749-5344227D8E63}" type="pres">
      <dgm:prSet presAssocID="{C6277CE0-8520-4CC2-991C-E149F1678F1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E3E9F4-8DC2-4EBE-8F63-A062A1560122}" type="pres">
      <dgm:prSet presAssocID="{C6277CE0-8520-4CC2-991C-E149F1678F11}" presName="childText" presStyleLbl="revTx" presStyleIdx="0" presStyleCnt="3">
        <dgm:presLayoutVars>
          <dgm:bulletEnabled val="1"/>
        </dgm:presLayoutVars>
      </dgm:prSet>
      <dgm:spPr/>
    </dgm:pt>
    <dgm:pt modelId="{EC1B19BC-7856-4E02-898F-BE9034D68682}" type="pres">
      <dgm:prSet presAssocID="{BAE4C07F-FD56-45AC-AE41-DE819A167C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842BC5-1669-4C6C-860D-72FFE00CFD4D}" type="pres">
      <dgm:prSet presAssocID="{BAE4C07F-FD56-45AC-AE41-DE819A167C5E}" presName="childText" presStyleLbl="revTx" presStyleIdx="1" presStyleCnt="3">
        <dgm:presLayoutVars>
          <dgm:bulletEnabled val="1"/>
        </dgm:presLayoutVars>
      </dgm:prSet>
      <dgm:spPr/>
    </dgm:pt>
    <dgm:pt modelId="{77B2F871-E9D9-4EB3-8B66-4FDC64955243}" type="pres">
      <dgm:prSet presAssocID="{72B920A5-A1E9-480A-9F34-A42BC1AA93D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EB1E1DC-A3E2-4B33-B8F6-6A8DB2248824}" type="pres">
      <dgm:prSet presAssocID="{72B920A5-A1E9-480A-9F34-A42BC1AA93D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05FD035-ED8C-4928-AF7F-51900B3422B9}" type="presOf" srcId="{4E4687E2-AF3A-402B-BCF9-79CC7565ADDA}" destId="{E4842BC5-1669-4C6C-860D-72FFE00CFD4D}" srcOrd="0" destOrd="0" presId="urn:microsoft.com/office/officeart/2005/8/layout/vList2"/>
    <dgm:cxn modelId="{FD6F9C41-D99E-438D-A2F1-BCC3DD294E55}" type="presOf" srcId="{A23583E3-8FA4-4554-9B5B-8632F2D71F00}" destId="{0EB1E1DC-A3E2-4B33-B8F6-6A8DB2248824}" srcOrd="0" destOrd="0" presId="urn:microsoft.com/office/officeart/2005/8/layout/vList2"/>
    <dgm:cxn modelId="{31D77344-634F-4AC9-8530-D763247AE0F1}" srcId="{BAE4C07F-FD56-45AC-AE41-DE819A167C5E}" destId="{4E4687E2-AF3A-402B-BCF9-79CC7565ADDA}" srcOrd="0" destOrd="0" parTransId="{98963982-1712-4AB8-A388-D91B5E51CF2D}" sibTransId="{334FE111-520D-4492-9CB3-47FB14A66B2C}"/>
    <dgm:cxn modelId="{BB83306F-4940-4DAF-B90D-B01D751D22F3}" srcId="{C6277CE0-8520-4CC2-991C-E149F1678F11}" destId="{7D9BA414-DFF5-4FE8-BC8B-D267A347B434}" srcOrd="0" destOrd="0" parTransId="{8DC6C5B0-B24A-4A76-9309-9166BBDA33AB}" sibTransId="{5FC08EB9-D78F-45BA-A40C-9BA4D92C23C4}"/>
    <dgm:cxn modelId="{BAE95751-FDB9-421B-BA1B-7A7FE6CD726C}" type="presOf" srcId="{BAE4C07F-FD56-45AC-AE41-DE819A167C5E}" destId="{EC1B19BC-7856-4E02-898F-BE9034D68682}" srcOrd="0" destOrd="0" presId="urn:microsoft.com/office/officeart/2005/8/layout/vList2"/>
    <dgm:cxn modelId="{7A541A52-A7C2-4D00-8225-ED13D6199EDC}" srcId="{E72C4D08-9452-440E-9CBB-62EC00A9B327}" destId="{BAE4C07F-FD56-45AC-AE41-DE819A167C5E}" srcOrd="1" destOrd="0" parTransId="{CE5DA154-9DD0-469A-815B-F38D140A7F3C}" sibTransId="{47471E62-783C-42C1-9551-0050CE605A46}"/>
    <dgm:cxn modelId="{45BD7E75-E1FD-4F07-B6D6-A8F8C713FE29}" type="presOf" srcId="{C6277CE0-8520-4CC2-991C-E149F1678F11}" destId="{49F3BD5C-259E-4D2B-8749-5344227D8E63}" srcOrd="0" destOrd="0" presId="urn:microsoft.com/office/officeart/2005/8/layout/vList2"/>
    <dgm:cxn modelId="{67A72EA1-1206-4C90-AD4E-57A9675E4A2A}" srcId="{72B920A5-A1E9-480A-9F34-A42BC1AA93DB}" destId="{A23583E3-8FA4-4554-9B5B-8632F2D71F00}" srcOrd="0" destOrd="0" parTransId="{5DAEAB3C-F124-4AA3-BFC7-3B5AA5653115}" sibTransId="{BC36083C-39D7-466C-9C88-CBB32A13EB03}"/>
    <dgm:cxn modelId="{645EB7CB-1A25-4729-8A97-201C3C72BBEC}" srcId="{E72C4D08-9452-440E-9CBB-62EC00A9B327}" destId="{C6277CE0-8520-4CC2-991C-E149F1678F11}" srcOrd="0" destOrd="0" parTransId="{943320A1-4CC6-4DAD-B39B-6B226305621A}" sibTransId="{6502C013-A8D6-444B-BBC4-333A0E5B6981}"/>
    <dgm:cxn modelId="{72021BD2-184A-4C7E-B652-1184E9E262B4}" type="presOf" srcId="{72B920A5-A1E9-480A-9F34-A42BC1AA93DB}" destId="{77B2F871-E9D9-4EB3-8B66-4FDC64955243}" srcOrd="0" destOrd="0" presId="urn:microsoft.com/office/officeart/2005/8/layout/vList2"/>
    <dgm:cxn modelId="{494A40DC-F992-4AFF-BFDC-46F1F0027F91}" type="presOf" srcId="{7D9BA414-DFF5-4FE8-BC8B-D267A347B434}" destId="{07E3E9F4-8DC2-4EBE-8F63-A062A1560122}" srcOrd="0" destOrd="0" presId="urn:microsoft.com/office/officeart/2005/8/layout/vList2"/>
    <dgm:cxn modelId="{578389DC-29C1-4FD2-90F8-835B578C71EC}" srcId="{E72C4D08-9452-440E-9CBB-62EC00A9B327}" destId="{72B920A5-A1E9-480A-9F34-A42BC1AA93DB}" srcOrd="2" destOrd="0" parTransId="{E3D7A1DA-179B-4C23-BD86-9FC6F6506DE5}" sibTransId="{8116A2ED-FD39-43ED-856E-D9C59F1730D5}"/>
    <dgm:cxn modelId="{1043CAE9-6C0C-4EB0-AE85-DBA6F1E5AB69}" type="presOf" srcId="{E72C4D08-9452-440E-9CBB-62EC00A9B327}" destId="{193D844A-C969-4CA4-BC86-0C37C379EF61}" srcOrd="0" destOrd="0" presId="urn:microsoft.com/office/officeart/2005/8/layout/vList2"/>
    <dgm:cxn modelId="{8E60B89E-C6E7-435D-B4FA-A15BF67E17AB}" type="presParOf" srcId="{193D844A-C969-4CA4-BC86-0C37C379EF61}" destId="{49F3BD5C-259E-4D2B-8749-5344227D8E63}" srcOrd="0" destOrd="0" presId="urn:microsoft.com/office/officeart/2005/8/layout/vList2"/>
    <dgm:cxn modelId="{0010EFBD-AA82-498A-AB3C-AF92EA96CA8A}" type="presParOf" srcId="{193D844A-C969-4CA4-BC86-0C37C379EF61}" destId="{07E3E9F4-8DC2-4EBE-8F63-A062A1560122}" srcOrd="1" destOrd="0" presId="urn:microsoft.com/office/officeart/2005/8/layout/vList2"/>
    <dgm:cxn modelId="{FA35C8A2-C9E8-4E76-8E45-ED32274C3CF4}" type="presParOf" srcId="{193D844A-C969-4CA4-BC86-0C37C379EF61}" destId="{EC1B19BC-7856-4E02-898F-BE9034D68682}" srcOrd="2" destOrd="0" presId="urn:microsoft.com/office/officeart/2005/8/layout/vList2"/>
    <dgm:cxn modelId="{83AF7F41-02FD-4380-9854-20BAE17AB855}" type="presParOf" srcId="{193D844A-C969-4CA4-BC86-0C37C379EF61}" destId="{E4842BC5-1669-4C6C-860D-72FFE00CFD4D}" srcOrd="3" destOrd="0" presId="urn:microsoft.com/office/officeart/2005/8/layout/vList2"/>
    <dgm:cxn modelId="{F54FC994-3B77-4AC3-89AC-7479CD83B650}" type="presParOf" srcId="{193D844A-C969-4CA4-BC86-0C37C379EF61}" destId="{77B2F871-E9D9-4EB3-8B66-4FDC64955243}" srcOrd="4" destOrd="0" presId="urn:microsoft.com/office/officeart/2005/8/layout/vList2"/>
    <dgm:cxn modelId="{565A81C5-23A4-43F5-850B-608DF444CA56}" type="presParOf" srcId="{193D844A-C969-4CA4-BC86-0C37C379EF61}" destId="{0EB1E1DC-A3E2-4B33-B8F6-6A8DB224882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3BD5C-259E-4D2B-8749-5344227D8E63}">
      <dsp:nvSpPr>
        <dsp:cNvPr id="0" name=""/>
        <dsp:cNvSpPr/>
      </dsp:nvSpPr>
      <dsp:spPr>
        <a:xfrm>
          <a:off x="0" y="9904"/>
          <a:ext cx="7886700" cy="6926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Gumbel-</a:t>
          </a:r>
          <a:r>
            <a:rPr lang="en-US" altLang="zh-TW" sz="2800" kern="1200" dirty="0" err="1"/>
            <a:t>softmax</a:t>
          </a:r>
          <a:endParaRPr lang="zh-TW" altLang="en-US" sz="2800" kern="1200" dirty="0"/>
        </a:p>
      </dsp:txBody>
      <dsp:txXfrm>
        <a:off x="33812" y="43716"/>
        <a:ext cx="7819076" cy="625016"/>
      </dsp:txXfrm>
    </dsp:sp>
    <dsp:sp modelId="{07E3E9F4-8DC2-4EBE-8F63-A062A1560122}">
      <dsp:nvSpPr>
        <dsp:cNvPr id="0" name=""/>
        <dsp:cNvSpPr/>
      </dsp:nvSpPr>
      <dsp:spPr>
        <a:xfrm>
          <a:off x="0" y="702544"/>
          <a:ext cx="78867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/>
            <a:t>[Matt J. Kusner</a:t>
          </a:r>
          <a:r>
            <a:rPr lang="en-US" altLang="zh-TW" sz="1800" kern="1200">
              <a:latin typeface="Lucida Grande"/>
            </a:rPr>
            <a:t>, et al</a:t>
          </a:r>
          <a:r>
            <a:rPr lang="en-US" altLang="zh-TW" sz="1800" kern="1200"/>
            <a:t>, arXiv, 2016]</a:t>
          </a:r>
          <a:endParaRPr lang="zh-TW" altLang="en-US" sz="1800" kern="1200" dirty="0"/>
        </a:p>
      </dsp:txBody>
      <dsp:txXfrm>
        <a:off x="0" y="702544"/>
        <a:ext cx="7886700" cy="612720"/>
      </dsp:txXfrm>
    </dsp:sp>
    <dsp:sp modelId="{EC1B19BC-7856-4E02-898F-BE9034D68682}">
      <dsp:nvSpPr>
        <dsp:cNvPr id="0" name=""/>
        <dsp:cNvSpPr/>
      </dsp:nvSpPr>
      <dsp:spPr>
        <a:xfrm>
          <a:off x="0" y="1315264"/>
          <a:ext cx="7886700" cy="6926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Continuous Input for Discriminator</a:t>
          </a:r>
          <a:endParaRPr lang="zh-TW" altLang="en-US" sz="2800" kern="1200" dirty="0"/>
        </a:p>
      </dsp:txBody>
      <dsp:txXfrm>
        <a:off x="33812" y="1349076"/>
        <a:ext cx="7819076" cy="625016"/>
      </dsp:txXfrm>
    </dsp:sp>
    <dsp:sp modelId="{E4842BC5-1669-4C6C-860D-72FFE00CFD4D}">
      <dsp:nvSpPr>
        <dsp:cNvPr id="0" name=""/>
        <dsp:cNvSpPr/>
      </dsp:nvSpPr>
      <dsp:spPr>
        <a:xfrm>
          <a:off x="0" y="2007904"/>
          <a:ext cx="7886700" cy="80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/>
            <a:t>[Sai Rajeswar, et al., arXiv, 2017][Ofir Press, et al., ICML workshop, 2017][Zhen Xu, et al., EMNLP, 2017][Alex Lamb, et al., NIPS, 2016][Yizhe Zhang, et al., ICML, 2017]</a:t>
          </a:r>
          <a:endParaRPr lang="zh-TW" altLang="en-US" sz="1800" kern="1200" dirty="0"/>
        </a:p>
      </dsp:txBody>
      <dsp:txXfrm>
        <a:off x="0" y="2007904"/>
        <a:ext cx="7886700" cy="804195"/>
      </dsp:txXfrm>
    </dsp:sp>
    <dsp:sp modelId="{77B2F871-E9D9-4EB3-8B66-4FDC64955243}">
      <dsp:nvSpPr>
        <dsp:cNvPr id="0" name=""/>
        <dsp:cNvSpPr/>
      </dsp:nvSpPr>
      <dsp:spPr>
        <a:xfrm>
          <a:off x="0" y="2812099"/>
          <a:ext cx="7886700" cy="6926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“Reinforcement Learning”</a:t>
          </a:r>
          <a:endParaRPr lang="zh-TW" altLang="en-US" sz="2800" kern="1200" dirty="0"/>
        </a:p>
      </dsp:txBody>
      <dsp:txXfrm>
        <a:off x="33812" y="2845911"/>
        <a:ext cx="7819076" cy="625016"/>
      </dsp:txXfrm>
    </dsp:sp>
    <dsp:sp modelId="{0EB1E1DC-A3E2-4B33-B8F6-6A8DB2248824}">
      <dsp:nvSpPr>
        <dsp:cNvPr id="0" name=""/>
        <dsp:cNvSpPr/>
      </dsp:nvSpPr>
      <dsp:spPr>
        <a:xfrm>
          <a:off x="0" y="3504739"/>
          <a:ext cx="7886700" cy="86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>
              <a:latin typeface="Lucida Grande"/>
            </a:rPr>
            <a:t>[Yu, et al., AAAI, 2017]</a:t>
          </a:r>
          <a:r>
            <a:rPr lang="de-DE" altLang="zh-TW" sz="1800" kern="1200">
              <a:latin typeface="Lucida Grande"/>
            </a:rPr>
            <a:t>[Li, et al., EMNLP, 2017]</a:t>
          </a:r>
          <a:r>
            <a:rPr lang="en-US" altLang="zh-TW" sz="1800" kern="1200"/>
            <a:t>[Tong Che</a:t>
          </a:r>
          <a:r>
            <a:rPr lang="en-US" altLang="zh-TW" sz="1800" kern="1200">
              <a:latin typeface="Lucida Grande"/>
            </a:rPr>
            <a:t>, et al</a:t>
          </a:r>
          <a:r>
            <a:rPr lang="en-US" altLang="zh-TW" sz="1800" kern="1200"/>
            <a:t>, arXiv, 2017][Jiaxian Guo, et al., AAAI, 2018][Kevin Lin, et al, NIPS, 2017][William Fedus, et al., ICLR, 2018]</a:t>
          </a:r>
          <a:r>
            <a:rPr lang="en-US" altLang="zh-TW" sz="1800" kern="1200">
              <a:latin typeface="Lucida Grande"/>
            </a:rPr>
            <a:t> </a:t>
          </a:r>
          <a:endParaRPr lang="zh-TW" altLang="en-US" sz="1800" kern="1200" dirty="0"/>
        </a:p>
      </dsp:txBody>
      <dsp:txXfrm>
        <a:off x="0" y="3504739"/>
        <a:ext cx="7886700" cy="861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32617-F4F4-4698-B35E-07F92D56B47D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56860-5752-4845-8A65-241090804A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780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zhihu.com/?target=https://arxiv.org/abs/1706.0415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TODO:</a:t>
            </a:r>
          </a:p>
          <a:p>
            <a:r>
              <a:rPr lang="en-US" altLang="zh-TW" dirty="0"/>
              <a:t>Example for summarization??????</a:t>
            </a:r>
          </a:p>
          <a:p>
            <a:r>
              <a:rPr lang="en-US" altLang="zh-TW" dirty="0"/>
              <a:t>Do people compare different text style???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Q: the iterative approach definitely converge???</a:t>
            </a:r>
          </a:p>
          <a:p>
            <a:r>
              <a:rPr lang="en-US" altLang="zh-TW" dirty="0" err="1"/>
              <a:t>Pg</a:t>
            </a:r>
            <a:r>
              <a:rPr lang="en-US" altLang="zh-TW" dirty="0"/>
              <a:t> converge to </a:t>
            </a:r>
            <a:r>
              <a:rPr lang="en-US" altLang="zh-TW" dirty="0" err="1"/>
              <a:t>Pdata</a:t>
            </a:r>
            <a:endParaRPr lang="en-US" altLang="zh-TW" dirty="0"/>
          </a:p>
          <a:p>
            <a:r>
              <a:rPr lang="en-US" altLang="zh-TW" dirty="0"/>
              <a:t>Q: Why not learn generator and discriminator jointly?</a:t>
            </a:r>
          </a:p>
          <a:p>
            <a:r>
              <a:rPr lang="en-US" altLang="zh-TW" dirty="0"/>
              <a:t>You can</a:t>
            </a:r>
          </a:p>
          <a:p>
            <a:r>
              <a:rPr lang="en-US" altLang="zh-TW" dirty="0"/>
              <a:t>Q: </a:t>
            </a:r>
            <a:r>
              <a:rPr lang="en-US" altLang="zh-TW" dirty="0" err="1"/>
              <a:t>rumer</a:t>
            </a:r>
            <a:r>
              <a:rPr lang="en-US" altLang="zh-TW" dirty="0"/>
              <a:t> about the prior </a:t>
            </a:r>
            <a:r>
              <a:rPr lang="en-US" altLang="zh-TW" dirty="0" err="1"/>
              <a:t>discribution</a:t>
            </a:r>
            <a:endParaRPr lang="en-US" altLang="zh-TW" dirty="0"/>
          </a:p>
          <a:p>
            <a:r>
              <a:rPr lang="en-US" altLang="zh-TW" dirty="0"/>
              <a:t>I don’t know</a:t>
            </a:r>
          </a:p>
          <a:p>
            <a:r>
              <a:rPr lang="en-US" altLang="zh-TW" dirty="0"/>
              <a:t>Q: minmax and </a:t>
            </a:r>
            <a:r>
              <a:rPr lang="en-US" altLang="zh-TW" dirty="0" err="1"/>
              <a:t>maxmin</a:t>
            </a:r>
            <a:endParaRPr lang="en-US" altLang="zh-TW" dirty="0"/>
          </a:p>
          <a:p>
            <a:r>
              <a:rPr lang="en-US" altLang="zh-TW" dirty="0" err="1"/>
              <a:t>Maxmin</a:t>
            </a:r>
            <a:r>
              <a:rPr lang="en-US" altLang="zh-TW" dirty="0"/>
              <a:t> &lt;minmax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Q: how about directly use regularization in WGAN</a:t>
            </a:r>
          </a:p>
          <a:p>
            <a:r>
              <a:rPr lang="en-US" altLang="zh-TW" dirty="0"/>
              <a:t>I don’t know.</a:t>
            </a:r>
          </a:p>
          <a:p>
            <a:endParaRPr lang="en-US" altLang="zh-TW" dirty="0"/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AE-GAN alpha GAN</a:t>
            </a:r>
          </a:p>
          <a:p>
            <a:endParaRPr lang="en-US" altLang="zh-TW" dirty="0"/>
          </a:p>
          <a:p>
            <a:r>
              <a:rPr lang="en-US" altLang="zh-TW" dirty="0"/>
              <a:t>This one looks good: https://becominghuman.ai/gans-for-simulation-representation-and-inference-d215c251ed12</a:t>
            </a:r>
          </a:p>
          <a:p>
            <a:r>
              <a:rPr lang="en-US" altLang="zh-TW" dirty="0"/>
              <a:t>https://lilianweng.github.io/lil-log/2017/08/20/from-GAN-to-WGAN.html</a:t>
            </a:r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Gradient descent GAN optimization is locally stable</a:t>
            </a:r>
            <a:endParaRPr lang="en-US" altLang="zh-TW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MMD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466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https://arxiv.org/abs/1703.10593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https://junyanz.github.io/CycleGAN/</a:t>
            </a: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Berkeley AI Research (BAIR) laboratory, UC Berkeley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6736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https://arxiv.org/abs/1703.10593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https://junyanz.github.io/CycleGAN/</a:t>
            </a: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Berkeley AI Research (BAIR) laboratory, UC Berkeley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5164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http://sunreader1309.pixnet.net/blog/post/394665458-%E6%94%9D%E5%BD%B1%E8%88%87%E7%95%AB%E4%BD%9C%EF%BC%8C%E6%A2%B5%E8%B0%B7%E8%87%AA%E7%95%AB%E5%83%8F%E7%9A%84%E7%9C%9F%E9%9D%A2%E7%9B%AE%3F--------------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379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https://blog.csdn.net/qq_25737169/article/details/78259631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023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065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195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330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A581-101C-4334-8063-719B1828E3BA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355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811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A581-101C-4334-8063-719B1828E3B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791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F51-542F-46EE-BED1-D95B1201EC9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18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F51-542F-46EE-BED1-D95B1201EC9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94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A581-101C-4334-8063-719B1828E3B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34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Sound to vector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CF78-19AB-4A74-B2F3-441A13CE31A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6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Waterfall</a:t>
            </a:r>
          </a:p>
          <a:p>
            <a:endParaRPr lang="en-US" altLang="zh-TW" dirty="0"/>
          </a:p>
          <a:p>
            <a:r>
              <a:rPr lang="en-US" altLang="zh-TW" dirty="0"/>
              <a:t>splash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56860-5752-4845-8A65-241090804AE8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94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Considering multi-label classification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124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A581-101C-4334-8063-719B1828E3BA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82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46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22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672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-6025" y="1290633"/>
            <a:ext cx="91560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indent="0" algn="ctr">
              <a:spcBef>
                <a:spcPts val="0"/>
              </a:spcBef>
              <a:buClr>
                <a:srgbClr val="FFFFFF"/>
              </a:buClr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2084533"/>
            <a:ext cx="8229600" cy="333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Sniglet"/>
              <a:buNone/>
              <a:defRPr sz="2000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95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58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01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68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038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6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03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59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36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DBB7A-3973-4C92-804F-3DE7E6BE9B23}" type="datetimeFigureOut">
              <a:rPr lang="zh-TW" altLang="en-US" smtClean="0"/>
              <a:t>2019/5/29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A3B0A-AE0B-4293-B576-C3337E9237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54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1.jpeg"/><Relationship Id="rId1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2" Type="http://schemas.openxmlformats.org/officeDocument/2006/relationships/image" Target="NUL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5" Type="http://schemas.openxmlformats.org/officeDocument/2006/relationships/image" Target="../media/image31.jpeg"/><Relationship Id="rId1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notesSlide" Target="../notesSlides/notesSlide7.xml"/><Relationship Id="rId39" Type="http://schemas.openxmlformats.org/officeDocument/2006/relationships/image" Target="../media/image56.jpg"/><Relationship Id="rId3" Type="http://schemas.microsoft.com/office/2007/relationships/media" Target="../media/media3.mp3"/><Relationship Id="rId21" Type="http://schemas.microsoft.com/office/2007/relationships/media" Target="../media/media12.mp3"/><Relationship Id="rId34" Type="http://schemas.openxmlformats.org/officeDocument/2006/relationships/image" Target="../media/image51.jpe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slideLayout" Target="../slideLayouts/slideLayout2.xml"/><Relationship Id="rId33" Type="http://schemas.openxmlformats.org/officeDocument/2006/relationships/image" Target="../media/image50.jpeg"/><Relationship Id="rId38" Type="http://schemas.openxmlformats.org/officeDocument/2006/relationships/image" Target="../media/image55.jpg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29" Type="http://schemas.openxmlformats.org/officeDocument/2006/relationships/image" Target="../media/image46.jp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32" Type="http://schemas.openxmlformats.org/officeDocument/2006/relationships/image" Target="../media/image49.jpeg"/><Relationship Id="rId37" Type="http://schemas.openxmlformats.org/officeDocument/2006/relationships/image" Target="../media/image54.jp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28" Type="http://schemas.openxmlformats.org/officeDocument/2006/relationships/image" Target="../media/image45.jpg"/><Relationship Id="rId36" Type="http://schemas.openxmlformats.org/officeDocument/2006/relationships/image" Target="../media/image53.jp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31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image" Target="../media/image44.jpg"/><Relationship Id="rId30" Type="http://schemas.openxmlformats.org/officeDocument/2006/relationships/image" Target="../media/image47.jpg"/><Relationship Id="rId35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jpg"/><Relationship Id="rId18" Type="http://schemas.openxmlformats.org/officeDocument/2006/relationships/image" Target="../media/image13.jpg"/><Relationship Id="rId26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97.png"/><Relationship Id="rId12" Type="http://schemas.openxmlformats.org/officeDocument/2006/relationships/image" Target="../media/image7.jpg"/><Relationship Id="rId17" Type="http://schemas.openxmlformats.org/officeDocument/2006/relationships/image" Target="../media/image12.jp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jp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24" Type="http://schemas.openxmlformats.org/officeDocument/2006/relationships/image" Target="../media/image19.png"/><Relationship Id="rId15" Type="http://schemas.openxmlformats.org/officeDocument/2006/relationships/image" Target="../media/image10.jpg"/><Relationship Id="rId23" Type="http://schemas.openxmlformats.org/officeDocument/2006/relationships/image" Target="../media/image18.png"/><Relationship Id="rId10" Type="http://schemas.openxmlformats.org/officeDocument/2006/relationships/image" Target="../media/image5.jpg"/><Relationship Id="rId19" Type="http://schemas.openxmlformats.org/officeDocument/2006/relationships/image" Target="../media/image14.jpg"/><Relationship Id="rId4" Type="http://schemas.openxmlformats.org/officeDocument/2006/relationships/image" Target="../media/image2.png"/><Relationship Id="rId9" Type="http://schemas.openxmlformats.org/officeDocument/2006/relationships/image" Target="../media/image4.jpg"/><Relationship Id="rId14" Type="http://schemas.openxmlformats.org/officeDocument/2006/relationships/image" Target="../media/image9.jpg"/><Relationship Id="rId2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jpg"/><Relationship Id="rId18" Type="http://schemas.openxmlformats.org/officeDocument/2006/relationships/image" Target="../media/image13.jpg"/><Relationship Id="rId26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97.png"/><Relationship Id="rId12" Type="http://schemas.openxmlformats.org/officeDocument/2006/relationships/image" Target="../media/image7.jpg"/><Relationship Id="rId17" Type="http://schemas.openxmlformats.org/officeDocument/2006/relationships/image" Target="../media/image12.jp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jp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24" Type="http://schemas.openxmlformats.org/officeDocument/2006/relationships/image" Target="../media/image19.png"/><Relationship Id="rId15" Type="http://schemas.openxmlformats.org/officeDocument/2006/relationships/image" Target="../media/image10.jpg"/><Relationship Id="rId23" Type="http://schemas.openxmlformats.org/officeDocument/2006/relationships/image" Target="../media/image18.png"/><Relationship Id="rId10" Type="http://schemas.openxmlformats.org/officeDocument/2006/relationships/image" Target="../media/image5.jpg"/><Relationship Id="rId19" Type="http://schemas.openxmlformats.org/officeDocument/2006/relationships/image" Target="../media/image14.jpg"/><Relationship Id="rId4" Type="http://schemas.openxmlformats.org/officeDocument/2006/relationships/image" Target="../media/image2.png"/><Relationship Id="rId9" Type="http://schemas.openxmlformats.org/officeDocument/2006/relationships/image" Target="../media/image4.jpg"/><Relationship Id="rId14" Type="http://schemas.openxmlformats.org/officeDocument/2006/relationships/image" Target="../media/image9.jp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06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70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06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70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0.png"/><Relationship Id="rId13" Type="http://schemas.openxmlformats.org/officeDocument/2006/relationships/image" Target="../media/image21.png"/><Relationship Id="rId12" Type="http://schemas.openxmlformats.org/officeDocument/2006/relationships/image" Target="../media/image20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15" Type="http://schemas.openxmlformats.org/officeDocument/2006/relationships/image" Target="../media/image2110.png"/><Relationship Id="rId10" Type="http://schemas.openxmlformats.org/officeDocument/2006/relationships/image" Target="../media/image2101.png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jpeg"/><Relationship Id="rId18" Type="http://schemas.openxmlformats.org/officeDocument/2006/relationships/image" Target="../media/image2170.png"/><Relationship Id="rId12" Type="http://schemas.openxmlformats.org/officeDocument/2006/relationships/image" Target="../media/image2110.png"/><Relationship Id="rId17" Type="http://schemas.openxmlformats.org/officeDocument/2006/relationships/image" Target="../media/image216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15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15" Type="http://schemas.openxmlformats.org/officeDocument/2006/relationships/image" Target="../media/image2140.png"/><Relationship Id="rId10" Type="http://schemas.openxmlformats.org/officeDocument/2006/relationships/image" Target="../media/image15.png"/><Relationship Id="rId9" Type="http://schemas.openxmlformats.org/officeDocument/2006/relationships/image" Target="../media/image2090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710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0.png"/><Relationship Id="rId5" Type="http://schemas.openxmlformats.org/officeDocument/2006/relationships/image" Target="../media/image690.png"/><Relationship Id="rId4" Type="http://schemas.openxmlformats.org/officeDocument/2006/relationships/image" Target="../media/image670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jpg"/><Relationship Id="rId18" Type="http://schemas.openxmlformats.org/officeDocument/2006/relationships/image" Target="../media/image13.jpg"/><Relationship Id="rId26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97.png"/><Relationship Id="rId12" Type="http://schemas.openxmlformats.org/officeDocument/2006/relationships/image" Target="../media/image7.jpg"/><Relationship Id="rId17" Type="http://schemas.openxmlformats.org/officeDocument/2006/relationships/image" Target="../media/image12.jp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.jp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24" Type="http://schemas.openxmlformats.org/officeDocument/2006/relationships/image" Target="../media/image19.png"/><Relationship Id="rId15" Type="http://schemas.openxmlformats.org/officeDocument/2006/relationships/image" Target="../media/image10.jpg"/><Relationship Id="rId23" Type="http://schemas.openxmlformats.org/officeDocument/2006/relationships/image" Target="../media/image18.png"/><Relationship Id="rId10" Type="http://schemas.openxmlformats.org/officeDocument/2006/relationships/image" Target="../media/image5.jpg"/><Relationship Id="rId19" Type="http://schemas.openxmlformats.org/officeDocument/2006/relationships/image" Target="../media/image14.jpg"/><Relationship Id="rId4" Type="http://schemas.openxmlformats.org/officeDocument/2006/relationships/image" Target="../media/image2.png"/><Relationship Id="rId9" Type="http://schemas.openxmlformats.org/officeDocument/2006/relationships/image" Target="../media/image4.jpg"/><Relationship Id="rId14" Type="http://schemas.openxmlformats.org/officeDocument/2006/relationships/image" Target="../media/image9.jpg"/><Relationship Id="rId22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1.jpg"/><Relationship Id="rId3" Type="http://schemas.openxmlformats.org/officeDocument/2006/relationships/image" Target="../media/image23.png"/><Relationship Id="rId7" Type="http://schemas.openxmlformats.org/officeDocument/2006/relationships/image" Target="../media/image9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8.jpg"/><Relationship Id="rId5" Type="http://schemas.openxmlformats.org/officeDocument/2006/relationships/image" Target="../media/image13.jpg"/><Relationship Id="rId10" Type="http://schemas.openxmlformats.org/officeDocument/2006/relationships/image" Target="../media/image7.jpg"/><Relationship Id="rId4" Type="http://schemas.openxmlformats.org/officeDocument/2006/relationships/image" Target="../media/image3.jpg"/><Relationship Id="rId9" Type="http://schemas.openxmlformats.org/officeDocument/2006/relationships/image" Target="../media/image5.jpg"/><Relationship Id="rId1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jpg"/><Relationship Id="rId18" Type="http://schemas.openxmlformats.org/officeDocument/2006/relationships/image" Target="../media/image13.jpg"/><Relationship Id="rId26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97.png"/><Relationship Id="rId12" Type="http://schemas.openxmlformats.org/officeDocument/2006/relationships/image" Target="../media/image7.jpg"/><Relationship Id="rId17" Type="http://schemas.openxmlformats.org/officeDocument/2006/relationships/image" Target="../media/image12.jp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jp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24" Type="http://schemas.openxmlformats.org/officeDocument/2006/relationships/image" Target="../media/image19.png"/><Relationship Id="rId15" Type="http://schemas.openxmlformats.org/officeDocument/2006/relationships/image" Target="../media/image10.jpg"/><Relationship Id="rId23" Type="http://schemas.openxmlformats.org/officeDocument/2006/relationships/image" Target="../media/image18.png"/><Relationship Id="rId10" Type="http://schemas.openxmlformats.org/officeDocument/2006/relationships/image" Target="../media/image5.jpg"/><Relationship Id="rId19" Type="http://schemas.openxmlformats.org/officeDocument/2006/relationships/image" Target="../media/image14.jpg"/><Relationship Id="rId4" Type="http://schemas.openxmlformats.org/officeDocument/2006/relationships/image" Target="../media/image2.png"/><Relationship Id="rId9" Type="http://schemas.openxmlformats.org/officeDocument/2006/relationships/image" Target="../media/image4.jpg"/><Relationship Id="rId14" Type="http://schemas.openxmlformats.org/officeDocument/2006/relationships/image" Target="../media/image9.jp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F72917-78CF-4FDF-8385-C36AB30B0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9138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zh-TW" sz="4400" b="1" dirty="0"/>
              <a:t>Generative Adversarial Network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DD0DE4C-A8A3-4739-AD25-D663CE92692E}"/>
              </a:ext>
            </a:extLst>
          </p:cNvPr>
          <p:cNvSpPr txBox="1"/>
          <p:nvPr/>
        </p:nvSpPr>
        <p:spPr>
          <a:xfrm>
            <a:off x="1874520" y="3397303"/>
            <a:ext cx="539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李宏毅</a:t>
            </a:r>
            <a:endParaRPr lang="en-US" altLang="zh-TW" sz="3200" dirty="0"/>
          </a:p>
          <a:p>
            <a:pPr algn="ctr"/>
            <a:r>
              <a:rPr lang="en-US" altLang="zh-TW" sz="3200" dirty="0"/>
              <a:t>Hung-yi Lee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421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4196322" y="4734968"/>
            <a:ext cx="153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rgbClr val="FF0000"/>
                </a:solidFill>
              </a:rPr>
              <a:t>Target of NN</a:t>
            </a:r>
            <a:r>
              <a:rPr lang="zh-TW" altLang="en-US" sz="2400">
                <a:solidFill>
                  <a:srgbClr val="FF0000"/>
                </a:solidFill>
              </a:rPr>
              <a:t> </a:t>
            </a:r>
            <a:r>
              <a:rPr lang="en-US" altLang="zh-TW" sz="2400">
                <a:solidFill>
                  <a:srgbClr val="FF0000"/>
                </a:solidFill>
              </a:rPr>
              <a:t>output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Text-to-Image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b="1" dirty="0"/>
              <a:t>Traditional supervised approach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3731173" y="2539253"/>
            <a:ext cx="1472384" cy="828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</p:txBody>
      </p:sp>
      <p:sp>
        <p:nvSpPr>
          <p:cNvPr id="5" name="箭號: 向右 4"/>
          <p:cNvSpPr/>
          <p:nvPr/>
        </p:nvSpPr>
        <p:spPr>
          <a:xfrm>
            <a:off x="5259523" y="2716909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/>
          <p:cNvSpPr/>
          <p:nvPr/>
        </p:nvSpPr>
        <p:spPr>
          <a:xfrm>
            <a:off x="3140416" y="2691614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715557" y="2391522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44401" y="3861493"/>
            <a:ext cx="2536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Text: “train”</a:t>
            </a:r>
            <a:endParaRPr lang="zh-TW" altLang="en-US" sz="2400" dirty="0"/>
          </a:p>
        </p:txBody>
      </p:sp>
      <p:pic>
        <p:nvPicPr>
          <p:cNvPr id="2050" name="Picture 2" descr="「火車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32" y="4174221"/>
            <a:ext cx="1076145" cy="7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3777583" y="4777915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 descr="「火車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20" y="4671259"/>
            <a:ext cx="1024684" cy="7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火車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51" y="3757643"/>
            <a:ext cx="1029867" cy="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火車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14" y="4387651"/>
            <a:ext cx="1082938" cy="7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火車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58" y="5591260"/>
            <a:ext cx="1022169" cy="7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「火車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2" y="4769518"/>
            <a:ext cx="1252805" cy="8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橢圓 17"/>
          <p:cNvSpPr/>
          <p:nvPr/>
        </p:nvSpPr>
        <p:spPr>
          <a:xfrm>
            <a:off x="4996783" y="4432566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橢圓 18"/>
          <p:cNvSpPr/>
          <p:nvPr/>
        </p:nvSpPr>
        <p:spPr>
          <a:xfrm>
            <a:off x="3182179" y="5327740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7300314" y="5514074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8272127" y="5001660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534643" y="6249937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315683" y="5505821"/>
            <a:ext cx="22225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F4E8F5B-AC8D-42A8-9D36-F30E1CD3AAB1}"/>
              </a:ext>
            </a:extLst>
          </p:cNvPr>
          <p:cNvGrpSpPr/>
          <p:nvPr/>
        </p:nvGrpSpPr>
        <p:grpSpPr>
          <a:xfrm>
            <a:off x="5651259" y="269874"/>
            <a:ext cx="3178703" cy="1378298"/>
            <a:chOff x="5614332" y="238230"/>
            <a:chExt cx="3178703" cy="1378298"/>
          </a:xfrm>
        </p:grpSpPr>
        <p:sp>
          <p:nvSpPr>
            <p:cNvPr id="14" name="矩形 13"/>
            <p:cNvSpPr/>
            <p:nvPr/>
          </p:nvSpPr>
          <p:spPr>
            <a:xfrm>
              <a:off x="5614332" y="308235"/>
              <a:ext cx="21675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/>
                <a:t>a dog is running</a:t>
              </a:r>
            </a:p>
          </p:txBody>
        </p:sp>
        <p:pic>
          <p:nvPicPr>
            <p:cNvPr id="5124" name="Picture 4" descr="「a dog is running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198" y="238230"/>
              <a:ext cx="964595" cy="67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「a bird is flying」的圖片搜尋結果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69" y="968113"/>
              <a:ext cx="958966" cy="648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矩形 32"/>
            <p:cNvSpPr/>
            <p:nvPr/>
          </p:nvSpPr>
          <p:spPr>
            <a:xfrm>
              <a:off x="5621246" y="1043668"/>
              <a:ext cx="19084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/>
                <a:t>a </a:t>
              </a:r>
              <a:r>
                <a:rPr lang="en-US" altLang="zh-TW" sz="2400" dirty="0"/>
                <a:t>bird</a:t>
              </a:r>
              <a:r>
                <a:rPr lang="zh-TW" altLang="en-US" sz="2400" dirty="0"/>
                <a:t> is </a:t>
              </a:r>
              <a:r>
                <a:rPr lang="en-US" altLang="zh-TW" sz="2400" dirty="0"/>
                <a:t>flying</a:t>
              </a:r>
              <a:endParaRPr lang="zh-TW" altLang="en-US" sz="24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2349236" y="6085922"/>
            <a:ext cx="211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 </a:t>
            </a:r>
            <a:r>
              <a:rPr lang="zh-TW" altLang="en-US" sz="2400" dirty="0">
                <a:solidFill>
                  <a:srgbClr val="FF0000"/>
                </a:solidFill>
              </a:rPr>
              <a:t>blurry </a:t>
            </a:r>
            <a:r>
              <a:rPr lang="en-US" altLang="zh-TW" sz="2400" dirty="0">
                <a:solidFill>
                  <a:srgbClr val="FF0000"/>
                </a:solidFill>
              </a:rPr>
              <a:t>image!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5" name="直線單箭頭接點 24"/>
          <p:cNvCxnSpPr>
            <a:cxnSpLocks/>
          </p:cNvCxnSpPr>
          <p:nvPr/>
        </p:nvCxnSpPr>
        <p:spPr>
          <a:xfrm flipH="1">
            <a:off x="3777583" y="5696385"/>
            <a:ext cx="587607" cy="496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532148" y="2706865"/>
            <a:ext cx="255230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c</a:t>
            </a:r>
            <a:r>
              <a:rPr lang="en-US" altLang="zh-TW" sz="2400" baseline="30000" dirty="0"/>
              <a:t>1</a:t>
            </a:r>
            <a:r>
              <a:rPr lang="en-US" altLang="zh-TW" sz="2400" dirty="0"/>
              <a:t>: </a:t>
            </a:r>
            <a:r>
              <a:rPr lang="zh-TW" altLang="en-US" sz="2400" dirty="0"/>
              <a:t>a dog is running</a:t>
            </a:r>
          </a:p>
        </p:txBody>
      </p:sp>
      <p:pic>
        <p:nvPicPr>
          <p:cNvPr id="45" name="Picture 4" descr="「a dog is running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74" y="2587963"/>
            <a:ext cx="1116563" cy="7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直線單箭頭接點 30"/>
          <p:cNvCxnSpPr>
            <a:cxnSpLocks/>
          </p:cNvCxnSpPr>
          <p:nvPr/>
        </p:nvCxnSpPr>
        <p:spPr>
          <a:xfrm>
            <a:off x="6779877" y="2991686"/>
            <a:ext cx="104683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文字方塊 2047"/>
          <p:cNvSpPr txBox="1"/>
          <p:nvPr/>
        </p:nvSpPr>
        <p:spPr>
          <a:xfrm>
            <a:off x="6706212" y="3291921"/>
            <a:ext cx="163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6A63642-4246-4EDF-8C7A-AFC5C235E7E2}"/>
              </a:ext>
            </a:extLst>
          </p:cNvPr>
          <p:cNvSpPr/>
          <p:nvPr/>
        </p:nvSpPr>
        <p:spPr>
          <a:xfrm>
            <a:off x="5537958" y="163528"/>
            <a:ext cx="3412037" cy="15422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6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5" grpId="0" animBg="1"/>
      <p:bldP spid="6" grpId="0" animBg="1"/>
      <p:bldP spid="8" grpId="0" animBg="1"/>
      <p:bldP spid="10" grpId="0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7" grpId="0"/>
      <p:bldP spid="43" grpId="0" animBg="1"/>
      <p:bldP spid="20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08998" y="3843924"/>
            <a:ext cx="4774036" cy="1177480"/>
            <a:chOff x="5018302" y="5008781"/>
            <a:chExt cx="4774036" cy="1177480"/>
          </a:xfrm>
        </p:grpSpPr>
        <p:sp>
          <p:nvSpPr>
            <p:cNvPr id="13" name="矩形 12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</a:t>
              </a:r>
            </a:p>
            <a:p>
              <a:pPr algn="ctr"/>
              <a:r>
                <a:rPr lang="en-US" altLang="zh-TW" sz="2400" dirty="0"/>
                <a:t>(original)</a:t>
              </a:r>
            </a:p>
          </p:txBody>
        </p:sp>
        <p:sp>
          <p:nvSpPr>
            <p:cNvPr id="14" name="箭號: 向右 13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5" name="文字方塊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箭號: 向右 16"/>
            <p:cNvSpPr/>
            <p:nvPr/>
          </p:nvSpPr>
          <p:spPr>
            <a:xfrm>
              <a:off x="5412814" y="5335717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226244" y="1576027"/>
            <a:ext cx="8882153" cy="1205718"/>
            <a:chOff x="500846" y="2048246"/>
            <a:chExt cx="8882153" cy="1205718"/>
          </a:xfrm>
        </p:grpSpPr>
        <p:sp>
          <p:nvSpPr>
            <p:cNvPr id="33" name="矩形 32"/>
            <p:cNvSpPr/>
            <p:nvPr/>
          </p:nvSpPr>
          <p:spPr>
            <a:xfrm>
              <a:off x="4067589" y="2048246"/>
              <a:ext cx="1504494" cy="117748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  <p:sp>
          <p:nvSpPr>
            <p:cNvPr id="34" name="箭號: 向右 33"/>
            <p:cNvSpPr/>
            <p:nvPr/>
          </p:nvSpPr>
          <p:spPr>
            <a:xfrm>
              <a:off x="5609597" y="2417578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箭號: 向右 34"/>
            <p:cNvSpPr/>
            <p:nvPr/>
          </p:nvSpPr>
          <p:spPr>
            <a:xfrm>
              <a:off x="3452976" y="204824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箭號: 向右 35"/>
            <p:cNvSpPr/>
            <p:nvPr/>
          </p:nvSpPr>
          <p:spPr>
            <a:xfrm>
              <a:off x="3452976" y="273035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文字方塊 37"/>
            <p:cNvSpPr txBox="1"/>
            <p:nvPr/>
          </p:nvSpPr>
          <p:spPr>
            <a:xfrm>
              <a:off x="500846" y="2764018"/>
              <a:ext cx="2667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Normal distribution</a:t>
              </a:r>
              <a:endParaRPr lang="zh-TW" altLang="en-US" sz="24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231530" y="2431911"/>
              <a:ext cx="2151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x = G(</a:t>
              </a:r>
              <a:r>
                <a:rPr lang="en-US" altLang="zh-TW" sz="2800" dirty="0" err="1"/>
                <a:t>c,z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250139" y="2079217"/>
              <a:ext cx="1048813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zh-TW" sz="2400" dirty="0"/>
                <a:t>c: train</a:t>
              </a:r>
              <a:endParaRPr lang="zh-TW" altLang="en-US" sz="2400" dirty="0"/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1819600" y="3170487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 is real image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892567" y="158141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cxnSp>
        <p:nvCxnSpPr>
          <p:cNvPr id="45" name="直線單箭頭接點 44"/>
          <p:cNvCxnSpPr>
            <a:cxnSpLocks/>
          </p:cNvCxnSpPr>
          <p:nvPr/>
        </p:nvCxnSpPr>
        <p:spPr>
          <a:xfrm flipV="1">
            <a:off x="3996262" y="3594358"/>
            <a:ext cx="0" cy="6585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1294423" y="5260413"/>
            <a:ext cx="233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 images:</a:t>
            </a:r>
            <a:endParaRPr lang="zh-TW" altLang="en-US" sz="2400" dirty="0"/>
          </a:p>
        </p:txBody>
      </p:sp>
      <p:pic>
        <p:nvPicPr>
          <p:cNvPr id="46" name="Picture 6" descr="「火車」的圖片搜尋結果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60" y="5268051"/>
            <a:ext cx="699044" cy="52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文字方塊 47"/>
          <p:cNvSpPr txBox="1"/>
          <p:nvPr/>
        </p:nvSpPr>
        <p:spPr>
          <a:xfrm>
            <a:off x="524573" y="5980709"/>
            <a:ext cx="245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Generated images:</a:t>
            </a:r>
            <a:endParaRPr lang="zh-TW" altLang="en-US" sz="2400" dirty="0"/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2153" y="5885143"/>
            <a:ext cx="690908" cy="72652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07C3D68-08B1-4E65-B576-86289C876A02}"/>
              </a:ext>
            </a:extLst>
          </p:cNvPr>
          <p:cNvSpPr txBox="1"/>
          <p:nvPr/>
        </p:nvSpPr>
        <p:spPr>
          <a:xfrm>
            <a:off x="3776652" y="5300073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785AB61-A9E3-4B8D-BF4B-D1598C568546}"/>
              </a:ext>
            </a:extLst>
          </p:cNvPr>
          <p:cNvSpPr txBox="1"/>
          <p:nvPr/>
        </p:nvSpPr>
        <p:spPr>
          <a:xfrm>
            <a:off x="3776652" y="6013414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91664CF-B31D-4C69-BDEE-3ABA25F0036B}"/>
              </a:ext>
            </a:extLst>
          </p:cNvPr>
          <p:cNvSpPr txBox="1"/>
          <p:nvPr/>
        </p:nvSpPr>
        <p:spPr>
          <a:xfrm>
            <a:off x="4996521" y="3973535"/>
            <a:ext cx="377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will learn to generate realistic images ….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0CD60FAC-C8B5-4DF5-80B4-3A4B197C648A}"/>
              </a:ext>
            </a:extLst>
          </p:cNvPr>
          <p:cNvSpPr txBox="1"/>
          <p:nvPr/>
        </p:nvSpPr>
        <p:spPr>
          <a:xfrm>
            <a:off x="4996521" y="4938442"/>
            <a:ext cx="377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But completely ignore the input conditions.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2E5D0FF-05D2-41CE-84DE-CC47A2CE3E5C}"/>
              </a:ext>
            </a:extLst>
          </p:cNvPr>
          <p:cNvSpPr/>
          <p:nvPr/>
        </p:nvSpPr>
        <p:spPr>
          <a:xfrm>
            <a:off x="5766780" y="199667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[Scott Reed, et al, ICML, 2016]</a:t>
            </a:r>
            <a:endParaRPr lang="zh-TW" altLang="en-US" dirty="0"/>
          </a:p>
        </p:txBody>
      </p:sp>
      <p:pic>
        <p:nvPicPr>
          <p:cNvPr id="31" name="Picture 2" descr="「打叉 png」的圖片搜尋結果">
            <a:extLst>
              <a:ext uri="{FF2B5EF4-FFF2-40B4-BE49-F238E27FC236}">
                <a16:creationId xmlns:a16="http://schemas.microsoft.com/office/drawing/2014/main" id="{0EBB3E08-3EEB-4362-94D6-ABA4A1E5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93" y="5691059"/>
            <a:ext cx="857938" cy="8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7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8" grpId="0"/>
      <p:bldP spid="22" grpId="0" animBg="1"/>
      <p:bldP spid="50" grpId="0" animBg="1"/>
      <p:bldP spid="23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5903" y="3455692"/>
            <a:ext cx="4794784" cy="1241127"/>
            <a:chOff x="4997554" y="5008781"/>
            <a:chExt cx="4794784" cy="1241127"/>
          </a:xfrm>
        </p:grpSpPr>
        <p:sp>
          <p:nvSpPr>
            <p:cNvPr id="5" name="矩形 4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</a:t>
              </a:r>
            </a:p>
            <a:p>
              <a:pPr algn="ctr"/>
              <a:r>
                <a:rPr lang="en-US" altLang="zh-TW" sz="2400" dirty="0"/>
                <a:t>(better)</a:t>
              </a:r>
            </a:p>
          </p:txBody>
        </p:sp>
        <p:sp>
          <p:nvSpPr>
            <p:cNvPr id="6" name="箭號: 向右 5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p:sp>
          <p:nvSpPr>
            <p:cNvPr id="8" name="箭號: 向右 7"/>
            <p:cNvSpPr/>
            <p:nvPr/>
          </p:nvSpPr>
          <p:spPr>
            <a:xfrm>
              <a:off x="5371318" y="5008781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/>
                <p:cNvSpPr txBox="1"/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0" name="文字方塊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9"/>
                <p:cNvSpPr txBox="1"/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2" name="文字方塊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箭號: 向右 10"/>
            <p:cNvSpPr/>
            <p:nvPr/>
          </p:nvSpPr>
          <p:spPr>
            <a:xfrm>
              <a:off x="5392066" y="5726300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097467" y="4880851"/>
            <a:ext cx="418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True text-image pairs:</a:t>
            </a:r>
            <a:endParaRPr lang="zh-TW" altLang="en-US" sz="2400" dirty="0"/>
          </a:p>
        </p:txBody>
      </p:sp>
      <p:grpSp>
        <p:nvGrpSpPr>
          <p:cNvPr id="32" name="群組 31"/>
          <p:cNvGrpSpPr/>
          <p:nvPr/>
        </p:nvGrpSpPr>
        <p:grpSpPr>
          <a:xfrm>
            <a:off x="226244" y="1576027"/>
            <a:ext cx="8882153" cy="1205718"/>
            <a:chOff x="500846" y="2048246"/>
            <a:chExt cx="8882153" cy="1205718"/>
          </a:xfrm>
        </p:grpSpPr>
        <p:sp>
          <p:nvSpPr>
            <p:cNvPr id="33" name="矩形 32"/>
            <p:cNvSpPr/>
            <p:nvPr/>
          </p:nvSpPr>
          <p:spPr>
            <a:xfrm>
              <a:off x="4067589" y="2048246"/>
              <a:ext cx="1504494" cy="117748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  <p:sp>
          <p:nvSpPr>
            <p:cNvPr id="34" name="箭號: 向右 33"/>
            <p:cNvSpPr/>
            <p:nvPr/>
          </p:nvSpPr>
          <p:spPr>
            <a:xfrm>
              <a:off x="5609597" y="2417578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箭號: 向右 34"/>
            <p:cNvSpPr/>
            <p:nvPr/>
          </p:nvSpPr>
          <p:spPr>
            <a:xfrm>
              <a:off x="3452976" y="204824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箭號: 向右 35"/>
            <p:cNvSpPr/>
            <p:nvPr/>
          </p:nvSpPr>
          <p:spPr>
            <a:xfrm>
              <a:off x="3452976" y="273035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文字方塊 37"/>
            <p:cNvSpPr txBox="1"/>
            <p:nvPr/>
          </p:nvSpPr>
          <p:spPr>
            <a:xfrm>
              <a:off x="500846" y="2773445"/>
              <a:ext cx="2686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Normal distribution</a:t>
              </a:r>
              <a:endParaRPr lang="zh-TW" altLang="en-US" sz="24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231530" y="2431911"/>
              <a:ext cx="2151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x = G(</a:t>
              </a:r>
              <a:r>
                <a:rPr lang="en-US" altLang="zh-TW" sz="2800" dirty="0" err="1"/>
                <a:t>c,z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250139" y="2079217"/>
              <a:ext cx="1048813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zh-TW" sz="2400" dirty="0"/>
                <a:t>c: train</a:t>
              </a:r>
              <a:endParaRPr lang="zh-TW" altLang="en-US" sz="2400" dirty="0"/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5892567" y="158141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4995383" y="3642873"/>
            <a:ext cx="353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x is realistic or not + </a:t>
            </a:r>
          </a:p>
          <a:p>
            <a:r>
              <a:rPr lang="en-US" altLang="zh-TW" sz="2400" dirty="0"/>
              <a:t>c and x are matched or not</a:t>
            </a:r>
            <a:endParaRPr lang="zh-TW" altLang="en-US" sz="2400" dirty="0"/>
          </a:p>
        </p:txBody>
      </p:sp>
      <p:grpSp>
        <p:nvGrpSpPr>
          <p:cNvPr id="61" name="群組 60"/>
          <p:cNvGrpSpPr/>
          <p:nvPr/>
        </p:nvGrpSpPr>
        <p:grpSpPr>
          <a:xfrm>
            <a:off x="4995383" y="4818035"/>
            <a:ext cx="2065117" cy="524283"/>
            <a:chOff x="6739996" y="5521947"/>
            <a:chExt cx="2065117" cy="524283"/>
          </a:xfrm>
        </p:grpSpPr>
        <p:sp>
          <p:nvSpPr>
            <p:cNvPr id="57" name="矩形 56"/>
            <p:cNvSpPr/>
            <p:nvPr/>
          </p:nvSpPr>
          <p:spPr>
            <a:xfrm>
              <a:off x="6739996" y="5577117"/>
              <a:ext cx="2065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(train ,              )</a:t>
              </a:r>
              <a:endParaRPr lang="zh-TW" altLang="en-US" sz="2400" dirty="0"/>
            </a:p>
          </p:txBody>
        </p:sp>
        <p:pic>
          <p:nvPicPr>
            <p:cNvPr id="58" name="Picture 6" descr="「火車」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306" y="5521947"/>
              <a:ext cx="699044" cy="52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矩形 62"/>
          <p:cNvSpPr/>
          <p:nvPr/>
        </p:nvSpPr>
        <p:spPr>
          <a:xfrm>
            <a:off x="4889280" y="5909485"/>
            <a:ext cx="206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(train ,              )</a:t>
            </a:r>
            <a:endParaRPr lang="zh-TW" altLang="en-US" sz="2400" dirty="0"/>
          </a:p>
        </p:txBody>
      </p:sp>
      <p:grpSp>
        <p:nvGrpSpPr>
          <p:cNvPr id="65" name="群組 64"/>
          <p:cNvGrpSpPr/>
          <p:nvPr/>
        </p:nvGrpSpPr>
        <p:grpSpPr>
          <a:xfrm>
            <a:off x="2152391" y="5846867"/>
            <a:ext cx="1855957" cy="524283"/>
            <a:chOff x="6739996" y="5545807"/>
            <a:chExt cx="1855957" cy="524283"/>
          </a:xfrm>
        </p:grpSpPr>
        <p:sp>
          <p:nvSpPr>
            <p:cNvPr id="66" name="矩形 65"/>
            <p:cNvSpPr/>
            <p:nvPr/>
          </p:nvSpPr>
          <p:spPr>
            <a:xfrm>
              <a:off x="6739996" y="5577117"/>
              <a:ext cx="18559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(cat ,              )</a:t>
              </a:r>
              <a:endParaRPr lang="zh-TW" altLang="en-US" sz="2400" dirty="0"/>
            </a:p>
          </p:txBody>
        </p:sp>
        <p:pic>
          <p:nvPicPr>
            <p:cNvPr id="67" name="Picture 6" descr="「火車」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1455" y="5545807"/>
              <a:ext cx="699044" cy="52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圖片 6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8840" y="5806967"/>
            <a:ext cx="634019" cy="666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64A53A-99AA-4EB8-83F9-2585D260B35C}"/>
              </a:ext>
            </a:extLst>
          </p:cNvPr>
          <p:cNvSpPr/>
          <p:nvPr/>
        </p:nvSpPr>
        <p:spPr>
          <a:xfrm>
            <a:off x="5766780" y="199667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[Scott Reed, et al, ICML, 2016]</a:t>
            </a:r>
            <a:endParaRPr lang="zh-TW" altLang="en-US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16E2A25-E40A-466A-83B7-A6282FC77D56}"/>
              </a:ext>
            </a:extLst>
          </p:cNvPr>
          <p:cNvSpPr txBox="1"/>
          <p:nvPr/>
        </p:nvSpPr>
        <p:spPr>
          <a:xfrm>
            <a:off x="7080841" y="4883988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EB316CE-D6ED-409D-8184-8499EBAF7C8F}"/>
              </a:ext>
            </a:extLst>
          </p:cNvPr>
          <p:cNvSpPr txBox="1"/>
          <p:nvPr/>
        </p:nvSpPr>
        <p:spPr>
          <a:xfrm>
            <a:off x="7080841" y="5909485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F85FA354-D90A-4627-96EC-9EC96016DC6D}"/>
              </a:ext>
            </a:extLst>
          </p:cNvPr>
          <p:cNvSpPr txBox="1"/>
          <p:nvPr/>
        </p:nvSpPr>
        <p:spPr>
          <a:xfrm>
            <a:off x="4132195" y="5909485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36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3" grpId="0"/>
      <p:bldP spid="63" grpId="0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Conditional GAN </a:t>
            </a:r>
            <a:br>
              <a:rPr lang="en-US" altLang="zh-TW" dirty="0"/>
            </a:br>
            <a:r>
              <a:rPr lang="en-US" altLang="zh-TW" dirty="0"/>
              <a:t>- Sound-to-image</a:t>
            </a:r>
            <a:endParaRPr lang="zh-TW" altLang="en-US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CDFF92E-2033-4C47-BD8E-5BF8FC1153BB}"/>
              </a:ext>
            </a:extLst>
          </p:cNvPr>
          <p:cNvGrpSpPr/>
          <p:nvPr/>
        </p:nvGrpSpPr>
        <p:grpSpPr>
          <a:xfrm>
            <a:off x="1661314" y="1826782"/>
            <a:ext cx="5021272" cy="1205718"/>
            <a:chOff x="1861950" y="1576027"/>
            <a:chExt cx="5021272" cy="1205718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D04A867C-6986-43AF-900D-1A8B6BA1984F}"/>
                </a:ext>
              </a:extLst>
            </p:cNvPr>
            <p:cNvGrpSpPr/>
            <p:nvPr/>
          </p:nvGrpSpPr>
          <p:grpSpPr>
            <a:xfrm>
              <a:off x="1861950" y="1576027"/>
              <a:ext cx="3435531" cy="1177480"/>
              <a:chOff x="2136552" y="2048246"/>
              <a:chExt cx="3435531" cy="1177480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E2231A4F-C373-4AC9-9B65-BBF8DD77F153}"/>
                  </a:ext>
                </a:extLst>
              </p:cNvPr>
              <p:cNvSpPr/>
              <p:nvPr/>
            </p:nvSpPr>
            <p:spPr>
              <a:xfrm>
                <a:off x="4067589" y="2048246"/>
                <a:ext cx="1504494" cy="117748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G</a:t>
                </a:r>
              </a:p>
            </p:txBody>
          </p:sp>
          <p:sp>
            <p:nvSpPr>
              <p:cNvPr id="34" name="箭號: 向右 33">
                <a:extLst>
                  <a:ext uri="{FF2B5EF4-FFF2-40B4-BE49-F238E27FC236}">
                    <a16:creationId xmlns:a16="http://schemas.microsoft.com/office/drawing/2014/main" id="{494A4677-2DFF-48C4-A196-E072FFDEAC66}"/>
                  </a:ext>
                </a:extLst>
              </p:cNvPr>
              <p:cNvSpPr/>
              <p:nvPr/>
            </p:nvSpPr>
            <p:spPr>
              <a:xfrm>
                <a:off x="3452976" y="2407837"/>
                <a:ext cx="577099" cy="52360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90CBFEB-375A-497D-9B08-30A77B7DE172}"/>
                  </a:ext>
                </a:extLst>
              </p:cNvPr>
              <p:cNvSpPr/>
              <p:nvPr/>
            </p:nvSpPr>
            <p:spPr>
              <a:xfrm>
                <a:off x="2136552" y="2434098"/>
                <a:ext cx="1233030" cy="4616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c: sound</a:t>
                </a:r>
                <a:endParaRPr lang="zh-TW" altLang="en-US" sz="2400" dirty="0"/>
              </a:p>
            </p:txBody>
          </p:sp>
        </p:grp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4686C7C-295F-44E5-8F68-EC43CD92B1C3}"/>
                </a:ext>
              </a:extLst>
            </p:cNvPr>
            <p:cNvSpPr txBox="1"/>
            <p:nvPr/>
          </p:nvSpPr>
          <p:spPr>
            <a:xfrm>
              <a:off x="5892567" y="1581416"/>
              <a:ext cx="990655" cy="12003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TW" sz="2400" dirty="0"/>
            </a:p>
            <a:p>
              <a:pPr algn="ctr"/>
              <a:r>
                <a:rPr lang="en-US" altLang="zh-TW" sz="2400" dirty="0"/>
                <a:t>Image</a:t>
              </a:r>
            </a:p>
            <a:p>
              <a:pPr algn="ctr"/>
              <a:endParaRPr lang="zh-TW" altLang="en-US" sz="2400" dirty="0"/>
            </a:p>
          </p:txBody>
        </p:sp>
        <p:sp>
          <p:nvSpPr>
            <p:cNvPr id="32" name="箭號: 向右 31">
              <a:extLst>
                <a:ext uri="{FF2B5EF4-FFF2-40B4-BE49-F238E27FC236}">
                  <a16:creationId xmlns:a16="http://schemas.microsoft.com/office/drawing/2014/main" id="{D8C84A5A-16CE-41B7-8E51-AD11901CCCC8}"/>
                </a:ext>
              </a:extLst>
            </p:cNvPr>
            <p:cNvSpPr/>
            <p:nvPr/>
          </p:nvSpPr>
          <p:spPr>
            <a:xfrm>
              <a:off x="5350548" y="1923670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2452E361-DA01-436F-BA65-70352F744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4" y="4477882"/>
            <a:ext cx="1924425" cy="17369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EE38EAF-54D3-409C-A485-8C0E30357816}"/>
              </a:ext>
            </a:extLst>
          </p:cNvPr>
          <p:cNvSpPr/>
          <p:nvPr/>
        </p:nvSpPr>
        <p:spPr>
          <a:xfrm>
            <a:off x="298629" y="2710656"/>
            <a:ext cx="3067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"</a:t>
            </a:r>
            <a:r>
              <a:rPr lang="en-US" altLang="zh-TW" sz="2400" dirty="0"/>
              <a:t>a dog barking sound</a:t>
            </a:r>
            <a:r>
              <a:rPr lang="zh-TW" altLang="en-US" sz="2400" dirty="0"/>
              <a:t>"</a:t>
            </a:r>
          </a:p>
        </p:txBody>
      </p:sp>
      <p:pic>
        <p:nvPicPr>
          <p:cNvPr id="3074" name="Picture 2" descr="ç¸éåç">
            <a:extLst>
              <a:ext uri="{FF2B5EF4-FFF2-40B4-BE49-F238E27FC236}">
                <a16:creationId xmlns:a16="http://schemas.microsoft.com/office/drawing/2014/main" id="{0F586E09-287F-44D0-A229-D436E3F5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135" y="1822240"/>
            <a:ext cx="1649215" cy="12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AF88BF6-F32C-419B-B00E-756E1CA5BC6C}"/>
              </a:ext>
            </a:extLst>
          </p:cNvPr>
          <p:cNvSpPr txBox="1"/>
          <p:nvPr/>
        </p:nvSpPr>
        <p:spPr>
          <a:xfrm>
            <a:off x="699619" y="3604702"/>
            <a:ext cx="226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Training Data Collection</a:t>
            </a:r>
            <a:endParaRPr lang="zh-TW" altLang="en-US" sz="2400" b="1" i="1" u="sng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B12590F-E053-4F51-82BA-B9D3B7347330}"/>
              </a:ext>
            </a:extLst>
          </p:cNvPr>
          <p:cNvSpPr txBox="1"/>
          <p:nvPr/>
        </p:nvSpPr>
        <p:spPr>
          <a:xfrm>
            <a:off x="2024044" y="5801573"/>
            <a:ext cx="103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video</a:t>
            </a:r>
            <a:endParaRPr lang="zh-TW" altLang="en-US" sz="2400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DC0DB27A-995F-4680-9753-1A5591315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954" y="5103318"/>
            <a:ext cx="1262208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DDC04B4-6A4D-468F-ADCC-A0AC139F9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16" y="5062389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88452F81-53FB-471C-AB57-96E5345B8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583" y="5016812"/>
            <a:ext cx="1054565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5839F75-4E94-4370-8B0E-83F600BB4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369" y="5042788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C7435898-A931-45DA-A677-9E68A45AC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846" y="4983947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8A8A5B27-4A6B-4395-BFA7-5ECF4786F145}"/>
              </a:ext>
            </a:extLst>
          </p:cNvPr>
          <p:cNvGrpSpPr/>
          <p:nvPr/>
        </p:nvGrpSpPr>
        <p:grpSpPr>
          <a:xfrm>
            <a:off x="3477572" y="4060480"/>
            <a:ext cx="4726332" cy="372288"/>
            <a:chOff x="3540893" y="4261399"/>
            <a:chExt cx="4726332" cy="372288"/>
          </a:xfrm>
        </p:grpSpPr>
        <p:grpSp>
          <p:nvGrpSpPr>
            <p:cNvPr id="44" name="群組 106">
              <a:extLst>
                <a:ext uri="{FF2B5EF4-FFF2-40B4-BE49-F238E27FC236}">
                  <a16:creationId xmlns:a16="http://schemas.microsoft.com/office/drawing/2014/main" id="{81F3D9A0-035D-4F84-9520-F88DC5707EB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46496" y="4290888"/>
              <a:ext cx="1520729" cy="342799"/>
              <a:chOff x="467932" y="3914400"/>
              <a:chExt cx="2909888" cy="576263"/>
            </a:xfrm>
          </p:grpSpPr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72FB7AC7-BAB9-4DE6-AB1B-DDD78B2AE5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32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1B198532-281F-4FBF-BC8A-5D93E12E0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807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群組 106">
              <a:extLst>
                <a:ext uri="{FF2B5EF4-FFF2-40B4-BE49-F238E27FC236}">
                  <a16:creationId xmlns:a16="http://schemas.microsoft.com/office/drawing/2014/main" id="{71B84738-B638-457B-8CC6-44487F5368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7107" y="4289637"/>
              <a:ext cx="1225043" cy="342799"/>
              <a:chOff x="467932" y="3914400"/>
              <a:chExt cx="2909888" cy="576263"/>
            </a:xfrm>
          </p:grpSpPr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A4176D73-93AD-4E7B-ACC1-C00EBE53BB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32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05F2D51-6C19-40B5-8319-AB27C9C4F3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807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群組 106">
              <a:extLst>
                <a:ext uri="{FF2B5EF4-FFF2-40B4-BE49-F238E27FC236}">
                  <a16:creationId xmlns:a16="http://schemas.microsoft.com/office/drawing/2014/main" id="{85DD4382-AE65-4238-8AEC-B87850042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8756" y="4289637"/>
              <a:ext cx="1777791" cy="342799"/>
              <a:chOff x="467932" y="3914400"/>
              <a:chExt cx="2909888" cy="576263"/>
            </a:xfrm>
          </p:grpSpPr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9CE1C461-E6D0-42BB-B9CA-69F8888E81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32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9">
                <a:extLst>
                  <a:ext uri="{FF2B5EF4-FFF2-40B4-BE49-F238E27FC236}">
                    <a16:creationId xmlns:a16="http://schemas.microsoft.com/office/drawing/2014/main" id="{1944A02B-2D79-4595-896C-F02C3F6EF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807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3" name="群組 106">
              <a:extLst>
                <a:ext uri="{FF2B5EF4-FFF2-40B4-BE49-F238E27FC236}">
                  <a16:creationId xmlns:a16="http://schemas.microsoft.com/office/drawing/2014/main" id="{476F4D45-A458-4A4A-89D7-A6C9CDCE17A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540893" y="4261399"/>
              <a:ext cx="1602731" cy="342799"/>
              <a:chOff x="467932" y="3914400"/>
              <a:chExt cx="2909888" cy="576263"/>
            </a:xfrm>
          </p:grpSpPr>
          <p:pic>
            <p:nvPicPr>
              <p:cNvPr id="54" name="Picture 9">
                <a:extLst>
                  <a:ext uri="{FF2B5EF4-FFF2-40B4-BE49-F238E27FC236}">
                    <a16:creationId xmlns:a16="http://schemas.microsoft.com/office/drawing/2014/main" id="{610B24A6-FC46-4ED0-BEB5-A6487CE23B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32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9">
                <a:extLst>
                  <a:ext uri="{FF2B5EF4-FFF2-40B4-BE49-F238E27FC236}">
                    <a16:creationId xmlns:a16="http://schemas.microsoft.com/office/drawing/2014/main" id="{D37A9301-3929-48D5-9910-21FAFC9E6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807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23B2E973-54B2-47E5-BD7F-940DFF581903}"/>
              </a:ext>
            </a:extLst>
          </p:cNvPr>
          <p:cNvCxnSpPr>
            <a:cxnSpLocks/>
          </p:cNvCxnSpPr>
          <p:nvPr/>
        </p:nvCxnSpPr>
        <p:spPr>
          <a:xfrm>
            <a:off x="4381219" y="3947894"/>
            <a:ext cx="0" cy="6244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5A6A5545-4E7A-4406-BF6E-1C0C8D2086D2}"/>
              </a:ext>
            </a:extLst>
          </p:cNvPr>
          <p:cNvCxnSpPr>
            <a:cxnSpLocks/>
          </p:cNvCxnSpPr>
          <p:nvPr/>
        </p:nvCxnSpPr>
        <p:spPr>
          <a:xfrm>
            <a:off x="5320323" y="3947894"/>
            <a:ext cx="0" cy="6244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C39C15A1-D173-4C23-9DE5-4A458AC86AB2}"/>
              </a:ext>
            </a:extLst>
          </p:cNvPr>
          <p:cNvCxnSpPr>
            <a:cxnSpLocks/>
          </p:cNvCxnSpPr>
          <p:nvPr/>
        </p:nvCxnSpPr>
        <p:spPr>
          <a:xfrm>
            <a:off x="6307155" y="3947894"/>
            <a:ext cx="0" cy="6244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0A96D173-F985-44F2-8BD6-BC8212942138}"/>
              </a:ext>
            </a:extLst>
          </p:cNvPr>
          <p:cNvCxnSpPr>
            <a:cxnSpLocks/>
          </p:cNvCxnSpPr>
          <p:nvPr/>
        </p:nvCxnSpPr>
        <p:spPr>
          <a:xfrm>
            <a:off x="7329552" y="3947894"/>
            <a:ext cx="0" cy="6244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C776FBFE-9ABF-4A0A-9A89-A1B0F932E650}"/>
              </a:ext>
            </a:extLst>
          </p:cNvPr>
          <p:cNvCxnSpPr>
            <a:cxnSpLocks/>
          </p:cNvCxnSpPr>
          <p:nvPr/>
        </p:nvCxnSpPr>
        <p:spPr>
          <a:xfrm>
            <a:off x="3987571" y="4403279"/>
            <a:ext cx="0" cy="6254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7258D1B7-DE01-4A33-AC05-EC6AC64860C4}"/>
              </a:ext>
            </a:extLst>
          </p:cNvPr>
          <p:cNvCxnSpPr>
            <a:cxnSpLocks/>
          </p:cNvCxnSpPr>
          <p:nvPr/>
        </p:nvCxnSpPr>
        <p:spPr>
          <a:xfrm>
            <a:off x="4946431" y="4431517"/>
            <a:ext cx="0" cy="6254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3630EDE-FBAD-400E-B3D3-7A0990D52FC9}"/>
              </a:ext>
            </a:extLst>
          </p:cNvPr>
          <p:cNvCxnSpPr>
            <a:cxnSpLocks/>
          </p:cNvCxnSpPr>
          <p:nvPr/>
        </p:nvCxnSpPr>
        <p:spPr>
          <a:xfrm>
            <a:off x="5877764" y="4454700"/>
            <a:ext cx="0" cy="6254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4ABE4B8C-6191-4BD0-9197-EB3751FF35E2}"/>
              </a:ext>
            </a:extLst>
          </p:cNvPr>
          <p:cNvCxnSpPr>
            <a:cxnSpLocks/>
          </p:cNvCxnSpPr>
          <p:nvPr/>
        </p:nvCxnSpPr>
        <p:spPr>
          <a:xfrm>
            <a:off x="6817565" y="4477882"/>
            <a:ext cx="0" cy="6254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807E261D-2B89-4EDE-BA57-931818BEAF7C}"/>
              </a:ext>
            </a:extLst>
          </p:cNvPr>
          <p:cNvCxnSpPr>
            <a:cxnSpLocks/>
          </p:cNvCxnSpPr>
          <p:nvPr/>
        </p:nvCxnSpPr>
        <p:spPr>
          <a:xfrm>
            <a:off x="7779543" y="4521540"/>
            <a:ext cx="0" cy="6254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F3BBB0C0-C7AC-4895-BE0C-D61839D1A8DA}"/>
              </a:ext>
            </a:extLst>
          </p:cNvPr>
          <p:cNvGrpSpPr/>
          <p:nvPr/>
        </p:nvGrpSpPr>
        <p:grpSpPr>
          <a:xfrm>
            <a:off x="789569" y="2262891"/>
            <a:ext cx="758749" cy="426648"/>
            <a:chOff x="4378756" y="4289637"/>
            <a:chExt cx="3888469" cy="344050"/>
          </a:xfrm>
        </p:grpSpPr>
        <p:grpSp>
          <p:nvGrpSpPr>
            <p:cNvPr id="58" name="群組 106">
              <a:extLst>
                <a:ext uri="{FF2B5EF4-FFF2-40B4-BE49-F238E27FC236}">
                  <a16:creationId xmlns:a16="http://schemas.microsoft.com/office/drawing/2014/main" id="{415AC3D7-1169-4A61-8744-16D34D07423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46496" y="4290888"/>
              <a:ext cx="1520729" cy="342799"/>
              <a:chOff x="467932" y="3914400"/>
              <a:chExt cx="2909888" cy="576263"/>
            </a:xfrm>
          </p:grpSpPr>
          <p:pic>
            <p:nvPicPr>
              <p:cNvPr id="76" name="Picture 9">
                <a:extLst>
                  <a:ext uri="{FF2B5EF4-FFF2-40B4-BE49-F238E27FC236}">
                    <a16:creationId xmlns:a16="http://schemas.microsoft.com/office/drawing/2014/main" id="{3E68CAB0-A642-4249-B380-24E9E1F200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32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9">
                <a:extLst>
                  <a:ext uri="{FF2B5EF4-FFF2-40B4-BE49-F238E27FC236}">
                    <a16:creationId xmlns:a16="http://schemas.microsoft.com/office/drawing/2014/main" id="{4153C513-5A04-4E85-9E24-EFB590C7AE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807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9" name="群組 106">
              <a:extLst>
                <a:ext uri="{FF2B5EF4-FFF2-40B4-BE49-F238E27FC236}">
                  <a16:creationId xmlns:a16="http://schemas.microsoft.com/office/drawing/2014/main" id="{887AB9DD-0174-42DA-9A92-669AC4725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7107" y="4289637"/>
              <a:ext cx="1225043" cy="342799"/>
              <a:chOff x="467932" y="3914400"/>
              <a:chExt cx="2909888" cy="576263"/>
            </a:xfrm>
          </p:grpSpPr>
          <p:pic>
            <p:nvPicPr>
              <p:cNvPr id="74" name="Picture 9">
                <a:extLst>
                  <a:ext uri="{FF2B5EF4-FFF2-40B4-BE49-F238E27FC236}">
                    <a16:creationId xmlns:a16="http://schemas.microsoft.com/office/drawing/2014/main" id="{FE94D460-50A8-4504-B6A3-39493DAED0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32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9">
                <a:extLst>
                  <a:ext uri="{FF2B5EF4-FFF2-40B4-BE49-F238E27FC236}">
                    <a16:creationId xmlns:a16="http://schemas.microsoft.com/office/drawing/2014/main" id="{397AE0CD-8DD3-41AC-BF68-313C5905DE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807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4" name="群組 106">
              <a:extLst>
                <a:ext uri="{FF2B5EF4-FFF2-40B4-BE49-F238E27FC236}">
                  <a16:creationId xmlns:a16="http://schemas.microsoft.com/office/drawing/2014/main" id="{A5C3DC94-4275-4A50-8D74-72E8C79A1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8756" y="4289637"/>
              <a:ext cx="1777791" cy="342799"/>
              <a:chOff x="467932" y="3914400"/>
              <a:chExt cx="2909888" cy="576263"/>
            </a:xfrm>
          </p:grpSpPr>
          <p:pic>
            <p:nvPicPr>
              <p:cNvPr id="72" name="Picture 9">
                <a:extLst>
                  <a:ext uri="{FF2B5EF4-FFF2-40B4-BE49-F238E27FC236}">
                    <a16:creationId xmlns:a16="http://schemas.microsoft.com/office/drawing/2014/main" id="{4B01A947-7F0D-4464-B4BA-BBBC1BAD06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32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9">
                <a:extLst>
                  <a:ext uri="{FF2B5EF4-FFF2-40B4-BE49-F238E27FC236}">
                    <a16:creationId xmlns:a16="http://schemas.microsoft.com/office/drawing/2014/main" id="{C5E05297-507A-481A-843F-8D784AA68C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3807" y="3914400"/>
                <a:ext cx="1624013" cy="57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48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9"/>
            </p:par>
            <p:par>
              <p:cTn id="60"/>
            </p:par>
            <p:par>
              <p:cTn id="61"/>
            </p:par>
          </p:childTnLst>
        </p:cTn>
      </p:par>
    </p:tnLst>
    <p:bldLst>
      <p:bldP spid="5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BA9B0E-070B-4E86-95F2-7B283236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</a:t>
            </a:r>
            <a:br>
              <a:rPr lang="en-US" altLang="zh-TW" dirty="0"/>
            </a:br>
            <a:r>
              <a:rPr lang="en-US" altLang="zh-TW" dirty="0"/>
              <a:t>- Sound-to-image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AFE12F-5B78-46E9-BC59-037A231E8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Audio-to-image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124FC1-DE07-4088-827C-11B4B0DBA9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08" y="3771132"/>
            <a:ext cx="1080000" cy="108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D1EB0DF-06E8-44E1-AE45-2EF0538607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21" y="3771131"/>
            <a:ext cx="1080000" cy="108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E1C7B20-9B51-4323-A5E4-27D48CC4E0A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92" y="3771131"/>
            <a:ext cx="1080000" cy="108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D9C64F8-50DE-43ED-B206-C57FC1F724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34" y="3771132"/>
            <a:ext cx="1080000" cy="1080000"/>
          </a:xfrm>
          <a:prstGeom prst="rect">
            <a:avLst/>
          </a:prstGeom>
        </p:spPr>
      </p:pic>
      <p:pic>
        <p:nvPicPr>
          <p:cNvPr id="8" name="22_louder0.5">
            <a:hlinkClick r:id="" action="ppaction://media"/>
            <a:extLst>
              <a:ext uri="{FF2B5EF4-FFF2-40B4-BE49-F238E27FC236}">
                <a16:creationId xmlns:a16="http://schemas.microsoft.com/office/drawing/2014/main" id="{547E59AB-D308-48E6-97CE-08C388F51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54338" y="4074038"/>
            <a:ext cx="531813" cy="531813"/>
          </a:xfrm>
          <a:prstGeom prst="rect">
            <a:avLst/>
          </a:prstGeom>
        </p:spPr>
      </p:pic>
      <p:pic>
        <p:nvPicPr>
          <p:cNvPr id="9" name="22_original">
            <a:hlinkClick r:id="" action="ppaction://media"/>
            <a:extLst>
              <a:ext uri="{FF2B5EF4-FFF2-40B4-BE49-F238E27FC236}">
                <a16:creationId xmlns:a16="http://schemas.microsoft.com/office/drawing/2014/main" id="{8EDF6C76-2FAB-41A9-8951-E95177B462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764841" y="4045225"/>
            <a:ext cx="531813" cy="531813"/>
          </a:xfrm>
          <a:prstGeom prst="rect">
            <a:avLst/>
          </a:prstGeom>
        </p:spPr>
      </p:pic>
      <p:pic>
        <p:nvPicPr>
          <p:cNvPr id="10" name="22_louder2">
            <a:hlinkClick r:id="" action="ppaction://media"/>
            <a:extLst>
              <a:ext uri="{FF2B5EF4-FFF2-40B4-BE49-F238E27FC236}">
                <a16:creationId xmlns:a16="http://schemas.microsoft.com/office/drawing/2014/main" id="{BAF38C64-810E-41B4-BDD0-17494055C8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895453" y="4045224"/>
            <a:ext cx="531813" cy="531813"/>
          </a:xfrm>
          <a:prstGeom prst="rect">
            <a:avLst/>
          </a:prstGeom>
        </p:spPr>
      </p:pic>
      <p:pic>
        <p:nvPicPr>
          <p:cNvPr id="11" name="22_louder3">
            <a:hlinkClick r:id="" action="ppaction://media"/>
            <a:extLst>
              <a:ext uri="{FF2B5EF4-FFF2-40B4-BE49-F238E27FC236}">
                <a16:creationId xmlns:a16="http://schemas.microsoft.com/office/drawing/2014/main" id="{0A67E132-CA49-4CA9-930A-84F30BBD064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869354" y="4045223"/>
            <a:ext cx="531813" cy="5318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AF1F95B-02DC-44EC-9815-3FE2EDD276EF}"/>
              </a:ext>
            </a:extLst>
          </p:cNvPr>
          <p:cNvSpPr/>
          <p:nvPr/>
        </p:nvSpPr>
        <p:spPr>
          <a:xfrm>
            <a:off x="5148341" y="725326"/>
            <a:ext cx="2994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https://wjohn1483.github.io/audio_to_scene/index.html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4F06756-AA5A-45C4-8363-5CB84D26F8BB}"/>
              </a:ext>
            </a:extLst>
          </p:cNvPr>
          <p:cNvSpPr/>
          <p:nvPr/>
        </p:nvSpPr>
        <p:spPr>
          <a:xfrm>
            <a:off x="5129291" y="135790"/>
            <a:ext cx="3586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NimbusRomNo9L-ReguItal"/>
              </a:rPr>
              <a:t>The images are generated by Chia-Hung Wan and Shun-Po Chuang.</a:t>
            </a:r>
            <a:endParaRPr lang="zh-TW" altLang="en-US" dirty="0"/>
          </a:p>
        </p:txBody>
      </p:sp>
      <p:pic>
        <p:nvPicPr>
          <p:cNvPr id="2050" name="Picture 2" descr="https://wjohn1483.github.io/audio_to_scene/examples/Volume/dam/9_louder0_5.jpg">
            <a:extLst>
              <a:ext uri="{FF2B5EF4-FFF2-40B4-BE49-F238E27FC236}">
                <a16:creationId xmlns:a16="http://schemas.microsoft.com/office/drawing/2014/main" id="{62B8A330-B1D5-4A62-ABC6-D3D4D6A4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47" y="237418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john1483.github.io/audio_to_scene/examples/Volume/dam/9_original.jpg">
            <a:extLst>
              <a:ext uri="{FF2B5EF4-FFF2-40B4-BE49-F238E27FC236}">
                <a16:creationId xmlns:a16="http://schemas.microsoft.com/office/drawing/2014/main" id="{9745A500-AE96-46AA-8BF1-609670FA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61" y="237418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john1483.github.io/audio_to_scene/examples/Volume/dam/9_louder2.jpg">
            <a:extLst>
              <a:ext uri="{FF2B5EF4-FFF2-40B4-BE49-F238E27FC236}">
                <a16:creationId xmlns:a16="http://schemas.microsoft.com/office/drawing/2014/main" id="{7B76F666-37AA-4F9C-B33F-AB2BFE20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93" y="237418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john1483.github.io/audio_to_scene/examples/Volume/dam/9_louder3.jpg">
            <a:extLst>
              <a:ext uri="{FF2B5EF4-FFF2-40B4-BE49-F238E27FC236}">
                <a16:creationId xmlns:a16="http://schemas.microsoft.com/office/drawing/2014/main" id="{30EBBD16-8AF5-4881-AD6C-76848D0F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50" y="237418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9_louder0.5">
            <a:hlinkClick r:id="" action="ppaction://media"/>
            <a:extLst>
              <a:ext uri="{FF2B5EF4-FFF2-40B4-BE49-F238E27FC236}">
                <a16:creationId xmlns:a16="http://schemas.microsoft.com/office/drawing/2014/main" id="{FCD60AE0-5C50-419D-BAF0-4AC779A810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76108" y="2704919"/>
            <a:ext cx="532800" cy="532800"/>
          </a:xfrm>
          <a:prstGeom prst="rect">
            <a:avLst/>
          </a:prstGeom>
        </p:spPr>
      </p:pic>
      <p:pic>
        <p:nvPicPr>
          <p:cNvPr id="16" name="9_original">
            <a:hlinkClick r:id="" action="ppaction://media"/>
            <a:extLst>
              <a:ext uri="{FF2B5EF4-FFF2-40B4-BE49-F238E27FC236}">
                <a16:creationId xmlns:a16="http://schemas.microsoft.com/office/drawing/2014/main" id="{850A842F-B72D-4DEE-B586-5611C88FCC9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812718" y="2704919"/>
            <a:ext cx="532800" cy="532800"/>
          </a:xfrm>
          <a:prstGeom prst="rect">
            <a:avLst/>
          </a:prstGeom>
        </p:spPr>
      </p:pic>
      <p:pic>
        <p:nvPicPr>
          <p:cNvPr id="17" name="9_louder2">
            <a:hlinkClick r:id="" action="ppaction://media"/>
            <a:extLst>
              <a:ext uri="{FF2B5EF4-FFF2-40B4-BE49-F238E27FC236}">
                <a16:creationId xmlns:a16="http://schemas.microsoft.com/office/drawing/2014/main" id="{F03ED432-D6F2-4D9F-AFF7-623884DF1A1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03280" y="2695394"/>
            <a:ext cx="532800" cy="532800"/>
          </a:xfrm>
          <a:prstGeom prst="rect">
            <a:avLst/>
          </a:prstGeom>
        </p:spPr>
      </p:pic>
      <p:pic>
        <p:nvPicPr>
          <p:cNvPr id="18" name="9_louder3">
            <a:hlinkClick r:id="" action="ppaction://media"/>
            <a:extLst>
              <a:ext uri="{FF2B5EF4-FFF2-40B4-BE49-F238E27FC236}">
                <a16:creationId xmlns:a16="http://schemas.microsoft.com/office/drawing/2014/main" id="{2CB07797-1062-4729-BA7F-E2D488EDFBC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857776" y="2704919"/>
            <a:ext cx="532800" cy="53280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CCA6F709-CFDA-4E05-B68D-C349CF12FE59}"/>
              </a:ext>
            </a:extLst>
          </p:cNvPr>
          <p:cNvGrpSpPr/>
          <p:nvPr/>
        </p:nvGrpSpPr>
        <p:grpSpPr>
          <a:xfrm>
            <a:off x="912298" y="5399035"/>
            <a:ext cx="7319403" cy="1121978"/>
            <a:chOff x="893217" y="5429598"/>
            <a:chExt cx="7319403" cy="1121978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4FBA2C8F-F0C1-4A4A-AC46-A3A9A9D7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96" y="5429598"/>
              <a:ext cx="1080000" cy="1080000"/>
            </a:xfrm>
            <a:prstGeom prst="rect">
              <a:avLst/>
            </a:prstGeom>
          </p:spPr>
        </p:pic>
        <p:pic>
          <p:nvPicPr>
            <p:cNvPr id="24" name="drum">
              <a:hlinkClick r:id="" action="ppaction://media"/>
              <a:extLst>
                <a:ext uri="{FF2B5EF4-FFF2-40B4-BE49-F238E27FC236}">
                  <a16:creationId xmlns:a16="http://schemas.microsoft.com/office/drawing/2014/main" id="{C61C4CCB-245B-4537-A400-4EC585884158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31"/>
            <a:stretch>
              <a:fillRect/>
            </a:stretch>
          </p:blipFill>
          <p:spPr>
            <a:xfrm>
              <a:off x="893217" y="5727987"/>
              <a:ext cx="531813" cy="53181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88C36664-4608-4330-A347-9B09D51F9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792" y="5434537"/>
              <a:ext cx="1080000" cy="1080000"/>
            </a:xfrm>
            <a:prstGeom prst="rect">
              <a:avLst/>
            </a:prstGeom>
          </p:spPr>
        </p:pic>
        <p:pic>
          <p:nvPicPr>
            <p:cNvPr id="26" name="guitar">
              <a:hlinkClick r:id="" action="ppaction://media"/>
              <a:extLst>
                <a:ext uri="{FF2B5EF4-FFF2-40B4-BE49-F238E27FC236}">
                  <a16:creationId xmlns:a16="http://schemas.microsoft.com/office/drawing/2014/main" id="{EDAB019E-0025-4840-B050-E6ED8C309BB5}"/>
                </a:ext>
              </a:extLst>
            </p:cNvPr>
            <p:cNvPicPr>
              <a:picLocks noChangeAspect="1"/>
            </p:cNvPicPr>
            <p:nvPr>
              <a:audioFile r:link="rId20"/>
              <p:extLst>
                <p:ext uri="{DAA4B4D4-6D71-4841-9C94-3DE7FCFB9230}">
                  <p14:media xmlns:p14="http://schemas.microsoft.com/office/powerpoint/2010/main" r:embed="rId19"/>
                </p:ext>
              </p:extLst>
            </p:nvPr>
          </p:nvPicPr>
          <p:blipFill>
            <a:blip r:embed="rId31"/>
            <a:stretch>
              <a:fillRect/>
            </a:stretch>
          </p:blipFill>
          <p:spPr>
            <a:xfrm>
              <a:off x="2844698" y="5707387"/>
              <a:ext cx="531813" cy="531813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C0FAD5C1-C4E6-4F57-9BF3-DAD7B7951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701" y="5439867"/>
              <a:ext cx="1080000" cy="1080000"/>
            </a:xfrm>
            <a:prstGeom prst="rect">
              <a:avLst/>
            </a:prstGeom>
          </p:spPr>
        </p:pic>
        <p:pic>
          <p:nvPicPr>
            <p:cNvPr id="28" name="piano">
              <a:hlinkClick r:id="" action="ppaction://media"/>
              <a:extLst>
                <a:ext uri="{FF2B5EF4-FFF2-40B4-BE49-F238E27FC236}">
                  <a16:creationId xmlns:a16="http://schemas.microsoft.com/office/drawing/2014/main" id="{AEDBD3E2-6B2C-41E5-BAD9-1380993222C6}"/>
                </a:ext>
              </a:extLst>
            </p:cNvPr>
            <p:cNvPicPr>
              <a:picLocks noChangeAspect="1"/>
            </p:cNvPicPr>
            <p:nvPr>
              <a:audioFile r:link="rId22"/>
              <p:extLst>
                <p:ext uri="{DAA4B4D4-6D71-4841-9C94-3DE7FCFB9230}">
                  <p14:media xmlns:p14="http://schemas.microsoft.com/office/powerpoint/2010/main" r:embed="rId21"/>
                </p:ext>
              </p:extLst>
            </p:nvPr>
          </p:nvPicPr>
          <p:blipFill>
            <a:blip r:embed="rId31"/>
            <a:stretch>
              <a:fillRect/>
            </a:stretch>
          </p:blipFill>
          <p:spPr>
            <a:xfrm>
              <a:off x="4697345" y="5700011"/>
              <a:ext cx="531813" cy="531813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DC3ECFB-39E5-4A24-8DCE-F2D5B833B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620" y="5471576"/>
              <a:ext cx="1080000" cy="1080000"/>
            </a:xfrm>
            <a:prstGeom prst="rect">
              <a:avLst/>
            </a:prstGeom>
          </p:spPr>
        </p:pic>
        <p:pic>
          <p:nvPicPr>
            <p:cNvPr id="33" name="dog">
              <a:hlinkClick r:id="" action="ppaction://media"/>
              <a:extLst>
                <a:ext uri="{FF2B5EF4-FFF2-40B4-BE49-F238E27FC236}">
                  <a16:creationId xmlns:a16="http://schemas.microsoft.com/office/drawing/2014/main" id="{1917EE32-D2D5-4FCB-B485-8A8483CCFCE4}"/>
                </a:ext>
              </a:extLst>
            </p:cNvPr>
            <p:cNvPicPr>
              <a:picLocks noChangeAspect="1"/>
            </p:cNvPicPr>
            <p:nvPr>
              <a:audioFile r:link="rId24"/>
              <p:extLst>
                <p:ext uri="{DAA4B4D4-6D71-4841-9C94-3DE7FCFB9230}">
                  <p14:media xmlns:p14="http://schemas.microsoft.com/office/powerpoint/2010/main" r:embed="rId23"/>
                </p:ext>
              </p:extLst>
            </p:nvPr>
          </p:nvPicPr>
          <p:blipFill>
            <a:blip r:embed="rId31"/>
            <a:stretch>
              <a:fillRect/>
            </a:stretch>
          </p:blipFill>
          <p:spPr>
            <a:xfrm>
              <a:off x="6496245" y="5727987"/>
              <a:ext cx="531813" cy="531813"/>
            </a:xfrm>
            <a:prstGeom prst="rect">
              <a:avLst/>
            </a:prstGeom>
          </p:spPr>
        </p:pic>
      </p:grp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0A15770-AAFB-4F5D-805D-774A0D87CCDF}"/>
              </a:ext>
            </a:extLst>
          </p:cNvPr>
          <p:cNvCxnSpPr/>
          <p:nvPr/>
        </p:nvCxnSpPr>
        <p:spPr>
          <a:xfrm>
            <a:off x="-369924" y="5097780"/>
            <a:ext cx="101727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直線單箭頭接點 2048">
            <a:extLst>
              <a:ext uri="{FF2B5EF4-FFF2-40B4-BE49-F238E27FC236}">
                <a16:creationId xmlns:a16="http://schemas.microsoft.com/office/drawing/2014/main" id="{53E07CC5-BB1D-4CAA-B237-D4A8F9881E7E}"/>
              </a:ext>
            </a:extLst>
          </p:cNvPr>
          <p:cNvCxnSpPr>
            <a:cxnSpLocks/>
          </p:cNvCxnSpPr>
          <p:nvPr/>
        </p:nvCxnSpPr>
        <p:spPr>
          <a:xfrm>
            <a:off x="3971690" y="2133600"/>
            <a:ext cx="4372210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文字方塊 2052">
            <a:extLst>
              <a:ext uri="{FF2B5EF4-FFF2-40B4-BE49-F238E27FC236}">
                <a16:creationId xmlns:a16="http://schemas.microsoft.com/office/drawing/2014/main" id="{8BAAE8ED-5CA6-42AF-AEDF-9D758895468E}"/>
              </a:ext>
            </a:extLst>
          </p:cNvPr>
          <p:cNvSpPr txBox="1"/>
          <p:nvPr/>
        </p:nvSpPr>
        <p:spPr>
          <a:xfrm>
            <a:off x="4359216" y="1678823"/>
            <a:ext cx="358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Louder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236C180-8FC4-4343-8857-2091C4A852C6}"/>
              </a:ext>
            </a:extLst>
          </p:cNvPr>
          <p:cNvSpPr/>
          <p:nvPr/>
        </p:nvSpPr>
        <p:spPr>
          <a:xfrm>
            <a:off x="731334" y="2648348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EEB828A-52AF-4507-9B00-8E77F04EF67A}"/>
              </a:ext>
            </a:extLst>
          </p:cNvPr>
          <p:cNvSpPr/>
          <p:nvPr/>
        </p:nvSpPr>
        <p:spPr>
          <a:xfrm>
            <a:off x="714617" y="4020541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08B79AF-7DD1-485E-9AC9-57D626869261}"/>
              </a:ext>
            </a:extLst>
          </p:cNvPr>
          <p:cNvSpPr/>
          <p:nvPr/>
        </p:nvSpPr>
        <p:spPr>
          <a:xfrm>
            <a:off x="2764841" y="2628098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290248D-9414-4FEA-A957-CA32552F7DA4}"/>
              </a:ext>
            </a:extLst>
          </p:cNvPr>
          <p:cNvSpPr/>
          <p:nvPr/>
        </p:nvSpPr>
        <p:spPr>
          <a:xfrm>
            <a:off x="4851882" y="2640274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57B8852-0EA4-4A77-8225-85232319E68D}"/>
              </a:ext>
            </a:extLst>
          </p:cNvPr>
          <p:cNvSpPr/>
          <p:nvPr/>
        </p:nvSpPr>
        <p:spPr>
          <a:xfrm>
            <a:off x="6835759" y="2650900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BB34403-5FAF-4960-A260-48CBEF17DEF4}"/>
              </a:ext>
            </a:extLst>
          </p:cNvPr>
          <p:cNvSpPr/>
          <p:nvPr/>
        </p:nvSpPr>
        <p:spPr>
          <a:xfrm>
            <a:off x="2730016" y="3968612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CC55E99-3173-46EB-9C7E-8D131AFD665B}"/>
              </a:ext>
            </a:extLst>
          </p:cNvPr>
          <p:cNvSpPr/>
          <p:nvPr/>
        </p:nvSpPr>
        <p:spPr>
          <a:xfrm>
            <a:off x="4841191" y="4008532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41C0349-BA1A-4C82-ABD6-6205FA99EF8B}"/>
              </a:ext>
            </a:extLst>
          </p:cNvPr>
          <p:cNvSpPr/>
          <p:nvPr/>
        </p:nvSpPr>
        <p:spPr>
          <a:xfrm>
            <a:off x="6822233" y="3995861"/>
            <a:ext cx="554817" cy="58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39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4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11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11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62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6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053" grpId="0"/>
      <p:bldP spid="13" grpId="0" animBg="1"/>
      <p:bldP spid="13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529B28-3DE8-4543-BC60-89D3D551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Image-to-label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040BA6-4978-415E-8754-E43EC18C9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8293"/>
            <a:ext cx="9144000" cy="234778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311A724-8B12-428B-A13E-FAC2FD5EE1A4}"/>
              </a:ext>
            </a:extLst>
          </p:cNvPr>
          <p:cNvSpPr txBox="1"/>
          <p:nvPr/>
        </p:nvSpPr>
        <p:spPr>
          <a:xfrm>
            <a:off x="628650" y="1713128"/>
            <a:ext cx="7392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Multi-label Image Classifier = Conditional Generator  </a:t>
            </a:r>
            <a:endParaRPr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76DAB5F-C734-4BC4-A954-31ACA16224B1}"/>
              </a:ext>
            </a:extLst>
          </p:cNvPr>
          <p:cNvSpPr txBox="1"/>
          <p:nvPr/>
        </p:nvSpPr>
        <p:spPr>
          <a:xfrm>
            <a:off x="5564626" y="2636528"/>
            <a:ext cx="3715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condition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3D6593A-A70D-4B3B-8B4C-D8C73499F658}"/>
              </a:ext>
            </a:extLst>
          </p:cNvPr>
          <p:cNvSpPr txBox="1"/>
          <p:nvPr/>
        </p:nvSpPr>
        <p:spPr>
          <a:xfrm>
            <a:off x="5564626" y="3530973"/>
            <a:ext cx="333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Generated output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18245AD-83D6-4E38-BBAA-DF2C63F63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697" y="2370065"/>
            <a:ext cx="1605150" cy="10887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AD6402-017B-43EC-9B63-49E5F904D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87" y="3559929"/>
            <a:ext cx="3147543" cy="574214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41308E6E-4DF7-42B4-9979-8AF015FB0232}"/>
              </a:ext>
            </a:extLst>
          </p:cNvPr>
          <p:cNvSpPr/>
          <p:nvPr/>
        </p:nvSpPr>
        <p:spPr>
          <a:xfrm>
            <a:off x="4168230" y="2621185"/>
            <a:ext cx="1289785" cy="574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3C94A77-E396-49D1-AD64-51E27A937BF7}"/>
              </a:ext>
            </a:extLst>
          </p:cNvPr>
          <p:cNvSpPr/>
          <p:nvPr/>
        </p:nvSpPr>
        <p:spPr>
          <a:xfrm>
            <a:off x="4168229" y="3474434"/>
            <a:ext cx="1289785" cy="574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053A9F9-68A8-4362-B412-DA83D46D01D8}"/>
              </a:ext>
            </a:extLst>
          </p:cNvPr>
          <p:cNvSpPr/>
          <p:nvPr/>
        </p:nvSpPr>
        <p:spPr>
          <a:xfrm>
            <a:off x="4129235" y="1418291"/>
            <a:ext cx="3715354" cy="95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8349767-DB95-4AD6-9EDC-DD86C2D45714}"/>
              </a:ext>
            </a:extLst>
          </p:cNvPr>
          <p:cNvCxnSpPr/>
          <p:nvPr/>
        </p:nvCxnSpPr>
        <p:spPr>
          <a:xfrm>
            <a:off x="-351323" y="4253914"/>
            <a:ext cx="984664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2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D703CB-802D-4A42-BD41-A35D88B7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Image-to-label</a:t>
            </a:r>
            <a:endParaRPr lang="zh-TW" altLang="en-US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0852D1E4-24B5-4635-8793-88DA6D00411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690650" y="1463674"/>
          <a:ext cx="502369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682">
                  <a:extLst>
                    <a:ext uri="{9D8B030D-6E8A-4147-A177-3AD203B41FA5}">
                      <a16:colId xmlns:a16="http://schemas.microsoft.com/office/drawing/2014/main" val="3988120006"/>
                    </a:ext>
                  </a:extLst>
                </a:gridCol>
                <a:gridCol w="1636007">
                  <a:extLst>
                    <a:ext uri="{9D8B030D-6E8A-4147-A177-3AD203B41FA5}">
                      <a16:colId xmlns:a16="http://schemas.microsoft.com/office/drawing/2014/main" val="2572324021"/>
                    </a:ext>
                  </a:extLst>
                </a:gridCol>
                <a:gridCol w="1636007">
                  <a:extLst>
                    <a:ext uri="{9D8B030D-6E8A-4147-A177-3AD203B41FA5}">
                      <a16:colId xmlns:a16="http://schemas.microsoft.com/office/drawing/2014/main" val="3422415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F1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MS-COCO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NUS-WIDE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92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VGG-16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56.0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33.9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 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/>
                        <a:t>60.4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41.2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660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Inception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53.5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1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63.8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55.8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90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Resnet-101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53.1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451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64.0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55.4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Resnet-152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63.3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52.1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4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+GAN</a:t>
                      </a:r>
                      <a:endParaRPr lang="zh-TW" altLang="en-US" sz="24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63.9</a:t>
                      </a:r>
                      <a:endParaRPr lang="zh-TW" altLang="en-US" sz="24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54.1</a:t>
                      </a:r>
                      <a:endParaRPr lang="zh-TW" altLang="en-US" sz="24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92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err="1"/>
                        <a:t>Att</a:t>
                      </a:r>
                      <a:r>
                        <a:rPr lang="en-US" altLang="zh-TW" sz="2400" dirty="0"/>
                        <a:t>-RNN</a:t>
                      </a:r>
                      <a:endParaRPr lang="zh-TW" altLang="en-US" sz="24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62.1</a:t>
                      </a:r>
                      <a:endParaRPr lang="zh-TW" altLang="en-US" sz="24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54.7</a:t>
                      </a:r>
                      <a:endParaRPr lang="zh-TW" altLang="en-US" sz="24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5357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RLSD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46.9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707518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AF02ED02-C6BF-48C9-BD15-37EA34315646}"/>
              </a:ext>
            </a:extLst>
          </p:cNvPr>
          <p:cNvSpPr txBox="1"/>
          <p:nvPr/>
        </p:nvSpPr>
        <p:spPr>
          <a:xfrm>
            <a:off x="429654" y="1898044"/>
            <a:ext cx="308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classifiers can have different architectures.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86A295-C6DA-4E9A-BB90-44218E1BBD32}"/>
              </a:ext>
            </a:extLst>
          </p:cNvPr>
          <p:cNvSpPr/>
          <p:nvPr/>
        </p:nvSpPr>
        <p:spPr>
          <a:xfrm>
            <a:off x="3690650" y="1927952"/>
            <a:ext cx="5023696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FA7707C-9BF3-4336-8D79-CF6B05043A8A}"/>
              </a:ext>
            </a:extLst>
          </p:cNvPr>
          <p:cNvSpPr/>
          <p:nvPr/>
        </p:nvSpPr>
        <p:spPr>
          <a:xfrm>
            <a:off x="3690650" y="2864520"/>
            <a:ext cx="5023696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5EA2551-1560-44CF-9294-7F4B23CA4624}"/>
              </a:ext>
            </a:extLst>
          </p:cNvPr>
          <p:cNvSpPr/>
          <p:nvPr/>
        </p:nvSpPr>
        <p:spPr>
          <a:xfrm>
            <a:off x="3690650" y="3785478"/>
            <a:ext cx="5023696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0A1206E-298D-439E-8F44-C37284A4295E}"/>
              </a:ext>
            </a:extLst>
          </p:cNvPr>
          <p:cNvSpPr/>
          <p:nvPr/>
        </p:nvSpPr>
        <p:spPr>
          <a:xfrm>
            <a:off x="3690650" y="4706436"/>
            <a:ext cx="5023696" cy="385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08D013C-E997-4C77-A97B-3F73881F2E0F}"/>
              </a:ext>
            </a:extLst>
          </p:cNvPr>
          <p:cNvSpPr txBox="1"/>
          <p:nvPr/>
        </p:nvSpPr>
        <p:spPr>
          <a:xfrm>
            <a:off x="429654" y="2997907"/>
            <a:ext cx="3084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classifiers are trained as conditional GAN.</a:t>
            </a:r>
            <a:endParaRPr lang="zh-TW" altLang="en-US" sz="2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C2D9EC6-7694-4FD0-B58C-402EDC0BFA56}"/>
              </a:ext>
            </a:extLst>
          </p:cNvPr>
          <p:cNvSpPr/>
          <p:nvPr/>
        </p:nvSpPr>
        <p:spPr>
          <a:xfrm>
            <a:off x="3690650" y="2402529"/>
            <a:ext cx="5023696" cy="38559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EC3E754-70BA-47BB-A918-70E582D85638}"/>
              </a:ext>
            </a:extLst>
          </p:cNvPr>
          <p:cNvSpPr/>
          <p:nvPr/>
        </p:nvSpPr>
        <p:spPr>
          <a:xfrm>
            <a:off x="3690650" y="3323487"/>
            <a:ext cx="5023696" cy="38559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830DDEA-40E3-4F73-8526-AED897AA6E0B}"/>
              </a:ext>
            </a:extLst>
          </p:cNvPr>
          <p:cNvSpPr/>
          <p:nvPr/>
        </p:nvSpPr>
        <p:spPr>
          <a:xfrm>
            <a:off x="3690650" y="4244445"/>
            <a:ext cx="5023696" cy="38559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353CFED-35E5-4603-B62B-089A8F592E2C}"/>
              </a:ext>
            </a:extLst>
          </p:cNvPr>
          <p:cNvSpPr/>
          <p:nvPr/>
        </p:nvSpPr>
        <p:spPr>
          <a:xfrm>
            <a:off x="3690650" y="5168427"/>
            <a:ext cx="5023696" cy="38559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B819A22-D036-472B-8233-D317A3201D4C}"/>
              </a:ext>
            </a:extLst>
          </p:cNvPr>
          <p:cNvSpPr/>
          <p:nvPr/>
        </p:nvSpPr>
        <p:spPr>
          <a:xfrm>
            <a:off x="628650" y="5846543"/>
            <a:ext cx="2533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[Tsai, et al., submitted to ICASSP 2019]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D703CB-802D-4A42-BD41-A35D88B7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Image-to-label</a:t>
            </a:r>
            <a:endParaRPr lang="zh-TW" altLang="en-US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0852D1E4-24B5-4635-8793-88DA6D0041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90650" y="1463674"/>
          <a:ext cx="502369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682">
                  <a:extLst>
                    <a:ext uri="{9D8B030D-6E8A-4147-A177-3AD203B41FA5}">
                      <a16:colId xmlns:a16="http://schemas.microsoft.com/office/drawing/2014/main" val="3988120006"/>
                    </a:ext>
                  </a:extLst>
                </a:gridCol>
                <a:gridCol w="1636007">
                  <a:extLst>
                    <a:ext uri="{9D8B030D-6E8A-4147-A177-3AD203B41FA5}">
                      <a16:colId xmlns:a16="http://schemas.microsoft.com/office/drawing/2014/main" val="2572324021"/>
                    </a:ext>
                  </a:extLst>
                </a:gridCol>
                <a:gridCol w="1636007">
                  <a:extLst>
                    <a:ext uri="{9D8B030D-6E8A-4147-A177-3AD203B41FA5}">
                      <a16:colId xmlns:a16="http://schemas.microsoft.com/office/drawing/2014/main" val="3422415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F1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MS-COCO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NUS-WIDE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92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VGG-16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56.0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33.9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834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 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/>
                        <a:t>60.4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41.2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660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Inception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53.5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1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63.8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55.8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90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Resnet-101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53.1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451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64.0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55.4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Resnet-152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63.3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52.1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4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+GAN</a:t>
                      </a:r>
                      <a:endParaRPr lang="zh-TW" altLang="en-US" sz="24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63.9</a:t>
                      </a:r>
                      <a:endParaRPr lang="zh-TW" altLang="en-US" sz="24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54.1</a:t>
                      </a:r>
                      <a:endParaRPr lang="zh-TW" altLang="en-US" sz="24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92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err="1"/>
                        <a:t>Att</a:t>
                      </a:r>
                      <a:r>
                        <a:rPr lang="en-US" altLang="zh-TW" sz="2400" dirty="0"/>
                        <a:t>-RNN</a:t>
                      </a:r>
                      <a:endParaRPr lang="zh-TW" altLang="en-US" sz="24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62.1</a:t>
                      </a:r>
                      <a:endParaRPr lang="zh-TW" altLang="en-US" sz="24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54.7</a:t>
                      </a:r>
                      <a:endParaRPr lang="zh-TW" altLang="en-US" sz="24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5357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/>
                        <a:t>RLSD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62.0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46.9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707518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AF02ED02-C6BF-48C9-BD15-37EA34315646}"/>
              </a:ext>
            </a:extLst>
          </p:cNvPr>
          <p:cNvSpPr txBox="1"/>
          <p:nvPr/>
        </p:nvSpPr>
        <p:spPr>
          <a:xfrm>
            <a:off x="429654" y="1898044"/>
            <a:ext cx="308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classifiers can have different architectures.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08D013C-E997-4C77-A97B-3F73881F2E0F}"/>
              </a:ext>
            </a:extLst>
          </p:cNvPr>
          <p:cNvSpPr txBox="1"/>
          <p:nvPr/>
        </p:nvSpPr>
        <p:spPr>
          <a:xfrm>
            <a:off x="429654" y="2997907"/>
            <a:ext cx="3084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classifiers are trained as conditional GAN.</a:t>
            </a:r>
            <a:endParaRPr lang="zh-TW" altLang="en-US" sz="2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EC3E754-70BA-47BB-A918-70E582D85638}"/>
              </a:ext>
            </a:extLst>
          </p:cNvPr>
          <p:cNvSpPr/>
          <p:nvPr/>
        </p:nvSpPr>
        <p:spPr>
          <a:xfrm>
            <a:off x="5497417" y="4238802"/>
            <a:ext cx="1564395" cy="38559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830DDEA-40E3-4F73-8526-AED897AA6E0B}"/>
              </a:ext>
            </a:extLst>
          </p:cNvPr>
          <p:cNvSpPr/>
          <p:nvPr/>
        </p:nvSpPr>
        <p:spPr>
          <a:xfrm>
            <a:off x="7149946" y="3323487"/>
            <a:ext cx="1564400" cy="39425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FF71DA-DF1D-4BAF-9CF2-5115623BC2A9}"/>
              </a:ext>
            </a:extLst>
          </p:cNvPr>
          <p:cNvSpPr/>
          <p:nvPr/>
        </p:nvSpPr>
        <p:spPr>
          <a:xfrm>
            <a:off x="3690650" y="5637854"/>
            <a:ext cx="5023696" cy="855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0DFA1DD-853F-42BA-AF55-B2CD802B7CF1}"/>
              </a:ext>
            </a:extLst>
          </p:cNvPr>
          <p:cNvSpPr txBox="1"/>
          <p:nvPr/>
        </p:nvSpPr>
        <p:spPr>
          <a:xfrm>
            <a:off x="429654" y="4447885"/>
            <a:ext cx="3084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Conditional GAN outperforms other models designed for multi-label.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4170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3BCD976-504E-46C3-A724-46724234A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9144000" cy="40826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18E3E89-7F57-45CF-BA64-CCD58463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Talking Head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9AC6AF-3AFA-4CEA-8DFD-587E3380B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BCA663-0554-4926-8086-8569BA834F5C}"/>
              </a:ext>
            </a:extLst>
          </p:cNvPr>
          <p:cNvSpPr/>
          <p:nvPr/>
        </p:nvSpPr>
        <p:spPr>
          <a:xfrm>
            <a:off x="5411713" y="617696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https://arxiv.org/abs/1905.08233</a:t>
            </a:r>
            <a:endParaRPr lang="zh-TW" altLang="en-US" dirty="0"/>
          </a:p>
        </p:txBody>
      </p:sp>
      <p:pic>
        <p:nvPicPr>
          <p:cNvPr id="1026" name="Picture 2" descr="https://pgw.udn.com.tw/gw/photo.php?u=https://uc.udn.com.tw/photo/2019/05/26/99/6351734.gif&amp;x=0&amp;y=0&amp;sw=0&amp;sh=0&amp;exp=3600">
            <a:extLst>
              <a:ext uri="{FF2B5EF4-FFF2-40B4-BE49-F238E27FC236}">
                <a16:creationId xmlns:a16="http://schemas.microsoft.com/office/drawing/2014/main" id="{15B34E38-B842-407A-A2DD-D57C6A997B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83" y="3147110"/>
            <a:ext cx="571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181C247-D4E2-4463-9148-9E50CCEDFBF3}"/>
              </a:ext>
            </a:extLst>
          </p:cNvPr>
          <p:cNvSpPr/>
          <p:nvPr/>
        </p:nvSpPr>
        <p:spPr>
          <a:xfrm>
            <a:off x="5282796" y="5119337"/>
            <a:ext cx="1517650" cy="10914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0921F67-9F0A-43DB-A1B0-8F4F1138DD84}"/>
              </a:ext>
            </a:extLst>
          </p:cNvPr>
          <p:cNvCxnSpPr/>
          <p:nvPr/>
        </p:nvCxnSpPr>
        <p:spPr>
          <a:xfrm>
            <a:off x="6828582" y="5664514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594A490-D12D-4CAD-B669-15253945CCA6}"/>
              </a:ext>
            </a:extLst>
          </p:cNvPr>
          <p:cNvCxnSpPr/>
          <p:nvPr/>
        </p:nvCxnSpPr>
        <p:spPr>
          <a:xfrm>
            <a:off x="4679740" y="5660200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0CA5EF6-7919-4778-A1E5-609C15472661}"/>
              </a:ext>
            </a:extLst>
          </p:cNvPr>
          <p:cNvSpPr txBox="1"/>
          <p:nvPr/>
        </p:nvSpPr>
        <p:spPr>
          <a:xfrm>
            <a:off x="3278833" y="3089616"/>
            <a:ext cx="1708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red hair”</a:t>
            </a:r>
            <a:endParaRPr lang="zh-TW" altLang="en-US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8321978-A841-4937-ADCD-0C0599A3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01" y="3030144"/>
            <a:ext cx="1038516" cy="9923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BA42DC-F17E-4CC6-8106-B6B897A45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662" y="1125815"/>
            <a:ext cx="1156684" cy="963903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D29CF3B-3FCD-466C-8FF5-153089D739A5}"/>
              </a:ext>
            </a:extLst>
          </p:cNvPr>
          <p:cNvGrpSpPr/>
          <p:nvPr/>
        </p:nvGrpSpPr>
        <p:grpSpPr>
          <a:xfrm>
            <a:off x="3331272" y="1039289"/>
            <a:ext cx="4042750" cy="1380494"/>
            <a:chOff x="1919267" y="2586450"/>
            <a:chExt cx="4042750" cy="138049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EF1D3EB-8DD4-464A-98A1-19A3CE196C9E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8D7E7E87-4046-4C39-8C6B-CF1AB284AB75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1502B37B-084F-416C-B1BA-B18914B27324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1197F64C-A6B4-4C6A-8AB0-C54B871752B3}"/>
                    </a:ext>
                  </a:extLst>
                </p:cNvPr>
                <p:cNvSpPr txBox="1"/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A9B8724-DDC9-4DFD-8873-ABF3CAD09757}"/>
                </a:ext>
              </a:extLst>
            </p:cNvPr>
            <p:cNvSpPr txBox="1"/>
            <p:nvPr/>
          </p:nvSpPr>
          <p:spPr>
            <a:xfrm>
              <a:off x="1919267" y="3597612"/>
              <a:ext cx="1687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random vector</a:t>
              </a:r>
              <a:endParaRPr lang="zh-TW" altLang="en-US" dirty="0"/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4FF58E4-A7CE-41F2-88B7-47C82843C267}"/>
              </a:ext>
            </a:extLst>
          </p:cNvPr>
          <p:cNvSpPr txBox="1"/>
          <p:nvPr/>
        </p:nvSpPr>
        <p:spPr>
          <a:xfrm>
            <a:off x="1803999" y="-70089"/>
            <a:ext cx="504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 u="sng" dirty="0"/>
              <a:t>Three Categories of GAN</a:t>
            </a:r>
            <a:endParaRPr lang="zh-TW" altLang="en-US" sz="3200" b="1" i="1" u="sng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0961512-678C-44EC-995E-F52B2F581CBF}"/>
              </a:ext>
            </a:extLst>
          </p:cNvPr>
          <p:cNvSpPr txBox="1"/>
          <p:nvPr/>
        </p:nvSpPr>
        <p:spPr>
          <a:xfrm>
            <a:off x="103886" y="482211"/>
            <a:ext cx="253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1.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Typical GAN</a:t>
            </a:r>
            <a:endParaRPr lang="zh-TW" altLang="en-US" sz="2800" b="1" i="1" u="sng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8DDF7AA-C5AD-4593-9A84-18E7C2DABF48}"/>
              </a:ext>
            </a:extLst>
          </p:cNvPr>
          <p:cNvSpPr txBox="1"/>
          <p:nvPr/>
        </p:nvSpPr>
        <p:spPr>
          <a:xfrm>
            <a:off x="7162015" y="2053522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F3D73B0-3DC3-4F33-B5F1-917E78E9C74F}"/>
              </a:ext>
            </a:extLst>
          </p:cNvPr>
          <p:cNvGrpSpPr/>
          <p:nvPr/>
        </p:nvGrpSpPr>
        <p:grpSpPr>
          <a:xfrm>
            <a:off x="890558" y="1002527"/>
            <a:ext cx="1979796" cy="1293968"/>
            <a:chOff x="644126" y="4258170"/>
            <a:chExt cx="3652768" cy="238740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D9B3CF7-F4EF-4C68-9CB1-FABE7CAA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1DE839B-6DB0-436E-B588-E7D3E9B8F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FFA9547B-6AB4-4EFA-8191-861528B72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958B4EB-31DF-4E71-8DE9-E081390E9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D7A830B-D93D-4725-A282-91434900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654C0BC-1438-4ED4-A53D-01AE67B3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A3747B6-C3EF-4A78-8401-CB44583C4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F996862D-57C1-4339-989C-699EA640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D29CA2C-CEE1-47D6-A523-940E15C4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4139BFA-8E1F-43A9-91CB-8E932A95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DA59D74-5F23-4EF4-9202-F72A8B6B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5C0E062-477C-4094-9D6A-D0415E7ACAE8}"/>
              </a:ext>
            </a:extLst>
          </p:cNvPr>
          <p:cNvSpPr txBox="1"/>
          <p:nvPr/>
        </p:nvSpPr>
        <p:spPr>
          <a:xfrm>
            <a:off x="79755" y="2370878"/>
            <a:ext cx="48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2.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Conditional GAN</a:t>
            </a:r>
            <a:endParaRPr lang="zh-TW" altLang="en-US" sz="2800" b="1" i="1" u="sng" dirty="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BD9B8F57-D8A8-4923-8425-DDC300EEC06B}"/>
              </a:ext>
            </a:extLst>
          </p:cNvPr>
          <p:cNvGrpSpPr/>
          <p:nvPr/>
        </p:nvGrpSpPr>
        <p:grpSpPr>
          <a:xfrm>
            <a:off x="4668967" y="2979946"/>
            <a:ext cx="2726394" cy="1091455"/>
            <a:chOff x="3235623" y="2586450"/>
            <a:chExt cx="2726394" cy="1091455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903E45F-A319-42BA-9B26-5585A7E44E4A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6A9E55A-AD50-471A-8E70-F3DFC9BD2289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7FCEBD27-6F40-4905-8C78-9363CAE89DA2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3C232F3-2F6B-4F0B-B8EA-19A46EC3EBD9}"/>
              </a:ext>
            </a:extLst>
          </p:cNvPr>
          <p:cNvSpPr txBox="1"/>
          <p:nvPr/>
        </p:nvSpPr>
        <p:spPr>
          <a:xfrm>
            <a:off x="3250278" y="3793127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text</a:t>
            </a:r>
            <a:endParaRPr lang="zh-TW" altLang="en-US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1C9C8C0-6F9E-424E-AB73-5AAEFEA0D3BB}"/>
              </a:ext>
            </a:extLst>
          </p:cNvPr>
          <p:cNvSpPr txBox="1"/>
          <p:nvPr/>
        </p:nvSpPr>
        <p:spPr>
          <a:xfrm>
            <a:off x="7129714" y="3977793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71FFE49-99B7-436A-80B0-28F614348D02}"/>
              </a:ext>
            </a:extLst>
          </p:cNvPr>
          <p:cNvSpPr/>
          <p:nvPr/>
        </p:nvSpPr>
        <p:spPr>
          <a:xfrm>
            <a:off x="937608" y="3915882"/>
            <a:ext cx="1732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pic>
        <p:nvPicPr>
          <p:cNvPr id="49" name="Shape 310">
            <a:extLst>
              <a:ext uri="{FF2B5EF4-FFF2-40B4-BE49-F238E27FC236}">
                <a16:creationId xmlns:a16="http://schemas.microsoft.com/office/drawing/2014/main" id="{16C63FC8-3E8B-4148-9EE7-E036E1C689A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23301" y="2982965"/>
            <a:ext cx="1054100" cy="10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311">
            <a:extLst>
              <a:ext uri="{FF2B5EF4-FFF2-40B4-BE49-F238E27FC236}">
                <a16:creationId xmlns:a16="http://schemas.microsoft.com/office/drawing/2014/main" id="{EB2DA30A-8CFB-45B5-9AC7-24F2AAC46F07}"/>
              </a:ext>
            </a:extLst>
          </p:cNvPr>
          <p:cNvSpPr txBox="1"/>
          <p:nvPr/>
        </p:nvSpPr>
        <p:spPr>
          <a:xfrm>
            <a:off x="1677401" y="2860730"/>
            <a:ext cx="2604988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2400" dirty="0">
                <a:solidFill>
                  <a:srgbClr val="EF6C00"/>
                </a:solidFill>
              </a:rPr>
              <a:t>blue eyes,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red hair,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short hair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B0C0C043-3CE6-48FD-A2C7-BE0B05D30A2E}"/>
              </a:ext>
            </a:extLst>
          </p:cNvPr>
          <p:cNvSpPr txBox="1"/>
          <p:nvPr/>
        </p:nvSpPr>
        <p:spPr>
          <a:xfrm>
            <a:off x="103886" y="4304799"/>
            <a:ext cx="70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3.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Unsupervised Conditional GAN</a:t>
            </a:r>
            <a:endParaRPr lang="zh-TW" altLang="en-US" sz="2800" b="1" i="1" u="sng" dirty="0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773FA696-6EA1-40D6-8BE5-DE8B8593B8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3463" y="5244034"/>
            <a:ext cx="991880" cy="757208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5C6A3FED-9F38-4D98-BF55-B5ACBCD865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85142" y="5247940"/>
            <a:ext cx="1073367" cy="843118"/>
          </a:xfrm>
          <a:prstGeom prst="rect">
            <a:avLst/>
          </a:prstGeom>
        </p:spPr>
      </p:pic>
      <p:grpSp>
        <p:nvGrpSpPr>
          <p:cNvPr id="56" name="群組 55">
            <a:extLst>
              <a:ext uri="{FF2B5EF4-FFF2-40B4-BE49-F238E27FC236}">
                <a16:creationId xmlns:a16="http://schemas.microsoft.com/office/drawing/2014/main" id="{DC3F5E22-DB05-4A87-8421-A79467091B09}"/>
              </a:ext>
            </a:extLst>
          </p:cNvPr>
          <p:cNvGrpSpPr/>
          <p:nvPr/>
        </p:nvGrpSpPr>
        <p:grpSpPr>
          <a:xfrm>
            <a:off x="374985" y="5282460"/>
            <a:ext cx="1289217" cy="992757"/>
            <a:chOff x="4845820" y="2417327"/>
            <a:chExt cx="1289217" cy="992757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9E82F759-D9F6-4723-8DDD-D2273F60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45820" y="2417327"/>
              <a:ext cx="867210" cy="588364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CB655CA5-7E79-4389-A6AF-5AC36A1D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E6E1ED96-208D-47D7-AC56-D3069A6D2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58400" y="2805991"/>
              <a:ext cx="876637" cy="604093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C2023286-7622-4068-9A77-C71366070ED0}"/>
              </a:ext>
            </a:extLst>
          </p:cNvPr>
          <p:cNvGrpSpPr/>
          <p:nvPr/>
        </p:nvGrpSpPr>
        <p:grpSpPr>
          <a:xfrm>
            <a:off x="2115904" y="5306488"/>
            <a:ext cx="1192032" cy="1029056"/>
            <a:chOff x="6784980" y="2483518"/>
            <a:chExt cx="1192032" cy="1029056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3BA3759E-6CE8-4590-9BE1-3DAD2074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784980" y="2483518"/>
              <a:ext cx="728892" cy="573318"/>
            </a:xfrm>
            <a:prstGeom prst="rect">
              <a:avLst/>
            </a:prstGeom>
          </p:spPr>
        </p:pic>
        <p:pic>
          <p:nvPicPr>
            <p:cNvPr id="62" name="Picture 6" descr="「梵谷」的圖片搜尋結果">
              <a:extLst>
                <a:ext uri="{FF2B5EF4-FFF2-40B4-BE49-F238E27FC236}">
                  <a16:creationId xmlns:a16="http://schemas.microsoft.com/office/drawing/2014/main" id="{32CC56EC-632E-42E8-A557-965C713C0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562" y="2640464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15973269-D625-4B6E-9AF3-9A813971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51453" y="2810926"/>
              <a:ext cx="525559" cy="701648"/>
            </a:xfrm>
            <a:prstGeom prst="rect">
              <a:avLst/>
            </a:prstGeom>
          </p:spPr>
        </p:pic>
      </p:grp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B6714030-296E-4172-9F26-47BD5C69C83C}"/>
              </a:ext>
            </a:extLst>
          </p:cNvPr>
          <p:cNvSpPr txBox="1"/>
          <p:nvPr/>
        </p:nvSpPr>
        <p:spPr>
          <a:xfrm>
            <a:off x="3379211" y="5965375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Photo</a:t>
            </a:r>
            <a:endParaRPr lang="zh-TW" altLang="en-US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1F46588-0583-4844-BF6B-9087FC97BC54}"/>
              </a:ext>
            </a:extLst>
          </p:cNvPr>
          <p:cNvSpPr/>
          <p:nvPr/>
        </p:nvSpPr>
        <p:spPr>
          <a:xfrm>
            <a:off x="7115570" y="6028216"/>
            <a:ext cx="1808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Vincent van Gogh’s style</a:t>
            </a:r>
            <a:endParaRPr lang="zh-TW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81C065AD-6505-44CD-AE53-6BEB67059252}"/>
              </a:ext>
            </a:extLst>
          </p:cNvPr>
          <p:cNvSpPr/>
          <p:nvPr/>
        </p:nvSpPr>
        <p:spPr>
          <a:xfrm>
            <a:off x="855205" y="6265874"/>
            <a:ext cx="2014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unpaired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E640049-908A-4A1A-8AA0-5E1EA864CEC8}"/>
              </a:ext>
            </a:extLst>
          </p:cNvPr>
          <p:cNvSpPr txBox="1"/>
          <p:nvPr/>
        </p:nvSpPr>
        <p:spPr>
          <a:xfrm>
            <a:off x="3807685" y="4827264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F5DA720C-7BB2-4404-B86D-984A0BE69AD3}"/>
              </a:ext>
            </a:extLst>
          </p:cNvPr>
          <p:cNvSpPr txBox="1"/>
          <p:nvPr/>
        </p:nvSpPr>
        <p:spPr>
          <a:xfrm>
            <a:off x="7644994" y="4828019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endParaRPr lang="zh-TW" altLang="en-US" sz="2400" dirty="0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C8B58A4-9CA0-43E4-8793-E7981FA3104C}"/>
              </a:ext>
            </a:extLst>
          </p:cNvPr>
          <p:cNvSpPr txBox="1"/>
          <p:nvPr/>
        </p:nvSpPr>
        <p:spPr>
          <a:xfrm>
            <a:off x="197812" y="4888504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F27CD070-75DE-4FAF-91F3-34A48096EDDC}"/>
              </a:ext>
            </a:extLst>
          </p:cNvPr>
          <p:cNvSpPr txBox="1"/>
          <p:nvPr/>
        </p:nvSpPr>
        <p:spPr>
          <a:xfrm>
            <a:off x="1953422" y="4879420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893B16D7-E422-4ED5-9816-BEF00B05BAED}"/>
              </a:ext>
            </a:extLst>
          </p:cNvPr>
          <p:cNvSpPr/>
          <p:nvPr/>
        </p:nvSpPr>
        <p:spPr>
          <a:xfrm>
            <a:off x="149684" y="4392129"/>
            <a:ext cx="8652180" cy="2333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31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181C247-D4E2-4463-9148-9E50CCEDFBF3}"/>
              </a:ext>
            </a:extLst>
          </p:cNvPr>
          <p:cNvSpPr/>
          <p:nvPr/>
        </p:nvSpPr>
        <p:spPr>
          <a:xfrm>
            <a:off x="5282796" y="5119337"/>
            <a:ext cx="1517650" cy="10914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0921F67-9F0A-43DB-A1B0-8F4F1138DD84}"/>
              </a:ext>
            </a:extLst>
          </p:cNvPr>
          <p:cNvCxnSpPr/>
          <p:nvPr/>
        </p:nvCxnSpPr>
        <p:spPr>
          <a:xfrm>
            <a:off x="6828582" y="5664514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594A490-D12D-4CAD-B669-15253945CCA6}"/>
              </a:ext>
            </a:extLst>
          </p:cNvPr>
          <p:cNvCxnSpPr/>
          <p:nvPr/>
        </p:nvCxnSpPr>
        <p:spPr>
          <a:xfrm>
            <a:off x="4679740" y="5660200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0CA5EF6-7919-4778-A1E5-609C15472661}"/>
              </a:ext>
            </a:extLst>
          </p:cNvPr>
          <p:cNvSpPr txBox="1"/>
          <p:nvPr/>
        </p:nvSpPr>
        <p:spPr>
          <a:xfrm>
            <a:off x="3278833" y="3089616"/>
            <a:ext cx="1708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red hair”</a:t>
            </a:r>
            <a:endParaRPr lang="zh-TW" altLang="en-US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8321978-A841-4937-ADCD-0C0599A3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01" y="3030144"/>
            <a:ext cx="1038516" cy="9923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BA42DC-F17E-4CC6-8106-B6B897A45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662" y="1125815"/>
            <a:ext cx="1156684" cy="963903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D29CF3B-3FCD-466C-8FF5-153089D739A5}"/>
              </a:ext>
            </a:extLst>
          </p:cNvPr>
          <p:cNvGrpSpPr/>
          <p:nvPr/>
        </p:nvGrpSpPr>
        <p:grpSpPr>
          <a:xfrm>
            <a:off x="3331272" y="1039289"/>
            <a:ext cx="4042750" cy="1380494"/>
            <a:chOff x="1919267" y="2586450"/>
            <a:chExt cx="4042750" cy="138049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EF1D3EB-8DD4-464A-98A1-19A3CE196C9E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8D7E7E87-4046-4C39-8C6B-CF1AB284AB75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1502B37B-084F-416C-B1BA-B18914B27324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1197F64C-A6B4-4C6A-8AB0-C54B871752B3}"/>
                    </a:ext>
                  </a:extLst>
                </p:cNvPr>
                <p:cNvSpPr txBox="1"/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A9B8724-DDC9-4DFD-8873-ABF3CAD09757}"/>
                </a:ext>
              </a:extLst>
            </p:cNvPr>
            <p:cNvSpPr txBox="1"/>
            <p:nvPr/>
          </p:nvSpPr>
          <p:spPr>
            <a:xfrm>
              <a:off x="1919267" y="3597612"/>
              <a:ext cx="1687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random vector</a:t>
              </a:r>
              <a:endParaRPr lang="zh-TW" altLang="en-US" dirty="0"/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4FF58E4-A7CE-41F2-88B7-47C82843C267}"/>
              </a:ext>
            </a:extLst>
          </p:cNvPr>
          <p:cNvSpPr txBox="1"/>
          <p:nvPr/>
        </p:nvSpPr>
        <p:spPr>
          <a:xfrm>
            <a:off x="1803999" y="-70089"/>
            <a:ext cx="504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 u="sng" dirty="0"/>
              <a:t>Three Categories of GAN</a:t>
            </a:r>
            <a:endParaRPr lang="zh-TW" altLang="en-US" sz="3200" b="1" i="1" u="sng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0961512-678C-44EC-995E-F52B2F581CBF}"/>
              </a:ext>
            </a:extLst>
          </p:cNvPr>
          <p:cNvSpPr txBox="1"/>
          <p:nvPr/>
        </p:nvSpPr>
        <p:spPr>
          <a:xfrm>
            <a:off x="103886" y="482211"/>
            <a:ext cx="253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1.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Typical GAN</a:t>
            </a:r>
            <a:endParaRPr lang="zh-TW" altLang="en-US" sz="2800" b="1" i="1" u="sng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8DDF7AA-C5AD-4593-9A84-18E7C2DABF48}"/>
              </a:ext>
            </a:extLst>
          </p:cNvPr>
          <p:cNvSpPr txBox="1"/>
          <p:nvPr/>
        </p:nvSpPr>
        <p:spPr>
          <a:xfrm>
            <a:off x="7162015" y="2053522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F3D73B0-3DC3-4F33-B5F1-917E78E9C74F}"/>
              </a:ext>
            </a:extLst>
          </p:cNvPr>
          <p:cNvGrpSpPr/>
          <p:nvPr/>
        </p:nvGrpSpPr>
        <p:grpSpPr>
          <a:xfrm>
            <a:off x="890558" y="1002527"/>
            <a:ext cx="1979796" cy="1293968"/>
            <a:chOff x="644126" y="4258170"/>
            <a:chExt cx="3652768" cy="238740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D9B3CF7-F4EF-4C68-9CB1-FABE7CAA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1DE839B-6DB0-436E-B588-E7D3E9B8F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FFA9547B-6AB4-4EFA-8191-861528B72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958B4EB-31DF-4E71-8DE9-E081390E9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D7A830B-D93D-4725-A282-91434900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654C0BC-1438-4ED4-A53D-01AE67B3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A3747B6-C3EF-4A78-8401-CB44583C4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F996862D-57C1-4339-989C-699EA640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D29CA2C-CEE1-47D6-A523-940E15C4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4139BFA-8E1F-43A9-91CB-8E932A95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DA59D74-5F23-4EF4-9202-F72A8B6B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5C0E062-477C-4094-9D6A-D0415E7ACAE8}"/>
              </a:ext>
            </a:extLst>
          </p:cNvPr>
          <p:cNvSpPr txBox="1"/>
          <p:nvPr/>
        </p:nvSpPr>
        <p:spPr>
          <a:xfrm>
            <a:off x="79755" y="2370878"/>
            <a:ext cx="48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2.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Conditional GAN</a:t>
            </a:r>
            <a:endParaRPr lang="zh-TW" altLang="en-US" sz="2800" b="1" i="1" u="sng" dirty="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BD9B8F57-D8A8-4923-8425-DDC300EEC06B}"/>
              </a:ext>
            </a:extLst>
          </p:cNvPr>
          <p:cNvGrpSpPr/>
          <p:nvPr/>
        </p:nvGrpSpPr>
        <p:grpSpPr>
          <a:xfrm>
            <a:off x="4668967" y="2979946"/>
            <a:ext cx="2726394" cy="1091455"/>
            <a:chOff x="3235623" y="2586450"/>
            <a:chExt cx="2726394" cy="1091455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903E45F-A319-42BA-9B26-5585A7E44E4A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6A9E55A-AD50-471A-8E70-F3DFC9BD2289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7FCEBD27-6F40-4905-8C78-9363CAE89DA2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3C232F3-2F6B-4F0B-B8EA-19A46EC3EBD9}"/>
              </a:ext>
            </a:extLst>
          </p:cNvPr>
          <p:cNvSpPr txBox="1"/>
          <p:nvPr/>
        </p:nvSpPr>
        <p:spPr>
          <a:xfrm>
            <a:off x="3250278" y="3793127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text</a:t>
            </a:r>
            <a:endParaRPr lang="zh-TW" altLang="en-US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1C9C8C0-6F9E-424E-AB73-5AAEFEA0D3BB}"/>
              </a:ext>
            </a:extLst>
          </p:cNvPr>
          <p:cNvSpPr txBox="1"/>
          <p:nvPr/>
        </p:nvSpPr>
        <p:spPr>
          <a:xfrm>
            <a:off x="7129714" y="3977793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71FFE49-99B7-436A-80B0-28F614348D02}"/>
              </a:ext>
            </a:extLst>
          </p:cNvPr>
          <p:cNvSpPr/>
          <p:nvPr/>
        </p:nvSpPr>
        <p:spPr>
          <a:xfrm>
            <a:off x="937608" y="3915882"/>
            <a:ext cx="1732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pic>
        <p:nvPicPr>
          <p:cNvPr id="49" name="Shape 310">
            <a:extLst>
              <a:ext uri="{FF2B5EF4-FFF2-40B4-BE49-F238E27FC236}">
                <a16:creationId xmlns:a16="http://schemas.microsoft.com/office/drawing/2014/main" id="{16C63FC8-3E8B-4148-9EE7-E036E1C689A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23301" y="2982965"/>
            <a:ext cx="1054100" cy="10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311">
            <a:extLst>
              <a:ext uri="{FF2B5EF4-FFF2-40B4-BE49-F238E27FC236}">
                <a16:creationId xmlns:a16="http://schemas.microsoft.com/office/drawing/2014/main" id="{EB2DA30A-8CFB-45B5-9AC7-24F2AAC46F07}"/>
              </a:ext>
            </a:extLst>
          </p:cNvPr>
          <p:cNvSpPr txBox="1"/>
          <p:nvPr/>
        </p:nvSpPr>
        <p:spPr>
          <a:xfrm>
            <a:off x="1677401" y="2860730"/>
            <a:ext cx="2604988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2400" dirty="0">
                <a:solidFill>
                  <a:srgbClr val="EF6C00"/>
                </a:solidFill>
              </a:rPr>
              <a:t>blue eyes,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red hair,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short hair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B0C0C043-3CE6-48FD-A2C7-BE0B05D30A2E}"/>
              </a:ext>
            </a:extLst>
          </p:cNvPr>
          <p:cNvSpPr txBox="1"/>
          <p:nvPr/>
        </p:nvSpPr>
        <p:spPr>
          <a:xfrm>
            <a:off x="103886" y="4304799"/>
            <a:ext cx="70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3.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Unsupervised Conditional GAN</a:t>
            </a:r>
            <a:endParaRPr lang="zh-TW" altLang="en-US" sz="2800" b="1" i="1" u="sng" dirty="0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773FA696-6EA1-40D6-8BE5-DE8B8593B8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3463" y="5244034"/>
            <a:ext cx="991880" cy="757208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5C6A3FED-9F38-4D98-BF55-B5ACBCD865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85142" y="5247940"/>
            <a:ext cx="1073367" cy="843118"/>
          </a:xfrm>
          <a:prstGeom prst="rect">
            <a:avLst/>
          </a:prstGeom>
        </p:spPr>
      </p:pic>
      <p:grpSp>
        <p:nvGrpSpPr>
          <p:cNvPr id="56" name="群組 55">
            <a:extLst>
              <a:ext uri="{FF2B5EF4-FFF2-40B4-BE49-F238E27FC236}">
                <a16:creationId xmlns:a16="http://schemas.microsoft.com/office/drawing/2014/main" id="{DC3F5E22-DB05-4A87-8421-A79467091B09}"/>
              </a:ext>
            </a:extLst>
          </p:cNvPr>
          <p:cNvGrpSpPr/>
          <p:nvPr/>
        </p:nvGrpSpPr>
        <p:grpSpPr>
          <a:xfrm>
            <a:off x="374985" y="5282460"/>
            <a:ext cx="1289217" cy="992757"/>
            <a:chOff x="4845820" y="2417327"/>
            <a:chExt cx="1289217" cy="992757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9E82F759-D9F6-4723-8DDD-D2273F60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45820" y="2417327"/>
              <a:ext cx="867210" cy="588364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CB655CA5-7E79-4389-A6AF-5AC36A1D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E6E1ED96-208D-47D7-AC56-D3069A6D2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58400" y="2805991"/>
              <a:ext cx="876637" cy="604093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C2023286-7622-4068-9A77-C71366070ED0}"/>
              </a:ext>
            </a:extLst>
          </p:cNvPr>
          <p:cNvGrpSpPr/>
          <p:nvPr/>
        </p:nvGrpSpPr>
        <p:grpSpPr>
          <a:xfrm>
            <a:off x="2115904" y="5306488"/>
            <a:ext cx="1192032" cy="1029056"/>
            <a:chOff x="6784980" y="2483518"/>
            <a:chExt cx="1192032" cy="1029056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3BA3759E-6CE8-4590-9BE1-3DAD2074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784980" y="2483518"/>
              <a:ext cx="728892" cy="573318"/>
            </a:xfrm>
            <a:prstGeom prst="rect">
              <a:avLst/>
            </a:prstGeom>
          </p:spPr>
        </p:pic>
        <p:pic>
          <p:nvPicPr>
            <p:cNvPr id="62" name="Picture 6" descr="「梵谷」的圖片搜尋結果">
              <a:extLst>
                <a:ext uri="{FF2B5EF4-FFF2-40B4-BE49-F238E27FC236}">
                  <a16:creationId xmlns:a16="http://schemas.microsoft.com/office/drawing/2014/main" id="{32CC56EC-632E-42E8-A557-965C713C0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562" y="2640464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15973269-D625-4B6E-9AF3-9A813971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51453" y="2810926"/>
              <a:ext cx="525559" cy="701648"/>
            </a:xfrm>
            <a:prstGeom prst="rect">
              <a:avLst/>
            </a:prstGeom>
          </p:spPr>
        </p:pic>
      </p:grp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B6714030-296E-4172-9F26-47BD5C69C83C}"/>
              </a:ext>
            </a:extLst>
          </p:cNvPr>
          <p:cNvSpPr txBox="1"/>
          <p:nvPr/>
        </p:nvSpPr>
        <p:spPr>
          <a:xfrm>
            <a:off x="3379211" y="5965375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Photo</a:t>
            </a:r>
            <a:endParaRPr lang="zh-TW" altLang="en-US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1F46588-0583-4844-BF6B-9087FC97BC54}"/>
              </a:ext>
            </a:extLst>
          </p:cNvPr>
          <p:cNvSpPr/>
          <p:nvPr/>
        </p:nvSpPr>
        <p:spPr>
          <a:xfrm>
            <a:off x="7115570" y="6028216"/>
            <a:ext cx="1808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Vincent van Gogh’s style</a:t>
            </a:r>
            <a:endParaRPr lang="zh-TW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81C065AD-6505-44CD-AE53-6BEB67059252}"/>
              </a:ext>
            </a:extLst>
          </p:cNvPr>
          <p:cNvSpPr/>
          <p:nvPr/>
        </p:nvSpPr>
        <p:spPr>
          <a:xfrm>
            <a:off x="855205" y="6265874"/>
            <a:ext cx="2014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unpaired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E640049-908A-4A1A-8AA0-5E1EA864CEC8}"/>
              </a:ext>
            </a:extLst>
          </p:cNvPr>
          <p:cNvSpPr txBox="1"/>
          <p:nvPr/>
        </p:nvSpPr>
        <p:spPr>
          <a:xfrm>
            <a:off x="3807685" y="4827264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F5DA720C-7BB2-4404-B86D-984A0BE69AD3}"/>
              </a:ext>
            </a:extLst>
          </p:cNvPr>
          <p:cNvSpPr txBox="1"/>
          <p:nvPr/>
        </p:nvSpPr>
        <p:spPr>
          <a:xfrm>
            <a:off x="7644994" y="4828019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endParaRPr lang="zh-TW" altLang="en-US" sz="2400" dirty="0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C8B58A4-9CA0-43E4-8793-E7981FA3104C}"/>
              </a:ext>
            </a:extLst>
          </p:cNvPr>
          <p:cNvSpPr txBox="1"/>
          <p:nvPr/>
        </p:nvSpPr>
        <p:spPr>
          <a:xfrm>
            <a:off x="197812" y="4888504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F27CD070-75DE-4FAF-91F3-34A48096EDDC}"/>
              </a:ext>
            </a:extLst>
          </p:cNvPr>
          <p:cNvSpPr txBox="1"/>
          <p:nvPr/>
        </p:nvSpPr>
        <p:spPr>
          <a:xfrm>
            <a:off x="1953422" y="4879420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8CAA0E5-F248-43D5-8CC1-F50A5D010190}"/>
              </a:ext>
            </a:extLst>
          </p:cNvPr>
          <p:cNvSpPr/>
          <p:nvPr/>
        </p:nvSpPr>
        <p:spPr>
          <a:xfrm>
            <a:off x="149684" y="517959"/>
            <a:ext cx="8652180" cy="19096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3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6105630-B6CF-47E5-9050-E794D68B324F}"/>
              </a:ext>
            </a:extLst>
          </p:cNvPr>
          <p:cNvSpPr/>
          <p:nvPr/>
        </p:nvSpPr>
        <p:spPr>
          <a:xfrm>
            <a:off x="4376551" y="2585958"/>
            <a:ext cx="1473573" cy="10665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Cycle GAN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群組 14"/>
          <p:cNvGrpSpPr/>
          <p:nvPr/>
        </p:nvGrpSpPr>
        <p:grpSpPr>
          <a:xfrm>
            <a:off x="6372423" y="552823"/>
            <a:ext cx="2536616" cy="610226"/>
            <a:chOff x="4250491" y="2646474"/>
            <a:chExt cx="2536616" cy="61022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19" name="文字方塊 18"/>
          <p:cNvSpPr txBox="1"/>
          <p:nvPr/>
        </p:nvSpPr>
        <p:spPr>
          <a:xfrm>
            <a:off x="6745429" y="156270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37AEF2D-9333-48F7-AC5D-7B2669F6611D}"/>
              </a:ext>
            </a:extLst>
          </p:cNvPr>
          <p:cNvGrpSpPr/>
          <p:nvPr/>
        </p:nvGrpSpPr>
        <p:grpSpPr>
          <a:xfrm>
            <a:off x="6663621" y="1234949"/>
            <a:ext cx="1942862" cy="1110152"/>
            <a:chOff x="9123040" y="134547"/>
            <a:chExt cx="1942862" cy="1110152"/>
          </a:xfrm>
        </p:grpSpPr>
        <p:sp>
          <p:nvSpPr>
            <p:cNvPr id="20" name="文字方塊 19"/>
            <p:cNvSpPr txBox="1"/>
            <p:nvPr/>
          </p:nvSpPr>
          <p:spPr>
            <a:xfrm>
              <a:off x="9176966" y="134547"/>
              <a:ext cx="1781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Domain Y</a:t>
              </a:r>
              <a:endParaRPr lang="zh-TW" altLang="en-US" sz="2400" dirty="0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3040" y="564393"/>
              <a:ext cx="728892" cy="573318"/>
            </a:xfrm>
            <a:prstGeom prst="rect">
              <a:avLst/>
            </a:prstGeom>
          </p:spPr>
        </p:pic>
        <p:pic>
          <p:nvPicPr>
            <p:cNvPr id="22" name="Picture 6" descr="「梵谷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809" y="567350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0343" y="537144"/>
              <a:ext cx="525559" cy="701648"/>
            </a:xfrm>
            <a:prstGeom prst="rect">
              <a:avLst/>
            </a:prstGeom>
          </p:spPr>
        </p:pic>
      </p:grpSp>
      <p:sp>
        <p:nvSpPr>
          <p:cNvPr id="25" name="箭號: 向右 24"/>
          <p:cNvSpPr/>
          <p:nvPr/>
        </p:nvSpPr>
        <p:spPr>
          <a:xfrm>
            <a:off x="1906665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>
            <a:off x="3824679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38" y="2538181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圖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991" y="4658241"/>
            <a:ext cx="1590893" cy="1251334"/>
          </a:xfrm>
          <a:prstGeom prst="rect">
            <a:avLst/>
          </a:prstGeom>
        </p:spPr>
      </p:pic>
      <p:pic>
        <p:nvPicPr>
          <p:cNvPr id="32" name="Picture 6" descr="「梵谷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28" y="4665317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8131" y="4665317"/>
            <a:ext cx="931993" cy="1244258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727" y="2532543"/>
            <a:ext cx="1494397" cy="1173832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3170065" y="6022927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34792" y="2105304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8005321" y="4042080"/>
            <a:ext cx="90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38" name="箭號: 向右 37"/>
          <p:cNvSpPr/>
          <p:nvPr/>
        </p:nvSpPr>
        <p:spPr>
          <a:xfrm>
            <a:off x="7576508" y="4088558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/>
          <p:cNvSpPr/>
          <p:nvPr/>
        </p:nvSpPr>
        <p:spPr>
          <a:xfrm rot="1874375">
            <a:off x="6044558" y="348569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/>
          <p:cNvSpPr/>
          <p:nvPr/>
        </p:nvSpPr>
        <p:spPr>
          <a:xfrm rot="18957067">
            <a:off x="6044557" y="4805327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6622770" y="4766178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267981" y="1752193"/>
            <a:ext cx="235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Become similar to domain 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7" grpId="0"/>
      <p:bldP spid="38" grpId="0" animBg="1"/>
      <p:bldP spid="39" grpId="0" animBg="1"/>
      <p:bldP spid="40" grpId="0" animBg="1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Cycle GAN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群組 14"/>
          <p:cNvGrpSpPr/>
          <p:nvPr/>
        </p:nvGrpSpPr>
        <p:grpSpPr>
          <a:xfrm>
            <a:off x="6372423" y="552823"/>
            <a:ext cx="2536616" cy="610226"/>
            <a:chOff x="4250491" y="2646474"/>
            <a:chExt cx="2536616" cy="61022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19" name="文字方塊 18"/>
          <p:cNvSpPr txBox="1"/>
          <p:nvPr/>
        </p:nvSpPr>
        <p:spPr>
          <a:xfrm>
            <a:off x="6745429" y="156270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37AEF2D-9333-48F7-AC5D-7B2669F6611D}"/>
              </a:ext>
            </a:extLst>
          </p:cNvPr>
          <p:cNvGrpSpPr/>
          <p:nvPr/>
        </p:nvGrpSpPr>
        <p:grpSpPr>
          <a:xfrm>
            <a:off x="6663621" y="1234949"/>
            <a:ext cx="1942862" cy="1110152"/>
            <a:chOff x="9123040" y="134547"/>
            <a:chExt cx="1942862" cy="1110152"/>
          </a:xfrm>
        </p:grpSpPr>
        <p:sp>
          <p:nvSpPr>
            <p:cNvPr id="20" name="文字方塊 19"/>
            <p:cNvSpPr txBox="1"/>
            <p:nvPr/>
          </p:nvSpPr>
          <p:spPr>
            <a:xfrm>
              <a:off x="9176966" y="134547"/>
              <a:ext cx="1781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Domain Y</a:t>
              </a:r>
              <a:endParaRPr lang="zh-TW" altLang="en-US" sz="2400" dirty="0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3040" y="564393"/>
              <a:ext cx="728892" cy="573318"/>
            </a:xfrm>
            <a:prstGeom prst="rect">
              <a:avLst/>
            </a:prstGeom>
          </p:spPr>
        </p:pic>
        <p:pic>
          <p:nvPicPr>
            <p:cNvPr id="22" name="Picture 6" descr="「梵谷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809" y="567350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0343" y="537144"/>
              <a:ext cx="525559" cy="701648"/>
            </a:xfrm>
            <a:prstGeom prst="rect">
              <a:avLst/>
            </a:prstGeom>
          </p:spPr>
        </p:pic>
      </p:grpSp>
      <p:sp>
        <p:nvSpPr>
          <p:cNvPr id="25" name="箭號: 向右 24"/>
          <p:cNvSpPr/>
          <p:nvPr/>
        </p:nvSpPr>
        <p:spPr>
          <a:xfrm>
            <a:off x="1906665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>
            <a:off x="3824679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38" y="2538181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圖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991" y="4658241"/>
            <a:ext cx="1590893" cy="1251334"/>
          </a:xfrm>
          <a:prstGeom prst="rect">
            <a:avLst/>
          </a:prstGeom>
        </p:spPr>
      </p:pic>
      <p:pic>
        <p:nvPicPr>
          <p:cNvPr id="32" name="Picture 6" descr="「梵谷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28" y="4665317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8131" y="4665317"/>
            <a:ext cx="931993" cy="1244258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727" y="2532543"/>
            <a:ext cx="1494397" cy="1173832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3170065" y="6022927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34792" y="2105304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8005321" y="4042080"/>
            <a:ext cx="90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38" name="箭號: 向右 37"/>
          <p:cNvSpPr/>
          <p:nvPr/>
        </p:nvSpPr>
        <p:spPr>
          <a:xfrm>
            <a:off x="7576508" y="4088558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/>
          <p:cNvSpPr/>
          <p:nvPr/>
        </p:nvSpPr>
        <p:spPr>
          <a:xfrm rot="1874375">
            <a:off x="6044558" y="348569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/>
          <p:cNvSpPr/>
          <p:nvPr/>
        </p:nvSpPr>
        <p:spPr>
          <a:xfrm rot="18957067">
            <a:off x="6044557" y="4805327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6622770" y="4766178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267981" y="1752193"/>
            <a:ext cx="235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Become similar to domain 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43" name="Picture 6" descr="「梵谷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7" y="2533669"/>
            <a:ext cx="1027930" cy="12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5995020" y="2877143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Not what we want!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07217" y="3654526"/>
            <a:ext cx="170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ignore input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Cycle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箭號: 向右 14"/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/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64" y="2502217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039642" y="4101021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642" y="4101021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圖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863" y="4873903"/>
            <a:ext cx="1590893" cy="1251334"/>
          </a:xfrm>
          <a:prstGeom prst="rect">
            <a:avLst/>
          </a:prstGeom>
        </p:spPr>
      </p:pic>
      <p:pic>
        <p:nvPicPr>
          <p:cNvPr id="20" name="Picture 6" descr="「梵谷」的圖片搜尋結果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00" y="4880979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5003" y="4880979"/>
            <a:ext cx="931993" cy="124425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9495" y="2438763"/>
            <a:ext cx="1494397" cy="1173832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2712437" y="6147427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7498393" y="4257742"/>
            <a:ext cx="118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25" name="箭號: 向右 24"/>
          <p:cNvSpPr/>
          <p:nvPr/>
        </p:nvSpPr>
        <p:spPr>
          <a:xfrm>
            <a:off x="7069580" y="430422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 rot="1874375">
            <a:off x="5461430" y="37013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向右 26"/>
          <p:cNvSpPr/>
          <p:nvPr/>
        </p:nvSpPr>
        <p:spPr>
          <a:xfrm rot="18957067">
            <a:off x="5461429" y="502098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6039642" y="4981840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pic>
        <p:nvPicPr>
          <p:cNvPr id="29" name="Picture 6" descr="「梵谷」的圖片搜尋結果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84" y="3411785"/>
            <a:ext cx="1009446" cy="123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9115" y="2447353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箭號: 向右 33"/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右 34"/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>
            <a:off x="3253027" y="1486240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8" name="直線接點 37"/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「打叉 png」的圖片搜尋結果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918" y="3652184"/>
            <a:ext cx="857938" cy="8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字方塊 45"/>
          <p:cNvSpPr txBox="1"/>
          <p:nvPr/>
        </p:nvSpPr>
        <p:spPr>
          <a:xfrm>
            <a:off x="1043966" y="3751224"/>
            <a:ext cx="2785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Lack of information for reconstruction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6E963C4-A773-45BA-8F2F-747F8FF384E6}"/>
              </a:ext>
            </a:extLst>
          </p:cNvPr>
          <p:cNvSpPr/>
          <p:nvPr/>
        </p:nvSpPr>
        <p:spPr>
          <a:xfrm>
            <a:off x="5697403" y="223268"/>
            <a:ext cx="334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[Jun-Yan Zhu, et al., ICCV, 2017]</a:t>
            </a:r>
            <a:endParaRPr lang="zh-TW" altLang="en-US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765E40C-EA04-4597-995E-B152F1876044}"/>
              </a:ext>
            </a:extLst>
          </p:cNvPr>
          <p:cNvSpPr txBox="1"/>
          <p:nvPr/>
        </p:nvSpPr>
        <p:spPr>
          <a:xfrm>
            <a:off x="3253027" y="19417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Cycle consistency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/>
      <p:bldP spid="46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Cycle GAN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箭號: 向右 14"/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/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64" y="2502217"/>
            <a:ext cx="1464885" cy="111830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495" y="2438763"/>
            <a:ext cx="1494397" cy="117383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9115" y="2447353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箭號: 向右 20"/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3252106" y="14554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4" name="直線接點 23"/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6" descr="「梵谷」的圖片搜尋結果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5" y="4778555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7735" y="4812874"/>
            <a:ext cx="1211723" cy="1238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箭號: 向右 31"/>
          <p:cNvSpPr/>
          <p:nvPr/>
        </p:nvSpPr>
        <p:spPr>
          <a:xfrm>
            <a:off x="1638766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32"/>
          <p:cNvSpPr/>
          <p:nvPr/>
        </p:nvSpPr>
        <p:spPr>
          <a:xfrm>
            <a:off x="3381965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箭號: 向右 34"/>
          <p:cNvSpPr/>
          <p:nvPr/>
        </p:nvSpPr>
        <p:spPr>
          <a:xfrm>
            <a:off x="5427574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/>
          <p:cNvSpPr/>
          <p:nvPr/>
        </p:nvSpPr>
        <p:spPr>
          <a:xfrm>
            <a:off x="7170773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Picture 6" descr="「梵谷」的圖片搜尋結果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62" y="4779353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直線接點 37"/>
          <p:cNvCxnSpPr>
            <a:cxnSpLocks/>
          </p:cNvCxnSpPr>
          <p:nvPr/>
        </p:nvCxnSpPr>
        <p:spPr>
          <a:xfrm>
            <a:off x="848905" y="655452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3202916" y="6092858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40" name="直線接點 39"/>
          <p:cNvCxnSpPr>
            <a:cxnSpLocks/>
          </p:cNvCxnSpPr>
          <p:nvPr/>
        </p:nvCxnSpPr>
        <p:spPr>
          <a:xfrm flipV="1">
            <a:off x="893138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>
            <a:cxnSpLocks/>
          </p:cNvCxnSpPr>
          <p:nvPr/>
        </p:nvCxnSpPr>
        <p:spPr>
          <a:xfrm flipV="1">
            <a:off x="8354983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箭號: 向右 44"/>
          <p:cNvSpPr/>
          <p:nvPr/>
        </p:nvSpPr>
        <p:spPr>
          <a:xfrm>
            <a:off x="5932406" y="399163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箭號: 向右 45"/>
          <p:cNvSpPr/>
          <p:nvPr/>
        </p:nvSpPr>
        <p:spPr>
          <a:xfrm rot="1874375">
            <a:off x="4595630" y="340625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/>
              <p:cNvSpPr/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矩形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箭號: 向右 48"/>
          <p:cNvSpPr/>
          <p:nvPr/>
        </p:nvSpPr>
        <p:spPr>
          <a:xfrm rot="13132344">
            <a:off x="4201662" y="450888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箭號: 向右 50"/>
          <p:cNvSpPr/>
          <p:nvPr/>
        </p:nvSpPr>
        <p:spPr>
          <a:xfrm flipH="1">
            <a:off x="2886743" y="409386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/>
          <p:nvPr/>
        </p:nvSpPr>
        <p:spPr>
          <a:xfrm>
            <a:off x="6333261" y="3798966"/>
            <a:ext cx="283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scalar: belongs to domain Y or not</a:t>
            </a:r>
            <a:endParaRPr lang="zh-TW" altLang="en-US" sz="24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612203" y="3806814"/>
            <a:ext cx="236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scalar: belongs to domain X or not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397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/>
      <p:bldP spid="48" grpId="0" animBg="1"/>
      <p:bldP spid="49" grpId="0" animBg="1"/>
      <p:bldP spid="51" grpId="0" animBg="1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8925DBD6-13EA-46C7-971E-B2B54952936A}"/>
              </a:ext>
            </a:extLst>
          </p:cNvPr>
          <p:cNvSpPr/>
          <p:nvPr/>
        </p:nvSpPr>
        <p:spPr>
          <a:xfrm>
            <a:off x="239483" y="4902529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7A66169-3E11-43AB-977F-8FA11A290E60}"/>
              </a:ext>
            </a:extLst>
          </p:cNvPr>
          <p:cNvSpPr/>
          <p:nvPr/>
        </p:nvSpPr>
        <p:spPr>
          <a:xfrm>
            <a:off x="3980179" y="4941681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6810A141-1741-4CEE-90F6-B58834FC4EAE}"/>
              </a:ext>
            </a:extLst>
          </p:cNvPr>
          <p:cNvSpPr/>
          <p:nvPr/>
        </p:nvSpPr>
        <p:spPr>
          <a:xfrm>
            <a:off x="7652027" y="4932484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9A87DA6-1C36-4404-B43E-8BD0515808FE}"/>
              </a:ext>
            </a:extLst>
          </p:cNvPr>
          <p:cNvSpPr/>
          <p:nvPr/>
        </p:nvSpPr>
        <p:spPr>
          <a:xfrm>
            <a:off x="7655362" y="2578502"/>
            <a:ext cx="121145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24BDE866-8D65-4A26-B73A-5151ED6B87ED}"/>
              </a:ext>
            </a:extLst>
          </p:cNvPr>
          <p:cNvSpPr/>
          <p:nvPr/>
        </p:nvSpPr>
        <p:spPr>
          <a:xfrm>
            <a:off x="3957452" y="2562608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A9A5A70-749D-4852-9108-C025532F9E98}"/>
              </a:ext>
            </a:extLst>
          </p:cNvPr>
          <p:cNvSpPr/>
          <p:nvPr/>
        </p:nvSpPr>
        <p:spPr>
          <a:xfrm>
            <a:off x="303737" y="2558148"/>
            <a:ext cx="121145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4AEB03-73CB-4E7A-87F4-A0EB2DC7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Cycle GAN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985F6F-CF80-4A7F-887F-36A10DDD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303639" cy="4812189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DC1A8D9-A92A-44FE-98C4-10E27A54D37F}"/>
              </a:ext>
            </a:extLst>
          </p:cNvPr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AFFB124B-440F-461F-BF2C-196D4050933A}"/>
              </a:ext>
            </a:extLst>
          </p:cNvPr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6CE451C-DEFD-492C-BE63-DE17A04663A0}"/>
              </a:ext>
            </a:extLst>
          </p:cNvPr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8E5B8AAA-4D5F-442C-9A3E-0CD8F351043F}"/>
              </a:ext>
            </a:extLst>
          </p:cNvPr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2921AC8-EDB6-4B73-BE1B-0804C792D691}"/>
              </a:ext>
            </a:extLst>
          </p:cNvPr>
          <p:cNvSpPr txBox="1"/>
          <p:nvPr/>
        </p:nvSpPr>
        <p:spPr>
          <a:xfrm>
            <a:off x="3252106" y="14554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6DBC668-2A46-4C6D-BCFF-49D3D9A57061}"/>
              </a:ext>
            </a:extLst>
          </p:cNvPr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EECD0ED-7212-4F72-B163-1D437E5ED854}"/>
              </a:ext>
            </a:extLst>
          </p:cNvPr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C821CAD-EE38-4371-83B2-763C9DF82B8B}"/>
              </a:ext>
            </a:extLst>
          </p:cNvPr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/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261BABF2-0221-4AAE-B58A-88BF91D4BBB6}"/>
              </a:ext>
            </a:extLst>
          </p:cNvPr>
          <p:cNvSpPr/>
          <p:nvPr/>
        </p:nvSpPr>
        <p:spPr>
          <a:xfrm>
            <a:off x="1638766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B99E3BDA-82EF-4888-8E33-B30C228EAA08}"/>
              </a:ext>
            </a:extLst>
          </p:cNvPr>
          <p:cNvSpPr/>
          <p:nvPr/>
        </p:nvSpPr>
        <p:spPr>
          <a:xfrm>
            <a:off x="3381965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/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061B3B03-3CA3-40FE-8444-F67E930AB32F}"/>
              </a:ext>
            </a:extLst>
          </p:cNvPr>
          <p:cNvSpPr/>
          <p:nvPr/>
        </p:nvSpPr>
        <p:spPr>
          <a:xfrm>
            <a:off x="5427574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2F652028-E9E1-4311-9464-D3F7D3844BE5}"/>
              </a:ext>
            </a:extLst>
          </p:cNvPr>
          <p:cNvSpPr/>
          <p:nvPr/>
        </p:nvSpPr>
        <p:spPr>
          <a:xfrm>
            <a:off x="7170773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C78DB98-D7F3-4683-89FC-1551A8EF6A2F}"/>
              </a:ext>
            </a:extLst>
          </p:cNvPr>
          <p:cNvCxnSpPr>
            <a:cxnSpLocks/>
          </p:cNvCxnSpPr>
          <p:nvPr/>
        </p:nvCxnSpPr>
        <p:spPr>
          <a:xfrm>
            <a:off x="848905" y="655452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EB5E2D8-26AA-41A8-84D7-10315226EDB3}"/>
              </a:ext>
            </a:extLst>
          </p:cNvPr>
          <p:cNvSpPr txBox="1"/>
          <p:nvPr/>
        </p:nvSpPr>
        <p:spPr>
          <a:xfrm>
            <a:off x="3202916" y="6092858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843CA38-32B9-42EA-B5B6-61EC187D75FD}"/>
              </a:ext>
            </a:extLst>
          </p:cNvPr>
          <p:cNvCxnSpPr>
            <a:cxnSpLocks/>
          </p:cNvCxnSpPr>
          <p:nvPr/>
        </p:nvCxnSpPr>
        <p:spPr>
          <a:xfrm flipV="1">
            <a:off x="893138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D8F1F5E-36EA-4397-B0EB-4C2F80785965}"/>
              </a:ext>
            </a:extLst>
          </p:cNvPr>
          <p:cNvCxnSpPr>
            <a:cxnSpLocks/>
          </p:cNvCxnSpPr>
          <p:nvPr/>
        </p:nvCxnSpPr>
        <p:spPr>
          <a:xfrm flipV="1">
            <a:off x="8354983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/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73F734CD-F93C-488E-B5CF-03BC2CE16E5E}"/>
              </a:ext>
            </a:extLst>
          </p:cNvPr>
          <p:cNvSpPr/>
          <p:nvPr/>
        </p:nvSpPr>
        <p:spPr>
          <a:xfrm>
            <a:off x="5932406" y="399163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AA2AA974-B86B-49A2-AA6E-2DFE83313BB7}"/>
              </a:ext>
            </a:extLst>
          </p:cNvPr>
          <p:cNvSpPr/>
          <p:nvPr/>
        </p:nvSpPr>
        <p:spPr>
          <a:xfrm rot="1874375">
            <a:off x="4595630" y="340625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/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2E7020E-A61C-493E-AF18-D554C5646731}"/>
              </a:ext>
            </a:extLst>
          </p:cNvPr>
          <p:cNvSpPr/>
          <p:nvPr/>
        </p:nvSpPr>
        <p:spPr>
          <a:xfrm rot="13132344">
            <a:off x="4201662" y="450888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E221AECC-8520-4698-9965-F08D396273B7}"/>
              </a:ext>
            </a:extLst>
          </p:cNvPr>
          <p:cNvSpPr/>
          <p:nvPr/>
        </p:nvSpPr>
        <p:spPr>
          <a:xfrm flipH="1">
            <a:off x="2886743" y="409386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7533D63-3343-49EE-A0D0-27D1BC9A76DC}"/>
              </a:ext>
            </a:extLst>
          </p:cNvPr>
          <p:cNvSpPr txBox="1"/>
          <p:nvPr/>
        </p:nvSpPr>
        <p:spPr>
          <a:xfrm>
            <a:off x="330962" y="4025297"/>
            <a:ext cx="26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negative sentence?</a:t>
            </a:r>
            <a:endParaRPr lang="zh-TW" altLang="en-US" sz="2400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1661860-B08F-4040-945E-A014C477DF1B}"/>
              </a:ext>
            </a:extLst>
          </p:cNvPr>
          <p:cNvSpPr txBox="1"/>
          <p:nvPr/>
        </p:nvSpPr>
        <p:spPr>
          <a:xfrm>
            <a:off x="6404354" y="3953142"/>
            <a:ext cx="26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positive sentence?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A518F4-E29F-472B-B295-7C1AEB44262E}"/>
              </a:ext>
            </a:extLst>
          </p:cNvPr>
          <p:cNvSpPr txBox="1"/>
          <p:nvPr/>
        </p:nvSpPr>
        <p:spPr>
          <a:xfrm>
            <a:off x="311587" y="2746604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bad.</a:t>
            </a:r>
            <a:endParaRPr lang="zh-TW" altLang="en-US" sz="240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BAA7B98-62E1-4139-AD98-AF4E27E702C4}"/>
              </a:ext>
            </a:extLst>
          </p:cNvPr>
          <p:cNvSpPr txBox="1"/>
          <p:nvPr/>
        </p:nvSpPr>
        <p:spPr>
          <a:xfrm>
            <a:off x="3968583" y="2743519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good.</a:t>
            </a:r>
            <a:endParaRPr lang="zh-TW" altLang="en-US" sz="24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501B827-2138-4067-9FCA-0D8F941E9770}"/>
              </a:ext>
            </a:extLst>
          </p:cNvPr>
          <p:cNvSpPr txBox="1"/>
          <p:nvPr/>
        </p:nvSpPr>
        <p:spPr>
          <a:xfrm>
            <a:off x="7652027" y="2795179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bad.</a:t>
            </a:r>
            <a:endParaRPr lang="zh-TW" altLang="en-US" sz="2400" dirty="0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DC5EEE1F-04E0-476E-9800-A8DD0E4A161D}"/>
              </a:ext>
            </a:extLst>
          </p:cNvPr>
          <p:cNvSpPr txBox="1"/>
          <p:nvPr/>
        </p:nvSpPr>
        <p:spPr>
          <a:xfrm>
            <a:off x="208408" y="5067813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love you.</a:t>
            </a:r>
            <a:endParaRPr lang="zh-TW" altLang="en-US" sz="24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5FE7AC1C-B06D-455F-89B2-34EB4012414D}"/>
              </a:ext>
            </a:extLst>
          </p:cNvPr>
          <p:cNvSpPr txBox="1"/>
          <p:nvPr/>
        </p:nvSpPr>
        <p:spPr>
          <a:xfrm>
            <a:off x="3946279" y="5119794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hate you.</a:t>
            </a:r>
            <a:endParaRPr lang="zh-TW" altLang="en-US" sz="24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9BE88B6-2ED7-44C7-8016-7CAF89E001EA}"/>
              </a:ext>
            </a:extLst>
          </p:cNvPr>
          <p:cNvSpPr txBox="1"/>
          <p:nvPr/>
        </p:nvSpPr>
        <p:spPr>
          <a:xfrm>
            <a:off x="7652027" y="5174493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love you.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4E5E110-97C3-469D-A639-2A9299B062FC}"/>
              </a:ext>
            </a:extLst>
          </p:cNvPr>
          <p:cNvSpPr txBox="1"/>
          <p:nvPr/>
        </p:nvSpPr>
        <p:spPr>
          <a:xfrm>
            <a:off x="411697" y="5469258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DB22332-829E-4BB2-87DF-BE6B02DA599A}"/>
              </a:ext>
            </a:extLst>
          </p:cNvPr>
          <p:cNvSpPr txBox="1"/>
          <p:nvPr/>
        </p:nvSpPr>
        <p:spPr>
          <a:xfrm>
            <a:off x="4133888" y="3111369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F32625FF-C18E-4280-A4E8-7485B57C9A14}"/>
              </a:ext>
            </a:extLst>
          </p:cNvPr>
          <p:cNvSpPr txBox="1"/>
          <p:nvPr/>
        </p:nvSpPr>
        <p:spPr>
          <a:xfrm>
            <a:off x="7851826" y="5514865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9DD6BD63-AC4B-40F0-B71C-5F6DBFB85FE4}"/>
              </a:ext>
            </a:extLst>
          </p:cNvPr>
          <p:cNvSpPr txBox="1"/>
          <p:nvPr/>
        </p:nvSpPr>
        <p:spPr>
          <a:xfrm>
            <a:off x="4183904" y="5521374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223A7D9A-62CE-455E-8A3B-DE4DD2F05997}"/>
              </a:ext>
            </a:extLst>
          </p:cNvPr>
          <p:cNvSpPr txBox="1"/>
          <p:nvPr/>
        </p:nvSpPr>
        <p:spPr>
          <a:xfrm>
            <a:off x="390509" y="3093171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CD857AA3-18A8-43F3-9CCF-C0B6C251BDC8}"/>
              </a:ext>
            </a:extLst>
          </p:cNvPr>
          <p:cNvSpPr txBox="1"/>
          <p:nvPr/>
        </p:nvSpPr>
        <p:spPr>
          <a:xfrm>
            <a:off x="7725144" y="3142420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4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909CEC02-32C8-4149-975C-687C5DE4DE39}"/>
              </a:ext>
            </a:extLst>
          </p:cNvPr>
          <p:cNvSpPr/>
          <p:nvPr/>
        </p:nvSpPr>
        <p:spPr>
          <a:xfrm>
            <a:off x="4133887" y="3659123"/>
            <a:ext cx="2064369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80344E2-AAF8-48D7-86F6-337C2CB55095}"/>
              </a:ext>
            </a:extLst>
          </p:cNvPr>
          <p:cNvSpPr/>
          <p:nvPr/>
        </p:nvSpPr>
        <p:spPr>
          <a:xfrm>
            <a:off x="1889760" y="2316480"/>
            <a:ext cx="3637280" cy="1818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24BDE866-8D65-4A26-B73A-5151ED6B87ED}"/>
              </a:ext>
            </a:extLst>
          </p:cNvPr>
          <p:cNvSpPr/>
          <p:nvPr/>
        </p:nvSpPr>
        <p:spPr>
          <a:xfrm>
            <a:off x="3957452" y="2562608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A9A5A70-749D-4852-9108-C025532F9E98}"/>
              </a:ext>
            </a:extLst>
          </p:cNvPr>
          <p:cNvSpPr/>
          <p:nvPr/>
        </p:nvSpPr>
        <p:spPr>
          <a:xfrm>
            <a:off x="303737" y="2558148"/>
            <a:ext cx="121145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4AEB03-73CB-4E7A-87F4-A0EB2DC7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Discrete Issue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985F6F-CF80-4A7F-887F-36A10DDD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303639" cy="4812189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DC1A8D9-A92A-44FE-98C4-10E27A54D37F}"/>
              </a:ext>
            </a:extLst>
          </p:cNvPr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AFFB124B-440F-461F-BF2C-196D4050933A}"/>
              </a:ext>
            </a:extLst>
          </p:cNvPr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/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73F734CD-F93C-488E-B5CF-03BC2CE16E5E}"/>
              </a:ext>
            </a:extLst>
          </p:cNvPr>
          <p:cNvSpPr/>
          <p:nvPr/>
        </p:nvSpPr>
        <p:spPr>
          <a:xfrm>
            <a:off x="5932406" y="399163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AA2AA974-B86B-49A2-AA6E-2DFE83313BB7}"/>
              </a:ext>
            </a:extLst>
          </p:cNvPr>
          <p:cNvSpPr/>
          <p:nvPr/>
        </p:nvSpPr>
        <p:spPr>
          <a:xfrm rot="1874375">
            <a:off x="4595630" y="340625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1661860-B08F-4040-945E-A014C477DF1B}"/>
              </a:ext>
            </a:extLst>
          </p:cNvPr>
          <p:cNvSpPr txBox="1"/>
          <p:nvPr/>
        </p:nvSpPr>
        <p:spPr>
          <a:xfrm>
            <a:off x="6404354" y="3953142"/>
            <a:ext cx="26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positive sentence?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A518F4-E29F-472B-B295-7C1AEB44262E}"/>
              </a:ext>
            </a:extLst>
          </p:cNvPr>
          <p:cNvSpPr txBox="1"/>
          <p:nvPr/>
        </p:nvSpPr>
        <p:spPr>
          <a:xfrm>
            <a:off x="311587" y="2746604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bad.</a:t>
            </a:r>
            <a:endParaRPr lang="zh-TW" altLang="en-US" sz="240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BAA7B98-62E1-4139-AD98-AF4E27E702C4}"/>
              </a:ext>
            </a:extLst>
          </p:cNvPr>
          <p:cNvSpPr txBox="1"/>
          <p:nvPr/>
        </p:nvSpPr>
        <p:spPr>
          <a:xfrm>
            <a:off x="3968583" y="2743519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good.</a:t>
            </a:r>
            <a:endParaRPr lang="zh-TW" altLang="en-US" sz="2400" dirty="0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DB22332-829E-4BB2-87DF-BE6B02DA599A}"/>
              </a:ext>
            </a:extLst>
          </p:cNvPr>
          <p:cNvSpPr txBox="1"/>
          <p:nvPr/>
        </p:nvSpPr>
        <p:spPr>
          <a:xfrm>
            <a:off x="4133888" y="3111369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223A7D9A-62CE-455E-8A3B-DE4DD2F05997}"/>
              </a:ext>
            </a:extLst>
          </p:cNvPr>
          <p:cNvSpPr txBox="1"/>
          <p:nvPr/>
        </p:nvSpPr>
        <p:spPr>
          <a:xfrm>
            <a:off x="390509" y="3093171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DFE9E8D-AB56-4498-9F6E-8D47AF2B08F8}"/>
              </a:ext>
            </a:extLst>
          </p:cNvPr>
          <p:cNvSpPr txBox="1"/>
          <p:nvPr/>
        </p:nvSpPr>
        <p:spPr>
          <a:xfrm>
            <a:off x="1770578" y="4461466"/>
            <a:ext cx="246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large network</a:t>
            </a:r>
            <a:endParaRPr lang="zh-TW" altLang="en-US" sz="2800" b="1" i="1" u="sng" dirty="0"/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A991F64-EF7C-46F7-9841-1C0BC7AB9DE8}"/>
              </a:ext>
            </a:extLst>
          </p:cNvPr>
          <p:cNvSpPr txBox="1"/>
          <p:nvPr/>
        </p:nvSpPr>
        <p:spPr>
          <a:xfrm>
            <a:off x="5831222" y="1817663"/>
            <a:ext cx="236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hidden layer</a:t>
            </a:r>
            <a:endParaRPr lang="zh-TW" altLang="en-US" sz="2800" dirty="0"/>
          </a:p>
        </p:txBody>
      </p:sp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598DFB9B-4D0A-47DE-80FF-19C643483B8E}"/>
              </a:ext>
            </a:extLst>
          </p:cNvPr>
          <p:cNvSpPr/>
          <p:nvPr/>
        </p:nvSpPr>
        <p:spPr>
          <a:xfrm rot="16200000">
            <a:off x="7212367" y="3486158"/>
            <a:ext cx="595086" cy="52251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56C39814-1605-466C-93DE-AA14B84A0D6C}"/>
              </a:ext>
            </a:extLst>
          </p:cNvPr>
          <p:cNvSpPr txBox="1"/>
          <p:nvPr/>
        </p:nvSpPr>
        <p:spPr>
          <a:xfrm>
            <a:off x="1963326" y="3468415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update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950FDBCB-3299-497F-A7A1-2193299B7E86}"/>
              </a:ext>
            </a:extLst>
          </p:cNvPr>
          <p:cNvSpPr txBox="1"/>
          <p:nvPr/>
        </p:nvSpPr>
        <p:spPr>
          <a:xfrm>
            <a:off x="4752034" y="4495280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fix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CCEEB92A-519D-4EBA-906F-054DEA42EE57}"/>
              </a:ext>
            </a:extLst>
          </p:cNvPr>
          <p:cNvCxnSpPr>
            <a:cxnSpLocks/>
          </p:cNvCxnSpPr>
          <p:nvPr/>
        </p:nvCxnSpPr>
        <p:spPr>
          <a:xfrm flipH="1">
            <a:off x="2103532" y="5698035"/>
            <a:ext cx="416615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9B54B72-8E6B-4017-9236-A099D1B78DF1}"/>
              </a:ext>
            </a:extLst>
          </p:cNvPr>
          <p:cNvSpPr txBox="1"/>
          <p:nvPr/>
        </p:nvSpPr>
        <p:spPr>
          <a:xfrm>
            <a:off x="2831123" y="5728972"/>
            <a:ext cx="2730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Backpropagation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FCE9093C-67D8-4EF3-835F-9EC581B22DB5}"/>
              </a:ext>
            </a:extLst>
          </p:cNvPr>
          <p:cNvSpPr txBox="1"/>
          <p:nvPr/>
        </p:nvSpPr>
        <p:spPr>
          <a:xfrm>
            <a:off x="5831134" y="2220299"/>
            <a:ext cx="3140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with discrete output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80B09B3F-DA80-4079-B2CA-2239C5390B07}"/>
              </a:ext>
            </a:extLst>
          </p:cNvPr>
          <p:cNvCxnSpPr>
            <a:cxnSpLocks/>
          </p:cNvCxnSpPr>
          <p:nvPr/>
        </p:nvCxnSpPr>
        <p:spPr>
          <a:xfrm flipV="1">
            <a:off x="5151987" y="2117728"/>
            <a:ext cx="668987" cy="5623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ãæå pngãçåçæå°çµæ">
            <a:extLst>
              <a:ext uri="{FF2B5EF4-FFF2-40B4-BE49-F238E27FC236}">
                <a16:creationId xmlns:a16="http://schemas.microsoft.com/office/drawing/2014/main" id="{053F375D-2339-4AB2-B836-EA42FAF6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72" y="5365619"/>
            <a:ext cx="742186" cy="74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C38780-5458-4057-A8B5-953BE5B113BD}"/>
              </a:ext>
            </a:extLst>
          </p:cNvPr>
          <p:cNvSpPr txBox="1"/>
          <p:nvPr/>
        </p:nvSpPr>
        <p:spPr>
          <a:xfrm>
            <a:off x="3004379" y="1516182"/>
            <a:ext cx="269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Seq2seq model</a:t>
            </a:r>
            <a:endParaRPr lang="zh-TW" altLang="en-US" sz="2800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EE242400-5EE4-42E8-BA68-4E373A60CF28}"/>
              </a:ext>
            </a:extLst>
          </p:cNvPr>
          <p:cNvCxnSpPr>
            <a:cxnSpLocks/>
          </p:cNvCxnSpPr>
          <p:nvPr/>
        </p:nvCxnSpPr>
        <p:spPr>
          <a:xfrm flipV="1">
            <a:off x="2822433" y="2028382"/>
            <a:ext cx="668987" cy="5623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" grpId="0" animBg="1"/>
      <p:bldP spid="58" grpId="0"/>
      <p:bldP spid="64" grpId="0"/>
      <p:bldP spid="65" grpId="0" animBg="1"/>
      <p:bldP spid="66" grpId="0"/>
      <p:bldP spid="67" grpId="0"/>
      <p:bldP spid="70" grpId="0"/>
      <p:bldP spid="71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CAAD1F-2EA7-4E4F-B71D-3798F6ED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Categories of Solutions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AF6977D5-A432-4470-92B7-A303B11BF1F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908403"/>
          <a:ext cx="7886700" cy="437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015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247609" y="1059295"/>
            <a:ext cx="9150000" cy="28476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 marL="457200" indent="-323850">
              <a:buSzPct val="93750"/>
              <a:buFont typeface="Arial"/>
              <a:buChar char="✘"/>
            </a:pPr>
            <a:r>
              <a:rPr lang="en-US" altLang="zh-TW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Negative</a:t>
            </a:r>
            <a:r>
              <a:rPr lang="en-US" altLang="zh-TW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sentence to </a:t>
            </a:r>
            <a:r>
              <a:rPr lang="en-US" altLang="zh-TW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positive</a:t>
            </a:r>
            <a:r>
              <a:rPr lang="en-US" altLang="zh-TW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sentence:</a:t>
            </a:r>
            <a:endParaRPr lang="en-US" altLang="zh-TW" sz="2400" dirty="0">
              <a:solidFill>
                <a:schemeClr val="tx1"/>
              </a:solidFill>
              <a:latin typeface="Comic Sans MS"/>
              <a:ea typeface="Arial"/>
              <a:cs typeface="Arial"/>
              <a:sym typeface="Comic Sans MS"/>
            </a:endParaRPr>
          </a:p>
          <a:p>
            <a:pPr marL="457200" indent="-323850">
              <a:buSzPct val="93750"/>
              <a:buFont typeface="Arial"/>
            </a:pP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it's a crappy day  -&gt;  it's a great day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wish you could be here  -&gt;  you could be here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it's not a good idea  -&gt;  it's good idea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miss you  -&gt;  </a:t>
            </a: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love you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don't love you  -&gt;  </a:t>
            </a: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love you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can't do that  -&gt;  </a:t>
            </a: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can do that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feel so sad  -&gt;  </a:t>
            </a:r>
            <a:r>
              <a:rPr lang="en-US" altLang="zh-TW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happy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it's a bad day  -&gt;  it's a good day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it's a dummy day  -&gt;  it's a great day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sorry for doing such a horrible thing  -&gt;  thanks for doing a great thing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my doggy is sick  -&gt;  my doggy is my doggy</a:t>
            </a:r>
            <a:b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my little doggy is sick -&gt; my little doggy is my little doggy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778A644-F4C8-465A-8E45-37BFCAAA4249}"/>
              </a:ext>
            </a:extLst>
          </p:cNvPr>
          <p:cNvSpPr/>
          <p:nvPr/>
        </p:nvSpPr>
        <p:spPr>
          <a:xfrm>
            <a:off x="683030" y="39137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文句改寫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DB2E4CB-274A-4775-B55B-786B4850D06B}"/>
              </a:ext>
            </a:extLst>
          </p:cNvPr>
          <p:cNvSpPr txBox="1"/>
          <p:nvPr/>
        </p:nvSpPr>
        <p:spPr>
          <a:xfrm>
            <a:off x="3741434" y="499099"/>
            <a:ext cx="333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感謝 王耀賢 同學提供實驗結果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75AF740-4C25-4A8E-80C0-883450262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92" y="3248086"/>
            <a:ext cx="912434" cy="91243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D73D4C7-23A4-419A-9681-81A9BEB8E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26" y="3329572"/>
            <a:ext cx="818422" cy="818422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7821C9F6-F526-46AC-89C5-5B54D3927DB9}"/>
              </a:ext>
            </a:extLst>
          </p:cNvPr>
          <p:cNvSpPr/>
          <p:nvPr/>
        </p:nvSpPr>
        <p:spPr>
          <a:xfrm>
            <a:off x="6709703" y="3472820"/>
            <a:ext cx="797489" cy="462965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2292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20609" y="1237095"/>
            <a:ext cx="9150000" cy="3925748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 marL="457200" indent="-323850">
              <a:buSzPct val="93750"/>
              <a:buFont typeface="Arial"/>
            </a:pPr>
            <a:r>
              <a:rPr lang="en-US" altLang="zh-TW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Negative</a:t>
            </a:r>
            <a:r>
              <a:rPr lang="en-US" altLang="zh-TW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sentence to </a:t>
            </a:r>
            <a:r>
              <a:rPr lang="en-US" altLang="zh-TW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positive</a:t>
            </a:r>
            <a:r>
              <a:rPr lang="en-US" altLang="zh-TW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sentence:</a:t>
            </a:r>
            <a:endParaRPr lang="en-US" altLang="zh-TW" sz="2400" dirty="0">
              <a:solidFill>
                <a:schemeClr val="tx1"/>
              </a:solidFill>
              <a:latin typeface="Comic Sans MS"/>
              <a:ea typeface="Arial"/>
              <a:cs typeface="Arial"/>
              <a:sym typeface="Comic Sans M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DB2E4CB-274A-4775-B55B-786B4850D06B}"/>
              </a:ext>
            </a:extLst>
          </p:cNvPr>
          <p:cNvSpPr txBox="1"/>
          <p:nvPr/>
        </p:nvSpPr>
        <p:spPr>
          <a:xfrm>
            <a:off x="3757810" y="496006"/>
            <a:ext cx="333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感謝 張瓊之 同學提供實驗結果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75AF740-4C25-4A8E-80C0-883450262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48" y="5743299"/>
            <a:ext cx="912434" cy="91243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D73D4C7-23A4-419A-9681-81A9BEB8E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82" y="5824785"/>
            <a:ext cx="818422" cy="818422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7821C9F6-F526-46AC-89C5-5B54D3927DB9}"/>
              </a:ext>
            </a:extLst>
          </p:cNvPr>
          <p:cNvSpPr/>
          <p:nvPr/>
        </p:nvSpPr>
        <p:spPr>
          <a:xfrm>
            <a:off x="6930859" y="5968033"/>
            <a:ext cx="797489" cy="462965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9F43720-EE8D-48FE-8D9C-8A457A7BDA83}"/>
              </a:ext>
            </a:extLst>
          </p:cNvPr>
          <p:cNvSpPr/>
          <p:nvPr/>
        </p:nvSpPr>
        <p:spPr>
          <a:xfrm>
            <a:off x="600994" y="1909108"/>
            <a:ext cx="82240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2400" dirty="0"/>
              <a:t>胃疼 </a:t>
            </a:r>
            <a:r>
              <a:rPr lang="en-US" altLang="zh-TW" sz="2400" dirty="0"/>
              <a:t>, </a:t>
            </a:r>
            <a:r>
              <a:rPr lang="zh-TW" altLang="en-US" sz="2400" dirty="0"/>
              <a:t>沒睡醒 </a:t>
            </a:r>
            <a:r>
              <a:rPr lang="en-US" altLang="zh-TW" sz="2400" dirty="0"/>
              <a:t>, </a:t>
            </a:r>
            <a:r>
              <a:rPr lang="zh-TW" altLang="en-US" sz="2400" dirty="0"/>
              <a:t>各種不舒服 </a:t>
            </a:r>
            <a:r>
              <a:rPr lang="en-US" altLang="zh-TW" sz="2400" dirty="0"/>
              <a:t>-&gt;  </a:t>
            </a:r>
            <a:r>
              <a:rPr lang="zh-TW" altLang="en-US" sz="2400" dirty="0"/>
              <a:t>生日快樂 </a:t>
            </a:r>
            <a:r>
              <a:rPr lang="en-US" altLang="zh-TW" sz="2400" dirty="0"/>
              <a:t>, </a:t>
            </a:r>
            <a:r>
              <a:rPr lang="zh-TW" altLang="en-US" sz="2400" dirty="0"/>
              <a:t>睡醒 </a:t>
            </a:r>
            <a:r>
              <a:rPr lang="en-US" altLang="zh-TW" sz="2400" dirty="0"/>
              <a:t>, </a:t>
            </a:r>
            <a:r>
              <a:rPr lang="zh-TW" altLang="en-US" sz="2400" dirty="0"/>
              <a:t>超級舒服</a:t>
            </a:r>
            <a:endParaRPr lang="en-US" altLang="zh-TW" sz="2400" dirty="0"/>
          </a:p>
          <a:p>
            <a:pPr fontAlgn="base"/>
            <a:r>
              <a:rPr lang="zh-TW" altLang="en-US" sz="2400" dirty="0"/>
              <a:t> </a:t>
            </a:r>
          </a:p>
          <a:p>
            <a:pPr fontAlgn="base"/>
            <a:r>
              <a:rPr lang="zh-TW" altLang="en-US" sz="2400" dirty="0"/>
              <a:t>我都想去上班了</a:t>
            </a:r>
            <a:r>
              <a:rPr lang="en-US" altLang="zh-TW" sz="2400" dirty="0"/>
              <a:t>, </a:t>
            </a:r>
            <a:r>
              <a:rPr lang="zh-TW" altLang="en-US" sz="2400" dirty="0"/>
              <a:t>真夠賤的</a:t>
            </a:r>
            <a:r>
              <a:rPr lang="en-US" altLang="zh-TW" sz="2400" dirty="0"/>
              <a:t>! -&gt;  </a:t>
            </a:r>
            <a:r>
              <a:rPr lang="zh-TW" altLang="en-US" sz="2400" dirty="0"/>
              <a:t>我都想去睡了</a:t>
            </a:r>
            <a:r>
              <a:rPr lang="en-US" altLang="zh-TW" sz="2400" dirty="0"/>
              <a:t>, </a:t>
            </a:r>
            <a:r>
              <a:rPr lang="zh-TW" altLang="en-US" sz="2400" dirty="0"/>
              <a:t>真帥的 </a:t>
            </a:r>
            <a:r>
              <a:rPr lang="en-US" altLang="zh-TW" sz="2400" dirty="0"/>
              <a:t>!</a:t>
            </a:r>
          </a:p>
          <a:p>
            <a:pPr fontAlgn="base"/>
            <a:endParaRPr lang="en-US" altLang="zh-TW" sz="2400" dirty="0"/>
          </a:p>
          <a:p>
            <a:pPr fontAlgn="base"/>
            <a:r>
              <a:rPr lang="zh-TW" altLang="en-US" sz="2400" dirty="0"/>
              <a:t>暈死了</a:t>
            </a:r>
            <a:r>
              <a:rPr lang="en-US" altLang="zh-TW" sz="2400" dirty="0"/>
              <a:t>, </a:t>
            </a:r>
            <a:r>
              <a:rPr lang="zh-TW" altLang="en-US" sz="2400" dirty="0"/>
              <a:t>吃燒烤、竟然遇到個變態狂 </a:t>
            </a:r>
            <a:r>
              <a:rPr lang="en-US" altLang="zh-TW" sz="2400" dirty="0"/>
              <a:t>-&gt;  </a:t>
            </a:r>
            <a:r>
              <a:rPr lang="zh-TW" altLang="en-US" sz="2400" dirty="0"/>
              <a:t>哈哈好 </a:t>
            </a:r>
            <a:r>
              <a:rPr lang="en-US" altLang="zh-TW" sz="2400" dirty="0"/>
              <a:t>~ , </a:t>
            </a:r>
            <a:r>
              <a:rPr lang="zh-TW" altLang="en-US" sz="2400" dirty="0"/>
              <a:t>吃燒烤 </a:t>
            </a:r>
            <a:r>
              <a:rPr lang="en-US" altLang="zh-TW" sz="2400" dirty="0"/>
              <a:t>~ </a:t>
            </a:r>
            <a:r>
              <a:rPr lang="zh-TW" altLang="en-US" sz="2400" dirty="0"/>
              <a:t>竟然遇到帥狂</a:t>
            </a:r>
            <a:endParaRPr lang="en-US" altLang="zh-TW" sz="2400" dirty="0"/>
          </a:p>
          <a:p>
            <a:pPr fontAlgn="base"/>
            <a:endParaRPr lang="en-US" altLang="zh-TW" sz="2400" dirty="0"/>
          </a:p>
          <a:p>
            <a:pPr fontAlgn="base"/>
            <a:r>
              <a:rPr lang="zh-TW" altLang="en-US" sz="2400" dirty="0"/>
              <a:t>我肚子痛的厲害 </a:t>
            </a:r>
            <a:r>
              <a:rPr lang="en-US" altLang="zh-TW" sz="2400" dirty="0"/>
              <a:t>-&gt;  </a:t>
            </a:r>
            <a:r>
              <a:rPr lang="zh-TW" altLang="en-US" sz="2400" dirty="0"/>
              <a:t>我生日快樂厲害</a:t>
            </a:r>
            <a:endParaRPr lang="en-US" altLang="zh-TW" sz="2400" dirty="0"/>
          </a:p>
          <a:p>
            <a:pPr fontAlgn="base"/>
            <a:endParaRPr lang="en-US" altLang="zh-TW" sz="2400" dirty="0"/>
          </a:p>
          <a:p>
            <a:pPr fontAlgn="base"/>
            <a:r>
              <a:rPr lang="zh-TW" altLang="en-US" sz="2400" dirty="0"/>
              <a:t>感冒了</a:t>
            </a:r>
            <a:r>
              <a:rPr lang="en-US" altLang="zh-TW" sz="2400" dirty="0"/>
              <a:t>, </a:t>
            </a:r>
            <a:r>
              <a:rPr lang="zh-TW" altLang="en-US" sz="2400" dirty="0"/>
              <a:t>難受的說不出話來了 </a:t>
            </a:r>
            <a:r>
              <a:rPr lang="en-US" altLang="zh-TW" sz="2400" dirty="0"/>
              <a:t>! -&gt;  </a:t>
            </a:r>
            <a:r>
              <a:rPr lang="zh-TW" altLang="en-US" sz="2400" dirty="0"/>
              <a:t>感冒了</a:t>
            </a:r>
            <a:r>
              <a:rPr lang="en-US" altLang="zh-TW" sz="2400" dirty="0"/>
              <a:t>, </a:t>
            </a:r>
            <a:r>
              <a:rPr lang="zh-TW" altLang="en-US" sz="2400" dirty="0"/>
              <a:t>開心的說不出話 來 </a:t>
            </a:r>
            <a:r>
              <a:rPr lang="en-US" altLang="zh-TW" sz="2400" dirty="0"/>
              <a:t>! </a:t>
            </a:r>
          </a:p>
          <a:p>
            <a:pPr marL="457200" indent="-323850">
              <a:buSzPct val="93750"/>
              <a:buFont typeface="Arial"/>
            </a:pPr>
            <a:br>
              <a:rPr lang="zh-TW" altLang="en-US" sz="2400" dirty="0">
                <a:latin typeface="Arial"/>
                <a:ea typeface="Arial"/>
                <a:cs typeface="Arial"/>
                <a:sym typeface="Arial"/>
              </a:rPr>
            </a:br>
            <a:endParaRPr lang="en-US" altLang="zh-TW"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2318F36-8E18-4FAA-958B-E9883C34687C}"/>
              </a:ext>
            </a:extLst>
          </p:cNvPr>
          <p:cNvSpPr/>
          <p:nvPr/>
        </p:nvSpPr>
        <p:spPr>
          <a:xfrm>
            <a:off x="683030" y="39137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文句改寫</a:t>
            </a:r>
          </a:p>
        </p:txBody>
      </p:sp>
    </p:spTree>
    <p:extLst>
      <p:ext uri="{BB962C8B-B14F-4D97-AF65-F5344CB8AC3E}">
        <p14:creationId xmlns:p14="http://schemas.microsoft.com/office/powerpoint/2010/main" val="4188625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A493F4B-0963-4CE2-B500-F7272D9A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89731" y="2205728"/>
            <a:ext cx="778588" cy="11258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06560C-1647-412D-813D-6FE187662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Speech Recognition </a:t>
            </a:r>
            <a:endParaRPr lang="zh-TW" altLang="en-US" dirty="0"/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A22EF432-6F14-43EB-AFE5-D242F50DB3DA}"/>
              </a:ext>
            </a:extLst>
          </p:cNvPr>
          <p:cNvSpPr/>
          <p:nvPr/>
        </p:nvSpPr>
        <p:spPr>
          <a:xfrm>
            <a:off x="4832790" y="2743263"/>
            <a:ext cx="2400101" cy="853509"/>
          </a:xfrm>
          <a:prstGeom prst="wedgeRoundRectCallout">
            <a:avLst>
              <a:gd name="adj1" fmla="val 73510"/>
              <a:gd name="adj2" fmla="val -7167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7FD355-CBBF-4D55-9395-44C7273DF222}"/>
              </a:ext>
            </a:extLst>
          </p:cNvPr>
          <p:cNvSpPr txBox="1"/>
          <p:nvPr/>
        </p:nvSpPr>
        <p:spPr>
          <a:xfrm>
            <a:off x="769141" y="1409642"/>
            <a:ext cx="573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Supervised Learning</a:t>
            </a:r>
            <a:endParaRPr lang="zh-TW" altLang="en-US" sz="2800" b="1" i="1" u="sng" dirty="0"/>
          </a:p>
        </p:txBody>
      </p:sp>
      <p:grpSp>
        <p:nvGrpSpPr>
          <p:cNvPr id="7" name="群組 106">
            <a:extLst>
              <a:ext uri="{FF2B5EF4-FFF2-40B4-BE49-F238E27FC236}">
                <a16:creationId xmlns:a16="http://schemas.microsoft.com/office/drawing/2014/main" id="{E1FCD524-1F82-404E-8314-20A1F432C082}"/>
              </a:ext>
            </a:extLst>
          </p:cNvPr>
          <p:cNvGrpSpPr>
            <a:grpSpLocks/>
          </p:cNvGrpSpPr>
          <p:nvPr/>
        </p:nvGrpSpPr>
        <p:grpSpPr bwMode="auto">
          <a:xfrm>
            <a:off x="4106380" y="2126345"/>
            <a:ext cx="1879177" cy="533753"/>
            <a:chOff x="467932" y="3914400"/>
            <a:chExt cx="2909888" cy="576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9DCD31C-D741-42D3-95CC-9958C87CD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4F04FC6-E5CC-45EC-9E73-5B9E24C8D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08D4508-98B7-4B56-BD38-54A8DDC22911}"/>
              </a:ext>
            </a:extLst>
          </p:cNvPr>
          <p:cNvSpPr txBox="1"/>
          <p:nvPr/>
        </p:nvSpPr>
        <p:spPr>
          <a:xfrm>
            <a:off x="4925891" y="2753075"/>
            <a:ext cx="2235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This utterance is</a:t>
            </a:r>
          </a:p>
          <a:p>
            <a:r>
              <a:rPr lang="en-US" altLang="zh-TW" sz="2400" dirty="0"/>
              <a:t>“good morning”.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8045BFE-619A-4139-85C4-89B13A7FFEB2}"/>
              </a:ext>
            </a:extLst>
          </p:cNvPr>
          <p:cNvSpPr txBox="1"/>
          <p:nvPr/>
        </p:nvSpPr>
        <p:spPr>
          <a:xfrm>
            <a:off x="7736300" y="1405057"/>
            <a:ext cx="140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Human </a:t>
            </a:r>
          </a:p>
          <a:p>
            <a:r>
              <a:rPr lang="en-US" altLang="zh-TW" sz="2400" dirty="0"/>
              <a:t>Teacher</a:t>
            </a:r>
            <a:endParaRPr lang="zh-TW" altLang="en-US" sz="2400" dirty="0"/>
          </a:p>
        </p:txBody>
      </p:sp>
      <p:sp>
        <p:nvSpPr>
          <p:cNvPr id="12" name="手繪多邊形: 圖案 11">
            <a:extLst>
              <a:ext uri="{FF2B5EF4-FFF2-40B4-BE49-F238E27FC236}">
                <a16:creationId xmlns:a16="http://schemas.microsoft.com/office/drawing/2014/main" id="{5832007C-3AEB-4DAC-A6CD-1F58C05CB6E5}"/>
              </a:ext>
            </a:extLst>
          </p:cNvPr>
          <p:cNvSpPr/>
          <p:nvPr/>
        </p:nvSpPr>
        <p:spPr>
          <a:xfrm>
            <a:off x="3502465" y="2236054"/>
            <a:ext cx="550069" cy="277068"/>
          </a:xfrm>
          <a:custGeom>
            <a:avLst/>
            <a:gdLst>
              <a:gd name="connsiteX0" fmla="*/ 733425 w 733425"/>
              <a:gd name="connsiteY0" fmla="*/ 159874 h 369424"/>
              <a:gd name="connsiteX1" fmla="*/ 352425 w 733425"/>
              <a:gd name="connsiteY1" fmla="*/ 7474 h 369424"/>
              <a:gd name="connsiteX2" fmla="*/ 0 w 733425"/>
              <a:gd name="connsiteY2" fmla="*/ 369424 h 36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425" h="369424">
                <a:moveTo>
                  <a:pt x="733425" y="159874"/>
                </a:moveTo>
                <a:cubicBezTo>
                  <a:pt x="604043" y="66211"/>
                  <a:pt x="474662" y="-27451"/>
                  <a:pt x="352425" y="7474"/>
                </a:cubicBezTo>
                <a:cubicBezTo>
                  <a:pt x="230187" y="42399"/>
                  <a:pt x="115093" y="205911"/>
                  <a:pt x="0" y="369424"/>
                </a:cubicBezTo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34E49F2D-B682-403C-961E-6819A49F108A}"/>
              </a:ext>
            </a:extLst>
          </p:cNvPr>
          <p:cNvSpPr/>
          <p:nvPr/>
        </p:nvSpPr>
        <p:spPr>
          <a:xfrm>
            <a:off x="3509608" y="3048903"/>
            <a:ext cx="1271588" cy="322395"/>
          </a:xfrm>
          <a:custGeom>
            <a:avLst/>
            <a:gdLst>
              <a:gd name="connsiteX0" fmla="*/ 1695450 w 1695450"/>
              <a:gd name="connsiteY0" fmla="*/ 0 h 429860"/>
              <a:gd name="connsiteX1" fmla="*/ 895350 w 1695450"/>
              <a:gd name="connsiteY1" fmla="*/ 428625 h 429860"/>
              <a:gd name="connsiteX2" fmla="*/ 0 w 1695450"/>
              <a:gd name="connsiteY2" fmla="*/ 104775 h 42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5450" h="429860">
                <a:moveTo>
                  <a:pt x="1695450" y="0"/>
                </a:moveTo>
                <a:cubicBezTo>
                  <a:pt x="1436687" y="205581"/>
                  <a:pt x="1177925" y="411163"/>
                  <a:pt x="895350" y="428625"/>
                </a:cubicBezTo>
                <a:cubicBezTo>
                  <a:pt x="612775" y="446087"/>
                  <a:pt x="306387" y="275431"/>
                  <a:pt x="0" y="104775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4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ECA4CC22-3AB3-42B8-9961-23BC59A3A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51" y="2297038"/>
            <a:ext cx="778588" cy="10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651E684A-5620-4015-B4DD-D74E99F693CD}"/>
              </a:ext>
            </a:extLst>
          </p:cNvPr>
          <p:cNvSpPr/>
          <p:nvPr/>
        </p:nvSpPr>
        <p:spPr>
          <a:xfrm>
            <a:off x="213447" y="2167628"/>
            <a:ext cx="2450369" cy="1325563"/>
          </a:xfrm>
          <a:prstGeom prst="wedgeRoundRectCallout">
            <a:avLst>
              <a:gd name="adj1" fmla="val 57952"/>
              <a:gd name="adj2" fmla="val -1603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 can do speech recognition </a:t>
            </a:r>
          </a:p>
          <a:p>
            <a:pPr algn="ctr"/>
            <a:r>
              <a:rPr lang="en-US" altLang="zh-TW" sz="2400" dirty="0"/>
              <a:t>after teaching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51559B0-E057-40ED-B5DA-50BEB75C2E6A}"/>
              </a:ext>
            </a:extLst>
          </p:cNvPr>
          <p:cNvSpPr txBox="1"/>
          <p:nvPr/>
        </p:nvSpPr>
        <p:spPr>
          <a:xfrm>
            <a:off x="577852" y="4712813"/>
            <a:ext cx="80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dirty="0"/>
              <a:t>Supervised learning needs lots of annotated speech.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dirty="0"/>
              <a:t>However, most of the languages are low resourced.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9000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5B815E-DECE-4B5A-B296-95041755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Generative Adversarial Network (GAN)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571D60-1B8E-449B-87E3-773ED9AD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Anime face generation as example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961CFD9-F836-494E-A61E-19A0DE2E6B13}"/>
              </a:ext>
            </a:extLst>
          </p:cNvPr>
          <p:cNvSpPr/>
          <p:nvPr/>
        </p:nvSpPr>
        <p:spPr>
          <a:xfrm>
            <a:off x="3271577" y="2877972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78019A98-6D94-4791-807A-B4598F271CE5}"/>
              </a:ext>
            </a:extLst>
          </p:cNvPr>
          <p:cNvSpPr/>
          <p:nvPr/>
        </p:nvSpPr>
        <p:spPr>
          <a:xfrm>
            <a:off x="2347980" y="3265160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3E03C32E-8880-4B63-9699-DFF33B8EE60A}"/>
              </a:ext>
            </a:extLst>
          </p:cNvPr>
          <p:cNvSpPr/>
          <p:nvPr/>
        </p:nvSpPr>
        <p:spPr>
          <a:xfrm>
            <a:off x="4933741" y="3265159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6DFD97-C175-4282-BFE3-6F2DEC70F831}"/>
              </a:ext>
            </a:extLst>
          </p:cNvPr>
          <p:cNvSpPr/>
          <p:nvPr/>
        </p:nvSpPr>
        <p:spPr>
          <a:xfrm>
            <a:off x="5866531" y="3080458"/>
            <a:ext cx="814986" cy="867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2F46A0B-199D-4588-A4B3-9D6F259EE4EA}"/>
              </a:ext>
            </a:extLst>
          </p:cNvPr>
          <p:cNvSpPr/>
          <p:nvPr/>
        </p:nvSpPr>
        <p:spPr>
          <a:xfrm>
            <a:off x="1976175" y="3183836"/>
            <a:ext cx="218098" cy="6360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33BC884-E41B-4BAB-B27F-01F26EEEA934}"/>
              </a:ext>
            </a:extLst>
          </p:cNvPr>
          <p:cNvSpPr txBox="1"/>
          <p:nvPr/>
        </p:nvSpPr>
        <p:spPr>
          <a:xfrm>
            <a:off x="986200" y="3249393"/>
            <a:ext cx="100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vector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6C5E1EB-D6AF-4864-9B1D-4B0F50E8F447}"/>
              </a:ext>
            </a:extLst>
          </p:cNvPr>
          <p:cNvSpPr txBox="1"/>
          <p:nvPr/>
        </p:nvSpPr>
        <p:spPr>
          <a:xfrm>
            <a:off x="6884424" y="2928243"/>
            <a:ext cx="212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high dimensional vector</a:t>
            </a:r>
            <a:endParaRPr lang="zh-TW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28F7648-9477-4496-90B0-231D96941FCE}"/>
              </a:ext>
            </a:extLst>
          </p:cNvPr>
          <p:cNvSpPr/>
          <p:nvPr/>
        </p:nvSpPr>
        <p:spPr>
          <a:xfrm>
            <a:off x="3271577" y="4431356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E6390AA3-2B86-4CB1-8554-D73AF215B755}"/>
              </a:ext>
            </a:extLst>
          </p:cNvPr>
          <p:cNvSpPr/>
          <p:nvPr/>
        </p:nvSpPr>
        <p:spPr>
          <a:xfrm>
            <a:off x="2347980" y="4845194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DA2E91C1-0BE3-41B4-A7C7-9855FF7870F8}"/>
              </a:ext>
            </a:extLst>
          </p:cNvPr>
          <p:cNvSpPr/>
          <p:nvPr/>
        </p:nvSpPr>
        <p:spPr>
          <a:xfrm>
            <a:off x="4924548" y="4815175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FEAF5FA-ACAD-4A78-9380-EF23A4EED3D9}"/>
              </a:ext>
            </a:extLst>
          </p:cNvPr>
          <p:cNvSpPr txBox="1"/>
          <p:nvPr/>
        </p:nvSpPr>
        <p:spPr>
          <a:xfrm>
            <a:off x="5799512" y="4809117"/>
            <a:ext cx="1199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score</a:t>
            </a:r>
            <a:endParaRPr lang="zh-TW" altLang="en-US" sz="28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17FD9AF-84FF-464B-BD88-DDAD4BF86555}"/>
              </a:ext>
            </a:extLst>
          </p:cNvPr>
          <p:cNvSpPr/>
          <p:nvPr/>
        </p:nvSpPr>
        <p:spPr>
          <a:xfrm>
            <a:off x="1322324" y="4639821"/>
            <a:ext cx="814986" cy="867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A15F3B0-1C06-4131-B388-65D0D6E83B15}"/>
              </a:ext>
            </a:extLst>
          </p:cNvPr>
          <p:cNvSpPr txBox="1"/>
          <p:nvPr/>
        </p:nvSpPr>
        <p:spPr>
          <a:xfrm>
            <a:off x="5206619" y="5493098"/>
            <a:ext cx="3376391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Larger score means real, smaller score means fake.</a:t>
            </a:r>
            <a:endParaRPr lang="zh-TW" altLang="en-US" sz="2400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F399F33D-278C-40B1-AE13-71D96DC6E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512" y="3032537"/>
            <a:ext cx="980022" cy="96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54DC1BE-25BB-45EB-B175-0843FC861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23" y="4579647"/>
            <a:ext cx="980022" cy="96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/>
      <p:bldP spid="17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A493F4B-0963-4CE2-B500-F7272D9A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89731" y="2205728"/>
            <a:ext cx="778588" cy="11258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06560C-1647-412D-813D-6FE187662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Speech Recognition </a:t>
            </a:r>
            <a:endParaRPr lang="zh-TW" altLang="en-US" dirty="0"/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A22EF432-6F14-43EB-AFE5-D242F50DB3DA}"/>
              </a:ext>
            </a:extLst>
          </p:cNvPr>
          <p:cNvSpPr/>
          <p:nvPr/>
        </p:nvSpPr>
        <p:spPr>
          <a:xfrm>
            <a:off x="4832790" y="2743263"/>
            <a:ext cx="2400101" cy="853509"/>
          </a:xfrm>
          <a:prstGeom prst="wedgeRoundRectCallout">
            <a:avLst>
              <a:gd name="adj1" fmla="val 73510"/>
              <a:gd name="adj2" fmla="val -7167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7FD355-CBBF-4D55-9395-44C7273DF222}"/>
              </a:ext>
            </a:extLst>
          </p:cNvPr>
          <p:cNvSpPr txBox="1"/>
          <p:nvPr/>
        </p:nvSpPr>
        <p:spPr>
          <a:xfrm>
            <a:off x="769141" y="1409642"/>
            <a:ext cx="573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Supervised Learning</a:t>
            </a:r>
            <a:endParaRPr lang="zh-TW" altLang="en-US" sz="2800" b="1" i="1" u="sng" dirty="0"/>
          </a:p>
        </p:txBody>
      </p:sp>
      <p:grpSp>
        <p:nvGrpSpPr>
          <p:cNvPr id="7" name="群組 106">
            <a:extLst>
              <a:ext uri="{FF2B5EF4-FFF2-40B4-BE49-F238E27FC236}">
                <a16:creationId xmlns:a16="http://schemas.microsoft.com/office/drawing/2014/main" id="{E1FCD524-1F82-404E-8314-20A1F432C082}"/>
              </a:ext>
            </a:extLst>
          </p:cNvPr>
          <p:cNvGrpSpPr>
            <a:grpSpLocks/>
          </p:cNvGrpSpPr>
          <p:nvPr/>
        </p:nvGrpSpPr>
        <p:grpSpPr bwMode="auto">
          <a:xfrm>
            <a:off x="4106380" y="2126345"/>
            <a:ext cx="1879177" cy="533753"/>
            <a:chOff x="467932" y="3914400"/>
            <a:chExt cx="2909888" cy="576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9DCD31C-D741-42D3-95CC-9958C87CD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4F04FC6-E5CC-45EC-9E73-5B9E24C8D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08D4508-98B7-4B56-BD38-54A8DDC22911}"/>
              </a:ext>
            </a:extLst>
          </p:cNvPr>
          <p:cNvSpPr txBox="1"/>
          <p:nvPr/>
        </p:nvSpPr>
        <p:spPr>
          <a:xfrm>
            <a:off x="4925891" y="2753075"/>
            <a:ext cx="2235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This utterance is</a:t>
            </a:r>
          </a:p>
          <a:p>
            <a:r>
              <a:rPr lang="en-US" altLang="zh-TW" sz="2400" dirty="0"/>
              <a:t>“good morning”.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8045BFE-619A-4139-85C4-89B13A7FFEB2}"/>
              </a:ext>
            </a:extLst>
          </p:cNvPr>
          <p:cNvSpPr txBox="1"/>
          <p:nvPr/>
        </p:nvSpPr>
        <p:spPr>
          <a:xfrm>
            <a:off x="7736300" y="1405057"/>
            <a:ext cx="140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Human </a:t>
            </a:r>
          </a:p>
          <a:p>
            <a:r>
              <a:rPr lang="en-US" altLang="zh-TW" sz="2400" dirty="0"/>
              <a:t>Teacher</a:t>
            </a:r>
            <a:endParaRPr lang="zh-TW" altLang="en-US" sz="2400" dirty="0"/>
          </a:p>
        </p:txBody>
      </p:sp>
      <p:sp>
        <p:nvSpPr>
          <p:cNvPr id="12" name="手繪多邊形: 圖案 11">
            <a:extLst>
              <a:ext uri="{FF2B5EF4-FFF2-40B4-BE49-F238E27FC236}">
                <a16:creationId xmlns:a16="http://schemas.microsoft.com/office/drawing/2014/main" id="{5832007C-3AEB-4DAC-A6CD-1F58C05CB6E5}"/>
              </a:ext>
            </a:extLst>
          </p:cNvPr>
          <p:cNvSpPr/>
          <p:nvPr/>
        </p:nvSpPr>
        <p:spPr>
          <a:xfrm>
            <a:off x="3502465" y="2236054"/>
            <a:ext cx="550069" cy="277068"/>
          </a:xfrm>
          <a:custGeom>
            <a:avLst/>
            <a:gdLst>
              <a:gd name="connsiteX0" fmla="*/ 733425 w 733425"/>
              <a:gd name="connsiteY0" fmla="*/ 159874 h 369424"/>
              <a:gd name="connsiteX1" fmla="*/ 352425 w 733425"/>
              <a:gd name="connsiteY1" fmla="*/ 7474 h 369424"/>
              <a:gd name="connsiteX2" fmla="*/ 0 w 733425"/>
              <a:gd name="connsiteY2" fmla="*/ 369424 h 36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425" h="369424">
                <a:moveTo>
                  <a:pt x="733425" y="159874"/>
                </a:moveTo>
                <a:cubicBezTo>
                  <a:pt x="604043" y="66211"/>
                  <a:pt x="474662" y="-27451"/>
                  <a:pt x="352425" y="7474"/>
                </a:cubicBezTo>
                <a:cubicBezTo>
                  <a:pt x="230187" y="42399"/>
                  <a:pt x="115093" y="205911"/>
                  <a:pt x="0" y="369424"/>
                </a:cubicBezTo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34E49F2D-B682-403C-961E-6819A49F108A}"/>
              </a:ext>
            </a:extLst>
          </p:cNvPr>
          <p:cNvSpPr/>
          <p:nvPr/>
        </p:nvSpPr>
        <p:spPr>
          <a:xfrm>
            <a:off x="3509608" y="3048903"/>
            <a:ext cx="1271588" cy="322395"/>
          </a:xfrm>
          <a:custGeom>
            <a:avLst/>
            <a:gdLst>
              <a:gd name="connsiteX0" fmla="*/ 1695450 w 1695450"/>
              <a:gd name="connsiteY0" fmla="*/ 0 h 429860"/>
              <a:gd name="connsiteX1" fmla="*/ 895350 w 1695450"/>
              <a:gd name="connsiteY1" fmla="*/ 428625 h 429860"/>
              <a:gd name="connsiteX2" fmla="*/ 0 w 1695450"/>
              <a:gd name="connsiteY2" fmla="*/ 104775 h 42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5450" h="429860">
                <a:moveTo>
                  <a:pt x="1695450" y="0"/>
                </a:moveTo>
                <a:cubicBezTo>
                  <a:pt x="1436687" y="205581"/>
                  <a:pt x="1177925" y="411163"/>
                  <a:pt x="895350" y="428625"/>
                </a:cubicBezTo>
                <a:cubicBezTo>
                  <a:pt x="612775" y="446087"/>
                  <a:pt x="306387" y="275431"/>
                  <a:pt x="0" y="104775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4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ECA4CC22-3AB3-42B8-9961-23BC59A3A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51" y="2297038"/>
            <a:ext cx="778588" cy="10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651E684A-5620-4015-B4DD-D74E99F693CD}"/>
              </a:ext>
            </a:extLst>
          </p:cNvPr>
          <p:cNvSpPr/>
          <p:nvPr/>
        </p:nvSpPr>
        <p:spPr>
          <a:xfrm>
            <a:off x="213447" y="2167628"/>
            <a:ext cx="2450369" cy="1325563"/>
          </a:xfrm>
          <a:prstGeom prst="wedgeRoundRectCallout">
            <a:avLst>
              <a:gd name="adj1" fmla="val 57952"/>
              <a:gd name="adj2" fmla="val -1603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 can do speech recognition </a:t>
            </a:r>
          </a:p>
          <a:p>
            <a:pPr algn="ctr"/>
            <a:r>
              <a:rPr lang="en-US" altLang="zh-TW" sz="2400" dirty="0"/>
              <a:t>after teaching</a:t>
            </a:r>
            <a:endParaRPr lang="zh-TW" altLang="en-US" sz="2400" dirty="0"/>
          </a:p>
        </p:txBody>
      </p:sp>
      <p:pic>
        <p:nvPicPr>
          <p:cNvPr id="16" name="Picture 2" descr="ç¸éåç">
            <a:extLst>
              <a:ext uri="{FF2B5EF4-FFF2-40B4-BE49-F238E27FC236}">
                <a16:creationId xmlns:a16="http://schemas.microsoft.com/office/drawing/2014/main" id="{F9A79837-D53D-4965-9CA8-A2B8FA83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92" y="4586293"/>
            <a:ext cx="2476999" cy="153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media-assets-02.thedrum.com/cache/images/thedrum-prod/s3-news-tmp-121288-fotolia_58186967_subscription_monthly_m--2x1--940.jpg">
            <a:extLst>
              <a:ext uri="{FF2B5EF4-FFF2-40B4-BE49-F238E27FC236}">
                <a16:creationId xmlns:a16="http://schemas.microsoft.com/office/drawing/2014/main" id="{F8F17AB8-9F5E-4F85-9033-CAB689B4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54" y="4587748"/>
            <a:ext cx="2364601" cy="152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15FD874A-3068-4493-9365-3BFB2660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44" y="4823585"/>
            <a:ext cx="778588" cy="10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5F6C517-BF2B-4AA2-87A7-42C350EA5AB6}"/>
              </a:ext>
            </a:extLst>
          </p:cNvPr>
          <p:cNvSpPr txBox="1"/>
          <p:nvPr/>
        </p:nvSpPr>
        <p:spPr>
          <a:xfrm>
            <a:off x="393107" y="3866881"/>
            <a:ext cx="573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Unsupervised Learning</a:t>
            </a:r>
            <a:endParaRPr lang="zh-TW" altLang="en-US" sz="2800" b="1" i="1" u="sng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2A57D5-B49C-4155-A449-966BAE676F43}"/>
              </a:ext>
            </a:extLst>
          </p:cNvPr>
          <p:cNvSpPr txBox="1"/>
          <p:nvPr/>
        </p:nvSpPr>
        <p:spPr>
          <a:xfrm>
            <a:off x="578955" y="6126536"/>
            <a:ext cx="356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Listening to human talking</a:t>
            </a:r>
            <a:endParaRPr lang="zh-TW" altLang="en-US" sz="24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BED6925-DFCE-423A-8641-EE2CF3A57D50}"/>
              </a:ext>
            </a:extLst>
          </p:cNvPr>
          <p:cNvSpPr txBox="1"/>
          <p:nvPr/>
        </p:nvSpPr>
        <p:spPr>
          <a:xfrm>
            <a:off x="4998600" y="6147741"/>
            <a:ext cx="371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Reading text on the Internet</a:t>
            </a:r>
            <a:endParaRPr lang="zh-TW" altLang="en-US" sz="2400" dirty="0"/>
          </a:p>
        </p:txBody>
      </p:sp>
      <p:sp>
        <p:nvSpPr>
          <p:cNvPr id="22" name="語音泡泡: 圓角矩形 21">
            <a:extLst>
              <a:ext uri="{FF2B5EF4-FFF2-40B4-BE49-F238E27FC236}">
                <a16:creationId xmlns:a16="http://schemas.microsoft.com/office/drawing/2014/main" id="{ADB6CE5D-0858-4D65-A6BC-C5D6CE7A85F1}"/>
              </a:ext>
            </a:extLst>
          </p:cNvPr>
          <p:cNvSpPr/>
          <p:nvPr/>
        </p:nvSpPr>
        <p:spPr>
          <a:xfrm>
            <a:off x="4428262" y="3976249"/>
            <a:ext cx="3541754" cy="680987"/>
          </a:xfrm>
          <a:prstGeom prst="wedgeRoundRectCallout">
            <a:avLst>
              <a:gd name="adj1" fmla="val -44061"/>
              <a:gd name="adj2" fmla="val 9082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 can automatically learn speech recognition</a:t>
            </a:r>
            <a:endParaRPr lang="zh-TW" altLang="en-US" sz="2400" dirty="0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2977B603-1EFF-4C05-9D86-C97B1001310E}"/>
              </a:ext>
            </a:extLst>
          </p:cNvPr>
          <p:cNvSpPr/>
          <p:nvPr/>
        </p:nvSpPr>
        <p:spPr>
          <a:xfrm>
            <a:off x="3637357" y="5250810"/>
            <a:ext cx="465886" cy="42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588CD99B-D0FB-4057-B73C-27BE43EE2FA1}"/>
              </a:ext>
            </a:extLst>
          </p:cNvPr>
          <p:cNvSpPr/>
          <p:nvPr/>
        </p:nvSpPr>
        <p:spPr>
          <a:xfrm flipH="1">
            <a:off x="4986618" y="5244766"/>
            <a:ext cx="465886" cy="42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8844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6CB2C1-D933-47CF-A06C-D6A08331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Acoustic Token Discovery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7AA0D29-64FF-47A2-88E5-F29B836E45E9}"/>
              </a:ext>
            </a:extLst>
          </p:cNvPr>
          <p:cNvGrpSpPr/>
          <p:nvPr/>
        </p:nvGrpSpPr>
        <p:grpSpPr>
          <a:xfrm>
            <a:off x="4277972" y="3189844"/>
            <a:ext cx="3564306" cy="933609"/>
            <a:chOff x="2699792" y="5114393"/>
            <a:chExt cx="3564306" cy="933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CAD7B6-3090-4DED-8543-60A58F4C6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5205497"/>
              <a:ext cx="1614487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群組 10">
              <a:extLst>
                <a:ext uri="{FF2B5EF4-FFF2-40B4-BE49-F238E27FC236}">
                  <a16:creationId xmlns:a16="http://schemas.microsoft.com/office/drawing/2014/main" id="{A8A94D20-5D9E-4B5E-AB6E-CA6AA44AC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0357" y="5114393"/>
              <a:ext cx="2263741" cy="933609"/>
              <a:chOff x="2845364" y="2610395"/>
              <a:chExt cx="3885014" cy="1556389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B6730C04-C633-4F0E-99D0-F00FD07A6D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45364" y="2618972"/>
                <a:ext cx="2643207" cy="154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A5020E01-682A-442E-8AAD-D302725262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444494" y="2610395"/>
                <a:ext cx="1285884" cy="154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36B52EB5-4D78-4A1C-8702-F62BF880999F}"/>
              </a:ext>
            </a:extLst>
          </p:cNvPr>
          <p:cNvGrpSpPr/>
          <p:nvPr/>
        </p:nvGrpSpPr>
        <p:grpSpPr>
          <a:xfrm>
            <a:off x="806208" y="2082805"/>
            <a:ext cx="3462337" cy="928688"/>
            <a:chOff x="2805731" y="3482092"/>
            <a:chExt cx="3462337" cy="9286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4DCED16-7A77-4729-84E6-22406F198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156" y="3482092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39BC5CA-AA9F-485B-B730-7E9AE689F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581" y="3567817"/>
              <a:ext cx="1614487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C8C37C49-9E7C-42DE-861B-53A8745D1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731" y="3580517"/>
              <a:ext cx="1285875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EF583C4-A77D-46AD-A087-03361785E1BC}"/>
              </a:ext>
            </a:extLst>
          </p:cNvPr>
          <p:cNvGrpSpPr/>
          <p:nvPr/>
        </p:nvGrpSpPr>
        <p:grpSpPr>
          <a:xfrm>
            <a:off x="4822677" y="1804756"/>
            <a:ext cx="3471862" cy="928687"/>
            <a:chOff x="2806949" y="4316944"/>
            <a:chExt cx="3471862" cy="92868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00912CB-F8F3-4C6A-994F-CF1B9A7C5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949" y="4316944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5986AEAF-0A0E-487E-ABE5-7A7276784E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761" y="4388381"/>
              <a:ext cx="1285875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906757A-F037-4FA1-AC94-87119D21D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324" y="4388381"/>
              <a:ext cx="1614487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7CE4BA78-7778-4471-8477-0882CEB3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90" y="3275897"/>
            <a:ext cx="16144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AC57B84-B3C4-4C1D-B4D2-3F4BAC99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39" y="2194003"/>
            <a:ext cx="16144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4889563-AD70-45F3-B660-39701DF8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22" y="1903210"/>
            <a:ext cx="16144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CDAB3592-E501-4C06-A1C2-97FFBCA4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53" y="1892463"/>
            <a:ext cx="12858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3DCF61DD-5246-473B-927E-3287EED0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83" y="2195956"/>
            <a:ext cx="12858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4340AC9-24C9-47D3-9073-9002DBDE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90" y="2097622"/>
            <a:ext cx="67786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CCCFA84-9D3D-4CBF-A722-02088B53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44" y="1821025"/>
            <a:ext cx="7493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5224C00-B6C5-4F4F-870E-826EE516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5252" y="3189844"/>
            <a:ext cx="749266" cy="92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415">
            <a:extLst>
              <a:ext uri="{FF2B5EF4-FFF2-40B4-BE49-F238E27FC236}">
                <a16:creationId xmlns:a16="http://schemas.microsoft.com/office/drawing/2014/main" id="{A2C36A90-F3B8-4A5B-A3C3-7E9B288CF428}"/>
              </a:ext>
            </a:extLst>
          </p:cNvPr>
          <p:cNvSpPr txBox="1"/>
          <p:nvPr/>
        </p:nvSpPr>
        <p:spPr>
          <a:xfrm>
            <a:off x="806208" y="5311852"/>
            <a:ext cx="8179436" cy="830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A</a:t>
            </a:r>
            <a:r>
              <a:rPr lang="en" sz="2400" dirty="0"/>
              <a:t>coustic tokens: chunks of acoustically similar </a:t>
            </a:r>
            <a:r>
              <a:rPr lang="en-US" sz="2400" dirty="0"/>
              <a:t>audio segments </a:t>
            </a:r>
            <a:r>
              <a:rPr lang="en" sz="2400" dirty="0"/>
              <a:t>with token </a:t>
            </a:r>
            <a:r>
              <a:rPr lang="en-US" sz="2400" dirty="0"/>
              <a:t>IDs</a:t>
            </a:r>
            <a:endParaRPr lang="en" sz="2400" dirty="0"/>
          </a:p>
        </p:txBody>
      </p:sp>
      <p:sp>
        <p:nvSpPr>
          <p:cNvPr id="33" name="矩形 1">
            <a:extLst>
              <a:ext uri="{FF2B5EF4-FFF2-40B4-BE49-F238E27FC236}">
                <a16:creationId xmlns:a16="http://schemas.microsoft.com/office/drawing/2014/main" id="{8C0FBAB0-EF52-4915-9069-61D77620A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810" y="5880321"/>
            <a:ext cx="30070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36000" bIns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[Zhang &amp; Glass, ASRU 09]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[</a:t>
            </a:r>
            <a:r>
              <a:rPr lang="en-US" altLang="ja-JP" dirty="0" err="1">
                <a:solidFill>
                  <a:srgbClr val="0000FF"/>
                </a:solidFill>
              </a:rPr>
              <a:t>Huijbregts</a:t>
            </a:r>
            <a:r>
              <a:rPr lang="en-US" altLang="ja-JP" dirty="0">
                <a:solidFill>
                  <a:srgbClr val="0000FF"/>
                </a:solidFill>
              </a:rPr>
              <a:t>, ICASSP 11]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[Chan &amp; Lee, Interspeech 11]</a:t>
            </a:r>
          </a:p>
        </p:txBody>
      </p:sp>
      <p:sp>
        <p:nvSpPr>
          <p:cNvPr id="34" name="Shape 415">
            <a:extLst>
              <a:ext uri="{FF2B5EF4-FFF2-40B4-BE49-F238E27FC236}">
                <a16:creationId xmlns:a16="http://schemas.microsoft.com/office/drawing/2014/main" id="{46B04632-9E47-4DB4-AD8F-EDB37ECAAE3A}"/>
              </a:ext>
            </a:extLst>
          </p:cNvPr>
          <p:cNvSpPr txBox="1"/>
          <p:nvPr/>
        </p:nvSpPr>
        <p:spPr>
          <a:xfrm>
            <a:off x="806208" y="4507101"/>
            <a:ext cx="7449030" cy="830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Acoustic tokens can be discovered from audio collection without text annotation.</a:t>
            </a:r>
            <a:endParaRPr lang="en" sz="2400" dirty="0"/>
          </a:p>
        </p:txBody>
      </p:sp>
    </p:spTree>
    <p:extLst>
      <p:ext uri="{BB962C8B-B14F-4D97-AF65-F5344CB8AC3E}">
        <p14:creationId xmlns:p14="http://schemas.microsoft.com/office/powerpoint/2010/main" val="2723487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6CB2C1-D933-47CF-A06C-D6A08331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Acoustic Token Discovery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7AA0D29-64FF-47A2-88E5-F29B836E45E9}"/>
              </a:ext>
            </a:extLst>
          </p:cNvPr>
          <p:cNvGrpSpPr/>
          <p:nvPr/>
        </p:nvGrpSpPr>
        <p:grpSpPr>
          <a:xfrm>
            <a:off x="4277972" y="3189844"/>
            <a:ext cx="3564306" cy="933609"/>
            <a:chOff x="2699792" y="5114393"/>
            <a:chExt cx="3564306" cy="933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CAD7B6-3090-4DED-8543-60A58F4C6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5205497"/>
              <a:ext cx="1614487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群組 10">
              <a:extLst>
                <a:ext uri="{FF2B5EF4-FFF2-40B4-BE49-F238E27FC236}">
                  <a16:creationId xmlns:a16="http://schemas.microsoft.com/office/drawing/2014/main" id="{A8A94D20-5D9E-4B5E-AB6E-CA6AA44AC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0357" y="5114393"/>
              <a:ext cx="2263741" cy="933609"/>
              <a:chOff x="2845364" y="2610395"/>
              <a:chExt cx="3885014" cy="1556389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B6730C04-C633-4F0E-99D0-F00FD07A6D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45364" y="2618972"/>
                <a:ext cx="2643207" cy="154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A5020E01-682A-442E-8AAD-D302725262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444494" y="2610395"/>
                <a:ext cx="1285884" cy="154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36B52EB5-4D78-4A1C-8702-F62BF880999F}"/>
              </a:ext>
            </a:extLst>
          </p:cNvPr>
          <p:cNvGrpSpPr/>
          <p:nvPr/>
        </p:nvGrpSpPr>
        <p:grpSpPr>
          <a:xfrm>
            <a:off x="806208" y="2082805"/>
            <a:ext cx="3462337" cy="928688"/>
            <a:chOff x="2805731" y="3482092"/>
            <a:chExt cx="3462337" cy="9286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4DCED16-7A77-4729-84E6-22406F198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156" y="3482092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39BC5CA-AA9F-485B-B730-7E9AE689F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581" y="3567817"/>
              <a:ext cx="1614487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C8C37C49-9E7C-42DE-861B-53A8745D1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731" y="3580517"/>
              <a:ext cx="1285875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EF583C4-A77D-46AD-A087-03361785E1BC}"/>
              </a:ext>
            </a:extLst>
          </p:cNvPr>
          <p:cNvGrpSpPr/>
          <p:nvPr/>
        </p:nvGrpSpPr>
        <p:grpSpPr>
          <a:xfrm>
            <a:off x="4822677" y="1804756"/>
            <a:ext cx="3471862" cy="928687"/>
            <a:chOff x="2806949" y="4316944"/>
            <a:chExt cx="3471862" cy="92868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00912CB-F8F3-4C6A-994F-CF1B9A7C5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949" y="4316944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5986AEAF-0A0E-487E-ABE5-7A7276784E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761" y="4388381"/>
              <a:ext cx="1285875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906757A-F037-4FA1-AC94-87119D21D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324" y="4388381"/>
              <a:ext cx="1614487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7CE4BA78-7778-4471-8477-0882CEB3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90" y="3275897"/>
            <a:ext cx="16144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AC57B84-B3C4-4C1D-B4D2-3F4BAC99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39" y="2194003"/>
            <a:ext cx="16144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4889563-AD70-45F3-B660-39701DF8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22" y="1903210"/>
            <a:ext cx="16144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CDAB3592-E501-4C06-A1C2-97FFBCA4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53" y="1892463"/>
            <a:ext cx="12858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3DCF61DD-5246-473B-927E-3287EED0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83" y="2195956"/>
            <a:ext cx="12858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4340AC9-24C9-47D3-9073-9002DBDE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90" y="2097622"/>
            <a:ext cx="67786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CCCFA84-9D3D-4CBF-A722-02088B53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44" y="1821025"/>
            <a:ext cx="7493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5224C00-B6C5-4F4F-870E-826EE516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5252" y="3189844"/>
            <a:ext cx="749266" cy="92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49B394F-F075-4D43-B2CA-5FCD3750232F}"/>
              </a:ext>
            </a:extLst>
          </p:cNvPr>
          <p:cNvSpPr txBox="1"/>
          <p:nvPr/>
        </p:nvSpPr>
        <p:spPr>
          <a:xfrm>
            <a:off x="2874014" y="3018839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B050"/>
                </a:solidFill>
              </a:rPr>
              <a:t>Token 1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5DA0818-EDF0-474D-B7C9-6D78BEF12FA8}"/>
              </a:ext>
            </a:extLst>
          </p:cNvPr>
          <p:cNvSpPr txBox="1"/>
          <p:nvPr/>
        </p:nvSpPr>
        <p:spPr>
          <a:xfrm>
            <a:off x="4207631" y="4063337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B050"/>
                </a:solidFill>
              </a:rPr>
              <a:t>Token 1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C1A3CAD-B777-40C2-A97F-428BDF1760B3}"/>
              </a:ext>
            </a:extLst>
          </p:cNvPr>
          <p:cNvSpPr txBox="1"/>
          <p:nvPr/>
        </p:nvSpPr>
        <p:spPr>
          <a:xfrm>
            <a:off x="6794666" y="2656022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B050"/>
                </a:solidFill>
              </a:rPr>
              <a:t>Token 1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F954367-DF35-4AAF-9E58-4DF853D9CB59}"/>
              </a:ext>
            </a:extLst>
          </p:cNvPr>
          <p:cNvSpPr txBox="1"/>
          <p:nvPr/>
        </p:nvSpPr>
        <p:spPr>
          <a:xfrm>
            <a:off x="5383756" y="2647488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Token 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5BDE6A7-87D4-42A3-B543-753FF97B6E2D}"/>
              </a:ext>
            </a:extLst>
          </p:cNvPr>
          <p:cNvSpPr txBox="1"/>
          <p:nvPr/>
        </p:nvSpPr>
        <p:spPr>
          <a:xfrm>
            <a:off x="1707957" y="3032144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Token 3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147D498-6EE3-4692-B2A6-4F45074071F8}"/>
              </a:ext>
            </a:extLst>
          </p:cNvPr>
          <p:cNvSpPr txBox="1"/>
          <p:nvPr/>
        </p:nvSpPr>
        <p:spPr>
          <a:xfrm>
            <a:off x="6680052" y="4045904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Token 3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D643F14-572B-46A7-8631-34141FE4EA93}"/>
              </a:ext>
            </a:extLst>
          </p:cNvPr>
          <p:cNvSpPr txBox="1"/>
          <p:nvPr/>
        </p:nvSpPr>
        <p:spPr>
          <a:xfrm>
            <a:off x="4379266" y="2647488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Token 3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2" name="Shape 415">
            <a:extLst>
              <a:ext uri="{FF2B5EF4-FFF2-40B4-BE49-F238E27FC236}">
                <a16:creationId xmlns:a16="http://schemas.microsoft.com/office/drawing/2014/main" id="{A2C36A90-F3B8-4A5B-A3C3-7E9B288CF428}"/>
              </a:ext>
            </a:extLst>
          </p:cNvPr>
          <p:cNvSpPr txBox="1"/>
          <p:nvPr/>
        </p:nvSpPr>
        <p:spPr>
          <a:xfrm>
            <a:off x="806208" y="5311852"/>
            <a:ext cx="8179436" cy="830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TW" sz="2400" dirty="0"/>
              <a:t>A</a:t>
            </a:r>
            <a:r>
              <a:rPr lang="en" altLang="zh-TW" sz="2400" dirty="0"/>
              <a:t>coustic tokens: chunks of acoustically similar </a:t>
            </a:r>
            <a:r>
              <a:rPr lang="en-US" altLang="zh-TW" sz="2400" dirty="0"/>
              <a:t>audio segments </a:t>
            </a:r>
            <a:r>
              <a:rPr lang="en" altLang="zh-TW" sz="2400" dirty="0"/>
              <a:t>with token </a:t>
            </a:r>
            <a:r>
              <a:rPr lang="en-US" altLang="zh-TW" sz="2400" dirty="0"/>
              <a:t>IDs</a:t>
            </a:r>
            <a:endParaRPr lang="en" altLang="zh-TW" sz="2400" dirty="0"/>
          </a:p>
        </p:txBody>
      </p:sp>
      <p:sp>
        <p:nvSpPr>
          <p:cNvPr id="33" name="矩形 1">
            <a:extLst>
              <a:ext uri="{FF2B5EF4-FFF2-40B4-BE49-F238E27FC236}">
                <a16:creationId xmlns:a16="http://schemas.microsoft.com/office/drawing/2014/main" id="{8C0FBAB0-EF52-4915-9069-61D77620A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810" y="5880321"/>
            <a:ext cx="30070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36000" bIns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[Zhang &amp; Glass, ASRU 09]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[</a:t>
            </a:r>
            <a:r>
              <a:rPr lang="en-US" altLang="ja-JP" dirty="0" err="1">
                <a:solidFill>
                  <a:srgbClr val="0000FF"/>
                </a:solidFill>
              </a:rPr>
              <a:t>Huijbregts</a:t>
            </a:r>
            <a:r>
              <a:rPr lang="en-US" altLang="ja-JP" dirty="0">
                <a:solidFill>
                  <a:srgbClr val="0000FF"/>
                </a:solidFill>
              </a:rPr>
              <a:t>, ICASSP 11]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[Chan &amp; Lee, Interspeech 11]</a:t>
            </a:r>
          </a:p>
        </p:txBody>
      </p:sp>
      <p:sp>
        <p:nvSpPr>
          <p:cNvPr id="34" name="Shape 415">
            <a:extLst>
              <a:ext uri="{FF2B5EF4-FFF2-40B4-BE49-F238E27FC236}">
                <a16:creationId xmlns:a16="http://schemas.microsoft.com/office/drawing/2014/main" id="{46B04632-9E47-4DB4-AD8F-EDB37ECAAE3A}"/>
              </a:ext>
            </a:extLst>
          </p:cNvPr>
          <p:cNvSpPr txBox="1"/>
          <p:nvPr/>
        </p:nvSpPr>
        <p:spPr>
          <a:xfrm>
            <a:off x="806208" y="4507101"/>
            <a:ext cx="7449030" cy="830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Acoustic tokens can be discovered from audio collection without text annotation.</a:t>
            </a:r>
            <a:endParaRPr lang="en" sz="2400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F8A20D9-83F1-4A3A-B2C3-DB6E9F5C7240}"/>
              </a:ext>
            </a:extLst>
          </p:cNvPr>
          <p:cNvSpPr txBox="1"/>
          <p:nvPr/>
        </p:nvSpPr>
        <p:spPr>
          <a:xfrm>
            <a:off x="601342" y="3019820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Token 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FE204E4-78EB-4AC2-B56A-558B04B30622}"/>
              </a:ext>
            </a:extLst>
          </p:cNvPr>
          <p:cNvSpPr txBox="1"/>
          <p:nvPr/>
        </p:nvSpPr>
        <p:spPr>
          <a:xfrm>
            <a:off x="5578537" y="4062756"/>
            <a:ext cx="15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C000"/>
                </a:solidFill>
              </a:rPr>
              <a:t>Token 4</a:t>
            </a:r>
            <a:endParaRPr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46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B9E1E-0473-42DA-9770-ECBA01B8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Acoustic Token Discovery</a:t>
            </a:r>
            <a:endParaRPr lang="zh-TW" altLang="en-US" dirty="0"/>
          </a:p>
        </p:txBody>
      </p:sp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2D4DBFB8-8F94-4EC1-A4CF-AEED8A72C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64" y="1561995"/>
            <a:ext cx="6877170" cy="414097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593F6D5-556E-4D06-A356-2BDC393765E0}"/>
              </a:ext>
            </a:extLst>
          </p:cNvPr>
          <p:cNvSpPr txBox="1"/>
          <p:nvPr/>
        </p:nvSpPr>
        <p:spPr>
          <a:xfrm>
            <a:off x="1531737" y="5745302"/>
            <a:ext cx="6606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>
                <a:solidFill>
                  <a:srgbClr val="0000FF"/>
                </a:solidFill>
              </a:rPr>
              <a:t>Phonetic-level acoustic tokens </a:t>
            </a:r>
            <a:r>
              <a:rPr lang="en-US" altLang="zh-TW" sz="2400" dirty="0">
                <a:solidFill>
                  <a:srgbClr val="0000FF"/>
                </a:solidFill>
              </a:rPr>
              <a:t>are obtained by segmental sequence-to-sequence autoencoder.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8CA6B8-B913-42C0-A1C3-C79461A7126C}"/>
              </a:ext>
            </a:extLst>
          </p:cNvPr>
          <p:cNvSpPr txBox="1"/>
          <p:nvPr/>
        </p:nvSpPr>
        <p:spPr>
          <a:xfrm>
            <a:off x="6375400" y="112992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[Wang, et al., ICASSP,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72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2BA71D-8E45-4628-BBB5-05765D8F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Speech Recognition</a:t>
            </a:r>
            <a:endParaRPr lang="zh-TW" altLang="en-US" dirty="0"/>
          </a:p>
        </p:txBody>
      </p:sp>
      <p:grpSp>
        <p:nvGrpSpPr>
          <p:cNvPr id="4" name="群組 106">
            <a:extLst>
              <a:ext uri="{FF2B5EF4-FFF2-40B4-BE49-F238E27FC236}">
                <a16:creationId xmlns:a16="http://schemas.microsoft.com/office/drawing/2014/main" id="{A78337F9-F502-44CC-B3A3-96FE19365BF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91707" y="1834304"/>
            <a:ext cx="1520729" cy="342799"/>
            <a:chOff x="467932" y="3914400"/>
            <a:chExt cx="2909888" cy="576263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93AB8F68-1B98-4B97-8D40-88FCDEE3A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1AB3B8CB-3DF5-4DEB-8F30-9745BA590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106">
            <a:extLst>
              <a:ext uri="{FF2B5EF4-FFF2-40B4-BE49-F238E27FC236}">
                <a16:creationId xmlns:a16="http://schemas.microsoft.com/office/drawing/2014/main" id="{EE43A7A1-05D5-46F7-9EE3-B3C5ED6D2AB1}"/>
              </a:ext>
            </a:extLst>
          </p:cNvPr>
          <p:cNvGrpSpPr>
            <a:grpSpLocks/>
          </p:cNvGrpSpPr>
          <p:nvPr/>
        </p:nvGrpSpPr>
        <p:grpSpPr bwMode="auto">
          <a:xfrm>
            <a:off x="314503" y="2483854"/>
            <a:ext cx="1225043" cy="342799"/>
            <a:chOff x="467932" y="3914400"/>
            <a:chExt cx="2909888" cy="576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D038F19A-ABE9-4FBD-B85D-0AE36CAC3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DB97C917-8399-4982-91DF-9C72F448E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群組 106">
            <a:extLst>
              <a:ext uri="{FF2B5EF4-FFF2-40B4-BE49-F238E27FC236}">
                <a16:creationId xmlns:a16="http://schemas.microsoft.com/office/drawing/2014/main" id="{2F1639BD-7153-4247-A05A-FC10654FF08B}"/>
              </a:ext>
            </a:extLst>
          </p:cNvPr>
          <p:cNvGrpSpPr>
            <a:grpSpLocks/>
          </p:cNvGrpSpPr>
          <p:nvPr/>
        </p:nvGrpSpPr>
        <p:grpSpPr bwMode="auto">
          <a:xfrm>
            <a:off x="174819" y="3161562"/>
            <a:ext cx="1777791" cy="342799"/>
            <a:chOff x="467932" y="3914400"/>
            <a:chExt cx="2909888" cy="5762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1FEFEE82-7C68-4B69-8999-63B96B4B5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1FD0099A-86E2-45B7-AB1E-8DF228B7D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06">
            <a:extLst>
              <a:ext uri="{FF2B5EF4-FFF2-40B4-BE49-F238E27FC236}">
                <a16:creationId xmlns:a16="http://schemas.microsoft.com/office/drawing/2014/main" id="{8B0304B9-FB2E-4EB2-A356-0AB899C34C6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03956" y="3788561"/>
            <a:ext cx="1602731" cy="342799"/>
            <a:chOff x="467932" y="3914400"/>
            <a:chExt cx="2909888" cy="576263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3CAA2EE8-1E52-4400-92A6-91612A780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AE1F58B5-3CB3-4F7A-BC9B-A700BAE49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2EEDF636-8520-45C3-BCC8-AD638C09E6EA}"/>
              </a:ext>
            </a:extLst>
          </p:cNvPr>
          <p:cNvSpPr/>
          <p:nvPr/>
        </p:nvSpPr>
        <p:spPr>
          <a:xfrm>
            <a:off x="2045045" y="1834304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C350D12-16D7-4AFF-ACE6-832163EA2069}"/>
              </a:ext>
            </a:extLst>
          </p:cNvPr>
          <p:cNvSpPr txBox="1"/>
          <p:nvPr/>
        </p:nvSpPr>
        <p:spPr>
          <a:xfrm>
            <a:off x="6396293" y="1889992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TW" dirty="0"/>
              <a:t>AY  L AH V  Y UW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75ED8ED-1316-4B73-A875-BCF75A83A6E6}"/>
              </a:ext>
            </a:extLst>
          </p:cNvPr>
          <p:cNvSpPr txBox="1"/>
          <p:nvPr/>
        </p:nvSpPr>
        <p:spPr>
          <a:xfrm>
            <a:off x="6237543" y="2370971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 UH D  B AY</a:t>
            </a:r>
            <a:endParaRPr lang="zh-TW" altLang="en-US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70968C9-2E5F-4911-9593-099C3133420D}"/>
              </a:ext>
            </a:extLst>
          </p:cNvPr>
          <p:cNvSpPr txBox="1"/>
          <p:nvPr/>
        </p:nvSpPr>
        <p:spPr>
          <a:xfrm>
            <a:off x="6295748" y="2873186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HH AW  AA R  Y UW</a:t>
            </a:r>
            <a:endParaRPr lang="zh-TW" altLang="en-US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BDB7EF7-ADB4-4C08-9836-656A43027B6E}"/>
              </a:ext>
            </a:extLst>
          </p:cNvPr>
          <p:cNvSpPr txBox="1"/>
          <p:nvPr/>
        </p:nvSpPr>
        <p:spPr>
          <a:xfrm>
            <a:off x="6355438" y="3904951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 AY W AA N</a:t>
            </a:r>
            <a:endParaRPr lang="zh-TW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B472CBD-1F72-4D8B-BD5D-E518EA92EAB2}"/>
              </a:ext>
            </a:extLst>
          </p:cNvPr>
          <p:cNvSpPr/>
          <p:nvPr/>
        </p:nvSpPr>
        <p:spPr>
          <a:xfrm>
            <a:off x="2247790" y="1654815"/>
            <a:ext cx="2535631" cy="27732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191637B-EE3E-4BDD-A825-FB79A16C25A5}"/>
              </a:ext>
            </a:extLst>
          </p:cNvPr>
          <p:cNvSpPr/>
          <p:nvPr/>
        </p:nvSpPr>
        <p:spPr>
          <a:xfrm>
            <a:off x="6179340" y="1689285"/>
            <a:ext cx="2243383" cy="27732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7004620-E29A-4BDB-B1A6-922087173C69}"/>
              </a:ext>
            </a:extLst>
          </p:cNvPr>
          <p:cNvSpPr txBox="1"/>
          <p:nvPr/>
        </p:nvSpPr>
        <p:spPr>
          <a:xfrm>
            <a:off x="6878718" y="3450331"/>
            <a:ext cx="14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/>
              <a:t>AY M  F AY N</a:t>
            </a:r>
            <a:endParaRPr lang="zh-TW" altLang="en-US" dirty="0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0BA1DF44-52B2-40E7-9E8D-909713D2BB1B}"/>
              </a:ext>
            </a:extLst>
          </p:cNvPr>
          <p:cNvSpPr/>
          <p:nvPr/>
        </p:nvSpPr>
        <p:spPr>
          <a:xfrm>
            <a:off x="2036391" y="2440542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4A492D38-93E4-4611-B5AF-CB290CF5E07D}"/>
              </a:ext>
            </a:extLst>
          </p:cNvPr>
          <p:cNvSpPr/>
          <p:nvPr/>
        </p:nvSpPr>
        <p:spPr>
          <a:xfrm>
            <a:off x="2040412" y="3092924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B1B7150D-81D3-4BB4-941F-9E30D3AB6F7C}"/>
              </a:ext>
            </a:extLst>
          </p:cNvPr>
          <p:cNvSpPr/>
          <p:nvPr/>
        </p:nvSpPr>
        <p:spPr>
          <a:xfrm>
            <a:off x="2030515" y="3765539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854F461-1118-4C41-9ABE-A6A907F8402B}"/>
              </a:ext>
            </a:extLst>
          </p:cNvPr>
          <p:cNvSpPr txBox="1"/>
          <p:nvPr/>
        </p:nvSpPr>
        <p:spPr>
          <a:xfrm>
            <a:off x="4687130" y="3532741"/>
            <a:ext cx="1413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FF"/>
                </a:solidFill>
              </a:rPr>
              <a:t>Cycle</a:t>
            </a:r>
          </a:p>
          <a:p>
            <a:pPr algn="ctr"/>
            <a:r>
              <a:rPr lang="en-US" altLang="zh-TW" sz="2800" b="1" dirty="0">
                <a:solidFill>
                  <a:srgbClr val="0000FF"/>
                </a:solidFill>
              </a:rPr>
              <a:t>GAN</a:t>
            </a:r>
            <a:endParaRPr lang="zh-TW" altLang="en-US" sz="2800" b="1" dirty="0">
              <a:solidFill>
                <a:srgbClr val="0000FF"/>
              </a:solidFill>
            </a:endParaRPr>
          </a:p>
        </p:txBody>
      </p:sp>
      <p:sp>
        <p:nvSpPr>
          <p:cNvPr id="46" name="箭號: 向右 45">
            <a:extLst>
              <a:ext uri="{FF2B5EF4-FFF2-40B4-BE49-F238E27FC236}">
                <a16:creationId xmlns:a16="http://schemas.microsoft.com/office/drawing/2014/main" id="{C14A01A1-80D8-4D2A-83ED-99DC361A8DB8}"/>
              </a:ext>
            </a:extLst>
          </p:cNvPr>
          <p:cNvSpPr/>
          <p:nvPr/>
        </p:nvSpPr>
        <p:spPr>
          <a:xfrm>
            <a:off x="4886587" y="2622587"/>
            <a:ext cx="1104965" cy="470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AA7E6BB9-8FC5-403C-B1AD-6E3A953E5B47}"/>
              </a:ext>
            </a:extLst>
          </p:cNvPr>
          <p:cNvSpPr/>
          <p:nvPr/>
        </p:nvSpPr>
        <p:spPr>
          <a:xfrm flipH="1">
            <a:off x="4842914" y="3123114"/>
            <a:ext cx="1148638" cy="454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48" name="圖片 4" descr="thinking_computer1.gif">
            <a:extLst>
              <a:ext uri="{FF2B5EF4-FFF2-40B4-BE49-F238E27FC236}">
                <a16:creationId xmlns:a16="http://schemas.microsoft.com/office/drawing/2014/main" id="{9FB160C5-773F-4482-9EB5-089B3E377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71" y="5131935"/>
            <a:ext cx="1052181" cy="15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想法泡泡: 雲朵 48">
            <a:extLst>
              <a:ext uri="{FF2B5EF4-FFF2-40B4-BE49-F238E27FC236}">
                <a16:creationId xmlns:a16="http://schemas.microsoft.com/office/drawing/2014/main" id="{2AB51163-60ED-4022-AD60-0ABF02B9051E}"/>
              </a:ext>
            </a:extLst>
          </p:cNvPr>
          <p:cNvSpPr/>
          <p:nvPr/>
        </p:nvSpPr>
        <p:spPr>
          <a:xfrm>
            <a:off x="1627122" y="5422847"/>
            <a:ext cx="2973449" cy="1096523"/>
          </a:xfrm>
          <a:prstGeom prst="cloudCallout">
            <a:avLst>
              <a:gd name="adj1" fmla="val 60418"/>
              <a:gd name="adj2" fmla="val -1047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D82C35F5-1D3E-4A3D-8054-C547E389BFB7}"/>
              </a:ext>
            </a:extLst>
          </p:cNvPr>
          <p:cNvSpPr txBox="1"/>
          <p:nvPr/>
        </p:nvSpPr>
        <p:spPr>
          <a:xfrm>
            <a:off x="3265038" y="5794635"/>
            <a:ext cx="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“AY”</a:t>
            </a:r>
            <a:endParaRPr lang="zh-TW" altLang="en-US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C0F0071-7DD0-45C0-918C-9ED804C0EFF8}"/>
              </a:ext>
            </a:extLst>
          </p:cNvPr>
          <p:cNvSpPr txBox="1"/>
          <p:nvPr/>
        </p:nvSpPr>
        <p:spPr>
          <a:xfrm>
            <a:off x="2729073" y="5786786"/>
            <a:ext cx="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=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9DF872-8B21-45F8-B4CA-FC6F71BDEF70}"/>
              </a:ext>
            </a:extLst>
          </p:cNvPr>
          <p:cNvSpPr txBox="1"/>
          <p:nvPr/>
        </p:nvSpPr>
        <p:spPr>
          <a:xfrm>
            <a:off x="916833" y="4510583"/>
            <a:ext cx="341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Phone-level Acoustic </a:t>
            </a:r>
          </a:p>
          <a:p>
            <a:pPr algn="ctr"/>
            <a:r>
              <a:rPr lang="en-US" altLang="zh-TW" sz="2400" b="1" i="1" u="sng" dirty="0"/>
              <a:t>Pattern Discovery</a:t>
            </a:r>
            <a:endParaRPr lang="zh-TW" altLang="en-US" sz="2400" b="1" i="1" u="sng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CE115D81-D715-46C3-BBD6-895AFB0D52A1}"/>
              </a:ext>
            </a:extLst>
          </p:cNvPr>
          <p:cNvSpPr txBox="1"/>
          <p:nvPr/>
        </p:nvSpPr>
        <p:spPr>
          <a:xfrm>
            <a:off x="2444099" y="5697312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F2C173FF-2825-4EE9-B4E7-D4CF50E5111A}"/>
              </a:ext>
            </a:extLst>
          </p:cNvPr>
          <p:cNvSpPr txBox="1"/>
          <p:nvPr/>
        </p:nvSpPr>
        <p:spPr>
          <a:xfrm>
            <a:off x="2517087" y="239704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C4E7FA4-2FAE-4DF2-A2C9-E767B6AB6AC6}"/>
              </a:ext>
            </a:extLst>
          </p:cNvPr>
          <p:cNvSpPr txBox="1"/>
          <p:nvPr/>
        </p:nvSpPr>
        <p:spPr>
          <a:xfrm>
            <a:off x="2959212" y="239704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8DC88CFA-2B3E-42C3-B843-5F26B3109E4C}"/>
              </a:ext>
            </a:extLst>
          </p:cNvPr>
          <p:cNvSpPr txBox="1"/>
          <p:nvPr/>
        </p:nvSpPr>
        <p:spPr>
          <a:xfrm>
            <a:off x="3401337" y="239704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p</a:t>
            </a:r>
            <a:r>
              <a:rPr lang="en-US" altLang="zh-TW" sz="2400" baseline="-25000" dirty="0">
                <a:solidFill>
                  <a:srgbClr val="00B050"/>
                </a:solidFill>
              </a:rPr>
              <a:t>2</a:t>
            </a:r>
            <a:endParaRPr lang="zh-TW" alt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EAF6324-91FB-4C0A-8C69-793AFC685985}"/>
              </a:ext>
            </a:extLst>
          </p:cNvPr>
          <p:cNvSpPr txBox="1"/>
          <p:nvPr/>
        </p:nvSpPr>
        <p:spPr>
          <a:xfrm>
            <a:off x="2509607" y="3045388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8BF25FA-75E4-4CF3-B61B-5A955FE196AA}"/>
              </a:ext>
            </a:extLst>
          </p:cNvPr>
          <p:cNvSpPr txBox="1"/>
          <p:nvPr/>
        </p:nvSpPr>
        <p:spPr>
          <a:xfrm>
            <a:off x="2949348" y="3045388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C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C000"/>
                </a:solidFill>
              </a:rPr>
              <a:t>4</a:t>
            </a:r>
            <a:endParaRPr lang="zh-TW" alt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443843C-4ADC-459C-81F5-525A0C0B571B}"/>
              </a:ext>
            </a:extLst>
          </p:cNvPr>
          <p:cNvSpPr txBox="1"/>
          <p:nvPr/>
        </p:nvSpPr>
        <p:spPr>
          <a:xfrm>
            <a:off x="3389089" y="3045388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03C934B-BBD9-460D-832B-7BC62F453C97}"/>
              </a:ext>
            </a:extLst>
          </p:cNvPr>
          <p:cNvSpPr txBox="1"/>
          <p:nvPr/>
        </p:nvSpPr>
        <p:spPr>
          <a:xfrm>
            <a:off x="3828830" y="3045388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</a:t>
            </a:r>
            <a:r>
              <a:rPr lang="en-US" altLang="zh-TW" sz="2400" baseline="-25000" dirty="0"/>
              <a:t>5</a:t>
            </a:r>
            <a:endParaRPr lang="zh-TW" altLang="en-US" sz="2400" baseline="-2500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D4535CE6-0A2E-45E6-8A0F-738F6B6D493F}"/>
              </a:ext>
            </a:extLst>
          </p:cNvPr>
          <p:cNvSpPr txBox="1"/>
          <p:nvPr/>
        </p:nvSpPr>
        <p:spPr>
          <a:xfrm>
            <a:off x="4268572" y="3045388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</a:t>
            </a:r>
            <a:r>
              <a:rPr lang="en-US" altLang="zh-TW" sz="2400" baseline="-25000" dirty="0"/>
              <a:t>5</a:t>
            </a:r>
            <a:endParaRPr lang="zh-TW" altLang="en-US" sz="2400" baseline="-25000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F2CED55F-ED6A-4B7D-98DC-10FBD063C874}"/>
              </a:ext>
            </a:extLst>
          </p:cNvPr>
          <p:cNvSpPr txBox="1"/>
          <p:nvPr/>
        </p:nvSpPr>
        <p:spPr>
          <a:xfrm>
            <a:off x="2522307" y="371944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038F78D1-B05B-4E37-BF8F-3CF9723A2B4A}"/>
              </a:ext>
            </a:extLst>
          </p:cNvPr>
          <p:cNvSpPr txBox="1"/>
          <p:nvPr/>
        </p:nvSpPr>
        <p:spPr>
          <a:xfrm>
            <a:off x="2964150" y="371944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</a:t>
            </a:r>
            <a:r>
              <a:rPr lang="en-US" altLang="zh-TW" sz="2400" baseline="-25000" dirty="0"/>
              <a:t>5</a:t>
            </a:r>
            <a:endParaRPr lang="zh-TW" altLang="en-US" sz="2400" baseline="-25000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974D404E-2D99-48B0-B253-FB0F1F29C500}"/>
              </a:ext>
            </a:extLst>
          </p:cNvPr>
          <p:cNvSpPr txBox="1"/>
          <p:nvPr/>
        </p:nvSpPr>
        <p:spPr>
          <a:xfrm>
            <a:off x="3405993" y="371944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C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C000"/>
                </a:solidFill>
              </a:rPr>
              <a:t>4</a:t>
            </a:r>
            <a:endParaRPr lang="zh-TW" alt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0FD2A414-2F54-46B8-9470-54EC67E21198}"/>
              </a:ext>
            </a:extLst>
          </p:cNvPr>
          <p:cNvSpPr txBox="1"/>
          <p:nvPr/>
        </p:nvSpPr>
        <p:spPr>
          <a:xfrm>
            <a:off x="3847837" y="371944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758A9C3-7C8E-42D0-9943-ECA05FBFC78F}"/>
              </a:ext>
            </a:extLst>
          </p:cNvPr>
          <p:cNvSpPr txBox="1"/>
          <p:nvPr/>
        </p:nvSpPr>
        <p:spPr>
          <a:xfrm>
            <a:off x="2507504" y="177860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B686F152-CCAE-40D7-8006-71AE33F4237B}"/>
              </a:ext>
            </a:extLst>
          </p:cNvPr>
          <p:cNvSpPr txBox="1"/>
          <p:nvPr/>
        </p:nvSpPr>
        <p:spPr>
          <a:xfrm>
            <a:off x="2949347" y="177860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p</a:t>
            </a:r>
            <a:r>
              <a:rPr lang="en-US" altLang="zh-TW" sz="2400" baseline="-25000" dirty="0">
                <a:solidFill>
                  <a:srgbClr val="00B050"/>
                </a:solidFill>
              </a:rPr>
              <a:t>2</a:t>
            </a:r>
            <a:endParaRPr lang="zh-TW" alt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0D00E83B-23DA-44B3-AA56-BB257EB49B14}"/>
              </a:ext>
            </a:extLst>
          </p:cNvPr>
          <p:cNvSpPr txBox="1"/>
          <p:nvPr/>
        </p:nvSpPr>
        <p:spPr>
          <a:xfrm>
            <a:off x="3391190" y="177860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E6E3A5B0-4AE1-43A0-8DED-FD746C09F0E0}"/>
              </a:ext>
            </a:extLst>
          </p:cNvPr>
          <p:cNvSpPr txBox="1"/>
          <p:nvPr/>
        </p:nvSpPr>
        <p:spPr>
          <a:xfrm>
            <a:off x="3833034" y="1778600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C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C000"/>
                </a:solidFill>
              </a:rPr>
              <a:t>4</a:t>
            </a:r>
            <a:endParaRPr lang="zh-TW" alt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6C8F21B6-EC56-4FCC-923A-A3037E1821A5}"/>
              </a:ext>
            </a:extLst>
          </p:cNvPr>
          <p:cNvSpPr txBox="1"/>
          <p:nvPr/>
        </p:nvSpPr>
        <p:spPr>
          <a:xfrm>
            <a:off x="5508859" y="4482096"/>
            <a:ext cx="341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Phoneme sequences </a:t>
            </a:r>
          </a:p>
          <a:p>
            <a:pPr algn="ctr"/>
            <a:r>
              <a:rPr lang="en-US" altLang="zh-TW" sz="2400" b="1" i="1" u="sng" dirty="0"/>
              <a:t>from Text</a:t>
            </a:r>
            <a:endParaRPr lang="zh-TW" altLang="en-US" sz="2400" b="1" i="1" u="sng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AC5F6C6-E90F-4A2F-ADAE-56AF2A2531B1}"/>
              </a:ext>
            </a:extLst>
          </p:cNvPr>
          <p:cNvSpPr/>
          <p:nvPr/>
        </p:nvSpPr>
        <p:spPr>
          <a:xfrm>
            <a:off x="6396293" y="5553462"/>
            <a:ext cx="2682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[Liu, et al., INTERSPEECH,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860895A0-5522-4E88-B4C5-4E9D9AD6DE1E}"/>
              </a:ext>
            </a:extLst>
          </p:cNvPr>
          <p:cNvSpPr/>
          <p:nvPr/>
        </p:nvSpPr>
        <p:spPr>
          <a:xfrm>
            <a:off x="6396293" y="6196204"/>
            <a:ext cx="2682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[Chen, et al.,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</a:rPr>
              <a:t>arXiv</a:t>
            </a:r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/>
      <p:bldP spid="36" grpId="0"/>
      <p:bldP spid="37" grpId="0"/>
      <p:bldP spid="38" grpId="0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9" grpId="0" animBg="1"/>
      <p:bldP spid="51" grpId="0"/>
      <p:bldP spid="52" grpId="0"/>
      <p:bldP spid="3" grpId="0"/>
      <p:bldP spid="57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5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1A78D2-B02F-47A0-9F8E-80DA24F7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EC116F-5ECD-49EB-8828-20E95D881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BECE817-ECA4-4D07-9E03-E1D1AF89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712" y="211120"/>
            <a:ext cx="5274275" cy="64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4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6EEAE8-5E5C-43E3-99E2-1803DA168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034C12-8958-4B8D-B5F8-E6177DEB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59" y="1339135"/>
            <a:ext cx="6506483" cy="511563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66616DF-E700-4D93-A50C-E28C5C6BF83D}"/>
              </a:ext>
            </a:extLst>
          </p:cNvPr>
          <p:cNvSpPr/>
          <p:nvPr/>
        </p:nvSpPr>
        <p:spPr>
          <a:xfrm>
            <a:off x="7112593" y="6056692"/>
            <a:ext cx="712381" cy="2764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AE0B61D-D965-4FB1-8ED7-084292B7FA0B}"/>
              </a:ext>
            </a:extLst>
          </p:cNvPr>
          <p:cNvSpPr/>
          <p:nvPr/>
        </p:nvSpPr>
        <p:spPr>
          <a:xfrm>
            <a:off x="6485764" y="1436854"/>
            <a:ext cx="1234732" cy="2764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655167-888E-4D84-97DE-77A49B2ACEEE}"/>
              </a:ext>
            </a:extLst>
          </p:cNvPr>
          <p:cNvSpPr txBox="1"/>
          <p:nvPr/>
        </p:nvSpPr>
        <p:spPr>
          <a:xfrm>
            <a:off x="755650" y="682436"/>
            <a:ext cx="394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Experimental Results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267146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performance on timitãçåçæå°çµæ">
            <a:extLst>
              <a:ext uri="{FF2B5EF4-FFF2-40B4-BE49-F238E27FC236}">
                <a16:creationId xmlns:a16="http://schemas.microsoft.com/office/drawing/2014/main" id="{CC7CB177-180F-496F-AD8B-36185E54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8" y="1807474"/>
            <a:ext cx="8815471" cy="32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45F0B39-3C00-425E-A93F-F4DF53638B26}"/>
              </a:ext>
            </a:extLst>
          </p:cNvPr>
          <p:cNvSpPr txBox="1"/>
          <p:nvPr/>
        </p:nvSpPr>
        <p:spPr>
          <a:xfrm>
            <a:off x="1039159" y="1917385"/>
            <a:ext cx="482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1033C1"/>
                </a:solidFill>
                <a:latin typeface="Calibri" panose="020F0502020204030204"/>
                <a:ea typeface="新細明體" panose="02020500000000000000" pitchFamily="18" charset="-120"/>
              </a:rPr>
              <a:t>The progress of supervised learning </a:t>
            </a:r>
            <a:endParaRPr lang="zh-TW" altLang="en-US" sz="2400" dirty="0">
              <a:solidFill>
                <a:srgbClr val="1033C1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2D6CF2-C5AE-4ABC-A510-CB7D9ED2513C}"/>
              </a:ext>
            </a:extLst>
          </p:cNvPr>
          <p:cNvSpPr txBox="1"/>
          <p:nvPr/>
        </p:nvSpPr>
        <p:spPr>
          <a:xfrm rot="16200000">
            <a:off x="-990803" y="3124949"/>
            <a:ext cx="24448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Accuracy</a:t>
            </a:r>
            <a:endParaRPr lang="zh-TW" altLang="en-US" sz="16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296C48F-9F42-4CBC-9F87-D37B679FB98A}"/>
              </a:ext>
            </a:extLst>
          </p:cNvPr>
          <p:cNvSpPr txBox="1"/>
          <p:nvPr/>
        </p:nvSpPr>
        <p:spPr>
          <a:xfrm>
            <a:off x="1914523" y="3325775"/>
            <a:ext cx="593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Unsupervised learning today (2019) is as good as supervised learning 30 years ago.</a:t>
            </a:r>
            <a:endParaRPr lang="zh-TW" altLang="en-US" sz="2400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8" name="星形: 五角 7">
            <a:extLst>
              <a:ext uri="{FF2B5EF4-FFF2-40B4-BE49-F238E27FC236}">
                <a16:creationId xmlns:a16="http://schemas.microsoft.com/office/drawing/2014/main" id="{3D60B42A-3B58-44DA-84E2-C9A1DAE41E2A}"/>
              </a:ext>
            </a:extLst>
          </p:cNvPr>
          <p:cNvSpPr/>
          <p:nvPr/>
        </p:nvSpPr>
        <p:spPr>
          <a:xfrm>
            <a:off x="692072" y="3092314"/>
            <a:ext cx="108000" cy="1080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839045F2-5EF8-444D-A545-40F0DE7CB664}"/>
              </a:ext>
            </a:extLst>
          </p:cNvPr>
          <p:cNvCxnSpPr>
            <a:cxnSpLocks/>
          </p:cNvCxnSpPr>
          <p:nvPr/>
        </p:nvCxnSpPr>
        <p:spPr>
          <a:xfrm flipH="1" flipV="1">
            <a:off x="800073" y="3169698"/>
            <a:ext cx="1114450" cy="4541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FE06F20-29EC-4F4A-B6BE-11855CB7EF83}"/>
              </a:ext>
            </a:extLst>
          </p:cNvPr>
          <p:cNvSpPr/>
          <p:nvPr/>
        </p:nvSpPr>
        <p:spPr>
          <a:xfrm>
            <a:off x="1237970" y="5071375"/>
            <a:ext cx="6691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prstClr val="black"/>
                </a:solidFill>
                <a:latin typeface="-apple-system"/>
                <a:ea typeface="新細明體" panose="02020500000000000000" pitchFamily="18" charset="-120"/>
              </a:rPr>
              <a:t>The image is modified from: Phone recognition on the TIMIT database Lopes, C. and </a:t>
            </a:r>
            <a:r>
              <a:rPr lang="en-US" altLang="zh-TW" sz="1200" dirty="0" err="1">
                <a:solidFill>
                  <a:prstClr val="black"/>
                </a:solidFill>
                <a:latin typeface="-apple-system"/>
                <a:ea typeface="新細明體" panose="02020500000000000000" pitchFamily="18" charset="-120"/>
              </a:rPr>
              <a:t>Perdigão</a:t>
            </a:r>
            <a:r>
              <a:rPr lang="en-US" altLang="zh-TW" sz="1200" dirty="0">
                <a:solidFill>
                  <a:prstClr val="black"/>
                </a:solidFill>
                <a:latin typeface="-apple-system"/>
                <a:ea typeface="新細明體" panose="02020500000000000000" pitchFamily="18" charset="-120"/>
              </a:rPr>
              <a:t>, F., 2011. Speech Technologies, Vol 1, pp. 285--302. </a:t>
            </a:r>
          </a:p>
        </p:txBody>
      </p:sp>
    </p:spTree>
    <p:extLst>
      <p:ext uri="{BB962C8B-B14F-4D97-AF65-F5344CB8AC3E}">
        <p14:creationId xmlns:p14="http://schemas.microsoft.com/office/powerpoint/2010/main" val="7148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181C247-D4E2-4463-9148-9E50CCEDFBF3}"/>
              </a:ext>
            </a:extLst>
          </p:cNvPr>
          <p:cNvSpPr/>
          <p:nvPr/>
        </p:nvSpPr>
        <p:spPr>
          <a:xfrm>
            <a:off x="5282796" y="5119337"/>
            <a:ext cx="1517650" cy="10914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0921F67-9F0A-43DB-A1B0-8F4F1138DD84}"/>
              </a:ext>
            </a:extLst>
          </p:cNvPr>
          <p:cNvCxnSpPr/>
          <p:nvPr/>
        </p:nvCxnSpPr>
        <p:spPr>
          <a:xfrm>
            <a:off x="6828582" y="5664514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594A490-D12D-4CAD-B669-15253945CCA6}"/>
              </a:ext>
            </a:extLst>
          </p:cNvPr>
          <p:cNvCxnSpPr/>
          <p:nvPr/>
        </p:nvCxnSpPr>
        <p:spPr>
          <a:xfrm>
            <a:off x="4679740" y="5660200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0CA5EF6-7919-4778-A1E5-609C15472661}"/>
              </a:ext>
            </a:extLst>
          </p:cNvPr>
          <p:cNvSpPr txBox="1"/>
          <p:nvPr/>
        </p:nvSpPr>
        <p:spPr>
          <a:xfrm>
            <a:off x="3278833" y="3089616"/>
            <a:ext cx="1708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red hair”</a:t>
            </a:r>
            <a:endParaRPr lang="zh-TW" altLang="en-US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8321978-A841-4937-ADCD-0C0599A3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01" y="3030144"/>
            <a:ext cx="1038516" cy="9923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BA42DC-F17E-4CC6-8106-B6B897A45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662" y="1125815"/>
            <a:ext cx="1156684" cy="963903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D29CF3B-3FCD-466C-8FF5-153089D739A5}"/>
              </a:ext>
            </a:extLst>
          </p:cNvPr>
          <p:cNvGrpSpPr/>
          <p:nvPr/>
        </p:nvGrpSpPr>
        <p:grpSpPr>
          <a:xfrm>
            <a:off x="3331272" y="1039289"/>
            <a:ext cx="4042750" cy="1380494"/>
            <a:chOff x="1919267" y="2586450"/>
            <a:chExt cx="4042750" cy="138049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EF1D3EB-8DD4-464A-98A1-19A3CE196C9E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8D7E7E87-4046-4C39-8C6B-CF1AB284AB75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1502B37B-084F-416C-B1BA-B18914B27324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1197F64C-A6B4-4C6A-8AB0-C54B871752B3}"/>
                    </a:ext>
                  </a:extLst>
                </p:cNvPr>
                <p:cNvSpPr txBox="1"/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A9B8724-DDC9-4DFD-8873-ABF3CAD09757}"/>
                </a:ext>
              </a:extLst>
            </p:cNvPr>
            <p:cNvSpPr txBox="1"/>
            <p:nvPr/>
          </p:nvSpPr>
          <p:spPr>
            <a:xfrm>
              <a:off x="1919267" y="3597612"/>
              <a:ext cx="1687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random vector</a:t>
              </a:r>
              <a:endParaRPr lang="zh-TW" altLang="en-US" dirty="0"/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4FF58E4-A7CE-41F2-88B7-47C82843C267}"/>
              </a:ext>
            </a:extLst>
          </p:cNvPr>
          <p:cNvSpPr txBox="1"/>
          <p:nvPr/>
        </p:nvSpPr>
        <p:spPr>
          <a:xfrm>
            <a:off x="1803999" y="-70089"/>
            <a:ext cx="504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 u="sng" dirty="0"/>
              <a:t>Three Categories of GAN</a:t>
            </a:r>
            <a:endParaRPr lang="zh-TW" altLang="en-US" sz="3200" b="1" i="1" u="sng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0961512-678C-44EC-995E-F52B2F581CBF}"/>
              </a:ext>
            </a:extLst>
          </p:cNvPr>
          <p:cNvSpPr txBox="1"/>
          <p:nvPr/>
        </p:nvSpPr>
        <p:spPr>
          <a:xfrm>
            <a:off x="103886" y="482211"/>
            <a:ext cx="253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1.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Typical GAN</a:t>
            </a:r>
            <a:endParaRPr lang="zh-TW" altLang="en-US" sz="2800" b="1" i="1" u="sng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8DDF7AA-C5AD-4593-9A84-18E7C2DABF48}"/>
              </a:ext>
            </a:extLst>
          </p:cNvPr>
          <p:cNvSpPr txBox="1"/>
          <p:nvPr/>
        </p:nvSpPr>
        <p:spPr>
          <a:xfrm>
            <a:off x="7162015" y="2053522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F3D73B0-3DC3-4F33-B5F1-917E78E9C74F}"/>
              </a:ext>
            </a:extLst>
          </p:cNvPr>
          <p:cNvGrpSpPr/>
          <p:nvPr/>
        </p:nvGrpSpPr>
        <p:grpSpPr>
          <a:xfrm>
            <a:off x="890558" y="1002527"/>
            <a:ext cx="1979796" cy="1293968"/>
            <a:chOff x="644126" y="4258170"/>
            <a:chExt cx="3652768" cy="238740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D9B3CF7-F4EF-4C68-9CB1-FABE7CAA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1DE839B-6DB0-436E-B588-E7D3E9B8F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FFA9547B-6AB4-4EFA-8191-861528B72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958B4EB-31DF-4E71-8DE9-E081390E9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D7A830B-D93D-4725-A282-91434900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654C0BC-1438-4ED4-A53D-01AE67B3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A3747B6-C3EF-4A78-8401-CB44583C4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F996862D-57C1-4339-989C-699EA640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D29CA2C-CEE1-47D6-A523-940E15C4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4139BFA-8E1F-43A9-91CB-8E932A95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DA59D74-5F23-4EF4-9202-F72A8B6B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5C0E062-477C-4094-9D6A-D0415E7ACAE8}"/>
              </a:ext>
            </a:extLst>
          </p:cNvPr>
          <p:cNvSpPr txBox="1"/>
          <p:nvPr/>
        </p:nvSpPr>
        <p:spPr>
          <a:xfrm>
            <a:off x="79755" y="2370878"/>
            <a:ext cx="48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2.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Conditional GAN</a:t>
            </a:r>
            <a:endParaRPr lang="zh-TW" altLang="en-US" sz="2800" b="1" i="1" u="sng" dirty="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BD9B8F57-D8A8-4923-8425-DDC300EEC06B}"/>
              </a:ext>
            </a:extLst>
          </p:cNvPr>
          <p:cNvGrpSpPr/>
          <p:nvPr/>
        </p:nvGrpSpPr>
        <p:grpSpPr>
          <a:xfrm>
            <a:off x="4668967" y="2979946"/>
            <a:ext cx="2726394" cy="1091455"/>
            <a:chOff x="3235623" y="2586450"/>
            <a:chExt cx="2726394" cy="1091455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903E45F-A319-42BA-9B26-5585A7E44E4A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6A9E55A-AD50-471A-8E70-F3DFC9BD2289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7FCEBD27-6F40-4905-8C78-9363CAE89DA2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3C232F3-2F6B-4F0B-B8EA-19A46EC3EBD9}"/>
              </a:ext>
            </a:extLst>
          </p:cNvPr>
          <p:cNvSpPr txBox="1"/>
          <p:nvPr/>
        </p:nvSpPr>
        <p:spPr>
          <a:xfrm>
            <a:off x="3250278" y="3793127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text</a:t>
            </a:r>
            <a:endParaRPr lang="zh-TW" altLang="en-US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1C9C8C0-6F9E-424E-AB73-5AAEFEA0D3BB}"/>
              </a:ext>
            </a:extLst>
          </p:cNvPr>
          <p:cNvSpPr txBox="1"/>
          <p:nvPr/>
        </p:nvSpPr>
        <p:spPr>
          <a:xfrm>
            <a:off x="7129714" y="3977793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71FFE49-99B7-436A-80B0-28F614348D02}"/>
              </a:ext>
            </a:extLst>
          </p:cNvPr>
          <p:cNvSpPr/>
          <p:nvPr/>
        </p:nvSpPr>
        <p:spPr>
          <a:xfrm>
            <a:off x="937608" y="3915882"/>
            <a:ext cx="1732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pic>
        <p:nvPicPr>
          <p:cNvPr id="49" name="Shape 310">
            <a:extLst>
              <a:ext uri="{FF2B5EF4-FFF2-40B4-BE49-F238E27FC236}">
                <a16:creationId xmlns:a16="http://schemas.microsoft.com/office/drawing/2014/main" id="{16C63FC8-3E8B-4148-9EE7-E036E1C689A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23301" y="2982965"/>
            <a:ext cx="1054100" cy="10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311">
            <a:extLst>
              <a:ext uri="{FF2B5EF4-FFF2-40B4-BE49-F238E27FC236}">
                <a16:creationId xmlns:a16="http://schemas.microsoft.com/office/drawing/2014/main" id="{EB2DA30A-8CFB-45B5-9AC7-24F2AAC46F07}"/>
              </a:ext>
            </a:extLst>
          </p:cNvPr>
          <p:cNvSpPr txBox="1"/>
          <p:nvPr/>
        </p:nvSpPr>
        <p:spPr>
          <a:xfrm>
            <a:off x="1677401" y="2860730"/>
            <a:ext cx="2604988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2400" dirty="0">
                <a:solidFill>
                  <a:srgbClr val="EF6C00"/>
                </a:solidFill>
              </a:rPr>
              <a:t>blue eyes,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red hair,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short hair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B0C0C043-3CE6-48FD-A2C7-BE0B05D30A2E}"/>
              </a:ext>
            </a:extLst>
          </p:cNvPr>
          <p:cNvSpPr txBox="1"/>
          <p:nvPr/>
        </p:nvSpPr>
        <p:spPr>
          <a:xfrm>
            <a:off x="103886" y="4304799"/>
            <a:ext cx="70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3.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Unsupervised Conditional GAN</a:t>
            </a:r>
            <a:endParaRPr lang="zh-TW" altLang="en-US" sz="2800" b="1" i="1" u="sng" dirty="0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773FA696-6EA1-40D6-8BE5-DE8B8593B8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3463" y="5244034"/>
            <a:ext cx="991880" cy="757208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5C6A3FED-9F38-4D98-BF55-B5ACBCD865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85142" y="5247940"/>
            <a:ext cx="1073367" cy="843118"/>
          </a:xfrm>
          <a:prstGeom prst="rect">
            <a:avLst/>
          </a:prstGeom>
        </p:spPr>
      </p:pic>
      <p:grpSp>
        <p:nvGrpSpPr>
          <p:cNvPr id="56" name="群組 55">
            <a:extLst>
              <a:ext uri="{FF2B5EF4-FFF2-40B4-BE49-F238E27FC236}">
                <a16:creationId xmlns:a16="http://schemas.microsoft.com/office/drawing/2014/main" id="{DC3F5E22-DB05-4A87-8421-A79467091B09}"/>
              </a:ext>
            </a:extLst>
          </p:cNvPr>
          <p:cNvGrpSpPr/>
          <p:nvPr/>
        </p:nvGrpSpPr>
        <p:grpSpPr>
          <a:xfrm>
            <a:off x="374985" y="5282460"/>
            <a:ext cx="1289217" cy="992757"/>
            <a:chOff x="4845820" y="2417327"/>
            <a:chExt cx="1289217" cy="992757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9E82F759-D9F6-4723-8DDD-D2273F60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45820" y="2417327"/>
              <a:ext cx="867210" cy="588364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CB655CA5-7E79-4389-A6AF-5AC36A1D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E6E1ED96-208D-47D7-AC56-D3069A6D2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58400" y="2805991"/>
              <a:ext cx="876637" cy="604093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C2023286-7622-4068-9A77-C71366070ED0}"/>
              </a:ext>
            </a:extLst>
          </p:cNvPr>
          <p:cNvGrpSpPr/>
          <p:nvPr/>
        </p:nvGrpSpPr>
        <p:grpSpPr>
          <a:xfrm>
            <a:off x="2115904" y="5306488"/>
            <a:ext cx="1192032" cy="1029056"/>
            <a:chOff x="6784980" y="2483518"/>
            <a:chExt cx="1192032" cy="1029056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3BA3759E-6CE8-4590-9BE1-3DAD2074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784980" y="2483518"/>
              <a:ext cx="728892" cy="573318"/>
            </a:xfrm>
            <a:prstGeom prst="rect">
              <a:avLst/>
            </a:prstGeom>
          </p:spPr>
        </p:pic>
        <p:pic>
          <p:nvPicPr>
            <p:cNvPr id="62" name="Picture 6" descr="「梵谷」的圖片搜尋結果">
              <a:extLst>
                <a:ext uri="{FF2B5EF4-FFF2-40B4-BE49-F238E27FC236}">
                  <a16:creationId xmlns:a16="http://schemas.microsoft.com/office/drawing/2014/main" id="{32CC56EC-632E-42E8-A557-965C713C0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562" y="2640464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15973269-D625-4B6E-9AF3-9A813971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51453" y="2810926"/>
              <a:ext cx="525559" cy="701648"/>
            </a:xfrm>
            <a:prstGeom prst="rect">
              <a:avLst/>
            </a:prstGeom>
          </p:spPr>
        </p:pic>
      </p:grp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B6714030-296E-4172-9F26-47BD5C69C83C}"/>
              </a:ext>
            </a:extLst>
          </p:cNvPr>
          <p:cNvSpPr txBox="1"/>
          <p:nvPr/>
        </p:nvSpPr>
        <p:spPr>
          <a:xfrm>
            <a:off x="3379211" y="5965375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Photo</a:t>
            </a:r>
            <a:endParaRPr lang="zh-TW" altLang="en-US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1F46588-0583-4844-BF6B-9087FC97BC54}"/>
              </a:ext>
            </a:extLst>
          </p:cNvPr>
          <p:cNvSpPr/>
          <p:nvPr/>
        </p:nvSpPr>
        <p:spPr>
          <a:xfrm>
            <a:off x="7115570" y="6028216"/>
            <a:ext cx="1808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Vincent van Gogh’s style</a:t>
            </a:r>
            <a:endParaRPr lang="zh-TW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81C065AD-6505-44CD-AE53-6BEB67059252}"/>
              </a:ext>
            </a:extLst>
          </p:cNvPr>
          <p:cNvSpPr/>
          <p:nvPr/>
        </p:nvSpPr>
        <p:spPr>
          <a:xfrm>
            <a:off x="855205" y="6265874"/>
            <a:ext cx="2014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unpaired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E640049-908A-4A1A-8AA0-5E1EA864CEC8}"/>
              </a:ext>
            </a:extLst>
          </p:cNvPr>
          <p:cNvSpPr txBox="1"/>
          <p:nvPr/>
        </p:nvSpPr>
        <p:spPr>
          <a:xfrm>
            <a:off x="3807685" y="4827264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F5DA720C-7BB2-4404-B86D-984A0BE69AD3}"/>
              </a:ext>
            </a:extLst>
          </p:cNvPr>
          <p:cNvSpPr txBox="1"/>
          <p:nvPr/>
        </p:nvSpPr>
        <p:spPr>
          <a:xfrm>
            <a:off x="7644994" y="4828019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endParaRPr lang="zh-TW" altLang="en-US" sz="2400" dirty="0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C8B58A4-9CA0-43E4-8793-E7981FA3104C}"/>
              </a:ext>
            </a:extLst>
          </p:cNvPr>
          <p:cNvSpPr txBox="1"/>
          <p:nvPr/>
        </p:nvSpPr>
        <p:spPr>
          <a:xfrm>
            <a:off x="197812" y="4888504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F27CD070-75DE-4FAF-91F3-34A48096EDDC}"/>
              </a:ext>
            </a:extLst>
          </p:cNvPr>
          <p:cNvSpPr txBox="1"/>
          <p:nvPr/>
        </p:nvSpPr>
        <p:spPr>
          <a:xfrm>
            <a:off x="1953422" y="4879420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1545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9171546-CF2D-444D-9583-0F3BD49F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TW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 Learn More 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995989D-BE29-4454-9A13-9AEF0C22D3F0}"/>
              </a:ext>
            </a:extLst>
          </p:cNvPr>
          <p:cNvSpPr txBox="1"/>
          <p:nvPr/>
        </p:nvSpPr>
        <p:spPr>
          <a:xfrm>
            <a:off x="5059970" y="4750893"/>
            <a:ext cx="3483937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 can learn more from the YouTube Channel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圖片 6" descr="一張含有 文字, 填字遊戲, 室內 的圖片&#10;&#10;自動產生的描述">
            <a:extLst>
              <a:ext uri="{FF2B5EF4-FFF2-40B4-BE49-F238E27FC236}">
                <a16:creationId xmlns:a16="http://schemas.microsoft.com/office/drawing/2014/main" id="{1EFCB270-038C-4E10-8A09-802D634B7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6" y="1226973"/>
            <a:ext cx="3035882" cy="30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865B9B-C431-4CB2-9E24-A6BFF9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" y="693464"/>
            <a:ext cx="7886700" cy="6073095"/>
          </a:xfrm>
        </p:spPr>
        <p:txBody>
          <a:bodyPr/>
          <a:lstStyle/>
          <a:p>
            <a:r>
              <a:rPr lang="en-US" altLang="zh-TW" dirty="0"/>
              <a:t>Initialize generator and discriminator</a:t>
            </a:r>
          </a:p>
          <a:p>
            <a:r>
              <a:rPr lang="en-US" altLang="zh-TW" dirty="0"/>
              <a:t>In each training iteration:</a:t>
            </a:r>
          </a:p>
          <a:p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8E07828-B004-4E7B-ACFC-C15486CA2BA1}"/>
              </a:ext>
            </a:extLst>
          </p:cNvPr>
          <p:cNvGrpSpPr/>
          <p:nvPr/>
        </p:nvGrpSpPr>
        <p:grpSpPr>
          <a:xfrm>
            <a:off x="6522028" y="626841"/>
            <a:ext cx="1698796" cy="557753"/>
            <a:chOff x="5084896" y="679363"/>
            <a:chExt cx="1698796" cy="55775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3927BB2-EE1E-4612-B68A-B1A992A03C0D}"/>
                </a:ext>
              </a:extLst>
            </p:cNvPr>
            <p:cNvSpPr/>
            <p:nvPr/>
          </p:nvSpPr>
          <p:spPr>
            <a:xfrm>
              <a:off x="6000318" y="679363"/>
              <a:ext cx="783374" cy="5513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A660FB-3169-4A70-877F-683D6C004528}"/>
                </a:ext>
              </a:extLst>
            </p:cNvPr>
            <p:cNvSpPr/>
            <p:nvPr/>
          </p:nvSpPr>
          <p:spPr>
            <a:xfrm>
              <a:off x="5084896" y="679363"/>
              <a:ext cx="773176" cy="5577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DDB249-99B1-46CB-B183-3C60ABFEE051}"/>
              </a:ext>
            </a:extLst>
          </p:cNvPr>
          <p:cNvSpPr txBox="1"/>
          <p:nvPr/>
        </p:nvSpPr>
        <p:spPr>
          <a:xfrm>
            <a:off x="2764536" y="2721892"/>
            <a:ext cx="112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sample</a:t>
            </a:r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075F5C-F0F3-4420-9CA0-926AA73C764F}"/>
              </a:ext>
            </a:extLst>
          </p:cNvPr>
          <p:cNvSpPr txBox="1"/>
          <p:nvPr/>
        </p:nvSpPr>
        <p:spPr>
          <a:xfrm>
            <a:off x="2115938" y="363154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generated objects</a:t>
            </a:r>
            <a:endParaRPr lang="zh-TW" altLang="en-US" sz="24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0E6E02F-FF77-42D7-94A0-D28183ECB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538" y="3658512"/>
            <a:ext cx="2851417" cy="71855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D4EC1BF5-83BF-42B4-9722-54DFF8170B17}"/>
              </a:ext>
            </a:extLst>
          </p:cNvPr>
          <p:cNvGrpSpPr/>
          <p:nvPr/>
        </p:nvGrpSpPr>
        <p:grpSpPr>
          <a:xfrm>
            <a:off x="4249538" y="2827515"/>
            <a:ext cx="2851417" cy="731192"/>
            <a:chOff x="3798412" y="6111526"/>
            <a:chExt cx="2162335" cy="55449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3F235E3-3790-4CEC-BC14-6B5138F9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3AF2D4C-5ABF-4EC9-A575-BB1C2B5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4527AAC-87FE-45CC-A533-774F46B5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A513B47-9A64-4081-84F0-9418A40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24D8903A-FEC2-46D0-975D-7CAE0A6DB450}"/>
              </a:ext>
            </a:extLst>
          </p:cNvPr>
          <p:cNvSpPr/>
          <p:nvPr/>
        </p:nvSpPr>
        <p:spPr>
          <a:xfrm>
            <a:off x="5243965" y="4720722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E89B81-C61D-42DC-8413-3FEC1F55DC46}"/>
              </a:ext>
            </a:extLst>
          </p:cNvPr>
          <p:cNvSpPr txBox="1"/>
          <p:nvPr/>
        </p:nvSpPr>
        <p:spPr>
          <a:xfrm>
            <a:off x="121858" y="42066"/>
            <a:ext cx="392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8F92AF4-1D01-401A-91C0-879369016A11}"/>
              </a:ext>
            </a:extLst>
          </p:cNvPr>
          <p:cNvSpPr/>
          <p:nvPr/>
        </p:nvSpPr>
        <p:spPr>
          <a:xfrm>
            <a:off x="7556143" y="3399410"/>
            <a:ext cx="783374" cy="5513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95F0EF-A27F-4F9F-BCB7-4816F3869F95}"/>
              </a:ext>
            </a:extLst>
          </p:cNvPr>
          <p:cNvSpPr txBox="1"/>
          <p:nvPr/>
        </p:nvSpPr>
        <p:spPr>
          <a:xfrm>
            <a:off x="7386020" y="2914676"/>
            <a:ext cx="112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Update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33F7ADF2-A21D-46E3-8A0B-AEC4A810703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821926" y="5071640"/>
            <a:ext cx="422039" cy="112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35C5CD72-8DB5-4979-B159-9099AEB94561}"/>
              </a:ext>
            </a:extLst>
          </p:cNvPr>
          <p:cNvSpPr/>
          <p:nvPr/>
        </p:nvSpPr>
        <p:spPr>
          <a:xfrm rot="5400000">
            <a:off x="3066487" y="4933477"/>
            <a:ext cx="905437" cy="2988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6F8C9B4-F097-413A-810F-E554BFDC839C}"/>
              </a:ext>
            </a:extLst>
          </p:cNvPr>
          <p:cNvSpPr/>
          <p:nvPr/>
        </p:nvSpPr>
        <p:spPr>
          <a:xfrm rot="5400000">
            <a:off x="3450924" y="4933477"/>
            <a:ext cx="905437" cy="2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4AD14-FE1D-47C9-8214-6845F067B5B4}"/>
              </a:ext>
            </a:extLst>
          </p:cNvPr>
          <p:cNvSpPr/>
          <p:nvPr/>
        </p:nvSpPr>
        <p:spPr>
          <a:xfrm rot="5400000">
            <a:off x="3835361" y="4933477"/>
            <a:ext cx="905437" cy="2988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BF586E7-BBCB-418C-A003-929A8D1FA430}"/>
              </a:ext>
            </a:extLst>
          </p:cNvPr>
          <p:cNvSpPr/>
          <p:nvPr/>
        </p:nvSpPr>
        <p:spPr>
          <a:xfrm rot="5400000">
            <a:off x="4219797" y="4933477"/>
            <a:ext cx="905437" cy="2988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48EA584C-5C4B-400D-A428-8A5CCD8CBEDE}"/>
              </a:ext>
            </a:extLst>
          </p:cNvPr>
          <p:cNvCxnSpPr>
            <a:cxnSpLocks/>
          </p:cNvCxnSpPr>
          <p:nvPr/>
        </p:nvCxnSpPr>
        <p:spPr>
          <a:xfrm flipH="1" flipV="1">
            <a:off x="4597944" y="4377069"/>
            <a:ext cx="1151350" cy="338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485AAB39-C505-4948-A5E1-6D1173C2E721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5374453" y="4335312"/>
            <a:ext cx="355967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A067F83-5E90-471E-B97E-D44C27EB381B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30420" y="4335312"/>
            <a:ext cx="300744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C5898C-FB80-4B6C-82A7-88F3DDDF92F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30420" y="4396177"/>
            <a:ext cx="996493" cy="324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5864FFE2-0E73-4274-A838-658F205F6179}"/>
              </a:ext>
            </a:extLst>
          </p:cNvPr>
          <p:cNvSpPr/>
          <p:nvPr/>
        </p:nvSpPr>
        <p:spPr>
          <a:xfrm>
            <a:off x="6699600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B82E3EB-7FCD-421B-B5E7-62EAE54EC23C}"/>
              </a:ext>
            </a:extLst>
          </p:cNvPr>
          <p:cNvSpPr/>
          <p:nvPr/>
        </p:nvSpPr>
        <p:spPr>
          <a:xfrm>
            <a:off x="6031164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964FB04-ABE9-443B-AA66-EEDA8B5DE37A}"/>
              </a:ext>
            </a:extLst>
          </p:cNvPr>
          <p:cNvSpPr/>
          <p:nvPr/>
        </p:nvSpPr>
        <p:spPr>
          <a:xfrm>
            <a:off x="5299448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1483682-3DAF-4FF9-8816-5F4B1C13E5F8}"/>
              </a:ext>
            </a:extLst>
          </p:cNvPr>
          <p:cNvSpPr/>
          <p:nvPr/>
        </p:nvSpPr>
        <p:spPr>
          <a:xfrm>
            <a:off x="4597944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5844557-E225-472B-AB9A-00017A9AF0CD}"/>
              </a:ext>
            </a:extLst>
          </p:cNvPr>
          <p:cNvSpPr/>
          <p:nvPr/>
        </p:nvSpPr>
        <p:spPr>
          <a:xfrm>
            <a:off x="6732710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3DF6A6A-2223-4CA0-B853-B054E19CD9EF}"/>
              </a:ext>
            </a:extLst>
          </p:cNvPr>
          <p:cNvSpPr/>
          <p:nvPr/>
        </p:nvSpPr>
        <p:spPr>
          <a:xfrm>
            <a:off x="6064274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E3D4AE4-9646-4F40-97C8-D04FB7E857E4}"/>
              </a:ext>
            </a:extLst>
          </p:cNvPr>
          <p:cNvSpPr/>
          <p:nvPr/>
        </p:nvSpPr>
        <p:spPr>
          <a:xfrm>
            <a:off x="5332558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65CC803-F94B-4829-87AF-2061918452B6}"/>
              </a:ext>
            </a:extLst>
          </p:cNvPr>
          <p:cNvSpPr/>
          <p:nvPr/>
        </p:nvSpPr>
        <p:spPr>
          <a:xfrm>
            <a:off x="4631054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251C234C-4FAD-43A6-8EBA-6745F552193B}"/>
              </a:ext>
            </a:extLst>
          </p:cNvPr>
          <p:cNvSpPr txBox="1"/>
          <p:nvPr/>
        </p:nvSpPr>
        <p:spPr>
          <a:xfrm>
            <a:off x="1898349" y="4688298"/>
            <a:ext cx="1518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randomly sampled</a:t>
            </a:r>
            <a:endParaRPr lang="zh-TW" altLang="en-US" sz="2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D4070A3-8B89-4BE5-AC7C-D34FAD92C8C8}"/>
              </a:ext>
            </a:extLst>
          </p:cNvPr>
          <p:cNvSpPr txBox="1"/>
          <p:nvPr/>
        </p:nvSpPr>
        <p:spPr>
          <a:xfrm>
            <a:off x="701156" y="3829080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Database</a:t>
            </a:r>
            <a:endParaRPr lang="zh-TW" altLang="en-US" sz="2400" dirty="0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0A2ECA34-FC12-4D05-B1FC-7B9EA82F89C8}"/>
              </a:ext>
            </a:extLst>
          </p:cNvPr>
          <p:cNvGrpSpPr/>
          <p:nvPr/>
        </p:nvGrpSpPr>
        <p:grpSpPr>
          <a:xfrm>
            <a:off x="674370" y="2584693"/>
            <a:ext cx="1751174" cy="1307774"/>
            <a:chOff x="644126" y="4258170"/>
            <a:chExt cx="3652768" cy="23874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614645E6-A3B2-474E-A665-A6DDC10A8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D4970D74-AB5C-4AC6-A682-3C2867CF9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4797C96C-D328-4F32-B9A4-F22C28C4F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F5D9BBFA-3AA2-4526-8E21-8E4535273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483678E0-33A7-4DF6-BEC5-BA5190225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30527B2A-973C-4FD1-A36A-1277CD35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3DD2FBBE-0AE5-498E-930B-B3EA4D133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C9C886ED-D68B-4E2A-8DDF-1FB99A04F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4DC1F014-3799-4E5D-8852-6BC8E786C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E7220688-7E27-4BC5-A163-E84CF778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E3D5204C-C996-4F5C-955A-4CE95E66E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0983F4FD-15A7-4C81-B378-FAD05ACBE29C}"/>
              </a:ext>
            </a:extLst>
          </p:cNvPr>
          <p:cNvSpPr/>
          <p:nvPr/>
        </p:nvSpPr>
        <p:spPr>
          <a:xfrm>
            <a:off x="2510152" y="3061346"/>
            <a:ext cx="1665714" cy="3302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940718-213B-4172-886E-6EFC0CC71B0E}"/>
              </a:ext>
            </a:extLst>
          </p:cNvPr>
          <p:cNvSpPr txBox="1"/>
          <p:nvPr/>
        </p:nvSpPr>
        <p:spPr>
          <a:xfrm>
            <a:off x="445955" y="1889360"/>
            <a:ext cx="845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Step 1</a:t>
            </a:r>
            <a:r>
              <a:rPr lang="en-US" altLang="zh-TW" sz="2800" dirty="0"/>
              <a:t>: Fix generator G, and update discriminator D</a:t>
            </a:r>
            <a:endParaRPr lang="zh-TW" altLang="en-US" sz="2800" dirty="0"/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A6D8E6F0-E2DE-40AE-A7E5-0FB49582BB3B}"/>
              </a:ext>
            </a:extLst>
          </p:cNvPr>
          <p:cNvSpPr txBox="1"/>
          <p:nvPr/>
        </p:nvSpPr>
        <p:spPr>
          <a:xfrm>
            <a:off x="499297" y="5665873"/>
            <a:ext cx="8346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Discriminator learns to assign high scores to real objects and low scores to generated objects.</a:t>
            </a:r>
            <a:endParaRPr lang="zh-TW" altLang="en-US" sz="2800" dirty="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BDB145D3-1F08-4826-B7A9-2132143B0E7E}"/>
              </a:ext>
            </a:extLst>
          </p:cNvPr>
          <p:cNvSpPr txBox="1"/>
          <p:nvPr/>
        </p:nvSpPr>
        <p:spPr>
          <a:xfrm>
            <a:off x="5938492" y="4856488"/>
            <a:ext cx="112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Fix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 animBg="1"/>
      <p:bldP spid="22" grpId="0" animBg="1"/>
      <p:bldP spid="23" grpId="0"/>
      <p:bldP spid="30" grpId="0" animBg="1"/>
      <p:bldP spid="31" grpId="0" animBg="1"/>
      <p:bldP spid="32" grpId="0" animBg="1"/>
      <p:bldP spid="3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8" grpId="0"/>
      <p:bldP spid="2" grpId="0"/>
      <p:bldP spid="6" grpId="0" animBg="1"/>
      <p:bldP spid="8" grpId="0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865B9B-C431-4CB2-9E24-A6BFF9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" y="693464"/>
            <a:ext cx="7886700" cy="6073095"/>
          </a:xfrm>
        </p:spPr>
        <p:txBody>
          <a:bodyPr/>
          <a:lstStyle/>
          <a:p>
            <a:r>
              <a:rPr lang="en-US" altLang="zh-TW" dirty="0"/>
              <a:t>Initialize generator and discriminator</a:t>
            </a:r>
          </a:p>
          <a:p>
            <a:r>
              <a:rPr lang="en-US" altLang="zh-TW" dirty="0"/>
              <a:t>In each training iteration:</a:t>
            </a:r>
          </a:p>
          <a:p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8E07828-B004-4E7B-ACFC-C15486CA2BA1}"/>
              </a:ext>
            </a:extLst>
          </p:cNvPr>
          <p:cNvGrpSpPr/>
          <p:nvPr/>
        </p:nvGrpSpPr>
        <p:grpSpPr>
          <a:xfrm>
            <a:off x="6522028" y="626841"/>
            <a:ext cx="1698796" cy="557753"/>
            <a:chOff x="5084896" y="679363"/>
            <a:chExt cx="1698796" cy="55775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3927BB2-EE1E-4612-B68A-B1A992A03C0D}"/>
                </a:ext>
              </a:extLst>
            </p:cNvPr>
            <p:cNvSpPr/>
            <p:nvPr/>
          </p:nvSpPr>
          <p:spPr>
            <a:xfrm>
              <a:off x="6000318" y="679363"/>
              <a:ext cx="783374" cy="5513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A660FB-3169-4A70-877F-683D6C004528}"/>
                </a:ext>
              </a:extLst>
            </p:cNvPr>
            <p:cNvSpPr/>
            <p:nvPr/>
          </p:nvSpPr>
          <p:spPr>
            <a:xfrm>
              <a:off x="5084896" y="679363"/>
              <a:ext cx="773176" cy="5577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E89B81-C61D-42DC-8413-3FEC1F55DC46}"/>
              </a:ext>
            </a:extLst>
          </p:cNvPr>
          <p:cNvSpPr txBox="1"/>
          <p:nvPr/>
        </p:nvSpPr>
        <p:spPr>
          <a:xfrm>
            <a:off x="121858" y="42066"/>
            <a:ext cx="392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940718-213B-4172-886E-6EFC0CC71B0E}"/>
              </a:ext>
            </a:extLst>
          </p:cNvPr>
          <p:cNvSpPr txBox="1"/>
          <p:nvPr/>
        </p:nvSpPr>
        <p:spPr>
          <a:xfrm>
            <a:off x="445955" y="1889360"/>
            <a:ext cx="845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Step 2</a:t>
            </a:r>
            <a:r>
              <a:rPr lang="en-US" altLang="zh-TW" sz="2800" dirty="0"/>
              <a:t>: Fix discriminator D, and update generator G</a:t>
            </a:r>
            <a:endParaRPr lang="zh-TW" altLang="en-US" sz="2800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E204327-E3D4-4F43-AF30-1CD6E62A8F8D}"/>
              </a:ext>
            </a:extLst>
          </p:cNvPr>
          <p:cNvSpPr/>
          <p:nvPr/>
        </p:nvSpPr>
        <p:spPr>
          <a:xfrm>
            <a:off x="1428622" y="3608476"/>
            <a:ext cx="6008828" cy="22073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40A609C-1C11-4632-A498-ABE811298DF8}"/>
              </a:ext>
            </a:extLst>
          </p:cNvPr>
          <p:cNvSpPr/>
          <p:nvPr/>
        </p:nvSpPr>
        <p:spPr>
          <a:xfrm>
            <a:off x="5635398" y="3899141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AA344AD-2316-43B1-84C2-E4034FDF90CD}"/>
              </a:ext>
            </a:extLst>
          </p:cNvPr>
          <p:cNvSpPr/>
          <p:nvPr/>
        </p:nvSpPr>
        <p:spPr>
          <a:xfrm>
            <a:off x="1765503" y="3899141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DB6A0277-4418-4EFB-BEC1-73BF6BC110B8}"/>
              </a:ext>
            </a:extLst>
          </p:cNvPr>
          <p:cNvGrpSpPr/>
          <p:nvPr/>
        </p:nvGrpSpPr>
        <p:grpSpPr>
          <a:xfrm>
            <a:off x="336786" y="4222397"/>
            <a:ext cx="1053138" cy="995290"/>
            <a:chOff x="646484" y="3932207"/>
            <a:chExt cx="1053138" cy="995290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6D8D4A60-2075-4753-BE4A-639C16E4853A}"/>
                </a:ext>
              </a:extLst>
            </p:cNvPr>
            <p:cNvSpPr/>
            <p:nvPr/>
          </p:nvSpPr>
          <p:spPr>
            <a:xfrm>
              <a:off x="1071474" y="3932207"/>
              <a:ext cx="208850" cy="563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7FF2EDD6-7FE9-4F07-83DB-677B4A5B87B8}"/>
                </a:ext>
              </a:extLst>
            </p:cNvPr>
            <p:cNvSpPr txBox="1"/>
            <p:nvPr/>
          </p:nvSpPr>
          <p:spPr>
            <a:xfrm>
              <a:off x="646484" y="4465832"/>
              <a:ext cx="10531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vector</a:t>
              </a:r>
              <a:endParaRPr lang="zh-TW" altLang="en-US" sz="2400" dirty="0"/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337DCE1-3DF8-444B-AA5A-17B8EEB68A04}"/>
              </a:ext>
            </a:extLst>
          </p:cNvPr>
          <p:cNvSpPr txBox="1"/>
          <p:nvPr/>
        </p:nvSpPr>
        <p:spPr>
          <a:xfrm>
            <a:off x="7729167" y="4282638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0.13</a:t>
            </a:r>
            <a:endParaRPr lang="zh-TW" altLang="en-US" sz="2400" dirty="0"/>
          </a:p>
        </p:txBody>
      </p: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B7FF09D8-772E-4FCE-B1F7-893B26463BCF}"/>
              </a:ext>
            </a:extLst>
          </p:cNvPr>
          <p:cNvCxnSpPr>
            <a:cxnSpLocks/>
          </p:cNvCxnSpPr>
          <p:nvPr/>
        </p:nvCxnSpPr>
        <p:spPr>
          <a:xfrm>
            <a:off x="1081998" y="4541099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3EA5A965-521F-4213-828C-BD277C692C5B}"/>
              </a:ext>
            </a:extLst>
          </p:cNvPr>
          <p:cNvCxnSpPr>
            <a:cxnSpLocks/>
          </p:cNvCxnSpPr>
          <p:nvPr/>
        </p:nvCxnSpPr>
        <p:spPr>
          <a:xfrm>
            <a:off x="3362398" y="4541099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064ECAB1-18F0-45B8-89EB-CFEEE7F1919E}"/>
              </a:ext>
            </a:extLst>
          </p:cNvPr>
          <p:cNvCxnSpPr>
            <a:cxnSpLocks/>
          </p:cNvCxnSpPr>
          <p:nvPr/>
        </p:nvCxnSpPr>
        <p:spPr>
          <a:xfrm>
            <a:off x="5012248" y="4541099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96C9DD13-090E-4F09-9DD4-504E67E24531}"/>
              </a:ext>
            </a:extLst>
          </p:cNvPr>
          <p:cNvCxnSpPr>
            <a:cxnSpLocks/>
          </p:cNvCxnSpPr>
          <p:nvPr/>
        </p:nvCxnSpPr>
        <p:spPr>
          <a:xfrm>
            <a:off x="7242143" y="4508521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B9A413F4-1C4B-4129-BB7B-0D423029232E}"/>
              </a:ext>
            </a:extLst>
          </p:cNvPr>
          <p:cNvSpPr txBox="1"/>
          <p:nvPr/>
        </p:nvSpPr>
        <p:spPr>
          <a:xfrm>
            <a:off x="3620034" y="3624440"/>
            <a:ext cx="18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hidden layer</a:t>
            </a:r>
            <a:endParaRPr lang="zh-TW" altLang="en-US" sz="2400" dirty="0"/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740DCE07-490A-435B-B620-32884170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866" y="4124284"/>
            <a:ext cx="848429" cy="862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" name="箭號: 向右 73">
            <a:extLst>
              <a:ext uri="{FF2B5EF4-FFF2-40B4-BE49-F238E27FC236}">
                <a16:creationId xmlns:a16="http://schemas.microsoft.com/office/drawing/2014/main" id="{FCE1BB0B-3B4C-4BCA-BA4A-4DDBBAC128B6}"/>
              </a:ext>
            </a:extLst>
          </p:cNvPr>
          <p:cNvSpPr/>
          <p:nvPr/>
        </p:nvSpPr>
        <p:spPr>
          <a:xfrm rot="16200000">
            <a:off x="7975176" y="3719199"/>
            <a:ext cx="595086" cy="52251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3ADDB75-704F-49A4-844E-F928D7FF0D76}"/>
              </a:ext>
            </a:extLst>
          </p:cNvPr>
          <p:cNvSpPr txBox="1"/>
          <p:nvPr/>
        </p:nvSpPr>
        <p:spPr>
          <a:xfrm>
            <a:off x="1778697" y="4741507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update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72918DAB-1342-483B-A97A-6DB73C0833D3}"/>
              </a:ext>
            </a:extLst>
          </p:cNvPr>
          <p:cNvSpPr txBox="1"/>
          <p:nvPr/>
        </p:nvSpPr>
        <p:spPr>
          <a:xfrm>
            <a:off x="5622203" y="4747220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fix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A3025167-5A3D-47E3-9B40-717B4F6F75AF}"/>
              </a:ext>
            </a:extLst>
          </p:cNvPr>
          <p:cNvCxnSpPr/>
          <p:nvPr/>
        </p:nvCxnSpPr>
        <p:spPr>
          <a:xfrm>
            <a:off x="7810978" y="4345210"/>
            <a:ext cx="1020617" cy="317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96D9D4D4-F7D8-4C2D-8F89-9E535FFDD687}"/>
              </a:ext>
            </a:extLst>
          </p:cNvPr>
          <p:cNvSpPr txBox="1"/>
          <p:nvPr/>
        </p:nvSpPr>
        <p:spPr>
          <a:xfrm>
            <a:off x="1508694" y="5249798"/>
            <a:ext cx="246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large network</a:t>
            </a:r>
            <a:endParaRPr lang="zh-TW" altLang="en-US" sz="2800" b="1" i="1" u="sng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BB57AF0-6025-47DC-9F12-7EF49D35F9A7}"/>
              </a:ext>
            </a:extLst>
          </p:cNvPr>
          <p:cNvSpPr/>
          <p:nvPr/>
        </p:nvSpPr>
        <p:spPr>
          <a:xfrm>
            <a:off x="1237598" y="2681034"/>
            <a:ext cx="6742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Generator learns to “</a:t>
            </a:r>
            <a:r>
              <a:rPr lang="en-US" altLang="zh-TW" sz="2800" i="1" dirty="0"/>
              <a:t>fool</a:t>
            </a:r>
            <a:r>
              <a:rPr lang="en-US" altLang="zh-TW" sz="2800" dirty="0"/>
              <a:t>” the discriminator</a:t>
            </a:r>
            <a:endParaRPr lang="zh-TW" altLang="en-US" sz="2800" dirty="0"/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296BF2CE-BEC7-46BA-81BD-62B636B48F87}"/>
              </a:ext>
            </a:extLst>
          </p:cNvPr>
          <p:cNvCxnSpPr>
            <a:cxnSpLocks/>
          </p:cNvCxnSpPr>
          <p:nvPr/>
        </p:nvCxnSpPr>
        <p:spPr>
          <a:xfrm>
            <a:off x="3984047" y="4119417"/>
            <a:ext cx="913993" cy="8723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圖片 85">
            <a:extLst>
              <a:ext uri="{FF2B5EF4-FFF2-40B4-BE49-F238E27FC236}">
                <a16:creationId xmlns:a16="http://schemas.microsoft.com/office/drawing/2014/main" id="{1E1EB85C-7DB5-4D59-89E6-279B5CB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597" y="4834558"/>
            <a:ext cx="799050" cy="839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26866E76-1CE3-4F4F-85EB-BCCA4CD31317}"/>
              </a:ext>
            </a:extLst>
          </p:cNvPr>
          <p:cNvCxnSpPr/>
          <p:nvPr/>
        </p:nvCxnSpPr>
        <p:spPr>
          <a:xfrm flipH="1">
            <a:off x="1742623" y="6063343"/>
            <a:ext cx="565875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5281336-1B0D-4CC8-9F58-A55905BC630D}"/>
              </a:ext>
            </a:extLst>
          </p:cNvPr>
          <p:cNvSpPr txBox="1"/>
          <p:nvPr/>
        </p:nvSpPr>
        <p:spPr>
          <a:xfrm>
            <a:off x="3252535" y="6041055"/>
            <a:ext cx="2730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Backpropagation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63" grpId="0"/>
      <p:bldP spid="68" grpId="0"/>
      <p:bldP spid="74" grpId="0" animBg="1"/>
      <p:bldP spid="75" grpId="0"/>
      <p:bldP spid="80" grpId="0"/>
      <p:bldP spid="91" grpId="0"/>
      <p:bldP spid="18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865B9B-C431-4CB2-9E24-A6BFF9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" y="693464"/>
            <a:ext cx="7886700" cy="6073095"/>
          </a:xfrm>
        </p:spPr>
        <p:txBody>
          <a:bodyPr/>
          <a:lstStyle/>
          <a:p>
            <a:r>
              <a:rPr lang="en-US" altLang="zh-TW" dirty="0"/>
              <a:t>Initialize generator and discriminator</a:t>
            </a:r>
          </a:p>
          <a:p>
            <a:r>
              <a:rPr lang="en-US" altLang="zh-TW" dirty="0"/>
              <a:t>In each training iteration:</a:t>
            </a:r>
          </a:p>
          <a:p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8E07828-B004-4E7B-ACFC-C15486CA2BA1}"/>
              </a:ext>
            </a:extLst>
          </p:cNvPr>
          <p:cNvGrpSpPr/>
          <p:nvPr/>
        </p:nvGrpSpPr>
        <p:grpSpPr>
          <a:xfrm>
            <a:off x="6522028" y="626841"/>
            <a:ext cx="1698796" cy="557753"/>
            <a:chOff x="5084896" y="679363"/>
            <a:chExt cx="1698796" cy="55775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3927BB2-EE1E-4612-B68A-B1A992A03C0D}"/>
                </a:ext>
              </a:extLst>
            </p:cNvPr>
            <p:cNvSpPr/>
            <p:nvPr/>
          </p:nvSpPr>
          <p:spPr>
            <a:xfrm>
              <a:off x="6000318" y="679363"/>
              <a:ext cx="783374" cy="5513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A660FB-3169-4A70-877F-683D6C004528}"/>
                </a:ext>
              </a:extLst>
            </p:cNvPr>
            <p:cNvSpPr/>
            <p:nvPr/>
          </p:nvSpPr>
          <p:spPr>
            <a:xfrm>
              <a:off x="5084896" y="679363"/>
              <a:ext cx="773176" cy="5577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6ACC78-9170-414F-942C-CE800B7FC910}"/>
              </a:ext>
            </a:extLst>
          </p:cNvPr>
          <p:cNvSpPr txBox="1"/>
          <p:nvPr/>
        </p:nvSpPr>
        <p:spPr>
          <a:xfrm>
            <a:off x="359057" y="2598003"/>
            <a:ext cx="142511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Learning </a:t>
            </a:r>
          </a:p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D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DDB249-99B1-46CB-B183-3C60ABFEE051}"/>
              </a:ext>
            </a:extLst>
          </p:cNvPr>
          <p:cNvSpPr txBox="1"/>
          <p:nvPr/>
        </p:nvSpPr>
        <p:spPr>
          <a:xfrm>
            <a:off x="2099480" y="1876600"/>
            <a:ext cx="232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Sample some real objects:</a:t>
            </a:r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075F5C-F0F3-4420-9CA0-926AA73C764F}"/>
              </a:ext>
            </a:extLst>
          </p:cNvPr>
          <p:cNvSpPr txBox="1"/>
          <p:nvPr/>
        </p:nvSpPr>
        <p:spPr>
          <a:xfrm>
            <a:off x="2099480" y="267526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Generate some fake objects:</a:t>
            </a:r>
            <a:endParaRPr lang="zh-TW" altLang="en-US" sz="24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4EC1BF5-83BF-42B4-9722-54DFF8170B17}"/>
              </a:ext>
            </a:extLst>
          </p:cNvPr>
          <p:cNvGrpSpPr/>
          <p:nvPr/>
        </p:nvGrpSpPr>
        <p:grpSpPr>
          <a:xfrm>
            <a:off x="4233080" y="1944068"/>
            <a:ext cx="2851417" cy="731192"/>
            <a:chOff x="3798412" y="6111526"/>
            <a:chExt cx="2162335" cy="55449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3F235E3-3790-4CEC-BC14-6B5138F9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3AF2D4C-5ABF-4EC9-A575-BB1C2B5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4527AAC-87FE-45CC-A533-774F46B5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A513B47-9A64-4081-84F0-9418A40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24D8903A-FEC2-46D0-975D-7CAE0A6DB450}"/>
              </a:ext>
            </a:extLst>
          </p:cNvPr>
          <p:cNvSpPr/>
          <p:nvPr/>
        </p:nvSpPr>
        <p:spPr>
          <a:xfrm>
            <a:off x="5227507" y="3837275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E89B81-C61D-42DC-8413-3FEC1F55DC46}"/>
              </a:ext>
            </a:extLst>
          </p:cNvPr>
          <p:cNvSpPr txBox="1"/>
          <p:nvPr/>
        </p:nvSpPr>
        <p:spPr>
          <a:xfrm>
            <a:off x="121858" y="42066"/>
            <a:ext cx="392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8F92AF4-1D01-401A-91C0-879369016A11}"/>
              </a:ext>
            </a:extLst>
          </p:cNvPr>
          <p:cNvSpPr/>
          <p:nvPr/>
        </p:nvSpPr>
        <p:spPr>
          <a:xfrm>
            <a:off x="7539685" y="2515963"/>
            <a:ext cx="783374" cy="5513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95F0EF-A27F-4F9F-BCB7-4816F3869F95}"/>
              </a:ext>
            </a:extLst>
          </p:cNvPr>
          <p:cNvSpPr txBox="1"/>
          <p:nvPr/>
        </p:nvSpPr>
        <p:spPr>
          <a:xfrm>
            <a:off x="7369562" y="2031229"/>
            <a:ext cx="112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Update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67A0AEC-66CA-4D80-8FBF-95DC9F1FD073}"/>
              </a:ext>
            </a:extLst>
          </p:cNvPr>
          <p:cNvSpPr txBox="1"/>
          <p:nvPr/>
        </p:nvSpPr>
        <p:spPr>
          <a:xfrm>
            <a:off x="372410" y="4893947"/>
            <a:ext cx="142511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Learning </a:t>
            </a:r>
          </a:p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G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76042D3-7278-4722-BB8A-D8AEF3235CC9}"/>
              </a:ext>
            </a:extLst>
          </p:cNvPr>
          <p:cNvSpPr/>
          <p:nvPr/>
        </p:nvSpPr>
        <p:spPr>
          <a:xfrm>
            <a:off x="4098345" y="5354937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B75EEA-41C3-4EC8-B1B5-1290E314337B}"/>
              </a:ext>
            </a:extLst>
          </p:cNvPr>
          <p:cNvSpPr/>
          <p:nvPr/>
        </p:nvSpPr>
        <p:spPr>
          <a:xfrm>
            <a:off x="6916516" y="5364029"/>
            <a:ext cx="976665" cy="7018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E9B19D0-3518-48B3-9875-2448C77153BD}"/>
              </a:ext>
            </a:extLst>
          </p:cNvPr>
          <p:cNvSpPr/>
          <p:nvPr/>
        </p:nvSpPr>
        <p:spPr>
          <a:xfrm>
            <a:off x="5304286" y="51962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33F7ADF2-A21D-46E3-8A0B-AEC4A810703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805468" y="4188193"/>
            <a:ext cx="422039" cy="112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48EA584C-5C4B-400D-A428-8A5CCD8CBEDE}"/>
              </a:ext>
            </a:extLst>
          </p:cNvPr>
          <p:cNvCxnSpPr>
            <a:cxnSpLocks/>
          </p:cNvCxnSpPr>
          <p:nvPr/>
        </p:nvCxnSpPr>
        <p:spPr>
          <a:xfrm flipH="1" flipV="1">
            <a:off x="4581486" y="3493622"/>
            <a:ext cx="1151350" cy="338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485AAB39-C505-4948-A5E1-6D1173C2E721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5357995" y="3451865"/>
            <a:ext cx="355967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A067F83-5E90-471E-B97E-D44C27EB381B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13962" y="3451865"/>
            <a:ext cx="300744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C5898C-FB80-4B6C-82A7-88F3DDDF92F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13962" y="3512730"/>
            <a:ext cx="996493" cy="324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15844557-E225-472B-AB9A-00017A9AF0CD}"/>
              </a:ext>
            </a:extLst>
          </p:cNvPr>
          <p:cNvSpPr/>
          <p:nvPr/>
        </p:nvSpPr>
        <p:spPr>
          <a:xfrm>
            <a:off x="6716252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3DF6A6A-2223-4CA0-B853-B054E19CD9EF}"/>
              </a:ext>
            </a:extLst>
          </p:cNvPr>
          <p:cNvSpPr/>
          <p:nvPr/>
        </p:nvSpPr>
        <p:spPr>
          <a:xfrm>
            <a:off x="6047816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E3D4AE4-9646-4F40-97C8-D04FB7E857E4}"/>
              </a:ext>
            </a:extLst>
          </p:cNvPr>
          <p:cNvSpPr/>
          <p:nvPr/>
        </p:nvSpPr>
        <p:spPr>
          <a:xfrm>
            <a:off x="5316100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65CC803-F94B-4829-87AF-2061918452B6}"/>
              </a:ext>
            </a:extLst>
          </p:cNvPr>
          <p:cNvSpPr/>
          <p:nvPr/>
        </p:nvSpPr>
        <p:spPr>
          <a:xfrm>
            <a:off x="4614596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7F506987-0ACA-436D-BE11-540CF681E122}"/>
              </a:ext>
            </a:extLst>
          </p:cNvPr>
          <p:cNvCxnSpPr>
            <a:cxnSpLocks/>
          </p:cNvCxnSpPr>
          <p:nvPr/>
        </p:nvCxnSpPr>
        <p:spPr>
          <a:xfrm>
            <a:off x="3721677" y="5714947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3C07895C-42A7-419A-A9A7-40729F8F1F76}"/>
              </a:ext>
            </a:extLst>
          </p:cNvPr>
          <p:cNvSpPr/>
          <p:nvPr/>
        </p:nvSpPr>
        <p:spPr>
          <a:xfrm>
            <a:off x="5456686" y="53486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8859995-177C-439D-BCB6-83EBE2FBB179}"/>
              </a:ext>
            </a:extLst>
          </p:cNvPr>
          <p:cNvSpPr/>
          <p:nvPr/>
        </p:nvSpPr>
        <p:spPr>
          <a:xfrm>
            <a:off x="5609086" y="55010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8C85D37A-2837-4785-BBF9-6BF546725E0B}"/>
              </a:ext>
            </a:extLst>
          </p:cNvPr>
          <p:cNvSpPr/>
          <p:nvPr/>
        </p:nvSpPr>
        <p:spPr>
          <a:xfrm>
            <a:off x="5761486" y="56534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E941DA1D-41BE-4C27-BD80-214D85C02D3D}"/>
              </a:ext>
            </a:extLst>
          </p:cNvPr>
          <p:cNvCxnSpPr>
            <a:cxnSpLocks/>
          </p:cNvCxnSpPr>
          <p:nvPr/>
        </p:nvCxnSpPr>
        <p:spPr>
          <a:xfrm>
            <a:off x="7893181" y="5695844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C6D9C328-5575-4569-842D-FC4A0BFF151E}"/>
              </a:ext>
            </a:extLst>
          </p:cNvPr>
          <p:cNvCxnSpPr>
            <a:cxnSpLocks/>
          </p:cNvCxnSpPr>
          <p:nvPr/>
        </p:nvCxnSpPr>
        <p:spPr>
          <a:xfrm>
            <a:off x="5071254" y="5706541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2F0E0C56-3017-43E5-93FD-B96F6CF36EFF}"/>
              </a:ext>
            </a:extLst>
          </p:cNvPr>
          <p:cNvCxnSpPr>
            <a:cxnSpLocks/>
          </p:cNvCxnSpPr>
          <p:nvPr/>
        </p:nvCxnSpPr>
        <p:spPr>
          <a:xfrm>
            <a:off x="6551434" y="5687362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>
            <a:extLst>
              <a:ext uri="{FF2B5EF4-FFF2-40B4-BE49-F238E27FC236}">
                <a16:creationId xmlns:a16="http://schemas.microsoft.com/office/drawing/2014/main" id="{662A7075-5532-41CA-AEC2-12BF5B0FC13B}"/>
              </a:ext>
            </a:extLst>
          </p:cNvPr>
          <p:cNvSpPr/>
          <p:nvPr/>
        </p:nvSpPr>
        <p:spPr>
          <a:xfrm>
            <a:off x="8323059" y="5478618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3D49DE38-BA1A-436F-BEDF-58DAB84DE194}"/>
              </a:ext>
            </a:extLst>
          </p:cNvPr>
          <p:cNvSpPr txBox="1"/>
          <p:nvPr/>
        </p:nvSpPr>
        <p:spPr>
          <a:xfrm>
            <a:off x="3890851" y="5980696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update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4371C215-F084-4A0F-A5D9-390E2E95FC56}"/>
              </a:ext>
            </a:extLst>
          </p:cNvPr>
          <p:cNvSpPr txBox="1"/>
          <p:nvPr/>
        </p:nvSpPr>
        <p:spPr>
          <a:xfrm>
            <a:off x="6752199" y="6006770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fix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090D426-518A-4B86-BC74-CCF3B209A96F}"/>
              </a:ext>
            </a:extLst>
          </p:cNvPr>
          <p:cNvGrpSpPr/>
          <p:nvPr/>
        </p:nvGrpSpPr>
        <p:grpSpPr>
          <a:xfrm>
            <a:off x="4562292" y="4539111"/>
            <a:ext cx="1199194" cy="815826"/>
            <a:chOff x="4562292" y="4539111"/>
            <a:chExt cx="1199194" cy="815826"/>
          </a:xfrm>
        </p:grpSpPr>
        <p:cxnSp>
          <p:nvCxnSpPr>
            <p:cNvPr id="73" name="直線單箭頭接點 72">
              <a:extLst>
                <a:ext uri="{FF2B5EF4-FFF2-40B4-BE49-F238E27FC236}">
                  <a16:creationId xmlns:a16="http://schemas.microsoft.com/office/drawing/2014/main" id="{5CD1F58E-A9CB-43DD-A80E-5810F9401974}"/>
                </a:ext>
              </a:extLst>
            </p:cNvPr>
            <p:cNvCxnSpPr>
              <a:cxnSpLocks/>
            </p:cNvCxnSpPr>
            <p:nvPr/>
          </p:nvCxnSpPr>
          <p:spPr>
            <a:xfrm>
              <a:off x="4562292" y="4915779"/>
              <a:ext cx="119919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9DB03D6E-1669-4D4A-9993-61946BEDB6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537730" y="4727445"/>
              <a:ext cx="37666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0EDBB42B-0FB5-4CB3-AF8D-62F7CC982CEE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4584800" y="4893947"/>
              <a:ext cx="0" cy="4609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341938F7-AA60-470D-9873-394EE1F59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103" y="2784829"/>
            <a:ext cx="2801716" cy="697569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5864FFE2-0E73-4274-A838-658F205F6179}"/>
              </a:ext>
            </a:extLst>
          </p:cNvPr>
          <p:cNvSpPr/>
          <p:nvPr/>
        </p:nvSpPr>
        <p:spPr>
          <a:xfrm>
            <a:off x="6722764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B82E3EB-7FCD-421B-B5E7-62EAE54EC23C}"/>
              </a:ext>
            </a:extLst>
          </p:cNvPr>
          <p:cNvSpPr/>
          <p:nvPr/>
        </p:nvSpPr>
        <p:spPr>
          <a:xfrm>
            <a:off x="6054328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964FB04-ABE9-443B-AA66-EEDA8B5DE37A}"/>
              </a:ext>
            </a:extLst>
          </p:cNvPr>
          <p:cNvSpPr/>
          <p:nvPr/>
        </p:nvSpPr>
        <p:spPr>
          <a:xfrm>
            <a:off x="5322612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1483682-3DAF-4FF9-8816-5F4B1C13E5F8}"/>
              </a:ext>
            </a:extLst>
          </p:cNvPr>
          <p:cNvSpPr/>
          <p:nvPr/>
        </p:nvSpPr>
        <p:spPr>
          <a:xfrm>
            <a:off x="4621108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8A70ED21-07B8-4385-ACC2-D6CB590B9C77}"/>
              </a:ext>
            </a:extLst>
          </p:cNvPr>
          <p:cNvSpPr/>
          <p:nvPr/>
        </p:nvSpPr>
        <p:spPr>
          <a:xfrm>
            <a:off x="1962150" y="5062172"/>
            <a:ext cx="6947325" cy="146781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A73CAD9-E371-4645-A26C-E0DB0E674685}"/>
              </a:ext>
            </a:extLst>
          </p:cNvPr>
          <p:cNvSpPr/>
          <p:nvPr/>
        </p:nvSpPr>
        <p:spPr>
          <a:xfrm>
            <a:off x="1962150" y="1804041"/>
            <a:ext cx="6947325" cy="322230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2B4F484D-3C2F-4321-82A5-7B78E7C358D7}"/>
              </a:ext>
            </a:extLst>
          </p:cNvPr>
          <p:cNvCxnSpPr>
            <a:cxnSpLocks/>
          </p:cNvCxnSpPr>
          <p:nvPr/>
        </p:nvCxnSpPr>
        <p:spPr>
          <a:xfrm flipH="1">
            <a:off x="7404849" y="3067320"/>
            <a:ext cx="526523" cy="22967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76DF4876-61BD-4BB4-815F-06CF3BD8C34C}"/>
              </a:ext>
            </a:extLst>
          </p:cNvPr>
          <p:cNvSpPr/>
          <p:nvPr/>
        </p:nvSpPr>
        <p:spPr>
          <a:xfrm rot="5400000">
            <a:off x="2990405" y="4000729"/>
            <a:ext cx="905437" cy="2988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201949B-4BDC-41F9-AB4D-A65CA4FC8175}"/>
              </a:ext>
            </a:extLst>
          </p:cNvPr>
          <p:cNvSpPr/>
          <p:nvPr/>
        </p:nvSpPr>
        <p:spPr>
          <a:xfrm rot="5400000">
            <a:off x="3374842" y="4000729"/>
            <a:ext cx="905437" cy="2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AACC874-CFE9-4868-B496-943DC15426DE}"/>
              </a:ext>
            </a:extLst>
          </p:cNvPr>
          <p:cNvSpPr/>
          <p:nvPr/>
        </p:nvSpPr>
        <p:spPr>
          <a:xfrm rot="5400000">
            <a:off x="3759279" y="4000729"/>
            <a:ext cx="905437" cy="2988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E7B76E4-0746-4A6B-94EE-FEBC74C8618F}"/>
              </a:ext>
            </a:extLst>
          </p:cNvPr>
          <p:cNvSpPr/>
          <p:nvPr/>
        </p:nvSpPr>
        <p:spPr>
          <a:xfrm rot="5400000">
            <a:off x="4143715" y="4000729"/>
            <a:ext cx="905437" cy="2988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B1486409-B83F-457D-9F0A-BAC6AFDCF532}"/>
              </a:ext>
            </a:extLst>
          </p:cNvPr>
          <p:cNvSpPr/>
          <p:nvPr/>
        </p:nvSpPr>
        <p:spPr>
          <a:xfrm rot="5400000">
            <a:off x="1918435" y="5575534"/>
            <a:ext cx="905437" cy="2988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388E58B-143A-4280-A916-1F5B22FD02BB}"/>
              </a:ext>
            </a:extLst>
          </p:cNvPr>
          <p:cNvSpPr/>
          <p:nvPr/>
        </p:nvSpPr>
        <p:spPr>
          <a:xfrm rot="5400000">
            <a:off x="2302872" y="5575534"/>
            <a:ext cx="905437" cy="2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2EB554F0-50EF-4557-979C-764F6404BF1B}"/>
              </a:ext>
            </a:extLst>
          </p:cNvPr>
          <p:cNvSpPr/>
          <p:nvPr/>
        </p:nvSpPr>
        <p:spPr>
          <a:xfrm rot="5400000">
            <a:off x="2687309" y="5575534"/>
            <a:ext cx="905437" cy="2988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FC4E0DEA-11D5-49E7-BDCD-A5AC2F9DC256}"/>
              </a:ext>
            </a:extLst>
          </p:cNvPr>
          <p:cNvSpPr/>
          <p:nvPr/>
        </p:nvSpPr>
        <p:spPr>
          <a:xfrm rot="5400000">
            <a:off x="3071745" y="5575534"/>
            <a:ext cx="905437" cy="2988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23BE67E5-E37E-4E65-BD0F-A1973F9E8473}"/>
              </a:ext>
            </a:extLst>
          </p:cNvPr>
          <p:cNvSpPr txBox="1"/>
          <p:nvPr/>
        </p:nvSpPr>
        <p:spPr>
          <a:xfrm>
            <a:off x="5696611" y="3886744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fix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7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49" grpId="0" animBg="1"/>
      <p:bldP spid="50" grpId="0" animBg="1"/>
      <p:bldP spid="51" grpId="0" animBg="1"/>
      <p:bldP spid="52" grpId="0" animBg="1"/>
      <p:bldP spid="61" grpId="0" animBg="1"/>
      <p:bldP spid="62" grpId="0" animBg="1"/>
      <p:bldP spid="63" grpId="0" animBg="1"/>
      <p:bldP spid="67" grpId="0" animBg="1"/>
      <p:bldP spid="68" grpId="0"/>
      <p:bldP spid="69" grpId="0"/>
      <p:bldP spid="45" grpId="0" animBg="1"/>
      <p:bldP spid="46" grpId="0" animBg="1"/>
      <p:bldP spid="47" grpId="0" animBg="1"/>
      <p:bldP spid="48" grpId="0" animBg="1"/>
      <p:bldP spid="59" grpId="0" animBg="1"/>
      <p:bldP spid="60" grpId="0" animBg="1"/>
      <p:bldP spid="72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5093DF-B553-413B-BD55-942D4877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female">
            <a:hlinkClick r:id="" action="ppaction://media"/>
            <a:extLst>
              <a:ext uri="{FF2B5EF4-FFF2-40B4-BE49-F238E27FC236}">
                <a16:creationId xmlns:a16="http://schemas.microsoft.com/office/drawing/2014/main" id="{3EA1B362-5F3D-4DAA-90FC-6311881D70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3336" y="1253331"/>
            <a:ext cx="4351338" cy="435133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B4A7586-FC14-42BA-BD2C-749A4790D7F4}"/>
              </a:ext>
            </a:extLst>
          </p:cNvPr>
          <p:cNvSpPr/>
          <p:nvPr/>
        </p:nvSpPr>
        <p:spPr>
          <a:xfrm>
            <a:off x="3377572" y="5992297"/>
            <a:ext cx="2042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https://crypko.ai/#/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280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9F85DE-79EB-41B5-A287-5F11AC27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 is hard to train ……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47D31A-506C-41F2-8DF0-4298F1157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There is a saying ……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45F8E78-0F99-40A6-9A1C-B92DA628DFA9}"/>
              </a:ext>
            </a:extLst>
          </p:cNvPr>
          <p:cNvSpPr txBox="1"/>
          <p:nvPr/>
        </p:nvSpPr>
        <p:spPr>
          <a:xfrm>
            <a:off x="4958080" y="6346984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(I found this joke from </a:t>
            </a:r>
            <a:r>
              <a:rPr lang="zh-TW" altLang="en-US" dirty="0"/>
              <a:t>陳柏文</a:t>
            </a:r>
            <a:r>
              <a:rPr lang="en-US" altLang="zh-TW" dirty="0"/>
              <a:t>’s </a:t>
            </a:r>
            <a:r>
              <a:rPr lang="en-US" altLang="zh-TW" dirty="0" err="1"/>
              <a:t>facebook</a:t>
            </a:r>
            <a:r>
              <a:rPr lang="en-US" altLang="zh-TW" dirty="0"/>
              <a:t>.)</a:t>
            </a:r>
            <a:endParaRPr lang="zh-TW" altLang="en-US" dirty="0"/>
          </a:p>
        </p:txBody>
      </p:sp>
      <p:pic>
        <p:nvPicPr>
          <p:cNvPr id="2050" name="Picture 2" descr="ç¸éåç">
            <a:extLst>
              <a:ext uri="{FF2B5EF4-FFF2-40B4-BE49-F238E27FC236}">
                <a16:creationId xmlns:a16="http://schemas.microsoft.com/office/drawing/2014/main" id="{324B9D9B-E25D-4F66-A196-2F57F1E4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1" y="1406312"/>
            <a:ext cx="8489938" cy="49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EAEF5E-2625-40A0-A179-D0F508EA95C8}"/>
              </a:ext>
            </a:extLst>
          </p:cNvPr>
          <p:cNvSpPr/>
          <p:nvPr/>
        </p:nvSpPr>
        <p:spPr>
          <a:xfrm>
            <a:off x="6136640" y="4001294"/>
            <a:ext cx="589280" cy="13835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9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181C247-D4E2-4463-9148-9E50CCEDFBF3}"/>
              </a:ext>
            </a:extLst>
          </p:cNvPr>
          <p:cNvSpPr/>
          <p:nvPr/>
        </p:nvSpPr>
        <p:spPr>
          <a:xfrm>
            <a:off x="5282796" y="5119337"/>
            <a:ext cx="1517650" cy="10914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0921F67-9F0A-43DB-A1B0-8F4F1138DD84}"/>
              </a:ext>
            </a:extLst>
          </p:cNvPr>
          <p:cNvCxnSpPr/>
          <p:nvPr/>
        </p:nvCxnSpPr>
        <p:spPr>
          <a:xfrm>
            <a:off x="6828582" y="5664514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594A490-D12D-4CAD-B669-15253945CCA6}"/>
              </a:ext>
            </a:extLst>
          </p:cNvPr>
          <p:cNvCxnSpPr/>
          <p:nvPr/>
        </p:nvCxnSpPr>
        <p:spPr>
          <a:xfrm>
            <a:off x="4679740" y="5660200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0CA5EF6-7919-4778-A1E5-609C15472661}"/>
              </a:ext>
            </a:extLst>
          </p:cNvPr>
          <p:cNvSpPr txBox="1"/>
          <p:nvPr/>
        </p:nvSpPr>
        <p:spPr>
          <a:xfrm>
            <a:off x="3278833" y="3089616"/>
            <a:ext cx="1708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red hair”</a:t>
            </a:r>
            <a:endParaRPr lang="zh-TW" altLang="en-US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8321978-A841-4937-ADCD-0C0599A3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01" y="3030144"/>
            <a:ext cx="1038516" cy="9923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BA42DC-F17E-4CC6-8106-B6B897A45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662" y="1125815"/>
            <a:ext cx="1156684" cy="963903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D29CF3B-3FCD-466C-8FF5-153089D739A5}"/>
              </a:ext>
            </a:extLst>
          </p:cNvPr>
          <p:cNvGrpSpPr/>
          <p:nvPr/>
        </p:nvGrpSpPr>
        <p:grpSpPr>
          <a:xfrm>
            <a:off x="3331272" y="1039289"/>
            <a:ext cx="4042750" cy="1380494"/>
            <a:chOff x="1919267" y="2586450"/>
            <a:chExt cx="4042750" cy="138049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EF1D3EB-8DD4-464A-98A1-19A3CE196C9E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8D7E7E87-4046-4C39-8C6B-CF1AB284AB75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1502B37B-084F-416C-B1BA-B18914B27324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1197F64C-A6B4-4C6A-8AB0-C54B871752B3}"/>
                    </a:ext>
                  </a:extLst>
                </p:cNvPr>
                <p:cNvSpPr txBox="1"/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689" y="2617322"/>
                  <a:ext cx="725135" cy="10204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A9B8724-DDC9-4DFD-8873-ABF3CAD09757}"/>
                </a:ext>
              </a:extLst>
            </p:cNvPr>
            <p:cNvSpPr txBox="1"/>
            <p:nvPr/>
          </p:nvSpPr>
          <p:spPr>
            <a:xfrm>
              <a:off x="1919267" y="3597612"/>
              <a:ext cx="1687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random vector</a:t>
              </a:r>
              <a:endParaRPr lang="zh-TW" altLang="en-US" dirty="0"/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4FF58E4-A7CE-41F2-88B7-47C82843C267}"/>
              </a:ext>
            </a:extLst>
          </p:cNvPr>
          <p:cNvSpPr txBox="1"/>
          <p:nvPr/>
        </p:nvSpPr>
        <p:spPr>
          <a:xfrm>
            <a:off x="1803999" y="-70089"/>
            <a:ext cx="504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 u="sng" dirty="0"/>
              <a:t>Three Categories of GAN</a:t>
            </a:r>
            <a:endParaRPr lang="zh-TW" altLang="en-US" sz="3200" b="1" i="1" u="sng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0961512-678C-44EC-995E-F52B2F581CBF}"/>
              </a:ext>
            </a:extLst>
          </p:cNvPr>
          <p:cNvSpPr txBox="1"/>
          <p:nvPr/>
        </p:nvSpPr>
        <p:spPr>
          <a:xfrm>
            <a:off x="103886" y="482211"/>
            <a:ext cx="253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1.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Typical GAN</a:t>
            </a:r>
            <a:endParaRPr lang="zh-TW" altLang="en-US" sz="2800" b="1" i="1" u="sng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8DDF7AA-C5AD-4593-9A84-18E7C2DABF48}"/>
              </a:ext>
            </a:extLst>
          </p:cNvPr>
          <p:cNvSpPr txBox="1"/>
          <p:nvPr/>
        </p:nvSpPr>
        <p:spPr>
          <a:xfrm>
            <a:off x="7162015" y="2053522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F3D73B0-3DC3-4F33-B5F1-917E78E9C74F}"/>
              </a:ext>
            </a:extLst>
          </p:cNvPr>
          <p:cNvGrpSpPr/>
          <p:nvPr/>
        </p:nvGrpSpPr>
        <p:grpSpPr>
          <a:xfrm>
            <a:off x="890558" y="1002527"/>
            <a:ext cx="1979796" cy="1293968"/>
            <a:chOff x="644126" y="4258170"/>
            <a:chExt cx="3652768" cy="238740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D9B3CF7-F4EF-4C68-9CB1-FABE7CAA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1DE839B-6DB0-436E-B588-E7D3E9B8F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FFA9547B-6AB4-4EFA-8191-861528B72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958B4EB-31DF-4E71-8DE9-E081390E9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DD7A830B-D93D-4725-A282-91434900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654C0BC-1438-4ED4-A53D-01AE67B3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A3747B6-C3EF-4A78-8401-CB44583C4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F996862D-57C1-4339-989C-699EA640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D29CA2C-CEE1-47D6-A523-940E15C4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4139BFA-8E1F-43A9-91CB-8E932A95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DA59D74-5F23-4EF4-9202-F72A8B6B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5C0E062-477C-4094-9D6A-D0415E7ACAE8}"/>
              </a:ext>
            </a:extLst>
          </p:cNvPr>
          <p:cNvSpPr txBox="1"/>
          <p:nvPr/>
        </p:nvSpPr>
        <p:spPr>
          <a:xfrm>
            <a:off x="79755" y="2370878"/>
            <a:ext cx="48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2.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Conditional GAN</a:t>
            </a:r>
            <a:endParaRPr lang="zh-TW" altLang="en-US" sz="2800" b="1" i="1" u="sng" dirty="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BD9B8F57-D8A8-4923-8425-DDC300EEC06B}"/>
              </a:ext>
            </a:extLst>
          </p:cNvPr>
          <p:cNvGrpSpPr/>
          <p:nvPr/>
        </p:nvGrpSpPr>
        <p:grpSpPr>
          <a:xfrm>
            <a:off x="4668967" y="2979946"/>
            <a:ext cx="2726394" cy="1091455"/>
            <a:chOff x="3235623" y="2586450"/>
            <a:chExt cx="2726394" cy="1091455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903E45F-A319-42BA-9B26-5585A7E44E4A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Generator</a:t>
              </a:r>
            </a:p>
          </p:txBody>
        </p: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6A9E55A-AD50-471A-8E70-F3DFC9BD2289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7FCEBD27-6F40-4905-8C78-9363CAE89DA2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3C232F3-2F6B-4F0B-B8EA-19A46EC3EBD9}"/>
              </a:ext>
            </a:extLst>
          </p:cNvPr>
          <p:cNvSpPr txBox="1"/>
          <p:nvPr/>
        </p:nvSpPr>
        <p:spPr>
          <a:xfrm>
            <a:off x="3250278" y="3793127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text</a:t>
            </a:r>
            <a:endParaRPr lang="zh-TW" altLang="en-US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1C9C8C0-6F9E-424E-AB73-5AAEFEA0D3BB}"/>
              </a:ext>
            </a:extLst>
          </p:cNvPr>
          <p:cNvSpPr txBox="1"/>
          <p:nvPr/>
        </p:nvSpPr>
        <p:spPr>
          <a:xfrm>
            <a:off x="7129714" y="3977793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71FFE49-99B7-436A-80B0-28F614348D02}"/>
              </a:ext>
            </a:extLst>
          </p:cNvPr>
          <p:cNvSpPr/>
          <p:nvPr/>
        </p:nvSpPr>
        <p:spPr>
          <a:xfrm>
            <a:off x="937608" y="3915882"/>
            <a:ext cx="1732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pic>
        <p:nvPicPr>
          <p:cNvPr id="49" name="Shape 310">
            <a:extLst>
              <a:ext uri="{FF2B5EF4-FFF2-40B4-BE49-F238E27FC236}">
                <a16:creationId xmlns:a16="http://schemas.microsoft.com/office/drawing/2014/main" id="{16C63FC8-3E8B-4148-9EE7-E036E1C689A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23301" y="2982965"/>
            <a:ext cx="1054100" cy="10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311">
            <a:extLst>
              <a:ext uri="{FF2B5EF4-FFF2-40B4-BE49-F238E27FC236}">
                <a16:creationId xmlns:a16="http://schemas.microsoft.com/office/drawing/2014/main" id="{EB2DA30A-8CFB-45B5-9AC7-24F2AAC46F07}"/>
              </a:ext>
            </a:extLst>
          </p:cNvPr>
          <p:cNvSpPr txBox="1"/>
          <p:nvPr/>
        </p:nvSpPr>
        <p:spPr>
          <a:xfrm>
            <a:off x="1677401" y="2860730"/>
            <a:ext cx="2604988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2400" dirty="0">
                <a:solidFill>
                  <a:srgbClr val="EF6C00"/>
                </a:solidFill>
              </a:rPr>
              <a:t>blue eyes,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red hair,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short hair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B0C0C043-3CE6-48FD-A2C7-BE0B05D30A2E}"/>
              </a:ext>
            </a:extLst>
          </p:cNvPr>
          <p:cNvSpPr txBox="1"/>
          <p:nvPr/>
        </p:nvSpPr>
        <p:spPr>
          <a:xfrm>
            <a:off x="103886" y="4304799"/>
            <a:ext cx="70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3.</a:t>
            </a:r>
            <a:r>
              <a:rPr lang="zh-TW" altLang="en-US" sz="2800" b="1" dirty="0"/>
              <a:t> </a:t>
            </a:r>
            <a:r>
              <a:rPr lang="en-US" altLang="zh-TW" sz="2800" b="1" i="1" u="sng" dirty="0"/>
              <a:t>Unsupervised Conditional GAN</a:t>
            </a:r>
            <a:endParaRPr lang="zh-TW" altLang="en-US" sz="2800" b="1" i="1" u="sng" dirty="0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773FA696-6EA1-40D6-8BE5-DE8B8593B8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3463" y="5244034"/>
            <a:ext cx="991880" cy="757208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5C6A3FED-9F38-4D98-BF55-B5ACBCD865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85142" y="5247940"/>
            <a:ext cx="1073367" cy="843118"/>
          </a:xfrm>
          <a:prstGeom prst="rect">
            <a:avLst/>
          </a:prstGeom>
        </p:spPr>
      </p:pic>
      <p:grpSp>
        <p:nvGrpSpPr>
          <p:cNvPr id="56" name="群組 55">
            <a:extLst>
              <a:ext uri="{FF2B5EF4-FFF2-40B4-BE49-F238E27FC236}">
                <a16:creationId xmlns:a16="http://schemas.microsoft.com/office/drawing/2014/main" id="{DC3F5E22-DB05-4A87-8421-A79467091B09}"/>
              </a:ext>
            </a:extLst>
          </p:cNvPr>
          <p:cNvGrpSpPr/>
          <p:nvPr/>
        </p:nvGrpSpPr>
        <p:grpSpPr>
          <a:xfrm>
            <a:off x="374985" y="5282460"/>
            <a:ext cx="1289217" cy="992757"/>
            <a:chOff x="4845820" y="2417327"/>
            <a:chExt cx="1289217" cy="992757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9E82F759-D9F6-4723-8DDD-D2273F60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45820" y="2417327"/>
              <a:ext cx="867210" cy="588364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CB655CA5-7E79-4389-A6AF-5AC36A1D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E6E1ED96-208D-47D7-AC56-D3069A6D2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58400" y="2805991"/>
              <a:ext cx="876637" cy="604093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C2023286-7622-4068-9A77-C71366070ED0}"/>
              </a:ext>
            </a:extLst>
          </p:cNvPr>
          <p:cNvGrpSpPr/>
          <p:nvPr/>
        </p:nvGrpSpPr>
        <p:grpSpPr>
          <a:xfrm>
            <a:off x="2115904" y="5306488"/>
            <a:ext cx="1192032" cy="1029056"/>
            <a:chOff x="6784980" y="2483518"/>
            <a:chExt cx="1192032" cy="1029056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3BA3759E-6CE8-4590-9BE1-3DAD2074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784980" y="2483518"/>
              <a:ext cx="728892" cy="573318"/>
            </a:xfrm>
            <a:prstGeom prst="rect">
              <a:avLst/>
            </a:prstGeom>
          </p:spPr>
        </p:pic>
        <p:pic>
          <p:nvPicPr>
            <p:cNvPr id="62" name="Picture 6" descr="「梵谷」的圖片搜尋結果">
              <a:extLst>
                <a:ext uri="{FF2B5EF4-FFF2-40B4-BE49-F238E27FC236}">
                  <a16:creationId xmlns:a16="http://schemas.microsoft.com/office/drawing/2014/main" id="{32CC56EC-632E-42E8-A557-965C713C0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562" y="2640464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15973269-D625-4B6E-9AF3-9A813971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51453" y="2810926"/>
              <a:ext cx="525559" cy="701648"/>
            </a:xfrm>
            <a:prstGeom prst="rect">
              <a:avLst/>
            </a:prstGeom>
          </p:spPr>
        </p:pic>
      </p:grp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B6714030-296E-4172-9F26-47BD5C69C83C}"/>
              </a:ext>
            </a:extLst>
          </p:cNvPr>
          <p:cNvSpPr txBox="1"/>
          <p:nvPr/>
        </p:nvSpPr>
        <p:spPr>
          <a:xfrm>
            <a:off x="3379211" y="5965375"/>
            <a:ext cx="168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Photo</a:t>
            </a:r>
            <a:endParaRPr lang="zh-TW" altLang="en-US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A1F46588-0583-4844-BF6B-9087FC97BC54}"/>
              </a:ext>
            </a:extLst>
          </p:cNvPr>
          <p:cNvSpPr/>
          <p:nvPr/>
        </p:nvSpPr>
        <p:spPr>
          <a:xfrm>
            <a:off x="7115570" y="6028216"/>
            <a:ext cx="1808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Vincent van Gogh’s style</a:t>
            </a:r>
            <a:endParaRPr lang="zh-TW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81C065AD-6505-44CD-AE53-6BEB67059252}"/>
              </a:ext>
            </a:extLst>
          </p:cNvPr>
          <p:cNvSpPr/>
          <p:nvPr/>
        </p:nvSpPr>
        <p:spPr>
          <a:xfrm>
            <a:off x="855205" y="6265874"/>
            <a:ext cx="2014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i="1" u="sng" dirty="0">
                <a:solidFill>
                  <a:srgbClr val="0000FF"/>
                </a:solidFill>
              </a:rPr>
              <a:t>unpaired data </a:t>
            </a:r>
            <a:endParaRPr lang="zh-TW" altLang="en-US" sz="2400" i="1" u="sng" dirty="0">
              <a:solidFill>
                <a:srgbClr val="0000FF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E640049-908A-4A1A-8AA0-5E1EA864CEC8}"/>
              </a:ext>
            </a:extLst>
          </p:cNvPr>
          <p:cNvSpPr txBox="1"/>
          <p:nvPr/>
        </p:nvSpPr>
        <p:spPr>
          <a:xfrm>
            <a:off x="3807685" y="4827264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F5DA720C-7BB2-4404-B86D-984A0BE69AD3}"/>
              </a:ext>
            </a:extLst>
          </p:cNvPr>
          <p:cNvSpPr txBox="1"/>
          <p:nvPr/>
        </p:nvSpPr>
        <p:spPr>
          <a:xfrm>
            <a:off x="7644994" y="4828019"/>
            <a:ext cx="74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endParaRPr lang="zh-TW" altLang="en-US" sz="2400" dirty="0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C8B58A4-9CA0-43E4-8793-E7981FA3104C}"/>
              </a:ext>
            </a:extLst>
          </p:cNvPr>
          <p:cNvSpPr txBox="1"/>
          <p:nvPr/>
        </p:nvSpPr>
        <p:spPr>
          <a:xfrm>
            <a:off x="197812" y="4888504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F27CD070-75DE-4FAF-91F3-34A48096EDDC}"/>
              </a:ext>
            </a:extLst>
          </p:cNvPr>
          <p:cNvSpPr txBox="1"/>
          <p:nvPr/>
        </p:nvSpPr>
        <p:spPr>
          <a:xfrm>
            <a:off x="1953422" y="4879420"/>
            <a:ext cx="140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1115D7CC-F634-49F1-8FA7-8450E1CF7402}"/>
              </a:ext>
            </a:extLst>
          </p:cNvPr>
          <p:cNvSpPr/>
          <p:nvPr/>
        </p:nvSpPr>
        <p:spPr>
          <a:xfrm>
            <a:off x="149684" y="2418950"/>
            <a:ext cx="8652180" cy="19096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250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1997</Words>
  <Application>Microsoft Office PowerPoint</Application>
  <PresentationFormat>如螢幕大小 (4:3)</PresentationFormat>
  <Paragraphs>608</Paragraphs>
  <Slides>39</Slides>
  <Notes>18</Notes>
  <HiddenSlides>0</HiddenSlides>
  <MMClips>13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1" baseType="lpstr">
      <vt:lpstr>-apple-system</vt:lpstr>
      <vt:lpstr>Lucida Grande</vt:lpstr>
      <vt:lpstr>NimbusRomNo9L-ReguItal</vt:lpstr>
      <vt:lpstr>Sniglet</vt:lpstr>
      <vt:lpstr>Walter Turncoat</vt:lpstr>
      <vt:lpstr>微軟正黑體</vt:lpstr>
      <vt:lpstr>Arial</vt:lpstr>
      <vt:lpstr>Calibri</vt:lpstr>
      <vt:lpstr>Calibri Light</vt:lpstr>
      <vt:lpstr>Cambria Math</vt:lpstr>
      <vt:lpstr>Comic Sans MS</vt:lpstr>
      <vt:lpstr>Office 佈景主題</vt:lpstr>
      <vt:lpstr>Generative Adversarial Network</vt:lpstr>
      <vt:lpstr>PowerPoint 簡報</vt:lpstr>
      <vt:lpstr>Generative Adversarial Network (GAN)</vt:lpstr>
      <vt:lpstr>PowerPoint 簡報</vt:lpstr>
      <vt:lpstr>PowerPoint 簡報</vt:lpstr>
      <vt:lpstr>PowerPoint 簡報</vt:lpstr>
      <vt:lpstr>PowerPoint 簡報</vt:lpstr>
      <vt:lpstr>GAN is hard to train ……</vt:lpstr>
      <vt:lpstr>PowerPoint 簡報</vt:lpstr>
      <vt:lpstr>Text-to-Image</vt:lpstr>
      <vt:lpstr>Conditional GAN</vt:lpstr>
      <vt:lpstr>Conditional GAN</vt:lpstr>
      <vt:lpstr>Conditional GAN  - Sound-to-image</vt:lpstr>
      <vt:lpstr>Conditional GAN  - Sound-to-image</vt:lpstr>
      <vt:lpstr>Conditional GAN - Image-to-label</vt:lpstr>
      <vt:lpstr>Conditional GAN - Image-to-label</vt:lpstr>
      <vt:lpstr>Conditional GAN - Image-to-label</vt:lpstr>
      <vt:lpstr>Talking Head </vt:lpstr>
      <vt:lpstr>PowerPoint 簡報</vt:lpstr>
      <vt:lpstr>Cycle GAN</vt:lpstr>
      <vt:lpstr>Cycle GAN</vt:lpstr>
      <vt:lpstr>Cycle GAN</vt:lpstr>
      <vt:lpstr>Cycle GAN</vt:lpstr>
      <vt:lpstr>Cycle GAN</vt:lpstr>
      <vt:lpstr>Discrete Issue</vt:lpstr>
      <vt:lpstr>Three Categories of Solutions</vt:lpstr>
      <vt:lpstr>PowerPoint 簡報</vt:lpstr>
      <vt:lpstr>PowerPoint 簡報</vt:lpstr>
      <vt:lpstr>Speech Recognition </vt:lpstr>
      <vt:lpstr>Speech Recognition </vt:lpstr>
      <vt:lpstr>Acoustic Token Discovery</vt:lpstr>
      <vt:lpstr>Acoustic Token Discovery</vt:lpstr>
      <vt:lpstr>Acoustic Token Discovery</vt:lpstr>
      <vt:lpstr>Unsupervised Speech Recognition</vt:lpstr>
      <vt:lpstr>Model</vt:lpstr>
      <vt:lpstr>PowerPoint 簡報</vt:lpstr>
      <vt:lpstr>PowerPoint 簡報</vt:lpstr>
      <vt:lpstr>PowerPoint 簡報</vt:lpstr>
      <vt:lpstr>To Learn More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Adversarial Network </dc:title>
  <dc:creator>Hung-yi Lee</dc:creator>
  <cp:lastModifiedBy>Hung-yi Lee</cp:lastModifiedBy>
  <cp:revision>7</cp:revision>
  <dcterms:created xsi:type="dcterms:W3CDTF">2019-05-29T15:21:53Z</dcterms:created>
  <dcterms:modified xsi:type="dcterms:W3CDTF">2019-05-29T16:08:21Z</dcterms:modified>
</cp:coreProperties>
</file>