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9" r:id="rId24"/>
    <p:sldId id="300" r:id="rId25"/>
    <p:sldId id="301" r:id="rId26"/>
    <p:sldId id="304" r:id="rId27"/>
    <p:sldId id="302" r:id="rId28"/>
    <p:sldId id="298" r:id="rId29"/>
    <p:sldId id="303" r:id="rId30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62" y="3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077" y="-8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/>
              <a:t>14.0</a:t>
            </a: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/>
              <a:t>2014/6/9</a:t>
            </a:fld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2014/6/9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6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82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1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65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11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77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兩行專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00164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33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r>
              <a:rPr lang="en-US" altLang="zh-TW" dirty="0" smtClean="0"/>
              <a:t>(</a:t>
            </a:r>
            <a:r>
              <a:rPr lang="zh-TW" altLang="en-US" dirty="0" smtClean="0"/>
              <a:t>兩行專用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4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sz="22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sz="20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5pPr>
              <a:defRPr sz="18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96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模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7620"/>
            <a:ext cx="9144000" cy="72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33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4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sz="22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sz="20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5pPr>
              <a:defRPr sz="18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37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AF77-1678-4368-A013-0B72E91A6C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6F7-9DA6-4DD6-994D-66C3697C6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2014/6/9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6.wmf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5.wmf"/><Relationship Id="rId19" Type="http://schemas.openxmlformats.org/officeDocument/2006/relationships/image" Target="../media/image31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1.png"/><Relationship Id="rId5" Type="http://schemas.openxmlformats.org/officeDocument/2006/relationships/image" Target="../media/image36.emf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png"/><Relationship Id="rId4" Type="http://schemas.openxmlformats.org/officeDocument/2006/relationships/image" Target="../media/image6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graphlab.org/collaborative_filtering.html" TargetMode="External"/><Relationship Id="rId2" Type="http://schemas.openxmlformats.org/officeDocument/2006/relationships/hyperlink" Target="http://www.intelligentmining.com/knowledge/slides/Collaborative.Filtering.Factorization.pdf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49488"/>
            <a:ext cx="9144000" cy="938212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Benguiat Bk BT" pitchFamily="18" charset="0"/>
              </a:rPr>
              <a:t>14.0 Linguistic Processing and Latent Topic Analysis</a:t>
            </a:r>
          </a:p>
        </p:txBody>
      </p:sp>
    </p:spTree>
    <p:extLst>
      <p:ext uri="{BB962C8B-B14F-4D97-AF65-F5344CB8AC3E}">
        <p14:creationId xmlns:p14="http://schemas.microsoft.com/office/powerpoint/2010/main" val="5479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Example Applications in Linguistic Processing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925" y="923925"/>
            <a:ext cx="9144000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b="1" baseline="300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Word Clustering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applications: class-based language modeling, information retrieval ,etc.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words with similar “semantic concepts” have “closer” location in the “latent semantic space”</a:t>
            </a:r>
          </a:p>
          <a:p>
            <a:pPr marL="895350" lvl="2" indent="-17303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appear in similar “types” of documents, although not necessarily in exactly the same documents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each component in the reduced word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ii-CN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he “association” of the word with the corresponding “concept”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similarity measure between two words: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3000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n-US" altLang="zh-TW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Document Clustering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applications: clustered language modeling, language model adaptation, information retrieval, etc.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documents with similar “semantic concepts” have “closer” location in the “latent semantic space”</a:t>
            </a:r>
          </a:p>
          <a:p>
            <a:pPr marL="895350" lvl="2" indent="-173038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include similar “types” of words, although not necessarily exactly the same words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each component on the reduced document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the “association” of the document with the corresponding “concept”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“similarity” measure between two documents: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endParaRPr lang="en-US" altLang="zh-TW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2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4438" y="3141663"/>
          <a:ext cx="28463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0" name="方程式" r:id="rId3" imgW="1981200" imgH="508000" progId="Equation.3">
                  <p:embed/>
                </p:oleObj>
              </mc:Choice>
              <mc:Fallback>
                <p:oleObj name="方程式" r:id="rId3" imgW="1981200" imgH="508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141663"/>
                        <a:ext cx="28463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92288" y="6021388"/>
          <a:ext cx="27447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1" name="方程式" r:id="rId5" imgW="1917700" imgH="508000" progId="Equation.3">
                  <p:embed/>
                </p:oleObj>
              </mc:Choice>
              <mc:Fallback>
                <p:oleObj name="方程式" r:id="rId5" imgW="1917700" imgH="508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6021388"/>
                        <a:ext cx="274478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44"/>
          <p:cNvSpPr txBox="1">
            <a:spLocks noChangeArrowheads="1"/>
          </p:cNvSpPr>
          <p:nvPr/>
        </p:nvSpPr>
        <p:spPr bwMode="auto">
          <a:xfrm>
            <a:off x="4797425" y="3116263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000">
                <a:latin typeface="Times New Roman" pitchFamily="18" charset="0"/>
              </a:rPr>
              <a:t>2</a:t>
            </a:r>
          </a:p>
        </p:txBody>
      </p:sp>
      <p:sp>
        <p:nvSpPr>
          <p:cNvPr id="12295" name="Text Box 45"/>
          <p:cNvSpPr txBox="1">
            <a:spLocks noChangeArrowheads="1"/>
          </p:cNvSpPr>
          <p:nvPr/>
        </p:nvSpPr>
        <p:spPr bwMode="auto">
          <a:xfrm>
            <a:off x="4014788" y="5992813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000">
                <a:latin typeface="Times New Roman" pitchFamily="18" charset="0"/>
              </a:rPr>
              <a:t>2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7"/>
          <a:stretch>
            <a:fillRect/>
          </a:stretch>
        </p:blipFill>
        <p:spPr bwMode="auto">
          <a:xfrm>
            <a:off x="323850" y="476250"/>
            <a:ext cx="8524875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文字方塊 1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LSA for </a:t>
            </a:r>
            <a:r>
              <a:rPr lang="en-US" altLang="zh-TW" sz="3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 </a:t>
            </a:r>
            <a:r>
              <a:rPr lang="en-US" altLang="zh-TW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lang="zh-TW" altLang="en-US" sz="3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536" y="670670"/>
            <a:ext cx="5400600" cy="526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08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Example Applications in Linguistic Processing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925" y="908050"/>
            <a:ext cx="9144000" cy="557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Information Retrieval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“concept matching”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“lexical matching” : relevant documents are associated with similar “concepts”, but may not include exactly the same words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example approach: treating the query as a new document (by “folding-in”), and evaluating its “similarity” with all possible documents</a:t>
            </a:r>
          </a:p>
          <a:p>
            <a:pPr marL="180975" indent="-180975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Fold-in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consider a new document outside of the training corpus T, but with similar language patterns or “concepts”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construct a new column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,p&gt;N, with respect to the M words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assuming U and S remain unchanged</a:t>
            </a:r>
          </a:p>
          <a:p>
            <a:pPr marL="542925" lvl="1" indent="-182563"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altLang="zh-TW" sz="2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(just as a column in W= USV</a:t>
            </a: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42925" lvl="1" indent="-182563"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           as an R-dim representation of the new document</a:t>
            </a:r>
          </a:p>
          <a:p>
            <a:pPr marL="542925" lvl="1" indent="-182563"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			        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(i.e. obtaining the projection of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on the basis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of U 			                 by inner product)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7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Integration with N-gram Language Models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7200"/>
            <a:ext cx="9144001" cy="600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Language Modeling for Speech Recognition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the q-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word in the current document to be recognized (q: sequence index)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the recognized history in the current document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 : representation of 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by v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(folded-in)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can be estimated by 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in the R-dim space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integration with N-gram 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history up to 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    </a:t>
            </a:r>
          </a:p>
          <a:p>
            <a:pPr marL="542925" lvl="1" indent="-182563" eaLnBrk="1" hangingPunct="1">
              <a:lnSpc>
                <a:spcPct val="90000"/>
              </a:lnSpc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:&lt;w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q-n+1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q-n+2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,... 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&gt;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N-gram gives local relationships, while 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gives semantic concepts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emphasizes more the key content words, while N-gram counts all words similarly including function words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for d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can be estimated iteratively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assuming the q-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word in the current document is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7088" y="5443538"/>
          <a:ext cx="52165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方程式" r:id="rId3" imgW="3581400" imgH="749300" progId="Equation.3">
                  <p:embed/>
                </p:oleObj>
              </mc:Choice>
              <mc:Fallback>
                <p:oleObj name="方程式" r:id="rId3" imgW="3581400" imgH="749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443538"/>
                        <a:ext cx="52165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87688" y="29511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(n)</a:t>
            </a:r>
            <a:endParaRPr lang="en-US" altLang="zh-TW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39763" y="3590925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(n)</a:t>
            </a:r>
            <a:endParaRPr lang="en-US" altLang="zh-TW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65175" y="6453188"/>
            <a:ext cx="66246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u="sng">
                <a:latin typeface="Times New Roman" pitchFamily="18" charset="0"/>
              </a:rPr>
              <a:t>v</a:t>
            </a:r>
            <a:r>
              <a:rPr lang="en-US" altLang="zh-TW" sz="800">
                <a:latin typeface="Times New Roman" pitchFamily="18" charset="0"/>
              </a:rPr>
              <a:t> </a:t>
            </a:r>
            <a:r>
              <a:rPr lang="en-US" altLang="zh-TW" sz="1600" baseline="-25000">
                <a:latin typeface="Times New Roman" pitchFamily="18" charset="0"/>
              </a:rPr>
              <a:t>q</a:t>
            </a:r>
            <a:r>
              <a:rPr lang="en-US" altLang="zh-TW" sz="1600">
                <a:latin typeface="Times New Roman" pitchFamily="18" charset="0"/>
              </a:rPr>
              <a:t> moves in the R-dim space initially, eventually settle down somewhere</a:t>
            </a:r>
            <a:endParaRPr lang="en-US" altLang="zh-TW"/>
          </a:p>
        </p:txBody>
      </p: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3406775" y="5445125"/>
            <a:ext cx="2592388" cy="657225"/>
            <a:chOff x="2146" y="3430"/>
            <a:chExt cx="1633" cy="414"/>
          </a:xfrm>
        </p:grpSpPr>
        <p:grpSp>
          <p:nvGrpSpPr>
            <p:cNvPr id="15369" name="Group 11"/>
            <p:cNvGrpSpPr>
              <a:grpSpLocks/>
            </p:cNvGrpSpPr>
            <p:nvPr/>
          </p:nvGrpSpPr>
          <p:grpSpPr bwMode="auto">
            <a:xfrm>
              <a:off x="2146" y="3651"/>
              <a:ext cx="1633" cy="193"/>
              <a:chOff x="2018" y="3793"/>
              <a:chExt cx="1633" cy="193"/>
            </a:xfrm>
          </p:grpSpPr>
          <p:sp>
            <p:nvSpPr>
              <p:cNvPr id="15371" name="Text Box 9"/>
              <p:cNvSpPr txBox="1">
                <a:spLocks noChangeArrowheads="1"/>
              </p:cNvSpPr>
              <p:nvPr/>
            </p:nvSpPr>
            <p:spPr bwMode="auto">
              <a:xfrm>
                <a:off x="2018" y="3805"/>
                <a:ext cx="163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400">
                    <a:latin typeface="Times New Roman" pitchFamily="18" charset="0"/>
                  </a:rPr>
                  <a:t>i-th dimentionality out of M</a:t>
                </a:r>
                <a:endParaRPr lang="en-US" altLang="zh-TW" sz="1400"/>
              </a:p>
            </p:txBody>
          </p:sp>
          <p:sp>
            <p:nvSpPr>
              <p:cNvPr id="15372" name="Line 10"/>
              <p:cNvSpPr>
                <a:spLocks noChangeShapeType="1"/>
              </p:cNvSpPr>
              <p:nvPr/>
            </p:nvSpPr>
            <p:spPr bwMode="auto">
              <a:xfrm flipV="1">
                <a:off x="2068" y="3793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370" name="Text Box 12"/>
            <p:cNvSpPr txBox="1">
              <a:spLocks noChangeArrowheads="1"/>
            </p:cNvSpPr>
            <p:nvPr/>
          </p:nvSpPr>
          <p:spPr bwMode="auto">
            <a:xfrm>
              <a:off x="2541" y="3430"/>
              <a:ext cx="36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</p:grp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5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200" b="1" dirty="0" smtClean="0">
                <a:latin typeface="Times New Roman" pitchFamily="18" charset="0"/>
              </a:rPr>
              <a:t>Probabilistic Latent Semantic Analysis (PLSA)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2781300"/>
            <a:ext cx="8748712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Exactly the same as LSA, using a set of latent topics{               }to construct a new relationship between the documents and terms, but with a probabilistic framework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>
                <a:latin typeface="Times New Roman" pitchFamily="18" charset="0"/>
              </a:rPr>
              <a:t>           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Trained with EM by maximizing the total likelihood </a:t>
            </a:r>
          </a:p>
          <a:p>
            <a:pPr marL="342900" indent="-342900">
              <a:spcBef>
                <a:spcPct val="20000"/>
              </a:spcBef>
            </a:pPr>
            <a:endParaRPr lang="en-US" altLang="zh-TW" sz="24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400"/>
          </a:p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                   : </a:t>
            </a:r>
            <a:r>
              <a:rPr lang="en-US" altLang="zh-TW" sz="2400">
                <a:latin typeface="Times New Roman" pitchFamily="18" charset="0"/>
              </a:rPr>
              <a:t>frequency count of term     in the document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800">
              <a:latin typeface="Times New Roman" pitchFamily="18" charset="0"/>
            </a:endParaRP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7380288" y="3357563"/>
          <a:ext cx="11064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5" name="方程式" r:id="rId3" imgW="698197" imgH="215806" progId="Equation.3">
                  <p:embed/>
                </p:oleObj>
              </mc:Choice>
              <mc:Fallback>
                <p:oleObj name="方程式" r:id="rId3" imgW="69819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357563"/>
                        <a:ext cx="110648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7"/>
          <p:cNvGraphicFramePr>
            <a:graphicFrameLocks noChangeAspect="1"/>
          </p:cNvGraphicFramePr>
          <p:nvPr/>
        </p:nvGraphicFramePr>
        <p:xfrm>
          <a:off x="2051050" y="4365625"/>
          <a:ext cx="3578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6" name="方程式" r:id="rId5" imgW="2044700" imgH="431800" progId="Equation.3">
                  <p:embed/>
                </p:oleObj>
              </mc:Choice>
              <mc:Fallback>
                <p:oleObj name="方程式" r:id="rId5" imgW="2044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365625"/>
                        <a:ext cx="35782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8"/>
          <p:cNvGraphicFramePr>
            <a:graphicFrameLocks noChangeAspect="1"/>
          </p:cNvGraphicFramePr>
          <p:nvPr/>
        </p:nvGraphicFramePr>
        <p:xfrm>
          <a:off x="2049463" y="5359400"/>
          <a:ext cx="34575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7" name="方程式" r:id="rId7" imgW="1993900" imgH="444500" progId="Equation.3">
                  <p:embed/>
                </p:oleObj>
              </mc:Choice>
              <mc:Fallback>
                <p:oleObj name="方程式" r:id="rId7" imgW="1993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5359400"/>
                        <a:ext cx="34575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84892"/>
              </p:ext>
            </p:extLst>
          </p:nvPr>
        </p:nvGraphicFramePr>
        <p:xfrm>
          <a:off x="683568" y="6226175"/>
          <a:ext cx="10747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8" name="方程式" r:id="rId9" imgW="533169" imgH="241195" progId="Equation.3">
                  <p:embed/>
                </p:oleObj>
              </mc:Choice>
              <mc:Fallback>
                <p:oleObj name="方程式" r:id="rId9" imgW="53316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226175"/>
                        <a:ext cx="10747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5812"/>
              </p:ext>
            </p:extLst>
          </p:nvPr>
        </p:nvGraphicFramePr>
        <p:xfrm>
          <a:off x="4932040" y="6165304"/>
          <a:ext cx="2921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方程式" r:id="rId11" imgW="139639" imgH="241195" progId="Equation.3">
                  <p:embed/>
                </p:oleObj>
              </mc:Choice>
              <mc:Fallback>
                <p:oleObj name="方程式" r:id="rId11" imgW="13963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6165304"/>
                        <a:ext cx="2921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60939"/>
              </p:ext>
            </p:extLst>
          </p:nvPr>
        </p:nvGraphicFramePr>
        <p:xfrm>
          <a:off x="7247657" y="6202675"/>
          <a:ext cx="4206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name="方程式" r:id="rId13" imgW="190500" imgH="228600" progId="Equation.3">
                  <p:embed/>
                </p:oleObj>
              </mc:Choice>
              <mc:Fallback>
                <p:oleObj name="方程式" r:id="rId13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657" y="6202675"/>
                        <a:ext cx="4206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方程式" r:id="rId15" imgW="114151" imgH="215619" progId="Equation.3">
                  <p:embed/>
                </p:oleObj>
              </mc:Choice>
              <mc:Fallback>
                <p:oleObj name="方程式" r:id="rId1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5" name="群組 1"/>
          <p:cNvGrpSpPr>
            <a:grpSpLocks/>
          </p:cNvGrpSpPr>
          <p:nvPr/>
        </p:nvGrpSpPr>
        <p:grpSpPr bwMode="auto">
          <a:xfrm>
            <a:off x="1258888" y="981075"/>
            <a:ext cx="5834062" cy="2376488"/>
            <a:chOff x="1258888" y="981075"/>
            <a:chExt cx="5834062" cy="2376488"/>
          </a:xfrm>
        </p:grpSpPr>
        <p:grpSp>
          <p:nvGrpSpPr>
            <p:cNvPr id="16396" name="Group 13"/>
            <p:cNvGrpSpPr>
              <a:grpSpLocks/>
            </p:cNvGrpSpPr>
            <p:nvPr/>
          </p:nvGrpSpPr>
          <p:grpSpPr bwMode="auto">
            <a:xfrm>
              <a:off x="1258888" y="981075"/>
              <a:ext cx="4392612" cy="2376488"/>
              <a:chOff x="664" y="1400"/>
              <a:chExt cx="6656" cy="3920"/>
            </a:xfrm>
          </p:grpSpPr>
          <p:pic>
            <p:nvPicPr>
              <p:cNvPr id="16400" name="Picture 1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" y="1528"/>
                <a:ext cx="1224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15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" y="1400"/>
                <a:ext cx="1472" cy="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2" name="Picture 16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8" y="1728"/>
                <a:ext cx="1248" cy="2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Picture 17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4" y="2976"/>
                <a:ext cx="2584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4" name="Picture 1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" y="2912"/>
                <a:ext cx="228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7" name="Text Box 19"/>
            <p:cNvSpPr txBox="1">
              <a:spLocks noChangeArrowheads="1"/>
            </p:cNvSpPr>
            <p:nvPr/>
          </p:nvSpPr>
          <p:spPr bwMode="auto">
            <a:xfrm>
              <a:off x="2124075" y="2781300"/>
              <a:ext cx="15113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i="1">
                  <a:latin typeface="Times New Roman" pitchFamily="18" charset="0"/>
                </a:rPr>
                <a:t>D</a:t>
              </a:r>
              <a:r>
                <a:rPr lang="en-US" altLang="zh-TW" sz="1400" i="1" baseline="-25000">
                  <a:latin typeface="Times New Roman" pitchFamily="18" charset="0"/>
                </a:rPr>
                <a:t>i</a:t>
              </a:r>
              <a:r>
                <a:rPr lang="en-US" altLang="zh-TW" sz="1400">
                  <a:latin typeface="Times New Roman" pitchFamily="18" charset="0"/>
                </a:rPr>
                <a:t>:</a:t>
              </a:r>
              <a:r>
                <a:rPr lang="en-US" altLang="zh-TW" sz="1400"/>
                <a:t> </a:t>
              </a:r>
              <a:r>
                <a:rPr lang="en-US" altLang="zh-TW" sz="1400">
                  <a:latin typeface="Times New Roman" pitchFamily="18" charset="0"/>
                </a:rPr>
                <a:t>documents</a:t>
              </a:r>
            </a:p>
          </p:txBody>
        </p:sp>
        <p:sp>
          <p:nvSpPr>
            <p:cNvPr id="16398" name="Text Box 20"/>
            <p:cNvSpPr txBox="1">
              <a:spLocks noChangeArrowheads="1"/>
            </p:cNvSpPr>
            <p:nvPr/>
          </p:nvSpPr>
          <p:spPr bwMode="auto">
            <a:xfrm>
              <a:off x="3749675" y="2782888"/>
              <a:ext cx="14398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i="1">
                  <a:latin typeface="Times New Roman" pitchFamily="18" charset="0"/>
                </a:rPr>
                <a:t>T</a:t>
              </a:r>
              <a:r>
                <a:rPr lang="en-US" altLang="zh-TW" sz="1400" i="1" baseline="-25000">
                  <a:latin typeface="Times New Roman" pitchFamily="18" charset="0"/>
                </a:rPr>
                <a:t>k</a:t>
              </a:r>
              <a:r>
                <a:rPr lang="en-US" altLang="zh-TW" sz="1400">
                  <a:latin typeface="Times New Roman" pitchFamily="18" charset="0"/>
                </a:rPr>
                <a:t>: latent topics</a:t>
              </a:r>
            </a:p>
          </p:txBody>
        </p:sp>
        <p:sp>
          <p:nvSpPr>
            <p:cNvPr id="16399" name="Text Box 21"/>
            <p:cNvSpPr txBox="1">
              <a:spLocks noChangeArrowheads="1"/>
            </p:cNvSpPr>
            <p:nvPr/>
          </p:nvSpPr>
          <p:spPr bwMode="auto">
            <a:xfrm>
              <a:off x="5651500" y="2727325"/>
              <a:ext cx="1441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i="1">
                  <a:latin typeface="Times New Roman" pitchFamily="18" charset="0"/>
                </a:rPr>
                <a:t>t</a:t>
              </a:r>
              <a:r>
                <a:rPr lang="en-US" altLang="zh-TW" i="1" baseline="-25000">
                  <a:latin typeface="Times New Roman" pitchFamily="18" charset="0"/>
                </a:rPr>
                <a:t>j</a:t>
              </a:r>
              <a:r>
                <a:rPr lang="en-US" altLang="zh-TW">
                  <a:latin typeface="Times New Roman" pitchFamily="18" charset="0"/>
                </a:rPr>
                <a:t>: </a:t>
              </a:r>
              <a:r>
                <a:rPr lang="en-US" altLang="zh-TW" sz="1400">
                  <a:latin typeface="Times New Roman" pitchFamily="18" charset="0"/>
                </a:rPr>
                <a:t>terms</a:t>
              </a: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89" y="2002581"/>
            <a:ext cx="5121334" cy="197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Probabilistic Latent Semantic Analysis (PLSA)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56264" y="1146972"/>
                <a:ext cx="14207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begChr m:val="|"/>
                          <m:endChr m:val=""/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n-US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264" y="1146972"/>
                <a:ext cx="1420794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119672" b="-183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468" y="1175667"/>
                <a:ext cx="14207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𝑃</m:t>
                      </m:r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(</m:t>
                      </m:r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𝑧</m:t>
                      </m:r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8" y="1175667"/>
                <a:ext cx="142079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21667" b="-18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弧形 22"/>
          <p:cNvSpPr/>
          <p:nvPr/>
        </p:nvSpPr>
        <p:spPr>
          <a:xfrm>
            <a:off x="-997528" y="1324081"/>
            <a:ext cx="4194149" cy="2650913"/>
          </a:xfrm>
          <a:prstGeom prst="arc">
            <a:avLst>
              <a:gd name="adj1" fmla="val 16750237"/>
              <a:gd name="adj2" fmla="val 5417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153749" y="3938382"/>
            <a:ext cx="4813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w: word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z: topic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d: document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N: words in document d</a:t>
            </a:r>
            <a:endParaRPr kumimoji="0" lang="en-US" altLang="zh-TW" sz="28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M: documents in corpus </a:t>
            </a:r>
            <a:endParaRPr kumimoji="0" lang="zh-TW" altLang="en-US" sz="28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8" name="弧形 27"/>
          <p:cNvSpPr/>
          <p:nvPr/>
        </p:nvSpPr>
        <p:spPr>
          <a:xfrm>
            <a:off x="2268370" y="1335705"/>
            <a:ext cx="4194149" cy="2650913"/>
          </a:xfrm>
          <a:prstGeom prst="arc">
            <a:avLst>
              <a:gd name="adj1" fmla="val 16750237"/>
              <a:gd name="adj2" fmla="val 5417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1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25" y="1205950"/>
            <a:ext cx="5777778" cy="483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Allocation(LDA)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0725" y="2597331"/>
                <a:ext cx="3151280" cy="43261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zh-TW" altLang="el-GR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altLang="zh-TW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zh-TW" alt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altLang="zh-TW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kumimoji="0" lang="en-US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Dirichlet</a:t>
                </a:r>
                <a:r>
                  <a:rPr kumimoji="0"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Distribution</a:t>
                </a:r>
                <a:endParaRPr kumimoji="0"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25" y="2597331"/>
                <a:ext cx="3151280" cy="432619"/>
              </a:xfrm>
              <a:prstGeom prst="rect">
                <a:avLst/>
              </a:prstGeom>
              <a:blipFill rotWithShape="1">
                <a:blip r:embed="rId4"/>
                <a:stretch>
                  <a:fillRect t="-129333" r="-384" b="-201333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14864" y="943877"/>
                <a:ext cx="3093937" cy="40709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⃑"/>
                        <m:ctrlPr>
                          <a:rPr kumimoji="0" lang="en-US" altLang="zh-TW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kumimoji="0" lang="zh-TW" alt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acc>
                    <m:d>
                      <m:dPr>
                        <m:begChr m:val="|"/>
                        <m:endChr m:val=""/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zh-TW" alt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altLang="zh-TW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kumimoji="0" lang="en-US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Dirichlet</a:t>
                </a:r>
                <a:r>
                  <a:rPr kumimoji="0"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Distribution</a:t>
                </a:r>
                <a:endParaRPr kumimoji="0"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64" y="943877"/>
                <a:ext cx="3093937" cy="407099"/>
              </a:xfrm>
              <a:prstGeom prst="rect">
                <a:avLst/>
              </a:prstGeom>
              <a:blipFill rotWithShape="1">
                <a:blip r:embed="rId5"/>
                <a:stretch>
                  <a:fillRect t="-90141" b="-156338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93923" y="1701242"/>
                <a:ext cx="1795171" cy="4070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srgbClr val="0070C0"/>
                        </a:solidFill>
                        <a:latin typeface="Cambria Math"/>
                      </a:rPr>
                      <m:t>( </m:t>
                    </m:r>
                    <m:acc>
                      <m:accPr>
                        <m:chr m:val="⃑"/>
                        <m:ctrlPr>
                          <a:rPr kumimoji="0" lang="en-US" altLang="zh-TW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kumimoji="0" lang="zh-TW" alt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kumimoji="0" lang="en-US" altLang="zh-TW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 prior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zh-TW" alt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US" altLang="zh-TW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923" y="1701242"/>
                <a:ext cx="1795171" cy="407099"/>
              </a:xfrm>
              <a:prstGeom prst="rect">
                <a:avLst/>
              </a:prstGeom>
              <a:blipFill rotWithShape="1">
                <a:blip r:embed="rId6"/>
                <a:stretch>
                  <a:fillRect l="-336" t="-16901" r="-1678" b="-1831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>
            <a:off x="3452806" y="1932198"/>
            <a:ext cx="44654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383367" y="1608225"/>
                <a:ext cx="2585195" cy="7146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zh-TW" alt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zh-TW" alt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topic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istribution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67" y="1608225"/>
                <a:ext cx="2585195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/>
          <p:cNvCxnSpPr/>
          <p:nvPr/>
        </p:nvCxnSpPr>
        <p:spPr>
          <a:xfrm flipH="1">
            <a:off x="5879287" y="1947312"/>
            <a:ext cx="61967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505914" y="1350976"/>
            <a:ext cx="0" cy="59633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3531013" y="3029950"/>
            <a:ext cx="0" cy="1402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1530725" y="3249004"/>
                <a:ext cx="1826782" cy="41036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srgbClr val="0070C0"/>
                        </a:solidFill>
                        <a:latin typeface="Cambria Math"/>
                      </a:rPr>
                      <m:t>( </m:t>
                    </m:r>
                    <m:acc>
                      <m:accPr>
                        <m:chr m:val="⃑"/>
                        <m:ctrlP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kumimoji="0" lang="zh-TW" alt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kumimoji="0" lang="en-US" altLang="zh-TW" dirty="0" smtClean="0">
                    <a:solidFill>
                      <a:srgbClr val="0070C0"/>
                    </a:solidFill>
                  </a:rPr>
                  <a:t>:</a:t>
                </a:r>
                <a:r>
                  <a:rPr kumimoji="0" lang="en-US" altLang="zh-TW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prior for</a:t>
                </a:r>
                <a:r>
                  <a:rPr kumimoji="0" lang="en-US" altLang="zh-TW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TW" altLang="el-GR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0" lang="en-US" altLang="zh-TW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kumimoji="0"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25" y="3249004"/>
                <a:ext cx="1826782" cy="410369"/>
              </a:xfrm>
              <a:prstGeom prst="rect">
                <a:avLst/>
              </a:prstGeom>
              <a:blipFill rotWithShape="1">
                <a:blip r:embed="rId8"/>
                <a:stretch>
                  <a:fillRect t="-4225" b="-1971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>
            <a:off x="3108871" y="3685632"/>
            <a:ext cx="0" cy="5393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365871" y="3792207"/>
                <a:ext cx="2435860" cy="63979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zh-TW" alt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l-GR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altLang="zh-TW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word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distribution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topic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1" y="3792207"/>
                <a:ext cx="2435860" cy="6397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弧形 57"/>
          <p:cNvSpPr/>
          <p:nvPr/>
        </p:nvSpPr>
        <p:spPr>
          <a:xfrm rot="10800000">
            <a:off x="1931248" y="3784593"/>
            <a:ext cx="2078181" cy="1186453"/>
          </a:xfrm>
          <a:prstGeom prst="arc">
            <a:avLst>
              <a:gd name="adj1" fmla="val 11493297"/>
              <a:gd name="adj2" fmla="val 0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75219" y="5095736"/>
            <a:ext cx="3508299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srgbClr val="0070C0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( k: topic index, a total of K topics )</a:t>
            </a:r>
            <a:endParaRPr kumimoji="0" lang="zh-TW" altLang="en-US" dirty="0">
              <a:solidFill>
                <a:srgbClr val="0070C0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4296584" y="4878753"/>
            <a:ext cx="0" cy="35518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02635" y="5476099"/>
            <a:ext cx="390679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 document is represented as random mixtures of latent topics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Each topic is characterized by a distribution over words </a:t>
            </a: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378051" y="2818605"/>
                <a:ext cx="2584502" cy="7146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topic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istribution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of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051" y="2818605"/>
                <a:ext cx="2584502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H="1">
            <a:off x="5888104" y="3210591"/>
            <a:ext cx="61967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379311" y="3620907"/>
            <a:ext cx="2584502" cy="71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409539" y="3590679"/>
                <a:ext cx="2584502" cy="5929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word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39" y="3590679"/>
                <a:ext cx="2584502" cy="5929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/>
          <p:cNvCxnSpPr/>
          <p:nvPr/>
        </p:nvCxnSpPr>
        <p:spPr>
          <a:xfrm flipH="1">
            <a:off x="5888104" y="3884425"/>
            <a:ext cx="799785" cy="4511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228635" y="4353936"/>
                <a:ext cx="2807861" cy="6056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n</m:t>
                              </m:r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word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index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words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a:rPr kumimoji="0" lang="en-US" altLang="zh-TW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kumimoji="0" lang="en-US" altLang="zh-TW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35" y="4353936"/>
                <a:ext cx="2807861" cy="60567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>
            <a:off x="6090884" y="4715698"/>
            <a:ext cx="282130" cy="874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273109" y="5117400"/>
            <a:ext cx="2584502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73014" y="4952199"/>
            <a:ext cx="2584502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6386092" y="5024177"/>
                <a:ext cx="2554262" cy="98405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index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b="0" i="0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a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documents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corpus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092" y="5024177"/>
                <a:ext cx="2554262" cy="9840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H="1" flipV="1">
            <a:off x="6090884" y="5233933"/>
            <a:ext cx="412805" cy="25011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519303" y="5901277"/>
                <a:ext cx="1866789" cy="4049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kumimoji="0" lang="en-US" altLang="zh-TW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US" altLang="zh-TW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altLang="zh-TW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TW" altLang="el-GR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altLang="zh-TW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303" y="5901277"/>
                <a:ext cx="1866789" cy="404983"/>
              </a:xfrm>
              <a:prstGeom prst="rect">
                <a:avLst/>
              </a:prstGeom>
              <a:blipFill rotWithShape="1">
                <a:blip r:embed="rId14"/>
                <a:stretch>
                  <a:fillRect t="-144286" r="-2894" b="-2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/>
          <p:nvPr/>
        </p:nvCxnSpPr>
        <p:spPr>
          <a:xfrm flipV="1">
            <a:off x="5107748" y="4656775"/>
            <a:ext cx="344949" cy="138727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648329" y="2373434"/>
                <a:ext cx="1371594" cy="4293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zh-TW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zh-TW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29" y="2373434"/>
                <a:ext cx="1371594" cy="429348"/>
              </a:xfrm>
              <a:prstGeom prst="rect">
                <a:avLst/>
              </a:prstGeom>
              <a:blipFill rotWithShape="1">
                <a:blip r:embed="rId15"/>
                <a:stretch>
                  <a:fillRect t="-129333" r="-3057" b="-20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單箭頭接點 40"/>
          <p:cNvCxnSpPr/>
          <p:nvPr/>
        </p:nvCxnSpPr>
        <p:spPr>
          <a:xfrm flipH="1">
            <a:off x="5584826" y="2607234"/>
            <a:ext cx="107535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3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in general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5704998"/>
              </a:xfrm>
            </p:spPr>
            <p:txBody>
              <a:bodyPr rIns="36000">
                <a:normAutofit fontScale="92500" lnSpcReduction="20000"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To  obtain a distribution of a given form with unknown parameters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/>
                                <a:cs typeface="Times New Roman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,⋯, </m:t>
                        </m:r>
                        <m:r>
                          <a:rPr lang="en-US" altLang="zh-TW" sz="2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𝑴</m:t>
                        </m:r>
                      </m:e>
                    </m:d>
                  </m:oMath>
                </a14:m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Initialize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(0)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=1,⋯, 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𝜏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zh-TW" sz="220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TW" sz="2200" b="0" i="0" smtClean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⋯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𝑇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:</m:t>
                    </m:r>
                  </m:oMath>
                </a14:m>
                <a:endParaRPr lang="en-US" altLang="zh-TW" sz="22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900000" indent="-357188">
                  <a:buFont typeface="Times New Roman" pitchFamily="18" charset="0"/>
                  <a:buChar char="–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TW" sz="2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2812" indent="0">
                  <a:buNone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Take a sample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base on the distribution </a:t>
                </a:r>
                <a14:m>
                  <m:oMath xmlns:m="http://schemas.openxmlformats.org/officeDocument/2006/math">
                    <m:r>
                      <a:rPr lang="en-US" altLang="zh-TW" sz="2200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85712"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zh-TW" altLang="en-US" sz="2200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2200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2812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85712"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zh-TW" altLang="en-US" sz="2200"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+1)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200">
                                    <a:latin typeface="Cambria Math"/>
                                    <a:cs typeface="Times New Roman" pitchFamily="18" charset="0"/>
                                  </a:rPr>
                                  <m:t>𝜏</m:t>
                                </m:r>
                                <m:r>
                                  <a:rPr lang="en-US" altLang="zh-TW" sz="2200"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2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2812" indent="0">
                  <a:buNone/>
                </a:pPr>
                <a:r>
                  <a:rPr lang="en-US" altLang="zh-TW" sz="2200" dirty="0" smtClean="0">
                    <a:ea typeface="Cambria Math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altLang="zh-TW" sz="2200" dirty="0" smtClean="0">
                  <a:ea typeface="Cambria Math"/>
                  <a:cs typeface="Times New Roman" pitchFamily="18" charset="0"/>
                </a:endParaRPr>
              </a:p>
              <a:p>
                <a:pPr marL="885712"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  <m:sup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zh-TW" altLang="en-US" sz="2200"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+1)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200">
                                    <a:latin typeface="Cambria Math"/>
                                    <a:cs typeface="Times New Roman" pitchFamily="18" charset="0"/>
                                  </a:rPr>
                                  <m:t>𝜏</m:t>
                                </m:r>
                                <m:r>
                                  <a:rPr lang="en-US" altLang="zh-TW" sz="2200"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  <m:r>
                              <a:rPr lang="en-US" altLang="zh-TW" sz="2200" b="0" i="0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 b="0" i="0" smtClean="0">
                                <a:latin typeface="Cambria Math"/>
                                <a:cs typeface="Times New Roman" pitchFamily="18" charset="0"/>
                              </a:rPr>
                              <m:t>+1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Apply </a:t>
                </a:r>
                <a:r>
                  <a:rPr lang="en-US" altLang="zh-TW" sz="2400" b="1" dirty="0" err="1">
                    <a:latin typeface="Times New Roman" pitchFamily="18" charset="0"/>
                    <a:cs typeface="Times New Roman" pitchFamily="18" charset="0"/>
                  </a:rPr>
                  <a:t>MarKov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Chain Monte Carlo and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each variable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sequentially 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conditioned on the other variables until the distribution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converges, then estimate the parameters based on the </a:t>
                </a:r>
                <a:r>
                  <a:rPr lang="en-US" altLang="zh-TW" sz="2400" b="1" dirty="0" err="1" smtClean="0">
                    <a:latin typeface="Times New Roman" pitchFamily="18" charset="0"/>
                    <a:cs typeface="Times New Roman" pitchFamily="18" charset="0"/>
                  </a:rPr>
                  <a:t>coverged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 distribution</a:t>
                </a: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5704998"/>
              </a:xfrm>
              <a:blipFill rotWithShape="1">
                <a:blip r:embed="rId2"/>
                <a:stretch>
                  <a:fillRect l="-733" t="-18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5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800" y="4572000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0000" y="9792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1853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9463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8306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20796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8406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7249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30837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8447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7290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6544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4154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997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9947" y="1586654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3695" y="2113200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870000" y="2703600"/>
            <a:ext cx="5121608" cy="1532437"/>
            <a:chOff x="3699707" y="2847777"/>
            <a:chExt cx="5121608" cy="1532437"/>
          </a:xfrm>
        </p:grpSpPr>
        <p:sp>
          <p:nvSpPr>
            <p:cNvPr id="38" name="Rectangle 37"/>
            <p:cNvSpPr/>
            <p:nvPr/>
          </p:nvSpPr>
          <p:spPr>
            <a:xfrm>
              <a:off x="3699707" y="2847777"/>
              <a:ext cx="4997363" cy="15324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851560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2</a:t>
              </a:r>
              <a:r>
                <a:rPr kumimoji="0" lang="en-US" sz="1200" dirty="0">
                  <a:solidFill>
                    <a:prstClr val="white"/>
                  </a:solidFill>
                </a:rPr>
                <a:t>1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879170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9" idx="0"/>
            </p:cNvCxnSpPr>
            <p:nvPr/>
          </p:nvCxnSpPr>
          <p:spPr>
            <a:xfrm>
              <a:off x="4228013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750503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>
                  <a:solidFill>
                    <a:prstClr val="white"/>
                  </a:solidFill>
                </a:rPr>
                <a:t>2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2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778113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Connector 43"/>
            <p:cNvCxnSpPr>
              <a:stCxn id="43" idx="4"/>
              <a:endCxn id="42" idx="0"/>
            </p:cNvCxnSpPr>
            <p:nvPr/>
          </p:nvCxnSpPr>
          <p:spPr>
            <a:xfrm>
              <a:off x="5126956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660544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23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688154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>
              <a:stCxn id="46" idx="4"/>
              <a:endCxn id="45" idx="0"/>
            </p:cNvCxnSpPr>
            <p:nvPr/>
          </p:nvCxnSpPr>
          <p:spPr>
            <a:xfrm>
              <a:off x="6036997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096251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>
                  <a:solidFill>
                    <a:prstClr val="white"/>
                  </a:solidFill>
                </a:rPr>
                <a:t>2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n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123861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4"/>
              <a:endCxn id="48" idx="0"/>
            </p:cNvCxnSpPr>
            <p:nvPr/>
          </p:nvCxnSpPr>
          <p:spPr>
            <a:xfrm>
              <a:off x="7472704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566395" y="3381014"/>
              <a:ext cx="516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  <a:latin typeface="Calibri"/>
                  <a:ea typeface="+mn-ea"/>
                </a:rPr>
                <a:t>…</a:t>
              </a:r>
              <a:endParaRPr kumimoji="0" lang="en-US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73402" y="3951902"/>
              <a:ext cx="847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  <a:latin typeface="Calibri"/>
                  <a:ea typeface="+mn-ea"/>
                </a:rPr>
                <a:t>Doc 2</a:t>
              </a:r>
              <a:endParaRPr kumimoji="0" lang="en-US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97200" y="1022400"/>
            <a:ext cx="35064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757200" y="5155200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8294400" y="5155200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516800" y="5155200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3409437" y="1382170"/>
            <a:ext cx="292134" cy="30861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3415770" y="2101529"/>
            <a:ext cx="292134" cy="30861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67340" y="1258934"/>
            <a:ext cx="110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Topic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48296" y="2000003"/>
            <a:ext cx="110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Word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2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800" y="4572000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0000" y="9792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1853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9463" y="1065803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8306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20796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8406" y="10658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7249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30837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8447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7290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6544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4154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997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9947" y="1586654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3695" y="2113200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70000" y="27036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1853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9463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8306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20796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8406" y="2790203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7249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30837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8447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7290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6544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4154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997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36688" y="3236837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3695" y="380772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7200" y="5155200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4400" y="5155200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6800" y="5155200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00" y="1022400"/>
            <a:ext cx="3506437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2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378700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文字方塊 1"/>
          <p:cNvSpPr txBox="1">
            <a:spLocks noChangeArrowheads="1"/>
          </p:cNvSpPr>
          <p:nvPr/>
        </p:nvSpPr>
        <p:spPr bwMode="auto">
          <a:xfrm>
            <a:off x="971550" y="535801"/>
            <a:ext cx="6736139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/>
              <a:t>                                                             </a:t>
            </a:r>
            <a:endParaRPr lang="zh-TW" altLang="en-US" sz="3000" dirty="0"/>
          </a:p>
        </p:txBody>
      </p:sp>
      <p:sp>
        <p:nvSpPr>
          <p:cNvPr id="4100" name="文字方塊 1"/>
          <p:cNvSpPr txBox="1">
            <a:spLocks noChangeArrowheads="1"/>
          </p:cNvSpPr>
          <p:nvPr/>
        </p:nvSpPr>
        <p:spPr bwMode="auto">
          <a:xfrm>
            <a:off x="1547813" y="5876925"/>
            <a:ext cx="20875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    Documents</a:t>
            </a:r>
            <a:endParaRPr lang="zh-TW" altLang="en-US"/>
          </a:p>
        </p:txBody>
      </p:sp>
      <p:sp>
        <p:nvSpPr>
          <p:cNvPr id="4101" name="文字方塊 4"/>
          <p:cNvSpPr txBox="1">
            <a:spLocks noChangeArrowheads="1"/>
          </p:cNvSpPr>
          <p:nvPr/>
        </p:nvSpPr>
        <p:spPr bwMode="auto">
          <a:xfrm>
            <a:off x="6588125" y="5805488"/>
            <a:ext cx="2087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  Words</a:t>
            </a:r>
            <a:endParaRPr lang="zh-TW" altLang="en-US"/>
          </a:p>
        </p:txBody>
      </p:sp>
      <p:sp>
        <p:nvSpPr>
          <p:cNvPr id="4102" name="文字方塊 5"/>
          <p:cNvSpPr txBox="1">
            <a:spLocks noChangeArrowheads="1"/>
          </p:cNvSpPr>
          <p:nvPr/>
        </p:nvSpPr>
        <p:spPr bwMode="auto">
          <a:xfrm>
            <a:off x="3635375" y="4643438"/>
            <a:ext cx="20891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Topic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103" name="矩形 2"/>
          <p:cNvSpPr>
            <a:spLocks noChangeArrowheads="1"/>
          </p:cNvSpPr>
          <p:nvPr/>
        </p:nvSpPr>
        <p:spPr bwMode="auto">
          <a:xfrm>
            <a:off x="4284663" y="3646488"/>
            <a:ext cx="66357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6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TW" altLang="en-US" sz="3600" b="1">
              <a:solidFill>
                <a:srgbClr val="FF0000"/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b="1" dirty="0"/>
              <a:t>Latent Semantic Analysis (LSA</a:t>
            </a:r>
            <a:r>
              <a:rPr lang="en-US" altLang="zh-TW" b="1" dirty="0" smtClean="0"/>
              <a:t>)</a:t>
            </a:r>
            <a:endParaRPr lang="en-US" altLang="zh-TW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207" y="4572000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9039" y="9792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0892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8502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7345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9835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7445" y="10658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6288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29876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7486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6329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5583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3193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036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8986" y="1586654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2734" y="2113200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69039" y="27036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0892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8502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7345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19835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7445" y="2790203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6288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29876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7486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6329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5583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3193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036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35727" y="3236837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2734" y="380772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6976" y="5155200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2961" y="5155200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7873" y="5155200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00" y="1022400"/>
            <a:ext cx="350640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Erase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and draw 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kumimoji="0"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  <a:blipFill rotWithShape="1">
                <a:blip r:embed="rId2"/>
                <a:stretch>
                  <a:fillRect t="-112500" b="-17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7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207" y="4570759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9039" y="980728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0892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8502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7345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9835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7445" y="1067331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6288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29876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7486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6329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5583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3193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036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8986" y="1588182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2734" y="211246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69039" y="2703761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0892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8502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7345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19835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7445" y="2790364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6288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29876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7486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6329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5583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3193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036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35727" y="3236998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2734" y="3807886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6976" y="5154366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2961" y="5154366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7873" y="5154366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00" y="1022399"/>
            <a:ext cx="35064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Erase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and draw 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7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Erase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and draw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-180000" y="3844800"/>
                <a:ext cx="4208524" cy="392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5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sz="165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000" y="3844800"/>
                <a:ext cx="4208524" cy="392400"/>
              </a:xfrm>
              <a:prstGeom prst="rect">
                <a:avLst/>
              </a:prstGeom>
              <a:blipFill rotWithShape="1">
                <a:blip r:embed="rId3"/>
                <a:stretch>
                  <a:fillRect t="-96875" b="-14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kumimoji="0"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  <a:blipFill rotWithShape="1">
                <a:blip r:embed="rId4"/>
                <a:stretch>
                  <a:fillRect t="-112500" b="-17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9039" y="980728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0892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8502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7345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9835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7445" y="1067331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 smtClean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6288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29876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7486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6329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5583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3193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036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869039" y="2703761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0892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8502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7345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19835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7445" y="2790364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6288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29876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7486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6329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5583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3193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036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8986" y="1588182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35727" y="3236998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207" y="4570759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2734" y="211246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2734" y="3807886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6976" y="5154366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2961" y="5154366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7873" y="5154366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6634" y="1020644"/>
            <a:ext cx="3506437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Erase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and draw 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7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Erase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and draw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34" y="4236198"/>
            <a:ext cx="5074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Iteratively update topic assignment for each word until converge</a:t>
            </a:r>
          </a:p>
          <a:p>
            <a:pPr marL="457200" indent="-457200" defTabSz="457200">
              <a:buFontTx/>
              <a:buAutoNum type="arabicPeriod" startAt="4"/>
            </a:pPr>
            <a:r>
              <a:rPr lang="en-US" altLang="zh-TW" sz="2400" dirty="0">
                <a:solidFill>
                  <a:prstClr val="black"/>
                </a:solidFill>
              </a:rPr>
              <a:t>Compute θ, φ according to the final </a:t>
            </a:r>
            <a:r>
              <a:rPr lang="en-US" altLang="zh-TW" sz="2400" dirty="0" smtClean="0">
                <a:solidFill>
                  <a:prstClr val="black"/>
                </a:solidFill>
              </a:rPr>
              <a:t>setting</a:t>
            </a: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-108520" y="2675839"/>
                <a:ext cx="4068934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kumimoji="0"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675839"/>
                <a:ext cx="4068934" cy="393121"/>
              </a:xfrm>
              <a:prstGeom prst="rect">
                <a:avLst/>
              </a:prstGeom>
              <a:blipFill rotWithShape="1">
                <a:blip r:embed="rId3"/>
                <a:stretch>
                  <a:fillRect t="-112500" b="-17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-180528" y="3844638"/>
                <a:ext cx="4208524" cy="376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5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sz="165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844638"/>
                <a:ext cx="4208524" cy="376450"/>
              </a:xfrm>
              <a:prstGeom prst="rect">
                <a:avLst/>
              </a:prstGeom>
              <a:blipFill rotWithShape="1">
                <a:blip r:embed="rId4"/>
                <a:stretch>
                  <a:fillRect t="-101639" b="-155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4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>
            <a:spAutoFit/>
          </a:bodyPr>
          <a:lstStyle/>
          <a:p>
            <a:r>
              <a:rPr lang="en-US" altLang="zh-TW" dirty="0" smtClean="0"/>
              <a:t>Matrix Factorization (MF) for Recommendation systems</a:t>
            </a:r>
            <a:endParaRPr lang="zh-TW" altLang="en-US" dirty="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05190435"/>
              </p:ext>
            </p:extLst>
          </p:nvPr>
        </p:nvGraphicFramePr>
        <p:xfrm>
          <a:off x="683568" y="1628800"/>
          <a:ext cx="8153400" cy="3257856"/>
        </p:xfrm>
        <a:graphic>
          <a:graphicData uri="http://schemas.openxmlformats.org/drawingml/2006/table">
            <a:tbl>
              <a:tblPr/>
              <a:tblGrid>
                <a:gridCol w="864096"/>
                <a:gridCol w="766267"/>
                <a:gridCol w="815975"/>
                <a:gridCol w="814387"/>
                <a:gridCol w="815975"/>
                <a:gridCol w="815975"/>
                <a:gridCol w="814388"/>
                <a:gridCol w="815975"/>
                <a:gridCol w="814387"/>
                <a:gridCol w="815975"/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Movie8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Movie9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A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3.7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B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C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D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2.5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3.3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F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2.9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</a:t>
                      </a:r>
                      <a:r>
                        <a:rPr kumimoji="0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+mn-cs"/>
                        </a:rPr>
                        <a:t>G</a:t>
                      </a:r>
                      <a:endParaRPr kumimoji="0" lang="zh-TW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2.6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2.7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124744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83568" y="5229200"/>
                <a:ext cx="38164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𝑢𝑖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rating   </a:t>
                </a:r>
              </a:p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u: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     </a:t>
                </a:r>
              </a:p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i: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item 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29200"/>
                <a:ext cx="381642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396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89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Factorization (MF)</a:t>
            </a:r>
            <a:endParaRPr lang="zh-TW" altLang="en-US" dirty="0" smtClean="0"/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892552"/>
          </a:xfrm>
        </p:spPr>
        <p:txBody>
          <a:bodyPr/>
          <a:lstStyle/>
          <a:p>
            <a:r>
              <a:rPr lang="en-US" altLang="zh-TW" sz="2600" dirty="0" smtClean="0"/>
              <a:t>Mapping both users and items to a joint latent factor space of </a:t>
            </a:r>
            <a:r>
              <a:rPr lang="en-US" altLang="zh-TW" sz="2600" dirty="0" smtClean="0">
                <a:solidFill>
                  <a:srgbClr val="FF0000"/>
                </a:solidFill>
              </a:rPr>
              <a:t>dimensionality f</a:t>
            </a:r>
            <a:endParaRPr lang="zh-TW" altLang="en-US" sz="2600" dirty="0" smtClean="0">
              <a:solidFill>
                <a:srgbClr val="FF0000"/>
              </a:solidFill>
            </a:endParaRPr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35496" y="3864129"/>
            <a:ext cx="9028701" cy="2550183"/>
            <a:chOff x="1208983" y="4060098"/>
            <a:chExt cx="6269930" cy="1770960"/>
          </a:xfrm>
        </p:grpSpPr>
        <p:sp>
          <p:nvSpPr>
            <p:cNvPr id="9" name="矩形 8"/>
            <p:cNvSpPr/>
            <p:nvPr/>
          </p:nvSpPr>
          <p:spPr>
            <a:xfrm>
              <a:off x="1569749" y="4488532"/>
              <a:ext cx="2016224" cy="12097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>
              <a:spLocks/>
            </p:cNvSpPr>
            <p:nvPr/>
          </p:nvSpPr>
          <p:spPr>
            <a:xfrm>
              <a:off x="5101449" y="4488532"/>
              <a:ext cx="2016224" cy="6048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>
              <a:spLocks/>
            </p:cNvSpPr>
            <p:nvPr/>
          </p:nvSpPr>
          <p:spPr>
            <a:xfrm rot="5400000">
              <a:off x="3952023" y="4733332"/>
              <a:ext cx="1209600" cy="72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5420413" y="4618439"/>
                  <a:ext cx="318062" cy="277854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413" y="4618439"/>
                  <a:ext cx="318062" cy="2778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1820635" y="5149604"/>
                  <a:ext cx="375459" cy="277854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𝑢𝑖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635" y="5149604"/>
                  <a:ext cx="375459" cy="2778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379310" y="5170939"/>
                  <a:ext cx="362768" cy="277854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en-US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𝑢</m:t>
                            </m:r>
                          </m:sub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310" y="5170939"/>
                  <a:ext cx="362768" cy="2778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接點 14"/>
            <p:cNvCxnSpPr/>
            <p:nvPr/>
          </p:nvCxnSpPr>
          <p:spPr>
            <a:xfrm>
              <a:off x="1353725" y="4632628"/>
              <a:ext cx="0" cy="54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2073044" y="5505936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253973" y="5311148"/>
              <a:ext cx="1332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1573941" y="5311148"/>
              <a:ext cx="252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1749797" y="4300154"/>
              <a:ext cx="252000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978176" y="4163722"/>
              <a:ext cx="177221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2206124" y="4296786"/>
              <a:ext cx="123583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3471999" y="4148654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555429" y="4153008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2073044" y="4488612"/>
              <a:ext cx="0" cy="72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1226071" y="4375519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222920" y="5122789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1351512" y="5376322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208983" y="5519607"/>
              <a:ext cx="257371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613974" y="4698428"/>
              <a:ext cx="360040" cy="55399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altLang="zh-TW" sz="3000" dirty="0" smtClean="0"/>
                <a:t>=</a:t>
              </a:r>
              <a:endParaRPr lang="zh-TW" altLang="en-US" sz="3000" dirty="0"/>
            </a:p>
          </p:txBody>
        </p:sp>
        <p:cxnSp>
          <p:nvCxnSpPr>
            <p:cNvPr id="30" name="直線接點 29"/>
            <p:cNvCxnSpPr/>
            <p:nvPr/>
          </p:nvCxnSpPr>
          <p:spPr>
            <a:xfrm flipV="1">
              <a:off x="4208973" y="5311978"/>
              <a:ext cx="144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V="1">
              <a:off x="4771713" y="5314128"/>
              <a:ext cx="144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000477" y="4645164"/>
              <a:ext cx="0" cy="54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3897565" y="4361663"/>
              <a:ext cx="250068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882935" y="5084296"/>
              <a:ext cx="250068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4000477" y="5352628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3871709" y="5523281"/>
              <a:ext cx="292815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線接點 36"/>
            <p:cNvCxnSpPr/>
            <p:nvPr/>
          </p:nvCxnSpPr>
          <p:spPr>
            <a:xfrm>
              <a:off x="5567808" y="4908490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5567808" y="4494492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231516" y="4300154"/>
              <a:ext cx="252000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5459895" y="4163720"/>
              <a:ext cx="177221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5687843" y="4296786"/>
              <a:ext cx="123583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6953719" y="4148654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5037148" y="4153007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7291673" y="4653799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右大括弧 44"/>
            <p:cNvSpPr/>
            <p:nvPr/>
          </p:nvSpPr>
          <p:spPr>
            <a:xfrm>
              <a:off x="7186157" y="4488612"/>
              <a:ext cx="117981" cy="57598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右大括弧 45"/>
            <p:cNvSpPr/>
            <p:nvPr/>
          </p:nvSpPr>
          <p:spPr>
            <a:xfrm rot="16200000">
              <a:off x="4485932" y="4103890"/>
              <a:ext cx="117981" cy="57598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431338" y="4060098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2771800" y="1628800"/>
            <a:ext cx="1946910" cy="1624429"/>
            <a:chOff x="2771800" y="1577355"/>
            <a:chExt cx="2433638" cy="2030536"/>
          </a:xfrm>
        </p:grpSpPr>
        <p:pic>
          <p:nvPicPr>
            <p:cNvPr id="20485" name="圖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564904"/>
              <a:ext cx="24336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577355"/>
              <a:ext cx="16478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276872"/>
              <a:ext cx="16287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字方塊 4"/>
          <p:cNvSpPr txBox="1"/>
          <p:nvPr/>
        </p:nvSpPr>
        <p:spPr>
          <a:xfrm>
            <a:off x="1724660" y="3140968"/>
            <a:ext cx="6249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latent factor: towards male, seriousness, etc.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32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Matrix Factorization (MF)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2254976"/>
              </a:xfrm>
            </p:spPr>
            <p:txBody>
              <a:bodyPr/>
              <a:lstStyle/>
              <a:p>
                <a:r>
                  <a:rPr lang="en-US" altLang="zh-TW" dirty="0" smtClean="0"/>
                  <a:t>Objective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𝑢𝑖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1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 + </m:t>
                              </m:r>
                              <m:sSup>
                                <m:sSup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 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zh-TW" altLang="zh-TW" dirty="0"/>
              </a:p>
              <a:p>
                <a:r>
                  <a:rPr lang="en-US" altLang="zh-TW" dirty="0" smtClean="0"/>
                  <a:t>Training</a:t>
                </a:r>
              </a:p>
              <a:p>
                <a:pPr lvl="1"/>
                <a:r>
                  <a:rPr lang="en-US" altLang="zh-TW" dirty="0" smtClean="0"/>
                  <a:t>gradient decent (GD)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22530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2254976"/>
              </a:xfrm>
              <a:blipFill rotWithShape="1">
                <a:blip r:embed="rId2"/>
                <a:stretch>
                  <a:fillRect l="-867" t="-2162" b="-4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1581150" y="3140968"/>
            <a:ext cx="3986213" cy="1755775"/>
            <a:chOff x="1581150" y="3959225"/>
            <a:chExt cx="3986213" cy="1755775"/>
          </a:xfrm>
        </p:grpSpPr>
        <p:pic>
          <p:nvPicPr>
            <p:cNvPr id="22532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775" y="3959225"/>
              <a:ext cx="2320925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50" y="4606925"/>
              <a:ext cx="3986213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>
              <a:xfrm>
                <a:off x="0" y="4839543"/>
                <a:ext cx="9144000" cy="16191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2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TW" dirty="0" smtClean="0"/>
                  <a:t>Alternating least square (ALS): alternatively fix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sub>
                      <m:sup/>
                    </m:sSubSup>
                  </m:oMath>
                </a14:m>
                <a:r>
                  <a:rPr lang="en-US" altLang="zh-TW" dirty="0" smtClean="0"/>
                  <a:t>’s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altLang="zh-TW" dirty="0"/>
                  <a:t>’s </a:t>
                </a:r>
                <a:r>
                  <a:rPr lang="en-US" altLang="zh-TW" dirty="0" smtClean="0"/>
                  <a:t> and compute the other as a least square problem</a:t>
                </a:r>
              </a:p>
              <a:p>
                <a:r>
                  <a:rPr lang="en-US" altLang="zh-TW" dirty="0" smtClean="0"/>
                  <a:t>Different from SVD (LSA)</a:t>
                </a:r>
              </a:p>
              <a:p>
                <a:pPr lvl="1"/>
                <a:r>
                  <a:rPr lang="en-US" altLang="zh-TW" dirty="0" smtClean="0"/>
                  <a:t>SVD assumes missing entries to be zero (a poor assumption)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39543"/>
                <a:ext cx="9144000" cy="1619161"/>
              </a:xfrm>
              <a:prstGeom prst="rect">
                <a:avLst/>
              </a:prstGeom>
              <a:blipFill rotWithShape="1">
                <a:blip r:embed="rId5"/>
                <a:stretch>
                  <a:fillRect l="-867" t="-2264" b="-67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12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Overfitting Problem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92630"/>
            <a:ext cx="4871923" cy="4264762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314480"/>
          </a:xfrm>
        </p:spPr>
        <p:txBody>
          <a:bodyPr/>
          <a:lstStyle/>
          <a:p>
            <a:r>
              <a:rPr lang="en-US" altLang="zh-TW" sz="2800" dirty="0" smtClean="0"/>
              <a:t>A good model is not just to fit all the training data</a:t>
            </a:r>
          </a:p>
          <a:p>
            <a:pPr lvl="1"/>
            <a:r>
              <a:rPr lang="en-US" altLang="zh-TW" sz="2600" dirty="0" smtClean="0"/>
              <a:t>needs  to cover unseen data well which may have distributions slightly different from that of training data</a:t>
            </a:r>
          </a:p>
          <a:p>
            <a:pPr lvl="1"/>
            <a:r>
              <a:rPr lang="en-US" altLang="zh-TW" sz="2600" dirty="0" smtClean="0"/>
              <a:t>too complicated models with too many parameters usually leads to </a:t>
            </a:r>
            <a:r>
              <a:rPr lang="en-US" altLang="zh-TW" sz="2600" dirty="0" err="1" smtClean="0"/>
              <a:t>overfitting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406657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Extensions </a:t>
            </a:r>
            <a:r>
              <a:rPr lang="en-US" altLang="zh-TW" sz="3600" dirty="0" smtClean="0"/>
              <a:t>of Matrix </a:t>
            </a:r>
            <a:r>
              <a:rPr lang="en-US" altLang="zh-TW" sz="3600" dirty="0"/>
              <a:t>Factorization (MF</a:t>
            </a:r>
            <a:r>
              <a:rPr lang="en-US" altLang="zh-TW" sz="3600" dirty="0" smtClean="0"/>
              <a:t>)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304973"/>
          </a:xfrm>
        </p:spPr>
        <p:txBody>
          <a:bodyPr/>
          <a:lstStyle/>
          <a:p>
            <a:r>
              <a:rPr lang="en-US" altLang="zh-TW" sz="2600" dirty="0" smtClean="0"/>
              <a:t>Biased MF</a:t>
            </a:r>
          </a:p>
          <a:p>
            <a:pPr lvl="1"/>
            <a:r>
              <a:rPr lang="en-US" altLang="zh-TW" sz="2400" dirty="0" smtClean="0"/>
              <a:t>add global bias  </a:t>
            </a:r>
            <a:r>
              <a:rPr lang="el-GR" altLang="zh-TW" sz="2400" i="1" dirty="0" smtClean="0"/>
              <a:t>μ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(usually = average rating)</a:t>
            </a:r>
            <a:r>
              <a:rPr lang="en-US" altLang="zh-TW" sz="2400" i="1" dirty="0" smtClean="0"/>
              <a:t>  </a:t>
            </a:r>
            <a:r>
              <a:rPr lang="en-US" altLang="zh-TW" sz="2400" dirty="0" smtClean="0"/>
              <a:t>, user bias</a:t>
            </a:r>
            <a:r>
              <a:rPr lang="zh-TW" altLang="en-US" sz="2400" dirty="0" smtClean="0"/>
              <a:t>  </a:t>
            </a:r>
            <a:r>
              <a:rPr lang="en-US" altLang="zh-TW" sz="2400" i="1" dirty="0" err="1" smtClean="0"/>
              <a:t>b</a:t>
            </a:r>
            <a:r>
              <a:rPr lang="en-US" altLang="zh-TW" sz="2400" i="1" baseline="-25000" dirty="0" err="1" smtClean="0"/>
              <a:t>u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, and item bias  </a:t>
            </a:r>
            <a:r>
              <a:rPr lang="en-US" altLang="zh-TW" sz="2400" i="1" dirty="0" smtClean="0"/>
              <a:t>b</a:t>
            </a:r>
            <a:r>
              <a:rPr lang="en-US" altLang="zh-TW" sz="2400" i="1" baseline="-25000" dirty="0" smtClean="0"/>
              <a:t>i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as parameters </a:t>
            </a:r>
            <a:endParaRPr lang="zh-TW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27051"/>
            <a:ext cx="3164078" cy="52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1"/>
          <p:cNvSpPr txBox="1">
            <a:spLocks/>
          </p:cNvSpPr>
          <p:nvPr/>
        </p:nvSpPr>
        <p:spPr>
          <a:xfrm>
            <a:off x="0" y="3137134"/>
            <a:ext cx="9144000" cy="9356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600" dirty="0" smtClean="0"/>
              <a:t>Non-negative </a:t>
            </a:r>
            <a:r>
              <a:rPr lang="en-US" altLang="zh-TW" sz="2600" dirty="0"/>
              <a:t>Matrix </a:t>
            </a:r>
            <a:r>
              <a:rPr lang="en-US" altLang="zh-TW" sz="2600" dirty="0" smtClean="0"/>
              <a:t>Factorization</a:t>
            </a:r>
            <a:endParaRPr lang="en-US" altLang="zh-TW" sz="2600" dirty="0"/>
          </a:p>
          <a:p>
            <a:pPr lvl="1"/>
            <a:r>
              <a:rPr lang="en-US" altLang="zh-TW" sz="2400" dirty="0" smtClean="0"/>
              <a:t>restrict </a:t>
            </a:r>
            <a:r>
              <a:rPr lang="en-US" altLang="zh-TW" sz="2400" dirty="0"/>
              <a:t>the value in each component of </a:t>
            </a:r>
            <a:r>
              <a:rPr lang="en-US" altLang="zh-TW" sz="2400" i="1" dirty="0" err="1"/>
              <a:t>p</a:t>
            </a:r>
            <a:r>
              <a:rPr lang="en-US" altLang="zh-TW" sz="2400" i="1" baseline="-25000" dirty="0" err="1"/>
              <a:t>u</a:t>
            </a:r>
            <a:r>
              <a:rPr lang="en-US" altLang="zh-TW" sz="2400" dirty="0"/>
              <a:t> and </a:t>
            </a:r>
            <a:r>
              <a:rPr lang="en-US" altLang="zh-TW" sz="2400" i="1" dirty="0"/>
              <a:t>q</a:t>
            </a:r>
            <a:r>
              <a:rPr lang="en-US" altLang="zh-TW" sz="2400" i="1" baseline="-25000" dirty="0"/>
              <a:t>i</a:t>
            </a:r>
            <a:r>
              <a:rPr lang="zh-TW" altLang="en-US" sz="2400" dirty="0"/>
              <a:t> </a:t>
            </a:r>
            <a:r>
              <a:rPr lang="en-US" altLang="zh-TW" sz="2400" dirty="0"/>
              <a:t>to be </a:t>
            </a:r>
            <a:r>
              <a:rPr lang="en-US" altLang="zh-TW" sz="2400" dirty="0" smtClean="0"/>
              <a:t>non-negative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4186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39493"/>
          </a:xfr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de-DE" sz="2600" b="1" dirty="0" smtClean="0">
                <a:latin typeface="Times New Roman" pitchFamily="18" charset="0"/>
                <a:cs typeface="Times New Roman" pitchFamily="18" charset="0"/>
              </a:rPr>
              <a:t>LSA and PLSA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Exploiting Latent Semantic Information in Statistical Language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”, Proceedings of the IEEE, Aug 2000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Latent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Semantic Mapping”, IEEE Signal Processing Magazine, Sept. 2005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Special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Issue on Speech Technology in Human-Machine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Communication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Probabilistic Latent Semantic Indexing”, ACM Special Interest Group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on Information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Retrieval (ACM SIGIR), 1999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Probabilistic Latent Semantic Indexing”, Proc. of  Uncertainty in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Artificial Intelligence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, 1999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altLang="zh-TW" sz="20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Spoken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Document Understanding and Organization”, IEEE Signal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Processing Magazine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, Sept. 2005, Special Issue on Speech Technology in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Human-Machine  Communication  </a:t>
            </a:r>
          </a:p>
          <a:p>
            <a:pPr algn="just">
              <a:lnSpc>
                <a:spcPct val="90000"/>
              </a:lnSpc>
            </a:pPr>
            <a:r>
              <a:rPr lang="de-DE" sz="2600" b="1" dirty="0">
                <a:latin typeface="Times New Roman" pitchFamily="18" charset="0"/>
                <a:cs typeface="Times New Roman" pitchFamily="18" charset="0"/>
              </a:rPr>
              <a:t>LDA and Gibbs Sampling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Christopher M. Bishop,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Pattern Recognition and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Learning, </a:t>
            </a: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Springer 2006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David M.; Andrew Y. Ng, Michael I. Jordan. "Latent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Allocation”, Journal of Machine Learning Research 2003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Gregor Heinrich,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arameter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estimation for text analysis”, 2005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6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355312"/>
          </a:xfrm>
        </p:spPr>
        <p:txBody>
          <a:bodyPr>
            <a:spAutoFit/>
          </a:bodyPr>
          <a:lstStyle/>
          <a:p>
            <a:r>
              <a:rPr lang="en-US" altLang="zh-TW" sz="2600" dirty="0" smtClean="0"/>
              <a:t>Matrix Factorization</a:t>
            </a:r>
            <a:r>
              <a:rPr lang="en-US" altLang="zh-TW" sz="2600" i="1" dirty="0" smtClean="0"/>
              <a:t> 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A Linear Ensemble of Individual and Blended Models for Music Rating Prediction. </a:t>
            </a:r>
            <a:r>
              <a:rPr lang="nl-NL" altLang="zh-TW" sz="2300" dirty="0" smtClean="0"/>
              <a:t>In JMLR W&amp;CP, volume 18, 2011.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Y. </a:t>
            </a:r>
            <a:r>
              <a:rPr lang="en-US" altLang="zh-TW" sz="2300" dirty="0" err="1" smtClean="0"/>
              <a:t>Koren</a:t>
            </a:r>
            <a:r>
              <a:rPr lang="en-US" altLang="zh-TW" sz="2300" dirty="0" smtClean="0"/>
              <a:t>, R. M. Bell, and C. </a:t>
            </a:r>
            <a:r>
              <a:rPr lang="en-US" altLang="zh-TW" sz="2300" dirty="0" err="1" smtClean="0"/>
              <a:t>Volinsky</a:t>
            </a:r>
            <a:r>
              <a:rPr lang="en-US" altLang="zh-TW" sz="2300" dirty="0" smtClean="0"/>
              <a:t>. Matrix factorization techniques for recommender systems. Computer, 42(8):30-37, 2009.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Introduction to Matrix Factorization Methods Collaborative Filtering (</a:t>
            </a:r>
            <a:r>
              <a:rPr lang="en-US" altLang="zh-TW" sz="2300" dirty="0" smtClean="0">
                <a:hlinkClick r:id="rId2"/>
              </a:rPr>
              <a:t>http://www.intelligentmining.com/knowledge/slides/Collaborative.Filtering.Factorization.pdf</a:t>
            </a:r>
            <a:r>
              <a:rPr lang="en-US" altLang="zh-TW" sz="2300" dirty="0" smtClean="0"/>
              <a:t>)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err="1" smtClean="0"/>
              <a:t>GraphLab</a:t>
            </a:r>
            <a:r>
              <a:rPr lang="en-US" altLang="zh-TW" sz="2300" dirty="0" smtClean="0"/>
              <a:t> API: Collaborative Filtering (</a:t>
            </a:r>
            <a:r>
              <a:rPr lang="en-US" altLang="zh-TW" sz="2300" dirty="0" smtClean="0">
                <a:hlinkClick r:id="rId3"/>
              </a:rPr>
              <a:t>http://docs.graphlab.org/collaborative_filtering.html</a:t>
            </a:r>
            <a:r>
              <a:rPr lang="en-US" altLang="zh-TW" sz="2300" dirty="0" smtClean="0"/>
              <a:t>)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J </a:t>
            </a:r>
            <a:r>
              <a:rPr lang="en-US" altLang="zh-TW" sz="2300" dirty="0" err="1" smtClean="0"/>
              <a:t>Mairal</a:t>
            </a:r>
            <a:r>
              <a:rPr lang="en-US" altLang="zh-TW" sz="2300" dirty="0" smtClean="0"/>
              <a:t>, F Bach, J Ponce, G </a:t>
            </a:r>
            <a:r>
              <a:rPr lang="en-US" altLang="zh-TW" sz="2300" dirty="0" err="1" smtClean="0"/>
              <a:t>Sapiro</a:t>
            </a:r>
            <a:r>
              <a:rPr lang="en-US" altLang="zh-TW" sz="2300" dirty="0" smtClean="0"/>
              <a:t>, Online learning for matrix factorization and sparse coding, The Journal of Machine Learning, 2010 </a:t>
            </a:r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53309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Latent Semantic Analysis (LSA)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TW" sz="2600" b="1" dirty="0" smtClean="0">
                <a:solidFill>
                  <a:schemeClr val="tx1"/>
                </a:solidFill>
                <a:latin typeface="Times New Roman" pitchFamily="18" charset="0"/>
              </a:rPr>
              <a:t>Word-Document Matrix Representation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72000"/>
            <a:ext cx="9144000" cy="594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Vocabulary V of size M and Corpus T of size 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V={w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}   ,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:  the i-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word    ,e.g. M=2</a:t>
            </a:r>
            <a:r>
              <a:rPr lang="en-US" altLang="zh-TW" sz="2200" dirty="0" smtClean="0">
                <a:latin typeface="AR MinchoL JIS" pitchFamily="49" charset="-128"/>
                <a:ea typeface="AR MinchoL JIS" pitchFamily="49" charset="-128"/>
                <a:cs typeface="Times New Roman" pitchFamily="18" charset="0"/>
              </a:rPr>
              <a:t>×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T={d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}   ,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:  the j-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document  ,e.g. N=10</a:t>
            </a: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number of times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occurs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total number of words present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   	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: total number of times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occurs in T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Word-Document Matrix W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	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	</a:t>
            </a:r>
            <a:r>
              <a:rPr lang="en-US" altLang="zh-TW" sz="2000" dirty="0" smtClean="0">
                <a:latin typeface="Times New Roman" pitchFamily="18" charset="0"/>
              </a:rPr>
              <a:t>W = [</a:t>
            </a:r>
            <a:r>
              <a:rPr lang="en-US" altLang="zh-TW" sz="2000" dirty="0" err="1" smtClean="0">
                <a:latin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ij</a:t>
            </a:r>
            <a:r>
              <a:rPr lang="en-US" altLang="zh-TW" sz="2000" dirty="0" smtClean="0">
                <a:latin typeface="Times New Roman" pitchFamily="18" charset="0"/>
              </a:rPr>
              <a:t>]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each row of W is a N-dim “feature vector” for a word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with respect to all documents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each column of W is a M-dim “feature vector” for a document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with respect to all words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l-GR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82600" y="2554288"/>
          <a:ext cx="8743950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方程式" r:id="rId3" imgW="6019800" imgH="1079500" progId="Equation.3">
                  <p:embed/>
                </p:oleObj>
              </mc:Choice>
              <mc:Fallback>
                <p:oleObj name="方程式" r:id="rId3" imgW="6019800" imgH="1079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554288"/>
                        <a:ext cx="8743950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29"/>
          <p:cNvGrpSpPr>
            <a:grpSpLocks/>
          </p:cNvGrpSpPr>
          <p:nvPr/>
        </p:nvGrpSpPr>
        <p:grpSpPr bwMode="auto">
          <a:xfrm>
            <a:off x="4110038" y="3895725"/>
            <a:ext cx="2547937" cy="1779588"/>
            <a:chOff x="2589" y="2454"/>
            <a:chExt cx="1605" cy="1121"/>
          </a:xfrm>
        </p:grpSpPr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2845" y="2694"/>
              <a:ext cx="1214" cy="806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15"/>
            <p:cNvSpPr txBox="1">
              <a:spLocks noChangeArrowheads="1"/>
            </p:cNvSpPr>
            <p:nvPr/>
          </p:nvSpPr>
          <p:spPr bwMode="auto">
            <a:xfrm>
              <a:off x="2756" y="2454"/>
              <a:ext cx="1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1   </a:t>
              </a: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2 </a:t>
              </a: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........ 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j </a:t>
              </a: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.......... 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080" name="Line 17"/>
            <p:cNvSpPr>
              <a:spLocks noChangeShapeType="1"/>
            </p:cNvSpPr>
            <p:nvPr/>
          </p:nvSpPr>
          <p:spPr bwMode="auto">
            <a:xfrm>
              <a:off x="2845" y="3218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1" name="Line 18"/>
            <p:cNvSpPr>
              <a:spLocks noChangeShapeType="1"/>
            </p:cNvSpPr>
            <p:nvPr/>
          </p:nvSpPr>
          <p:spPr bwMode="auto">
            <a:xfrm flipH="1">
              <a:off x="3543" y="2694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082" name="Group 22"/>
            <p:cNvGrpSpPr>
              <a:grpSpLocks/>
            </p:cNvGrpSpPr>
            <p:nvPr/>
          </p:nvGrpSpPr>
          <p:grpSpPr bwMode="auto">
            <a:xfrm>
              <a:off x="2589" y="2600"/>
              <a:ext cx="329" cy="975"/>
              <a:chOff x="2336" y="3013"/>
              <a:chExt cx="329" cy="975"/>
            </a:xfrm>
          </p:grpSpPr>
          <p:sp>
            <p:nvSpPr>
              <p:cNvPr id="3084" name="Text Box 16"/>
              <p:cNvSpPr txBox="1">
                <a:spLocks noChangeArrowheads="1"/>
              </p:cNvSpPr>
              <p:nvPr/>
            </p:nvSpPr>
            <p:spPr bwMode="auto">
              <a:xfrm>
                <a:off x="2336" y="3013"/>
                <a:ext cx="329" cy="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2</a:t>
                </a:r>
              </a:p>
              <a:p>
                <a:pPr eaLnBrk="1" hangingPunct="1">
                  <a:spcBef>
                    <a:spcPct val="80000"/>
                  </a:spcBef>
                </a:pP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i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M</a:t>
                </a:r>
                <a:endParaRPr lang="en-US" altLang="zh-TW">
                  <a:solidFill>
                    <a:srgbClr val="0000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Line 20"/>
              <p:cNvSpPr>
                <a:spLocks noChangeShapeType="1"/>
              </p:cNvSpPr>
              <p:nvPr/>
            </p:nvSpPr>
            <p:spPr bwMode="auto">
              <a:xfrm>
                <a:off x="2460" y="3702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86" name="Line 21"/>
              <p:cNvSpPr>
                <a:spLocks noChangeShapeType="1"/>
              </p:cNvSpPr>
              <p:nvPr/>
            </p:nvSpPr>
            <p:spPr bwMode="auto">
              <a:xfrm>
                <a:off x="2460" y="3430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083" name="Text Box 19"/>
            <p:cNvSpPr txBox="1">
              <a:spLocks noChangeArrowheads="1"/>
            </p:cNvSpPr>
            <p:nvPr/>
          </p:nvSpPr>
          <p:spPr bwMode="auto">
            <a:xfrm>
              <a:off x="3391" y="3100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w</a:t>
              </a:r>
              <a:r>
                <a:rPr lang="en-US" altLang="zh-TW" baseline="-25000">
                  <a:solidFill>
                    <a:schemeClr val="accent2"/>
                  </a:solidFill>
                  <a:latin typeface="Times New Roman" pitchFamily="18" charset="0"/>
                </a:rPr>
                <a:t>ij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t" anchorCtr="0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8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9381" r="-2" b="1276"/>
          <a:stretch>
            <a:fillRect/>
          </a:stretch>
        </p:blipFill>
        <p:spPr bwMode="auto">
          <a:xfrm>
            <a:off x="323850" y="907200"/>
            <a:ext cx="8424863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Latent Semantic Analysis (LSA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33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177737" y="1497523"/>
            <a:ext cx="1440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76056" y="1374636"/>
            <a:ext cx="28803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aseline="-25000" dirty="0"/>
              <a:t>j</a:t>
            </a:r>
            <a:endParaRPr lang="zh-TW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057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Dimensionality Reduction (1/2)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7200"/>
            <a:ext cx="9144000" cy="2857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800" b="1" baseline="300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spcBef>
                <a:spcPct val="0"/>
              </a:spcBef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ts val="6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dimensionality reduction: selection of R largest eigenvalues (R=800 for example)</a:t>
            </a: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46263" y="3143250"/>
          <a:ext cx="47513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6" name="方程式" r:id="rId3" imgW="2921000" imgH="228600" progId="Equation.3">
                  <p:embed/>
                </p:oleObj>
              </mc:Choice>
              <mc:Fallback>
                <p:oleObj name="方程式" r:id="rId3" imgW="29210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143250"/>
                        <a:ext cx="47513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9" name="Group 27"/>
          <p:cNvGrpSpPr>
            <a:grpSpLocks/>
          </p:cNvGrpSpPr>
          <p:nvPr/>
        </p:nvGrpSpPr>
        <p:grpSpPr bwMode="auto">
          <a:xfrm>
            <a:off x="350838" y="857250"/>
            <a:ext cx="1898650" cy="484188"/>
            <a:chOff x="221" y="515"/>
            <a:chExt cx="1196" cy="305"/>
          </a:xfrm>
        </p:grpSpPr>
        <p:graphicFrame>
          <p:nvGraphicFramePr>
            <p:cNvPr id="6168" name="Object 19"/>
            <p:cNvGraphicFramePr>
              <a:graphicFrameLocks noChangeAspect="1"/>
            </p:cNvGraphicFramePr>
            <p:nvPr/>
          </p:nvGraphicFramePr>
          <p:xfrm>
            <a:off x="221" y="527"/>
            <a:ext cx="1196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497" name="方程式" r:id="rId5" imgW="875920" imgH="215806" progId="Equation.3">
                    <p:embed/>
                  </p:oleObj>
                </mc:Choice>
                <mc:Fallback>
                  <p:oleObj name="方程式" r:id="rId5" imgW="87592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" y="527"/>
                          <a:ext cx="1196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Text Box 22"/>
            <p:cNvSpPr txBox="1">
              <a:spLocks noChangeArrowheads="1"/>
            </p:cNvSpPr>
            <p:nvPr/>
          </p:nvSpPr>
          <p:spPr bwMode="auto">
            <a:xfrm>
              <a:off x="555" y="521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T</a:t>
              </a:r>
              <a:endParaRPr lang="en-US" altLang="zh-TW" b="1"/>
            </a:p>
          </p:txBody>
        </p:sp>
        <p:sp>
          <p:nvSpPr>
            <p:cNvPr id="6170" name="Text Box 23"/>
            <p:cNvSpPr txBox="1">
              <a:spLocks noChangeArrowheads="1"/>
            </p:cNvSpPr>
            <p:nvPr/>
          </p:nvSpPr>
          <p:spPr bwMode="auto">
            <a:xfrm>
              <a:off x="1019" y="515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2</a:t>
              </a:r>
              <a:endParaRPr lang="en-US" altLang="zh-TW" b="1"/>
            </a:p>
          </p:txBody>
        </p:sp>
      </p:grpSp>
      <p:graphicFrame>
        <p:nvGraphicFramePr>
          <p:cNvPr id="6157" name="Object 27"/>
          <p:cNvGraphicFramePr>
            <a:graphicFrameLocks noGrp="1" noChangeAspect="1"/>
          </p:cNvGraphicFramePr>
          <p:nvPr/>
        </p:nvGraphicFramePr>
        <p:xfrm>
          <a:off x="655638" y="1306513"/>
          <a:ext cx="54165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8" name="方程式" r:id="rId7" imgW="3975100" imgH="482600" progId="Equation.3">
                  <p:embed/>
                </p:oleObj>
              </mc:Choice>
              <mc:Fallback>
                <p:oleObj name="方程式" r:id="rId7" imgW="3975100" imgH="482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306513"/>
                        <a:ext cx="54165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30"/>
          <p:cNvGraphicFramePr>
            <a:graphicFrameLocks noGrp="1" noChangeAspect="1"/>
          </p:cNvGraphicFramePr>
          <p:nvPr/>
        </p:nvGraphicFramePr>
        <p:xfrm>
          <a:off x="665163" y="1892300"/>
          <a:ext cx="59070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99" name="方程式" r:id="rId9" imgW="4368800" imgH="241300" progId="Equation.3">
                  <p:embed/>
                </p:oleObj>
              </mc:Choice>
              <mc:Fallback>
                <p:oleObj name="方程式" r:id="rId9" imgW="43688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892300"/>
                        <a:ext cx="590708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3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79324965"/>
              </p:ext>
            </p:extLst>
          </p:nvPr>
        </p:nvGraphicFramePr>
        <p:xfrm>
          <a:off x="552450" y="2187575"/>
          <a:ext cx="51863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0" name="方程式" r:id="rId11" imgW="4203360" imgH="342720" progId="Equation.3">
                  <p:embed/>
                </p:oleObj>
              </mc:Choice>
              <mc:Fallback>
                <p:oleObj name="方程式" r:id="rId11" imgW="4203360" imgH="342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187575"/>
                        <a:ext cx="51863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3133725" y="3441700"/>
            <a:ext cx="445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R “concepts” or “latent semantic concepts”</a:t>
            </a:r>
            <a:endParaRPr lang="en-US" altLang="zh-TW" dirty="0"/>
          </a:p>
        </p:txBody>
      </p:sp>
      <p:graphicFrame>
        <p:nvGraphicFramePr>
          <p:cNvPr id="6161" name="Object 32"/>
          <p:cNvGraphicFramePr>
            <a:graphicFrameLocks noGrp="1" noChangeAspect="1"/>
          </p:cNvGraphicFramePr>
          <p:nvPr/>
        </p:nvGraphicFramePr>
        <p:xfrm>
          <a:off x="2555875" y="2500313"/>
          <a:ext cx="48418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1" name="方程式" r:id="rId13" imgW="3632200" imgH="228600" progId="Equation.3">
                  <p:embed/>
                </p:oleObj>
              </mc:Choice>
              <mc:Fallback>
                <p:oleObj name="方程式" r:id="rId13" imgW="3632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500313"/>
                        <a:ext cx="48418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9" name="圖片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789040"/>
            <a:ext cx="88915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Dimensionality Reduction (2/2)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0" y="888984"/>
            <a:ext cx="9144000" cy="3072275"/>
            <a:chOff x="0" y="3221443"/>
            <a:chExt cx="9144000" cy="3072275"/>
          </a:xfrm>
        </p:grpSpPr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0" y="3356992"/>
              <a:ext cx="9144000" cy="233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spcBef>
                  <a:spcPct val="0"/>
                </a:spcBef>
              </a:pPr>
              <a:r>
                <a:rPr lang="en-US" altLang="zh-TW" sz="2800" b="1" baseline="30000" dirty="0" smtClean="0">
                  <a:latin typeface="Times New Roman" pitchFamily="18" charset="0"/>
                </a:rPr>
                <a:t> </a:t>
              </a:r>
            </a:p>
            <a:p>
              <a:pPr marL="542925" lvl="1" indent="-182563">
                <a:spcBef>
                  <a:spcPts val="500"/>
                </a:spcBef>
              </a:pPr>
              <a:r>
                <a:rPr lang="en-US" altLang="zh-TW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l-GR" altLang="zh-TW" sz="2000" dirty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000" dirty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800" b="1" baseline="30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800" b="1" baseline="30000" dirty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800" b="1" baseline="30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542925" lvl="1" indent="-182563">
                <a:spcBef>
                  <a:spcPts val="800"/>
                </a:spcBef>
              </a:pPr>
              <a:r>
                <a:rPr lang="en-US" altLang="zh-TW" sz="2000" dirty="0" smtClean="0">
                  <a:latin typeface="Times New Roman" pitchFamily="18" charset="0"/>
                  <a:cs typeface="Times New Roman" pitchFamily="18" charset="0"/>
                </a:rPr>
                <a:t> dimensionality reduction: selection of R largest eigenvalues</a:t>
              </a:r>
              <a:endParaRPr lang="el-GR" altLang="zh-TW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39"/>
            <p:cNvGrpSpPr>
              <a:grpSpLocks/>
            </p:cNvGrpSpPr>
            <p:nvPr/>
          </p:nvGrpSpPr>
          <p:grpSpPr bwMode="auto">
            <a:xfrm>
              <a:off x="242885" y="3221443"/>
              <a:ext cx="2136775" cy="528638"/>
              <a:chOff x="201" y="2235"/>
              <a:chExt cx="1346" cy="333"/>
            </a:xfrm>
          </p:grpSpPr>
          <p:graphicFrame>
            <p:nvGraphicFramePr>
              <p:cNvPr id="61" name="Object 21"/>
              <p:cNvGraphicFramePr>
                <a:graphicFrameLocks noChangeAspect="1"/>
              </p:cNvGraphicFramePr>
              <p:nvPr/>
            </p:nvGraphicFramePr>
            <p:xfrm>
              <a:off x="201" y="2275"/>
              <a:ext cx="1208" cy="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398" name="方程式" r:id="rId3" imgW="901309" imgH="215806" progId="Equation.3">
                      <p:embed/>
                    </p:oleObj>
                  </mc:Choice>
                  <mc:Fallback>
                    <p:oleObj name="方程式" r:id="rId3" imgW="901309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" y="2275"/>
                            <a:ext cx="1208" cy="2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Text Box 24"/>
              <p:cNvSpPr txBox="1">
                <a:spLocks noChangeArrowheads="1"/>
              </p:cNvSpPr>
              <p:nvPr/>
            </p:nvSpPr>
            <p:spPr bwMode="auto">
              <a:xfrm>
                <a:off x="1087" y="2235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2</a:t>
                </a:r>
                <a:endParaRPr lang="en-US" altLang="zh-TW" b="1"/>
              </a:p>
            </p:txBody>
          </p:sp>
          <p:sp>
            <p:nvSpPr>
              <p:cNvPr id="63" name="Text Box 25"/>
              <p:cNvSpPr txBox="1">
                <a:spLocks noChangeArrowheads="1"/>
              </p:cNvSpPr>
              <p:nvPr/>
            </p:nvSpPr>
            <p:spPr bwMode="auto">
              <a:xfrm>
                <a:off x="364" y="2263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T</a:t>
                </a:r>
                <a:endParaRPr lang="en-US" altLang="zh-TW" b="1"/>
              </a:p>
            </p:txBody>
          </p:sp>
          <p:sp>
            <p:nvSpPr>
              <p:cNvPr id="64" name="Text Box 30"/>
              <p:cNvSpPr txBox="1">
                <a:spLocks noChangeArrowheads="1"/>
              </p:cNvSpPr>
              <p:nvPr/>
            </p:nvSpPr>
            <p:spPr bwMode="auto">
              <a:xfrm>
                <a:off x="1331" y="2250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T</a:t>
                </a:r>
                <a:endParaRPr lang="en-US" altLang="zh-TW" b="1"/>
              </a:p>
            </p:txBody>
          </p:sp>
        </p:grpSp>
        <p:graphicFrame>
          <p:nvGraphicFramePr>
            <p:cNvPr id="53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762091"/>
                </p:ext>
              </p:extLst>
            </p:nvPr>
          </p:nvGraphicFramePr>
          <p:xfrm>
            <a:off x="642938" y="4648713"/>
            <a:ext cx="5865812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" name="方程式" r:id="rId5" imgW="3568700" imgH="292100" progId="Equation.3">
                    <p:embed/>
                  </p:oleObj>
                </mc:Choice>
                <mc:Fallback>
                  <p:oleObj name="方程式" r:id="rId5" imgW="35687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8" y="4648713"/>
                          <a:ext cx="5865812" cy="474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2517636" y="4976796"/>
              <a:ext cx="63103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s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baseline="30000" dirty="0">
                  <a:latin typeface="Times New Roman" pitchFamily="18" charset="0"/>
                </a:rPr>
                <a:t>2</a:t>
              </a:r>
              <a:r>
                <a:rPr lang="en-US" altLang="zh-TW" baseline="-25000" dirty="0">
                  <a:latin typeface="Times New Roman" pitchFamily="18" charset="0"/>
                </a:rPr>
                <a:t> </a:t>
              </a:r>
              <a:r>
                <a:rPr lang="en-US" altLang="zh-TW" dirty="0">
                  <a:latin typeface="Times New Roman" pitchFamily="18" charset="0"/>
                </a:rPr>
                <a:t>: weights (significance of the “component matrices” </a:t>
              </a:r>
              <a:r>
                <a:rPr lang="en-US" altLang="zh-TW" dirty="0" err="1">
                  <a:latin typeface="Times New Roman" pitchFamily="18" charset="0"/>
                </a:rPr>
                <a:t>e’</a:t>
              </a:r>
              <a:r>
                <a:rPr lang="en-US" altLang="zh-TW" baseline="-25000" dirty="0" err="1">
                  <a:latin typeface="Times New Roman" pitchFamily="18" charset="0"/>
                </a:rPr>
                <a:t>i</a:t>
              </a:r>
              <a:r>
                <a:rPr lang="en-US" altLang="zh-TW" baseline="-25000" dirty="0">
                  <a:latin typeface="Times New Roman" pitchFamily="18" charset="0"/>
                </a:rPr>
                <a:t> </a:t>
              </a:r>
              <a:r>
                <a:rPr lang="en-US" altLang="zh-TW" dirty="0" err="1">
                  <a:latin typeface="Times New Roman" pitchFamily="18" charset="0"/>
                </a:rPr>
                <a:t>e’</a:t>
              </a:r>
              <a:r>
                <a:rPr lang="en-US" altLang="zh-TW" baseline="-25000" dirty="0" err="1">
                  <a:latin typeface="Times New Roman" pitchFamily="18" charset="0"/>
                </a:rPr>
                <a:t>i</a:t>
              </a:r>
              <a:r>
                <a:rPr lang="en-US" altLang="zh-TW" baseline="30000" dirty="0" err="1">
                  <a:latin typeface="Times New Roman" pitchFamily="18" charset="0"/>
                </a:rPr>
                <a:t>T</a:t>
              </a:r>
              <a:r>
                <a:rPr lang="en-US" altLang="zh-TW" dirty="0">
                  <a:latin typeface="Times New Roman" pitchFamily="18" charset="0"/>
                </a:rPr>
                <a:t>)</a:t>
              </a:r>
            </a:p>
          </p:txBody>
        </p:sp>
        <p:graphicFrame>
          <p:nvGraphicFramePr>
            <p:cNvPr id="55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2355441"/>
                </p:ext>
              </p:extLst>
            </p:nvPr>
          </p:nvGraphicFramePr>
          <p:xfrm>
            <a:off x="1866900" y="5617443"/>
            <a:ext cx="49037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" name="方程式" r:id="rId7" imgW="2984500" imgH="203200" progId="Equation.3">
                    <p:embed/>
                  </p:oleObj>
                </mc:Choice>
                <mc:Fallback>
                  <p:oleObj name="方程式" r:id="rId7" imgW="2984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900" y="5617443"/>
                          <a:ext cx="49037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 Box 38"/>
            <p:cNvSpPr txBox="1">
              <a:spLocks noChangeArrowheads="1"/>
            </p:cNvSpPr>
            <p:nvPr/>
          </p:nvSpPr>
          <p:spPr bwMode="auto">
            <a:xfrm>
              <a:off x="3117850" y="5953993"/>
              <a:ext cx="45259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R “concepts” or “latent semantic concepts”</a:t>
              </a: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576709" y="3719519"/>
              <a:ext cx="8459787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500"/>
                </a:spcBef>
              </a:pPr>
              <a:r>
                <a:rPr lang="en-US" altLang="zh-TW" dirty="0">
                  <a:latin typeface="Times New Roman" pitchFamily="18" charset="0"/>
                </a:rPr>
                <a:t>(</a:t>
              </a:r>
              <a:r>
                <a:rPr lang="en-US" altLang="zh-TW" dirty="0" err="1">
                  <a:latin typeface="Times New Roman" pitchFamily="18" charset="0"/>
                </a:rPr>
                <a:t>i</a:t>
              </a:r>
              <a:r>
                <a:rPr lang="en-US" altLang="zh-TW" dirty="0">
                  <a:latin typeface="Times New Roman" pitchFamily="18" charset="0"/>
                </a:rPr>
                <a:t>, j) element of W</a:t>
              </a:r>
              <a:r>
                <a:rPr lang="en-US" altLang="zh-TW" baseline="30000" dirty="0">
                  <a:latin typeface="Times New Roman" pitchFamily="18" charset="0"/>
                </a:rPr>
                <a:t>T </a:t>
              </a:r>
              <a:r>
                <a:rPr lang="en-US" altLang="zh-TW" dirty="0">
                  <a:latin typeface="Times New Roman" pitchFamily="18" charset="0"/>
                </a:rPr>
                <a:t>W : inner product of </a:t>
              </a:r>
              <a:r>
                <a:rPr lang="en-US" altLang="zh-TW" dirty="0" err="1">
                  <a:latin typeface="Times New Roman" pitchFamily="18" charset="0"/>
                </a:rPr>
                <a:t>i-th</a:t>
              </a:r>
              <a:r>
                <a:rPr lang="en-US" altLang="zh-TW" dirty="0">
                  <a:latin typeface="Times New Roman" pitchFamily="18" charset="0"/>
                </a:rPr>
                <a:t> and j-</a:t>
              </a:r>
              <a:r>
                <a:rPr lang="en-US" altLang="zh-TW" dirty="0" err="1">
                  <a:latin typeface="Times New Roman" pitchFamily="18" charset="0"/>
                </a:rPr>
                <a:t>th</a:t>
              </a:r>
              <a:r>
                <a:rPr lang="en-US" altLang="zh-TW" dirty="0">
                  <a:latin typeface="Times New Roman" pitchFamily="18" charset="0"/>
                </a:rPr>
                <a:t> columns of W</a:t>
              </a:r>
            </a:p>
            <a:p>
              <a:pPr eaLnBrk="1" hangingPunct="1"/>
              <a:r>
                <a:rPr lang="en-US" altLang="zh-TW" dirty="0"/>
                <a:t>		     </a:t>
              </a:r>
              <a:r>
                <a:rPr lang="en-US" altLang="zh-TW" dirty="0">
                  <a:latin typeface="Times New Roman" pitchFamily="18" charset="0"/>
                </a:rPr>
                <a:t>“similarity” between d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dirty="0">
                  <a:latin typeface="Times New Roman" pitchFamily="18" charset="0"/>
                </a:rPr>
                <a:t> and </a:t>
              </a:r>
              <a:r>
                <a:rPr lang="en-US" altLang="zh-TW" dirty="0" err="1">
                  <a:latin typeface="Times New Roman" pitchFamily="18" charset="0"/>
                </a:rPr>
                <a:t>d</a:t>
              </a:r>
              <a:r>
                <a:rPr lang="en-US" altLang="zh-TW" baseline="-25000" dirty="0" err="1">
                  <a:latin typeface="Times New Roman" pitchFamily="18" charset="0"/>
                </a:rPr>
                <a:t>j</a:t>
              </a:r>
              <a:endParaRPr lang="en-US" altLang="zh-TW" dirty="0">
                <a:latin typeface="Times New Roman" pitchFamily="18" charset="0"/>
              </a:endParaRPr>
            </a:p>
          </p:txBody>
        </p:sp>
        <p:grpSp>
          <p:nvGrpSpPr>
            <p:cNvPr id="58" name="群組 26"/>
            <p:cNvGrpSpPr>
              <a:grpSpLocks/>
            </p:cNvGrpSpPr>
            <p:nvPr/>
          </p:nvGrpSpPr>
          <p:grpSpPr bwMode="auto">
            <a:xfrm>
              <a:off x="642938" y="4250761"/>
              <a:ext cx="8489950" cy="403225"/>
              <a:chOff x="688975" y="4025910"/>
              <a:chExt cx="8489950" cy="403222"/>
            </a:xfrm>
          </p:grpSpPr>
          <p:graphicFrame>
            <p:nvGraphicFramePr>
              <p:cNvPr id="59" name="Object 9"/>
              <p:cNvGraphicFramePr>
                <a:graphicFrameLocks noChangeAspect="1"/>
              </p:cNvGraphicFramePr>
              <p:nvPr/>
            </p:nvGraphicFramePr>
            <p:xfrm>
              <a:off x="688975" y="4078294"/>
              <a:ext cx="8489950" cy="350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01" name="方程式" r:id="rId9" imgW="5219700" imgH="215900" progId="Equation.3">
                      <p:embed/>
                    </p:oleObj>
                  </mc:Choice>
                  <mc:Fallback>
                    <p:oleObj name="方程式" r:id="rId9" imgW="52197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8975" y="4078294"/>
                            <a:ext cx="8489950" cy="3508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Text Box 42"/>
              <p:cNvSpPr txBox="1">
                <a:spLocks noChangeArrowheads="1"/>
              </p:cNvSpPr>
              <p:nvPr/>
            </p:nvSpPr>
            <p:spPr bwMode="auto">
              <a:xfrm>
                <a:off x="5651500" y="4025910"/>
                <a:ext cx="28733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200">
                    <a:latin typeface="Times New Roman" pitchFamily="18" charset="0"/>
                  </a:rPr>
                  <a:t>T</a:t>
                </a:r>
              </a:p>
            </p:txBody>
          </p:sp>
        </p:grpSp>
      </p:grpSp>
      <p:pic>
        <p:nvPicPr>
          <p:cNvPr id="65" name="圖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933056"/>
            <a:ext cx="89995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599162" y="6597352"/>
            <a:ext cx="972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87122" y="6538044"/>
            <a:ext cx="13748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TW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59598" y="5864572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004048" y="5784547"/>
            <a:ext cx="13748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TW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925" y="850900"/>
            <a:ext cx="9144000" cy="59817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b="1" baseline="300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Singular Value Decomposition (SVD)</a:t>
            </a:r>
            <a:endParaRPr lang="en-US" altLang="zh-TW" sz="2400" b="1" baseline="30000" dirty="0" smtClean="0">
              <a:latin typeface="Times New Roman" pitchFamily="18" charset="0"/>
            </a:endParaRPr>
          </a:p>
          <a:p>
            <a:pPr marL="1150938"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80000"/>
              </a:spcBef>
              <a:defRPr/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singular values, s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≥ s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.... ≥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U: left singular matrix, V: right singular matrix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Vectors for word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400" b="1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(a row)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 vector with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N reduced to a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R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space defined by N documents reduced to R-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space defined by R “concepts”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R row vectors of V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or column vectors of V, or eigenvectors {</a:t>
            </a:r>
            <a:r>
              <a:rPr lang="en-US" altLang="zh-TW" sz="2000" dirty="0" smtClean="0">
                <a:latin typeface="Times New Roman" pitchFamily="18" charset="0"/>
              </a:rPr>
              <a:t>e’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</a:rPr>
              <a:t>,..</a:t>
            </a:r>
            <a:r>
              <a:rPr lang="en-US" altLang="zh-TW" sz="2000" dirty="0" err="1" smtClean="0">
                <a:latin typeface="Times New Roman" pitchFamily="18" charset="0"/>
              </a:rPr>
              <a:t>e’</a:t>
            </a:r>
            <a:r>
              <a:rPr lang="en-US" altLang="zh-TW" sz="2000" baseline="-25000" dirty="0" err="1" smtClean="0">
                <a:latin typeface="Times New Roman" pitchFamily="18" charset="0"/>
              </a:rPr>
              <a:t>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}, are the 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basis for the “latent semantic space” with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R, with which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represented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words with similar “semantic concepts” have “closer” location in the “latent semantic space”</a:t>
            </a:r>
          </a:p>
          <a:p>
            <a:pPr marL="895350" lvl="2" indent="-173038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appear in similar “types” of documents, although not necessarily in exactly the same documents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3263" y="1257300"/>
          <a:ext cx="31623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方程式" r:id="rId3" imgW="1790700" imgH="254000" progId="Equation.3">
                  <p:embed/>
                </p:oleObj>
              </mc:Choice>
              <mc:Fallback>
                <p:oleObj name="方程式" r:id="rId3" imgW="1790700" imgH="254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257300"/>
                        <a:ext cx="31623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1" name="Group 92"/>
          <p:cNvGrpSpPr>
            <a:grpSpLocks/>
          </p:cNvGrpSpPr>
          <p:nvPr/>
        </p:nvGrpSpPr>
        <p:grpSpPr bwMode="auto">
          <a:xfrm>
            <a:off x="712788" y="1528763"/>
            <a:ext cx="6935787" cy="1576387"/>
            <a:chOff x="449" y="963"/>
            <a:chExt cx="4369" cy="993"/>
          </a:xfrm>
        </p:grpSpPr>
        <p:grpSp>
          <p:nvGrpSpPr>
            <p:cNvPr id="9226" name="Group 81"/>
            <p:cNvGrpSpPr>
              <a:grpSpLocks/>
            </p:cNvGrpSpPr>
            <p:nvPr/>
          </p:nvGrpSpPr>
          <p:grpSpPr bwMode="auto">
            <a:xfrm>
              <a:off x="449" y="981"/>
              <a:ext cx="1588" cy="905"/>
              <a:chOff x="449" y="831"/>
              <a:chExt cx="1588" cy="905"/>
            </a:xfrm>
          </p:grpSpPr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685" y="1023"/>
                <a:ext cx="1206" cy="66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9" name="Text Box 30"/>
              <p:cNvSpPr txBox="1">
                <a:spLocks noChangeArrowheads="1"/>
              </p:cNvSpPr>
              <p:nvPr/>
            </p:nvSpPr>
            <p:spPr bwMode="auto">
              <a:xfrm>
                <a:off x="609" y="831"/>
                <a:ext cx="142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1  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j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      .........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9250" name="Line 31"/>
              <p:cNvSpPr>
                <a:spLocks noChangeShapeType="1"/>
              </p:cNvSpPr>
              <p:nvPr/>
            </p:nvSpPr>
            <p:spPr bwMode="auto">
              <a:xfrm>
                <a:off x="685" y="1455"/>
                <a:ext cx="5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51" name="Line 32"/>
              <p:cNvSpPr>
                <a:spLocks noChangeShapeType="1"/>
              </p:cNvSpPr>
              <p:nvPr/>
            </p:nvSpPr>
            <p:spPr bwMode="auto">
              <a:xfrm flipH="1">
                <a:off x="1378" y="1023"/>
                <a:ext cx="0" cy="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252" name="Group 33"/>
              <p:cNvGrpSpPr>
                <a:grpSpLocks/>
              </p:cNvGrpSpPr>
              <p:nvPr/>
            </p:nvGrpSpPr>
            <p:grpSpPr bwMode="auto">
              <a:xfrm>
                <a:off x="449" y="915"/>
                <a:ext cx="327" cy="821"/>
                <a:chOff x="2336" y="3013"/>
                <a:chExt cx="329" cy="994"/>
              </a:xfrm>
            </p:grpSpPr>
            <p:sp>
              <p:nvSpPr>
                <p:cNvPr id="925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36" y="3013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55" name="Line 35"/>
                <p:cNvSpPr>
                  <a:spLocks noChangeShapeType="1"/>
                </p:cNvSpPr>
                <p:nvPr/>
              </p:nvSpPr>
              <p:spPr bwMode="auto">
                <a:xfrm>
                  <a:off x="2460" y="3702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256" name="Line 36"/>
                <p:cNvSpPr>
                  <a:spLocks noChangeShapeType="1"/>
                </p:cNvSpPr>
                <p:nvPr/>
              </p:nvSpPr>
              <p:spPr bwMode="auto">
                <a:xfrm>
                  <a:off x="2460" y="3430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9253" name="Text Box 37"/>
              <p:cNvSpPr txBox="1">
                <a:spLocks noChangeArrowheads="1"/>
              </p:cNvSpPr>
              <p:nvPr/>
            </p:nvSpPr>
            <p:spPr bwMode="auto">
              <a:xfrm>
                <a:off x="1216" y="1298"/>
                <a:ext cx="29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ij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227" name="Text Box 38"/>
            <p:cNvSpPr txBox="1">
              <a:spLocks noChangeArrowheads="1"/>
            </p:cNvSpPr>
            <p:nvPr/>
          </p:nvSpPr>
          <p:spPr bwMode="auto">
            <a:xfrm>
              <a:off x="2053" y="1402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=</a:t>
              </a:r>
            </a:p>
          </p:txBody>
        </p:sp>
        <p:grpSp>
          <p:nvGrpSpPr>
            <p:cNvPr id="9228" name="Group 54"/>
            <p:cNvGrpSpPr>
              <a:grpSpLocks/>
            </p:cNvGrpSpPr>
            <p:nvPr/>
          </p:nvGrpSpPr>
          <p:grpSpPr bwMode="auto">
            <a:xfrm>
              <a:off x="2225" y="1059"/>
              <a:ext cx="601" cy="821"/>
              <a:chOff x="2237" y="1087"/>
              <a:chExt cx="605" cy="994"/>
            </a:xfrm>
          </p:grpSpPr>
          <p:sp>
            <p:nvSpPr>
              <p:cNvPr id="9240" name="Rectangle 40"/>
              <p:cNvSpPr>
                <a:spLocks noChangeArrowheads="1"/>
              </p:cNvSpPr>
              <p:nvPr/>
            </p:nvSpPr>
            <p:spPr bwMode="auto">
              <a:xfrm>
                <a:off x="2493" y="1193"/>
                <a:ext cx="349" cy="80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" name="Line 42"/>
              <p:cNvSpPr>
                <a:spLocks noChangeShapeType="1"/>
              </p:cNvSpPr>
              <p:nvPr/>
            </p:nvSpPr>
            <p:spPr bwMode="auto">
              <a:xfrm>
                <a:off x="2493" y="1705"/>
                <a:ext cx="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242" name="Group 49"/>
              <p:cNvGrpSpPr>
                <a:grpSpLocks/>
              </p:cNvGrpSpPr>
              <p:nvPr/>
            </p:nvGrpSpPr>
            <p:grpSpPr bwMode="auto">
              <a:xfrm>
                <a:off x="2237" y="1087"/>
                <a:ext cx="329" cy="994"/>
                <a:chOff x="2109" y="1087"/>
                <a:chExt cx="329" cy="994"/>
              </a:xfrm>
            </p:grpSpPr>
            <p:sp>
              <p:nvSpPr>
                <p:cNvPr id="92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109" y="1087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46" name="Line 46"/>
                <p:cNvSpPr>
                  <a:spLocks noChangeShapeType="1"/>
                </p:cNvSpPr>
                <p:nvPr/>
              </p:nvSpPr>
              <p:spPr bwMode="auto">
                <a:xfrm>
                  <a:off x="2233" y="1776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247" name="Line 47"/>
                <p:cNvSpPr>
                  <a:spLocks noChangeShapeType="1"/>
                </p:cNvSpPr>
                <p:nvPr/>
              </p:nvSpPr>
              <p:spPr bwMode="auto">
                <a:xfrm>
                  <a:off x="2233" y="1504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9243" name="Text Box 48"/>
              <p:cNvSpPr txBox="1">
                <a:spLocks noChangeArrowheads="1"/>
              </p:cNvSpPr>
              <p:nvPr/>
            </p:nvSpPr>
            <p:spPr bwMode="auto">
              <a:xfrm>
                <a:off x="2523" y="1643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4" name="Text Box 51"/>
              <p:cNvSpPr txBox="1">
                <a:spLocks noChangeArrowheads="1"/>
              </p:cNvSpPr>
              <p:nvPr/>
            </p:nvSpPr>
            <p:spPr bwMode="auto">
              <a:xfrm>
                <a:off x="2523" y="1298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grpSp>
          <p:nvGrpSpPr>
            <p:cNvPr id="9229" name="Group 90"/>
            <p:cNvGrpSpPr>
              <a:grpSpLocks/>
            </p:cNvGrpSpPr>
            <p:nvPr/>
          </p:nvGrpSpPr>
          <p:grpSpPr bwMode="auto">
            <a:xfrm>
              <a:off x="2936" y="1110"/>
              <a:ext cx="390" cy="443"/>
              <a:chOff x="2936" y="1110"/>
              <a:chExt cx="390" cy="443"/>
            </a:xfrm>
          </p:grpSpPr>
          <p:sp>
            <p:nvSpPr>
              <p:cNvPr id="9235" name="Rectangle 53"/>
              <p:cNvSpPr>
                <a:spLocks noChangeArrowheads="1"/>
              </p:cNvSpPr>
              <p:nvPr/>
            </p:nvSpPr>
            <p:spPr bwMode="auto">
              <a:xfrm>
                <a:off x="2985" y="1163"/>
                <a:ext cx="284" cy="248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36" name="Text Box 55"/>
              <p:cNvSpPr txBox="1">
                <a:spLocks noChangeArrowheads="1"/>
              </p:cNvSpPr>
              <p:nvPr/>
            </p:nvSpPr>
            <p:spPr bwMode="auto">
              <a:xfrm>
                <a:off x="2966" y="1399"/>
                <a:ext cx="36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  <a:ea typeface="AR MinchoL JIS" pitchFamily="49" charset="-128"/>
                  </a:rPr>
                  <a:t>×R</a:t>
                </a:r>
              </a:p>
            </p:txBody>
          </p:sp>
          <p:sp>
            <p:nvSpPr>
              <p:cNvPr id="9237" name="Text Box 56"/>
              <p:cNvSpPr txBox="1">
                <a:spLocks noChangeArrowheads="1"/>
              </p:cNvSpPr>
              <p:nvPr/>
            </p:nvSpPr>
            <p:spPr bwMode="auto">
              <a:xfrm>
                <a:off x="2936" y="1110"/>
                <a:ext cx="19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1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9238" name="Text Box 57"/>
              <p:cNvSpPr txBox="1">
                <a:spLocks noChangeArrowheads="1"/>
              </p:cNvSpPr>
              <p:nvPr/>
            </p:nvSpPr>
            <p:spPr bwMode="auto">
              <a:xfrm>
                <a:off x="3034" y="1256"/>
                <a:ext cx="26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9239" name="Line 58"/>
              <p:cNvSpPr>
                <a:spLocks noChangeShapeType="1"/>
              </p:cNvSpPr>
              <p:nvPr/>
            </p:nvSpPr>
            <p:spPr bwMode="auto">
              <a:xfrm>
                <a:off x="3079" y="1256"/>
                <a:ext cx="7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30" name="Rectangle 61"/>
            <p:cNvSpPr>
              <a:spLocks noChangeArrowheads="1"/>
            </p:cNvSpPr>
            <p:nvPr/>
          </p:nvSpPr>
          <p:spPr bwMode="auto">
            <a:xfrm>
              <a:off x="3478" y="1165"/>
              <a:ext cx="1206" cy="250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1" name="Text Box 62"/>
            <p:cNvSpPr txBox="1">
              <a:spLocks noChangeArrowheads="1"/>
            </p:cNvSpPr>
            <p:nvPr/>
          </p:nvSpPr>
          <p:spPr bwMode="auto">
            <a:xfrm>
              <a:off x="3390" y="963"/>
              <a:ext cx="142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1  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2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 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j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..........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9232" name="Text Box 70"/>
            <p:cNvSpPr txBox="1">
              <a:spLocks noChangeArrowheads="1"/>
            </p:cNvSpPr>
            <p:nvPr/>
          </p:nvSpPr>
          <p:spPr bwMode="auto">
            <a:xfrm>
              <a:off x="4192" y="1186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9233" name="Text Box 71"/>
            <p:cNvSpPr txBox="1">
              <a:spLocks noChangeArrowheads="1"/>
            </p:cNvSpPr>
            <p:nvPr/>
          </p:nvSpPr>
          <p:spPr bwMode="auto">
            <a:xfrm>
              <a:off x="4347" y="1439"/>
              <a:ext cx="3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×N</a:t>
              </a:r>
            </a:p>
          </p:txBody>
        </p:sp>
        <p:sp>
          <p:nvSpPr>
            <p:cNvPr id="9234" name="Text Box 75"/>
            <p:cNvSpPr txBox="1">
              <a:spLocks noChangeArrowheads="1"/>
            </p:cNvSpPr>
            <p:nvPr/>
          </p:nvSpPr>
          <p:spPr bwMode="auto">
            <a:xfrm>
              <a:off x="2524" y="1803"/>
              <a:ext cx="3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×R</a:t>
              </a:r>
            </a:p>
          </p:txBody>
        </p:sp>
      </p:grpSp>
      <p:grpSp>
        <p:nvGrpSpPr>
          <p:cNvPr id="9222" name="Group 88"/>
          <p:cNvGrpSpPr>
            <a:grpSpLocks/>
          </p:cNvGrpSpPr>
          <p:nvPr/>
        </p:nvGrpSpPr>
        <p:grpSpPr bwMode="auto">
          <a:xfrm>
            <a:off x="6300788" y="1825625"/>
            <a:ext cx="569912" cy="422275"/>
            <a:chOff x="3969" y="1150"/>
            <a:chExt cx="359" cy="266"/>
          </a:xfrm>
        </p:grpSpPr>
        <p:sp>
          <p:nvSpPr>
            <p:cNvPr id="9223" name="Line 64"/>
            <p:cNvSpPr>
              <a:spLocks noChangeShapeType="1"/>
            </p:cNvSpPr>
            <p:nvPr/>
          </p:nvSpPr>
          <p:spPr bwMode="auto">
            <a:xfrm flipH="1">
              <a:off x="4168" y="1165"/>
              <a:ext cx="0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4" name="Text Box 69"/>
            <p:cNvSpPr txBox="1">
              <a:spLocks noChangeArrowheads="1"/>
            </p:cNvSpPr>
            <p:nvPr/>
          </p:nvSpPr>
          <p:spPr bwMode="auto">
            <a:xfrm>
              <a:off x="3969" y="1160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-25000">
                  <a:solidFill>
                    <a:schemeClr val="accent2"/>
                  </a:solidFill>
                  <a:latin typeface="Times New Roman" pitchFamily="18" charset="0"/>
                </a:rPr>
                <a:t>j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9225" name="Text Box 85"/>
            <p:cNvSpPr txBox="1">
              <a:spLocks noChangeArrowheads="1"/>
            </p:cNvSpPr>
            <p:nvPr/>
          </p:nvSpPr>
          <p:spPr bwMode="auto">
            <a:xfrm>
              <a:off x="4035" y="1150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8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8610"/>
            <a:ext cx="89916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2" name="矩形 1"/>
          <p:cNvSpPr/>
          <p:nvPr/>
        </p:nvSpPr>
        <p:spPr>
          <a:xfrm>
            <a:off x="4076334" y="6224496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563">
              <a:spcBef>
                <a:spcPct val="10000"/>
              </a:spcBef>
            </a:pPr>
            <a:r>
              <a:rPr lang="en-US" altLang="zh-TW" sz="22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2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altLang="zh-TW" sz="2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   (just as a column in W= USV</a:t>
            </a:r>
            <a:r>
              <a:rPr lang="en-US" altLang="zh-TW" sz="220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31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876300"/>
            <a:ext cx="9144000" cy="59817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b="1" baseline="300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Singular Value Decomposition (SVD)</a:t>
            </a:r>
            <a:endParaRPr lang="en-US" altLang="zh-TW" sz="2400" b="1" baseline="30000" dirty="0" smtClean="0">
              <a:latin typeface="Times New Roman" pitchFamily="18" charset="0"/>
            </a:endParaRPr>
          </a:p>
          <a:p>
            <a:pPr marL="1150938"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Vectors for document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4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(a row, or </a:t>
            </a:r>
            <a:r>
              <a:rPr lang="en-US" altLang="zh-TW" sz="24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= S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for a column)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 vector with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M reduced to a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R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space defined  by M words reduced to R-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space defined by R “concepts”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R columns of U, or eigenvectors{e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}, are the 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basis for the “latent semantic space” with dimensionality R, with which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represented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documents with similar “semantic concepts” have “closer” location in the “latent semantic space”</a:t>
            </a:r>
          </a:p>
          <a:p>
            <a:pPr marL="895350" lvl="2" indent="-173038" eaLnBrk="1" hangingPunct="1">
              <a:spcBef>
                <a:spcPct val="0"/>
              </a:spcBef>
              <a:defRPr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include similar “types” of words, although not necessarily exactly the same words</a:t>
            </a:r>
          </a:p>
          <a:p>
            <a:pPr marL="180975" indent="-180975" eaLnBrk="1" hangingPunct="1">
              <a:lnSpc>
                <a:spcPct val="75000"/>
              </a:lnSpc>
              <a:spcBef>
                <a:spcPct val="0"/>
              </a:spcBef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The Association Structure between words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and documents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is preserved with noisy information deleted, while the dimensionality is reduced to a common set of R “concepts”</a:t>
            </a:r>
            <a:endParaRPr lang="zh-TW" altLang="el-G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8" name="Group 78"/>
          <p:cNvGrpSpPr>
            <a:grpSpLocks/>
          </p:cNvGrpSpPr>
          <p:nvPr/>
        </p:nvGrpSpPr>
        <p:grpSpPr bwMode="auto">
          <a:xfrm>
            <a:off x="712788" y="1217613"/>
            <a:ext cx="6935787" cy="1593850"/>
            <a:chOff x="449" y="1020"/>
            <a:chExt cx="4369" cy="1004"/>
          </a:xfrm>
        </p:grpSpPr>
        <p:grpSp>
          <p:nvGrpSpPr>
            <p:cNvPr id="11270" name="Group 41"/>
            <p:cNvGrpSpPr>
              <a:grpSpLocks/>
            </p:cNvGrpSpPr>
            <p:nvPr/>
          </p:nvGrpSpPr>
          <p:grpSpPr bwMode="auto">
            <a:xfrm>
              <a:off x="449" y="1049"/>
              <a:ext cx="1588" cy="905"/>
              <a:chOff x="449" y="831"/>
              <a:chExt cx="1588" cy="905"/>
            </a:xfrm>
          </p:grpSpPr>
          <p:sp>
            <p:nvSpPr>
              <p:cNvPr id="11295" name="Rectangle 42"/>
              <p:cNvSpPr>
                <a:spLocks noChangeArrowheads="1"/>
              </p:cNvSpPr>
              <p:nvPr/>
            </p:nvSpPr>
            <p:spPr bwMode="auto">
              <a:xfrm>
                <a:off x="685" y="1023"/>
                <a:ext cx="1206" cy="66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96" name="Text Box 43"/>
              <p:cNvSpPr txBox="1">
                <a:spLocks noChangeArrowheads="1"/>
              </p:cNvSpPr>
              <p:nvPr/>
            </p:nvSpPr>
            <p:spPr bwMode="auto">
              <a:xfrm>
                <a:off x="609" y="831"/>
                <a:ext cx="142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1  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j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      .........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11297" name="Line 44"/>
              <p:cNvSpPr>
                <a:spLocks noChangeShapeType="1"/>
              </p:cNvSpPr>
              <p:nvPr/>
            </p:nvSpPr>
            <p:spPr bwMode="auto">
              <a:xfrm>
                <a:off x="685" y="1455"/>
                <a:ext cx="5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8" name="Line 45"/>
              <p:cNvSpPr>
                <a:spLocks noChangeShapeType="1"/>
              </p:cNvSpPr>
              <p:nvPr/>
            </p:nvSpPr>
            <p:spPr bwMode="auto">
              <a:xfrm flipH="1">
                <a:off x="1378" y="1023"/>
                <a:ext cx="0" cy="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299" name="Group 46"/>
              <p:cNvGrpSpPr>
                <a:grpSpLocks/>
              </p:cNvGrpSpPr>
              <p:nvPr/>
            </p:nvGrpSpPr>
            <p:grpSpPr bwMode="auto">
              <a:xfrm>
                <a:off x="449" y="915"/>
                <a:ext cx="327" cy="821"/>
                <a:chOff x="2336" y="3013"/>
                <a:chExt cx="329" cy="994"/>
              </a:xfrm>
            </p:grpSpPr>
            <p:sp>
              <p:nvSpPr>
                <p:cNvPr id="1130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336" y="3013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302" name="Line 48"/>
                <p:cNvSpPr>
                  <a:spLocks noChangeShapeType="1"/>
                </p:cNvSpPr>
                <p:nvPr/>
              </p:nvSpPr>
              <p:spPr bwMode="auto">
                <a:xfrm>
                  <a:off x="2460" y="3702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03" name="Line 49"/>
                <p:cNvSpPr>
                  <a:spLocks noChangeShapeType="1"/>
                </p:cNvSpPr>
                <p:nvPr/>
              </p:nvSpPr>
              <p:spPr bwMode="auto">
                <a:xfrm>
                  <a:off x="2460" y="3430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1300" name="Text Box 50"/>
              <p:cNvSpPr txBox="1">
                <a:spLocks noChangeArrowheads="1"/>
              </p:cNvSpPr>
              <p:nvPr/>
            </p:nvSpPr>
            <p:spPr bwMode="auto">
              <a:xfrm>
                <a:off x="1216" y="1298"/>
                <a:ext cx="29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ij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271" name="Text Box 51"/>
            <p:cNvSpPr txBox="1">
              <a:spLocks noChangeArrowheads="1"/>
            </p:cNvSpPr>
            <p:nvPr/>
          </p:nvSpPr>
          <p:spPr bwMode="auto">
            <a:xfrm>
              <a:off x="2053" y="1470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=</a:t>
              </a:r>
            </a:p>
          </p:txBody>
        </p:sp>
        <p:grpSp>
          <p:nvGrpSpPr>
            <p:cNvPr id="11272" name="Group 52"/>
            <p:cNvGrpSpPr>
              <a:grpSpLocks/>
            </p:cNvGrpSpPr>
            <p:nvPr/>
          </p:nvGrpSpPr>
          <p:grpSpPr bwMode="auto">
            <a:xfrm>
              <a:off x="2225" y="1127"/>
              <a:ext cx="601" cy="821"/>
              <a:chOff x="2237" y="1087"/>
              <a:chExt cx="605" cy="994"/>
            </a:xfrm>
          </p:grpSpPr>
          <p:sp>
            <p:nvSpPr>
              <p:cNvPr id="11287" name="Rectangle 53"/>
              <p:cNvSpPr>
                <a:spLocks noChangeArrowheads="1"/>
              </p:cNvSpPr>
              <p:nvPr/>
            </p:nvSpPr>
            <p:spPr bwMode="auto">
              <a:xfrm>
                <a:off x="2493" y="1193"/>
                <a:ext cx="349" cy="80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88" name="Line 54"/>
              <p:cNvSpPr>
                <a:spLocks noChangeShapeType="1"/>
              </p:cNvSpPr>
              <p:nvPr/>
            </p:nvSpPr>
            <p:spPr bwMode="auto">
              <a:xfrm>
                <a:off x="2493" y="1705"/>
                <a:ext cx="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289" name="Group 55"/>
              <p:cNvGrpSpPr>
                <a:grpSpLocks/>
              </p:cNvGrpSpPr>
              <p:nvPr/>
            </p:nvGrpSpPr>
            <p:grpSpPr bwMode="auto">
              <a:xfrm>
                <a:off x="2237" y="1087"/>
                <a:ext cx="329" cy="994"/>
                <a:chOff x="2109" y="1087"/>
                <a:chExt cx="329" cy="994"/>
              </a:xfrm>
            </p:grpSpPr>
            <p:sp>
              <p:nvSpPr>
                <p:cNvPr id="1129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109" y="1087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93" name="Line 57"/>
                <p:cNvSpPr>
                  <a:spLocks noChangeShapeType="1"/>
                </p:cNvSpPr>
                <p:nvPr/>
              </p:nvSpPr>
              <p:spPr bwMode="auto">
                <a:xfrm>
                  <a:off x="2233" y="1776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94" name="Line 58"/>
                <p:cNvSpPr>
                  <a:spLocks noChangeShapeType="1"/>
                </p:cNvSpPr>
                <p:nvPr/>
              </p:nvSpPr>
              <p:spPr bwMode="auto">
                <a:xfrm>
                  <a:off x="2233" y="1504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1290" name="Text Box 59"/>
              <p:cNvSpPr txBox="1">
                <a:spLocks noChangeArrowheads="1"/>
              </p:cNvSpPr>
              <p:nvPr/>
            </p:nvSpPr>
            <p:spPr bwMode="auto">
              <a:xfrm>
                <a:off x="2523" y="1643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1" name="Text Box 60"/>
              <p:cNvSpPr txBox="1">
                <a:spLocks noChangeArrowheads="1"/>
              </p:cNvSpPr>
              <p:nvPr/>
            </p:nvSpPr>
            <p:spPr bwMode="auto">
              <a:xfrm>
                <a:off x="2523" y="1298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grpSp>
          <p:nvGrpSpPr>
            <p:cNvPr id="11273" name="Group 77"/>
            <p:cNvGrpSpPr>
              <a:grpSpLocks/>
            </p:cNvGrpSpPr>
            <p:nvPr/>
          </p:nvGrpSpPr>
          <p:grpSpPr bwMode="auto">
            <a:xfrm>
              <a:off x="2936" y="1178"/>
              <a:ext cx="390" cy="443"/>
              <a:chOff x="2936" y="1178"/>
              <a:chExt cx="390" cy="443"/>
            </a:xfrm>
          </p:grpSpPr>
          <p:sp>
            <p:nvSpPr>
              <p:cNvPr id="11282" name="Rectangle 62"/>
              <p:cNvSpPr>
                <a:spLocks noChangeArrowheads="1"/>
              </p:cNvSpPr>
              <p:nvPr/>
            </p:nvSpPr>
            <p:spPr bwMode="auto">
              <a:xfrm>
                <a:off x="2985" y="1231"/>
                <a:ext cx="284" cy="248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83" name="Text Box 63"/>
              <p:cNvSpPr txBox="1">
                <a:spLocks noChangeArrowheads="1"/>
              </p:cNvSpPr>
              <p:nvPr/>
            </p:nvSpPr>
            <p:spPr bwMode="auto">
              <a:xfrm>
                <a:off x="2966" y="1467"/>
                <a:ext cx="36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  <a:ea typeface="AR MinchoL JIS" pitchFamily="49" charset="-128"/>
                  </a:rPr>
                  <a:t>×R</a:t>
                </a:r>
              </a:p>
            </p:txBody>
          </p:sp>
          <p:sp>
            <p:nvSpPr>
              <p:cNvPr id="11284" name="Text Box 64"/>
              <p:cNvSpPr txBox="1">
                <a:spLocks noChangeArrowheads="1"/>
              </p:cNvSpPr>
              <p:nvPr/>
            </p:nvSpPr>
            <p:spPr bwMode="auto">
              <a:xfrm>
                <a:off x="2936" y="1178"/>
                <a:ext cx="19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1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11285" name="Text Box 65"/>
              <p:cNvSpPr txBox="1">
                <a:spLocks noChangeArrowheads="1"/>
              </p:cNvSpPr>
              <p:nvPr/>
            </p:nvSpPr>
            <p:spPr bwMode="auto">
              <a:xfrm>
                <a:off x="3072" y="1298"/>
                <a:ext cx="23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11286" name="Line 66"/>
              <p:cNvSpPr>
                <a:spLocks noChangeShapeType="1"/>
              </p:cNvSpPr>
              <p:nvPr/>
            </p:nvSpPr>
            <p:spPr bwMode="auto">
              <a:xfrm>
                <a:off x="3079" y="1324"/>
                <a:ext cx="7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274" name="Rectangle 67"/>
            <p:cNvSpPr>
              <a:spLocks noChangeArrowheads="1"/>
            </p:cNvSpPr>
            <p:nvPr/>
          </p:nvSpPr>
          <p:spPr bwMode="auto">
            <a:xfrm>
              <a:off x="3478" y="1233"/>
              <a:ext cx="1206" cy="250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75" name="Text Box 68"/>
            <p:cNvSpPr txBox="1">
              <a:spLocks noChangeArrowheads="1"/>
            </p:cNvSpPr>
            <p:nvPr/>
          </p:nvSpPr>
          <p:spPr bwMode="auto">
            <a:xfrm>
              <a:off x="3390" y="1020"/>
              <a:ext cx="142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1  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2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 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j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..........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1276" name="Line 69"/>
            <p:cNvSpPr>
              <a:spLocks noChangeShapeType="1"/>
            </p:cNvSpPr>
            <p:nvPr/>
          </p:nvSpPr>
          <p:spPr bwMode="auto">
            <a:xfrm flipH="1">
              <a:off x="4172" y="1233"/>
              <a:ext cx="0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7" name="Text Box 70"/>
            <p:cNvSpPr txBox="1">
              <a:spLocks noChangeArrowheads="1"/>
            </p:cNvSpPr>
            <p:nvPr/>
          </p:nvSpPr>
          <p:spPr bwMode="auto">
            <a:xfrm>
              <a:off x="3969" y="1228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-25000">
                  <a:solidFill>
                    <a:schemeClr val="accent2"/>
                  </a:solidFill>
                  <a:latin typeface="Times New Roman" pitchFamily="18" charset="0"/>
                </a:rPr>
                <a:t>j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78" name="Text Box 71"/>
            <p:cNvSpPr txBox="1">
              <a:spLocks noChangeArrowheads="1"/>
            </p:cNvSpPr>
            <p:nvPr/>
          </p:nvSpPr>
          <p:spPr bwMode="auto">
            <a:xfrm>
              <a:off x="4192" y="1254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79" name="Text Box 72"/>
            <p:cNvSpPr txBox="1">
              <a:spLocks noChangeArrowheads="1"/>
            </p:cNvSpPr>
            <p:nvPr/>
          </p:nvSpPr>
          <p:spPr bwMode="auto">
            <a:xfrm>
              <a:off x="4347" y="1507"/>
              <a:ext cx="3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×N</a:t>
              </a:r>
            </a:p>
          </p:txBody>
        </p:sp>
        <p:sp>
          <p:nvSpPr>
            <p:cNvPr id="11280" name="Text Box 73"/>
            <p:cNvSpPr txBox="1">
              <a:spLocks noChangeArrowheads="1"/>
            </p:cNvSpPr>
            <p:nvPr/>
          </p:nvSpPr>
          <p:spPr bwMode="auto">
            <a:xfrm>
              <a:off x="2524" y="1871"/>
              <a:ext cx="3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×R</a:t>
              </a:r>
            </a:p>
          </p:txBody>
        </p:sp>
        <p:sp>
          <p:nvSpPr>
            <p:cNvPr id="11281" name="Text Box 74"/>
            <p:cNvSpPr txBox="1">
              <a:spLocks noChangeArrowheads="1"/>
            </p:cNvSpPr>
            <p:nvPr/>
          </p:nvSpPr>
          <p:spPr bwMode="auto">
            <a:xfrm>
              <a:off x="4039" y="1218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69" name="Text Box 75"/>
          <p:cNvSpPr txBox="1">
            <a:spLocks noChangeArrowheads="1"/>
          </p:cNvSpPr>
          <p:nvPr/>
        </p:nvSpPr>
        <p:spPr bwMode="auto">
          <a:xfrm>
            <a:off x="5849938" y="2811463"/>
            <a:ext cx="465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 b="1" baseline="30000">
                <a:latin typeface="Times New Roman" pitchFamily="18" charset="0"/>
              </a:rPr>
              <a:t>T</a:t>
            </a:r>
            <a:endParaRPr lang="en-US" altLang="zh-TW" sz="1400" b="1">
              <a:latin typeface="Times New Roman" pitchFamily="18" charset="0"/>
            </a:endParaRPr>
          </a:p>
        </p:txBody>
      </p:sp>
      <p:sp>
        <p:nvSpPr>
          <p:cNvPr id="4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6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2371</Words>
  <Application>Microsoft Office PowerPoint</Application>
  <PresentationFormat>如螢幕大小 (4:3)</PresentationFormat>
  <Paragraphs>431</Paragraphs>
  <Slides>29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1" baseType="lpstr">
      <vt:lpstr>1_Office 佈景主題</vt:lpstr>
      <vt:lpstr>方程式</vt:lpstr>
      <vt:lpstr>PowerPoint 簡報</vt:lpstr>
      <vt:lpstr>Latent Semantic Analysis (LSA)</vt:lpstr>
      <vt:lpstr>Latent Semantic Analysis (LSA) - Word-Document Matrix Representation</vt:lpstr>
      <vt:lpstr>Latent Semantic Analysis (LSA)</vt:lpstr>
      <vt:lpstr>Dimensionality Reduction (1/2)</vt:lpstr>
      <vt:lpstr>Dimensionality Reduction (2/2)</vt:lpstr>
      <vt:lpstr>Singular Value Decomposition (SVD)</vt:lpstr>
      <vt:lpstr>Singular Value Decomposition (SVD)</vt:lpstr>
      <vt:lpstr>Singular Value Decomposition (SVD)</vt:lpstr>
      <vt:lpstr>Example Applications in Linguistic Processing</vt:lpstr>
      <vt:lpstr>PowerPoint 簡報</vt:lpstr>
      <vt:lpstr>Example Applications in Linguistic Processing</vt:lpstr>
      <vt:lpstr>Integration with N-gram Language Models</vt:lpstr>
      <vt:lpstr>Probabilistic Latent Semantic Analysis (PLSA)</vt:lpstr>
      <vt:lpstr>Probabilistic Latent Semantic Analysis (PLSA)</vt:lpstr>
      <vt:lpstr>Latent Dirichlet Allocation(LDA)</vt:lpstr>
      <vt:lpstr>Gibbs Sampling in general</vt:lpstr>
      <vt:lpstr>Gibbs Sampling applied on LDA</vt:lpstr>
      <vt:lpstr>Gibbs Sampling applied on LDA</vt:lpstr>
      <vt:lpstr>Gibbs Sampling applied on LDA</vt:lpstr>
      <vt:lpstr>Gibbs Sampling applied on LDA</vt:lpstr>
      <vt:lpstr>Gibbs Sampling applied on LDA</vt:lpstr>
      <vt:lpstr>Matrix Factorization (MF) for Recommendation systems</vt:lpstr>
      <vt:lpstr>Matrix Factorization (MF)</vt:lpstr>
      <vt:lpstr>Matrix Factorization (MF)</vt:lpstr>
      <vt:lpstr>Overfitting Problem</vt:lpstr>
      <vt:lpstr>Extensions of Matrix Factorization (MF)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257</cp:revision>
  <cp:lastPrinted>2014-06-09T03:06:56Z</cp:lastPrinted>
  <dcterms:created xsi:type="dcterms:W3CDTF">2013-01-13T14:50:10Z</dcterms:created>
  <dcterms:modified xsi:type="dcterms:W3CDTF">2014-06-09T03:10:39Z</dcterms:modified>
</cp:coreProperties>
</file>