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261" r:id="rId6"/>
    <p:sldId id="262" r:id="rId7"/>
    <p:sldId id="330" r:id="rId8"/>
    <p:sldId id="263" r:id="rId9"/>
    <p:sldId id="277" r:id="rId10"/>
    <p:sldId id="334" r:id="rId11"/>
    <p:sldId id="320" r:id="rId12"/>
    <p:sldId id="321" r:id="rId13"/>
    <p:sldId id="322" r:id="rId14"/>
    <p:sldId id="279" r:id="rId15"/>
    <p:sldId id="323" r:id="rId16"/>
    <p:sldId id="324" r:id="rId17"/>
    <p:sldId id="325" r:id="rId18"/>
    <p:sldId id="326" r:id="rId19"/>
    <p:sldId id="280" r:id="rId20"/>
    <p:sldId id="281" r:id="rId21"/>
    <p:sldId id="328" r:id="rId22"/>
    <p:sldId id="331" r:id="rId23"/>
    <p:sldId id="282" r:id="rId24"/>
    <p:sldId id="287" r:id="rId25"/>
    <p:sldId id="283" r:id="rId26"/>
    <p:sldId id="317" r:id="rId27"/>
    <p:sldId id="289" r:id="rId28"/>
    <p:sldId id="332" r:id="rId29"/>
    <p:sldId id="290" r:id="rId30"/>
    <p:sldId id="284" r:id="rId31"/>
    <p:sldId id="285" r:id="rId32"/>
    <p:sldId id="318" r:id="rId33"/>
    <p:sldId id="292" r:id="rId34"/>
    <p:sldId id="293" r:id="rId35"/>
    <p:sldId id="288" r:id="rId36"/>
    <p:sldId id="294" r:id="rId37"/>
    <p:sldId id="272" r:id="rId38"/>
    <p:sldId id="295" r:id="rId39"/>
    <p:sldId id="296" r:id="rId40"/>
    <p:sldId id="273" r:id="rId41"/>
    <p:sldId id="297" r:id="rId42"/>
    <p:sldId id="298" r:id="rId43"/>
    <p:sldId id="299" r:id="rId44"/>
    <p:sldId id="274" r:id="rId45"/>
    <p:sldId id="335" r:id="rId46"/>
    <p:sldId id="275" r:id="rId47"/>
    <p:sldId id="300" r:id="rId48"/>
    <p:sldId id="276" r:id="rId49"/>
    <p:sldId id="333" r:id="rId50"/>
    <p:sldId id="264" r:id="rId51"/>
    <p:sldId id="301" r:id="rId52"/>
    <p:sldId id="266" r:id="rId53"/>
    <p:sldId id="265" r:id="rId54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60000"/>
    <a:srgbClr val="333399"/>
    <a:srgbClr val="993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72" autoAdjust="0"/>
  </p:normalViewPr>
  <p:slideViewPr>
    <p:cSldViewPr>
      <p:cViewPr>
        <p:scale>
          <a:sx n="100" d="100"/>
          <a:sy n="100" d="100"/>
        </p:scale>
        <p:origin x="-1032" y="-58"/>
      </p:cViewPr>
      <p:guideLst>
        <p:guide orient="horz" pos="2387"/>
        <p:guide pos="3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3F09879-6D05-4442-BEB1-60C112873B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2F30BC7B-CEBB-442B-9668-515306F05F99}" type="datetimeFigureOut">
              <a:rPr lang="zh-TW" altLang="en-US"/>
              <a:pPr>
                <a:defRPr/>
              </a:pPr>
              <a:t>2014/3/14</a:t>
            </a:fld>
            <a:endParaRPr lang="zh-TW" altLang="en-US" dirty="0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4.0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53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E54FCD6-84B3-4BB6-9031-B105D622C0C8}" type="datetimeFigureOut">
              <a:rPr lang="zh-TW" altLang="en-US"/>
              <a:pPr>
                <a:defRPr/>
              </a:pPr>
              <a:t>2014/3/14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F533FD10-B0A7-43EA-87AC-B144FA255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75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2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1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2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1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5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60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22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622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67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jpg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3360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4.0 More about Hidden Markov Models</a:t>
            </a:r>
            <a:endParaRPr lang="en-US" altLang="zh-TW" smtClean="0">
              <a:latin typeface="Benguiat Bk BT" pitchFamily="18" charset="0"/>
              <a:ea typeface="全真魏碑體" pitchFamily="49" charset="-12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258888" y="4149725"/>
            <a:ext cx="6265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</a:t>
            </a:r>
            <a:r>
              <a:rPr lang="en-US" altLang="zh-TW" sz="2000">
                <a:latin typeface="Times New Roman" pitchFamily="18" charset="0"/>
              </a:rPr>
              <a:t>: 1. 6.1-6.6, Rabiner and Juang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   2.  4.4.1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物件 1"/>
          <p:cNvGraphicFramePr>
            <a:graphicFrameLocks noChangeAspect="1"/>
          </p:cNvGraphicFramePr>
          <p:nvPr/>
        </p:nvGraphicFramePr>
        <p:xfrm>
          <a:off x="212725" y="190500"/>
          <a:ext cx="84518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3" imgW="8896064" imgH="6896795" progId="Word.Document.8">
                  <p:embed/>
                </p:oleObj>
              </mc:Choice>
              <mc:Fallback>
                <p:oleObj name="Document" r:id="rId3" imgW="8896064" imgH="6896795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90500"/>
                        <a:ext cx="845185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628775"/>
            <a:ext cx="59213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群組 1"/>
          <p:cNvGrpSpPr>
            <a:grpSpLocks/>
          </p:cNvGrpSpPr>
          <p:nvPr/>
        </p:nvGrpSpPr>
        <p:grpSpPr bwMode="auto">
          <a:xfrm>
            <a:off x="468313" y="1773238"/>
            <a:ext cx="4487862" cy="4248150"/>
            <a:chOff x="2387600" y="1773238"/>
            <a:chExt cx="4487863" cy="4248150"/>
          </a:xfrm>
        </p:grpSpPr>
        <p:pic>
          <p:nvPicPr>
            <p:cNvPr id="12293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00" y="1773238"/>
              <a:ext cx="448786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文字方塊 3"/>
            <p:cNvSpPr txBox="1">
              <a:spLocks noChangeArrowheads="1"/>
            </p:cNvSpPr>
            <p:nvPr/>
          </p:nvSpPr>
          <p:spPr bwMode="auto">
            <a:xfrm>
              <a:off x="5085580" y="1945505"/>
              <a:ext cx="9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2295" name="文字方塊 3"/>
            <p:cNvSpPr txBox="1">
              <a:spLocks noChangeArrowheads="1"/>
            </p:cNvSpPr>
            <p:nvPr/>
          </p:nvSpPr>
          <p:spPr bwMode="auto">
            <a:xfrm>
              <a:off x="4727831" y="55738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6" name="文字方塊 3"/>
            <p:cNvSpPr txBox="1">
              <a:spLocks noChangeArrowheads="1"/>
            </p:cNvSpPr>
            <p:nvPr/>
          </p:nvSpPr>
          <p:spPr bwMode="auto">
            <a:xfrm>
              <a:off x="6624422" y="5445224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200"/>
            </a:p>
          </p:txBody>
        </p:sp>
        <p:sp>
          <p:nvSpPr>
            <p:cNvPr id="12297" name="文字方塊 3"/>
            <p:cNvSpPr txBox="1">
              <a:spLocks noChangeArrowheads="1"/>
            </p:cNvSpPr>
            <p:nvPr/>
          </p:nvSpPr>
          <p:spPr bwMode="auto">
            <a:xfrm>
              <a:off x="2524158" y="2996952"/>
              <a:ext cx="151251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200"/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067175" y="2978150"/>
            <a:ext cx="404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</a:t>
            </a:r>
            <a:r>
              <a:rPr lang="en-US" altLang="zh-TW" sz="2400" b="1" baseline="-25000"/>
              <a:t>t</a:t>
            </a:r>
            <a:r>
              <a:rPr lang="en-US" altLang="zh-TW" sz="2400"/>
              <a:t>(i) = P(o</a:t>
            </a:r>
            <a:r>
              <a:rPr lang="en-US" altLang="zh-TW" sz="2400" b="1" baseline="-25000"/>
              <a:t>1</a:t>
            </a:r>
            <a:r>
              <a:rPr lang="en-US" altLang="zh-TW" sz="2400"/>
              <a:t>o</a:t>
            </a:r>
            <a:r>
              <a:rPr lang="en-US" altLang="zh-TW" sz="2400" b="1" baseline="-25000"/>
              <a:t>2</a:t>
            </a:r>
            <a:r>
              <a:rPr lang="en-US" altLang="zh-TW" sz="2400"/>
              <a:t>……o</a:t>
            </a:r>
            <a:r>
              <a:rPr lang="en-US" altLang="zh-TW" sz="2400" b="1" baseline="-25000"/>
              <a:t>t </a:t>
            </a:r>
            <a:r>
              <a:rPr lang="en-US" altLang="zh-TW" sz="2400"/>
              <a:t>, q</a:t>
            </a:r>
            <a:r>
              <a:rPr lang="en-US" altLang="zh-TW" sz="2400" b="1" baseline="-25000"/>
              <a:t>t</a:t>
            </a:r>
            <a:r>
              <a:rPr lang="en-US" altLang="zh-TW" sz="2400"/>
              <a:t> = i|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1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群組 1"/>
          <p:cNvGrpSpPr>
            <a:grpSpLocks/>
          </p:cNvGrpSpPr>
          <p:nvPr/>
        </p:nvGrpSpPr>
        <p:grpSpPr bwMode="auto">
          <a:xfrm>
            <a:off x="755650" y="1392238"/>
            <a:ext cx="4754563" cy="5276850"/>
            <a:chOff x="2339975" y="1392683"/>
            <a:chExt cx="4754563" cy="5276405"/>
          </a:xfrm>
        </p:grpSpPr>
        <p:pic>
          <p:nvPicPr>
            <p:cNvPr id="13319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1484313"/>
              <a:ext cx="4754563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字方塊 4"/>
            <p:cNvSpPr txBox="1">
              <a:spLocks noChangeArrowheads="1"/>
            </p:cNvSpPr>
            <p:nvPr/>
          </p:nvSpPr>
          <p:spPr bwMode="auto">
            <a:xfrm>
              <a:off x="3348038" y="6105525"/>
              <a:ext cx="3059112" cy="492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Forward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1" name="文字方塊 3"/>
            <p:cNvSpPr txBox="1">
              <a:spLocks noChangeArrowheads="1"/>
            </p:cNvSpPr>
            <p:nvPr/>
          </p:nvSpPr>
          <p:spPr bwMode="auto">
            <a:xfrm>
              <a:off x="4797549" y="3789040"/>
              <a:ext cx="69442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3322" name="文字方塊 3"/>
            <p:cNvSpPr txBox="1">
              <a:spLocks noChangeArrowheads="1"/>
            </p:cNvSpPr>
            <p:nvPr/>
          </p:nvSpPr>
          <p:spPr bwMode="auto">
            <a:xfrm>
              <a:off x="4861264" y="1392683"/>
              <a:ext cx="1116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3323" name="文字方塊 3"/>
            <p:cNvSpPr txBox="1">
              <a:spLocks noChangeArrowheads="1"/>
            </p:cNvSpPr>
            <p:nvPr/>
          </p:nvSpPr>
          <p:spPr bwMode="auto">
            <a:xfrm>
              <a:off x="2412541" y="249150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3324" name="文字方塊 3"/>
            <p:cNvSpPr txBox="1">
              <a:spLocks noChangeArrowheads="1"/>
            </p:cNvSpPr>
            <p:nvPr/>
          </p:nvSpPr>
          <p:spPr bwMode="auto">
            <a:xfrm>
              <a:off x="2455974" y="3140968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/>
            </a:p>
          </p:txBody>
        </p:sp>
        <p:sp>
          <p:nvSpPr>
            <p:cNvPr id="13325" name="文字方塊 3"/>
            <p:cNvSpPr txBox="1">
              <a:spLocks noChangeArrowheads="1"/>
            </p:cNvSpPr>
            <p:nvPr/>
          </p:nvSpPr>
          <p:spPr bwMode="auto">
            <a:xfrm>
              <a:off x="4427984" y="5238725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3326" name="文字方塊 3"/>
            <p:cNvSpPr txBox="1">
              <a:spLocks noChangeArrowheads="1"/>
            </p:cNvSpPr>
            <p:nvPr/>
          </p:nvSpPr>
          <p:spPr bwMode="auto">
            <a:xfrm>
              <a:off x="4211960" y="5267300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3316" name="群組 3"/>
          <p:cNvGrpSpPr>
            <a:grpSpLocks/>
          </p:cNvGrpSpPr>
          <p:nvPr/>
        </p:nvGrpSpPr>
        <p:grpSpPr bwMode="auto">
          <a:xfrm>
            <a:off x="4124325" y="1751013"/>
            <a:ext cx="4768850" cy="1533525"/>
            <a:chOff x="4932040" y="1265709"/>
            <a:chExt cx="3059455" cy="1534396"/>
          </a:xfrm>
        </p:grpSpPr>
        <p:sp>
          <p:nvSpPr>
            <p:cNvPr id="13317" name="矩形 1"/>
            <p:cNvSpPr>
              <a:spLocks noChangeArrowheads="1"/>
            </p:cNvSpPr>
            <p:nvPr/>
          </p:nvSpPr>
          <p:spPr bwMode="auto">
            <a:xfrm>
              <a:off x="4932040" y="1392238"/>
              <a:ext cx="3059455" cy="140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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[ 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</a:t>
              </a:r>
              <a:r>
                <a:rPr lang="en-US" altLang="zh-TW" sz="2400">
                  <a:sym typeface="Symbol" pitchFamily="18" charset="2"/>
                </a:rPr>
                <a:t>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 </a:t>
              </a:r>
              <a:r>
                <a:rPr lang="en-US" altLang="zh-TW" sz="2400"/>
                <a:t>]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zh-TW" sz="240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/>
                <a:t>			                </a:t>
              </a:r>
            </a:p>
            <a:p>
              <a:pPr eaLnBrk="1" hangingPunct="1"/>
              <a:r>
                <a:rPr lang="en-US" altLang="zh-TW" sz="2400"/>
                <a:t>                       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t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</a:t>
              </a:r>
              <a:endParaRPr lang="zh-TW" altLang="zh-TW" sz="2400"/>
            </a:p>
            <a:p>
              <a:pPr eaLnBrk="1" hangingPunct="1">
                <a:lnSpc>
                  <a:spcPct val="50000"/>
                </a:lnSpc>
              </a:pPr>
              <a:endParaRPr lang="en-US" altLang="zh-TW" sz="2400"/>
            </a:p>
            <a:p>
              <a:pPr eaLnBrk="1" hangingPunct="1">
                <a:lnSpc>
                  <a:spcPct val="50000"/>
                </a:lnSpc>
              </a:pPr>
              <a:r>
                <a:rPr lang="en-US" altLang="zh-TW" sz="2400"/>
                <a:t>	             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j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3318" name="Text Box 12"/>
            <p:cNvSpPr txBox="1">
              <a:spLocks noChangeArrowheads="1"/>
            </p:cNvSpPr>
            <p:nvPr/>
          </p:nvSpPr>
          <p:spPr bwMode="auto">
            <a:xfrm>
              <a:off x="5717583" y="1265709"/>
              <a:ext cx="554365" cy="80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物件 1"/>
          <p:cNvGraphicFramePr>
            <a:graphicFrameLocks noChangeAspect="1"/>
          </p:cNvGraphicFramePr>
          <p:nvPr/>
        </p:nvGraphicFramePr>
        <p:xfrm>
          <a:off x="327025" y="76200"/>
          <a:ext cx="8604250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3" imgW="9451873" imgH="7386103" progId="Word.Document.8">
                  <p:embed/>
                </p:oleObj>
              </mc:Choice>
              <mc:Fallback>
                <p:oleObj name="Document" r:id="rId3" imgW="9451873" imgH="738610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76200"/>
                        <a:ext cx="8604250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群組 3"/>
          <p:cNvGrpSpPr>
            <a:grpSpLocks/>
          </p:cNvGrpSpPr>
          <p:nvPr/>
        </p:nvGrpSpPr>
        <p:grpSpPr bwMode="auto">
          <a:xfrm>
            <a:off x="179388" y="1557338"/>
            <a:ext cx="4595812" cy="5143500"/>
            <a:chOff x="2025370" y="1557338"/>
            <a:chExt cx="4596093" cy="51428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570413" cy="503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文字方塊 3"/>
            <p:cNvSpPr txBox="1">
              <a:spLocks noChangeArrowheads="1"/>
            </p:cNvSpPr>
            <p:nvPr/>
          </p:nvSpPr>
          <p:spPr bwMode="auto">
            <a:xfrm>
              <a:off x="3103265" y="2060848"/>
              <a:ext cx="1008000" cy="75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15367" name="文字方塊 2"/>
            <p:cNvSpPr txBox="1">
              <a:spLocks noChangeArrowheads="1"/>
            </p:cNvSpPr>
            <p:nvPr/>
          </p:nvSpPr>
          <p:spPr bwMode="auto">
            <a:xfrm>
              <a:off x="4924417" y="6300028"/>
              <a:ext cx="54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r>
                <a:rPr lang="en-US" altLang="zh-TW" sz="2000"/>
                <a:t>+1</a:t>
              </a:r>
              <a:endParaRPr lang="zh-TW" altLang="en-US" sz="2000"/>
            </a:p>
          </p:txBody>
        </p:sp>
        <p:sp>
          <p:nvSpPr>
            <p:cNvPr id="15368" name="文字方塊 6"/>
            <p:cNvSpPr txBox="1">
              <a:spLocks noChangeArrowheads="1"/>
            </p:cNvSpPr>
            <p:nvPr/>
          </p:nvSpPr>
          <p:spPr bwMode="auto">
            <a:xfrm>
              <a:off x="4355976" y="6021288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69" name="文字方塊 7"/>
            <p:cNvSpPr txBox="1">
              <a:spLocks noChangeArrowheads="1"/>
            </p:cNvSpPr>
            <p:nvPr/>
          </p:nvSpPr>
          <p:spPr bwMode="auto">
            <a:xfrm>
              <a:off x="6193506" y="5968330"/>
              <a:ext cx="3417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T</a:t>
              </a:r>
              <a:endParaRPr lang="zh-TW" altLang="en-US" sz="2000"/>
            </a:p>
          </p:txBody>
        </p:sp>
        <p:sp>
          <p:nvSpPr>
            <p:cNvPr id="15370" name="文字方塊 8"/>
            <p:cNvSpPr txBox="1">
              <a:spLocks noChangeArrowheads="1"/>
            </p:cNvSpPr>
            <p:nvPr/>
          </p:nvSpPr>
          <p:spPr bwMode="auto">
            <a:xfrm>
              <a:off x="2025370" y="3241551"/>
              <a:ext cx="24237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/>
                <a:t>i</a:t>
              </a:r>
              <a:endParaRPr lang="zh-TW" altLang="en-US" sz="2000"/>
            </a:p>
          </p:txBody>
        </p:sp>
      </p:grpSp>
      <p:sp>
        <p:nvSpPr>
          <p:cNvPr id="15364" name="矩形 1"/>
          <p:cNvSpPr>
            <a:spLocks noChangeArrowheads="1"/>
          </p:cNvSpPr>
          <p:nvPr/>
        </p:nvSpPr>
        <p:spPr bwMode="auto">
          <a:xfrm>
            <a:off x="4652963" y="2103438"/>
            <a:ext cx="4598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sym typeface="Symbol" pitchFamily="18" charset="2"/>
              </a:rPr>
              <a:t></a:t>
            </a:r>
            <a:r>
              <a:rPr lang="en-US" altLang="zh-TW" sz="2400" b="1" baseline="-25000"/>
              <a:t>t</a:t>
            </a:r>
            <a:r>
              <a:rPr lang="en-US" altLang="zh-TW" sz="2400"/>
              <a:t>(i)</a:t>
            </a:r>
            <a:r>
              <a:rPr lang="zh-TW" altLang="en-US" sz="2400"/>
              <a:t> </a:t>
            </a:r>
            <a:r>
              <a:rPr lang="en-US" altLang="zh-TW" sz="2400"/>
              <a:t>= P(o</a:t>
            </a:r>
            <a:r>
              <a:rPr lang="en-US" altLang="zh-TW" sz="2400" b="1" baseline="-25000"/>
              <a:t>t+1 </a:t>
            </a:r>
            <a:r>
              <a:rPr lang="en-US" altLang="zh-TW" sz="2400"/>
              <a:t>, o</a:t>
            </a:r>
            <a:r>
              <a:rPr lang="en-US" altLang="zh-TW" sz="2400" b="1" baseline="-25000"/>
              <a:t>t+2 </a:t>
            </a:r>
            <a:r>
              <a:rPr lang="en-US" altLang="zh-TW" sz="2400"/>
              <a:t>,…, o</a:t>
            </a:r>
            <a:r>
              <a:rPr lang="en-US" altLang="zh-TW" sz="2400" b="1" baseline="-25000"/>
              <a:t>T </a:t>
            </a:r>
            <a:r>
              <a:rPr lang="en-US" altLang="zh-TW" sz="2400"/>
              <a:t>|q</a:t>
            </a:r>
            <a:r>
              <a:rPr lang="en-US" altLang="zh-TW" sz="2400" b="1" baseline="-25000"/>
              <a:t>t</a:t>
            </a:r>
            <a:r>
              <a:rPr lang="en-US" altLang="zh-TW" sz="2400"/>
              <a:t>= i, </a:t>
            </a:r>
            <a:r>
              <a:rPr lang="en-US" altLang="zh-TW" sz="2400">
                <a:sym typeface="Symbol" pitchFamily="18" charset="2"/>
              </a:rPr>
              <a:t></a:t>
            </a:r>
            <a:r>
              <a:rPr lang="en-US" altLang="zh-TW" sz="2400"/>
              <a:t>)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7" name="群組 14"/>
          <p:cNvGrpSpPr>
            <a:grpSpLocks/>
          </p:cNvGrpSpPr>
          <p:nvPr/>
        </p:nvGrpSpPr>
        <p:grpSpPr bwMode="auto">
          <a:xfrm>
            <a:off x="250825" y="1550988"/>
            <a:ext cx="4549775" cy="5226050"/>
            <a:chOff x="2124075" y="1551459"/>
            <a:chExt cx="4549775" cy="5225579"/>
          </a:xfrm>
        </p:grpSpPr>
        <p:pic>
          <p:nvPicPr>
            <p:cNvPr id="16391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557338"/>
              <a:ext cx="4549775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字方塊 4"/>
            <p:cNvSpPr txBox="1">
              <a:spLocks noChangeArrowheads="1"/>
            </p:cNvSpPr>
            <p:nvPr/>
          </p:nvSpPr>
          <p:spPr bwMode="auto">
            <a:xfrm>
              <a:off x="2916238" y="6175375"/>
              <a:ext cx="2989262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600" u="sng">
                  <a:latin typeface="Times New Roman" pitchFamily="18" charset="0"/>
                  <a:cs typeface="Times New Roman" pitchFamily="18" charset="0"/>
                </a:rPr>
                <a:t>Backward Algorithm</a:t>
              </a:r>
              <a:endParaRPr lang="zh-TW" altLang="en-US" sz="260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文字方塊 3"/>
            <p:cNvSpPr txBox="1">
              <a:spLocks noChangeArrowheads="1"/>
            </p:cNvSpPr>
            <p:nvPr/>
          </p:nvSpPr>
          <p:spPr bwMode="auto">
            <a:xfrm>
              <a:off x="3656566" y="1815207"/>
              <a:ext cx="57444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6394" name="文字方塊 3"/>
            <p:cNvSpPr txBox="1">
              <a:spLocks noChangeArrowheads="1"/>
            </p:cNvSpPr>
            <p:nvPr/>
          </p:nvSpPr>
          <p:spPr bwMode="auto">
            <a:xfrm>
              <a:off x="4744591" y="1551459"/>
              <a:ext cx="92685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/>
            </a:p>
          </p:txBody>
        </p:sp>
        <p:sp>
          <p:nvSpPr>
            <p:cNvPr id="16395" name="文字方塊 3"/>
            <p:cNvSpPr txBox="1">
              <a:spLocks noChangeArrowheads="1"/>
            </p:cNvSpPr>
            <p:nvPr/>
          </p:nvSpPr>
          <p:spPr bwMode="auto">
            <a:xfrm>
              <a:off x="2223237" y="2871986"/>
              <a:ext cx="143235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000"/>
            </a:p>
          </p:txBody>
        </p:sp>
        <p:sp>
          <p:nvSpPr>
            <p:cNvPr id="16396" name="文字方塊 3"/>
            <p:cNvSpPr txBox="1">
              <a:spLocks noChangeArrowheads="1"/>
            </p:cNvSpPr>
            <p:nvPr/>
          </p:nvSpPr>
          <p:spPr bwMode="auto">
            <a:xfrm>
              <a:off x="2234617" y="3337942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7" name="文字方塊 3"/>
            <p:cNvSpPr txBox="1">
              <a:spLocks noChangeArrowheads="1"/>
            </p:cNvSpPr>
            <p:nvPr/>
          </p:nvSpPr>
          <p:spPr bwMode="auto">
            <a:xfrm>
              <a:off x="4524309" y="5455562"/>
              <a:ext cx="407731" cy="349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t+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/>
            </a:p>
          </p:txBody>
        </p:sp>
        <p:sp>
          <p:nvSpPr>
            <p:cNvPr id="16398" name="文字方塊 3"/>
            <p:cNvSpPr txBox="1">
              <a:spLocks noChangeArrowheads="1"/>
            </p:cNvSpPr>
            <p:nvPr/>
          </p:nvSpPr>
          <p:spPr bwMode="auto">
            <a:xfrm>
              <a:off x="4356757" y="5405154"/>
              <a:ext cx="14323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D60000"/>
                </a:solidFill>
              </a:endParaRPr>
            </a:p>
          </p:txBody>
        </p:sp>
        <p:sp>
          <p:nvSpPr>
            <p:cNvPr id="16399" name="文字方塊 3"/>
            <p:cNvSpPr txBox="1">
              <a:spLocks noChangeArrowheads="1"/>
            </p:cNvSpPr>
            <p:nvPr/>
          </p:nvSpPr>
          <p:spPr bwMode="auto">
            <a:xfrm>
              <a:off x="5364088" y="5411316"/>
              <a:ext cx="21537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/>
            </a:p>
          </p:txBody>
        </p:sp>
      </p:grpSp>
      <p:grpSp>
        <p:nvGrpSpPr>
          <p:cNvPr id="16388" name="群組 3"/>
          <p:cNvGrpSpPr>
            <a:grpSpLocks/>
          </p:cNvGrpSpPr>
          <p:nvPr/>
        </p:nvGrpSpPr>
        <p:grpSpPr bwMode="auto">
          <a:xfrm>
            <a:off x="4103688" y="1344613"/>
            <a:ext cx="4932362" cy="1220787"/>
            <a:chOff x="4355976" y="2575124"/>
            <a:chExt cx="3579628" cy="1220854"/>
          </a:xfrm>
        </p:grpSpPr>
        <p:sp>
          <p:nvSpPr>
            <p:cNvPr id="16389" name="矩形 1"/>
            <p:cNvSpPr>
              <a:spLocks noChangeArrowheads="1"/>
            </p:cNvSpPr>
            <p:nvPr/>
          </p:nvSpPr>
          <p:spPr bwMode="auto">
            <a:xfrm>
              <a:off x="4355976" y="2708460"/>
              <a:ext cx="3579628" cy="108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 i) = </a:t>
              </a:r>
              <a:r>
                <a:rPr lang="en-US" altLang="zh-TW" sz="2400">
                  <a:sym typeface="Symbol" pitchFamily="18" charset="2"/>
                </a:rPr>
                <a:t></a:t>
              </a:r>
              <a:r>
                <a:rPr lang="en-US" altLang="zh-TW" sz="2400"/>
                <a:t> 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r>
                <a:rPr lang="en-US" altLang="zh-TW" sz="2400">
                  <a:sym typeface="Symbol" pitchFamily="18" charset="2"/>
                </a:rPr>
                <a:t>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</a:t>
              </a:r>
              <a:endParaRPr lang="zh-TW" altLang="zh-TW" sz="2400"/>
            </a:p>
            <a:p>
              <a:pPr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2400"/>
                <a:t>t =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1, T</a:t>
              </a:r>
              <a:r>
                <a:rPr lang="en-US" altLang="zh-TW" sz="2400">
                  <a:sym typeface="Symbol" pitchFamily="18" charset="2"/>
                </a:rPr>
                <a:t></a:t>
              </a:r>
              <a:r>
                <a:rPr lang="en-US" altLang="zh-TW" sz="2400"/>
                <a:t>2,…, 2, 1,</a:t>
              </a:r>
              <a:r>
                <a:rPr lang="zh-TW" altLang="en-US" sz="2400"/>
                <a:t>     </a:t>
              </a:r>
              <a:r>
                <a:rPr lang="en-US" altLang="zh-TW" sz="2400"/>
                <a:t>1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i </a:t>
              </a:r>
              <a:r>
                <a:rPr lang="en-US" altLang="zh-TW" sz="2400">
                  <a:sym typeface="Symbol" pitchFamily="18" charset="2"/>
                </a:rPr>
                <a:t></a:t>
              </a:r>
              <a:r>
                <a:rPr lang="en-US" altLang="zh-TW" sz="2400"/>
                <a:t> N</a:t>
              </a:r>
              <a:endParaRPr lang="zh-TW" altLang="zh-TW" sz="2400"/>
            </a:p>
          </p:txBody>
        </p:sp>
        <p:sp>
          <p:nvSpPr>
            <p:cNvPr id="16390" name="Text Box 13"/>
            <p:cNvSpPr txBox="1">
              <a:spLocks noChangeArrowheads="1"/>
            </p:cNvSpPr>
            <p:nvPr/>
          </p:nvSpPr>
          <p:spPr bwMode="auto">
            <a:xfrm>
              <a:off x="4857759" y="2575124"/>
              <a:ext cx="675322" cy="8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j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3188" y="1628775"/>
            <a:ext cx="298450" cy="320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7412" name="群組 2"/>
          <p:cNvGrpSpPr>
            <a:grpSpLocks/>
          </p:cNvGrpSpPr>
          <p:nvPr/>
        </p:nvGrpSpPr>
        <p:grpSpPr bwMode="auto">
          <a:xfrm>
            <a:off x="74613" y="1412875"/>
            <a:ext cx="5849937" cy="5400675"/>
            <a:chOff x="74613" y="1412875"/>
            <a:chExt cx="5849937" cy="5400675"/>
          </a:xfrm>
        </p:grpSpPr>
        <p:pic>
          <p:nvPicPr>
            <p:cNvPr id="17416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" y="1412875"/>
              <a:ext cx="5849937" cy="540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文字方塊 3"/>
            <p:cNvSpPr txBox="1">
              <a:spLocks noChangeArrowheads="1"/>
            </p:cNvSpPr>
            <p:nvPr/>
          </p:nvSpPr>
          <p:spPr bwMode="auto">
            <a:xfrm>
              <a:off x="3193818" y="1527174"/>
              <a:ext cx="686406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24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D60000"/>
                </a:solidFill>
              </a:endParaRPr>
            </a:p>
          </p:txBody>
        </p:sp>
        <p:sp>
          <p:nvSpPr>
            <p:cNvPr id="17418" name="文字方塊 3"/>
            <p:cNvSpPr txBox="1">
              <a:spLocks noChangeArrowheads="1"/>
            </p:cNvSpPr>
            <p:nvPr/>
          </p:nvSpPr>
          <p:spPr bwMode="auto">
            <a:xfrm>
              <a:off x="91770" y="2564903"/>
              <a:ext cx="694421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4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4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400">
                <a:solidFill>
                  <a:srgbClr val="333399"/>
                </a:solidFill>
              </a:endParaRPr>
            </a:p>
          </p:txBody>
        </p:sp>
        <p:sp>
          <p:nvSpPr>
            <p:cNvPr id="17419" name="文字方塊 3"/>
            <p:cNvSpPr txBox="1">
              <a:spLocks noChangeArrowheads="1"/>
            </p:cNvSpPr>
            <p:nvPr/>
          </p:nvSpPr>
          <p:spPr bwMode="auto">
            <a:xfrm>
              <a:off x="788410" y="1948770"/>
              <a:ext cx="25519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000">
                <a:solidFill>
                  <a:srgbClr val="333399"/>
                </a:solidFill>
              </a:endParaRPr>
            </a:p>
          </p:txBody>
        </p:sp>
        <p:sp>
          <p:nvSpPr>
            <p:cNvPr id="17420" name="文字方塊 3"/>
            <p:cNvSpPr txBox="1">
              <a:spLocks noChangeArrowheads="1"/>
            </p:cNvSpPr>
            <p:nvPr/>
          </p:nvSpPr>
          <p:spPr bwMode="auto">
            <a:xfrm>
              <a:off x="2052501" y="3068960"/>
              <a:ext cx="1432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000">
                <a:solidFill>
                  <a:srgbClr val="333399"/>
                </a:solidFill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H="1">
              <a:off x="827088" y="5562600"/>
              <a:ext cx="15240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 bwMode="auto">
            <a:xfrm flipH="1">
              <a:off x="898525" y="5562600"/>
              <a:ext cx="153988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3" name="矩形 3"/>
            <p:cNvSpPr>
              <a:spLocks noChangeArrowheads="1"/>
            </p:cNvSpPr>
            <p:nvPr/>
          </p:nvSpPr>
          <p:spPr bwMode="auto">
            <a:xfrm>
              <a:off x="2267744" y="5733256"/>
              <a:ext cx="792162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(i)</a:t>
              </a:r>
              <a:endParaRPr lang="zh-TW" altLang="en-US" sz="2400"/>
            </a:p>
          </p:txBody>
        </p:sp>
        <p:sp>
          <p:nvSpPr>
            <p:cNvPr id="17424" name="矩形 2"/>
            <p:cNvSpPr>
              <a:spLocks noChangeArrowheads="1"/>
            </p:cNvSpPr>
            <p:nvPr/>
          </p:nvSpPr>
          <p:spPr bwMode="auto">
            <a:xfrm>
              <a:off x="4427984" y="6309251"/>
              <a:ext cx="863600" cy="401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ym typeface="Symbol" pitchFamily="18" charset="2"/>
                </a:rPr>
                <a:t></a:t>
              </a:r>
              <a:r>
                <a:rPr lang="en-US" altLang="zh-TW" sz="2000" b="1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000">
                  <a:latin typeface="Times New Roman" pitchFamily="18" charset="0"/>
                  <a:cs typeface="Times New Roman" pitchFamily="18" charset="0"/>
                </a:rPr>
                <a:t>(i)</a:t>
              </a:r>
              <a:r>
                <a:rPr lang="en-US" altLang="zh-TW" sz="2000"/>
                <a:t> </a:t>
              </a:r>
              <a:endParaRPr lang="zh-TW" altLang="en-US" sz="2000"/>
            </a:p>
          </p:txBody>
        </p:sp>
        <p:sp>
          <p:nvSpPr>
            <p:cNvPr id="17425" name="Rectangle 110"/>
            <p:cNvSpPr>
              <a:spLocks noChangeArrowheads="1"/>
            </p:cNvSpPr>
            <p:nvPr/>
          </p:nvSpPr>
          <p:spPr bwMode="auto">
            <a:xfrm>
              <a:off x="370960" y="5794216"/>
              <a:ext cx="16062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P(O, 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zh-TW" sz="2400" baseline="-250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 = i|</a:t>
              </a:r>
              <a:r>
                <a:rPr lang="en-US" altLang="zh-TW" sz="2400">
                  <a:sym typeface="Symbol" pitchFamily="18" charset="2"/>
                </a:rPr>
                <a:t></a:t>
              </a:r>
              <a:r>
                <a:rPr lang="en-US" altLang="zh-TW" sz="2400"/>
                <a:t>)</a:t>
              </a:r>
            </a:p>
          </p:txBody>
        </p:sp>
        <p:cxnSp>
          <p:nvCxnSpPr>
            <p:cNvPr id="6" name="直線接點 5"/>
            <p:cNvCxnSpPr/>
            <p:nvPr/>
          </p:nvCxnSpPr>
          <p:spPr bwMode="auto">
            <a:xfrm>
              <a:off x="660400" y="5842000"/>
              <a:ext cx="217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群組 3"/>
          <p:cNvGrpSpPr>
            <a:grpSpLocks/>
          </p:cNvGrpSpPr>
          <p:nvPr/>
        </p:nvGrpSpPr>
        <p:grpSpPr bwMode="auto">
          <a:xfrm>
            <a:off x="3563938" y="2060575"/>
            <a:ext cx="5614987" cy="1220788"/>
            <a:chOff x="3635896" y="2125305"/>
            <a:chExt cx="5616293" cy="1220443"/>
          </a:xfrm>
        </p:grpSpPr>
        <p:sp>
          <p:nvSpPr>
            <p:cNvPr id="17414" name="Line 22"/>
            <p:cNvSpPr>
              <a:spLocks noChangeShapeType="1"/>
            </p:cNvSpPr>
            <p:nvPr/>
          </p:nvSpPr>
          <p:spPr bwMode="auto">
            <a:xfrm>
              <a:off x="3981820" y="2206186"/>
              <a:ext cx="17937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矩形 12"/>
            <p:cNvSpPr>
              <a:spLocks noChangeArrowheads="1"/>
            </p:cNvSpPr>
            <p:nvPr/>
          </p:nvSpPr>
          <p:spPr bwMode="auto">
            <a:xfrm>
              <a:off x="3635896" y="2125305"/>
              <a:ext cx="5616293" cy="122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ts val="800"/>
                </a:spcBef>
              </a:pPr>
              <a:r>
                <a:rPr lang="en-US" altLang="zh-TW" sz="2000"/>
                <a:t>P(O, q</a:t>
              </a:r>
              <a:r>
                <a:rPr lang="en-US" altLang="zh-TW" sz="2000" b="1" baseline="-25000"/>
                <a:t>t</a:t>
              </a:r>
              <a:r>
                <a:rPr lang="en-US" altLang="zh-TW" sz="2000"/>
                <a:t> = i |</a:t>
              </a:r>
              <a:r>
                <a:rPr lang="en-US" altLang="zh-TW" sz="2000">
                  <a:sym typeface="Symbol" pitchFamily="18" charset="2"/>
                </a:rPr>
                <a:t></a:t>
              </a:r>
              <a:r>
                <a:rPr lang="en-US" altLang="zh-TW" sz="2000"/>
                <a:t>)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/>
                <a:t>= Prob [observing o</a:t>
              </a:r>
              <a:r>
                <a:rPr lang="en-US" altLang="zh-TW" sz="2000" b="1" baseline="-25000"/>
                <a:t>1</a:t>
              </a:r>
              <a:r>
                <a:rPr lang="en-US" altLang="zh-TW" sz="2000"/>
                <a:t>, o</a:t>
              </a:r>
              <a:r>
                <a:rPr lang="en-US" altLang="zh-TW" sz="2000" b="1" baseline="-25000"/>
                <a:t>2</a:t>
              </a:r>
              <a:r>
                <a:rPr lang="en-US" altLang="zh-TW" sz="2000"/>
                <a:t>, …, o</a:t>
              </a:r>
              <a:r>
                <a:rPr lang="en-US" altLang="zh-TW" sz="2000" b="1" baseline="-25000"/>
                <a:t>t </a:t>
              </a:r>
              <a:r>
                <a:rPr lang="en-US" altLang="zh-TW" sz="2000"/>
                <a:t>, …, o</a:t>
              </a:r>
              <a:r>
                <a:rPr lang="en-US" altLang="zh-TW" sz="2000" b="1" baseline="-25000"/>
                <a:t>T </a:t>
              </a:r>
              <a:r>
                <a:rPr lang="en-US" altLang="zh-TW" sz="2000"/>
                <a:t>, q</a:t>
              </a:r>
              <a:r>
                <a:rPr lang="en-US" altLang="zh-TW" sz="2000" b="1" baseline="-25000"/>
                <a:t>t</a:t>
              </a:r>
              <a:r>
                <a:rPr lang="en-US" altLang="zh-TW" sz="2000"/>
                <a:t> = i |</a:t>
              </a:r>
              <a:r>
                <a:rPr lang="en-US" altLang="zh-TW" sz="2000">
                  <a:sym typeface="Symbol" pitchFamily="18" charset="2"/>
                </a:rPr>
                <a:t></a:t>
              </a:r>
              <a:r>
                <a:rPr lang="en-US" altLang="zh-TW" sz="2000"/>
                <a:t> ]</a:t>
              </a:r>
            </a:p>
            <a:p>
              <a:pPr eaLnBrk="1" hangingPunct="1">
                <a:spcBef>
                  <a:spcPts val="800"/>
                </a:spcBef>
              </a:pPr>
              <a:r>
                <a:rPr lang="en-US" altLang="zh-TW" sz="2000"/>
                <a:t>= </a:t>
              </a:r>
              <a:r>
                <a:rPr lang="en-US" altLang="zh-TW" sz="2000">
                  <a:sym typeface="Symbol" pitchFamily="18" charset="2"/>
                </a:rPr>
                <a:t></a:t>
              </a:r>
              <a:r>
                <a:rPr lang="en-US" altLang="zh-TW" sz="2000" b="1" baseline="-25000"/>
                <a:t>t</a:t>
              </a:r>
              <a:r>
                <a:rPr lang="en-US" altLang="zh-TW" sz="2000"/>
                <a:t>(i)</a:t>
              </a:r>
              <a:r>
                <a:rPr lang="en-US" altLang="zh-TW" sz="2000">
                  <a:sym typeface="Symbol" pitchFamily="18" charset="2"/>
                </a:rPr>
                <a:t></a:t>
              </a:r>
              <a:r>
                <a:rPr lang="en-US" altLang="zh-TW" sz="2000" b="1" baseline="-25000"/>
                <a:t>t</a:t>
              </a:r>
              <a:r>
                <a:rPr lang="en-US" altLang="zh-TW" sz="2000"/>
                <a:t>(i)</a:t>
              </a:r>
              <a:endParaRPr lang="zh-TW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Basic Problem 2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35" name="群組 12"/>
          <p:cNvGrpSpPr>
            <a:grpSpLocks/>
          </p:cNvGrpSpPr>
          <p:nvPr/>
        </p:nvGrpSpPr>
        <p:grpSpPr bwMode="auto">
          <a:xfrm>
            <a:off x="-36513" y="1846263"/>
            <a:ext cx="7164388" cy="4197350"/>
            <a:chOff x="1115616" y="1846263"/>
            <a:chExt cx="7164387" cy="4197885"/>
          </a:xfrm>
        </p:grpSpPr>
        <p:grpSp>
          <p:nvGrpSpPr>
            <p:cNvPr id="18443" name="群組 1"/>
            <p:cNvGrpSpPr>
              <a:grpSpLocks/>
            </p:cNvGrpSpPr>
            <p:nvPr/>
          </p:nvGrpSpPr>
          <p:grpSpPr bwMode="auto">
            <a:xfrm>
              <a:off x="1115616" y="1846263"/>
              <a:ext cx="7164387" cy="3659187"/>
              <a:chOff x="1116013" y="1846263"/>
              <a:chExt cx="7164387" cy="3659187"/>
            </a:xfrm>
          </p:grpSpPr>
          <p:pic>
            <p:nvPicPr>
              <p:cNvPr id="1844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013" y="1909763"/>
                <a:ext cx="7127875" cy="3535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50" name="文字方塊 4"/>
              <p:cNvSpPr txBox="1">
                <a:spLocks noChangeArrowheads="1"/>
              </p:cNvSpPr>
              <p:nvPr/>
            </p:nvSpPr>
            <p:spPr bwMode="auto">
              <a:xfrm>
                <a:off x="3779990" y="1846263"/>
                <a:ext cx="1728050" cy="646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Ō|</a:t>
                </a:r>
                <a:r>
                  <a:rPr lang="el-GR" altLang="zh-TW" sz="3600" i="1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zh-TW" sz="3600">
                    <a:solidFill>
                      <a:srgbClr val="D6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>
                  <a:solidFill>
                    <a:srgbClr val="D60000"/>
                  </a:solidFill>
                </a:endParaRPr>
              </a:p>
            </p:txBody>
          </p:sp>
          <p:sp>
            <p:nvSpPr>
              <p:cNvPr id="18451" name="文字方塊 3"/>
              <p:cNvSpPr txBox="1">
                <a:spLocks noChangeArrowheads="1"/>
              </p:cNvSpPr>
              <p:nvPr/>
            </p:nvSpPr>
            <p:spPr bwMode="auto">
              <a:xfrm>
                <a:off x="6300342" y="3204011"/>
                <a:ext cx="1980058" cy="72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l-GR" altLang="zh-TW" sz="3600" i="1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TW" sz="3600" i="1" baseline="-2500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3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3600"/>
              </a:p>
            </p:txBody>
          </p:sp>
          <p:sp>
            <p:nvSpPr>
              <p:cNvPr id="18452" name="文字方塊 1"/>
              <p:cNvSpPr txBox="1">
                <a:spLocks noChangeArrowheads="1"/>
              </p:cNvSpPr>
              <p:nvPr/>
            </p:nvSpPr>
            <p:spPr bwMode="auto">
              <a:xfrm>
                <a:off x="4547717" y="5012989"/>
                <a:ext cx="277648" cy="4924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3" name="文字方塊 6"/>
              <p:cNvSpPr txBox="1">
                <a:spLocks noChangeArrowheads="1"/>
              </p:cNvSpPr>
              <p:nvPr/>
            </p:nvSpPr>
            <p:spPr bwMode="auto">
              <a:xfrm>
                <a:off x="1198018" y="3512379"/>
                <a:ext cx="277648" cy="5040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TW" altLang="en-US" sz="26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444" name="群組 11"/>
            <p:cNvGrpSpPr>
              <a:grpSpLocks/>
            </p:cNvGrpSpPr>
            <p:nvPr/>
          </p:nvGrpSpPr>
          <p:grpSpPr bwMode="auto">
            <a:xfrm>
              <a:off x="4644008" y="4941814"/>
              <a:ext cx="2329484" cy="1102334"/>
              <a:chOff x="4644008" y="4941814"/>
              <a:chExt cx="2329484" cy="1102334"/>
            </a:xfrm>
          </p:grpSpPr>
          <p:grpSp>
            <p:nvGrpSpPr>
              <p:cNvPr id="18445" name="群組 3"/>
              <p:cNvGrpSpPr>
                <a:grpSpLocks/>
              </p:cNvGrpSpPr>
              <p:nvPr/>
            </p:nvGrpSpPr>
            <p:grpSpPr bwMode="auto">
              <a:xfrm>
                <a:off x="4644008" y="5390098"/>
                <a:ext cx="2329484" cy="654050"/>
                <a:chOff x="5220072" y="5118100"/>
                <a:chExt cx="2329484" cy="654050"/>
              </a:xfrm>
            </p:grpSpPr>
            <p:sp>
              <p:nvSpPr>
                <p:cNvPr id="18447" name="矩形 1"/>
                <p:cNvSpPr>
                  <a:spLocks noChangeArrowheads="1"/>
                </p:cNvSpPr>
                <p:nvPr/>
              </p:nvSpPr>
              <p:spPr bwMode="auto">
                <a:xfrm>
                  <a:off x="5220072" y="5245765"/>
                  <a:ext cx="2329484" cy="461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400"/>
                    <a:t>P(O|</a:t>
                  </a:r>
                  <a:r>
                    <a:rPr lang="en-US" altLang="zh-TW" sz="2400">
                      <a:sym typeface="Symbol" pitchFamily="18" charset="2"/>
                    </a:rPr>
                    <a:t></a:t>
                  </a:r>
                  <a:r>
                    <a:rPr lang="en-US" altLang="zh-TW" sz="2400"/>
                    <a:t>) = </a:t>
                  </a:r>
                  <a:r>
                    <a:rPr lang="en-US" altLang="zh-TW" sz="2400">
                      <a:sym typeface="Symbol" pitchFamily="18" charset="2"/>
                    </a:rPr>
                    <a:t></a:t>
                  </a:r>
                  <a:r>
                    <a:rPr lang="en-US" altLang="zh-TW" sz="2400"/>
                    <a:t> </a:t>
                  </a:r>
                  <a:r>
                    <a:rPr lang="en-US" altLang="zh-TW" sz="2400">
                      <a:sym typeface="Symbol" pitchFamily="18" charset="2"/>
                    </a:rPr>
                    <a:t></a:t>
                  </a:r>
                  <a:r>
                    <a:rPr lang="en-US" altLang="zh-TW" sz="2400" b="1" baseline="-25000"/>
                    <a:t>T</a:t>
                  </a:r>
                  <a:r>
                    <a:rPr lang="en-US" altLang="zh-TW" sz="2400"/>
                    <a:t>(i)</a:t>
                  </a:r>
                  <a:endParaRPr lang="zh-TW" altLang="en-US" sz="2400"/>
                </a:p>
              </p:txBody>
            </p:sp>
            <p:sp>
              <p:nvSpPr>
                <p:cNvPr id="184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189356" y="5118100"/>
                  <a:ext cx="994960" cy="654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  <a:spcAft>
                      <a:spcPts val="350"/>
                    </a:spcAft>
                  </a:pPr>
                  <a:r>
                    <a:rPr lang="en-US" altLang="zh-TW" sz="2000" b="1">
                      <a:latin typeface="Calibri" pitchFamily="34" charset="0"/>
                    </a:rPr>
                    <a:t>N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endParaRPr lang="en-US" altLang="zh-TW" sz="2000" b="1">
                    <a:latin typeface="Times New Roman" pitchFamily="18" charset="0"/>
                  </a:endParaRP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en-US" altLang="zh-TW" sz="2000" b="1">
                      <a:latin typeface="Calibri" pitchFamily="34" charset="0"/>
                    </a:rPr>
                    <a:t>i = 1</a:t>
                  </a:r>
                  <a:endParaRPr lang="zh-TW" altLang="zh-TW" sz="2000"/>
                </a:p>
              </p:txBody>
            </p:sp>
          </p:grpSp>
          <p:cxnSp>
            <p:nvCxnSpPr>
              <p:cNvPr id="9" name="直線單箭頭接點 8"/>
              <p:cNvCxnSpPr/>
              <p:nvPr/>
            </p:nvCxnSpPr>
            <p:spPr>
              <a:xfrm flipV="1">
                <a:off x="5716192" y="4942283"/>
                <a:ext cx="73025" cy="5636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36" name="群組 1"/>
          <p:cNvGrpSpPr>
            <a:grpSpLocks/>
          </p:cNvGrpSpPr>
          <p:nvPr/>
        </p:nvGrpSpPr>
        <p:grpSpPr bwMode="auto">
          <a:xfrm>
            <a:off x="3779838" y="1268413"/>
            <a:ext cx="5419725" cy="817562"/>
            <a:chOff x="4560888" y="1520190"/>
            <a:chExt cx="5420074" cy="817062"/>
          </a:xfrm>
        </p:grpSpPr>
        <p:grpSp>
          <p:nvGrpSpPr>
            <p:cNvPr id="18437" name="群組 17"/>
            <p:cNvGrpSpPr>
              <a:grpSpLocks/>
            </p:cNvGrpSpPr>
            <p:nvPr/>
          </p:nvGrpSpPr>
          <p:grpSpPr bwMode="auto">
            <a:xfrm>
              <a:off x="4560888" y="1535429"/>
              <a:ext cx="5420074" cy="801823"/>
              <a:chOff x="4427984" y="1422370"/>
              <a:chExt cx="5420639" cy="801045"/>
            </a:xfrm>
          </p:grpSpPr>
          <p:sp>
            <p:nvSpPr>
              <p:cNvPr id="18439" name="矩形 13"/>
              <p:cNvSpPr>
                <a:spLocks noChangeArrowheads="1"/>
              </p:cNvSpPr>
              <p:nvPr/>
            </p:nvSpPr>
            <p:spPr bwMode="auto">
              <a:xfrm>
                <a:off x="4427984" y="1540431"/>
                <a:ext cx="5420639" cy="46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400"/>
                  <a:t>P(O|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P(O, q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 = i |</a:t>
                </a:r>
                <a:r>
                  <a:rPr lang="en-US" altLang="zh-TW" sz="2400">
                    <a:sym typeface="Symbol" pitchFamily="18" charset="2"/>
                  </a:rPr>
                  <a:t></a:t>
                </a:r>
                <a:r>
                  <a:rPr lang="en-US" altLang="zh-TW" sz="2400"/>
                  <a:t>) = </a:t>
                </a:r>
                <a:r>
                  <a:rPr lang="en-US" altLang="zh-TW" sz="2400">
                    <a:sym typeface="Symbol" pitchFamily="18" charset="2"/>
                  </a:rPr>
                  <a:t></a:t>
                </a:r>
                <a:r>
                  <a:rPr lang="en-US" altLang="zh-TW" sz="2400"/>
                  <a:t> [</a:t>
                </a:r>
                <a:r>
                  <a:rPr lang="en-US" altLang="zh-TW" sz="2400">
                    <a:sym typeface="Symbol" pitchFamily="18" charset="2"/>
                  </a:rPr>
                  <a:t>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</a:t>
                </a:r>
                <a:r>
                  <a:rPr lang="en-US" altLang="zh-TW" sz="2400">
                    <a:sym typeface="Symbol" pitchFamily="18" charset="2"/>
                  </a:rPr>
                  <a:t></a:t>
                </a:r>
                <a:r>
                  <a:rPr lang="en-US" altLang="zh-TW" sz="2400" b="1" baseline="-25000"/>
                  <a:t>t</a:t>
                </a:r>
                <a:r>
                  <a:rPr lang="en-US" altLang="zh-TW" sz="2400"/>
                  <a:t>(i)]</a:t>
                </a:r>
                <a:endParaRPr lang="zh-TW" altLang="en-US" sz="2400"/>
              </a:p>
            </p:txBody>
          </p:sp>
          <p:sp>
            <p:nvSpPr>
              <p:cNvPr id="18440" name="Line 11"/>
              <p:cNvSpPr>
                <a:spLocks noChangeShapeType="1"/>
              </p:cNvSpPr>
              <p:nvPr/>
            </p:nvSpPr>
            <p:spPr bwMode="auto">
              <a:xfrm>
                <a:off x="4839748" y="159832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1" name="Line 11"/>
              <p:cNvSpPr>
                <a:spLocks noChangeShapeType="1"/>
              </p:cNvSpPr>
              <p:nvPr/>
            </p:nvSpPr>
            <p:spPr bwMode="auto">
              <a:xfrm>
                <a:off x="6378578" y="1605940"/>
                <a:ext cx="1793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2" name="Text Box 12"/>
              <p:cNvSpPr txBox="1">
                <a:spLocks noChangeArrowheads="1"/>
              </p:cNvSpPr>
              <p:nvPr/>
            </p:nvSpPr>
            <p:spPr bwMode="auto">
              <a:xfrm>
                <a:off x="5542128" y="1422370"/>
                <a:ext cx="674990" cy="80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Aft>
                    <a:spcPts val="350"/>
                  </a:spcAft>
                </a:pPr>
                <a:r>
                  <a:rPr lang="en-US" altLang="zh-TW" sz="2000" b="1">
                    <a:latin typeface="Calibri" pitchFamily="34" charset="0"/>
                  </a:rPr>
                  <a:t>N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endParaRPr lang="en-US" altLang="zh-TW" sz="2000" b="1">
                  <a:latin typeface="Times New Roman" pitchFamily="18" charset="0"/>
                </a:endParaRP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zh-TW" sz="2000" b="1">
                    <a:latin typeface="Calibri" pitchFamily="34" charset="0"/>
                  </a:rPr>
                  <a:t>i = 1</a:t>
                </a:r>
                <a:endParaRPr lang="zh-TW" altLang="zh-TW" sz="2000"/>
              </a:p>
            </p:txBody>
          </p:sp>
        </p:grpSp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8109680" y="1520190"/>
              <a:ext cx="674920" cy="80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Aft>
                  <a:spcPts val="350"/>
                </a:spcAft>
              </a:pPr>
              <a:r>
                <a:rPr lang="en-US" altLang="zh-TW" sz="2000" b="1">
                  <a:latin typeface="Calibri" pitchFamily="34" charset="0"/>
                </a:rPr>
                <a:t>N</a:t>
              </a:r>
            </a:p>
            <a:p>
              <a:pPr algn="ctr" eaLnBrk="1" hangingPunct="1">
                <a:lnSpc>
                  <a:spcPct val="70000"/>
                </a:lnSpc>
              </a:pPr>
              <a:endParaRPr lang="en-US" altLang="zh-TW" sz="2000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70000"/>
                </a:lnSpc>
              </a:pPr>
              <a:r>
                <a:rPr lang="en-US" altLang="zh-TW" sz="2000" b="1">
                  <a:latin typeface="Calibri" pitchFamily="34" charset="0"/>
                </a:rPr>
                <a:t>i = 1</a:t>
              </a:r>
              <a:endParaRPr lang="zh-TW" altLang="zh-TW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07950" y="82550"/>
            <a:ext cx="3781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600" b="1" u="sng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600" u="sng"/>
          </a:p>
        </p:txBody>
      </p:sp>
      <p:grpSp>
        <p:nvGrpSpPr>
          <p:cNvPr id="19459" name="群組 10"/>
          <p:cNvGrpSpPr>
            <a:grpSpLocks/>
          </p:cNvGrpSpPr>
          <p:nvPr/>
        </p:nvGrpSpPr>
        <p:grpSpPr bwMode="auto">
          <a:xfrm>
            <a:off x="107950" y="649288"/>
            <a:ext cx="8709025" cy="403225"/>
            <a:chOff x="107504" y="439738"/>
            <a:chExt cx="8709165" cy="403226"/>
          </a:xfrm>
        </p:grpSpPr>
        <p:sp>
          <p:nvSpPr>
            <p:cNvPr id="19608" name="Rectangle 7"/>
            <p:cNvSpPr>
              <a:spLocks noChangeArrowheads="1"/>
            </p:cNvSpPr>
            <p:nvPr/>
          </p:nvSpPr>
          <p:spPr bwMode="auto">
            <a:xfrm>
              <a:off x="3542854" y="439738"/>
              <a:ext cx="762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9" name="Rectangle 9"/>
            <p:cNvSpPr>
              <a:spLocks noChangeArrowheads="1"/>
            </p:cNvSpPr>
            <p:nvPr/>
          </p:nvSpPr>
          <p:spPr bwMode="auto">
            <a:xfrm>
              <a:off x="107504" y="482601"/>
              <a:ext cx="3576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Approach 1 – Choosing state q</a:t>
              </a:r>
              <a:endParaRPr lang="en-US" altLang="zh-TW" sz="2000"/>
            </a:p>
          </p:txBody>
        </p:sp>
        <p:grpSp>
          <p:nvGrpSpPr>
            <p:cNvPr id="19610" name="Group 131"/>
            <p:cNvGrpSpPr>
              <a:grpSpLocks/>
            </p:cNvGrpSpPr>
            <p:nvPr/>
          </p:nvGrpSpPr>
          <p:grpSpPr bwMode="auto">
            <a:xfrm>
              <a:off x="3707954" y="508001"/>
              <a:ext cx="196850" cy="334963"/>
              <a:chOff x="3603" y="366"/>
              <a:chExt cx="124" cy="211"/>
            </a:xfrm>
          </p:grpSpPr>
          <p:sp>
            <p:nvSpPr>
              <p:cNvPr id="19612" name="Rectangle 12"/>
              <p:cNvSpPr>
                <a:spLocks noChangeArrowheads="1"/>
              </p:cNvSpPr>
              <p:nvPr/>
            </p:nvSpPr>
            <p:spPr bwMode="auto">
              <a:xfrm>
                <a:off x="3603" y="440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4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613" name="Rectangle 13"/>
              <p:cNvSpPr>
                <a:spLocks noChangeArrowheads="1"/>
              </p:cNvSpPr>
              <p:nvPr/>
            </p:nvSpPr>
            <p:spPr bwMode="auto">
              <a:xfrm>
                <a:off x="3639" y="366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</p:grpSp>
        <p:sp>
          <p:nvSpPr>
            <p:cNvPr id="19611" name="Rectangle 14"/>
            <p:cNvSpPr>
              <a:spLocks noChangeArrowheads="1"/>
            </p:cNvSpPr>
            <p:nvPr/>
          </p:nvSpPr>
          <p:spPr bwMode="auto">
            <a:xfrm>
              <a:off x="3877816" y="476251"/>
              <a:ext cx="4938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individually as the most likely state at time t </a:t>
              </a:r>
              <a:endParaRPr lang="en-US" altLang="zh-TW" sz="2000"/>
            </a:p>
          </p:txBody>
        </p:sp>
      </p:grpSp>
      <p:grpSp>
        <p:nvGrpSpPr>
          <p:cNvPr id="19460" name="群組 7"/>
          <p:cNvGrpSpPr>
            <a:grpSpLocks/>
          </p:cNvGrpSpPr>
          <p:nvPr/>
        </p:nvGrpSpPr>
        <p:grpSpPr bwMode="auto">
          <a:xfrm>
            <a:off x="576263" y="1138238"/>
            <a:ext cx="5148262" cy="1354137"/>
            <a:chOff x="575865" y="850726"/>
            <a:chExt cx="5148263" cy="1354138"/>
          </a:xfrm>
        </p:grpSpPr>
        <p:sp>
          <p:nvSpPr>
            <p:cNvPr id="19547" name="Rectangle 17"/>
            <p:cNvSpPr>
              <a:spLocks noChangeArrowheads="1"/>
            </p:cNvSpPr>
            <p:nvPr/>
          </p:nvSpPr>
          <p:spPr bwMode="auto">
            <a:xfrm>
              <a:off x="57586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548" name="Rectangle 18"/>
            <p:cNvSpPr>
              <a:spLocks noChangeArrowheads="1"/>
            </p:cNvSpPr>
            <p:nvPr/>
          </p:nvSpPr>
          <p:spPr bwMode="auto">
            <a:xfrm>
              <a:off x="669528" y="880889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549" name="Rectangle 19"/>
            <p:cNvSpPr>
              <a:spLocks noChangeArrowheads="1"/>
            </p:cNvSpPr>
            <p:nvPr/>
          </p:nvSpPr>
          <p:spPr bwMode="auto">
            <a:xfrm>
              <a:off x="780653" y="882476"/>
              <a:ext cx="25288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Define a new variable </a:t>
              </a:r>
              <a:endParaRPr lang="en-US" altLang="zh-TW"/>
            </a:p>
          </p:txBody>
        </p:sp>
        <p:sp>
          <p:nvSpPr>
            <p:cNvPr id="19550" name="Rectangle 20"/>
            <p:cNvSpPr>
              <a:spLocks noChangeArrowheads="1"/>
            </p:cNvSpPr>
            <p:nvPr/>
          </p:nvSpPr>
          <p:spPr bwMode="auto">
            <a:xfrm>
              <a:off x="3307953" y="850726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51" name="Rectangle 21"/>
            <p:cNvSpPr>
              <a:spLocks noChangeArrowheads="1"/>
            </p:cNvSpPr>
            <p:nvPr/>
          </p:nvSpPr>
          <p:spPr bwMode="auto">
            <a:xfrm>
              <a:off x="3422253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2" name="Rectangle 22"/>
            <p:cNvSpPr>
              <a:spLocks noChangeArrowheads="1"/>
            </p:cNvSpPr>
            <p:nvPr/>
          </p:nvSpPr>
          <p:spPr bwMode="auto">
            <a:xfrm>
              <a:off x="3484165" y="882476"/>
              <a:ext cx="811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P(</a:t>
              </a:r>
              <a:endParaRPr lang="en-US" altLang="zh-TW"/>
            </a:p>
          </p:txBody>
        </p:sp>
        <p:sp>
          <p:nvSpPr>
            <p:cNvPr id="19553" name="Rectangle 23"/>
            <p:cNvSpPr>
              <a:spLocks noChangeArrowheads="1"/>
            </p:cNvSpPr>
            <p:nvPr/>
          </p:nvSpPr>
          <p:spPr bwMode="auto">
            <a:xfrm>
              <a:off x="4295378" y="882476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54" name="Rectangle 24"/>
            <p:cNvSpPr>
              <a:spLocks noChangeArrowheads="1"/>
            </p:cNvSpPr>
            <p:nvPr/>
          </p:nvSpPr>
          <p:spPr bwMode="auto">
            <a:xfrm>
              <a:off x="4435078" y="100312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55" name="Rectangle 25"/>
            <p:cNvSpPr>
              <a:spLocks noChangeArrowheads="1"/>
            </p:cNvSpPr>
            <p:nvPr/>
          </p:nvSpPr>
          <p:spPr bwMode="auto">
            <a:xfrm>
              <a:off x="4495403" y="882476"/>
              <a:ext cx="911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i | O, </a:t>
              </a:r>
              <a:endParaRPr lang="en-US" altLang="zh-TW"/>
            </a:p>
          </p:txBody>
        </p:sp>
        <p:sp>
          <p:nvSpPr>
            <p:cNvPr id="19556" name="Rectangle 26"/>
            <p:cNvSpPr>
              <a:spLocks noChangeArrowheads="1"/>
            </p:cNvSpPr>
            <p:nvPr/>
          </p:nvSpPr>
          <p:spPr bwMode="auto">
            <a:xfrm>
              <a:off x="5408215" y="85072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557" name="Rectangle 27"/>
            <p:cNvSpPr>
              <a:spLocks noChangeArrowheads="1"/>
            </p:cNvSpPr>
            <p:nvPr/>
          </p:nvSpPr>
          <p:spPr bwMode="auto">
            <a:xfrm>
              <a:off x="5560615" y="88247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558" name="Rectangle 28"/>
            <p:cNvSpPr>
              <a:spLocks noChangeArrowheads="1"/>
            </p:cNvSpPr>
            <p:nvPr/>
          </p:nvSpPr>
          <p:spPr bwMode="auto">
            <a:xfrm>
              <a:off x="5654278" y="88247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59" name="Rectangle 29"/>
            <p:cNvSpPr>
              <a:spLocks noChangeArrowheads="1"/>
            </p:cNvSpPr>
            <p:nvPr/>
          </p:nvSpPr>
          <p:spPr bwMode="auto">
            <a:xfrm>
              <a:off x="865311" y="1420639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560" name="Rectangle 30"/>
            <p:cNvSpPr>
              <a:spLocks noChangeArrowheads="1"/>
            </p:cNvSpPr>
            <p:nvPr/>
          </p:nvSpPr>
          <p:spPr bwMode="auto">
            <a:xfrm>
              <a:off x="979611" y="15730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61" name="Rectangle 31"/>
            <p:cNvSpPr>
              <a:spLocks noChangeArrowheads="1"/>
            </p:cNvSpPr>
            <p:nvPr/>
          </p:nvSpPr>
          <p:spPr bwMode="auto">
            <a:xfrm>
              <a:off x="1039936" y="1452389"/>
              <a:ext cx="5619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 = </a:t>
              </a:r>
              <a:endParaRPr lang="en-US" altLang="zh-TW"/>
            </a:p>
          </p:txBody>
        </p:sp>
        <p:sp>
          <p:nvSpPr>
            <p:cNvPr id="19562" name="Rectangle 32"/>
            <p:cNvSpPr>
              <a:spLocks noChangeArrowheads="1"/>
            </p:cNvSpPr>
            <p:nvPr/>
          </p:nvSpPr>
          <p:spPr bwMode="auto">
            <a:xfrm>
              <a:off x="16019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3" name="Rectangle 33"/>
            <p:cNvSpPr>
              <a:spLocks noChangeArrowheads="1"/>
            </p:cNvSpPr>
            <p:nvPr/>
          </p:nvSpPr>
          <p:spPr bwMode="auto">
            <a:xfrm>
              <a:off x="18797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4" name="Rectangle 34"/>
            <p:cNvSpPr>
              <a:spLocks noChangeArrowheads="1"/>
            </p:cNvSpPr>
            <p:nvPr/>
          </p:nvSpPr>
          <p:spPr bwMode="auto">
            <a:xfrm>
              <a:off x="21607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5" name="Rectangle 35"/>
            <p:cNvSpPr>
              <a:spLocks noChangeArrowheads="1"/>
            </p:cNvSpPr>
            <p:nvPr/>
          </p:nvSpPr>
          <p:spPr bwMode="auto">
            <a:xfrm>
              <a:off x="2440111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6" name="Rectangle 36"/>
            <p:cNvSpPr>
              <a:spLocks noChangeArrowheads="1"/>
            </p:cNvSpPr>
            <p:nvPr/>
          </p:nvSpPr>
          <p:spPr bwMode="auto">
            <a:xfrm>
              <a:off x="271792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7" name="Rectangle 37"/>
            <p:cNvSpPr>
              <a:spLocks noChangeArrowheads="1"/>
            </p:cNvSpPr>
            <p:nvPr/>
          </p:nvSpPr>
          <p:spPr bwMode="auto">
            <a:xfrm>
              <a:off x="2997324" y="1452389"/>
              <a:ext cx="2968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endParaRPr lang="en-US" altLang="zh-TW"/>
            </a:p>
          </p:txBody>
        </p:sp>
        <p:sp>
          <p:nvSpPr>
            <p:cNvPr id="19568" name="Rectangle 38"/>
            <p:cNvSpPr>
              <a:spLocks noChangeArrowheads="1"/>
            </p:cNvSpPr>
            <p:nvPr/>
          </p:nvSpPr>
          <p:spPr bwMode="auto">
            <a:xfrm>
              <a:off x="32941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69" name="Rectangle 39"/>
            <p:cNvSpPr>
              <a:spLocks noChangeArrowheads="1"/>
            </p:cNvSpPr>
            <p:nvPr/>
          </p:nvSpPr>
          <p:spPr bwMode="auto">
            <a:xfrm>
              <a:off x="35751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0" name="Rectangle 40"/>
            <p:cNvSpPr>
              <a:spLocks noChangeArrowheads="1"/>
            </p:cNvSpPr>
            <p:nvPr/>
          </p:nvSpPr>
          <p:spPr bwMode="auto">
            <a:xfrm>
              <a:off x="3854574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1" name="Rectangle 41"/>
            <p:cNvSpPr>
              <a:spLocks noChangeArrowheads="1"/>
            </p:cNvSpPr>
            <p:nvPr/>
          </p:nvSpPr>
          <p:spPr bwMode="auto">
            <a:xfrm>
              <a:off x="41323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2" name="Rectangle 42"/>
            <p:cNvSpPr>
              <a:spLocks noChangeArrowheads="1"/>
            </p:cNvSpPr>
            <p:nvPr/>
          </p:nvSpPr>
          <p:spPr bwMode="auto">
            <a:xfrm>
              <a:off x="4411786" y="1420639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¾</a:t>
              </a:r>
              <a:endParaRPr lang="en-US" altLang="zh-TW"/>
            </a:p>
          </p:txBody>
        </p:sp>
        <p:sp>
          <p:nvSpPr>
            <p:cNvPr id="19573" name="Rectangle 43"/>
            <p:cNvSpPr>
              <a:spLocks noChangeArrowheads="1"/>
            </p:cNvSpPr>
            <p:nvPr/>
          </p:nvSpPr>
          <p:spPr bwMode="auto">
            <a:xfrm>
              <a:off x="4691186" y="14523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74" name="Line 88"/>
            <p:cNvSpPr>
              <a:spLocks noChangeShapeType="1"/>
            </p:cNvSpPr>
            <p:nvPr/>
          </p:nvSpPr>
          <p:spPr bwMode="auto">
            <a:xfrm>
              <a:off x="5068863" y="898351"/>
              <a:ext cx="17938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75" name="Rectangle 89"/>
            <p:cNvSpPr>
              <a:spLocks noChangeArrowheads="1"/>
            </p:cNvSpPr>
            <p:nvPr/>
          </p:nvSpPr>
          <p:spPr bwMode="auto">
            <a:xfrm>
              <a:off x="1644774" y="12682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76" name="Rectangle 90"/>
            <p:cNvSpPr>
              <a:spLocks noChangeArrowheads="1"/>
            </p:cNvSpPr>
            <p:nvPr/>
          </p:nvSpPr>
          <p:spPr bwMode="auto">
            <a:xfrm>
              <a:off x="1819399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77" name="Rectangle 91"/>
            <p:cNvSpPr>
              <a:spLocks noChangeArrowheads="1"/>
            </p:cNvSpPr>
            <p:nvPr/>
          </p:nvSpPr>
          <p:spPr bwMode="auto">
            <a:xfrm>
              <a:off x="1879724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78" name="Rectangle 92"/>
            <p:cNvSpPr>
              <a:spLocks noChangeArrowheads="1"/>
            </p:cNvSpPr>
            <p:nvPr/>
          </p:nvSpPr>
          <p:spPr bwMode="auto">
            <a:xfrm>
              <a:off x="2144836" y="12682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79" name="Rectangle 93"/>
            <p:cNvSpPr>
              <a:spLocks noChangeArrowheads="1"/>
            </p:cNvSpPr>
            <p:nvPr/>
          </p:nvSpPr>
          <p:spPr bwMode="auto">
            <a:xfrm>
              <a:off x="2297236" y="14206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0" name="Rectangle 94"/>
            <p:cNvSpPr>
              <a:spLocks noChangeArrowheads="1"/>
            </p:cNvSpPr>
            <p:nvPr/>
          </p:nvSpPr>
          <p:spPr bwMode="auto">
            <a:xfrm>
              <a:off x="2359149" y="12999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1" name="Rectangle 95"/>
            <p:cNvSpPr>
              <a:spLocks noChangeArrowheads="1"/>
            </p:cNvSpPr>
            <p:nvPr/>
          </p:nvSpPr>
          <p:spPr bwMode="auto">
            <a:xfrm>
              <a:off x="2622674" y="12999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2" name="Rectangle 96"/>
            <p:cNvSpPr>
              <a:spLocks noChangeArrowheads="1"/>
            </p:cNvSpPr>
            <p:nvPr/>
          </p:nvSpPr>
          <p:spPr bwMode="auto">
            <a:xfrm>
              <a:off x="1644774" y="1725439"/>
              <a:ext cx="198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19583" name="Rectangle 97"/>
            <p:cNvSpPr>
              <a:spLocks noChangeArrowheads="1"/>
            </p:cNvSpPr>
            <p:nvPr/>
          </p:nvSpPr>
          <p:spPr bwMode="auto">
            <a:xfrm>
              <a:off x="1841624" y="1757189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84" name="Rectangle 98"/>
            <p:cNvSpPr>
              <a:spLocks noChangeArrowheads="1"/>
            </p:cNvSpPr>
            <p:nvPr/>
          </p:nvSpPr>
          <p:spPr bwMode="auto">
            <a:xfrm>
              <a:off x="1913061" y="1725439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585" name="Rectangle 99"/>
            <p:cNvSpPr>
              <a:spLocks noChangeArrowheads="1"/>
            </p:cNvSpPr>
            <p:nvPr/>
          </p:nvSpPr>
          <p:spPr bwMode="auto">
            <a:xfrm>
              <a:off x="2087686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6" name="Rectangle 100"/>
            <p:cNvSpPr>
              <a:spLocks noChangeArrowheads="1"/>
            </p:cNvSpPr>
            <p:nvPr/>
          </p:nvSpPr>
          <p:spPr bwMode="auto">
            <a:xfrm>
              <a:off x="2149599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87" name="Rectangle 101"/>
            <p:cNvSpPr>
              <a:spLocks noChangeArrowheads="1"/>
            </p:cNvSpPr>
            <p:nvPr/>
          </p:nvSpPr>
          <p:spPr bwMode="auto">
            <a:xfrm>
              <a:off x="2413124" y="1725439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88" name="Rectangle 102"/>
            <p:cNvSpPr>
              <a:spLocks noChangeArrowheads="1"/>
            </p:cNvSpPr>
            <p:nvPr/>
          </p:nvSpPr>
          <p:spPr bwMode="auto">
            <a:xfrm>
              <a:off x="2565524" y="1877839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89" name="Rectangle 103"/>
            <p:cNvSpPr>
              <a:spLocks noChangeArrowheads="1"/>
            </p:cNvSpPr>
            <p:nvPr/>
          </p:nvSpPr>
          <p:spPr bwMode="auto">
            <a:xfrm>
              <a:off x="2627436" y="1757189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90" name="Rectangle 104"/>
            <p:cNvSpPr>
              <a:spLocks noChangeArrowheads="1"/>
            </p:cNvSpPr>
            <p:nvPr/>
          </p:nvSpPr>
          <p:spPr bwMode="auto">
            <a:xfrm>
              <a:off x="2890961" y="18699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1" name="Rectangle 105"/>
            <p:cNvSpPr>
              <a:spLocks noChangeArrowheads="1"/>
            </p:cNvSpPr>
            <p:nvPr/>
          </p:nvSpPr>
          <p:spPr bwMode="auto">
            <a:xfrm>
              <a:off x="1705099" y="1627014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19592" name="Rectangle 106"/>
            <p:cNvSpPr>
              <a:spLocks noChangeArrowheads="1"/>
            </p:cNvSpPr>
            <p:nvPr/>
          </p:nvSpPr>
          <p:spPr bwMode="auto">
            <a:xfrm>
              <a:off x="1814636" y="1627014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3" name="Rectangle 107"/>
            <p:cNvSpPr>
              <a:spLocks noChangeArrowheads="1"/>
            </p:cNvSpPr>
            <p:nvPr/>
          </p:nvSpPr>
          <p:spPr bwMode="auto">
            <a:xfrm>
              <a:off x="1760661" y="1847676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4" name="Rectangle 108"/>
            <p:cNvSpPr>
              <a:spLocks noChangeArrowheads="1"/>
            </p:cNvSpPr>
            <p:nvPr/>
          </p:nvSpPr>
          <p:spPr bwMode="auto">
            <a:xfrm>
              <a:off x="1619374" y="2022301"/>
              <a:ext cx="2825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i = 1</a:t>
              </a:r>
              <a:endParaRPr lang="en-US" altLang="zh-TW"/>
            </a:p>
          </p:txBody>
        </p:sp>
        <p:sp>
          <p:nvSpPr>
            <p:cNvPr id="19595" name="Rectangle 109"/>
            <p:cNvSpPr>
              <a:spLocks noChangeArrowheads="1"/>
            </p:cNvSpPr>
            <p:nvPr/>
          </p:nvSpPr>
          <p:spPr bwMode="auto">
            <a:xfrm>
              <a:off x="1901949" y="2022301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96" name="Rectangle 110"/>
            <p:cNvSpPr>
              <a:spLocks noChangeArrowheads="1"/>
            </p:cNvSpPr>
            <p:nvPr/>
          </p:nvSpPr>
          <p:spPr bwMode="auto">
            <a:xfrm>
              <a:off x="3321174" y="1257126"/>
              <a:ext cx="7302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P(O, q</a:t>
              </a:r>
              <a:endParaRPr lang="en-US" altLang="zh-TW"/>
            </a:p>
          </p:txBody>
        </p:sp>
        <p:sp>
          <p:nvSpPr>
            <p:cNvPr id="19597" name="Rectangle 111"/>
            <p:cNvSpPr>
              <a:spLocks noChangeArrowheads="1"/>
            </p:cNvSpPr>
            <p:nvPr/>
          </p:nvSpPr>
          <p:spPr bwMode="auto">
            <a:xfrm>
              <a:off x="4051424" y="1377776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98" name="Rectangle 112"/>
            <p:cNvSpPr>
              <a:spLocks noChangeArrowheads="1"/>
            </p:cNvSpPr>
            <p:nvPr/>
          </p:nvSpPr>
          <p:spPr bwMode="auto">
            <a:xfrm>
              <a:off x="4111749" y="1257126"/>
              <a:ext cx="3603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= i|</a:t>
              </a:r>
              <a:endParaRPr lang="en-US" altLang="zh-TW"/>
            </a:p>
          </p:txBody>
        </p:sp>
        <p:sp>
          <p:nvSpPr>
            <p:cNvPr id="19599" name="Rectangle 113"/>
            <p:cNvSpPr>
              <a:spLocks noChangeArrowheads="1"/>
            </p:cNvSpPr>
            <p:nvPr/>
          </p:nvSpPr>
          <p:spPr bwMode="auto">
            <a:xfrm>
              <a:off x="4472111" y="12253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0" name="Rectangle 114"/>
            <p:cNvSpPr>
              <a:spLocks noChangeArrowheads="1"/>
            </p:cNvSpPr>
            <p:nvPr/>
          </p:nvSpPr>
          <p:spPr bwMode="auto">
            <a:xfrm>
              <a:off x="4624511" y="12571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1" name="Rectangle 115"/>
            <p:cNvSpPr>
              <a:spLocks noChangeArrowheads="1"/>
            </p:cNvSpPr>
            <p:nvPr/>
          </p:nvSpPr>
          <p:spPr bwMode="auto">
            <a:xfrm>
              <a:off x="4718174" y="1257126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2" name="Rectangle 116"/>
            <p:cNvSpPr>
              <a:spLocks noChangeArrowheads="1"/>
            </p:cNvSpPr>
            <p:nvPr/>
          </p:nvSpPr>
          <p:spPr bwMode="auto">
            <a:xfrm>
              <a:off x="3321174" y="1714326"/>
              <a:ext cx="5064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19603" name="Rectangle 117"/>
            <p:cNvSpPr>
              <a:spLocks noChangeArrowheads="1"/>
            </p:cNvSpPr>
            <p:nvPr/>
          </p:nvSpPr>
          <p:spPr bwMode="auto">
            <a:xfrm>
              <a:off x="3825999" y="1682576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19604" name="Rectangle 118"/>
            <p:cNvSpPr>
              <a:spLocks noChangeArrowheads="1"/>
            </p:cNvSpPr>
            <p:nvPr/>
          </p:nvSpPr>
          <p:spPr bwMode="auto">
            <a:xfrm>
              <a:off x="3978399" y="1714326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19605" name="Rectangle 119"/>
            <p:cNvSpPr>
              <a:spLocks noChangeArrowheads="1"/>
            </p:cNvSpPr>
            <p:nvPr/>
          </p:nvSpPr>
          <p:spPr bwMode="auto">
            <a:xfrm>
              <a:off x="4072061" y="1827039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606" name="Line 120"/>
            <p:cNvSpPr>
              <a:spLocks noChangeShapeType="1"/>
            </p:cNvSpPr>
            <p:nvPr/>
          </p:nvSpPr>
          <p:spPr bwMode="auto">
            <a:xfrm flipV="1">
              <a:off x="3602161" y="1273001"/>
              <a:ext cx="1381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607" name="Line 121"/>
            <p:cNvSpPr>
              <a:spLocks noChangeShapeType="1"/>
            </p:cNvSpPr>
            <p:nvPr/>
          </p:nvSpPr>
          <p:spPr bwMode="auto">
            <a:xfrm>
              <a:off x="3600574" y="1723851"/>
              <a:ext cx="150812" cy="31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1" name="群組 9"/>
          <p:cNvGrpSpPr>
            <a:grpSpLocks/>
          </p:cNvGrpSpPr>
          <p:nvPr/>
        </p:nvGrpSpPr>
        <p:grpSpPr bwMode="auto">
          <a:xfrm>
            <a:off x="569913" y="4794250"/>
            <a:ext cx="5835650" cy="1587500"/>
            <a:chOff x="570658" y="4794251"/>
            <a:chExt cx="5835450" cy="1587077"/>
          </a:xfrm>
        </p:grpSpPr>
        <p:grpSp>
          <p:nvGrpSpPr>
            <p:cNvPr id="19522" name="群組 3"/>
            <p:cNvGrpSpPr>
              <a:grpSpLocks/>
            </p:cNvGrpSpPr>
            <p:nvPr/>
          </p:nvGrpSpPr>
          <p:grpSpPr bwMode="auto">
            <a:xfrm>
              <a:off x="570658" y="4794251"/>
              <a:ext cx="5835450" cy="650973"/>
              <a:chOff x="2016125" y="4794251"/>
              <a:chExt cx="5835450" cy="650973"/>
            </a:xfrm>
          </p:grpSpPr>
          <p:sp>
            <p:nvSpPr>
              <p:cNvPr id="19544" name="Rectangle 60"/>
              <p:cNvSpPr>
                <a:spLocks noChangeArrowheads="1"/>
              </p:cNvSpPr>
              <p:nvPr/>
            </p:nvSpPr>
            <p:spPr bwMode="auto">
              <a:xfrm>
                <a:off x="2016125" y="4794251"/>
                <a:ext cx="93662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en-US" altLang="zh-TW"/>
              </a:p>
            </p:txBody>
          </p:sp>
          <p:sp>
            <p:nvSpPr>
              <p:cNvPr id="19545" name="Rectangle 62"/>
              <p:cNvSpPr>
                <a:spLocks noChangeArrowheads="1"/>
              </p:cNvSpPr>
              <p:nvPr/>
            </p:nvSpPr>
            <p:spPr bwMode="auto">
              <a:xfrm>
                <a:off x="2220913" y="4794251"/>
                <a:ext cx="947737" cy="334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Problem</a:t>
                </a:r>
                <a:endParaRPr lang="en-US" altLang="zh-TW"/>
              </a:p>
            </p:txBody>
          </p:sp>
          <p:sp>
            <p:nvSpPr>
              <p:cNvPr id="19546" name="Rectangle 64"/>
              <p:cNvSpPr>
                <a:spLocks noChangeArrowheads="1"/>
              </p:cNvSpPr>
              <p:nvPr/>
            </p:nvSpPr>
            <p:spPr bwMode="auto">
              <a:xfrm>
                <a:off x="2245840" y="5122059"/>
                <a:ext cx="5605735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maximizing the probability at each time t </a:t>
                </a:r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</a:rPr>
                  <a:t>individually</a:t>
                </a:r>
                <a:endParaRPr lang="en-US" altLang="zh-TW"/>
              </a:p>
            </p:txBody>
          </p:sp>
        </p:grpSp>
        <p:sp>
          <p:nvSpPr>
            <p:cNvPr id="19523" name="Rectangle 68"/>
            <p:cNvSpPr>
              <a:spLocks noChangeArrowheads="1"/>
            </p:cNvSpPr>
            <p:nvPr/>
          </p:nvSpPr>
          <p:spPr bwMode="auto">
            <a:xfrm>
              <a:off x="816843" y="5517232"/>
              <a:ext cx="436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q*=</a:t>
              </a:r>
              <a:endParaRPr lang="en-US" altLang="zh-TW"/>
            </a:p>
          </p:txBody>
        </p:sp>
        <p:sp>
          <p:nvSpPr>
            <p:cNvPr id="19524" name="Rectangle 69"/>
            <p:cNvSpPr>
              <a:spLocks noChangeArrowheads="1"/>
            </p:cNvSpPr>
            <p:nvPr/>
          </p:nvSpPr>
          <p:spPr bwMode="auto">
            <a:xfrm>
              <a:off x="1254993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q</a:t>
              </a:r>
              <a:endParaRPr lang="en-US" altLang="zh-TW"/>
            </a:p>
          </p:txBody>
        </p:sp>
        <p:sp>
          <p:nvSpPr>
            <p:cNvPr id="19525" name="Rectangle 70"/>
            <p:cNvSpPr>
              <a:spLocks noChangeArrowheads="1"/>
            </p:cNvSpPr>
            <p:nvPr/>
          </p:nvSpPr>
          <p:spPr bwMode="auto">
            <a:xfrm>
              <a:off x="1464543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526" name="Rectangle 71"/>
            <p:cNvSpPr>
              <a:spLocks noChangeArrowheads="1"/>
            </p:cNvSpPr>
            <p:nvPr/>
          </p:nvSpPr>
          <p:spPr bwMode="auto">
            <a:xfrm>
              <a:off x="15566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27" name="Rectangle 72"/>
            <p:cNvSpPr>
              <a:spLocks noChangeArrowheads="1"/>
            </p:cNvSpPr>
            <p:nvPr/>
          </p:nvSpPr>
          <p:spPr bwMode="auto">
            <a:xfrm>
              <a:off x="1696318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28" name="Rectangle 73"/>
            <p:cNvSpPr>
              <a:spLocks noChangeArrowheads="1"/>
            </p:cNvSpPr>
            <p:nvPr/>
          </p:nvSpPr>
          <p:spPr bwMode="auto">
            <a:xfrm>
              <a:off x="1834431" y="5637882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19529" name="Rectangle 74"/>
            <p:cNvSpPr>
              <a:spLocks noChangeArrowheads="1"/>
            </p:cNvSpPr>
            <p:nvPr/>
          </p:nvSpPr>
          <p:spPr bwMode="auto">
            <a:xfrm>
              <a:off x="1928093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30" name="Rectangle 75"/>
            <p:cNvSpPr>
              <a:spLocks noChangeArrowheads="1"/>
            </p:cNvSpPr>
            <p:nvPr/>
          </p:nvSpPr>
          <p:spPr bwMode="auto">
            <a:xfrm>
              <a:off x="2067793" y="5517232"/>
              <a:ext cx="2794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en-US" altLang="zh-TW"/>
            </a:p>
          </p:txBody>
        </p:sp>
        <p:sp>
          <p:nvSpPr>
            <p:cNvPr id="19531" name="Rectangle 76"/>
            <p:cNvSpPr>
              <a:spLocks noChangeArrowheads="1"/>
            </p:cNvSpPr>
            <p:nvPr/>
          </p:nvSpPr>
          <p:spPr bwMode="auto">
            <a:xfrm>
              <a:off x="2345606" y="5517232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2" name="Rectangle 77"/>
            <p:cNvSpPr>
              <a:spLocks noChangeArrowheads="1"/>
            </p:cNvSpPr>
            <p:nvPr/>
          </p:nvSpPr>
          <p:spPr bwMode="auto">
            <a:xfrm>
              <a:off x="2485306" y="5637882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3" name="Rectangle 78"/>
            <p:cNvSpPr>
              <a:spLocks noChangeArrowheads="1"/>
            </p:cNvSpPr>
            <p:nvPr/>
          </p:nvSpPr>
          <p:spPr bwMode="auto">
            <a:xfrm>
              <a:off x="2609131" y="5517232"/>
              <a:ext cx="2095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* </a:t>
              </a:r>
              <a:endParaRPr lang="en-US" altLang="zh-TW"/>
            </a:p>
          </p:txBody>
        </p:sp>
        <p:sp>
          <p:nvSpPr>
            <p:cNvPr id="19534" name="Rectangle 79"/>
            <p:cNvSpPr>
              <a:spLocks noChangeArrowheads="1"/>
            </p:cNvSpPr>
            <p:nvPr/>
          </p:nvSpPr>
          <p:spPr bwMode="auto">
            <a:xfrm>
              <a:off x="2820268" y="5517232"/>
              <a:ext cx="3225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may not be a valid sequence </a:t>
              </a:r>
              <a:endParaRPr lang="en-US" altLang="zh-TW"/>
            </a:p>
          </p:txBody>
        </p:sp>
        <p:sp>
          <p:nvSpPr>
            <p:cNvPr id="19535" name="Rectangle 80"/>
            <p:cNvSpPr>
              <a:spLocks noChangeArrowheads="1"/>
            </p:cNvSpPr>
            <p:nvPr/>
          </p:nvSpPr>
          <p:spPr bwMode="auto">
            <a:xfrm>
              <a:off x="816843" y="5955878"/>
              <a:ext cx="6905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(e.g. a</a:t>
              </a:r>
              <a:endParaRPr lang="en-US" altLang="zh-TW"/>
            </a:p>
          </p:txBody>
        </p:sp>
        <p:sp>
          <p:nvSpPr>
            <p:cNvPr id="19536" name="Rectangle 81"/>
            <p:cNvSpPr>
              <a:spLocks noChangeArrowheads="1"/>
            </p:cNvSpPr>
            <p:nvPr/>
          </p:nvSpPr>
          <p:spPr bwMode="auto">
            <a:xfrm>
              <a:off x="1507406" y="6076528"/>
              <a:ext cx="10636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537" name="Rectangle 82"/>
            <p:cNvSpPr>
              <a:spLocks noChangeArrowheads="1"/>
            </p:cNvSpPr>
            <p:nvPr/>
          </p:nvSpPr>
          <p:spPr bwMode="auto">
            <a:xfrm>
              <a:off x="1609006" y="6152728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38" name="Rectangle 83"/>
            <p:cNvSpPr>
              <a:spLocks noChangeArrowheads="1"/>
            </p:cNvSpPr>
            <p:nvPr/>
          </p:nvSpPr>
          <p:spPr bwMode="auto">
            <a:xfrm>
              <a:off x="1670918" y="6076528"/>
              <a:ext cx="2016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*q</a:t>
              </a:r>
              <a:endParaRPr lang="en-US" altLang="zh-TW"/>
            </a:p>
          </p:txBody>
        </p:sp>
        <p:sp>
          <p:nvSpPr>
            <p:cNvPr id="19539" name="Rectangle 84"/>
            <p:cNvSpPr>
              <a:spLocks noChangeArrowheads="1"/>
            </p:cNvSpPr>
            <p:nvPr/>
          </p:nvSpPr>
          <p:spPr bwMode="auto">
            <a:xfrm>
              <a:off x="1866181" y="6168603"/>
              <a:ext cx="2317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t+1</a:t>
              </a:r>
              <a:endParaRPr lang="en-US" altLang="zh-TW"/>
            </a:p>
          </p:txBody>
        </p:sp>
        <p:sp>
          <p:nvSpPr>
            <p:cNvPr id="19540" name="Rectangle 85"/>
            <p:cNvSpPr>
              <a:spLocks noChangeArrowheads="1"/>
            </p:cNvSpPr>
            <p:nvPr/>
          </p:nvSpPr>
          <p:spPr bwMode="auto">
            <a:xfrm>
              <a:off x="2096368" y="6076528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541" name="Rectangle 86"/>
            <p:cNvSpPr>
              <a:spLocks noChangeArrowheads="1"/>
            </p:cNvSpPr>
            <p:nvPr/>
          </p:nvSpPr>
          <p:spPr bwMode="auto">
            <a:xfrm>
              <a:off x="2190031" y="5955878"/>
              <a:ext cx="5302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0)</a:t>
              </a:r>
              <a:endParaRPr lang="en-US" altLang="zh-TW"/>
            </a:p>
          </p:txBody>
        </p:sp>
        <p:sp>
          <p:nvSpPr>
            <p:cNvPr id="19542" name="Rectangle 87"/>
            <p:cNvSpPr>
              <a:spLocks noChangeArrowheads="1"/>
            </p:cNvSpPr>
            <p:nvPr/>
          </p:nvSpPr>
          <p:spPr bwMode="auto">
            <a:xfrm>
              <a:off x="2718668" y="5966991"/>
              <a:ext cx="66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43" name="Line 128"/>
            <p:cNvSpPr>
              <a:spLocks noChangeShapeType="1"/>
            </p:cNvSpPr>
            <p:nvPr/>
          </p:nvSpPr>
          <p:spPr bwMode="auto">
            <a:xfrm>
              <a:off x="808906" y="5601370"/>
              <a:ext cx="144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9462" name="群組 6"/>
          <p:cNvGrpSpPr>
            <a:grpSpLocks/>
          </p:cNvGrpSpPr>
          <p:nvPr/>
        </p:nvGrpSpPr>
        <p:grpSpPr bwMode="auto">
          <a:xfrm>
            <a:off x="574675" y="2565400"/>
            <a:ext cx="3671888" cy="2044700"/>
            <a:chOff x="613097" y="2276872"/>
            <a:chExt cx="3670871" cy="2044701"/>
          </a:xfrm>
        </p:grpSpPr>
        <p:sp>
          <p:nvSpPr>
            <p:cNvPr id="19463" name="Rectangle 44"/>
            <p:cNvSpPr>
              <a:spLocks noChangeArrowheads="1"/>
            </p:cNvSpPr>
            <p:nvPr/>
          </p:nvSpPr>
          <p:spPr bwMode="auto">
            <a:xfrm>
              <a:off x="613097" y="2278460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19464" name="Rectangle 45"/>
            <p:cNvSpPr>
              <a:spLocks noChangeArrowheads="1"/>
            </p:cNvSpPr>
            <p:nvPr/>
          </p:nvSpPr>
          <p:spPr bwMode="auto">
            <a:xfrm>
              <a:off x="706760" y="2276872"/>
              <a:ext cx="777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</a:rPr>
                <a:t> </a:t>
              </a:r>
              <a:endParaRPr lang="en-US" altLang="zh-TW"/>
            </a:p>
          </p:txBody>
        </p:sp>
        <p:sp>
          <p:nvSpPr>
            <p:cNvPr id="19465" name="Rectangle 46"/>
            <p:cNvSpPr>
              <a:spLocks noChangeArrowheads="1"/>
            </p:cNvSpPr>
            <p:nvPr/>
          </p:nvSpPr>
          <p:spPr bwMode="auto">
            <a:xfrm>
              <a:off x="817885" y="2278460"/>
              <a:ext cx="9477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Solution</a:t>
              </a:r>
              <a:endParaRPr lang="en-US" altLang="zh-TW"/>
            </a:p>
          </p:txBody>
        </p:sp>
        <p:sp>
          <p:nvSpPr>
            <p:cNvPr id="19466" name="Rectangle 47"/>
            <p:cNvSpPr>
              <a:spLocks noChangeArrowheads="1"/>
            </p:cNvSpPr>
            <p:nvPr/>
          </p:nvSpPr>
          <p:spPr bwMode="auto">
            <a:xfrm>
              <a:off x="1765622" y="22784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67" name="Rectangle 52"/>
            <p:cNvSpPr>
              <a:spLocks noChangeArrowheads="1"/>
            </p:cNvSpPr>
            <p:nvPr/>
          </p:nvSpPr>
          <p:spPr bwMode="auto">
            <a:xfrm>
              <a:off x="2500635" y="2589610"/>
              <a:ext cx="114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en-US" altLang="zh-TW"/>
            </a:p>
          </p:txBody>
        </p:sp>
        <p:sp>
          <p:nvSpPr>
            <p:cNvPr id="19468" name="Rectangle 53"/>
            <p:cNvSpPr>
              <a:spLocks noChangeArrowheads="1"/>
            </p:cNvSpPr>
            <p:nvPr/>
          </p:nvSpPr>
          <p:spPr bwMode="auto">
            <a:xfrm>
              <a:off x="2688530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69" name="Rectangle 54"/>
            <p:cNvSpPr>
              <a:spLocks noChangeArrowheads="1"/>
            </p:cNvSpPr>
            <p:nvPr/>
          </p:nvSpPr>
          <p:spPr bwMode="auto">
            <a:xfrm>
              <a:off x="2748855" y="2621360"/>
              <a:ext cx="7080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(i)], 1 </a:t>
              </a:r>
              <a:endParaRPr lang="en-US" altLang="zh-TW"/>
            </a:p>
          </p:txBody>
        </p:sp>
        <p:sp>
          <p:nvSpPr>
            <p:cNvPr id="19470" name="Rectangle 55"/>
            <p:cNvSpPr>
              <a:spLocks noChangeArrowheads="1"/>
            </p:cNvSpPr>
            <p:nvPr/>
          </p:nvSpPr>
          <p:spPr bwMode="auto">
            <a:xfrm>
              <a:off x="3381697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1" name="Rectangle 56"/>
            <p:cNvSpPr>
              <a:spLocks noChangeArrowheads="1"/>
            </p:cNvSpPr>
            <p:nvPr/>
          </p:nvSpPr>
          <p:spPr bwMode="auto">
            <a:xfrm>
              <a:off x="3606105" y="2621360"/>
              <a:ext cx="2174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 </a:t>
              </a:r>
              <a:endParaRPr lang="en-US" altLang="zh-TW"/>
            </a:p>
          </p:txBody>
        </p:sp>
        <p:sp>
          <p:nvSpPr>
            <p:cNvPr id="19472" name="Rectangle 57"/>
            <p:cNvSpPr>
              <a:spLocks noChangeArrowheads="1"/>
            </p:cNvSpPr>
            <p:nvPr/>
          </p:nvSpPr>
          <p:spPr bwMode="auto">
            <a:xfrm>
              <a:off x="3754760" y="2589610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73" name="Rectangle 58"/>
            <p:cNvSpPr>
              <a:spLocks noChangeArrowheads="1"/>
            </p:cNvSpPr>
            <p:nvPr/>
          </p:nvSpPr>
          <p:spPr bwMode="auto">
            <a:xfrm>
              <a:off x="3979168" y="2621360"/>
              <a:ext cx="2413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T</a:t>
              </a:r>
              <a:endParaRPr lang="en-US" altLang="zh-TW"/>
            </a:p>
          </p:txBody>
        </p:sp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4214118" y="2621360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75" name="Rectangle 48"/>
            <p:cNvSpPr>
              <a:spLocks noChangeArrowheads="1"/>
            </p:cNvSpPr>
            <p:nvPr/>
          </p:nvSpPr>
          <p:spPr bwMode="auto">
            <a:xfrm>
              <a:off x="875605" y="2621360"/>
              <a:ext cx="1397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19476" name="Rectangle 49"/>
            <p:cNvSpPr>
              <a:spLocks noChangeArrowheads="1"/>
            </p:cNvSpPr>
            <p:nvPr/>
          </p:nvSpPr>
          <p:spPr bwMode="auto">
            <a:xfrm>
              <a:off x="1015305" y="2742010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077218" y="2632472"/>
              <a:ext cx="1333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10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altLang="zh-TW"/>
            </a:p>
          </p:txBody>
        </p:sp>
        <p:sp>
          <p:nvSpPr>
            <p:cNvPr id="19478" name="Rectangle 51"/>
            <p:cNvSpPr>
              <a:spLocks noChangeArrowheads="1"/>
            </p:cNvSpPr>
            <p:nvPr/>
          </p:nvSpPr>
          <p:spPr bwMode="auto">
            <a:xfrm>
              <a:off x="1210568" y="2621360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79" name="Rectangle 122"/>
            <p:cNvSpPr>
              <a:spLocks noChangeArrowheads="1"/>
            </p:cNvSpPr>
            <p:nvPr/>
          </p:nvSpPr>
          <p:spPr bwMode="auto">
            <a:xfrm>
              <a:off x="1880493" y="2897585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80" name="Rectangle 123"/>
            <p:cNvSpPr>
              <a:spLocks noChangeArrowheads="1"/>
            </p:cNvSpPr>
            <p:nvPr/>
          </p:nvSpPr>
          <p:spPr bwMode="auto">
            <a:xfrm>
              <a:off x="1956693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1" name="Rectangle 124"/>
            <p:cNvSpPr>
              <a:spLocks noChangeArrowheads="1"/>
            </p:cNvSpPr>
            <p:nvPr/>
          </p:nvSpPr>
          <p:spPr bwMode="auto">
            <a:xfrm>
              <a:off x="2040830" y="2897585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82" name="Rectangle 125"/>
            <p:cNvSpPr>
              <a:spLocks noChangeArrowheads="1"/>
            </p:cNvSpPr>
            <p:nvPr/>
          </p:nvSpPr>
          <p:spPr bwMode="auto">
            <a:xfrm>
              <a:off x="2158305" y="2883297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83" name="Rectangle 126"/>
            <p:cNvSpPr>
              <a:spLocks noChangeArrowheads="1"/>
            </p:cNvSpPr>
            <p:nvPr/>
          </p:nvSpPr>
          <p:spPr bwMode="auto">
            <a:xfrm>
              <a:off x="2244030" y="2897585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84" name="Rectangle 127"/>
            <p:cNvSpPr>
              <a:spLocks noChangeArrowheads="1"/>
            </p:cNvSpPr>
            <p:nvPr/>
          </p:nvSpPr>
          <p:spPr bwMode="auto">
            <a:xfrm>
              <a:off x="2391668" y="2897585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85" name="Rectangle 135"/>
            <p:cNvSpPr>
              <a:spLocks noChangeArrowheads="1"/>
            </p:cNvSpPr>
            <p:nvPr/>
          </p:nvSpPr>
          <p:spPr bwMode="auto">
            <a:xfrm>
              <a:off x="841227" y="3140472"/>
              <a:ext cx="70643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in fact</a:t>
              </a:r>
              <a:endParaRPr lang="en-US" altLang="zh-TW"/>
            </a:p>
          </p:txBody>
        </p:sp>
        <p:sp>
          <p:nvSpPr>
            <p:cNvPr id="19486" name="Rectangle 136"/>
            <p:cNvSpPr>
              <a:spLocks noChangeArrowheads="1"/>
            </p:cNvSpPr>
            <p:nvPr/>
          </p:nvSpPr>
          <p:spPr bwMode="auto">
            <a:xfrm>
              <a:off x="1725935" y="3140472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19487" name="Group 138"/>
            <p:cNvGrpSpPr>
              <a:grpSpLocks/>
            </p:cNvGrpSpPr>
            <p:nvPr/>
          </p:nvGrpSpPr>
          <p:grpSpPr bwMode="auto">
            <a:xfrm>
              <a:off x="896119" y="3400822"/>
              <a:ext cx="1703387" cy="458788"/>
              <a:chOff x="1390" y="2029"/>
              <a:chExt cx="1073" cy="289"/>
            </a:xfrm>
          </p:grpSpPr>
          <p:sp>
            <p:nvSpPr>
              <p:cNvPr id="19512" name="Rectangle 139"/>
              <p:cNvSpPr>
                <a:spLocks noChangeArrowheads="1"/>
              </p:cNvSpPr>
              <p:nvPr/>
            </p:nvSpPr>
            <p:spPr bwMode="auto">
              <a:xfrm>
                <a:off x="1390" y="2029"/>
                <a:ext cx="8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q</a:t>
                </a:r>
                <a:endParaRPr lang="en-US" altLang="zh-TW"/>
              </a:p>
            </p:txBody>
          </p:sp>
          <p:sp>
            <p:nvSpPr>
              <p:cNvPr id="19513" name="Rectangle 140"/>
              <p:cNvSpPr>
                <a:spLocks noChangeArrowheads="1"/>
              </p:cNvSpPr>
              <p:nvPr/>
            </p:nvSpPr>
            <p:spPr bwMode="auto">
              <a:xfrm>
                <a:off x="1478" y="2105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14" name="Rectangle 141"/>
              <p:cNvSpPr>
                <a:spLocks noChangeArrowheads="1"/>
              </p:cNvSpPr>
              <p:nvPr/>
            </p:nvSpPr>
            <p:spPr bwMode="auto">
              <a:xfrm>
                <a:off x="1517" y="2036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100">
                    <a:solidFill>
                      <a:srgbClr val="000000"/>
                    </a:solidFill>
                    <a:latin typeface="Times New Roman" pitchFamily="18" charset="0"/>
                  </a:rPr>
                  <a:t>*</a:t>
                </a:r>
                <a:endParaRPr lang="en-US" altLang="zh-TW"/>
              </a:p>
            </p:txBody>
          </p:sp>
          <p:sp>
            <p:nvSpPr>
              <p:cNvPr id="19515" name="Rectangle 142"/>
              <p:cNvSpPr>
                <a:spLocks noChangeArrowheads="1"/>
              </p:cNvSpPr>
              <p:nvPr/>
            </p:nvSpPr>
            <p:spPr bwMode="auto">
              <a:xfrm>
                <a:off x="1601" y="2029"/>
                <a:ext cx="86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= arg max [</a:t>
                </a:r>
                <a:endParaRPr lang="en-US" altLang="zh-TW"/>
              </a:p>
            </p:txBody>
          </p:sp>
          <p:sp>
            <p:nvSpPr>
              <p:cNvPr id="19516" name="Rectangle 143"/>
              <p:cNvSpPr>
                <a:spLocks noChangeArrowheads="1"/>
              </p:cNvSpPr>
              <p:nvPr/>
            </p:nvSpPr>
            <p:spPr bwMode="auto">
              <a:xfrm>
                <a:off x="2023" y="2203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zh-TW"/>
              </a:p>
            </p:txBody>
          </p:sp>
          <p:sp>
            <p:nvSpPr>
              <p:cNvPr id="19517" name="Rectangle 144"/>
              <p:cNvSpPr>
                <a:spLocks noChangeArrowheads="1"/>
              </p:cNvSpPr>
              <p:nvPr/>
            </p:nvSpPr>
            <p:spPr bwMode="auto">
              <a:xfrm>
                <a:off x="2071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18" name="Rectangle 145"/>
              <p:cNvSpPr>
                <a:spLocks noChangeArrowheads="1"/>
              </p:cNvSpPr>
              <p:nvPr/>
            </p:nvSpPr>
            <p:spPr bwMode="auto">
              <a:xfrm>
                <a:off x="2124" y="2203"/>
                <a:ext cx="7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i </a:t>
                </a:r>
                <a:endParaRPr lang="en-US" altLang="zh-TW"/>
              </a:p>
            </p:txBody>
          </p:sp>
          <p:sp>
            <p:nvSpPr>
              <p:cNvPr id="19519" name="Rectangle 146"/>
              <p:cNvSpPr>
                <a:spLocks noChangeArrowheads="1"/>
              </p:cNvSpPr>
              <p:nvPr/>
            </p:nvSpPr>
            <p:spPr bwMode="auto">
              <a:xfrm>
                <a:off x="2198" y="2194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Symbol" pitchFamily="18" charset="2"/>
                  </a:rPr>
                  <a:t>£</a:t>
                </a:r>
                <a:endParaRPr lang="en-US" altLang="zh-TW"/>
              </a:p>
            </p:txBody>
          </p:sp>
          <p:sp>
            <p:nvSpPr>
              <p:cNvPr id="19520" name="Rectangle 147"/>
              <p:cNvSpPr>
                <a:spLocks noChangeArrowheads="1"/>
              </p:cNvSpPr>
              <p:nvPr/>
            </p:nvSpPr>
            <p:spPr bwMode="auto">
              <a:xfrm>
                <a:off x="2252" y="2203"/>
                <a:ext cx="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N</a:t>
                </a:r>
                <a:endParaRPr lang="en-US" altLang="zh-TW"/>
              </a:p>
            </p:txBody>
          </p:sp>
          <p:sp>
            <p:nvSpPr>
              <p:cNvPr id="19521" name="Rectangle 148"/>
              <p:cNvSpPr>
                <a:spLocks noChangeArrowheads="1"/>
              </p:cNvSpPr>
              <p:nvPr/>
            </p:nvSpPr>
            <p:spPr bwMode="auto">
              <a:xfrm>
                <a:off x="2345" y="2203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</p:grpSp>
        <p:grpSp>
          <p:nvGrpSpPr>
            <p:cNvPr id="19488" name="Group 156"/>
            <p:cNvGrpSpPr>
              <a:grpSpLocks/>
            </p:cNvGrpSpPr>
            <p:nvPr/>
          </p:nvGrpSpPr>
          <p:grpSpPr bwMode="auto">
            <a:xfrm>
              <a:off x="2601094" y="3383360"/>
              <a:ext cx="1466850" cy="381000"/>
              <a:chOff x="3073" y="2555"/>
              <a:chExt cx="924" cy="240"/>
            </a:xfrm>
          </p:grpSpPr>
          <p:sp>
            <p:nvSpPr>
              <p:cNvPr id="19505" name="Rectangle 149"/>
              <p:cNvSpPr>
                <a:spLocks noChangeArrowheads="1"/>
              </p:cNvSpPr>
              <p:nvPr/>
            </p:nvSpPr>
            <p:spPr bwMode="auto">
              <a:xfrm>
                <a:off x="3073" y="2575"/>
                <a:ext cx="4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P(O, q</a:t>
                </a:r>
                <a:endParaRPr lang="en-US" altLang="zh-TW"/>
              </a:p>
            </p:txBody>
          </p:sp>
          <p:sp>
            <p:nvSpPr>
              <p:cNvPr id="19506" name="Rectangle 150"/>
              <p:cNvSpPr>
                <a:spLocks noChangeArrowheads="1"/>
              </p:cNvSpPr>
              <p:nvPr/>
            </p:nvSpPr>
            <p:spPr bwMode="auto">
              <a:xfrm>
                <a:off x="3533" y="2651"/>
                <a:ext cx="4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5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en-US" altLang="zh-TW"/>
              </a:p>
            </p:txBody>
          </p:sp>
          <p:sp>
            <p:nvSpPr>
              <p:cNvPr id="19507" name="Rectangle 151"/>
              <p:cNvSpPr>
                <a:spLocks noChangeArrowheads="1"/>
              </p:cNvSpPr>
              <p:nvPr/>
            </p:nvSpPr>
            <p:spPr bwMode="auto">
              <a:xfrm>
                <a:off x="3571" y="2575"/>
                <a:ext cx="22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= i|</a:t>
                </a:r>
                <a:endParaRPr lang="en-US" altLang="zh-TW"/>
              </a:p>
            </p:txBody>
          </p:sp>
          <p:sp>
            <p:nvSpPr>
              <p:cNvPr id="19508" name="Rectangle 152"/>
              <p:cNvSpPr>
                <a:spLocks noChangeArrowheads="1"/>
              </p:cNvSpPr>
              <p:nvPr/>
            </p:nvSpPr>
            <p:spPr bwMode="auto">
              <a:xfrm>
                <a:off x="3798" y="2555"/>
                <a:ext cx="97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Symbol" pitchFamily="18" charset="2"/>
                  </a:rPr>
                  <a:t>l</a:t>
                </a:r>
                <a:endParaRPr lang="en-US" altLang="zh-TW"/>
              </a:p>
            </p:txBody>
          </p:sp>
          <p:sp>
            <p:nvSpPr>
              <p:cNvPr id="19509" name="Rectangle 153"/>
              <p:cNvSpPr>
                <a:spLocks noChangeArrowheads="1"/>
              </p:cNvSpPr>
              <p:nvPr/>
            </p:nvSpPr>
            <p:spPr bwMode="auto">
              <a:xfrm>
                <a:off x="3894" y="2575"/>
                <a:ext cx="5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zh-TW"/>
              </a:p>
            </p:txBody>
          </p:sp>
          <p:sp>
            <p:nvSpPr>
              <p:cNvPr id="19510" name="Rectangle 154"/>
              <p:cNvSpPr>
                <a:spLocks noChangeArrowheads="1"/>
              </p:cNvSpPr>
              <p:nvPr/>
            </p:nvSpPr>
            <p:spPr bwMode="auto">
              <a:xfrm>
                <a:off x="3953" y="2575"/>
                <a:ext cx="44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19511" name="Line 155"/>
              <p:cNvSpPr>
                <a:spLocks noChangeShapeType="1"/>
              </p:cNvSpPr>
              <p:nvPr/>
            </p:nvSpPr>
            <p:spPr bwMode="auto">
              <a:xfrm flipV="1">
                <a:off x="3244" y="2593"/>
                <a:ext cx="9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489" name="Rectangle 158"/>
            <p:cNvSpPr>
              <a:spLocks noChangeArrowheads="1"/>
            </p:cNvSpPr>
            <p:nvPr/>
          </p:nvSpPr>
          <p:spPr bwMode="auto">
            <a:xfrm>
              <a:off x="3969519" y="34071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19490" name="Rectangle 159"/>
            <p:cNvSpPr>
              <a:spLocks noChangeArrowheads="1"/>
            </p:cNvSpPr>
            <p:nvPr/>
          </p:nvSpPr>
          <p:spPr bwMode="auto">
            <a:xfrm>
              <a:off x="1234256" y="3819922"/>
              <a:ext cx="13684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= arg max [</a:t>
              </a:r>
              <a:endParaRPr lang="en-US" altLang="zh-TW"/>
            </a:p>
          </p:txBody>
        </p:sp>
        <p:sp>
          <p:nvSpPr>
            <p:cNvPr id="19491" name="Rectangle 160"/>
            <p:cNvSpPr>
              <a:spLocks noChangeArrowheads="1"/>
            </p:cNvSpPr>
            <p:nvPr/>
          </p:nvSpPr>
          <p:spPr bwMode="auto">
            <a:xfrm>
              <a:off x="1920056" y="4139010"/>
              <a:ext cx="762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19492" name="Rectangle 161"/>
            <p:cNvSpPr>
              <a:spLocks noChangeArrowheads="1"/>
            </p:cNvSpPr>
            <p:nvPr/>
          </p:nvSpPr>
          <p:spPr bwMode="auto">
            <a:xfrm>
              <a:off x="1996256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3" name="Rectangle 162"/>
            <p:cNvSpPr>
              <a:spLocks noChangeArrowheads="1"/>
            </p:cNvSpPr>
            <p:nvPr/>
          </p:nvSpPr>
          <p:spPr bwMode="auto">
            <a:xfrm>
              <a:off x="2080394" y="4139010"/>
              <a:ext cx="1190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19494" name="Rectangle 163"/>
            <p:cNvSpPr>
              <a:spLocks noChangeArrowheads="1"/>
            </p:cNvSpPr>
            <p:nvPr/>
          </p:nvSpPr>
          <p:spPr bwMode="auto">
            <a:xfrm>
              <a:off x="2197869" y="4124722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19495" name="Rectangle 164"/>
            <p:cNvSpPr>
              <a:spLocks noChangeArrowheads="1"/>
            </p:cNvSpPr>
            <p:nvPr/>
          </p:nvSpPr>
          <p:spPr bwMode="auto">
            <a:xfrm>
              <a:off x="2283594" y="4139010"/>
              <a:ext cx="1476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19496" name="Rectangle 165"/>
            <p:cNvSpPr>
              <a:spLocks noChangeArrowheads="1"/>
            </p:cNvSpPr>
            <p:nvPr/>
          </p:nvSpPr>
          <p:spPr bwMode="auto">
            <a:xfrm>
              <a:off x="2431231" y="4139010"/>
              <a:ext cx="381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497" name="Rectangle 166"/>
            <p:cNvSpPr>
              <a:spLocks noChangeArrowheads="1"/>
            </p:cNvSpPr>
            <p:nvPr/>
          </p:nvSpPr>
          <p:spPr bwMode="auto">
            <a:xfrm>
              <a:off x="2596331" y="3789760"/>
              <a:ext cx="1762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en-US" altLang="zh-TW"/>
            </a:p>
          </p:txBody>
        </p:sp>
        <p:sp>
          <p:nvSpPr>
            <p:cNvPr id="19498" name="Rectangle 167"/>
            <p:cNvSpPr>
              <a:spLocks noChangeArrowheads="1"/>
            </p:cNvSpPr>
            <p:nvPr/>
          </p:nvSpPr>
          <p:spPr bwMode="auto">
            <a:xfrm>
              <a:off x="2770956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499" name="Rectangle 168"/>
            <p:cNvSpPr>
              <a:spLocks noChangeArrowheads="1"/>
            </p:cNvSpPr>
            <p:nvPr/>
          </p:nvSpPr>
          <p:spPr bwMode="auto">
            <a:xfrm>
              <a:off x="2831281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0" name="Rectangle 169"/>
            <p:cNvSpPr>
              <a:spLocks noChangeArrowheads="1"/>
            </p:cNvSpPr>
            <p:nvPr/>
          </p:nvSpPr>
          <p:spPr bwMode="auto">
            <a:xfrm>
              <a:off x="3248794" y="3970735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19501" name="Rectangle 170"/>
            <p:cNvSpPr>
              <a:spLocks noChangeArrowheads="1"/>
            </p:cNvSpPr>
            <p:nvPr/>
          </p:nvSpPr>
          <p:spPr bwMode="auto">
            <a:xfrm>
              <a:off x="3310706" y="3850085"/>
              <a:ext cx="26511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(i)</a:t>
              </a:r>
              <a:endParaRPr lang="en-US" altLang="zh-TW"/>
            </a:p>
          </p:txBody>
        </p:sp>
        <p:sp>
          <p:nvSpPr>
            <p:cNvPr id="19502" name="Rectangle 171"/>
            <p:cNvSpPr>
              <a:spLocks noChangeArrowheads="1"/>
            </p:cNvSpPr>
            <p:nvPr/>
          </p:nvSpPr>
          <p:spPr bwMode="auto">
            <a:xfrm>
              <a:off x="3574231" y="3850085"/>
              <a:ext cx="698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19503" name="Rectangle 172"/>
            <p:cNvSpPr>
              <a:spLocks noChangeArrowheads="1"/>
            </p:cNvSpPr>
            <p:nvPr/>
          </p:nvSpPr>
          <p:spPr bwMode="auto">
            <a:xfrm>
              <a:off x="3083694" y="3813572"/>
              <a:ext cx="153987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altLang="zh-TW"/>
            </a:p>
          </p:txBody>
        </p:sp>
        <p:sp>
          <p:nvSpPr>
            <p:cNvPr id="19504" name="Rectangle 173"/>
            <p:cNvSpPr>
              <a:spLocks noChangeArrowheads="1"/>
            </p:cNvSpPr>
            <p:nvPr/>
          </p:nvSpPr>
          <p:spPr bwMode="auto">
            <a:xfrm>
              <a:off x="3559944" y="3800872"/>
              <a:ext cx="936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70580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Markov Model (Markov Chain)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First-order Markov chain of N states is a triplet (S,</a:t>
            </a:r>
            <a:r>
              <a:rPr lang="en-US" altLang="zh-TW" sz="2200" b="1" smtClean="0">
                <a:latin typeface="Times New Roman" pitchFamily="18" charset="0"/>
              </a:rPr>
              <a:t>A</a:t>
            </a:r>
            <a:r>
              <a:rPr lang="en-US" altLang="zh-TW" sz="2200" smtClean="0">
                <a:latin typeface="Times New Roman" pitchFamily="18" charset="0"/>
              </a:rPr>
              <a:t>,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matrix of state transition probabilities 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t-2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, ……)=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|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t-1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) 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ij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  <a:br>
              <a:rPr lang="en-US" altLang="zh-TW" sz="2000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j)</a:t>
            </a:r>
            <a:endParaRPr lang="en-US" altLang="zh-TW" sz="2000" smtClean="0">
              <a:latin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for any given state is an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observable event (deterministic)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The output of the process is a sequence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of observable events  </a:t>
            </a:r>
            <a:endParaRPr lang="en-US" altLang="zh-TW" sz="2600" smtClean="0">
              <a:latin typeface="Times New Roman" pitchFamily="18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416550" y="3436938"/>
            <a:ext cx="3706813" cy="3314700"/>
            <a:chOff x="3334" y="1933"/>
            <a:chExt cx="2335" cy="208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933"/>
              <a:ext cx="2335" cy="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3438" y="3662"/>
              <a:ext cx="209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</a:rPr>
                <a:t>A Markov chain with 5 states (labeled S</a:t>
              </a:r>
              <a:r>
                <a:rPr lang="en-US" altLang="zh-TW" sz="1200" b="1" baseline="-25000">
                  <a:latin typeface="Times New Roman" pitchFamily="18" charset="0"/>
                </a:rPr>
                <a:t>1</a:t>
              </a:r>
              <a:r>
                <a:rPr lang="en-US" altLang="zh-TW" sz="1200" b="1">
                  <a:latin typeface="Times New Roman" pitchFamily="18" charset="0"/>
                </a:rPr>
                <a:t> to S</a:t>
              </a:r>
              <a:r>
                <a:rPr lang="en-US" altLang="zh-TW" sz="1200" b="1" baseline="-25000">
                  <a:latin typeface="Times New Roman" pitchFamily="18" charset="0"/>
                </a:rPr>
                <a:t>5</a:t>
              </a:r>
              <a:r>
                <a:rPr lang="en-US" altLang="zh-TW" sz="1200" b="1">
                  <a:latin typeface="Times New Roman" pitchFamily="18" charset="0"/>
                </a:rPr>
                <a:t>) with state transitions.</a:t>
              </a:r>
            </a:p>
          </p:txBody>
        </p:sp>
      </p:grp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/>
        </p:nvGraphicFramePr>
        <p:xfrm>
          <a:off x="107950" y="180975"/>
          <a:ext cx="8921750" cy="655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Document" r:id="rId3" imgW="8296629" imgH="6093562" progId="Word.Document.8">
                  <p:embed/>
                </p:oleObj>
              </mc:Choice>
              <mc:Fallback>
                <p:oleObj name="Document" r:id="rId3" imgW="8296629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0975"/>
                        <a:ext cx="8921750" cy="655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33845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Algorithm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物件 1"/>
          <p:cNvGraphicFramePr>
            <a:graphicFrameLocks noChangeAspect="1"/>
          </p:cNvGraphicFramePr>
          <p:nvPr/>
        </p:nvGraphicFramePr>
        <p:xfrm>
          <a:off x="1784350" y="46038"/>
          <a:ext cx="5524500" cy="680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Document" r:id="rId3" imgW="5866956" imgH="7223523" progId="Word.Document.8">
                  <p:embed/>
                </p:oleObj>
              </mc:Choice>
              <mc:Fallback>
                <p:oleObj name="Document" r:id="rId3" imgW="5866956" imgH="722352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6038"/>
                        <a:ext cx="5524500" cy="680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692275" y="65088"/>
            <a:ext cx="3327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300" b="1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endParaRPr lang="en-US" altLang="zh-TW" sz="230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新細明體" charset="-120"/>
              </a:rPr>
              <a:t>․</a:t>
            </a:r>
            <a:r>
              <a:rPr lang="en-US" altLang="zh-TW" sz="2000" b="1"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</a:t>
            </a:r>
            <a:r>
              <a:rPr lang="en-US" altLang="zh-TW" sz="2000"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458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/>
              <a:t>.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458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7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</p:grpSp>
      <p:sp>
        <p:nvSpPr>
          <p:cNvPr id="24588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/>
          </a:p>
        </p:txBody>
      </p:sp>
      <p:sp>
        <p:nvSpPr>
          <p:cNvPr id="24589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0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/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/>
          </a:p>
        </p:txBody>
      </p:sp>
      <p:sp>
        <p:nvSpPr>
          <p:cNvPr id="24593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4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5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all paths)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(for a single best path)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物件 1"/>
          <p:cNvGraphicFramePr>
            <a:graphicFrameLocks noChangeAspect="1"/>
          </p:cNvGraphicFramePr>
          <p:nvPr/>
        </p:nvGraphicFramePr>
        <p:xfrm>
          <a:off x="152400" y="247650"/>
          <a:ext cx="8763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Document" r:id="rId3" imgW="9735742" imgH="6815643" progId="Word.Document.8">
                  <p:embed/>
                </p:oleObj>
              </mc:Choice>
              <mc:Fallback>
                <p:oleObj name="Document" r:id="rId3" imgW="9735742" imgH="6815643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7650"/>
                        <a:ext cx="8763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27" name="群組 1"/>
          <p:cNvGrpSpPr>
            <a:grpSpLocks/>
          </p:cNvGrpSpPr>
          <p:nvPr/>
        </p:nvGrpSpPr>
        <p:grpSpPr bwMode="auto">
          <a:xfrm>
            <a:off x="539750" y="2087563"/>
            <a:ext cx="8281988" cy="4581525"/>
            <a:chOff x="539750" y="1655763"/>
            <a:chExt cx="8281988" cy="4581525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55763"/>
              <a:ext cx="8281988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" name="文字方塊 3"/>
            <p:cNvSpPr txBox="1">
              <a:spLocks noChangeArrowheads="1"/>
            </p:cNvSpPr>
            <p:nvPr/>
          </p:nvSpPr>
          <p:spPr bwMode="auto">
            <a:xfrm>
              <a:off x="7380312" y="2276871"/>
              <a:ext cx="1404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6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6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D60000"/>
                </a:solidFill>
              </a:endParaRPr>
            </a:p>
          </p:txBody>
        </p:sp>
        <p:sp>
          <p:nvSpPr>
            <p:cNvPr id="26631" name="文字方塊 4"/>
            <p:cNvSpPr txBox="1">
              <a:spLocks noChangeArrowheads="1"/>
            </p:cNvSpPr>
            <p:nvPr/>
          </p:nvSpPr>
          <p:spPr bwMode="auto">
            <a:xfrm>
              <a:off x="613764" y="4942908"/>
              <a:ext cx="972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6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6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6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600">
                <a:solidFill>
                  <a:srgbClr val="0033CC"/>
                </a:solidFill>
              </a:endParaRPr>
            </a:p>
          </p:txBody>
        </p:sp>
        <p:sp>
          <p:nvSpPr>
            <p:cNvPr id="26632" name="文字方塊 5"/>
            <p:cNvSpPr txBox="1">
              <a:spLocks noChangeArrowheads="1"/>
            </p:cNvSpPr>
            <p:nvPr/>
          </p:nvSpPr>
          <p:spPr bwMode="auto">
            <a:xfrm>
              <a:off x="4173457" y="5815022"/>
              <a:ext cx="1734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6633" name="文字方塊 6"/>
            <p:cNvSpPr txBox="1">
              <a:spLocks noChangeArrowheads="1"/>
            </p:cNvSpPr>
            <p:nvPr/>
          </p:nvSpPr>
          <p:spPr bwMode="auto">
            <a:xfrm>
              <a:off x="4418798" y="5820355"/>
              <a:ext cx="57193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  <p:sp>
          <p:nvSpPr>
            <p:cNvPr id="26634" name="文字方塊 7"/>
            <p:cNvSpPr txBox="1">
              <a:spLocks noChangeArrowheads="1"/>
            </p:cNvSpPr>
            <p:nvPr/>
          </p:nvSpPr>
          <p:spPr bwMode="auto">
            <a:xfrm>
              <a:off x="1801144" y="3789039"/>
              <a:ext cx="269626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6635" name="文字方塊 8"/>
            <p:cNvSpPr txBox="1">
              <a:spLocks noChangeArrowheads="1"/>
            </p:cNvSpPr>
            <p:nvPr/>
          </p:nvSpPr>
          <p:spPr bwMode="auto">
            <a:xfrm>
              <a:off x="1854102" y="3140968"/>
              <a:ext cx="269626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</p:grpSp>
      <p:sp>
        <p:nvSpPr>
          <p:cNvPr id="26628" name="矩形 1"/>
          <p:cNvSpPr>
            <a:spLocks noChangeArrowheads="1"/>
          </p:cNvSpPr>
          <p:nvPr/>
        </p:nvSpPr>
        <p:spPr bwMode="auto">
          <a:xfrm>
            <a:off x="4716463" y="1423988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ym typeface="Symbol" pitchFamily="18" charset="2"/>
              </a:rPr>
              <a:t></a:t>
            </a:r>
            <a:r>
              <a:rPr lang="en-US" altLang="zh-TW" sz="2800" b="1" baseline="-25000"/>
              <a:t>t</a:t>
            </a:r>
            <a:r>
              <a:rPr lang="en-US" altLang="zh-TW" sz="2800"/>
              <a:t>(i) a</a:t>
            </a:r>
            <a:r>
              <a:rPr lang="en-US" altLang="zh-TW" sz="2800" b="1" baseline="-25000"/>
              <a:t>ij</a:t>
            </a:r>
            <a:r>
              <a:rPr lang="en-US" altLang="zh-TW" sz="2800"/>
              <a:t> b</a:t>
            </a:r>
            <a:r>
              <a:rPr lang="en-US" altLang="zh-TW" sz="2800" b="1" baseline="-25000"/>
              <a:t>j</a:t>
            </a:r>
            <a:r>
              <a:rPr lang="en-US" altLang="zh-TW" sz="2800"/>
              <a:t>(o</a:t>
            </a:r>
            <a:r>
              <a:rPr lang="en-US" altLang="zh-TW" sz="2800" b="1" baseline="-25000"/>
              <a:t>t+1</a:t>
            </a:r>
            <a:r>
              <a:rPr lang="en-US" altLang="zh-TW" sz="2800"/>
              <a:t>)</a:t>
            </a:r>
            <a:r>
              <a:rPr lang="en-US" altLang="zh-TW" sz="2800">
                <a:sym typeface="Symbol" pitchFamily="18" charset="2"/>
              </a:rPr>
              <a:t></a:t>
            </a:r>
            <a:r>
              <a:rPr lang="en-US" altLang="zh-TW" sz="2800" b="1" baseline="-25000"/>
              <a:t>t+1</a:t>
            </a:r>
            <a:r>
              <a:rPr lang="en-US" altLang="zh-TW" sz="2800"/>
              <a:t>( j)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4"/>
          <p:cNvGrpSpPr>
            <a:grpSpLocks/>
          </p:cNvGrpSpPr>
          <p:nvPr/>
        </p:nvGrpSpPr>
        <p:grpSpPr bwMode="auto">
          <a:xfrm>
            <a:off x="468313" y="927100"/>
            <a:ext cx="8424862" cy="5803900"/>
            <a:chOff x="468313" y="927770"/>
            <a:chExt cx="8424167" cy="580384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052513"/>
              <a:ext cx="8239125" cy="558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3" name="文字方塊 3"/>
            <p:cNvSpPr txBox="1">
              <a:spLocks noChangeArrowheads="1"/>
            </p:cNvSpPr>
            <p:nvPr/>
          </p:nvSpPr>
          <p:spPr bwMode="auto">
            <a:xfrm>
              <a:off x="5533868" y="927770"/>
              <a:ext cx="335861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l-GR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0000CC"/>
                </a:solidFill>
              </a:endParaRPr>
            </a:p>
          </p:txBody>
        </p:sp>
        <p:sp>
          <p:nvSpPr>
            <p:cNvPr id="27654" name="文字方塊 6"/>
            <p:cNvSpPr txBox="1">
              <a:spLocks noChangeArrowheads="1"/>
            </p:cNvSpPr>
            <p:nvPr/>
          </p:nvSpPr>
          <p:spPr bwMode="auto">
            <a:xfrm>
              <a:off x="7452320" y="2799976"/>
              <a:ext cx="1172116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D60000"/>
                </a:solidFill>
              </a:endParaRPr>
            </a:p>
          </p:txBody>
        </p:sp>
        <p:sp>
          <p:nvSpPr>
            <p:cNvPr id="27655" name="文字方塊 7"/>
            <p:cNvSpPr txBox="1">
              <a:spLocks noChangeArrowheads="1"/>
            </p:cNvSpPr>
            <p:nvPr/>
          </p:nvSpPr>
          <p:spPr bwMode="auto">
            <a:xfrm>
              <a:off x="503664" y="5373216"/>
              <a:ext cx="1044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l-GR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3200" i="1" baseline="-250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3200" i="1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320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3200">
                <a:solidFill>
                  <a:srgbClr val="339933"/>
                </a:solidFill>
              </a:endParaRPr>
            </a:p>
          </p:txBody>
        </p:sp>
        <p:sp>
          <p:nvSpPr>
            <p:cNvPr id="27656" name="文字方塊 8"/>
            <p:cNvSpPr txBox="1">
              <a:spLocks noChangeArrowheads="1"/>
            </p:cNvSpPr>
            <p:nvPr/>
          </p:nvSpPr>
          <p:spPr bwMode="auto">
            <a:xfrm>
              <a:off x="1801144" y="3827140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/>
            </a:p>
          </p:txBody>
        </p:sp>
        <p:sp>
          <p:nvSpPr>
            <p:cNvPr id="27657" name="文字方塊 9"/>
            <p:cNvSpPr txBox="1">
              <a:spLocks noChangeArrowheads="1"/>
            </p:cNvSpPr>
            <p:nvPr/>
          </p:nvSpPr>
          <p:spPr bwMode="auto">
            <a:xfrm>
              <a:off x="1854102" y="3077443"/>
              <a:ext cx="26962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2400"/>
            </a:p>
          </p:txBody>
        </p:sp>
        <p:sp>
          <p:nvSpPr>
            <p:cNvPr id="27658" name="文字方塊 10"/>
            <p:cNvSpPr txBox="1">
              <a:spLocks noChangeArrowheads="1"/>
            </p:cNvSpPr>
            <p:nvPr/>
          </p:nvSpPr>
          <p:spPr bwMode="auto">
            <a:xfrm>
              <a:off x="4918394" y="6356945"/>
              <a:ext cx="15766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2400"/>
            </a:p>
          </p:txBody>
        </p:sp>
        <p:sp>
          <p:nvSpPr>
            <p:cNvPr id="27659" name="文字方塊 11"/>
            <p:cNvSpPr txBox="1">
              <a:spLocks noChangeArrowheads="1"/>
            </p:cNvSpPr>
            <p:nvPr/>
          </p:nvSpPr>
          <p:spPr bwMode="auto">
            <a:xfrm>
              <a:off x="5204187" y="6362278"/>
              <a:ext cx="51994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/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t+1</a:t>
              </a:r>
              <a:endParaRPr lang="zh-TW" altLang="en-US" sz="2400"/>
            </a:p>
          </p:txBody>
        </p:sp>
      </p:grpSp>
      <p:sp>
        <p:nvSpPr>
          <p:cNvPr id="27651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方塊 4"/>
          <p:cNvSpPr txBox="1">
            <a:spLocks noChangeArrowheads="1"/>
          </p:cNvSpPr>
          <p:nvPr/>
        </p:nvSpPr>
        <p:spPr bwMode="auto">
          <a:xfrm>
            <a:off x="665163" y="476250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179388" y="1773238"/>
            <a:ext cx="34559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28676" name="矩形 1"/>
          <p:cNvSpPr>
            <a:spLocks noChangeArrowheads="1"/>
          </p:cNvSpPr>
          <p:nvPr/>
        </p:nvSpPr>
        <p:spPr bwMode="auto">
          <a:xfrm>
            <a:off x="4932363" y="2916238"/>
            <a:ext cx="7191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  <a:r>
              <a:rPr lang="en-US" altLang="zh-TW" sz="1600"/>
              <a:t>(O| </a:t>
            </a:r>
            <a:r>
              <a:rPr lang="en-US" altLang="zh-TW" sz="1600">
                <a:sym typeface="Symbol" pitchFamily="18" charset="2"/>
              </a:rPr>
              <a:t></a:t>
            </a:r>
            <a:r>
              <a:rPr lang="en-US" altLang="zh-TW" sz="1600"/>
              <a:t>)</a:t>
            </a:r>
            <a:endParaRPr lang="zh-TW" altLang="en-US" sz="16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1152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6575"/>
            <a:ext cx="8596313" cy="3278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5275"/>
            <a:ext cx="82804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0" name="群組 10"/>
          <p:cNvGrpSpPr>
            <a:grpSpLocks/>
          </p:cNvGrpSpPr>
          <p:nvPr/>
        </p:nvGrpSpPr>
        <p:grpSpPr bwMode="auto">
          <a:xfrm>
            <a:off x="6516688" y="2492375"/>
            <a:ext cx="2232025" cy="1412875"/>
            <a:chOff x="4078414" y="555338"/>
            <a:chExt cx="1913161" cy="1412196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4078414" y="951885"/>
              <a:ext cx="474257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a</a:t>
              </a:r>
              <a:r>
                <a:rPr lang="en-US" altLang="zh-TW" sz="2200" b="1" baseline="-25000"/>
                <a:t> ij </a:t>
              </a:r>
              <a:endParaRPr lang="zh-TW" altLang="en-US" sz="2200"/>
            </a:p>
          </p:txBody>
        </p:sp>
        <p:sp>
          <p:nvSpPr>
            <p:cNvPr id="29702" name="Line 4"/>
            <p:cNvSpPr>
              <a:spLocks noChangeShapeType="1"/>
            </p:cNvSpPr>
            <p:nvPr/>
          </p:nvSpPr>
          <p:spPr bwMode="auto">
            <a:xfrm>
              <a:off x="4156937" y="1056187"/>
              <a:ext cx="152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4427984" y="982355"/>
              <a:ext cx="1563591" cy="4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/>
                <a:t>=</a:t>
              </a:r>
              <a:r>
                <a:rPr lang="en-US" altLang="zh-TW"/>
                <a:t> </a:t>
              </a:r>
              <a:r>
                <a:rPr lang="en-US" altLang="zh-TW">
                  <a:sym typeface="Symbol" pitchFamily="18" charset="2"/>
                </a:rPr>
                <a:t></a:t>
              </a:r>
              <a:endParaRPr lang="zh-TW" altLang="en-US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4592089" y="555338"/>
              <a:ext cx="554182" cy="76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Calibri" pitchFamily="34" charset="0"/>
                </a:rPr>
                <a:t>t =1</a:t>
              </a:r>
              <a:endParaRPr lang="zh-TW" altLang="zh-TW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917889" y="682796"/>
              <a:ext cx="942975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altLang="zh-TW" sz="2200" b="1" baseline="-25000">
                  <a:latin typeface="Calibri" pitchFamily="34" charset="0"/>
                </a:rPr>
                <a:t>t</a:t>
              </a:r>
              <a:r>
                <a:rPr lang="en-US" altLang="zh-TW" sz="2200">
                  <a:latin typeface="Calibri" pitchFamily="34" charset="0"/>
                </a:rPr>
                <a:t>(i, j)</a:t>
              </a:r>
              <a:endParaRPr lang="zh-TW" altLang="zh-TW" sz="2200"/>
            </a:p>
          </p:txBody>
        </p:sp>
        <p:sp>
          <p:nvSpPr>
            <p:cNvPr id="29706" name="Text Box 7"/>
            <p:cNvSpPr txBox="1">
              <a:spLocks noChangeArrowheads="1"/>
            </p:cNvSpPr>
            <p:nvPr/>
          </p:nvSpPr>
          <p:spPr bwMode="auto">
            <a:xfrm>
              <a:off x="4607329" y="1210658"/>
              <a:ext cx="554182" cy="756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Times New Roman" pitchFamily="18" charset="0"/>
                </a:rPr>
                <a:t>T-1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Times New Roman" pitchFamily="18" charset="0"/>
                  <a:sym typeface="Symbol" pitchFamily="18" charset="2"/>
                </a:rPr>
                <a:t></a:t>
              </a:r>
              <a:endParaRPr lang="en-US" altLang="zh-TW" b="1">
                <a:latin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b="1">
                  <a:latin typeface="Calibri" pitchFamily="34" charset="0"/>
                </a:rPr>
                <a:t>t =1</a:t>
              </a:r>
              <a:endParaRPr lang="zh-TW" altLang="zh-TW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4955715" y="1312612"/>
              <a:ext cx="685800" cy="430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altLang="zh-TW" sz="2200" b="1" baseline="-25000">
                  <a:latin typeface="Calibri" pitchFamily="34" charset="0"/>
                </a:rPr>
                <a:t>t</a:t>
              </a:r>
              <a:r>
                <a:rPr lang="en-US" altLang="zh-TW" sz="2200">
                  <a:latin typeface="Calibri" pitchFamily="34" charset="0"/>
                </a:rPr>
                <a:t>(i)</a:t>
              </a:r>
              <a:endParaRPr lang="zh-TW" altLang="zh-TW" sz="2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Markov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624888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An example : a 3-state Markov Chain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State 1 generates symbol A </a:t>
            </a:r>
            <a:r>
              <a:rPr lang="en-US" altLang="zh-TW" sz="2200" b="1" i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State 2 generates symbol B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  <a:r>
              <a:rPr lang="en-US" altLang="zh-TW" sz="2200" smtClean="0">
                <a:latin typeface="Times New Roman" pitchFamily="18" charset="0"/>
              </a:rPr>
              <a:t>,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and State 3 generates symbol C </a:t>
            </a:r>
            <a:r>
              <a:rPr lang="en-US" altLang="zh-TW" sz="2200" b="1" smtClean="0">
                <a:latin typeface="Times New Roman" pitchFamily="18" charset="0"/>
              </a:rPr>
              <a:t>only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zh-TW" sz="22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Given a sequence of observed symbols </a:t>
            </a:r>
            <a:r>
              <a:rPr lang="en-US" altLang="zh-TW" sz="2200" b="1" smtClean="0">
                <a:latin typeface="Times New Roman" pitchFamily="18" charset="0"/>
              </a:rPr>
              <a:t>O</a:t>
            </a:r>
            <a:r>
              <a:rPr lang="en-US" altLang="zh-TW" sz="2200" smtClean="0">
                <a:latin typeface="Times New Roman" pitchFamily="18" charset="0"/>
              </a:rPr>
              <a:t>={CABBCABC}, the </a:t>
            </a:r>
            <a:r>
              <a:rPr lang="en-US" altLang="zh-TW" sz="2200" b="1" smtClean="0">
                <a:latin typeface="Times New Roman" pitchFamily="18" charset="0"/>
              </a:rPr>
              <a:t>only one</a:t>
            </a:r>
            <a:r>
              <a:rPr lang="en-US" altLang="zh-TW" sz="2200" smtClean="0">
                <a:latin typeface="Times New Roman" pitchFamily="18" charset="0"/>
              </a:rPr>
              <a:t> corresponding state sequence is {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}, and the corresponding probability is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b="1" smtClean="0">
                <a:latin typeface="Times New Roman" pitchFamily="18" charset="0"/>
              </a:rPr>
              <a:t>O|</a:t>
            </a:r>
            <a:r>
              <a:rPr lang="en-US" altLang="zh-TW" sz="2200" b="1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latin typeface="Times New Roman" pitchFamily="18" charset="0"/>
              </a:rPr>
              <a:t>)=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q</a:t>
            </a:r>
            <a:r>
              <a:rPr lang="en-US" altLang="zh-TW" sz="2200" baseline="-25000" smtClean="0">
                <a:latin typeface="Times New Roman" pitchFamily="18" charset="0"/>
              </a:rPr>
              <a:t>0</a:t>
            </a:r>
            <a:r>
              <a:rPr lang="en-US" altLang="zh-TW" sz="2200" smtClean="0">
                <a:latin typeface="Times New Roman" pitchFamily="18" charset="0"/>
              </a:rPr>
              <a:t>=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 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r>
              <a:rPr lang="en-US" altLang="zh-TW" sz="2200" i="1" smtClean="0">
                <a:latin typeface="Times New Roman" pitchFamily="18" charset="0"/>
              </a:rPr>
              <a:t>P</a:t>
            </a:r>
            <a:r>
              <a:rPr lang="en-US" altLang="zh-TW" sz="2200" smtClean="0">
                <a:latin typeface="Times New Roman" pitchFamily="18" charset="0"/>
              </a:rPr>
              <a:t>(</a:t>
            </a:r>
            <a:r>
              <a:rPr lang="en-US" altLang="zh-TW" sz="2200" i="1" smtClean="0">
                <a:latin typeface="Times New Roman" pitchFamily="18" charset="0"/>
              </a:rPr>
              <a:t>S</a:t>
            </a:r>
            <a:r>
              <a:rPr lang="en-US" altLang="zh-TW" sz="2200" i="1" baseline="-25000" smtClean="0">
                <a:latin typeface="Times New Roman" pitchFamily="18" charset="0"/>
              </a:rPr>
              <a:t>3</a:t>
            </a:r>
            <a:r>
              <a:rPr lang="en-US" altLang="zh-TW" sz="2200" i="1" smtClean="0">
                <a:latin typeface="Times New Roman" pitchFamily="18" charset="0"/>
              </a:rPr>
              <a:t>|S</a:t>
            </a:r>
            <a:r>
              <a:rPr lang="en-US" altLang="zh-TW" sz="2200" i="1" baseline="-25000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)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       =0.1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0.7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0.3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</a:t>
            </a:r>
            <a:r>
              <a:rPr lang="en-US" altLang="zh-TW" sz="2200" smtClean="0">
                <a:latin typeface="Times New Roman" pitchFamily="18" charset="0"/>
              </a:rPr>
              <a:t>0.2=0.00002268</a:t>
            </a: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1447800" y="2819400"/>
          <a:ext cx="23495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3" imgW="1193800" imgH="863600" progId="Equation.3">
                  <p:embed/>
                </p:oleObj>
              </mc:Choice>
              <mc:Fallback>
                <p:oleObj name="Equation" r:id="rId3" imgW="11938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23495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57531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2</a:t>
            </a:r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81900" y="31242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3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6019800" y="2514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6134100" y="2514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6121400" y="332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H="1">
            <a:off x="60706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6896100" y="2590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H="1" flipV="1">
            <a:off x="6972300" y="2438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5" name="Arc 14"/>
          <p:cNvSpPr>
            <a:spLocks/>
          </p:cNvSpPr>
          <p:nvPr/>
        </p:nvSpPr>
        <p:spPr bwMode="auto">
          <a:xfrm flipV="1">
            <a:off x="6591300" y="1676400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TW" altLang="en-US"/>
          </a:p>
        </p:txBody>
      </p:sp>
      <p:sp>
        <p:nvSpPr>
          <p:cNvPr id="3086" name="Arc 15"/>
          <p:cNvSpPr>
            <a:spLocks/>
          </p:cNvSpPr>
          <p:nvPr/>
        </p:nvSpPr>
        <p:spPr bwMode="auto">
          <a:xfrm rot="3913781" flipV="1">
            <a:off x="7887493" y="2971007"/>
            <a:ext cx="531813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rc 16"/>
          <p:cNvSpPr>
            <a:spLocks/>
          </p:cNvSpPr>
          <p:nvPr/>
        </p:nvSpPr>
        <p:spPr bwMode="auto">
          <a:xfrm rot="16773843" flipV="1">
            <a:off x="5295900" y="3048000"/>
            <a:ext cx="533400" cy="4572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041"/>
                  <a:pt x="7632" y="2030"/>
                  <a:pt x="18047" y="294"/>
                </a:cubicBezTo>
                <a:lnTo>
                  <a:pt x="21600" y="21600"/>
                </a:lnTo>
                <a:lnTo>
                  <a:pt x="2159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7"/>
          <p:cNvSpPr>
            <a:spLocks noChangeArrowheads="1"/>
          </p:cNvSpPr>
          <p:nvPr/>
        </p:nvSpPr>
        <p:spPr bwMode="auto">
          <a:xfrm>
            <a:off x="7124700" y="2286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7337425" y="21701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A</a:t>
            </a:r>
          </a:p>
        </p:txBody>
      </p:sp>
      <p:sp>
        <p:nvSpPr>
          <p:cNvPr id="3090" name="AutoShape 19"/>
          <p:cNvSpPr>
            <a:spLocks noChangeArrowheads="1"/>
          </p:cNvSpPr>
          <p:nvPr/>
        </p:nvSpPr>
        <p:spPr bwMode="auto">
          <a:xfrm>
            <a:off x="59055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1" name="AutoShape 20"/>
          <p:cNvSpPr>
            <a:spLocks noChangeArrowheads="1"/>
          </p:cNvSpPr>
          <p:nvPr/>
        </p:nvSpPr>
        <p:spPr bwMode="auto">
          <a:xfrm>
            <a:off x="7734300" y="35814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folHlink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5829300" y="3810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B</a:t>
            </a:r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7642225" y="377031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/>
              <a:t>C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6629400" y="1371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0.6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4876800" y="31242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60198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7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6629400" y="3429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099" name="Text Box 28"/>
          <p:cNvSpPr txBox="1">
            <a:spLocks noChangeArrowheads="1"/>
          </p:cNvSpPr>
          <p:nvPr/>
        </p:nvSpPr>
        <p:spPr bwMode="auto">
          <a:xfrm>
            <a:off x="65532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0.2</a:t>
            </a:r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6934200" y="2819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0.1</a:t>
            </a:r>
          </a:p>
        </p:txBody>
      </p:sp>
      <p:sp>
        <p:nvSpPr>
          <p:cNvPr id="3101" name="Text Box 30"/>
          <p:cNvSpPr txBox="1">
            <a:spLocks noChangeArrowheads="1"/>
          </p:cNvSpPr>
          <p:nvPr/>
        </p:nvSpPr>
        <p:spPr bwMode="auto">
          <a:xfrm>
            <a:off x="7315200" y="25908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0.3</a:t>
            </a:r>
          </a:p>
        </p:txBody>
      </p:sp>
      <p:sp>
        <p:nvSpPr>
          <p:cNvPr id="3102" name="Text Box 31"/>
          <p:cNvSpPr txBox="1">
            <a:spLocks noChangeArrowheads="1"/>
          </p:cNvSpPr>
          <p:nvPr/>
        </p:nvSpPr>
        <p:spPr bwMode="auto">
          <a:xfrm>
            <a:off x="8305800" y="30480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0.7</a:t>
            </a:r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6667500" y="2133600"/>
            <a:ext cx="3810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/>
              <a:t>s</a:t>
            </a:r>
            <a:r>
              <a:rPr lang="en-US" altLang="zh-TW" baseline="-25000"/>
              <a:t>1</a:t>
            </a:r>
          </a:p>
        </p:txBody>
      </p:sp>
      <p:sp>
        <p:nvSpPr>
          <p:cNvPr id="310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47813" y="123825"/>
          <a:ext cx="6251575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Document" r:id="rId3" imgW="6952074" imgH="7355622" progId="Word.Document.8">
                  <p:embed/>
                </p:oleObj>
              </mc:Choice>
              <mc:Fallback>
                <p:oleObj name="Document" r:id="rId3" imgW="6952074" imgH="735562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3825"/>
                        <a:ext cx="6251575" cy="662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56372"/>
              </p:ext>
            </p:extLst>
          </p:nvPr>
        </p:nvGraphicFramePr>
        <p:xfrm>
          <a:off x="685800" y="119063"/>
          <a:ext cx="77470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Document" r:id="rId3" imgW="9545777" imgH="8075333" progId="Word.Document.8">
                  <p:embed/>
                </p:oleObj>
              </mc:Choice>
              <mc:Fallback>
                <p:oleObj name="Document" r:id="rId3" imgW="9545777" imgH="807533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9063"/>
                        <a:ext cx="77470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4" y="2982069"/>
            <a:ext cx="440055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34687"/>
              </p:ext>
            </p:extLst>
          </p:nvPr>
        </p:nvGraphicFramePr>
        <p:xfrm>
          <a:off x="1714500" y="114300"/>
          <a:ext cx="6188075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Document" r:id="rId3" imgW="6587464" imgH="7064720" progId="Word.Document.8">
                  <p:embed/>
                </p:oleObj>
              </mc:Choice>
              <mc:Fallback>
                <p:oleObj name="Document" r:id="rId3" imgW="6587464" imgH="706472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"/>
                        <a:ext cx="6188075" cy="664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4"/>
          <p:cNvSpPr txBox="1">
            <a:spLocks noChangeArrowheads="1"/>
          </p:cNvSpPr>
          <p:nvPr/>
        </p:nvSpPr>
        <p:spPr bwMode="auto">
          <a:xfrm>
            <a:off x="395955" y="188913"/>
            <a:ext cx="2898743" cy="5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2514" r="2225" b="9749"/>
          <a:stretch/>
        </p:blipFill>
        <p:spPr bwMode="auto">
          <a:xfrm>
            <a:off x="395955" y="4205772"/>
            <a:ext cx="8511825" cy="24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8197"/>
              </p:ext>
            </p:extLst>
          </p:nvPr>
        </p:nvGraphicFramePr>
        <p:xfrm>
          <a:off x="565150" y="1025525"/>
          <a:ext cx="3765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方程式" r:id="rId4" imgW="1638000" imgH="1295280" progId="Equation.3">
                  <p:embed/>
                </p:oleObj>
              </mc:Choice>
              <mc:Fallback>
                <p:oleObj name="方程式" r:id="rId4" imgW="163800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" y="1025525"/>
                        <a:ext cx="3765550" cy="2979738"/>
                      </a:xfrm>
                      <a:prstGeom prst="rect">
                        <a:avLst/>
                      </a:prstGeom>
                      <a:ln w="190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altLang="zh-TW" sz="2200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𝑑𝑥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 smtClean="0"/>
              </a:p>
              <a:p>
                <a:endParaRPr lang="en-US" altLang="zh-TW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200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𝑑𝑥</m:t>
                      </m:r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25999"/>
                <a:ext cx="3826800" cy="2980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765656" y="1195200"/>
            <a:ext cx="720080" cy="505608"/>
            <a:chOff x="5796136" y="1195200"/>
            <a:chExt cx="720080" cy="505608"/>
          </a:xfrm>
        </p:grpSpPr>
        <p:cxnSp>
          <p:nvCxnSpPr>
            <p:cNvPr id="7" name="直線接點 6"/>
            <p:cNvCxnSpPr/>
            <p:nvPr/>
          </p:nvCxnSpPr>
          <p:spPr>
            <a:xfrm>
              <a:off x="5796136" y="1196752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5796136" y="1700808"/>
              <a:ext cx="7200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6516216" y="119520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71604" y="2939772"/>
            <a:ext cx="1083548" cy="505484"/>
            <a:chOff x="5796136" y="1196752"/>
            <a:chExt cx="1083548" cy="505484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5796136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796136" y="1700808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6879684" y="1198180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2555776" y="2789871"/>
            <a:ext cx="1656184" cy="360000"/>
            <a:chOff x="5796134" y="1196752"/>
            <a:chExt cx="1094392" cy="505471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5799360" y="1196752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/>
          <p:cNvGrpSpPr/>
          <p:nvPr/>
        </p:nvGrpSpPr>
        <p:grpSpPr>
          <a:xfrm>
            <a:off x="1846744" y="1222152"/>
            <a:ext cx="970776" cy="1198784"/>
            <a:chOff x="5796134" y="1196199"/>
            <a:chExt cx="1094392" cy="506024"/>
          </a:xfrm>
        </p:grpSpPr>
        <p:cxnSp>
          <p:nvCxnSpPr>
            <p:cNvPr id="28" name="直線接點 27"/>
            <p:cNvCxnSpPr/>
            <p:nvPr/>
          </p:nvCxnSpPr>
          <p:spPr>
            <a:xfrm>
              <a:off x="5799360" y="1196199"/>
              <a:ext cx="10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96134" y="1700808"/>
              <a:ext cx="109439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796136" y="1196752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884202" y="1198167"/>
              <a:ext cx="0" cy="50405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群組 11"/>
          <p:cNvGrpSpPr>
            <a:grpSpLocks/>
          </p:cNvGrpSpPr>
          <p:nvPr/>
        </p:nvGrpSpPr>
        <p:grpSpPr bwMode="auto">
          <a:xfrm>
            <a:off x="2198688" y="3810000"/>
            <a:ext cx="647700" cy="431800"/>
            <a:chOff x="4572000" y="1233165"/>
            <a:chExt cx="648000" cy="432048"/>
          </a:xfrm>
        </p:grpSpPr>
        <p:sp>
          <p:nvSpPr>
            <p:cNvPr id="13" name="矩形 12"/>
            <p:cNvSpPr/>
            <p:nvPr/>
          </p:nvSpPr>
          <p:spPr>
            <a:xfrm>
              <a:off x="4572000" y="1233165"/>
              <a:ext cx="6480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文字方塊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97638" y="1267293"/>
              <a:ext cx="576000" cy="360000"/>
            </a:xfrm>
            <a:prstGeom prst="rect">
              <a:avLst/>
            </a:prstGeom>
            <a:blipFill rotWithShape="1">
              <a:blip r:embed="rId6"/>
              <a:stretch>
                <a:fillRect r="-2083" b="-21311"/>
              </a:stretch>
            </a:blipFill>
            <a:ln>
              <a:solidFill>
                <a:schemeClr val="bg1"/>
              </a:solidFill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5025" y="763588"/>
            <a:ext cx="74088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No closed-form solution, but approximated iteratively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An initial model is needed-model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May converge to local optimal points rather than global optimal point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- heavily depending on the initialization</a:t>
            </a:r>
          </a:p>
          <a:p>
            <a:pPr eaLnBrk="1" hangingPunct="1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TW" sz="2000">
                <a:latin typeface="Times New Roman" pitchFamily="18" charset="0"/>
              </a:rPr>
              <a:t> Model training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50825"/>
            <a:ext cx="3941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b="1" u="sng">
                <a:latin typeface="Times New Roman" pitchFamily="18" charset="0"/>
              </a:rPr>
              <a:t>Basic Problem 3 for HMM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835150" y="3500438"/>
            <a:ext cx="22336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Initialization: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Segmental K-means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4787900" y="3500438"/>
            <a:ext cx="17287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>
                <a:latin typeface="Times New Roman" pitchFamily="18" charset="0"/>
              </a:rPr>
              <a:t>Model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Re-estimation:</a:t>
            </a:r>
          </a:p>
          <a:p>
            <a:pPr algn="ctr" eaLnBrk="1" hangingPunct="1"/>
            <a:r>
              <a:rPr lang="en-US" altLang="zh-TW">
                <a:latin typeface="Times New Roman" pitchFamily="18" charset="0"/>
              </a:rPr>
              <a:t>Baum-Welch</a:t>
            </a:r>
          </a:p>
        </p:txBody>
      </p:sp>
      <p:sp>
        <p:nvSpPr>
          <p:cNvPr id="36870" name="Line 18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1" name="Line 20"/>
          <p:cNvSpPr>
            <a:spLocks noChangeShapeType="1"/>
          </p:cNvSpPr>
          <p:nvPr/>
        </p:nvSpPr>
        <p:spPr bwMode="auto">
          <a:xfrm>
            <a:off x="32766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2" name="Line 21"/>
          <p:cNvSpPr>
            <a:spLocks noChangeShapeType="1"/>
          </p:cNvSpPr>
          <p:nvPr/>
        </p:nvSpPr>
        <p:spPr bwMode="auto">
          <a:xfrm flipH="1">
            <a:off x="27003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3" name="Line 22"/>
          <p:cNvSpPr>
            <a:spLocks noChangeShapeType="1"/>
          </p:cNvSpPr>
          <p:nvPr/>
        </p:nvSpPr>
        <p:spPr bwMode="auto">
          <a:xfrm flipV="1">
            <a:off x="27003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4" name="Line 28"/>
          <p:cNvSpPr>
            <a:spLocks noChangeShapeType="1"/>
          </p:cNvSpPr>
          <p:nvPr/>
        </p:nvSpPr>
        <p:spPr bwMode="auto">
          <a:xfrm>
            <a:off x="5867400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5" name="Line 29"/>
          <p:cNvSpPr>
            <a:spLocks noChangeShapeType="1"/>
          </p:cNvSpPr>
          <p:nvPr/>
        </p:nvSpPr>
        <p:spPr bwMode="auto">
          <a:xfrm flipH="1">
            <a:off x="5291138" y="5229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6" name="Line 30"/>
          <p:cNvSpPr>
            <a:spLocks noChangeShapeType="1"/>
          </p:cNvSpPr>
          <p:nvPr/>
        </p:nvSpPr>
        <p:spPr bwMode="auto">
          <a:xfrm flipV="1">
            <a:off x="5291138" y="4724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289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3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1" name="群組 1"/>
          <p:cNvGrpSpPr>
            <a:grpSpLocks/>
          </p:cNvGrpSpPr>
          <p:nvPr/>
        </p:nvGrpSpPr>
        <p:grpSpPr bwMode="auto">
          <a:xfrm>
            <a:off x="325438" y="1628775"/>
            <a:ext cx="8428037" cy="3895725"/>
            <a:chOff x="325438" y="1628775"/>
            <a:chExt cx="8428037" cy="389572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628775"/>
              <a:ext cx="8424862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文字方塊 1"/>
            <p:cNvSpPr txBox="1">
              <a:spLocks noChangeArrowheads="1"/>
            </p:cNvSpPr>
            <p:nvPr/>
          </p:nvSpPr>
          <p:spPr bwMode="auto">
            <a:xfrm>
              <a:off x="5611813" y="1700213"/>
              <a:ext cx="2546350" cy="5238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Global optimum</a:t>
              </a:r>
              <a:endParaRPr lang="zh-TW" alt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5" name="文字方塊 3"/>
            <p:cNvSpPr txBox="1">
              <a:spLocks noChangeArrowheads="1"/>
            </p:cNvSpPr>
            <p:nvPr/>
          </p:nvSpPr>
          <p:spPr bwMode="auto">
            <a:xfrm>
              <a:off x="325438" y="3411538"/>
              <a:ext cx="1293812" cy="8302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Local</a:t>
              </a:r>
            </a:p>
            <a:p>
              <a:pPr eaLnBrk="1" hangingPunct="1"/>
              <a:r>
                <a:rPr lang="en-US" altLang="zh-TW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optimum</a:t>
              </a:r>
              <a:endParaRPr lang="zh-TW" alt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6" name="文字方塊 4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338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/>
                <a:t>P</a:t>
              </a:r>
              <a:endParaRPr lang="zh-TW" altLang="en-US"/>
            </a:p>
          </p:txBody>
        </p:sp>
        <p:graphicFrame>
          <p:nvGraphicFramePr>
            <p:cNvPr id="37897" name="物件 5"/>
            <p:cNvGraphicFramePr>
              <a:graphicFrameLocks noChangeAspect="1"/>
            </p:cNvGraphicFramePr>
            <p:nvPr/>
          </p:nvGraphicFramePr>
          <p:xfrm>
            <a:off x="7767638" y="4725988"/>
            <a:ext cx="8985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4" name="方程式" r:id="rId4" imgW="253780" imgH="203024" progId="Equation.3">
                    <p:embed/>
                  </p:oleObj>
                </mc:Choice>
                <mc:Fallback>
                  <p:oleObj name="方程式" r:id="rId4" imgW="253780" imgH="203024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638" y="4725988"/>
                          <a:ext cx="898525" cy="71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文字方塊 11"/>
            <p:cNvSpPr txBox="1">
              <a:spLocks noChangeArrowheads="1"/>
            </p:cNvSpPr>
            <p:nvPr/>
          </p:nvSpPr>
          <p:spPr bwMode="auto">
            <a:xfrm>
              <a:off x="900113" y="2028825"/>
              <a:ext cx="1158875" cy="52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latin typeface="Times New Roman" pitchFamily="18" charset="0"/>
                  <a:cs typeface="Times New Roman" pitchFamily="18" charset="0"/>
                </a:rPr>
                <a:t>O|</a:t>
              </a:r>
              <a:r>
                <a:rPr lang="el-GR" altLang="zh-TW" sz="2800" i="1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zh-TW" sz="28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/>
            </a:p>
          </p:txBody>
        </p:sp>
      </p:grpSp>
      <p:sp>
        <p:nvSpPr>
          <p:cNvPr id="37892" name="矩形 1"/>
          <p:cNvSpPr>
            <a:spLocks noChangeArrowheads="1"/>
          </p:cNvSpPr>
          <p:nvPr/>
        </p:nvSpPr>
        <p:spPr bwMode="auto">
          <a:xfrm>
            <a:off x="7732713" y="4787900"/>
            <a:ext cx="10874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>
                <a:sym typeface="Symbol" pitchFamily="18" charset="2"/>
              </a:rPr>
              <a:t></a:t>
            </a:r>
            <a:r>
              <a:rPr lang="en-US" altLang="zh-TW" sz="3200" b="1" baseline="-25000"/>
              <a:t> jkn</a:t>
            </a:r>
            <a:endParaRPr lang="zh-TW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Data Compression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replacing a set of real numbers by a finite number of bits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Efficient Approach for Clustering Large Number of Sample Vectors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grouping sample vectors into clusters, each represented by a single vector (codeword)</a:t>
            </a:r>
          </a:p>
          <a:p>
            <a:pPr marL="177800" indent="-1778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Scalar Quantization</a:t>
            </a:r>
          </a:p>
          <a:p>
            <a:pPr marL="625475" lvl="1" indent="-26828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replacing a single real number by an R-bit pattern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a mapping relation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7150" y="3457575"/>
            <a:ext cx="4298950" cy="1206500"/>
            <a:chOff x="36" y="2346"/>
            <a:chExt cx="2708" cy="760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1185" y="2346"/>
              <a:ext cx="334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J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353" y="2652"/>
              <a:ext cx="2090" cy="1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35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5" name="Line 9"/>
            <p:cNvSpPr>
              <a:spLocks noChangeShapeType="1"/>
            </p:cNvSpPr>
            <p:nvPr/>
          </p:nvSpPr>
          <p:spPr bwMode="auto">
            <a:xfrm>
              <a:off x="73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1113" y="2599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7" name="Line 11"/>
            <p:cNvSpPr>
              <a:spLocks noChangeShapeType="1"/>
            </p:cNvSpPr>
            <p:nvPr/>
          </p:nvSpPr>
          <p:spPr bwMode="auto">
            <a:xfrm>
              <a:off x="2442" y="2606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28" name="Text Box 12"/>
            <p:cNvSpPr txBox="1">
              <a:spLocks noChangeArrowheads="1"/>
            </p:cNvSpPr>
            <p:nvPr/>
          </p:nvSpPr>
          <p:spPr bwMode="auto">
            <a:xfrm>
              <a:off x="36" y="2831"/>
              <a:ext cx="54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-A=m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0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29" name="Text Box 13"/>
            <p:cNvSpPr txBox="1">
              <a:spLocks noChangeArrowheads="1"/>
            </p:cNvSpPr>
            <p:nvPr/>
          </p:nvSpPr>
          <p:spPr bwMode="auto">
            <a:xfrm>
              <a:off x="1156" y="2801"/>
              <a:ext cx="28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v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k</a:t>
              </a:r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38930" name="Text Box 14"/>
            <p:cNvSpPr txBox="1">
              <a:spLocks noChangeArrowheads="1"/>
            </p:cNvSpPr>
            <p:nvPr/>
          </p:nvSpPr>
          <p:spPr bwMode="auto">
            <a:xfrm>
              <a:off x="2109" y="2825"/>
              <a:ext cx="63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993366"/>
                  </a:solidFill>
                  <a:latin typeface="Times New Roman" pitchFamily="18" charset="0"/>
                </a:rPr>
                <a:t>A = m</a:t>
              </a:r>
              <a:r>
                <a:rPr lang="en-US" altLang="zh-TW" b="1" baseline="-25000">
                  <a:solidFill>
                    <a:srgbClr val="993366"/>
                  </a:solidFill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8931" name="Line 15"/>
            <p:cNvSpPr>
              <a:spLocks noChangeShapeType="1"/>
            </p:cNvSpPr>
            <p:nvPr/>
          </p:nvSpPr>
          <p:spPr bwMode="auto">
            <a:xfrm>
              <a:off x="1512" y="2612"/>
              <a:ext cx="0" cy="104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2" name="Line 16"/>
            <p:cNvSpPr>
              <a:spLocks noChangeShapeType="1"/>
            </p:cNvSpPr>
            <p:nvPr/>
          </p:nvSpPr>
          <p:spPr bwMode="auto">
            <a:xfrm flipV="1">
              <a:off x="1310" y="2675"/>
              <a:ext cx="3" cy="166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918" name="Text Box 17"/>
          <p:cNvSpPr txBox="1">
            <a:spLocks noChangeArrowheads="1"/>
          </p:cNvSpPr>
          <p:nvPr/>
        </p:nvSpPr>
        <p:spPr bwMode="auto">
          <a:xfrm>
            <a:off x="34925" y="4868863"/>
            <a:ext cx="44815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100">
                <a:latin typeface="Times New Roman" pitchFamily="18" charset="0"/>
              </a:rPr>
              <a:t>S =    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V ={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 : S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1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Q(x[n]) =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 if  x[n] </a:t>
            </a:r>
            <a:r>
              <a:rPr lang="en-US" altLang="zh-TW" sz="21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100">
                <a:latin typeface="Times New Roman" pitchFamily="18" charset="0"/>
              </a:rPr>
              <a:t> J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endParaRPr lang="en-US" altLang="zh-TW" sz="21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L = 2</a:t>
            </a:r>
            <a:r>
              <a:rPr lang="en-US" altLang="zh-TW" sz="2100" b="1" baseline="30000">
                <a:latin typeface="Times New Roman" pitchFamily="18" charset="0"/>
              </a:rPr>
              <a:t>R</a:t>
            </a:r>
            <a:endParaRPr lang="en-US" altLang="zh-TW" sz="2100" baseline="30000">
              <a:latin typeface="Times New Roman" pitchFamily="18" charset="0"/>
            </a:endParaRP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Each v</a:t>
            </a:r>
            <a:r>
              <a:rPr lang="en-US" altLang="zh-TW" sz="2100" b="1" baseline="-25000">
                <a:latin typeface="Times New Roman" pitchFamily="18" charset="0"/>
              </a:rPr>
              <a:t>k</a:t>
            </a:r>
            <a:r>
              <a:rPr lang="en-US" altLang="zh-TW" sz="2100">
                <a:latin typeface="Times New Roman" pitchFamily="18" charset="0"/>
              </a:rPr>
              <a:t> represented by an R-bit pattern 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554038" y="4826000"/>
          <a:ext cx="246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方程式" r:id="rId3" imgW="203024" imgH="406048" progId="Equation.3">
                  <p:embed/>
                </p:oleObj>
              </mc:Choice>
              <mc:Fallback>
                <p:oleObj name="方程式" r:id="rId3" imgW="203024" imgH="4060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6000"/>
                        <a:ext cx="246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19"/>
          <p:cNvSpPr txBox="1">
            <a:spLocks noChangeArrowheads="1"/>
          </p:cNvSpPr>
          <p:nvPr/>
        </p:nvSpPr>
        <p:spPr bwMode="auto">
          <a:xfrm>
            <a:off x="4356100" y="4867275"/>
            <a:ext cx="4679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25475" indent="-2682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1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{ J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J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J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  and  { v</a:t>
            </a:r>
            <a:r>
              <a:rPr lang="en-US" altLang="zh-TW" sz="2100" b="1" baseline="-25000">
                <a:latin typeface="Times New Roman" pitchFamily="18" charset="0"/>
              </a:rPr>
              <a:t>1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v</a:t>
            </a:r>
            <a:r>
              <a:rPr lang="en-US" altLang="zh-TW" sz="2100" b="1" baseline="-25000">
                <a:latin typeface="Times New Roman" pitchFamily="18" charset="0"/>
              </a:rPr>
              <a:t>2</a:t>
            </a:r>
            <a:r>
              <a:rPr lang="en-US" altLang="zh-TW" sz="2100" b="1">
                <a:latin typeface="Times New Roman" pitchFamily="18" charset="0"/>
              </a:rPr>
              <a:t> </a:t>
            </a:r>
            <a:r>
              <a:rPr lang="en-US" altLang="zh-TW" sz="2100">
                <a:latin typeface="Times New Roman" pitchFamily="18" charset="0"/>
              </a:rPr>
              <a:t>, …, v</a:t>
            </a:r>
            <a:r>
              <a:rPr lang="en-US" altLang="zh-TW" sz="2100" b="1" baseline="-25000">
                <a:latin typeface="Times New Roman" pitchFamily="18" charset="0"/>
              </a:rPr>
              <a:t>L</a:t>
            </a:r>
            <a:r>
              <a:rPr lang="en-US" altLang="zh-TW" sz="21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100">
                <a:latin typeface="Times New Roman" pitchFamily="18" charset="0"/>
              </a:rPr>
              <a:t>     designed considering at least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error sensitivity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100">
                <a:latin typeface="Times New Roman" pitchFamily="18" charset="0"/>
              </a:rPr>
              <a:t>probability distribution of x[n]</a:t>
            </a:r>
            <a:r>
              <a:rPr lang="en-US" altLang="zh-TW"/>
              <a:t> </a:t>
            </a:r>
          </a:p>
        </p:txBody>
      </p:sp>
      <p:sp>
        <p:nvSpPr>
          <p:cNvPr id="38921" name="Line 20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字方塊 3"/>
          <p:cNvSpPr txBox="1">
            <a:spLocks noChangeArrowheads="1"/>
          </p:cNvSpPr>
          <p:nvPr/>
        </p:nvSpPr>
        <p:spPr bwMode="auto">
          <a:xfrm>
            <a:off x="1462088" y="1377950"/>
            <a:ext cx="756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Scalar Quantization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Pulse Coded Modulation (PCM)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1200"/>
            <a:ext cx="66452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63" name="群組 2"/>
          <p:cNvGrpSpPr>
            <a:grpSpLocks/>
          </p:cNvGrpSpPr>
          <p:nvPr/>
        </p:nvGrpSpPr>
        <p:grpSpPr bwMode="auto">
          <a:xfrm>
            <a:off x="468313" y="1484313"/>
            <a:ext cx="8382000" cy="4897437"/>
            <a:chOff x="468313" y="1484848"/>
            <a:chExt cx="8382000" cy="4896902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520825"/>
              <a:ext cx="8382000" cy="486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5" name="文字方塊 1"/>
            <p:cNvSpPr txBox="1">
              <a:spLocks noChangeArrowheads="1"/>
            </p:cNvSpPr>
            <p:nvPr/>
          </p:nvSpPr>
          <p:spPr bwMode="auto">
            <a:xfrm>
              <a:off x="7802835" y="1484848"/>
              <a:ext cx="1008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zh-TW" sz="2600" i="1" baseline="-25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536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HMM, an extended version of Markov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observation is </a:t>
            </a:r>
            <a:r>
              <a:rPr lang="en-US" altLang="zh-TW" sz="2200" b="1" smtClean="0">
                <a:solidFill>
                  <a:srgbClr val="FF0000"/>
                </a:solidFill>
                <a:latin typeface="Times New Roman" pitchFamily="18" charset="0"/>
              </a:rPr>
              <a:t>a probabilistic function (discrete or continuous) of a state</a:t>
            </a:r>
            <a:r>
              <a:rPr lang="en-US" altLang="zh-TW" sz="2200" smtClean="0">
                <a:latin typeface="Times New Roman" pitchFamily="18" charset="0"/>
              </a:rPr>
              <a:t> instead of an one-to-one correspondence of a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smtClean="0">
                <a:latin typeface="Times New Roman" pitchFamily="18" charset="0"/>
              </a:rPr>
              <a:t>The model is a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doubly embedded</a:t>
            </a:r>
            <a:r>
              <a:rPr lang="en-US" altLang="zh-TW" sz="2200" smtClean="0">
                <a:latin typeface="Times New Roman" pitchFamily="18" charset="0"/>
              </a:rPr>
              <a:t> stochastic process with an underlying stochastic process that is not directly observable (hidden)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SzPct val="80000"/>
            </a:pPr>
            <a:r>
              <a:rPr lang="en-US" altLang="zh-TW" sz="2000" smtClean="0">
                <a:latin typeface="Times New Roman" pitchFamily="18" charset="0"/>
              </a:rPr>
              <a:t>What is hidden? </a:t>
            </a:r>
            <a:r>
              <a:rPr lang="en-US" altLang="zh-TW" sz="2000" b="1" i="1" smtClean="0">
                <a:latin typeface="Times New Roman" pitchFamily="18" charset="0"/>
              </a:rPr>
              <a:t>The State Sequence</a:t>
            </a:r>
            <a:br>
              <a:rPr lang="en-US" altLang="zh-TW" sz="2000" b="1" i="1" smtClean="0">
                <a:latin typeface="Times New Roman" pitchFamily="18" charset="0"/>
              </a:rPr>
            </a:br>
            <a:r>
              <a:rPr lang="en-US" altLang="zh-TW" sz="2000" i="1" smtClean="0">
                <a:latin typeface="Times New Roman" pitchFamily="18" charset="0"/>
              </a:rPr>
              <a:t>According to the observation sequence, we never know which state sequence generates it</a:t>
            </a:r>
            <a:endParaRPr lang="en-US" altLang="zh-TW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latin typeface="Times New Roman" pitchFamily="18" charset="0"/>
              </a:rPr>
              <a:t>Elements of an HMM {S,A,B,</a:t>
            </a: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}</a:t>
            </a:r>
            <a:endParaRPr lang="en-US" altLang="zh-TW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states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is the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Wingdings 2" pitchFamily="18" charset="2"/>
              </a:rPr>
              <a:t>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matrix of state transition probabilities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B is a set of </a:t>
            </a:r>
            <a:r>
              <a:rPr lang="en-US" altLang="zh-TW" sz="2200" i="1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probability functions, each describing the observation probability with respect to a state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b="1" smtClean="0">
                <a:latin typeface="Times New Roman" pitchFamily="18" charset="0"/>
                <a:sym typeface="Symbol" pitchFamily="18" charset="2"/>
              </a:rPr>
              <a:t> </a:t>
            </a: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is the vector of initial state probabilities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0" y="2530475"/>
            <a:ext cx="4572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633413" indent="-184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Considerations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error sensitivity may depend on x[n], x[n+1] jointly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distribution of x[n] , x[n+1] may be correlated statistically</a:t>
            </a:r>
          </a:p>
          <a:p>
            <a:pPr lvl="1" eaLnBrk="1" hangingPunct="1"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more flexible choice of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Quantization Characteristics (codebook)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 and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  <a:r>
              <a:rPr lang="en-US" altLang="zh-TW">
                <a:latin typeface="Times New Roman" pitchFamily="18" charset="0"/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150" y="908050"/>
            <a:ext cx="51625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354013" indent="-1746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2-dim Vector Quantization (VQ)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Example: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 x[n] , x[n+1]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S ={x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= (x[n] , x[n+1] ) ; |x[n]| &lt;A,|x[n+1]|&lt;A}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VQ</a:t>
            </a:r>
            <a:endParaRPr lang="en-US" altLang="zh-TW" sz="2400">
              <a:latin typeface="Times New Roman" pitchFamily="18" charset="0"/>
            </a:endParaRP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S divided into L  2-dim regions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	{ J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J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,…J</a:t>
            </a:r>
            <a:r>
              <a:rPr lang="en-US" altLang="zh-TW" sz="2000" b="1" baseline="-25000">
                <a:latin typeface="Times New Roman" pitchFamily="18" charset="0"/>
              </a:rPr>
              <a:t>L </a:t>
            </a:r>
            <a:r>
              <a:rPr lang="en-US" altLang="zh-TW" sz="2000" b="1">
                <a:latin typeface="Times New Roman" pitchFamily="18" charset="0"/>
              </a:rPr>
              <a:t>}</a:t>
            </a:r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with a representative                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vector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,</a:t>
            </a:r>
            <a:r>
              <a:rPr lang="en-US" altLang="zh-TW" sz="2000" b="1" baseline="-25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V= { 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Q(x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represented by an R-bit pattern</a:t>
            </a:r>
            <a:r>
              <a:rPr lang="en-US" altLang="zh-TW" sz="2000"/>
              <a:t>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22375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517775" y="41925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2932113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89350" y="41957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985838" y="542131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755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841500" y="48164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736600" y="19986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260350" y="17097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008063" y="3144838"/>
          <a:ext cx="90011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方程式" r:id="rId3" imgW="571252" imgH="406224" progId="Equation.3">
                  <p:embed/>
                </p:oleObj>
              </mc:Choice>
              <mc:Fallback>
                <p:oleObj name="方程式" r:id="rId3" imgW="571252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144838"/>
                        <a:ext cx="90011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7223125" y="5186363"/>
            <a:ext cx="1328738" cy="19050"/>
            <a:chOff x="4404" y="3651"/>
            <a:chExt cx="837" cy="12"/>
          </a:xfrm>
        </p:grpSpPr>
        <p:sp>
          <p:nvSpPr>
            <p:cNvPr id="42004" name="Line 18"/>
            <p:cNvSpPr>
              <a:spLocks noChangeShapeType="1"/>
            </p:cNvSpPr>
            <p:nvPr/>
          </p:nvSpPr>
          <p:spPr bwMode="auto">
            <a:xfrm>
              <a:off x="4404" y="3651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5" name="Line 19"/>
            <p:cNvSpPr>
              <a:spLocks noChangeShapeType="1"/>
            </p:cNvSpPr>
            <p:nvPr/>
          </p:nvSpPr>
          <p:spPr bwMode="auto">
            <a:xfrm>
              <a:off x="4655" y="3657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06" name="Line 20"/>
            <p:cNvSpPr>
              <a:spLocks noChangeShapeType="1"/>
            </p:cNvSpPr>
            <p:nvPr/>
          </p:nvSpPr>
          <p:spPr bwMode="auto">
            <a:xfrm>
              <a:off x="5145" y="3663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149350" y="42116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8113"/>
            <a:ext cx="5113338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035" name="群組 2"/>
          <p:cNvGrpSpPr>
            <a:grpSpLocks/>
          </p:cNvGrpSpPr>
          <p:nvPr/>
        </p:nvGrpSpPr>
        <p:grpSpPr bwMode="auto">
          <a:xfrm>
            <a:off x="3125788" y="873125"/>
            <a:ext cx="4784725" cy="5868988"/>
            <a:chOff x="3125788" y="873125"/>
            <a:chExt cx="4784725" cy="5868988"/>
          </a:xfrm>
        </p:grpSpPr>
        <p:pic>
          <p:nvPicPr>
            <p:cNvPr id="44036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873125"/>
              <a:ext cx="4759152" cy="586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文字方塊 1"/>
            <p:cNvSpPr txBox="1">
              <a:spLocks noChangeArrowheads="1"/>
            </p:cNvSpPr>
            <p:nvPr/>
          </p:nvSpPr>
          <p:spPr bwMode="auto">
            <a:xfrm>
              <a:off x="3590190" y="4945684"/>
              <a:ext cx="4320323" cy="17956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(256)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=(2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zh-TW" altLang="en-US" sz="3000" baseline="50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1024=2</a:t>
              </a:r>
              <a:r>
                <a:rPr lang="en-US" altLang="zh-TW" sz="3000" baseline="500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4038" name="文字方塊 1"/>
            <p:cNvSpPr txBox="1">
              <a:spLocks noChangeArrowheads="1"/>
            </p:cNvSpPr>
            <p:nvPr/>
          </p:nvSpPr>
          <p:spPr bwMode="auto">
            <a:xfrm>
              <a:off x="6722714" y="3676962"/>
              <a:ext cx="44157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039" name="文字方塊 6"/>
            <p:cNvSpPr txBox="1">
              <a:spLocks noChangeArrowheads="1"/>
            </p:cNvSpPr>
            <p:nvPr/>
          </p:nvSpPr>
          <p:spPr bwMode="auto">
            <a:xfrm>
              <a:off x="5750351" y="4469050"/>
              <a:ext cx="37382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20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20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059" name="群組 2"/>
          <p:cNvGrpSpPr>
            <a:grpSpLocks/>
          </p:cNvGrpSpPr>
          <p:nvPr/>
        </p:nvGrpSpPr>
        <p:grpSpPr bwMode="auto">
          <a:xfrm>
            <a:off x="1814513" y="1412875"/>
            <a:ext cx="5781675" cy="5111750"/>
            <a:chOff x="1814513" y="1412875"/>
            <a:chExt cx="5781675" cy="5111750"/>
          </a:xfrm>
        </p:grpSpPr>
        <p:pic>
          <p:nvPicPr>
            <p:cNvPr id="4506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13" y="1412875"/>
              <a:ext cx="5781675" cy="511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1" name="文字方塊 1"/>
            <p:cNvSpPr txBox="1">
              <a:spLocks noChangeArrowheads="1"/>
            </p:cNvSpPr>
            <p:nvPr/>
          </p:nvSpPr>
          <p:spPr bwMode="auto">
            <a:xfrm>
              <a:off x="6596318" y="1495122"/>
              <a:ext cx="668572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3200" i="1" baseline="-2500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062" name="文字方塊 4"/>
            <p:cNvSpPr txBox="1">
              <a:spLocks noChangeArrowheads="1"/>
            </p:cNvSpPr>
            <p:nvPr/>
          </p:nvSpPr>
          <p:spPr bwMode="auto">
            <a:xfrm>
              <a:off x="7020272" y="2908990"/>
              <a:ext cx="4892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3200" i="1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zh-TW" sz="3200" i="1" baseline="-2500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sz="3200" i="1" baseline="-25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0" y="981075"/>
            <a:ext cx="36353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 i="1" u="sng">
                <a:latin typeface="Times New Roman" pitchFamily="18" charset="0"/>
              </a:rPr>
              <a:t>N-dim Vector Quantization</a:t>
            </a:r>
            <a:endParaRPr lang="en-US" altLang="zh-TW" sz="2400" i="1">
              <a:latin typeface="Times New Roman" pitchFamily="18" charset="0"/>
            </a:endParaRPr>
          </a:p>
          <a:p>
            <a:pPr eaLnBrk="1" hangingPunct="1"/>
            <a:r>
              <a:rPr lang="en-US" altLang="zh-TW" sz="2200">
                <a:latin typeface="Times New Roman" pitchFamily="18" charset="0"/>
              </a:rPr>
              <a:t>   </a:t>
            </a:r>
            <a:r>
              <a:rPr lang="en-US" altLang="zh-TW" sz="2000">
                <a:latin typeface="Times New Roman" pitchFamily="18" charset="0"/>
              </a:rPr>
              <a:t>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 )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S = {x = (x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x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x</a:t>
            </a:r>
            <a:r>
              <a:rPr lang="en-US" altLang="zh-TW" sz="2000" b="1" baseline="-25000">
                <a:latin typeface="Times New Roman" pitchFamily="18" charset="0"/>
              </a:rPr>
              <a:t>N</a:t>
            </a:r>
            <a:r>
              <a:rPr lang="en-US" altLang="zh-TW" sz="2000">
                <a:latin typeface="Times New Roman" pitchFamily="18" charset="0"/>
              </a:rPr>
              <a:t>) ,                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 | x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|&lt;  A , k = 1,2,…N}</a:t>
            </a:r>
          </a:p>
          <a:p>
            <a:pPr eaLnBrk="1" hangingPunct="1"/>
            <a:endParaRPr lang="en-US" altLang="zh-TW" sz="2000">
              <a:latin typeface="Times New Roman" pitchFamily="18" charset="0"/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zh-TW" sz="2000">
                <a:latin typeface="Times New Roman" pitchFamily="18" charset="0"/>
              </a:rPr>
              <a:t>   V = {v</a:t>
            </a:r>
            <a:r>
              <a:rPr lang="en-US" altLang="zh-TW" sz="2000" b="1" baseline="-25000">
                <a:latin typeface="Times New Roman" pitchFamily="18" charset="0"/>
              </a:rPr>
              <a:t>1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v</a:t>
            </a:r>
            <a:r>
              <a:rPr lang="en-US" altLang="zh-TW" sz="2000" b="1" baseline="-25000">
                <a:latin typeface="Times New Roman" pitchFamily="18" charset="0"/>
              </a:rPr>
              <a:t>2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, …, v</a:t>
            </a:r>
            <a:r>
              <a:rPr lang="en-US" altLang="zh-TW" sz="2000" b="1" baseline="-25000">
                <a:latin typeface="Times New Roman" pitchFamily="18" charset="0"/>
              </a:rPr>
              <a:t>L</a:t>
            </a:r>
            <a:r>
              <a:rPr lang="en-US" altLang="zh-TW" sz="2000">
                <a:latin typeface="Times New Roman" pitchFamily="18" charset="0"/>
              </a:rPr>
              <a:t> }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 : S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 sz="2000">
                <a:latin typeface="Times New Roman" pitchFamily="18" charset="0"/>
              </a:rPr>
              <a:t> V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Q(x) =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  if  x </a:t>
            </a:r>
            <a:r>
              <a:rPr lang="en-US" altLang="zh-TW" sz="200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>
                <a:latin typeface="Times New Roman" pitchFamily="18" charset="0"/>
              </a:rPr>
              <a:t> J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endParaRPr lang="en-US" altLang="zh-TW" sz="2000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L = 2</a:t>
            </a:r>
            <a:r>
              <a:rPr lang="en-US" altLang="zh-TW" sz="2000" b="1" baseline="30000">
                <a:latin typeface="Times New Roman" pitchFamily="18" charset="0"/>
              </a:rPr>
              <a:t>R</a:t>
            </a:r>
            <a:r>
              <a:rPr lang="en-US" altLang="zh-TW" sz="2000">
                <a:latin typeface="Times New Roman" pitchFamily="18" charset="0"/>
              </a:rPr>
              <a:t> , each v</a:t>
            </a:r>
            <a:r>
              <a:rPr lang="en-US" altLang="zh-TW" sz="2000" b="1" baseline="-25000">
                <a:latin typeface="Times New Roman" pitchFamily="18" charset="0"/>
              </a:rPr>
              <a:t>k</a:t>
            </a:r>
            <a:r>
              <a:rPr lang="en-US" altLang="zh-TW" sz="2000" b="1">
                <a:latin typeface="Times New Roman" pitchFamily="18" charset="0"/>
              </a:rPr>
              <a:t> </a:t>
            </a:r>
            <a:r>
              <a:rPr lang="en-US" altLang="zh-TW" sz="2000">
                <a:latin typeface="Times New Roman" pitchFamily="18" charset="0"/>
              </a:rPr>
              <a:t>represented </a:t>
            </a:r>
          </a:p>
          <a:p>
            <a:pPr eaLnBrk="1" hangingPunct="1"/>
            <a:r>
              <a:rPr lang="en-US" altLang="zh-TW" sz="2000">
                <a:latin typeface="Times New Roman" pitchFamily="18" charset="0"/>
              </a:rPr>
              <a:t>          by an R-bit pattern</a:t>
            </a:r>
            <a:r>
              <a:rPr lang="en-US" altLang="zh-TW" sz="2200"/>
              <a:t> </a:t>
            </a:r>
          </a:p>
        </p:txBody>
      </p:sp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306388" y="2362200"/>
          <a:ext cx="762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name="方程式" r:id="rId3" imgW="571252" imgH="304668" progId="Equation.3">
                  <p:embed/>
                </p:oleObj>
              </mc:Choice>
              <mc:Fallback>
                <p:oleObj name="方程式" r:id="rId3" imgW="571252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62200"/>
                        <a:ext cx="762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285750" y="148907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800100" y="18208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839788" y="3046413"/>
            <a:ext cx="163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1231900" y="304165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 flipV="1">
            <a:off x="2009775" y="3040063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1635125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1016000" y="36449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530225" y="364013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>
            <a:off x="1658938" y="3933825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6097" name="Group 19"/>
          <p:cNvGrpSpPr>
            <a:grpSpLocks/>
          </p:cNvGrpSpPr>
          <p:nvPr/>
        </p:nvGrpSpPr>
        <p:grpSpPr bwMode="auto">
          <a:xfrm>
            <a:off x="4224338" y="962025"/>
            <a:ext cx="4919662" cy="5881688"/>
            <a:chOff x="2661" y="606"/>
            <a:chExt cx="3099" cy="3705"/>
          </a:xfrm>
        </p:grpSpPr>
        <p:sp>
          <p:nvSpPr>
            <p:cNvPr id="46099" name="Text Box 20"/>
            <p:cNvSpPr txBox="1">
              <a:spLocks noChangeArrowheads="1"/>
            </p:cNvSpPr>
            <p:nvPr/>
          </p:nvSpPr>
          <p:spPr bwMode="auto">
            <a:xfrm>
              <a:off x="2661" y="606"/>
              <a:ext cx="3099" cy="3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269875" indent="-904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b="1" i="1" u="sng">
                  <a:latin typeface="Times New Roman" pitchFamily="18" charset="0"/>
                </a:rPr>
                <a:t>Codebook Trained by a Large      Training Set</a:t>
              </a:r>
              <a:endParaRPr lang="en-US" altLang="zh-TW" sz="2400" i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˙</a:t>
              </a:r>
              <a:r>
                <a:rPr lang="en-US" altLang="zh-TW" sz="2400" b="1">
                  <a:latin typeface="Times New Roman" pitchFamily="18" charset="0"/>
                </a:rPr>
                <a:t>Define distance measure between   </a:t>
              </a:r>
            </a:p>
            <a:p>
              <a:pPr eaLnBrk="1" hangingPunct="1"/>
              <a:r>
                <a:rPr lang="en-US" altLang="zh-TW" sz="2400" b="1">
                  <a:latin typeface="Times New Roman" pitchFamily="18" charset="0"/>
                </a:rPr>
                <a:t>    two vectors x, y</a:t>
              </a:r>
              <a:endParaRPr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 </a:t>
              </a:r>
              <a:r>
                <a:rPr lang="en-US" altLang="zh-TW" sz="2000">
                  <a:latin typeface="Times New Roman" pitchFamily="18" charset="0"/>
                </a:rPr>
                <a:t>d( x, y ) : S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sz="2000">
                  <a:latin typeface="Times New Roman" pitchFamily="18" charset="0"/>
                </a:rPr>
                <a:t>S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altLang="zh-TW" sz="2000">
                  <a:latin typeface="Times New Roman" pitchFamily="18" charset="0"/>
                </a:rPr>
                <a:t> R</a:t>
              </a:r>
              <a:r>
                <a:rPr lang="en-US" altLang="zh-TW" sz="2000" b="1" baseline="30000">
                  <a:latin typeface="Times New Roman" pitchFamily="18" charset="0"/>
                </a:rPr>
                <a:t>+</a:t>
              </a:r>
              <a:r>
                <a:rPr lang="en-US" altLang="zh-TW" sz="2000">
                  <a:latin typeface="Times New Roman" pitchFamily="18" charset="0"/>
                </a:rPr>
                <a:t> (non-negative         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                            real numbers)</a:t>
              </a:r>
            </a:p>
            <a:p>
              <a:pPr lvl="1" eaLnBrk="1" hangingPunct="1"/>
              <a:r>
                <a:rPr lang="en-US" altLang="zh-TW" sz="2000">
                  <a:latin typeface="Times New Roman" pitchFamily="18" charset="0"/>
                </a:rPr>
                <a:t>-</a:t>
              </a:r>
              <a:r>
                <a:rPr lang="en-US" altLang="zh-TW" sz="2200">
                  <a:latin typeface="Times New Roman" pitchFamily="18" charset="0"/>
                </a:rPr>
                <a:t>desired properties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x ) = 0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= d( y, x )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</a:rPr>
                <a:t>           d( x, y ) + d( y, z )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</a:t>
              </a:r>
              <a:r>
                <a:rPr lang="en-US" altLang="zh-TW" sz="2000">
                  <a:latin typeface="Times New Roman" pitchFamily="18" charset="0"/>
                </a:rPr>
                <a:t> d( x, z )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   examples :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(x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)</a:t>
              </a:r>
              <a:r>
                <a:rPr lang="en-US" altLang="zh-TW" sz="2000" baseline="30000">
                  <a:latin typeface="Times New Roman" pitchFamily="18" charset="0"/>
                </a:rPr>
                <a:t>2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>
                  <a:latin typeface="Times New Roman" pitchFamily="18" charset="0"/>
                </a:rPr>
                <a:t> | x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000">
                  <a:latin typeface="Times New Roman" pitchFamily="18" charset="0"/>
                </a:rPr>
                <a:t> y</a:t>
              </a:r>
              <a:r>
                <a:rPr lang="en-US" altLang="zh-TW" sz="2000" baseline="-25000">
                  <a:latin typeface="Times New Roman" pitchFamily="18" charset="0"/>
                </a:rPr>
                <a:t>i</a:t>
              </a:r>
              <a:r>
                <a:rPr lang="en-US" altLang="zh-TW" sz="2000">
                  <a:latin typeface="Times New Roman" pitchFamily="18" charset="0"/>
                </a:rPr>
                <a:t> | 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en-US" altLang="zh-TW" sz="2000">
                  <a:latin typeface="Times New Roman" pitchFamily="18" charset="0"/>
                </a:rPr>
                <a:t>           d( x, y ) = (x-y)</a:t>
              </a:r>
              <a:r>
                <a:rPr lang="en-US" altLang="zh-TW" sz="2000" baseline="30000">
                  <a:latin typeface="Times New Roman" pitchFamily="18" charset="0"/>
                </a:rPr>
                <a:t>t 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000" baseline="30000">
                  <a:latin typeface="Times New Roman" pitchFamily="18" charset="0"/>
                  <a:sym typeface="Symbol" pitchFamily="18" charset="2"/>
                </a:rPr>
                <a:t>-1</a:t>
              </a:r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(x-y)      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Mahalanobis Distance</a:t>
              </a:r>
            </a:p>
            <a:p>
              <a:pPr eaLnBrk="1" hangingPunct="1"/>
              <a:r>
                <a:rPr lang="en-US" altLang="zh-TW" sz="2000">
                  <a:latin typeface="Times New Roman" pitchFamily="18" charset="0"/>
                  <a:sym typeface="Symbol" pitchFamily="18" charset="2"/>
                </a:rPr>
                <a:t>           :   Co-variance Matrix</a:t>
              </a:r>
            </a:p>
          </p:txBody>
        </p:sp>
        <p:sp>
          <p:nvSpPr>
            <p:cNvPr id="46100" name="Line 21"/>
            <p:cNvSpPr>
              <a:spLocks noChangeShapeType="1"/>
            </p:cNvSpPr>
            <p:nvPr/>
          </p:nvSpPr>
          <p:spPr bwMode="auto">
            <a:xfrm>
              <a:off x="3063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22"/>
            <p:cNvSpPr>
              <a:spLocks noChangeShapeType="1"/>
            </p:cNvSpPr>
            <p:nvPr/>
          </p:nvSpPr>
          <p:spPr bwMode="auto">
            <a:xfrm>
              <a:off x="3225" y="161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2" name="Group 23"/>
            <p:cNvGrpSpPr>
              <a:grpSpLocks/>
            </p:cNvGrpSpPr>
            <p:nvPr/>
          </p:nvGrpSpPr>
          <p:grpSpPr bwMode="auto">
            <a:xfrm>
              <a:off x="3315" y="2219"/>
              <a:ext cx="1605" cy="576"/>
              <a:chOff x="2829" y="2219"/>
              <a:chExt cx="1605" cy="576"/>
            </a:xfrm>
          </p:grpSpPr>
          <p:sp>
            <p:nvSpPr>
              <p:cNvPr id="46118" name="Line 24"/>
              <p:cNvSpPr>
                <a:spLocks noChangeShapeType="1"/>
              </p:cNvSpPr>
              <p:nvPr/>
            </p:nvSpPr>
            <p:spPr bwMode="auto">
              <a:xfrm>
                <a:off x="2835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9" name="Line 25"/>
              <p:cNvSpPr>
                <a:spLocks noChangeShapeType="1"/>
              </p:cNvSpPr>
              <p:nvPr/>
            </p:nvSpPr>
            <p:spPr bwMode="auto">
              <a:xfrm>
                <a:off x="3009" y="240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0" name="Line 26"/>
              <p:cNvSpPr>
                <a:spLocks noChangeShapeType="1"/>
              </p:cNvSpPr>
              <p:nvPr/>
            </p:nvSpPr>
            <p:spPr bwMode="auto">
              <a:xfrm>
                <a:off x="2843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1" name="Line 27"/>
              <p:cNvSpPr>
                <a:spLocks noChangeShapeType="1"/>
              </p:cNvSpPr>
              <p:nvPr/>
            </p:nvSpPr>
            <p:spPr bwMode="auto">
              <a:xfrm>
                <a:off x="2999" y="259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2" name="Line 28"/>
              <p:cNvSpPr>
                <a:spLocks noChangeShapeType="1"/>
              </p:cNvSpPr>
              <p:nvPr/>
            </p:nvSpPr>
            <p:spPr bwMode="auto">
              <a:xfrm>
                <a:off x="2829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3" name="Line 29"/>
              <p:cNvSpPr>
                <a:spLocks noChangeShapeType="1"/>
              </p:cNvSpPr>
              <p:nvPr/>
            </p:nvSpPr>
            <p:spPr bwMode="auto">
              <a:xfrm>
                <a:off x="2991" y="221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4" name="Line 30"/>
              <p:cNvSpPr>
                <a:spLocks noChangeShapeType="1"/>
              </p:cNvSpPr>
              <p:nvPr/>
            </p:nvSpPr>
            <p:spPr bwMode="auto">
              <a:xfrm>
                <a:off x="2849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5" name="Line 31"/>
              <p:cNvSpPr>
                <a:spLocks noChangeShapeType="1"/>
              </p:cNvSpPr>
              <p:nvPr/>
            </p:nvSpPr>
            <p:spPr bwMode="auto">
              <a:xfrm>
                <a:off x="3011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6" name="Line 32"/>
              <p:cNvSpPr>
                <a:spLocks noChangeShapeType="1"/>
              </p:cNvSpPr>
              <p:nvPr/>
            </p:nvSpPr>
            <p:spPr bwMode="auto">
              <a:xfrm>
                <a:off x="3514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7" name="Line 33"/>
              <p:cNvSpPr>
                <a:spLocks noChangeShapeType="1"/>
              </p:cNvSpPr>
              <p:nvPr/>
            </p:nvSpPr>
            <p:spPr bwMode="auto">
              <a:xfrm>
                <a:off x="3676" y="258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8" name="Line 34"/>
              <p:cNvSpPr>
                <a:spLocks noChangeShapeType="1"/>
              </p:cNvSpPr>
              <p:nvPr/>
            </p:nvSpPr>
            <p:spPr bwMode="auto">
              <a:xfrm>
                <a:off x="3514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29" name="Line 35"/>
              <p:cNvSpPr>
                <a:spLocks noChangeShapeType="1"/>
              </p:cNvSpPr>
              <p:nvPr/>
            </p:nvSpPr>
            <p:spPr bwMode="auto">
              <a:xfrm>
                <a:off x="3676" y="278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0" name="Line 36"/>
              <p:cNvSpPr>
                <a:spLocks noChangeShapeType="1"/>
              </p:cNvSpPr>
              <p:nvPr/>
            </p:nvSpPr>
            <p:spPr bwMode="auto">
              <a:xfrm>
                <a:off x="4176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31" name="Line 37"/>
              <p:cNvSpPr>
                <a:spLocks noChangeShapeType="1"/>
              </p:cNvSpPr>
              <p:nvPr/>
            </p:nvSpPr>
            <p:spPr bwMode="auto">
              <a:xfrm>
                <a:off x="4338" y="2795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03" name="Line 38"/>
            <p:cNvSpPr>
              <a:spLocks noChangeShapeType="1"/>
            </p:cNvSpPr>
            <p:nvPr/>
          </p:nvSpPr>
          <p:spPr bwMode="auto">
            <a:xfrm>
              <a:off x="389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4" name="Line 39"/>
            <p:cNvSpPr>
              <a:spLocks noChangeShapeType="1"/>
            </p:cNvSpPr>
            <p:nvPr/>
          </p:nvSpPr>
          <p:spPr bwMode="auto">
            <a:xfrm>
              <a:off x="4076" y="138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105" name="Group 40"/>
            <p:cNvGrpSpPr>
              <a:grpSpLocks/>
            </p:cNvGrpSpPr>
            <p:nvPr/>
          </p:nvGrpSpPr>
          <p:grpSpPr bwMode="auto">
            <a:xfrm>
              <a:off x="3318" y="3249"/>
              <a:ext cx="1363" cy="551"/>
              <a:chOff x="3318" y="3249"/>
              <a:chExt cx="1363" cy="551"/>
            </a:xfrm>
          </p:grpSpPr>
          <p:sp>
            <p:nvSpPr>
              <p:cNvPr id="46106" name="Text Box 41"/>
              <p:cNvSpPr txBox="1">
                <a:spLocks noChangeArrowheads="1"/>
              </p:cNvSpPr>
              <p:nvPr/>
            </p:nvSpPr>
            <p:spPr bwMode="auto">
              <a:xfrm>
                <a:off x="3831" y="3333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7" name="Text Box 42"/>
              <p:cNvSpPr txBox="1">
                <a:spLocks noChangeArrowheads="1"/>
              </p:cNvSpPr>
              <p:nvPr/>
            </p:nvSpPr>
            <p:spPr bwMode="auto">
              <a:xfrm>
                <a:off x="3829" y="3584"/>
                <a:ext cx="192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46108" name="Line 43"/>
              <p:cNvSpPr>
                <a:spLocks noChangeShapeType="1"/>
              </p:cNvSpPr>
              <p:nvPr/>
            </p:nvSpPr>
            <p:spPr bwMode="auto">
              <a:xfrm>
                <a:off x="3318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Line 44"/>
              <p:cNvSpPr>
                <a:spLocks noChangeShapeType="1"/>
              </p:cNvSpPr>
              <p:nvPr/>
            </p:nvSpPr>
            <p:spPr bwMode="auto">
              <a:xfrm>
                <a:off x="3492" y="348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Line 45"/>
              <p:cNvSpPr>
                <a:spLocks noChangeShapeType="1"/>
              </p:cNvSpPr>
              <p:nvPr/>
            </p:nvSpPr>
            <p:spPr bwMode="auto">
              <a:xfrm>
                <a:off x="3332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46"/>
              <p:cNvSpPr>
                <a:spLocks noChangeShapeType="1"/>
              </p:cNvSpPr>
              <p:nvPr/>
            </p:nvSpPr>
            <p:spPr bwMode="auto">
              <a:xfrm>
                <a:off x="3488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Line 47"/>
              <p:cNvSpPr>
                <a:spLocks noChangeShapeType="1"/>
              </p:cNvSpPr>
              <p:nvPr/>
            </p:nvSpPr>
            <p:spPr bwMode="auto">
              <a:xfrm>
                <a:off x="3324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3" name="Line 48"/>
              <p:cNvSpPr>
                <a:spLocks noChangeShapeType="1"/>
              </p:cNvSpPr>
              <p:nvPr/>
            </p:nvSpPr>
            <p:spPr bwMode="auto">
              <a:xfrm>
                <a:off x="3486" y="3249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4" name="Line 49"/>
              <p:cNvSpPr>
                <a:spLocks noChangeShapeType="1"/>
              </p:cNvSpPr>
              <p:nvPr/>
            </p:nvSpPr>
            <p:spPr bwMode="auto">
              <a:xfrm flipV="1">
                <a:off x="3881" y="3753"/>
                <a:ext cx="7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5" name="Line 50"/>
              <p:cNvSpPr>
                <a:spLocks noChangeShapeType="1"/>
              </p:cNvSpPr>
              <p:nvPr/>
            </p:nvSpPr>
            <p:spPr bwMode="auto">
              <a:xfrm>
                <a:off x="4017" y="3753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6" name="Line 51"/>
              <p:cNvSpPr>
                <a:spLocks noChangeShapeType="1"/>
              </p:cNvSpPr>
              <p:nvPr/>
            </p:nvSpPr>
            <p:spPr bwMode="auto">
              <a:xfrm>
                <a:off x="4459" y="3748"/>
                <a:ext cx="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7" name="Line 52"/>
              <p:cNvSpPr>
                <a:spLocks noChangeShapeType="1"/>
              </p:cNvSpPr>
              <p:nvPr/>
            </p:nvSpPr>
            <p:spPr bwMode="auto">
              <a:xfrm>
                <a:off x="4585" y="3748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46098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5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Distance Measures</a:t>
            </a:r>
          </a:p>
        </p:txBody>
      </p:sp>
      <p:pic>
        <p:nvPicPr>
          <p:cNvPr id="4710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08050"/>
            <a:ext cx="790575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圖: 匯合連接點 4"/>
          <p:cNvSpPr>
            <a:spLocks noChangeAspect="1"/>
          </p:cNvSpPr>
          <p:nvPr/>
        </p:nvSpPr>
        <p:spPr>
          <a:xfrm>
            <a:off x="3651250" y="2349500"/>
            <a:ext cx="179388" cy="179388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/>
          </a:p>
        </p:txBody>
      </p:sp>
      <p:sp>
        <p:nvSpPr>
          <p:cNvPr id="6" name="流程圖: 匯合連接點 5"/>
          <p:cNvSpPr>
            <a:spLocks noChangeAspect="1"/>
          </p:cNvSpPr>
          <p:nvPr/>
        </p:nvSpPr>
        <p:spPr>
          <a:xfrm>
            <a:off x="4456113" y="3005138"/>
            <a:ext cx="180975" cy="179387"/>
          </a:xfrm>
          <a:prstGeom prst="flowChartSummingJunct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8" y="955675"/>
            <a:ext cx="87677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600" b="1" smtClean="0">
                <a:latin typeface="Times New Roman" pitchFamily="18" charset="0"/>
              </a:rPr>
              <a:t>K-Means Algorithm/Lloyd-Max Algorithm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400" y="6161088"/>
            <a:ext cx="9166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Iterative Procedure to Obtain Codebook from a Large Training Set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741488" y="1474788"/>
            <a:ext cx="5638800" cy="1758950"/>
            <a:chOff x="1097" y="981"/>
            <a:chExt cx="3552" cy="1108"/>
          </a:xfrm>
        </p:grpSpPr>
        <p:grpSp>
          <p:nvGrpSpPr>
            <p:cNvPr id="48155" name="Group 7"/>
            <p:cNvGrpSpPr>
              <a:grpSpLocks/>
            </p:cNvGrpSpPr>
            <p:nvPr/>
          </p:nvGrpSpPr>
          <p:grpSpPr bwMode="auto">
            <a:xfrm>
              <a:off x="1097" y="981"/>
              <a:ext cx="3552" cy="1108"/>
              <a:chOff x="1974" y="2934"/>
              <a:chExt cx="8880" cy="3405"/>
            </a:xfrm>
          </p:grpSpPr>
          <p:sp>
            <p:nvSpPr>
              <p:cNvPr id="48162" name="Text Box 8"/>
              <p:cNvSpPr txBox="1">
                <a:spLocks noChangeArrowheads="1"/>
              </p:cNvSpPr>
              <p:nvPr/>
            </p:nvSpPr>
            <p:spPr bwMode="auto">
              <a:xfrm>
                <a:off x="1974" y="3474"/>
                <a:ext cx="4080" cy="2340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(1)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Fixed {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{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3" name="Text Box 9"/>
              <p:cNvSpPr txBox="1">
                <a:spLocks noChangeArrowheads="1"/>
              </p:cNvSpPr>
              <p:nvPr/>
            </p:nvSpPr>
            <p:spPr bwMode="auto">
              <a:xfrm>
                <a:off x="6774" y="3504"/>
                <a:ext cx="4080" cy="2256"/>
              </a:xfrm>
              <a:prstGeom prst="rect">
                <a:avLst/>
              </a:prstGeom>
              <a:solidFill>
                <a:srgbClr val="99CCFF">
                  <a:alpha val="50195"/>
                </a:srgbClr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(2)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Fixed {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J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find best set of</a:t>
                </a:r>
              </a:p>
              <a:p>
                <a:pPr algn="ctr" eaLnBrk="1" hangingPunct="1"/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{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700">
                    <a:solidFill>
                      <a:srgbClr val="003366"/>
                    </a:solidFill>
                    <a:latin typeface="Times New Roman" pitchFamily="18" charset="0"/>
                  </a:rPr>
                  <a:t>, …, v</a:t>
                </a:r>
                <a:r>
                  <a:rPr lang="en-US" altLang="zh-TW" sz="17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L</a:t>
                </a:r>
                <a:r>
                  <a:rPr lang="en-US" altLang="zh-TW">
                    <a:solidFill>
                      <a:srgbClr val="003366"/>
                    </a:solidFill>
                    <a:latin typeface="Times New Roman" pitchFamily="18" charset="0"/>
                  </a:rPr>
                  <a:t> }</a:t>
                </a:r>
                <a:endParaRPr lang="en-US" altLang="zh-TW"/>
              </a:p>
            </p:txBody>
          </p:sp>
          <p:sp>
            <p:nvSpPr>
              <p:cNvPr id="48164" name="Line 10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5" name="Line 11"/>
              <p:cNvSpPr>
                <a:spLocks noChangeShapeType="1"/>
              </p:cNvSpPr>
              <p:nvPr/>
            </p:nvSpPr>
            <p:spPr bwMode="auto">
              <a:xfrm>
                <a:off x="4014" y="2934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6" name="Line 12"/>
              <p:cNvSpPr>
                <a:spLocks noChangeShapeType="1"/>
              </p:cNvSpPr>
              <p:nvPr/>
            </p:nvSpPr>
            <p:spPr bwMode="auto">
              <a:xfrm>
                <a:off x="8814" y="2934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7" name="Line 13"/>
              <p:cNvSpPr>
                <a:spLocks noChangeShapeType="1"/>
              </p:cNvSpPr>
              <p:nvPr/>
            </p:nvSpPr>
            <p:spPr bwMode="auto">
              <a:xfrm flipV="1">
                <a:off x="8814" y="5745"/>
                <a:ext cx="6" cy="594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8" name="Line 14"/>
              <p:cNvSpPr>
                <a:spLocks noChangeShapeType="1"/>
              </p:cNvSpPr>
              <p:nvPr/>
            </p:nvSpPr>
            <p:spPr bwMode="auto">
              <a:xfrm flipH="1" flipV="1">
                <a:off x="4014" y="6339"/>
                <a:ext cx="4800" cy="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169" name="Line 15"/>
              <p:cNvSpPr>
                <a:spLocks noChangeShapeType="1"/>
              </p:cNvSpPr>
              <p:nvPr/>
            </p:nvSpPr>
            <p:spPr bwMode="auto">
              <a:xfrm flipH="1" flipV="1">
                <a:off x="4014" y="5799"/>
                <a:ext cx="0" cy="540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8156" name="Line 16"/>
            <p:cNvSpPr>
              <a:spLocks noChangeShapeType="1"/>
            </p:cNvSpPr>
            <p:nvPr/>
          </p:nvSpPr>
          <p:spPr bwMode="auto">
            <a:xfrm>
              <a:off x="344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3655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8" name="Line 18"/>
            <p:cNvSpPr>
              <a:spLocks noChangeShapeType="1"/>
            </p:cNvSpPr>
            <p:nvPr/>
          </p:nvSpPr>
          <p:spPr bwMode="auto">
            <a:xfrm>
              <a:off x="4069" y="1728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9" name="Line 19"/>
            <p:cNvSpPr>
              <a:spLocks noChangeShapeType="1"/>
            </p:cNvSpPr>
            <p:nvPr/>
          </p:nvSpPr>
          <p:spPr bwMode="auto">
            <a:xfrm>
              <a:off x="1704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0" name="Line 20"/>
            <p:cNvSpPr>
              <a:spLocks noChangeShapeType="1"/>
            </p:cNvSpPr>
            <p:nvPr/>
          </p:nvSpPr>
          <p:spPr bwMode="auto">
            <a:xfrm>
              <a:off x="1914" y="1395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61" name="Line 21"/>
            <p:cNvSpPr>
              <a:spLocks noChangeShapeType="1"/>
            </p:cNvSpPr>
            <p:nvPr/>
          </p:nvSpPr>
          <p:spPr bwMode="auto">
            <a:xfrm>
              <a:off x="2332" y="1389"/>
              <a:ext cx="96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6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7" name="Rectangle 2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460851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(1) J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{ x |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) &lt; d(x , v</a:t>
            </a:r>
            <a:r>
              <a:rPr lang="en-US" altLang="zh-TW" b="1" baseline="-25000">
                <a:latin typeface="Times New Roman" pitchFamily="18" charset="0"/>
              </a:rPr>
              <a:t>j</a:t>
            </a:r>
            <a:r>
              <a:rPr lang="en-US" altLang="zh-TW">
                <a:latin typeface="Times New Roman" pitchFamily="18" charset="0"/>
              </a:rPr>
              <a:t>) , j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</a:t>
            </a:r>
            <a:r>
              <a:rPr lang="en-US" altLang="zh-TW">
                <a:latin typeface="Times New Roman" pitchFamily="18" charset="0"/>
              </a:rPr>
              <a:t> k }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 =     d(x</a:t>
            </a:r>
            <a:r>
              <a:rPr lang="en-US" altLang="zh-TW" b="1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</a:rPr>
              <a:t>, Q(x) 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nearest neighbor condition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(2) For each k</a:t>
            </a: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endParaRPr lang="en-US" altLang="zh-TW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       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 =        d(x , v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r>
              <a:rPr lang="en-US" altLang="zh-TW">
                <a:latin typeface="Times New Roman" pitchFamily="18" charset="0"/>
              </a:rPr>
              <a:t>) = min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                  centroid condition </a:t>
            </a:r>
          </a:p>
        </p:txBody>
      </p:sp>
      <p:graphicFrame>
        <p:nvGraphicFramePr>
          <p:cNvPr id="48139" name="Object 26"/>
          <p:cNvGraphicFramePr>
            <a:graphicFrameLocks noChangeAspect="1"/>
          </p:cNvGraphicFramePr>
          <p:nvPr/>
        </p:nvGraphicFramePr>
        <p:xfrm>
          <a:off x="1423988" y="3746500"/>
          <a:ext cx="479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方程式" r:id="rId3" imgW="253890" imgH="291973" progId="Equation.3">
                  <p:embed/>
                </p:oleObj>
              </mc:Choice>
              <mc:Fallback>
                <p:oleObj name="方程式" r:id="rId3" imgW="253890" imgH="29197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746500"/>
                        <a:ext cx="4794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27"/>
          <p:cNvGraphicFramePr>
            <a:graphicFrameLocks noChangeAspect="1"/>
          </p:cNvGraphicFramePr>
          <p:nvPr/>
        </p:nvGraphicFramePr>
        <p:xfrm>
          <a:off x="1763713" y="5314950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方程式" r:id="rId5" imgW="304668" imgH="342751" progId="Equation.3">
                  <p:embed/>
                </p:oleObj>
              </mc:Choice>
              <mc:Fallback>
                <p:oleObj name="方程式" r:id="rId5" imgW="304668" imgH="34275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14950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28"/>
          <p:cNvGraphicFramePr>
            <a:graphicFrameLocks noChangeAspect="1"/>
          </p:cNvGraphicFramePr>
          <p:nvPr/>
        </p:nvGraphicFramePr>
        <p:xfrm>
          <a:off x="1209675" y="4705350"/>
          <a:ext cx="13033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方程式" r:id="rId7" imgW="736280" imgH="393529" progId="Equation.3">
                  <p:embed/>
                </p:oleObj>
              </mc:Choice>
              <mc:Fallback>
                <p:oleObj name="方程式" r:id="rId7" imgW="73628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4705350"/>
                        <a:ext cx="13033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2" name="Group 29"/>
          <p:cNvGrpSpPr>
            <a:grpSpLocks/>
          </p:cNvGrpSpPr>
          <p:nvPr/>
        </p:nvGrpSpPr>
        <p:grpSpPr bwMode="auto">
          <a:xfrm>
            <a:off x="2374900" y="5402263"/>
            <a:ext cx="425450" cy="0"/>
            <a:chOff x="1172" y="3385"/>
            <a:chExt cx="268" cy="0"/>
          </a:xfrm>
        </p:grpSpPr>
        <p:sp>
          <p:nvSpPr>
            <p:cNvPr id="48153" name="Line 30"/>
            <p:cNvSpPr>
              <a:spLocks noChangeShapeType="1"/>
            </p:cNvSpPr>
            <p:nvPr/>
          </p:nvSpPr>
          <p:spPr bwMode="auto">
            <a:xfrm>
              <a:off x="1172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54" name="Line 31"/>
            <p:cNvSpPr>
              <a:spLocks noChangeShapeType="1"/>
            </p:cNvSpPr>
            <p:nvPr/>
          </p:nvSpPr>
          <p:spPr bwMode="auto">
            <a:xfrm>
              <a:off x="1344" y="3385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43" name="Line 32"/>
          <p:cNvSpPr>
            <a:spLocks noChangeShapeType="1"/>
          </p:cNvSpPr>
          <p:nvPr/>
        </p:nvSpPr>
        <p:spPr bwMode="auto">
          <a:xfrm flipV="1">
            <a:off x="1946275" y="389890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33"/>
          <p:cNvSpPr>
            <a:spLocks noChangeShapeType="1"/>
          </p:cNvSpPr>
          <p:nvPr/>
        </p:nvSpPr>
        <p:spPr bwMode="auto">
          <a:xfrm flipV="1">
            <a:off x="2473325" y="3898900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Line 34"/>
          <p:cNvSpPr>
            <a:spLocks noChangeShapeType="1"/>
          </p:cNvSpPr>
          <p:nvPr/>
        </p:nvSpPr>
        <p:spPr bwMode="auto">
          <a:xfrm flipV="1">
            <a:off x="1173163" y="360203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6" name="Line 35"/>
          <p:cNvSpPr>
            <a:spLocks noChangeShapeType="1"/>
          </p:cNvSpPr>
          <p:nvPr/>
        </p:nvSpPr>
        <p:spPr bwMode="auto">
          <a:xfrm flipV="1">
            <a:off x="1647825" y="3602038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36"/>
          <p:cNvSpPr>
            <a:spLocks noChangeShapeType="1"/>
          </p:cNvSpPr>
          <p:nvPr/>
        </p:nvSpPr>
        <p:spPr bwMode="auto">
          <a:xfrm flipV="1">
            <a:off x="1935163" y="359251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37"/>
          <p:cNvSpPr>
            <a:spLocks noChangeShapeType="1"/>
          </p:cNvSpPr>
          <p:nvPr/>
        </p:nvSpPr>
        <p:spPr bwMode="auto">
          <a:xfrm flipV="1">
            <a:off x="2708275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38"/>
          <p:cNvSpPr>
            <a:spLocks noChangeShapeType="1"/>
          </p:cNvSpPr>
          <p:nvPr/>
        </p:nvSpPr>
        <p:spPr bwMode="auto">
          <a:xfrm flipV="1">
            <a:off x="2971800" y="3611563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39"/>
          <p:cNvSpPr txBox="1">
            <a:spLocks noChangeArrowheads="1"/>
          </p:cNvSpPr>
          <p:nvPr/>
        </p:nvSpPr>
        <p:spPr bwMode="auto">
          <a:xfrm>
            <a:off x="4427538" y="3509963"/>
            <a:ext cx="4465637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(3) Convergence condition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zh-TW">
                <a:latin typeface="Times New Roman" pitchFamily="18" charset="0"/>
              </a:rPr>
              <a:t>     D =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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-25000">
                <a:latin typeface="Times New Roman" pitchFamily="18" charset="0"/>
              </a:rPr>
              <a:t>k</a:t>
            </a:r>
            <a:endParaRPr lang="en-US" altLang="zh-TW" baseline="-25000">
              <a:latin typeface="Times New Roman" pitchFamily="18" charset="0"/>
            </a:endParaRP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after each iteration D is reduced, but D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</a:t>
            </a:r>
            <a:r>
              <a:rPr lang="en-US" altLang="zh-TW">
                <a:latin typeface="Times New Roman" pitchFamily="18" charset="0"/>
              </a:rPr>
              <a:t> 0</a:t>
            </a:r>
          </a:p>
          <a:p>
            <a:pPr eaLnBrk="1" hangingPunct="1"/>
            <a:r>
              <a:rPr lang="en-US" altLang="zh-TW">
                <a:latin typeface="Times New Roman" pitchFamily="18" charset="0"/>
              </a:rPr>
              <a:t>     | D</a:t>
            </a:r>
            <a:r>
              <a:rPr lang="en-US" altLang="zh-TW" b="1" baseline="30000">
                <a:latin typeface="Times New Roman" pitchFamily="18" charset="0"/>
              </a:rPr>
              <a:t>(m+1)</a:t>
            </a:r>
            <a:r>
              <a:rPr lang="en-US" altLang="zh-TW">
                <a:latin typeface="Times New Roman" pitchFamily="18" charset="0"/>
              </a:rPr>
              <a:t>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</a:t>
            </a:r>
            <a:r>
              <a:rPr lang="en-US" altLang="zh-TW">
                <a:latin typeface="Times New Roman" pitchFamily="18" charset="0"/>
              </a:rPr>
              <a:t> D</a:t>
            </a:r>
            <a:r>
              <a:rPr lang="en-US" altLang="zh-TW" b="1" baseline="30000">
                <a:latin typeface="Times New Roman" pitchFamily="18" charset="0"/>
              </a:rPr>
              <a:t>(m)</a:t>
            </a:r>
            <a:r>
              <a:rPr lang="en-US" altLang="zh-TW">
                <a:latin typeface="Times New Roman" pitchFamily="18" charset="0"/>
              </a:rPr>
              <a:t> | &lt;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>
                <a:latin typeface="Times New Roman" pitchFamily="18" charset="0"/>
              </a:rPr>
              <a:t>, m : iteration</a:t>
            </a:r>
            <a:r>
              <a:rPr lang="en-US" altLang="zh-TW"/>
              <a:t> </a:t>
            </a:r>
          </a:p>
        </p:txBody>
      </p:sp>
      <p:sp>
        <p:nvSpPr>
          <p:cNvPr id="48151" name="Text Box 40"/>
          <p:cNvSpPr txBox="1">
            <a:spLocks noChangeArrowheads="1"/>
          </p:cNvSpPr>
          <p:nvPr/>
        </p:nvSpPr>
        <p:spPr bwMode="auto">
          <a:xfrm>
            <a:off x="5019675" y="3789363"/>
            <a:ext cx="54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 b="1">
                <a:latin typeface="Times New Roman" pitchFamily="18" charset="0"/>
              </a:rPr>
              <a:t>  L</a:t>
            </a:r>
          </a:p>
          <a:p>
            <a:pPr eaLnBrk="1" hangingPunct="1"/>
            <a:endParaRPr lang="en-US" altLang="zh-TW" sz="1200" b="1">
              <a:latin typeface="Times New Roman" pitchFamily="18" charset="0"/>
            </a:endParaRPr>
          </a:p>
          <a:p>
            <a:pPr eaLnBrk="1" hangingPunct="1"/>
            <a:r>
              <a:rPr lang="en-US" altLang="zh-TW" sz="1000" b="1">
                <a:latin typeface="Times New Roman" pitchFamily="18" charset="0"/>
              </a:rPr>
              <a:t>k = 1</a:t>
            </a:r>
            <a:endParaRPr lang="en-US" altLang="zh-TW" sz="1000"/>
          </a:p>
        </p:txBody>
      </p:sp>
      <p:sp>
        <p:nvSpPr>
          <p:cNvPr id="48152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941388"/>
            <a:ext cx="58293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Quantization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Vector Quantization (VQ)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376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K-means Algorithm may Converge to Local Optimal Solutions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depending on initial conditions, not unique in general</a:t>
            </a:r>
          </a:p>
          <a:p>
            <a:pPr marL="177800" indent="-177800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Training VQ Codebook in Stages― LBG Algorithm</a:t>
            </a:r>
          </a:p>
          <a:p>
            <a:pPr marL="625475" lvl="1" indent="-268288" eaLnBrk="1" hangingPunct="1"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1: Initialization.  L = 1,  train a 1-vector VQ codebook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endParaRPr lang="en-US" altLang="zh-TW" sz="220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10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2: Splitting.</a:t>
            </a:r>
          </a:p>
          <a:p>
            <a:pPr marL="625475" lvl="1" indent="-268288" eaLnBrk="1" hangingPunct="1">
              <a:spcBef>
                <a:spcPct val="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		       Splitting the L codewords into 2L codewords, L = 2L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Char char="‧"/>
            </a:pPr>
            <a:r>
              <a:rPr lang="en-US" altLang="zh-TW" smtClean="0">
                <a:latin typeface="Times New Roman" pitchFamily="18" charset="0"/>
                <a:sym typeface="Symbol" pitchFamily="18" charset="2"/>
              </a:rPr>
              <a:t>example 1</a:t>
            </a:r>
            <a:r>
              <a:rPr lang="en-US" altLang="zh-TW" sz="1800" smtClean="0">
                <a:latin typeface="Times New Roman" pitchFamily="18" charset="0"/>
                <a:sym typeface="Symbol" pitchFamily="18" charset="2"/>
              </a:rPr>
              <a:t>  	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r>
              <a:rPr lang="en-US" altLang="zh-TW" sz="1800" smtClean="0">
                <a:latin typeface="Times New Roman" pitchFamily="18" charset="0"/>
                <a:sym typeface="Symbol" pitchFamily="18" charset="2"/>
              </a:rPr>
              <a:t>                                       </a:t>
            </a: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1635125" lvl="3" eaLnBrk="1" hangingPunct="1">
              <a:spcBef>
                <a:spcPct val="0"/>
              </a:spcBef>
              <a:buFont typeface="新細明體" charset="-120"/>
              <a:buNone/>
            </a:pP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625475" lvl="1" indent="-268288" eaLnBrk="1" hangingPunct="1">
              <a:spcBef>
                <a:spcPct val="5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3: k-means Algorithm: to obtain L-vector codebook</a:t>
            </a:r>
          </a:p>
          <a:p>
            <a:pPr marL="625475" lvl="1" indent="-268288" eaLnBrk="1" hangingPunct="1">
              <a:spcBef>
                <a:spcPct val="30000"/>
              </a:spcBef>
            </a:pPr>
            <a:r>
              <a:rPr lang="en-US" altLang="zh-TW" sz="2200" smtClean="0">
                <a:latin typeface="Times New Roman" pitchFamily="18" charset="0"/>
                <a:sym typeface="Symbol" pitchFamily="18" charset="2"/>
              </a:rPr>
              <a:t>step 4: Termination. Otherwise go to step 2</a:t>
            </a:r>
          </a:p>
          <a:p>
            <a:pPr marL="177800" indent="-177800" eaLnBrk="1" hangingPunct="1">
              <a:spcBef>
                <a:spcPct val="50000"/>
              </a:spcBef>
            </a:pPr>
            <a:r>
              <a:rPr lang="en-US" altLang="zh-TW" sz="2400" b="1" smtClean="0">
                <a:latin typeface="Times New Roman" pitchFamily="18" charset="0"/>
                <a:sym typeface="Symbol" pitchFamily="18" charset="2"/>
              </a:rPr>
              <a:t>Usually Converges to Better Codebook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2193925" y="3663950"/>
            <a:ext cx="6124575" cy="1277938"/>
            <a:chOff x="1382" y="2171"/>
            <a:chExt cx="3858" cy="805"/>
          </a:xfrm>
        </p:grpSpPr>
        <p:grpSp>
          <p:nvGrpSpPr>
            <p:cNvPr id="50191" name="Group 12"/>
            <p:cNvGrpSpPr>
              <a:grpSpLocks/>
            </p:cNvGrpSpPr>
            <p:nvPr/>
          </p:nvGrpSpPr>
          <p:grpSpPr bwMode="auto">
            <a:xfrm>
              <a:off x="1382" y="2426"/>
              <a:ext cx="727" cy="460"/>
              <a:chOff x="1382" y="2341"/>
              <a:chExt cx="727" cy="460"/>
            </a:xfrm>
          </p:grpSpPr>
          <p:graphicFrame>
            <p:nvGraphicFramePr>
              <p:cNvPr id="50196" name="Object 13"/>
              <p:cNvGraphicFramePr>
                <a:graphicFrameLocks noChangeAspect="1"/>
              </p:cNvGraphicFramePr>
              <p:nvPr/>
            </p:nvGraphicFramePr>
            <p:xfrm>
              <a:off x="1382" y="2568"/>
              <a:ext cx="727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73" name="方程式" r:id="rId3" imgW="939392" imgH="241195" progId="Equation.3">
                      <p:embed/>
                    </p:oleObj>
                  </mc:Choice>
                  <mc:Fallback>
                    <p:oleObj name="方程式" r:id="rId3" imgW="939392" imgH="241195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2" y="2568"/>
                            <a:ext cx="7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197" name="Object 14"/>
              <p:cNvGraphicFramePr>
                <a:graphicFrameLocks noChangeAspect="1"/>
              </p:cNvGraphicFramePr>
              <p:nvPr/>
            </p:nvGraphicFramePr>
            <p:xfrm>
              <a:off x="1383" y="2341"/>
              <a:ext cx="726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74" name="方程式" r:id="rId5" imgW="927100" imgH="241300" progId="Equation.3">
                      <p:embed/>
                    </p:oleObj>
                  </mc:Choice>
                  <mc:Fallback>
                    <p:oleObj name="方程式" r:id="rId5" imgW="927100" imgH="2413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341"/>
                            <a:ext cx="726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2" name="Text Box 15"/>
            <p:cNvSpPr txBox="1">
              <a:spLocks noChangeArrowheads="1"/>
            </p:cNvSpPr>
            <p:nvPr/>
          </p:nvSpPr>
          <p:spPr bwMode="auto">
            <a:xfrm>
              <a:off x="3243" y="2171"/>
              <a:ext cx="14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179388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eaLnBrk="1" hangingPunct="1">
                <a:buFont typeface="新細明體" charset="-120"/>
                <a:buNone/>
              </a:pPr>
              <a:r>
                <a:rPr lang="en-US" altLang="zh-TW">
                  <a:latin typeface="新細明體" charset="-120"/>
                </a:rPr>
                <a:t>‧</a:t>
              </a:r>
              <a:r>
                <a:rPr lang="en-US" altLang="zh-TW" sz="2000">
                  <a:latin typeface="Times New Roman" pitchFamily="18" charset="0"/>
                </a:rPr>
                <a:t>example 2</a:t>
              </a:r>
              <a:endParaRPr lang="en-US" altLang="zh-TW" sz="2000"/>
            </a:p>
          </p:txBody>
        </p:sp>
        <p:graphicFrame>
          <p:nvGraphicFramePr>
            <p:cNvPr id="50193" name="Object 16"/>
            <p:cNvGraphicFramePr>
              <a:graphicFrameLocks noChangeAspect="1"/>
            </p:cNvGraphicFramePr>
            <p:nvPr/>
          </p:nvGraphicFramePr>
          <p:xfrm>
            <a:off x="3704" y="2397"/>
            <a:ext cx="528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5" name="方程式" r:id="rId7" imgW="558558" imgH="215806" progId="Equation.3">
                    <p:embed/>
                  </p:oleObj>
                </mc:Choice>
                <mc:Fallback>
                  <p:oleObj name="方程式" r:id="rId7" imgW="558558" imgH="215806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97"/>
                          <a:ext cx="528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4" name="Object 17"/>
            <p:cNvGraphicFramePr>
              <a:graphicFrameLocks noChangeAspect="1"/>
            </p:cNvGraphicFramePr>
            <p:nvPr/>
          </p:nvGraphicFramePr>
          <p:xfrm>
            <a:off x="3667" y="2621"/>
            <a:ext cx="26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76" name="方程式" r:id="rId9" imgW="304536" imgH="215713" progId="Equation.3">
                    <p:embed/>
                  </p:oleObj>
                </mc:Choice>
                <mc:Fallback>
                  <p:oleObj name="方程式" r:id="rId9" imgW="304536" imgH="215713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" y="2621"/>
                          <a:ext cx="263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Text Box 18"/>
            <p:cNvSpPr txBox="1">
              <a:spLocks noChangeArrowheads="1"/>
            </p:cNvSpPr>
            <p:nvPr/>
          </p:nvSpPr>
          <p:spPr bwMode="auto">
            <a:xfrm>
              <a:off x="3872" y="2609"/>
              <a:ext cx="136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: </a:t>
              </a:r>
              <a:r>
                <a:rPr lang="en-US" altLang="zh-TW" sz="1600">
                  <a:latin typeface="Times New Roman" pitchFamily="18" charset="0"/>
                </a:rPr>
                <a:t>the vector most</a:t>
              </a:r>
            </a:p>
            <a:p>
              <a:pPr eaLnBrk="1" hangingPunct="1"/>
              <a:r>
                <a:rPr lang="en-US" altLang="zh-TW" sz="1600">
                  <a:latin typeface="Times New Roman" pitchFamily="18" charset="0"/>
                </a:rPr>
                <a:t> far apart</a:t>
              </a:r>
              <a:endParaRPr lang="en-US" altLang="zh-TW" sz="1600"/>
            </a:p>
          </p:txBody>
        </p:sp>
      </p:grp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89" name="Object 20"/>
          <p:cNvGraphicFramePr>
            <a:graphicFrameLocks noChangeAspect="1"/>
          </p:cNvGraphicFramePr>
          <p:nvPr/>
        </p:nvGraphicFramePr>
        <p:xfrm>
          <a:off x="2268538" y="2349500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7" name="方程式" r:id="rId11" imgW="748975" imgH="431613" progId="Equation.3">
                  <p:embed/>
                </p:oleObj>
              </mc:Choice>
              <mc:Fallback>
                <p:oleObj name="方程式" r:id="rId11" imgW="748975" imgH="4316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49500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2014538" y="908050"/>
            <a:ext cx="4933950" cy="489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矩形 4"/>
          <p:cNvSpPr>
            <a:spLocks noChangeArrowheads="1"/>
          </p:cNvSpPr>
          <p:nvPr/>
        </p:nvSpPr>
        <p:spPr bwMode="auto">
          <a:xfrm>
            <a:off x="900113" y="692150"/>
            <a:ext cx="2954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b="1" u="sng">
                <a:latin typeface="Times New Roman" pitchFamily="18" charset="0"/>
              </a:rPr>
              <a:t>LBG Algorithm</a:t>
            </a:r>
          </a:p>
        </p:txBody>
      </p:sp>
      <p:sp>
        <p:nvSpPr>
          <p:cNvPr id="51204" name="文字方塊 5"/>
          <p:cNvSpPr txBox="1">
            <a:spLocks noChangeArrowheads="1"/>
          </p:cNvSpPr>
          <p:nvPr/>
        </p:nvSpPr>
        <p:spPr bwMode="auto">
          <a:xfrm>
            <a:off x="2268538" y="1412875"/>
            <a:ext cx="36718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8964613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 types of HMM’s according to the observation functions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400" b="1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Discrete and finite observations :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finite in number</a:t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2</a:t>
            </a:r>
            <a:r>
              <a:rPr lang="en-US" altLang="zh-TW" sz="2000" smtClean="0">
                <a:latin typeface="Times New Roman" pitchFamily="18" charset="0"/>
              </a:rPr>
              <a:t>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3</a:t>
            </a:r>
            <a:r>
              <a:rPr lang="en-US" altLang="zh-TW" sz="2000" smtClean="0">
                <a:latin typeface="Times New Roman" pitchFamily="18" charset="0"/>
              </a:rPr>
              <a:t>, ……,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i="1" baseline="-25000" smtClean="0">
                <a:latin typeface="Times New Roman" pitchFamily="18" charset="0"/>
              </a:rPr>
              <a:t>M</a:t>
            </a:r>
            <a:r>
              <a:rPr lang="en-US" altLang="zh-TW" sz="2000" smtClean="0">
                <a:latin typeface="Times New Roman" pitchFamily="18" charset="0"/>
              </a:rPr>
              <a:t>},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)} is defined as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)=</a:t>
            </a:r>
            <a:r>
              <a:rPr lang="en-US" altLang="zh-TW" sz="2000" i="1" smtClean="0">
                <a:latin typeface="Times New Roman" pitchFamily="18" charset="0"/>
              </a:rPr>
              <a:t>P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M, </a:t>
            </a:r>
            <a:r>
              <a:rPr lang="en-US" altLang="zh-TW" sz="200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</a:rPr>
              <a:t>:</a:t>
            </a:r>
            <a:r>
              <a:rPr lang="en-US" altLang="zh-TW" sz="2000" i="1" smtClean="0">
                <a:latin typeface="Times New Roman" pitchFamily="18" charset="0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observation at time t, 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 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: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state at time t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for state j,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baseline="-25000" smtClean="0">
                <a:latin typeface="Times New Roman" pitchFamily="18" charset="0"/>
              </a:rPr>
              <a:t>k</a:t>
            </a:r>
            <a:r>
              <a:rPr lang="en-US" altLang="zh-TW" sz="2000" smtClean="0">
                <a:latin typeface="Times New Roman" pitchFamily="18" charset="0"/>
              </a:rPr>
              <a:t>) consists of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only M probability values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2200" smtClean="0">
                <a:latin typeface="Times New Roman" pitchFamily="18" charset="0"/>
              </a:rPr>
              <a:t>    </a:t>
            </a:r>
            <a:r>
              <a:rPr lang="en-US" altLang="zh-TW" sz="2200" u="sng" smtClean="0">
                <a:latin typeface="Times New Roman" pitchFamily="18" charset="0"/>
              </a:rPr>
              <a:t>Continuous and infinite observations 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observations that </a:t>
            </a:r>
            <a:r>
              <a:rPr lang="en-US" altLang="zh-TW" sz="2000" smtClean="0">
                <a:solidFill>
                  <a:srgbClr val="FF0000"/>
                </a:solidFill>
                <a:latin typeface="Times New Roman" pitchFamily="18" charset="0"/>
              </a:rPr>
              <a:t>all</a:t>
            </a:r>
            <a:r>
              <a:rPr lang="en-US" altLang="zh-TW" sz="2000" smtClean="0">
                <a:latin typeface="Times New Roman" pitchFamily="18" charset="0"/>
              </a:rPr>
              <a:t> distinct states generate are infinite and continuous, 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={</a:t>
            </a:r>
            <a:r>
              <a:rPr lang="en-US" altLang="zh-TW" sz="2000" b="1" smtClean="0">
                <a:latin typeface="Times New Roman" pitchFamily="18" charset="0"/>
              </a:rPr>
              <a:t>v| v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TW" sz="2000" smtClean="0">
                <a:latin typeface="Times New Roman" pitchFamily="18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smtClean="0">
                <a:latin typeface="Times New Roman" pitchFamily="18" charset="0"/>
              </a:rPr>
              <a:t>the set of observation probability distributions B={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)} is defined as  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)=P</a:t>
            </a:r>
            <a:r>
              <a:rPr lang="en-US" altLang="zh-TW" sz="2000" b="1" baseline="-25000" smtClean="0">
                <a:latin typeface="Times New Roman" pitchFamily="18" charset="0"/>
              </a:rPr>
              <a:t> 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o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|</a:t>
            </a:r>
            <a:r>
              <a:rPr lang="en-US" altLang="zh-TW" sz="2000" b="1" i="1" smtClean="0">
                <a:latin typeface="Times New Roman" pitchFamily="18" charset="0"/>
              </a:rPr>
              <a:t>q</a:t>
            </a:r>
            <a:r>
              <a:rPr lang="en-US" altLang="zh-TW" sz="2000" i="1" baseline="-25000" smtClean="0">
                <a:latin typeface="Times New Roman" pitchFamily="18" charset="0"/>
              </a:rPr>
              <a:t>t</a:t>
            </a:r>
            <a:r>
              <a:rPr lang="en-US" altLang="zh-TW" sz="2000" i="1" smtClean="0">
                <a:latin typeface="Times New Roman" pitchFamily="18" charset="0"/>
              </a:rPr>
              <a:t>=j</a:t>
            </a:r>
            <a:r>
              <a:rPr lang="en-US" altLang="zh-TW" sz="2000" smtClean="0">
                <a:latin typeface="Times New Roman" pitchFamily="18" charset="0"/>
              </a:rPr>
              <a:t>), 1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altLang="zh-TW" sz="200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N</a:t>
            </a:r>
            <a:br>
              <a:rPr lang="en-US" altLang="zh-TW" sz="2000" i="1" smtClean="0">
                <a:latin typeface="Times New Roman" pitchFamily="18" charset="0"/>
                <a:sym typeface="Symbol" pitchFamily="18" charset="2"/>
              </a:rPr>
            </a:br>
            <a:r>
              <a:rPr lang="en-US" altLang="zh-TW" sz="2000" i="1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0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000" i="1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zh-TW" sz="2000" i="1" smtClean="0">
                <a:latin typeface="Times New Roman" pitchFamily="18" charset="0"/>
              </a:rPr>
              <a:t>b</a:t>
            </a:r>
            <a:r>
              <a:rPr lang="en-US" altLang="zh-TW" sz="2000" i="1" baseline="-25000" smtClean="0">
                <a:latin typeface="Times New Roman" pitchFamily="18" charset="0"/>
              </a:rPr>
              <a:t>j</a:t>
            </a:r>
            <a:r>
              <a:rPr lang="en-US" altLang="zh-TW" sz="2000" smtClean="0">
                <a:latin typeface="Times New Roman" pitchFamily="18" charset="0"/>
              </a:rPr>
              <a:t>(</a:t>
            </a:r>
            <a:r>
              <a:rPr lang="en-US" altLang="zh-TW" sz="2000" b="1" smtClean="0">
                <a:latin typeface="Times New Roman" pitchFamily="18" charset="0"/>
              </a:rPr>
              <a:t>v</a:t>
            </a:r>
            <a:r>
              <a:rPr lang="en-US" altLang="zh-TW" sz="2000" smtClean="0">
                <a:latin typeface="Times New Roman" pitchFamily="18" charset="0"/>
              </a:rPr>
              <a:t>) is a </a:t>
            </a:r>
            <a:r>
              <a:rPr lang="en-US" altLang="zh-TW" sz="2000" b="1" i="1" smtClean="0">
                <a:solidFill>
                  <a:schemeClr val="accent2"/>
                </a:solidFill>
                <a:latin typeface="Times New Roman" pitchFamily="18" charset="0"/>
              </a:rPr>
              <a:t>continuous probability density function </a:t>
            </a:r>
            <a:r>
              <a:rPr lang="en-US" altLang="zh-TW" sz="2000" b="1" i="1" smtClean="0">
                <a:latin typeface="Times New Roman" pitchFamily="18" charset="0"/>
              </a:rPr>
              <a:t>and is often assumed to be a mixture of Gaussian distributions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42988" y="5445125"/>
          <a:ext cx="73342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方程式" r:id="rId3" imgW="4724400" imgH="736600" progId="Equation.3">
                  <p:embed/>
                </p:oleObj>
              </mc:Choice>
              <mc:Fallback>
                <p:oleObj name="方程式" r:id="rId3" imgW="47244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45125"/>
                        <a:ext cx="73342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34938"/>
            <a:ext cx="8229600" cy="59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An Often Used Approach― Segmental K-Means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smtClean="0">
                <a:latin typeface="Times New Roman" pitchFamily="18" charset="0"/>
              </a:rPr>
              <a:t>Assume an initial estimate of all model parameters (e.g. estimated by segmentation of training utterances into states with equal length)</a:t>
            </a:r>
          </a:p>
          <a:p>
            <a:pPr marL="804863" lvl="2" indent="0" eaLnBrk="1" hangingPunct="1">
              <a:lnSpc>
                <a:spcPct val="90000"/>
              </a:lnSpc>
            </a:pPr>
            <a:r>
              <a:rPr lang="en-US" altLang="zh-TW" sz="1800" smtClean="0">
                <a:latin typeface="Times New Roman" pitchFamily="18" charset="0"/>
              </a:rPr>
              <a:t>For discrete density HMM</a:t>
            </a: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1800" smtClean="0">
              <a:latin typeface="Times New Roman" pitchFamily="18" charset="0"/>
            </a:endParaRPr>
          </a:p>
          <a:p>
            <a:pPr marL="804863" lvl="2" indent="0" eaLnBrk="1" hangingPunct="1">
              <a:lnSpc>
                <a:spcPct val="90000"/>
              </a:lnSpc>
              <a:spcBef>
                <a:spcPct val="150000"/>
              </a:spcBef>
              <a:spcAft>
                <a:spcPct val="30000"/>
              </a:spcAft>
            </a:pPr>
            <a:r>
              <a:rPr lang="en-US" altLang="zh-TW" sz="1800" smtClean="0">
                <a:latin typeface="Times New Roman" pitchFamily="18" charset="0"/>
              </a:rPr>
              <a:t>For continuous density HMM (M Gaussian mixtures per state)</a:t>
            </a:r>
            <a:r>
              <a:rPr lang="en-US" altLang="zh-TW" sz="2000" smtClean="0">
                <a:latin typeface="Times New Roman" pitchFamily="18" charset="0"/>
              </a:rPr>
              <a:t/>
            </a:r>
            <a:br>
              <a:rPr lang="en-US" altLang="zh-TW" sz="2000" smtClean="0">
                <a:latin typeface="Times New Roman" pitchFamily="18" charset="0"/>
              </a:rPr>
            </a:br>
            <a:r>
              <a:rPr lang="en-US" altLang="zh-TW" sz="2000" smtClean="0">
                <a:latin typeface="Times New Roman" pitchFamily="18" charset="0"/>
              </a:rPr>
              <a:t> </a:t>
            </a:r>
          </a:p>
          <a:p>
            <a:pPr marL="804863" lvl="2" indent="0" eaLnBrk="1" hangingPunct="1">
              <a:lnSpc>
                <a:spcPct val="90000"/>
              </a:lnSpc>
            </a:pPr>
            <a:endParaRPr lang="en-US" altLang="zh-TW" sz="20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</a:pPr>
            <a:endParaRPr lang="en-US" altLang="zh-TW" sz="24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endParaRPr lang="en-US" altLang="zh-TW" sz="2000" u="sng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600" smtClean="0">
              <a:latin typeface="Times New Roman" pitchFamily="18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1 : re-segment the training observation sequences into states based on the initial model by Viterbi Algorithm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Step 2 : Reestimate the model parameters (same as initial estimation)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800" smtClean="0">
                <a:latin typeface="Times New Roman" pitchFamily="18" charset="0"/>
              </a:rPr>
              <a:t>Step 3: Evaluate the model score P(   |</a:t>
            </a:r>
            <a:r>
              <a:rPr lang="en-US" altLang="zh-TW" sz="1800" i="1" smtClean="0"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1800" smtClean="0">
                <a:latin typeface="Times New Roman" pitchFamily="18" charset="0"/>
              </a:rPr>
              <a:t>):</a:t>
            </a:r>
          </a:p>
          <a:p>
            <a:pPr marL="625475" lvl="1" indent="-268288" eaLnBrk="1" hangingPunct="1">
              <a:lnSpc>
                <a:spcPct val="90000"/>
              </a:lnSpc>
              <a:buFontTx/>
              <a:buNone/>
            </a:pPr>
            <a:r>
              <a:rPr lang="en-US" altLang="zh-TW" sz="1800" smtClean="0">
                <a:latin typeface="Times New Roman" pitchFamily="18" charset="0"/>
              </a:rPr>
              <a:t>	If the difference between the previous and current model scores exceeds a threshold, go back to Step 1, otherwise stop and the initial model is obtained 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4"/>
          <p:cNvGraphicFramePr>
            <a:graphicFrameLocks/>
          </p:cNvGraphicFramePr>
          <p:nvPr/>
        </p:nvGraphicFramePr>
        <p:xfrm>
          <a:off x="1187450" y="2170113"/>
          <a:ext cx="61912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方程式" r:id="rId3" imgW="3987800" imgH="419100" progId="Equation.3">
                  <p:embed/>
                </p:oleObj>
              </mc:Choice>
              <mc:Fallback>
                <p:oleObj name="方程式" r:id="rId3" imgW="3987800" imgH="4191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70113"/>
                        <a:ext cx="6191250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5"/>
          <p:cNvGraphicFramePr>
            <a:graphicFrameLocks/>
          </p:cNvGraphicFramePr>
          <p:nvPr/>
        </p:nvGraphicFramePr>
        <p:xfrm>
          <a:off x="1258888" y="3143250"/>
          <a:ext cx="633730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方程式" r:id="rId5" imgW="4927600" imgH="1435100" progId="Equation.3">
                  <p:embed/>
                </p:oleObj>
              </mc:Choice>
              <mc:Fallback>
                <p:oleObj name="方程式" r:id="rId5" imgW="4927600" imgH="14351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3250"/>
                        <a:ext cx="6337300" cy="1870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3943350" y="5905500"/>
          <a:ext cx="2524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方程式" r:id="rId7" imgW="152268" imgH="215713" progId="Equation.3">
                  <p:embed/>
                </p:oleObj>
              </mc:Choice>
              <mc:Fallback>
                <p:oleObj name="方程式" r:id="rId7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905500"/>
                        <a:ext cx="2524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54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Segmental K-Means</a:t>
            </a:r>
            <a:endParaRPr lang="zh-TW" altLang="en-US" sz="320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63688"/>
            <a:ext cx="43195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46482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38862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9624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3528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34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08050"/>
            <a:ext cx="85788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Continuous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4 Gaussian mixtures per state</a:t>
            </a: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1728788" y="2133600"/>
            <a:ext cx="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981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1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543050" y="3732213"/>
            <a:ext cx="64579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19200" y="228917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State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25146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52600" y="3657600"/>
            <a:ext cx="2379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    1         2                         N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3886200" y="3886200"/>
            <a:ext cx="231775" cy="246063"/>
          </a:xfrm>
          <a:prstGeom prst="can">
            <a:avLst>
              <a:gd name="adj" fmla="val 26541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O</a:t>
            </a:r>
            <a:r>
              <a:rPr lang="en-US" altLang="zh-TW" sz="1200" baseline="-25000"/>
              <a:t>N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7086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7086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7086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44196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44196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44196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46323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6323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6323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46323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46402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25146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5146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25146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7273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27273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27273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7273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7352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3565525" y="3292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3565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65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35655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35734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Oval 39"/>
          <p:cNvSpPr>
            <a:spLocks noChangeArrowheads="1"/>
          </p:cNvSpPr>
          <p:nvPr/>
        </p:nvSpPr>
        <p:spPr bwMode="auto">
          <a:xfrm>
            <a:off x="3886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12" name="Oval 40"/>
          <p:cNvSpPr>
            <a:spLocks noChangeArrowheads="1"/>
          </p:cNvSpPr>
          <p:nvPr/>
        </p:nvSpPr>
        <p:spPr bwMode="auto">
          <a:xfrm>
            <a:off x="3886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13" name="Oval 41"/>
          <p:cNvSpPr>
            <a:spLocks noChangeArrowheads="1"/>
          </p:cNvSpPr>
          <p:nvPr/>
        </p:nvSpPr>
        <p:spPr bwMode="auto">
          <a:xfrm>
            <a:off x="3886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4098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4098925" y="2911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>
            <a:off x="4098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4098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41068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9" name="Oval 47"/>
          <p:cNvSpPr>
            <a:spLocks noChangeArrowheads="1"/>
          </p:cNvSpPr>
          <p:nvPr/>
        </p:nvSpPr>
        <p:spPr bwMode="auto">
          <a:xfrm>
            <a:off x="1981200" y="277177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0" name="Oval 48"/>
          <p:cNvSpPr>
            <a:spLocks noChangeArrowheads="1"/>
          </p:cNvSpPr>
          <p:nvPr/>
        </p:nvSpPr>
        <p:spPr bwMode="auto">
          <a:xfrm>
            <a:off x="1981200" y="23622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1" name="Oval 49"/>
          <p:cNvSpPr>
            <a:spLocks noChangeArrowheads="1"/>
          </p:cNvSpPr>
          <p:nvPr/>
        </p:nvSpPr>
        <p:spPr bwMode="auto">
          <a:xfrm>
            <a:off x="1981200" y="31813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2193925" y="32734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 flipV="1">
            <a:off x="2193925" y="2892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2193925" y="28924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2193925" y="251142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>
            <a:off x="2201863" y="2476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27" name="Oval 55"/>
          <p:cNvSpPr>
            <a:spLocks noChangeArrowheads="1"/>
          </p:cNvSpPr>
          <p:nvPr/>
        </p:nvSpPr>
        <p:spPr bwMode="auto">
          <a:xfrm>
            <a:off x="49530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28" name="Oval 56"/>
          <p:cNvSpPr>
            <a:spLocks noChangeArrowheads="1"/>
          </p:cNvSpPr>
          <p:nvPr/>
        </p:nvSpPr>
        <p:spPr bwMode="auto">
          <a:xfrm>
            <a:off x="49530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29" name="Oval 57"/>
          <p:cNvSpPr>
            <a:spLocks noChangeArrowheads="1"/>
          </p:cNvSpPr>
          <p:nvPr/>
        </p:nvSpPr>
        <p:spPr bwMode="auto">
          <a:xfrm>
            <a:off x="49530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51657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 flipV="1">
            <a:off x="51657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>
            <a:off x="5165725" y="291147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 flipV="1">
            <a:off x="51657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>
            <a:off x="51736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5" name="Oval 63"/>
          <p:cNvSpPr>
            <a:spLocks noChangeArrowheads="1"/>
          </p:cNvSpPr>
          <p:nvPr/>
        </p:nvSpPr>
        <p:spPr bwMode="auto">
          <a:xfrm>
            <a:off x="54864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54864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37" name="Oval 65"/>
          <p:cNvSpPr>
            <a:spLocks noChangeArrowheads="1"/>
          </p:cNvSpPr>
          <p:nvPr/>
        </p:nvSpPr>
        <p:spPr bwMode="auto">
          <a:xfrm>
            <a:off x="54864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56991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56991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5699125" y="2911475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 flipV="1">
            <a:off x="5699125" y="2530475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2" name="Line 70"/>
          <p:cNvSpPr>
            <a:spLocks noChangeShapeType="1"/>
          </p:cNvSpPr>
          <p:nvPr/>
        </p:nvSpPr>
        <p:spPr bwMode="auto">
          <a:xfrm>
            <a:off x="5707063" y="249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3" name="Oval 71"/>
          <p:cNvSpPr>
            <a:spLocks noChangeArrowheads="1"/>
          </p:cNvSpPr>
          <p:nvPr/>
        </p:nvSpPr>
        <p:spPr bwMode="auto">
          <a:xfrm>
            <a:off x="60198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60198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>
            <a:off x="60198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62325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V="1">
            <a:off x="62325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8" name="Line 76"/>
          <p:cNvSpPr>
            <a:spLocks noChangeShapeType="1"/>
          </p:cNvSpPr>
          <p:nvPr/>
        </p:nvSpPr>
        <p:spPr bwMode="auto">
          <a:xfrm>
            <a:off x="62325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49" name="Line 77"/>
          <p:cNvSpPr>
            <a:spLocks noChangeShapeType="1"/>
          </p:cNvSpPr>
          <p:nvPr/>
        </p:nvSpPr>
        <p:spPr bwMode="auto">
          <a:xfrm flipV="1">
            <a:off x="6232525" y="2530475"/>
            <a:ext cx="3048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0" name="Line 78"/>
          <p:cNvSpPr>
            <a:spLocks noChangeShapeType="1"/>
          </p:cNvSpPr>
          <p:nvPr/>
        </p:nvSpPr>
        <p:spPr bwMode="auto">
          <a:xfrm>
            <a:off x="62404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6553200" y="2790825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2</a:t>
            </a:r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>
            <a:off x="6553200" y="238125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3</a:t>
            </a:r>
          </a:p>
        </p:txBody>
      </p:sp>
      <p:sp>
        <p:nvSpPr>
          <p:cNvPr id="54353" name="Oval 81"/>
          <p:cNvSpPr>
            <a:spLocks noChangeArrowheads="1"/>
          </p:cNvSpPr>
          <p:nvPr/>
        </p:nvSpPr>
        <p:spPr bwMode="auto">
          <a:xfrm>
            <a:off x="6553200" y="3200400"/>
            <a:ext cx="231775" cy="2047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200"/>
              <a:t>s</a:t>
            </a:r>
            <a:r>
              <a:rPr lang="en-US" altLang="zh-TW" sz="1200" baseline="-25000"/>
              <a:t>1</a:t>
            </a:r>
          </a:p>
        </p:txBody>
      </p:sp>
      <p:sp>
        <p:nvSpPr>
          <p:cNvPr id="54354" name="Line 82"/>
          <p:cNvSpPr>
            <a:spLocks noChangeShapeType="1"/>
          </p:cNvSpPr>
          <p:nvPr/>
        </p:nvSpPr>
        <p:spPr bwMode="auto">
          <a:xfrm>
            <a:off x="6765925" y="3292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5" name="Line 83"/>
          <p:cNvSpPr>
            <a:spLocks noChangeShapeType="1"/>
          </p:cNvSpPr>
          <p:nvPr/>
        </p:nvSpPr>
        <p:spPr bwMode="auto">
          <a:xfrm flipV="1">
            <a:off x="6765925" y="2911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6" name="Line 84"/>
          <p:cNvSpPr>
            <a:spLocks noChangeShapeType="1"/>
          </p:cNvSpPr>
          <p:nvPr/>
        </p:nvSpPr>
        <p:spPr bwMode="auto">
          <a:xfrm>
            <a:off x="6765925" y="29114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7" name="Line 85"/>
          <p:cNvSpPr>
            <a:spLocks noChangeShapeType="1"/>
          </p:cNvSpPr>
          <p:nvPr/>
        </p:nvSpPr>
        <p:spPr bwMode="auto">
          <a:xfrm flipV="1">
            <a:off x="6765925" y="2530475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6773863" y="249555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59" name="Line 87"/>
          <p:cNvSpPr>
            <a:spLocks noChangeShapeType="1"/>
          </p:cNvSpPr>
          <p:nvPr/>
        </p:nvSpPr>
        <p:spPr bwMode="auto">
          <a:xfrm>
            <a:off x="3200400" y="2895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0" name="Line 88"/>
          <p:cNvSpPr>
            <a:spLocks noChangeShapeType="1"/>
          </p:cNvSpPr>
          <p:nvPr/>
        </p:nvSpPr>
        <p:spPr bwMode="auto">
          <a:xfrm>
            <a:off x="3124200" y="32766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1" name="Line 89"/>
          <p:cNvSpPr>
            <a:spLocks noChangeShapeType="1"/>
          </p:cNvSpPr>
          <p:nvPr/>
        </p:nvSpPr>
        <p:spPr bwMode="auto">
          <a:xfrm>
            <a:off x="28956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2" name="Line 90"/>
          <p:cNvSpPr>
            <a:spLocks noChangeShapeType="1"/>
          </p:cNvSpPr>
          <p:nvPr/>
        </p:nvSpPr>
        <p:spPr bwMode="auto">
          <a:xfrm>
            <a:off x="4648200" y="4038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 rot="-1068437">
            <a:off x="1066800" y="5410200"/>
            <a:ext cx="15240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533400" y="4648200"/>
            <a:ext cx="1371600" cy="8382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3810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6" name="AutoShape 94"/>
          <p:cNvSpPr>
            <a:spLocks noChangeArrowheads="1"/>
          </p:cNvSpPr>
          <p:nvPr/>
        </p:nvSpPr>
        <p:spPr bwMode="auto">
          <a:xfrm>
            <a:off x="7620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7" name="AutoShape 95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8" name="AutoShape 96"/>
          <p:cNvSpPr>
            <a:spLocks noChangeArrowheads="1"/>
          </p:cNvSpPr>
          <p:nvPr/>
        </p:nvSpPr>
        <p:spPr bwMode="auto">
          <a:xfrm>
            <a:off x="6858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69" name="AutoShape 97"/>
          <p:cNvSpPr>
            <a:spLocks noChangeArrowheads="1"/>
          </p:cNvSpPr>
          <p:nvPr/>
        </p:nvSpPr>
        <p:spPr bwMode="auto">
          <a:xfrm>
            <a:off x="1219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0" name="AutoShape 98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1" name="AutoShape 99"/>
          <p:cNvSpPr>
            <a:spLocks noChangeArrowheads="1"/>
          </p:cNvSpPr>
          <p:nvPr/>
        </p:nvSpPr>
        <p:spPr bwMode="auto">
          <a:xfrm>
            <a:off x="12954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2" name="AutoShape 10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3" name="AutoShape 101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4" name="AutoShape 102"/>
          <p:cNvSpPr>
            <a:spLocks noChangeArrowheads="1"/>
          </p:cNvSpPr>
          <p:nvPr/>
        </p:nvSpPr>
        <p:spPr bwMode="auto">
          <a:xfrm>
            <a:off x="13716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5" name="AutoShape 103"/>
          <p:cNvSpPr>
            <a:spLocks noChangeArrowheads="1"/>
          </p:cNvSpPr>
          <p:nvPr/>
        </p:nvSpPr>
        <p:spPr bwMode="auto">
          <a:xfrm>
            <a:off x="1981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6" name="AutoShape 104"/>
          <p:cNvSpPr>
            <a:spLocks noChangeArrowheads="1"/>
          </p:cNvSpPr>
          <p:nvPr/>
        </p:nvSpPr>
        <p:spPr bwMode="auto">
          <a:xfrm>
            <a:off x="1143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7" name="AutoShape 105"/>
          <p:cNvSpPr>
            <a:spLocks noChangeArrowheads="1"/>
          </p:cNvSpPr>
          <p:nvPr/>
        </p:nvSpPr>
        <p:spPr bwMode="auto">
          <a:xfrm>
            <a:off x="13716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8" name="AutoShape 106"/>
          <p:cNvSpPr>
            <a:spLocks noChangeArrowheads="1"/>
          </p:cNvSpPr>
          <p:nvPr/>
        </p:nvSpPr>
        <p:spPr bwMode="auto">
          <a:xfrm>
            <a:off x="20574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79" name="AutoShape 107"/>
          <p:cNvSpPr>
            <a:spLocks noChangeArrowheads="1"/>
          </p:cNvSpPr>
          <p:nvPr/>
        </p:nvSpPr>
        <p:spPr bwMode="auto">
          <a:xfrm>
            <a:off x="19812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0" name="AutoShape 108"/>
          <p:cNvSpPr>
            <a:spLocks noChangeArrowheads="1"/>
          </p:cNvSpPr>
          <p:nvPr/>
        </p:nvSpPr>
        <p:spPr bwMode="auto">
          <a:xfrm>
            <a:off x="14478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1" name="AutoShape 109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2" name="AutoShape 110"/>
          <p:cNvSpPr>
            <a:spLocks noChangeArrowheads="1"/>
          </p:cNvSpPr>
          <p:nvPr/>
        </p:nvSpPr>
        <p:spPr bwMode="auto">
          <a:xfrm>
            <a:off x="114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3" name="AutoShape 111"/>
          <p:cNvSpPr>
            <a:spLocks noChangeArrowheads="1"/>
          </p:cNvSpPr>
          <p:nvPr/>
        </p:nvSpPr>
        <p:spPr bwMode="auto">
          <a:xfrm>
            <a:off x="16002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4" name="AutoShape 112"/>
          <p:cNvSpPr>
            <a:spLocks noChangeArrowheads="1"/>
          </p:cNvSpPr>
          <p:nvPr/>
        </p:nvSpPr>
        <p:spPr bwMode="auto">
          <a:xfrm>
            <a:off x="22860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5" name="AutoShape 113"/>
          <p:cNvSpPr>
            <a:spLocks noChangeArrowheads="1"/>
          </p:cNvSpPr>
          <p:nvPr/>
        </p:nvSpPr>
        <p:spPr bwMode="auto">
          <a:xfrm>
            <a:off x="22098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6" name="AutoShape 114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87" name="Line 115"/>
          <p:cNvSpPr>
            <a:spLocks noChangeShapeType="1"/>
          </p:cNvSpPr>
          <p:nvPr/>
        </p:nvSpPr>
        <p:spPr bwMode="auto">
          <a:xfrm>
            <a:off x="1676400" y="5562600"/>
            <a:ext cx="152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8" name="Line 116"/>
          <p:cNvSpPr>
            <a:spLocks noChangeShapeType="1"/>
          </p:cNvSpPr>
          <p:nvPr/>
        </p:nvSpPr>
        <p:spPr bwMode="auto">
          <a:xfrm flipH="1" flipV="1">
            <a:off x="1371600" y="5257800"/>
            <a:ext cx="1524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89" name="Text Box 117"/>
          <p:cNvSpPr txBox="1">
            <a:spLocks noChangeArrowheads="1"/>
          </p:cNvSpPr>
          <p:nvPr/>
        </p:nvSpPr>
        <p:spPr bwMode="auto">
          <a:xfrm>
            <a:off x="1508125" y="5116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/>
              <a:t>Global mean</a:t>
            </a:r>
          </a:p>
        </p:txBody>
      </p:sp>
      <p:sp>
        <p:nvSpPr>
          <p:cNvPr id="54390" name="AutoShape 118"/>
          <p:cNvSpPr>
            <a:spLocks noChangeArrowheads="1"/>
          </p:cNvSpPr>
          <p:nvPr/>
        </p:nvSpPr>
        <p:spPr bwMode="auto">
          <a:xfrm>
            <a:off x="1828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1" name="AutoShape 119"/>
          <p:cNvSpPr>
            <a:spLocks noChangeArrowheads="1"/>
          </p:cNvSpPr>
          <p:nvPr/>
        </p:nvSpPr>
        <p:spPr bwMode="auto">
          <a:xfrm>
            <a:off x="1295400" y="51816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2" name="Oval 120"/>
          <p:cNvSpPr>
            <a:spLocks noChangeArrowheads="1"/>
          </p:cNvSpPr>
          <p:nvPr/>
        </p:nvSpPr>
        <p:spPr bwMode="auto">
          <a:xfrm rot="-1068437">
            <a:off x="3810000" y="5410200"/>
            <a:ext cx="1524000" cy="914400"/>
          </a:xfrm>
          <a:prstGeom prst="ellipse">
            <a:avLst/>
          </a:prstGeom>
          <a:noFill/>
          <a:ln w="9525">
            <a:solidFill>
              <a:srgbClr val="00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3" name="Oval 121"/>
          <p:cNvSpPr>
            <a:spLocks noChangeArrowheads="1"/>
          </p:cNvSpPr>
          <p:nvPr/>
        </p:nvSpPr>
        <p:spPr bwMode="auto">
          <a:xfrm>
            <a:off x="3352800" y="4648200"/>
            <a:ext cx="13716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31242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5" name="AutoShape 123"/>
          <p:cNvSpPr>
            <a:spLocks noChangeArrowheads="1"/>
          </p:cNvSpPr>
          <p:nvPr/>
        </p:nvSpPr>
        <p:spPr bwMode="auto">
          <a:xfrm>
            <a:off x="35052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6" name="AutoShape 124"/>
          <p:cNvSpPr>
            <a:spLocks noChangeArrowheads="1"/>
          </p:cNvSpPr>
          <p:nvPr/>
        </p:nvSpPr>
        <p:spPr bwMode="auto">
          <a:xfrm>
            <a:off x="36576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7" name="AutoShape 125"/>
          <p:cNvSpPr>
            <a:spLocks noChangeArrowheads="1"/>
          </p:cNvSpPr>
          <p:nvPr/>
        </p:nvSpPr>
        <p:spPr bwMode="auto">
          <a:xfrm>
            <a:off x="3429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8" name="AutoShape 126"/>
          <p:cNvSpPr>
            <a:spLocks noChangeArrowheads="1"/>
          </p:cNvSpPr>
          <p:nvPr/>
        </p:nvSpPr>
        <p:spPr bwMode="auto">
          <a:xfrm>
            <a:off x="39624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399" name="AutoShape 127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0" name="AutoShape 128"/>
          <p:cNvSpPr>
            <a:spLocks noChangeArrowheads="1"/>
          </p:cNvSpPr>
          <p:nvPr/>
        </p:nvSpPr>
        <p:spPr bwMode="auto">
          <a:xfrm>
            <a:off x="40386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1" name="AutoShape 129"/>
          <p:cNvSpPr>
            <a:spLocks noChangeArrowheads="1"/>
          </p:cNvSpPr>
          <p:nvPr/>
        </p:nvSpPr>
        <p:spPr bwMode="auto">
          <a:xfrm>
            <a:off x="4114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2" name="AutoShape 130"/>
          <p:cNvSpPr>
            <a:spLocks noChangeArrowheads="1"/>
          </p:cNvSpPr>
          <p:nvPr/>
        </p:nvSpPr>
        <p:spPr bwMode="auto">
          <a:xfrm>
            <a:off x="40386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3" name="AutoShape 131"/>
          <p:cNvSpPr>
            <a:spLocks noChangeArrowheads="1"/>
          </p:cNvSpPr>
          <p:nvPr/>
        </p:nvSpPr>
        <p:spPr bwMode="auto">
          <a:xfrm>
            <a:off x="41148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4" name="AutoShape 132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5" name="AutoShape 133"/>
          <p:cNvSpPr>
            <a:spLocks noChangeArrowheads="1"/>
          </p:cNvSpPr>
          <p:nvPr/>
        </p:nvSpPr>
        <p:spPr bwMode="auto">
          <a:xfrm>
            <a:off x="38862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6" name="AutoShape 134"/>
          <p:cNvSpPr>
            <a:spLocks noChangeArrowheads="1"/>
          </p:cNvSpPr>
          <p:nvPr/>
        </p:nvSpPr>
        <p:spPr bwMode="auto">
          <a:xfrm>
            <a:off x="41148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7" name="AutoShape 135"/>
          <p:cNvSpPr>
            <a:spLocks noChangeArrowheads="1"/>
          </p:cNvSpPr>
          <p:nvPr/>
        </p:nvSpPr>
        <p:spPr bwMode="auto">
          <a:xfrm>
            <a:off x="4800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8" name="AutoShape 136"/>
          <p:cNvSpPr>
            <a:spLocks noChangeArrowheads="1"/>
          </p:cNvSpPr>
          <p:nvPr/>
        </p:nvSpPr>
        <p:spPr bwMode="auto">
          <a:xfrm>
            <a:off x="47244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09" name="AutoShape 137"/>
          <p:cNvSpPr>
            <a:spLocks noChangeArrowheads="1"/>
          </p:cNvSpPr>
          <p:nvPr/>
        </p:nvSpPr>
        <p:spPr bwMode="auto">
          <a:xfrm>
            <a:off x="41910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0" name="AutoShape 138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1" name="AutoShape 139"/>
          <p:cNvSpPr>
            <a:spLocks noChangeArrowheads="1"/>
          </p:cNvSpPr>
          <p:nvPr/>
        </p:nvSpPr>
        <p:spPr bwMode="auto">
          <a:xfrm>
            <a:off x="38862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2" name="AutoShape 140"/>
          <p:cNvSpPr>
            <a:spLocks noChangeArrowheads="1"/>
          </p:cNvSpPr>
          <p:nvPr/>
        </p:nvSpPr>
        <p:spPr bwMode="auto">
          <a:xfrm>
            <a:off x="43434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3" name="AutoShape 141"/>
          <p:cNvSpPr>
            <a:spLocks noChangeArrowheads="1"/>
          </p:cNvSpPr>
          <p:nvPr/>
        </p:nvSpPr>
        <p:spPr bwMode="auto">
          <a:xfrm>
            <a:off x="50292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4" name="AutoShape 142"/>
          <p:cNvSpPr>
            <a:spLocks noChangeArrowheads="1"/>
          </p:cNvSpPr>
          <p:nvPr/>
        </p:nvSpPr>
        <p:spPr bwMode="auto">
          <a:xfrm>
            <a:off x="49530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5" name="AutoShape 143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6" name="AutoShape 144"/>
          <p:cNvSpPr>
            <a:spLocks noChangeArrowheads="1"/>
          </p:cNvSpPr>
          <p:nvPr/>
        </p:nvSpPr>
        <p:spPr bwMode="auto">
          <a:xfrm>
            <a:off x="4495800" y="5715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17" name="Text Box 145"/>
          <p:cNvSpPr txBox="1">
            <a:spLocks noChangeArrowheads="1"/>
          </p:cNvSpPr>
          <p:nvPr/>
        </p:nvSpPr>
        <p:spPr bwMode="auto">
          <a:xfrm>
            <a:off x="3429000" y="5181600"/>
            <a:ext cx="1214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1 mean</a:t>
            </a:r>
          </a:p>
        </p:txBody>
      </p:sp>
      <p:sp>
        <p:nvSpPr>
          <p:cNvPr id="54418" name="Text Box 146"/>
          <p:cNvSpPr txBox="1">
            <a:spLocks noChangeArrowheads="1"/>
          </p:cNvSpPr>
          <p:nvPr/>
        </p:nvSpPr>
        <p:spPr bwMode="auto">
          <a:xfrm>
            <a:off x="4114800" y="5867400"/>
            <a:ext cx="1171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Cluster 2mean</a:t>
            </a:r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flipV="1">
            <a:off x="3962400" y="50292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>
            <a:off x="4648200" y="5791200"/>
            <a:ext cx="228600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flipH="1">
            <a:off x="3581400" y="5105400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 flipH="1">
            <a:off x="4244975" y="5811838"/>
            <a:ext cx="228600" cy="76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23" name="AutoShape 151"/>
          <p:cNvSpPr>
            <a:spLocks noChangeArrowheads="1"/>
          </p:cNvSpPr>
          <p:nvPr/>
        </p:nvSpPr>
        <p:spPr bwMode="auto">
          <a:xfrm>
            <a:off x="4191000" y="4953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4" name="AutoShape 152"/>
          <p:cNvSpPr>
            <a:spLocks noChangeArrowheads="1"/>
          </p:cNvSpPr>
          <p:nvPr/>
        </p:nvSpPr>
        <p:spPr bwMode="auto">
          <a:xfrm>
            <a:off x="4191000" y="58674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5" name="AutoShape 153"/>
          <p:cNvSpPr>
            <a:spLocks noChangeArrowheads="1"/>
          </p:cNvSpPr>
          <p:nvPr/>
        </p:nvSpPr>
        <p:spPr bwMode="auto">
          <a:xfrm>
            <a:off x="4876800" y="5715000"/>
            <a:ext cx="76200" cy="762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6" name="AutoShape 154"/>
          <p:cNvSpPr>
            <a:spLocks noChangeArrowheads="1"/>
          </p:cNvSpPr>
          <p:nvPr/>
        </p:nvSpPr>
        <p:spPr bwMode="auto">
          <a:xfrm>
            <a:off x="2819400" y="556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7" name="AutoShape 155"/>
          <p:cNvSpPr>
            <a:spLocks noChangeArrowheads="1"/>
          </p:cNvSpPr>
          <p:nvPr/>
        </p:nvSpPr>
        <p:spPr bwMode="auto">
          <a:xfrm>
            <a:off x="5562600" y="5486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8" name="AutoShape 156"/>
          <p:cNvSpPr>
            <a:spLocks noChangeArrowheads="1"/>
          </p:cNvSpPr>
          <p:nvPr/>
        </p:nvSpPr>
        <p:spPr bwMode="auto">
          <a:xfrm>
            <a:off x="7467600" y="5257800"/>
            <a:ext cx="533400" cy="9906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29" name="AutoShape 157"/>
          <p:cNvSpPr>
            <a:spLocks noChangeArrowheads="1"/>
          </p:cNvSpPr>
          <p:nvPr/>
        </p:nvSpPr>
        <p:spPr bwMode="auto">
          <a:xfrm>
            <a:off x="6705600" y="5638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0" name="AutoShape 158"/>
          <p:cNvSpPr>
            <a:spLocks noChangeArrowheads="1"/>
          </p:cNvSpPr>
          <p:nvPr/>
        </p:nvSpPr>
        <p:spPr bwMode="auto">
          <a:xfrm>
            <a:off x="6781800" y="4648200"/>
            <a:ext cx="609600" cy="838200"/>
          </a:xfrm>
          <a:prstGeom prst="roundRect">
            <a:avLst>
              <a:gd name="adj" fmla="val 16667"/>
            </a:avLst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1" name="Oval 159"/>
          <p:cNvSpPr>
            <a:spLocks noChangeArrowheads="1"/>
          </p:cNvSpPr>
          <p:nvPr/>
        </p:nvSpPr>
        <p:spPr bwMode="auto">
          <a:xfrm>
            <a:off x="6172200" y="4800600"/>
            <a:ext cx="457200" cy="533400"/>
          </a:xfrm>
          <a:prstGeom prst="ellipse">
            <a:avLst/>
          </a:prstGeom>
          <a:solidFill>
            <a:srgbClr val="FBF5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2" name="Rectangle 160"/>
          <p:cNvSpPr>
            <a:spLocks noChangeArrowheads="1"/>
          </p:cNvSpPr>
          <p:nvPr/>
        </p:nvSpPr>
        <p:spPr bwMode="auto">
          <a:xfrm>
            <a:off x="5943600" y="4572000"/>
            <a:ext cx="2514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3" name="AutoShape 161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4" name="AutoShape 162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5" name="AutoShape 16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6" name="AutoShape 164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7" name="AutoShape 165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8" name="AutoShape 166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39" name="AutoShape 167"/>
          <p:cNvSpPr>
            <a:spLocks noChangeArrowheads="1"/>
          </p:cNvSpPr>
          <p:nvPr/>
        </p:nvSpPr>
        <p:spPr bwMode="auto">
          <a:xfrm>
            <a:off x="6934200" y="4724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0" name="AutoShape 168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1" name="AutoShape 169"/>
          <p:cNvSpPr>
            <a:spLocks noChangeArrowheads="1"/>
          </p:cNvSpPr>
          <p:nvPr/>
        </p:nvSpPr>
        <p:spPr bwMode="auto">
          <a:xfrm>
            <a:off x="6934200" y="5410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2" name="AutoShape 170"/>
          <p:cNvSpPr>
            <a:spLocks noChangeArrowheads="1"/>
          </p:cNvSpPr>
          <p:nvPr/>
        </p:nvSpPr>
        <p:spPr bwMode="auto">
          <a:xfrm>
            <a:off x="75438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3" name="AutoShape 171"/>
          <p:cNvSpPr>
            <a:spLocks noChangeArrowheads="1"/>
          </p:cNvSpPr>
          <p:nvPr/>
        </p:nvSpPr>
        <p:spPr bwMode="auto">
          <a:xfrm>
            <a:off x="67056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4" name="AutoShape 172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5" name="AutoShape 173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6" name="AutoShape 174"/>
          <p:cNvSpPr>
            <a:spLocks noChangeArrowheads="1"/>
          </p:cNvSpPr>
          <p:nvPr/>
        </p:nvSpPr>
        <p:spPr bwMode="auto">
          <a:xfrm>
            <a:off x="7543800" y="6096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7" name="AutoShape 175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8" name="AutoShape 176"/>
          <p:cNvSpPr>
            <a:spLocks noChangeArrowheads="1"/>
          </p:cNvSpPr>
          <p:nvPr/>
        </p:nvSpPr>
        <p:spPr bwMode="auto">
          <a:xfrm>
            <a:off x="7543800" y="53340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67056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7848600" y="54864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7772400" y="5943600"/>
            <a:ext cx="76200" cy="76200"/>
          </a:xfrm>
          <a:prstGeom prst="flowChartConnector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6934200" y="49530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6858000" y="58674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7696200" y="5638800"/>
            <a:ext cx="152400" cy="152400"/>
          </a:xfrm>
          <a:prstGeom prst="flowChartSummingJunction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7" name="Text Box 185"/>
          <p:cNvSpPr txBox="1">
            <a:spLocks noChangeArrowheads="1"/>
          </p:cNvSpPr>
          <p:nvPr/>
        </p:nvSpPr>
        <p:spPr bwMode="auto">
          <a:xfrm>
            <a:off x="365125" y="41513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K-means</a:t>
            </a:r>
          </a:p>
        </p:txBody>
      </p:sp>
      <p:sp>
        <p:nvSpPr>
          <p:cNvPr id="54458" name="AutoShape 186"/>
          <p:cNvSpPr>
            <a:spLocks noChangeArrowheads="1"/>
          </p:cNvSpPr>
          <p:nvPr/>
        </p:nvSpPr>
        <p:spPr bwMode="auto">
          <a:xfrm>
            <a:off x="1905000" y="3810000"/>
            <a:ext cx="2514600" cy="533400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459" name="Line 187"/>
          <p:cNvSpPr>
            <a:spLocks noChangeShapeType="1"/>
          </p:cNvSpPr>
          <p:nvPr/>
        </p:nvSpPr>
        <p:spPr bwMode="auto">
          <a:xfrm flipH="1">
            <a:off x="2286000" y="4343400"/>
            <a:ext cx="457200" cy="381000"/>
          </a:xfrm>
          <a:prstGeom prst="line">
            <a:avLst/>
          </a:prstGeom>
          <a:noFill/>
          <a:ln w="57150" cmpd="thinThick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0" name="Line 188"/>
          <p:cNvSpPr>
            <a:spLocks noChangeShapeType="1"/>
          </p:cNvSpPr>
          <p:nvPr/>
        </p:nvSpPr>
        <p:spPr bwMode="auto">
          <a:xfrm flipV="1">
            <a:off x="6934200" y="4267200"/>
            <a:ext cx="0" cy="3810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1" name="Line 189"/>
          <p:cNvSpPr>
            <a:spLocks noChangeShapeType="1"/>
          </p:cNvSpPr>
          <p:nvPr/>
        </p:nvSpPr>
        <p:spPr bwMode="auto">
          <a:xfrm>
            <a:off x="6934200" y="4267200"/>
            <a:ext cx="304800" cy="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2" name="Text Box 190"/>
          <p:cNvSpPr txBox="1">
            <a:spLocks noChangeArrowheads="1"/>
          </p:cNvSpPr>
          <p:nvPr/>
        </p:nvSpPr>
        <p:spPr bwMode="auto">
          <a:xfrm>
            <a:off x="7223125" y="4071938"/>
            <a:ext cx="1309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11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3" name="Text Box 191"/>
          <p:cNvSpPr txBox="1">
            <a:spLocks noChangeArrowheads="1"/>
          </p:cNvSpPr>
          <p:nvPr/>
        </p:nvSpPr>
        <p:spPr bwMode="auto">
          <a:xfrm>
            <a:off x="5486400" y="40386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12</a:t>
            </a:r>
            <a:r>
              <a:rPr lang="en-US" altLang="zh-TW"/>
              <a:t>}</a:t>
            </a:r>
          </a:p>
        </p:txBody>
      </p:sp>
      <p:sp>
        <p:nvSpPr>
          <p:cNvPr id="54464" name="Text Box 192"/>
          <p:cNvSpPr txBox="1">
            <a:spLocks noChangeArrowheads="1"/>
          </p:cNvSpPr>
          <p:nvPr/>
        </p:nvSpPr>
        <p:spPr bwMode="auto">
          <a:xfrm>
            <a:off x="6019800" y="6248400"/>
            <a:ext cx="1309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5" name="Text Box 193"/>
          <p:cNvSpPr txBox="1">
            <a:spLocks noChangeArrowheads="1"/>
          </p:cNvSpPr>
          <p:nvPr/>
        </p:nvSpPr>
        <p:spPr bwMode="auto">
          <a:xfrm>
            <a:off x="7467600" y="6248400"/>
            <a:ext cx="134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{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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,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,c</a:t>
            </a:r>
            <a:r>
              <a:rPr lang="en-US" altLang="zh-TW" baseline="-25000">
                <a:latin typeface="Times New Roman" pitchFamily="18" charset="0"/>
                <a:sym typeface="Symbol" pitchFamily="18" charset="2"/>
              </a:rPr>
              <a:t>14</a:t>
            </a:r>
            <a:r>
              <a:rPr lang="en-US" altLang="zh-TW">
                <a:latin typeface="Times New Roman" pitchFamily="18" charset="0"/>
              </a:rPr>
              <a:t>}</a:t>
            </a:r>
          </a:p>
        </p:txBody>
      </p:sp>
      <p:sp>
        <p:nvSpPr>
          <p:cNvPr id="54466" name="Line 194"/>
          <p:cNvSpPr>
            <a:spLocks noChangeShapeType="1"/>
          </p:cNvSpPr>
          <p:nvPr/>
        </p:nvSpPr>
        <p:spPr bwMode="auto">
          <a:xfrm flipH="1" flipV="1">
            <a:off x="6248400" y="4419600"/>
            <a:ext cx="15240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7" name="Line 195"/>
          <p:cNvSpPr>
            <a:spLocks noChangeShapeType="1"/>
          </p:cNvSpPr>
          <p:nvPr/>
        </p:nvSpPr>
        <p:spPr bwMode="auto">
          <a:xfrm flipH="1">
            <a:off x="64008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8" name="Line 196"/>
          <p:cNvSpPr>
            <a:spLocks noChangeShapeType="1"/>
          </p:cNvSpPr>
          <p:nvPr/>
        </p:nvSpPr>
        <p:spPr bwMode="auto">
          <a:xfrm>
            <a:off x="8001000" y="6096000"/>
            <a:ext cx="228600" cy="228600"/>
          </a:xfrm>
          <a:prstGeom prst="line">
            <a:avLst/>
          </a:prstGeom>
          <a:noFill/>
          <a:ln w="9525" cap="rnd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469" name="Line 19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34938"/>
            <a:ext cx="8229600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Initialization in HMM Training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for discrete HMM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3 states and 2 codewords</a:t>
            </a: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1" eaLnBrk="1" hangingPunct="1"/>
            <a:endParaRPr lang="en-US" altLang="zh-TW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)=3/4, b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)=1/4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)=1/3, b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)=2/3</a:t>
            </a:r>
          </a:p>
          <a:p>
            <a:pPr lvl="2" eaLnBrk="1" hangingPunct="1">
              <a:buFontTx/>
              <a:buNone/>
            </a:pPr>
            <a:r>
              <a:rPr lang="en-US" altLang="zh-TW" sz="2600" smtClean="0">
                <a:latin typeface="Times New Roman" pitchFamily="18" charset="0"/>
              </a:rPr>
              <a:t>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1</a:t>
            </a:r>
            <a:r>
              <a:rPr lang="en-US" altLang="zh-TW" sz="2600" smtClean="0">
                <a:latin typeface="Times New Roman" pitchFamily="18" charset="0"/>
              </a:rPr>
              <a:t>)=2/3, b</a:t>
            </a:r>
            <a:r>
              <a:rPr lang="en-US" altLang="zh-TW" sz="2600" baseline="-25000" smtClean="0">
                <a:latin typeface="Times New Roman" pitchFamily="18" charset="0"/>
              </a:rPr>
              <a:t>3</a:t>
            </a:r>
            <a:r>
              <a:rPr lang="en-US" altLang="zh-TW" sz="2600" smtClean="0">
                <a:latin typeface="Times New Roman" pitchFamily="18" charset="0"/>
              </a:rPr>
              <a:t>(</a:t>
            </a:r>
            <a:r>
              <a:rPr lang="en-US" altLang="zh-TW" sz="2600" b="1" smtClean="0">
                <a:latin typeface="Times New Roman" pitchFamily="18" charset="0"/>
              </a:rPr>
              <a:t>v</a:t>
            </a:r>
            <a:r>
              <a:rPr lang="en-US" altLang="zh-TW" sz="2600" baseline="-25000" smtClean="0">
                <a:latin typeface="Times New Roman" pitchFamily="18" charset="0"/>
              </a:rPr>
              <a:t>2</a:t>
            </a:r>
            <a:r>
              <a:rPr lang="en-US" altLang="zh-TW" sz="2600" smtClean="0">
                <a:latin typeface="Times New Roman" pitchFamily="18" charset="0"/>
              </a:rPr>
              <a:t>)=1/3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219200" y="2133600"/>
            <a:ext cx="6781800" cy="1998663"/>
            <a:chOff x="768" y="1344"/>
            <a:chExt cx="4272" cy="1259"/>
          </a:xfrm>
        </p:grpSpPr>
        <p:sp>
          <p:nvSpPr>
            <p:cNvPr id="55307" name="Line 5"/>
            <p:cNvSpPr>
              <a:spLocks noChangeShapeType="1"/>
            </p:cNvSpPr>
            <p:nvPr/>
          </p:nvSpPr>
          <p:spPr bwMode="auto">
            <a:xfrm flipV="1">
              <a:off x="1089" y="1344"/>
              <a:ext cx="0" cy="1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AutoShape 6"/>
            <p:cNvSpPr>
              <a:spLocks noChangeArrowheads="1"/>
            </p:cNvSpPr>
            <p:nvPr/>
          </p:nvSpPr>
          <p:spPr bwMode="auto">
            <a:xfrm>
              <a:off x="124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09" name="Line 7"/>
            <p:cNvSpPr>
              <a:spLocks noChangeShapeType="1"/>
            </p:cNvSpPr>
            <p:nvPr/>
          </p:nvSpPr>
          <p:spPr bwMode="auto">
            <a:xfrm>
              <a:off x="972" y="2351"/>
              <a:ext cx="40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8"/>
            <p:cNvSpPr txBox="1">
              <a:spLocks noChangeArrowheads="1"/>
            </p:cNvSpPr>
            <p:nvPr/>
          </p:nvSpPr>
          <p:spPr bwMode="auto">
            <a:xfrm>
              <a:off x="768" y="144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/>
                <a:t>State</a:t>
              </a:r>
            </a:p>
          </p:txBody>
        </p:sp>
        <p:sp>
          <p:nvSpPr>
            <p:cNvPr id="55311" name="AutoShape 9"/>
            <p:cNvSpPr>
              <a:spLocks noChangeArrowheads="1"/>
            </p:cNvSpPr>
            <p:nvPr/>
          </p:nvSpPr>
          <p:spPr bwMode="auto">
            <a:xfrm>
              <a:off x="158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2" name="AutoShape 10"/>
            <p:cNvSpPr>
              <a:spLocks noChangeArrowheads="1"/>
            </p:cNvSpPr>
            <p:nvPr/>
          </p:nvSpPr>
          <p:spPr bwMode="auto">
            <a:xfrm>
              <a:off x="192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3" name="Text Box 11"/>
            <p:cNvSpPr txBox="1">
              <a:spLocks noChangeArrowheads="1"/>
            </p:cNvSpPr>
            <p:nvPr/>
          </p:nvSpPr>
          <p:spPr bwMode="auto">
            <a:xfrm>
              <a:off x="1104" y="2304"/>
              <a:ext cx="33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/>
                <a:t>    1         2          3         4        5        6         7         8         9        10</a:t>
              </a:r>
            </a:p>
          </p:txBody>
        </p:sp>
        <p:sp>
          <p:nvSpPr>
            <p:cNvPr id="55314" name="AutoShape 12"/>
            <p:cNvSpPr>
              <a:spLocks noChangeArrowheads="1"/>
            </p:cNvSpPr>
            <p:nvPr/>
          </p:nvSpPr>
          <p:spPr bwMode="auto">
            <a:xfrm>
              <a:off x="225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4</a:t>
              </a:r>
            </a:p>
          </p:txBody>
        </p:sp>
        <p:sp>
          <p:nvSpPr>
            <p:cNvPr id="55315" name="Oval 13"/>
            <p:cNvSpPr>
              <a:spLocks noChangeArrowheads="1"/>
            </p:cNvSpPr>
            <p:nvPr/>
          </p:nvSpPr>
          <p:spPr bwMode="auto">
            <a:xfrm>
              <a:off x="427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6" name="Oval 14"/>
            <p:cNvSpPr>
              <a:spLocks noChangeArrowheads="1"/>
            </p:cNvSpPr>
            <p:nvPr/>
          </p:nvSpPr>
          <p:spPr bwMode="auto">
            <a:xfrm>
              <a:off x="427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17" name="Oval 15"/>
            <p:cNvSpPr>
              <a:spLocks noChangeArrowheads="1"/>
            </p:cNvSpPr>
            <p:nvPr/>
          </p:nvSpPr>
          <p:spPr bwMode="auto">
            <a:xfrm>
              <a:off x="427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18" name="Oval 16"/>
            <p:cNvSpPr>
              <a:spLocks noChangeArrowheads="1"/>
            </p:cNvSpPr>
            <p:nvPr/>
          </p:nvSpPr>
          <p:spPr bwMode="auto">
            <a:xfrm>
              <a:off x="2592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19" name="Oval 17"/>
            <p:cNvSpPr>
              <a:spLocks noChangeArrowheads="1"/>
            </p:cNvSpPr>
            <p:nvPr/>
          </p:nvSpPr>
          <p:spPr bwMode="auto">
            <a:xfrm>
              <a:off x="2592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0" name="Oval 18"/>
            <p:cNvSpPr>
              <a:spLocks noChangeArrowheads="1"/>
            </p:cNvSpPr>
            <p:nvPr/>
          </p:nvSpPr>
          <p:spPr bwMode="auto">
            <a:xfrm>
              <a:off x="2592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1" name="Line 19"/>
            <p:cNvSpPr>
              <a:spLocks noChangeShapeType="1"/>
            </p:cNvSpPr>
            <p:nvPr/>
          </p:nvSpPr>
          <p:spPr bwMode="auto">
            <a:xfrm>
              <a:off x="2726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2" name="Line 20"/>
            <p:cNvSpPr>
              <a:spLocks noChangeShapeType="1"/>
            </p:cNvSpPr>
            <p:nvPr/>
          </p:nvSpPr>
          <p:spPr bwMode="auto">
            <a:xfrm flipV="1">
              <a:off x="2726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3" name="Line 21"/>
            <p:cNvSpPr>
              <a:spLocks noChangeShapeType="1"/>
            </p:cNvSpPr>
            <p:nvPr/>
          </p:nvSpPr>
          <p:spPr bwMode="auto">
            <a:xfrm>
              <a:off x="2726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4" name="Line 22"/>
            <p:cNvSpPr>
              <a:spLocks noChangeShapeType="1"/>
            </p:cNvSpPr>
            <p:nvPr/>
          </p:nvSpPr>
          <p:spPr bwMode="auto">
            <a:xfrm flipV="1">
              <a:off x="2726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5" name="Line 23"/>
            <p:cNvSpPr>
              <a:spLocks noChangeShapeType="1"/>
            </p:cNvSpPr>
            <p:nvPr/>
          </p:nvSpPr>
          <p:spPr bwMode="auto">
            <a:xfrm>
              <a:off x="2731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Oval 24"/>
            <p:cNvSpPr>
              <a:spLocks noChangeArrowheads="1"/>
            </p:cNvSpPr>
            <p:nvPr/>
          </p:nvSpPr>
          <p:spPr bwMode="auto">
            <a:xfrm>
              <a:off x="158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27" name="Oval 25"/>
            <p:cNvSpPr>
              <a:spLocks noChangeArrowheads="1"/>
            </p:cNvSpPr>
            <p:nvPr/>
          </p:nvSpPr>
          <p:spPr bwMode="auto">
            <a:xfrm>
              <a:off x="158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28" name="Oval 26"/>
            <p:cNvSpPr>
              <a:spLocks noChangeArrowheads="1"/>
            </p:cNvSpPr>
            <p:nvPr/>
          </p:nvSpPr>
          <p:spPr bwMode="auto">
            <a:xfrm>
              <a:off x="158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29" name="Line 27"/>
            <p:cNvSpPr>
              <a:spLocks noChangeShapeType="1"/>
            </p:cNvSpPr>
            <p:nvPr/>
          </p:nvSpPr>
          <p:spPr bwMode="auto">
            <a:xfrm>
              <a:off x="1718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0" name="Line 28"/>
            <p:cNvSpPr>
              <a:spLocks noChangeShapeType="1"/>
            </p:cNvSpPr>
            <p:nvPr/>
          </p:nvSpPr>
          <p:spPr bwMode="auto">
            <a:xfrm flipV="1">
              <a:off x="171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1" name="Line 29"/>
            <p:cNvSpPr>
              <a:spLocks noChangeShapeType="1"/>
            </p:cNvSpPr>
            <p:nvPr/>
          </p:nvSpPr>
          <p:spPr bwMode="auto">
            <a:xfrm>
              <a:off x="1718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2" name="Line 30"/>
            <p:cNvSpPr>
              <a:spLocks noChangeShapeType="1"/>
            </p:cNvSpPr>
            <p:nvPr/>
          </p:nvSpPr>
          <p:spPr bwMode="auto">
            <a:xfrm flipV="1">
              <a:off x="1718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3" name="Line 31"/>
            <p:cNvSpPr>
              <a:spLocks noChangeShapeType="1"/>
            </p:cNvSpPr>
            <p:nvPr/>
          </p:nvSpPr>
          <p:spPr bwMode="auto">
            <a:xfrm>
              <a:off x="172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4" name="Oval 32"/>
            <p:cNvSpPr>
              <a:spLocks noChangeArrowheads="1"/>
            </p:cNvSpPr>
            <p:nvPr/>
          </p:nvSpPr>
          <p:spPr bwMode="auto">
            <a:xfrm>
              <a:off x="192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35" name="Oval 33"/>
            <p:cNvSpPr>
              <a:spLocks noChangeArrowheads="1"/>
            </p:cNvSpPr>
            <p:nvPr/>
          </p:nvSpPr>
          <p:spPr bwMode="auto">
            <a:xfrm>
              <a:off x="192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36" name="Oval 34"/>
            <p:cNvSpPr>
              <a:spLocks noChangeArrowheads="1"/>
            </p:cNvSpPr>
            <p:nvPr/>
          </p:nvSpPr>
          <p:spPr bwMode="auto">
            <a:xfrm>
              <a:off x="192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37" name="Line 35"/>
            <p:cNvSpPr>
              <a:spLocks noChangeShapeType="1"/>
            </p:cNvSpPr>
            <p:nvPr/>
          </p:nvSpPr>
          <p:spPr bwMode="auto">
            <a:xfrm>
              <a:off x="2054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8" name="Line 36"/>
            <p:cNvSpPr>
              <a:spLocks noChangeShapeType="1"/>
            </p:cNvSpPr>
            <p:nvPr/>
          </p:nvSpPr>
          <p:spPr bwMode="auto">
            <a:xfrm flipV="1">
              <a:off x="205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39" name="Line 37"/>
            <p:cNvSpPr>
              <a:spLocks noChangeShapeType="1"/>
            </p:cNvSpPr>
            <p:nvPr/>
          </p:nvSpPr>
          <p:spPr bwMode="auto">
            <a:xfrm>
              <a:off x="205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0" name="Line 38"/>
            <p:cNvSpPr>
              <a:spLocks noChangeShapeType="1"/>
            </p:cNvSpPr>
            <p:nvPr/>
          </p:nvSpPr>
          <p:spPr bwMode="auto">
            <a:xfrm flipV="1">
              <a:off x="2054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1" name="Line 39"/>
            <p:cNvSpPr>
              <a:spLocks noChangeShapeType="1"/>
            </p:cNvSpPr>
            <p:nvPr/>
          </p:nvSpPr>
          <p:spPr bwMode="auto">
            <a:xfrm>
              <a:off x="2059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2" name="Oval 40"/>
            <p:cNvSpPr>
              <a:spLocks noChangeArrowheads="1"/>
            </p:cNvSpPr>
            <p:nvPr/>
          </p:nvSpPr>
          <p:spPr bwMode="auto">
            <a:xfrm>
              <a:off x="225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43" name="Oval 41"/>
            <p:cNvSpPr>
              <a:spLocks noChangeArrowheads="1"/>
            </p:cNvSpPr>
            <p:nvPr/>
          </p:nvSpPr>
          <p:spPr bwMode="auto">
            <a:xfrm>
              <a:off x="225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44" name="Oval 42"/>
            <p:cNvSpPr>
              <a:spLocks noChangeArrowheads="1"/>
            </p:cNvSpPr>
            <p:nvPr/>
          </p:nvSpPr>
          <p:spPr bwMode="auto">
            <a:xfrm>
              <a:off x="225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45" name="Line 43"/>
            <p:cNvSpPr>
              <a:spLocks noChangeShapeType="1"/>
            </p:cNvSpPr>
            <p:nvPr/>
          </p:nvSpPr>
          <p:spPr bwMode="auto">
            <a:xfrm>
              <a:off x="239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6" name="Line 44"/>
            <p:cNvSpPr>
              <a:spLocks noChangeShapeType="1"/>
            </p:cNvSpPr>
            <p:nvPr/>
          </p:nvSpPr>
          <p:spPr bwMode="auto">
            <a:xfrm flipV="1">
              <a:off x="2390" y="182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7" name="Line 45"/>
            <p:cNvSpPr>
              <a:spLocks noChangeShapeType="1"/>
            </p:cNvSpPr>
            <p:nvPr/>
          </p:nvSpPr>
          <p:spPr bwMode="auto">
            <a:xfrm>
              <a:off x="239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8" name="Line 46"/>
            <p:cNvSpPr>
              <a:spLocks noChangeShapeType="1"/>
            </p:cNvSpPr>
            <p:nvPr/>
          </p:nvSpPr>
          <p:spPr bwMode="auto">
            <a:xfrm flipV="1">
              <a:off x="239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49" name="Line 47"/>
            <p:cNvSpPr>
              <a:spLocks noChangeShapeType="1"/>
            </p:cNvSpPr>
            <p:nvPr/>
          </p:nvSpPr>
          <p:spPr bwMode="auto">
            <a:xfrm>
              <a:off x="2395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0" name="Oval 48"/>
            <p:cNvSpPr>
              <a:spLocks noChangeArrowheads="1"/>
            </p:cNvSpPr>
            <p:nvPr/>
          </p:nvSpPr>
          <p:spPr bwMode="auto">
            <a:xfrm>
              <a:off x="124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1" name="Oval 49"/>
            <p:cNvSpPr>
              <a:spLocks noChangeArrowheads="1"/>
            </p:cNvSpPr>
            <p:nvPr/>
          </p:nvSpPr>
          <p:spPr bwMode="auto">
            <a:xfrm>
              <a:off x="124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52" name="Oval 50"/>
            <p:cNvSpPr>
              <a:spLocks noChangeArrowheads="1"/>
            </p:cNvSpPr>
            <p:nvPr/>
          </p:nvSpPr>
          <p:spPr bwMode="auto">
            <a:xfrm>
              <a:off x="124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53" name="Line 51"/>
            <p:cNvSpPr>
              <a:spLocks noChangeShapeType="1"/>
            </p:cNvSpPr>
            <p:nvPr/>
          </p:nvSpPr>
          <p:spPr bwMode="auto">
            <a:xfrm>
              <a:off x="1382" y="206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4" name="Line 52"/>
            <p:cNvSpPr>
              <a:spLocks noChangeShapeType="1"/>
            </p:cNvSpPr>
            <p:nvPr/>
          </p:nvSpPr>
          <p:spPr bwMode="auto">
            <a:xfrm flipV="1">
              <a:off x="138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5" name="Line 53"/>
            <p:cNvSpPr>
              <a:spLocks noChangeShapeType="1"/>
            </p:cNvSpPr>
            <p:nvPr/>
          </p:nvSpPr>
          <p:spPr bwMode="auto">
            <a:xfrm>
              <a:off x="1382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6" name="Line 54"/>
            <p:cNvSpPr>
              <a:spLocks noChangeShapeType="1"/>
            </p:cNvSpPr>
            <p:nvPr/>
          </p:nvSpPr>
          <p:spPr bwMode="auto">
            <a:xfrm flipV="1">
              <a:off x="138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7" name="Line 55"/>
            <p:cNvSpPr>
              <a:spLocks noChangeShapeType="1"/>
            </p:cNvSpPr>
            <p:nvPr/>
          </p:nvSpPr>
          <p:spPr bwMode="auto">
            <a:xfrm>
              <a:off x="138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58" name="Oval 56"/>
            <p:cNvSpPr>
              <a:spLocks noChangeArrowheads="1"/>
            </p:cNvSpPr>
            <p:nvPr/>
          </p:nvSpPr>
          <p:spPr bwMode="auto">
            <a:xfrm>
              <a:off x="2928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59" name="Oval 57"/>
            <p:cNvSpPr>
              <a:spLocks noChangeArrowheads="1"/>
            </p:cNvSpPr>
            <p:nvPr/>
          </p:nvSpPr>
          <p:spPr bwMode="auto">
            <a:xfrm>
              <a:off x="2928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0" name="Oval 58"/>
            <p:cNvSpPr>
              <a:spLocks noChangeArrowheads="1"/>
            </p:cNvSpPr>
            <p:nvPr/>
          </p:nvSpPr>
          <p:spPr bwMode="auto">
            <a:xfrm>
              <a:off x="2928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1" name="Line 59"/>
            <p:cNvSpPr>
              <a:spLocks noChangeShapeType="1"/>
            </p:cNvSpPr>
            <p:nvPr/>
          </p:nvSpPr>
          <p:spPr bwMode="auto">
            <a:xfrm>
              <a:off x="3062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2" name="Line 60"/>
            <p:cNvSpPr>
              <a:spLocks noChangeShapeType="1"/>
            </p:cNvSpPr>
            <p:nvPr/>
          </p:nvSpPr>
          <p:spPr bwMode="auto">
            <a:xfrm flipV="1">
              <a:off x="3062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3" name="Line 61"/>
            <p:cNvSpPr>
              <a:spLocks noChangeShapeType="1"/>
            </p:cNvSpPr>
            <p:nvPr/>
          </p:nvSpPr>
          <p:spPr bwMode="auto">
            <a:xfrm>
              <a:off x="3062" y="1822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4" name="Line 62"/>
            <p:cNvSpPr>
              <a:spLocks noChangeShapeType="1"/>
            </p:cNvSpPr>
            <p:nvPr/>
          </p:nvSpPr>
          <p:spPr bwMode="auto">
            <a:xfrm flipV="1">
              <a:off x="3062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3067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66" name="Oval 64"/>
            <p:cNvSpPr>
              <a:spLocks noChangeArrowheads="1"/>
            </p:cNvSpPr>
            <p:nvPr/>
          </p:nvSpPr>
          <p:spPr bwMode="auto">
            <a:xfrm>
              <a:off x="3264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67" name="Oval 65"/>
            <p:cNvSpPr>
              <a:spLocks noChangeArrowheads="1"/>
            </p:cNvSpPr>
            <p:nvPr/>
          </p:nvSpPr>
          <p:spPr bwMode="auto">
            <a:xfrm>
              <a:off x="3264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68" name="Oval 66"/>
            <p:cNvSpPr>
              <a:spLocks noChangeArrowheads="1"/>
            </p:cNvSpPr>
            <p:nvPr/>
          </p:nvSpPr>
          <p:spPr bwMode="auto">
            <a:xfrm>
              <a:off x="3264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69" name="Line 67"/>
            <p:cNvSpPr>
              <a:spLocks noChangeShapeType="1"/>
            </p:cNvSpPr>
            <p:nvPr/>
          </p:nvSpPr>
          <p:spPr bwMode="auto">
            <a:xfrm>
              <a:off x="3398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0" name="Line 68"/>
            <p:cNvSpPr>
              <a:spLocks noChangeShapeType="1"/>
            </p:cNvSpPr>
            <p:nvPr/>
          </p:nvSpPr>
          <p:spPr bwMode="auto">
            <a:xfrm flipV="1">
              <a:off x="3398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1" name="Line 69"/>
            <p:cNvSpPr>
              <a:spLocks noChangeShapeType="1"/>
            </p:cNvSpPr>
            <p:nvPr/>
          </p:nvSpPr>
          <p:spPr bwMode="auto">
            <a:xfrm>
              <a:off x="3398" y="1822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2" name="Line 70"/>
            <p:cNvSpPr>
              <a:spLocks noChangeShapeType="1"/>
            </p:cNvSpPr>
            <p:nvPr/>
          </p:nvSpPr>
          <p:spPr bwMode="auto">
            <a:xfrm flipV="1">
              <a:off x="3398" y="1582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3" name="Line 71"/>
            <p:cNvSpPr>
              <a:spLocks noChangeShapeType="1"/>
            </p:cNvSpPr>
            <p:nvPr/>
          </p:nvSpPr>
          <p:spPr bwMode="auto">
            <a:xfrm>
              <a:off x="3403" y="15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4" name="Oval 72"/>
            <p:cNvSpPr>
              <a:spLocks noChangeArrowheads="1"/>
            </p:cNvSpPr>
            <p:nvPr/>
          </p:nvSpPr>
          <p:spPr bwMode="auto">
            <a:xfrm>
              <a:off x="3600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75" name="Oval 73"/>
            <p:cNvSpPr>
              <a:spLocks noChangeArrowheads="1"/>
            </p:cNvSpPr>
            <p:nvPr/>
          </p:nvSpPr>
          <p:spPr bwMode="auto">
            <a:xfrm>
              <a:off x="3600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76" name="Oval 74"/>
            <p:cNvSpPr>
              <a:spLocks noChangeArrowheads="1"/>
            </p:cNvSpPr>
            <p:nvPr/>
          </p:nvSpPr>
          <p:spPr bwMode="auto">
            <a:xfrm>
              <a:off x="3600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77" name="Line 75"/>
            <p:cNvSpPr>
              <a:spLocks noChangeShapeType="1"/>
            </p:cNvSpPr>
            <p:nvPr/>
          </p:nvSpPr>
          <p:spPr bwMode="auto">
            <a:xfrm>
              <a:off x="3734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8" name="Line 76"/>
            <p:cNvSpPr>
              <a:spLocks noChangeShapeType="1"/>
            </p:cNvSpPr>
            <p:nvPr/>
          </p:nvSpPr>
          <p:spPr bwMode="auto">
            <a:xfrm flipV="1">
              <a:off x="3734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79" name="Line 77"/>
            <p:cNvSpPr>
              <a:spLocks noChangeShapeType="1"/>
            </p:cNvSpPr>
            <p:nvPr/>
          </p:nvSpPr>
          <p:spPr bwMode="auto">
            <a:xfrm>
              <a:off x="3734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0" name="Line 78"/>
            <p:cNvSpPr>
              <a:spLocks noChangeShapeType="1"/>
            </p:cNvSpPr>
            <p:nvPr/>
          </p:nvSpPr>
          <p:spPr bwMode="auto">
            <a:xfrm flipV="1">
              <a:off x="3734" y="1582"/>
              <a:ext cx="192" cy="24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1" name="Line 79"/>
            <p:cNvSpPr>
              <a:spLocks noChangeShapeType="1"/>
            </p:cNvSpPr>
            <p:nvPr/>
          </p:nvSpPr>
          <p:spPr bwMode="auto">
            <a:xfrm>
              <a:off x="3739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2" name="Oval 80"/>
            <p:cNvSpPr>
              <a:spLocks noChangeArrowheads="1"/>
            </p:cNvSpPr>
            <p:nvPr/>
          </p:nvSpPr>
          <p:spPr bwMode="auto">
            <a:xfrm>
              <a:off x="3936" y="1746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2</a:t>
              </a:r>
            </a:p>
          </p:txBody>
        </p:sp>
        <p:sp>
          <p:nvSpPr>
            <p:cNvPr id="55383" name="Oval 81"/>
            <p:cNvSpPr>
              <a:spLocks noChangeArrowheads="1"/>
            </p:cNvSpPr>
            <p:nvPr/>
          </p:nvSpPr>
          <p:spPr bwMode="auto">
            <a:xfrm>
              <a:off x="3936" y="1488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3</a:t>
              </a:r>
            </a:p>
          </p:txBody>
        </p:sp>
        <p:sp>
          <p:nvSpPr>
            <p:cNvPr id="55384" name="Oval 82"/>
            <p:cNvSpPr>
              <a:spLocks noChangeArrowheads="1"/>
            </p:cNvSpPr>
            <p:nvPr/>
          </p:nvSpPr>
          <p:spPr bwMode="auto">
            <a:xfrm>
              <a:off x="3936" y="2004"/>
              <a:ext cx="146" cy="129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</a:t>
              </a:r>
              <a:r>
                <a:rPr lang="en-US" altLang="zh-TW" sz="1200" baseline="-25000"/>
                <a:t>1</a:t>
              </a:r>
            </a:p>
          </p:txBody>
        </p:sp>
        <p:sp>
          <p:nvSpPr>
            <p:cNvPr id="55385" name="Line 83"/>
            <p:cNvSpPr>
              <a:spLocks noChangeShapeType="1"/>
            </p:cNvSpPr>
            <p:nvPr/>
          </p:nvSpPr>
          <p:spPr bwMode="auto">
            <a:xfrm>
              <a:off x="4070" y="206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6" name="Line 84"/>
            <p:cNvSpPr>
              <a:spLocks noChangeShapeType="1"/>
            </p:cNvSpPr>
            <p:nvPr/>
          </p:nvSpPr>
          <p:spPr bwMode="auto">
            <a:xfrm flipV="1">
              <a:off x="4070" y="182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7" name="Line 85"/>
            <p:cNvSpPr>
              <a:spLocks noChangeShapeType="1"/>
            </p:cNvSpPr>
            <p:nvPr/>
          </p:nvSpPr>
          <p:spPr bwMode="auto">
            <a:xfrm>
              <a:off x="4070" y="182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8" name="Line 86"/>
            <p:cNvSpPr>
              <a:spLocks noChangeShapeType="1"/>
            </p:cNvSpPr>
            <p:nvPr/>
          </p:nvSpPr>
          <p:spPr bwMode="auto">
            <a:xfrm flipV="1">
              <a:off x="4070" y="158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89" name="Line 87"/>
            <p:cNvSpPr>
              <a:spLocks noChangeShapeType="1"/>
            </p:cNvSpPr>
            <p:nvPr/>
          </p:nvSpPr>
          <p:spPr bwMode="auto">
            <a:xfrm>
              <a:off x="4075" y="1560"/>
              <a:ext cx="1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90" name="AutoShape 88"/>
            <p:cNvSpPr>
              <a:spLocks noChangeArrowheads="1"/>
            </p:cNvSpPr>
            <p:nvPr/>
          </p:nvSpPr>
          <p:spPr bwMode="auto">
            <a:xfrm>
              <a:off x="259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5</a:t>
              </a:r>
            </a:p>
          </p:txBody>
        </p:sp>
        <p:sp>
          <p:nvSpPr>
            <p:cNvPr id="55391" name="AutoShape 89"/>
            <p:cNvSpPr>
              <a:spLocks noChangeArrowheads="1"/>
            </p:cNvSpPr>
            <p:nvPr/>
          </p:nvSpPr>
          <p:spPr bwMode="auto">
            <a:xfrm>
              <a:off x="2928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6</a:t>
              </a:r>
            </a:p>
          </p:txBody>
        </p:sp>
        <p:sp>
          <p:nvSpPr>
            <p:cNvPr id="55392" name="AutoShape 90"/>
            <p:cNvSpPr>
              <a:spLocks noChangeArrowheads="1"/>
            </p:cNvSpPr>
            <p:nvPr/>
          </p:nvSpPr>
          <p:spPr bwMode="auto">
            <a:xfrm>
              <a:off x="3936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9</a:t>
              </a:r>
            </a:p>
          </p:txBody>
        </p:sp>
        <p:sp>
          <p:nvSpPr>
            <p:cNvPr id="55393" name="AutoShape 91"/>
            <p:cNvSpPr>
              <a:spLocks noChangeArrowheads="1"/>
            </p:cNvSpPr>
            <p:nvPr/>
          </p:nvSpPr>
          <p:spPr bwMode="auto">
            <a:xfrm>
              <a:off x="3600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8</a:t>
              </a:r>
            </a:p>
          </p:txBody>
        </p:sp>
        <p:sp>
          <p:nvSpPr>
            <p:cNvPr id="55394" name="AutoShape 92"/>
            <p:cNvSpPr>
              <a:spLocks noChangeArrowheads="1"/>
            </p:cNvSpPr>
            <p:nvPr/>
          </p:nvSpPr>
          <p:spPr bwMode="auto">
            <a:xfrm>
              <a:off x="3264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7</a:t>
              </a:r>
            </a:p>
          </p:txBody>
        </p:sp>
        <p:sp>
          <p:nvSpPr>
            <p:cNvPr id="55395" name="AutoShape 93"/>
            <p:cNvSpPr>
              <a:spLocks noChangeArrowheads="1"/>
            </p:cNvSpPr>
            <p:nvPr/>
          </p:nvSpPr>
          <p:spPr bwMode="auto">
            <a:xfrm>
              <a:off x="4272" y="2448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O</a:t>
              </a:r>
              <a:r>
                <a:rPr lang="en-US" altLang="zh-TW" sz="1200" baseline="-25000"/>
                <a:t>10</a:t>
              </a:r>
            </a:p>
          </p:txBody>
        </p:sp>
      </p:grpSp>
      <p:grpSp>
        <p:nvGrpSpPr>
          <p:cNvPr id="55301" name="Group 94"/>
          <p:cNvGrpSpPr>
            <a:grpSpLocks/>
          </p:cNvGrpSpPr>
          <p:nvPr/>
        </p:nvGrpSpPr>
        <p:grpSpPr bwMode="auto">
          <a:xfrm>
            <a:off x="5257800" y="4419600"/>
            <a:ext cx="612775" cy="747713"/>
            <a:chOff x="3312" y="2784"/>
            <a:chExt cx="386" cy="471"/>
          </a:xfrm>
        </p:grpSpPr>
        <p:sp>
          <p:nvSpPr>
            <p:cNvPr id="55303" name="AutoShape 95"/>
            <p:cNvSpPr>
              <a:spLocks noChangeArrowheads="1"/>
            </p:cNvSpPr>
            <p:nvPr/>
          </p:nvSpPr>
          <p:spPr bwMode="auto">
            <a:xfrm>
              <a:off x="3552" y="2832"/>
              <a:ext cx="146" cy="155"/>
            </a:xfrm>
            <a:prstGeom prst="can">
              <a:avLst>
                <a:gd name="adj" fmla="val 2654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4" name="AutoShape 96"/>
            <p:cNvSpPr>
              <a:spLocks noChangeArrowheads="1"/>
            </p:cNvSpPr>
            <p:nvPr/>
          </p:nvSpPr>
          <p:spPr bwMode="auto">
            <a:xfrm>
              <a:off x="3552" y="3072"/>
              <a:ext cx="146" cy="155"/>
            </a:xfrm>
            <a:prstGeom prst="can">
              <a:avLst>
                <a:gd name="adj" fmla="val 2654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1200" baseline="-25000"/>
            </a:p>
          </p:txBody>
        </p:sp>
        <p:sp>
          <p:nvSpPr>
            <p:cNvPr id="55305" name="Text Box 97"/>
            <p:cNvSpPr txBox="1">
              <a:spLocks noChangeArrowheads="1"/>
            </p:cNvSpPr>
            <p:nvPr/>
          </p:nvSpPr>
          <p:spPr bwMode="auto">
            <a:xfrm>
              <a:off x="3312" y="278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55306" name="Text Box 98"/>
            <p:cNvSpPr txBox="1">
              <a:spLocks noChangeArrowheads="1"/>
            </p:cNvSpPr>
            <p:nvPr/>
          </p:nvSpPr>
          <p:spPr bwMode="auto">
            <a:xfrm>
              <a:off x="3312" y="3024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Times New Roman" pitchFamily="18" charset="0"/>
                </a:rPr>
                <a:t>v</a:t>
              </a:r>
              <a:r>
                <a:rPr lang="en-US" altLang="zh-TW" baseline="-25000"/>
                <a:t>2</a:t>
              </a:r>
            </a:p>
          </p:txBody>
        </p:sp>
      </p:grpSp>
      <p:sp>
        <p:nvSpPr>
          <p:cNvPr id="55302" name="Line 9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962025"/>
            <a:ext cx="865505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An example : a 3-state discrete HMM </a:t>
            </a:r>
            <a:r>
              <a:rPr lang="en-US" altLang="zh-TW" sz="2400" b="1" i="1" smtClean="0">
                <a:latin typeface="Times New Roman" pitchFamily="18" charset="0"/>
                <a:sym typeface="Symbol" pitchFamily="18" charset="2"/>
              </a:rPr>
              <a:t>λ</a:t>
            </a:r>
            <a:endParaRPr lang="en-US" altLang="zh-TW" sz="2400" b="1" i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eaLnBrk="1" hangingPunct="1"/>
            <a:endParaRPr lang="en-US" altLang="zh-TW" sz="240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Given a sequence of observations O={ABC}, there are </a:t>
            </a:r>
            <a:r>
              <a:rPr lang="en-US" altLang="zh-TW" sz="2200" b="1" smtClean="0">
                <a:latin typeface="Times New Roman" pitchFamily="18" charset="0"/>
              </a:rPr>
              <a:t>27 possible</a:t>
            </a:r>
            <a:r>
              <a:rPr lang="en-US" altLang="zh-TW" sz="2200" smtClean="0">
                <a:latin typeface="Times New Roman" pitchFamily="18" charset="0"/>
              </a:rPr>
              <a:t> corresponding state sequences, and therefore the corresponding probability is</a:t>
            </a:r>
            <a:endParaRPr lang="en-US" altLang="zh-TW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899025" y="1066800"/>
            <a:ext cx="4244975" cy="2881313"/>
            <a:chOff x="3072" y="864"/>
            <a:chExt cx="2674" cy="1815"/>
          </a:xfrm>
        </p:grpSpPr>
        <p:sp>
          <p:nvSpPr>
            <p:cNvPr id="6153" name="Oval 5"/>
            <p:cNvSpPr>
              <a:spLocks noChangeArrowheads="1"/>
            </p:cNvSpPr>
            <p:nvPr/>
          </p:nvSpPr>
          <p:spPr bwMode="auto">
            <a:xfrm>
              <a:off x="3624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2</a:t>
              </a:r>
            </a:p>
          </p:txBody>
        </p:sp>
        <p:sp>
          <p:nvSpPr>
            <p:cNvPr id="6154" name="Oval 6"/>
            <p:cNvSpPr>
              <a:spLocks noChangeArrowheads="1"/>
            </p:cNvSpPr>
            <p:nvPr/>
          </p:nvSpPr>
          <p:spPr bwMode="auto">
            <a:xfrm>
              <a:off x="4200" y="13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1</a:t>
              </a:r>
            </a:p>
          </p:txBody>
        </p:sp>
        <p:sp>
          <p:nvSpPr>
            <p:cNvPr id="6155" name="Oval 7"/>
            <p:cNvSpPr>
              <a:spLocks noChangeArrowheads="1"/>
            </p:cNvSpPr>
            <p:nvPr/>
          </p:nvSpPr>
          <p:spPr bwMode="auto">
            <a:xfrm>
              <a:off x="4776" y="19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/>
                <a:t>s</a:t>
              </a:r>
              <a:r>
                <a:rPr lang="en-US" altLang="zh-TW" baseline="-25000"/>
                <a:t>3</a:t>
              </a:r>
            </a:p>
          </p:txBody>
        </p:sp>
        <p:sp>
          <p:nvSpPr>
            <p:cNvPr id="6156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Line 9"/>
            <p:cNvSpPr>
              <a:spLocks noChangeShapeType="1"/>
            </p:cNvSpPr>
            <p:nvPr/>
          </p:nvSpPr>
          <p:spPr bwMode="auto">
            <a:xfrm flipV="1">
              <a:off x="3864" y="1584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0"/>
            <p:cNvSpPr>
              <a:spLocks noChangeShapeType="1"/>
            </p:cNvSpPr>
            <p:nvPr/>
          </p:nvSpPr>
          <p:spPr bwMode="auto">
            <a:xfrm>
              <a:off x="3856" y="209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H="1">
              <a:off x="3824" y="216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>
              <a:off x="4344" y="1632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4392" y="1536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Arc 14"/>
            <p:cNvSpPr>
              <a:spLocks/>
            </p:cNvSpPr>
            <p:nvPr/>
          </p:nvSpPr>
          <p:spPr bwMode="auto">
            <a:xfrm flipV="1">
              <a:off x="4152" y="1056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6163" name="Arc 15"/>
            <p:cNvSpPr>
              <a:spLocks/>
            </p:cNvSpPr>
            <p:nvPr/>
          </p:nvSpPr>
          <p:spPr bwMode="auto">
            <a:xfrm rot="3913781" flipV="1">
              <a:off x="4968" y="1872"/>
              <a:ext cx="335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16773843" flipV="1">
              <a:off x="3336" y="1920"/>
              <a:ext cx="336" cy="288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1041"/>
                    <a:pt x="7632" y="2030"/>
                    <a:pt x="18047" y="294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4488" y="1440"/>
              <a:ext cx="192" cy="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6" name="Text Box 18"/>
            <p:cNvSpPr txBox="1">
              <a:spLocks noChangeArrowheads="1"/>
            </p:cNvSpPr>
            <p:nvPr/>
          </p:nvSpPr>
          <p:spPr bwMode="auto">
            <a:xfrm>
              <a:off x="4622" y="136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.2</a:t>
              </a:r>
              <a:r>
                <a:rPr lang="en-US" altLang="zh-TW" b="1"/>
                <a:t>,C:</a:t>
              </a:r>
              <a:r>
                <a:rPr lang="en-US" altLang="zh-TW"/>
                <a:t>.5</a:t>
              </a:r>
              <a:r>
                <a:rPr lang="en-US" altLang="zh-TW" b="1"/>
                <a:t>}</a:t>
              </a:r>
            </a:p>
          </p:txBody>
        </p:sp>
        <p:sp>
          <p:nvSpPr>
            <p:cNvPr id="6167" name="AutoShape 19"/>
            <p:cNvSpPr>
              <a:spLocks noChangeArrowheads="1"/>
            </p:cNvSpPr>
            <p:nvPr/>
          </p:nvSpPr>
          <p:spPr bwMode="auto">
            <a:xfrm>
              <a:off x="3720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8" name="AutoShape 20"/>
            <p:cNvSpPr>
              <a:spLocks noChangeArrowheads="1"/>
            </p:cNvSpPr>
            <p:nvPr/>
          </p:nvSpPr>
          <p:spPr bwMode="auto">
            <a:xfrm>
              <a:off x="4872" y="2256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169" name="Text Box 21"/>
            <p:cNvSpPr txBox="1">
              <a:spLocks noChangeArrowheads="1"/>
            </p:cNvSpPr>
            <p:nvPr/>
          </p:nvSpPr>
          <p:spPr bwMode="auto">
            <a:xfrm>
              <a:off x="3312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.7</a:t>
              </a:r>
              <a:r>
                <a:rPr lang="en-US" altLang="zh-TW" b="1"/>
                <a:t>,B:</a:t>
              </a:r>
              <a:r>
                <a:rPr lang="en-US" altLang="zh-TW"/>
                <a:t>.1</a:t>
              </a:r>
              <a:r>
                <a:rPr lang="en-US" altLang="zh-TW" b="1"/>
                <a:t>,C:</a:t>
              </a:r>
              <a:r>
                <a:rPr lang="en-US" altLang="zh-TW"/>
                <a:t>.2</a:t>
              </a:r>
              <a:r>
                <a:rPr lang="en-US" altLang="zh-TW" b="1"/>
                <a:t>}</a:t>
              </a:r>
            </a:p>
          </p:txBody>
        </p:sp>
        <p:sp>
          <p:nvSpPr>
            <p:cNvPr id="6170" name="Text Box 22"/>
            <p:cNvSpPr txBox="1">
              <a:spLocks noChangeArrowheads="1"/>
            </p:cNvSpPr>
            <p:nvPr/>
          </p:nvSpPr>
          <p:spPr bwMode="auto">
            <a:xfrm>
              <a:off x="4464" y="2448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/>
                <a:t>{A:</a:t>
              </a:r>
              <a:r>
                <a:rPr lang="en-US" altLang="zh-TW"/>
                <a:t>.3</a:t>
              </a:r>
              <a:r>
                <a:rPr lang="en-US" altLang="zh-TW" b="1"/>
                <a:t>,B:</a:t>
              </a:r>
              <a:r>
                <a:rPr lang="en-US" altLang="zh-TW"/>
                <a:t>.6</a:t>
              </a:r>
              <a:r>
                <a:rPr lang="en-US" altLang="zh-TW" b="1"/>
                <a:t>,C:</a:t>
              </a:r>
              <a:r>
                <a:rPr lang="en-US" altLang="zh-TW"/>
                <a:t>.1</a:t>
              </a:r>
              <a:r>
                <a:rPr lang="en-US" altLang="zh-TW" b="1"/>
                <a:t>}</a:t>
              </a:r>
            </a:p>
          </p:txBody>
        </p:sp>
        <p:sp>
          <p:nvSpPr>
            <p:cNvPr id="6171" name="Text Box 23"/>
            <p:cNvSpPr txBox="1">
              <a:spLocks noChangeArrowheads="1"/>
            </p:cNvSpPr>
            <p:nvPr/>
          </p:nvSpPr>
          <p:spPr bwMode="auto">
            <a:xfrm>
              <a:off x="4176" y="864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0.6</a:t>
              </a:r>
            </a:p>
          </p:txBody>
        </p:sp>
        <p:sp>
          <p:nvSpPr>
            <p:cNvPr id="6172" name="Text Box 24"/>
            <p:cNvSpPr txBox="1">
              <a:spLocks noChangeArrowheads="1"/>
            </p:cNvSpPr>
            <p:nvPr/>
          </p:nvSpPr>
          <p:spPr bwMode="auto">
            <a:xfrm>
              <a:off x="3072" y="1968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  <p:sp>
          <p:nvSpPr>
            <p:cNvPr id="6173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4" name="Text Box 26"/>
            <p:cNvSpPr txBox="1">
              <a:spLocks noChangeArrowheads="1"/>
            </p:cNvSpPr>
            <p:nvPr/>
          </p:nvSpPr>
          <p:spPr bwMode="auto">
            <a:xfrm>
              <a:off x="4032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5" name="Text Box 27"/>
            <p:cNvSpPr txBox="1">
              <a:spLocks noChangeArrowheads="1"/>
            </p:cNvSpPr>
            <p:nvPr/>
          </p:nvSpPr>
          <p:spPr bwMode="auto">
            <a:xfrm>
              <a:off x="4176" y="216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6" name="Text Box 28"/>
            <p:cNvSpPr txBox="1">
              <a:spLocks noChangeArrowheads="1"/>
            </p:cNvSpPr>
            <p:nvPr/>
          </p:nvSpPr>
          <p:spPr bwMode="auto">
            <a:xfrm>
              <a:off x="4128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0.2</a:t>
              </a:r>
            </a:p>
          </p:txBody>
        </p:sp>
        <p:sp>
          <p:nvSpPr>
            <p:cNvPr id="6177" name="Text Box 29"/>
            <p:cNvSpPr txBox="1">
              <a:spLocks noChangeArrowheads="1"/>
            </p:cNvSpPr>
            <p:nvPr/>
          </p:nvSpPr>
          <p:spPr bwMode="auto">
            <a:xfrm>
              <a:off x="4368" y="1776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0.1</a:t>
              </a:r>
            </a:p>
          </p:txBody>
        </p:sp>
        <p:sp>
          <p:nvSpPr>
            <p:cNvPr id="6178" name="Text Box 30"/>
            <p:cNvSpPr txBox="1">
              <a:spLocks noChangeArrowheads="1"/>
            </p:cNvSpPr>
            <p:nvPr/>
          </p:nvSpPr>
          <p:spPr bwMode="auto">
            <a:xfrm>
              <a:off x="4608" y="1632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0.3</a:t>
              </a:r>
            </a:p>
          </p:txBody>
        </p:sp>
        <p:sp>
          <p:nvSpPr>
            <p:cNvPr id="6179" name="Text Box 31"/>
            <p:cNvSpPr txBox="1">
              <a:spLocks noChangeArrowheads="1"/>
            </p:cNvSpPr>
            <p:nvPr/>
          </p:nvSpPr>
          <p:spPr bwMode="auto">
            <a:xfrm>
              <a:off x="5232" y="192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/>
                <a:t>0.7</a:t>
              </a:r>
            </a:p>
          </p:txBody>
        </p:sp>
      </p:grpSp>
      <p:graphicFrame>
        <p:nvGraphicFramePr>
          <p:cNvPr id="6149" name="Object 32"/>
          <p:cNvGraphicFramePr>
            <a:graphicFrameLocks noChangeAspect="1"/>
          </p:cNvGraphicFramePr>
          <p:nvPr/>
        </p:nvGraphicFramePr>
        <p:xfrm>
          <a:off x="1066800" y="1524000"/>
          <a:ext cx="33528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1993900" imgH="1485900" progId="Equation.3">
                  <p:embed/>
                </p:oleObj>
              </mc:Choice>
              <mc:Fallback>
                <p:oleObj name="Equation" r:id="rId3" imgW="1993900" imgH="14859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33528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3"/>
          <p:cNvGraphicFramePr>
            <a:graphicFrameLocks noChangeAspect="1"/>
          </p:cNvGraphicFramePr>
          <p:nvPr/>
        </p:nvGraphicFramePr>
        <p:xfrm>
          <a:off x="655638" y="5032375"/>
          <a:ext cx="844232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方程式" r:id="rId5" imgW="5499100" imgH="1231900" progId="Equation.3">
                  <p:embed/>
                </p:oleObj>
              </mc:Choice>
              <mc:Fallback>
                <p:oleObj name="方程式" r:id="rId5" imgW="5499100" imgH="1231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5032375"/>
                        <a:ext cx="844232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3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0"/>
          <p:cNvSpPr>
            <a:spLocks noChangeShapeType="1"/>
          </p:cNvSpPr>
          <p:nvPr/>
        </p:nvSpPr>
        <p:spPr bwMode="auto">
          <a:xfrm>
            <a:off x="4764088" y="4116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群組 3"/>
          <p:cNvGrpSpPr>
            <a:grpSpLocks/>
          </p:cNvGrpSpPr>
          <p:nvPr/>
        </p:nvGrpSpPr>
        <p:grpSpPr bwMode="auto">
          <a:xfrm>
            <a:off x="611188" y="2051050"/>
            <a:ext cx="7794625" cy="2303463"/>
            <a:chOff x="611560" y="2051150"/>
            <a:chExt cx="7794253" cy="2303462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2051150"/>
              <a:ext cx="7721600" cy="2303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3" name="文字方塊 1"/>
            <p:cNvSpPr txBox="1">
              <a:spLocks noChangeArrowheads="1"/>
            </p:cNvSpPr>
            <p:nvPr/>
          </p:nvSpPr>
          <p:spPr bwMode="auto">
            <a:xfrm>
              <a:off x="611560" y="3862169"/>
              <a:ext cx="3866678" cy="492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/>
                <a:t>RGBGGBBGRRR……</a:t>
              </a:r>
              <a:endParaRPr lang="zh-TW" altLang="en-US" sz="2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822960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Hidden Markov Model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28575" y="904875"/>
            <a:ext cx="84947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Three Basic Problems for HMMs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  Given an observation sequence 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smtClean="0">
                <a:latin typeface="Times New Roman" pitchFamily="18" charset="0"/>
              </a:rPr>
              <a:t>=(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1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2</a:t>
            </a:r>
            <a:r>
              <a:rPr lang="en-US" altLang="zh-TW" sz="2000" b="1" smtClean="0">
                <a:latin typeface="Times New Roman" pitchFamily="18" charset="0"/>
              </a:rPr>
              <a:t>,…..,</a:t>
            </a:r>
            <a:r>
              <a:rPr lang="en-US" altLang="zh-TW" sz="2000" smtClean="0">
                <a:latin typeface="Times New Roman" pitchFamily="18" charset="0"/>
              </a:rPr>
              <a:t>o</a:t>
            </a:r>
            <a:r>
              <a:rPr lang="en-US" altLang="zh-TW" sz="2000" b="1" baseline="-25000" smtClean="0">
                <a:latin typeface="Times New Roman" pitchFamily="18" charset="0"/>
              </a:rPr>
              <a:t>T</a:t>
            </a:r>
            <a:r>
              <a:rPr lang="en-US" altLang="zh-TW" sz="2000" b="1" smtClean="0">
                <a:latin typeface="Times New Roman" pitchFamily="18" charset="0"/>
              </a:rPr>
              <a:t>), and an HMM      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000" b="1" i="1" smtClean="0"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000" smtClean="0">
                <a:latin typeface="Times New Roman" pitchFamily="18" charset="0"/>
              </a:rPr>
              <a:t>A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smtClean="0">
                <a:latin typeface="Times New Roman" pitchFamily="18" charset="0"/>
              </a:rPr>
              <a:t>B</a:t>
            </a:r>
            <a:r>
              <a:rPr lang="en-US" altLang="zh-TW" sz="2000" b="1" smtClean="0">
                <a:latin typeface="Times New Roman" pitchFamily="18" charset="0"/>
              </a:rPr>
              <a:t>,</a:t>
            </a:r>
            <a:r>
              <a:rPr lang="en-US" altLang="zh-TW" sz="2000" b="1" smtClean="0">
                <a:latin typeface="Times New Roman" pitchFamily="18" charset="0"/>
                <a:sym typeface="Symbol" pitchFamily="18" charset="2"/>
              </a:rPr>
              <a:t>)</a:t>
            </a:r>
            <a:endParaRPr lang="en-US" altLang="zh-TW" sz="2000" b="1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1</a:t>
            </a:r>
            <a:r>
              <a:rPr lang="en-US" altLang="zh-TW" sz="2200" smtClean="0">
                <a:latin typeface="Times New Roman" pitchFamily="18" charset="0"/>
              </a:rPr>
              <a:t> :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</a:t>
            </a:r>
            <a:r>
              <a:rPr lang="en-US" altLang="zh-TW" sz="2200" i="1" smtClean="0">
                <a:solidFill>
                  <a:schemeClr val="accent2"/>
                </a:solidFill>
                <a:latin typeface="Times New Roman" pitchFamily="18" charset="0"/>
              </a:rPr>
              <a:t>efficiently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compute 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zh-TW" sz="2200" i="1" smtClean="0">
                <a:latin typeface="Times New Roman" pitchFamily="18" charset="0"/>
              </a:rPr>
              <a:t>Evaluation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2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How to choose an optimal state sequence 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q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=(q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,……, q</a:t>
            </a:r>
            <a:r>
              <a:rPr lang="en-US" altLang="zh-TW" sz="2200" baseline="-25000" smtClean="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altLang="zh-TW" sz="2200" smtClean="0">
                <a:latin typeface="Times New Roman" pitchFamily="18" charset="0"/>
              </a:rPr>
              <a:t> ?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Decoding Problem</a:t>
            </a:r>
            <a:endParaRPr lang="en-US" altLang="zh-TW" sz="2200" smtClean="0">
              <a:latin typeface="Times New Roman" pitchFamily="18" charset="0"/>
            </a:endParaRPr>
          </a:p>
          <a:p>
            <a:pPr marL="819150"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zh-TW" sz="2200" smtClean="0">
                <a:latin typeface="Times New Roman" pitchFamily="18" charset="0"/>
              </a:rPr>
              <a:t>Problem </a:t>
            </a:r>
            <a:r>
              <a:rPr lang="en-US" altLang="zh-TW" sz="2200" i="1" smtClean="0">
                <a:latin typeface="Times New Roman" pitchFamily="18" charset="0"/>
              </a:rPr>
              <a:t>3</a:t>
            </a:r>
            <a:r>
              <a:rPr lang="en-US" altLang="zh-TW" sz="2200" smtClean="0">
                <a:latin typeface="Times New Roman" pitchFamily="18" charset="0"/>
              </a:rPr>
              <a:t> : </a:t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Given some observations O for the HMM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 , how to adjust the model parameter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 =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)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to maximize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P(</a:t>
            </a:r>
            <a:r>
              <a:rPr lang="en-US" altLang="zh-TW" sz="2200" b="1" smtClean="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| </a:t>
            </a:r>
            <a:r>
              <a:rPr lang="en-US" altLang="zh-TW" sz="2200" b="1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λ</a:t>
            </a:r>
            <a:r>
              <a:rPr lang="en-US" altLang="zh-TW" sz="2200" smtClean="0">
                <a:solidFill>
                  <a:schemeClr val="accent2"/>
                </a:solidFill>
                <a:latin typeface="Times New Roman" pitchFamily="18" charset="0"/>
              </a:rPr>
              <a:t>)?</a:t>
            </a:r>
            <a:r>
              <a:rPr lang="en-US" altLang="zh-TW" sz="2200" smtClean="0">
                <a:latin typeface="Times New Roman" pitchFamily="18" charset="0"/>
              </a:rPr>
              <a:t/>
            </a:r>
            <a:br>
              <a:rPr lang="en-US" altLang="zh-TW" sz="2200" smtClean="0">
                <a:latin typeface="Times New Roman" pitchFamily="18" charset="0"/>
              </a:rPr>
            </a:b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smtClean="0">
                <a:latin typeface="Times New Roman" pitchFamily="18" charset="0"/>
                <a:sym typeface="Wingdings" pitchFamily="2" charset="2"/>
              </a:rPr>
              <a:t></a:t>
            </a:r>
            <a:r>
              <a:rPr lang="en-US" altLang="zh-TW" sz="2200" smtClean="0">
                <a:latin typeface="Times New Roman" pitchFamily="18" charset="0"/>
              </a:rPr>
              <a:t> </a:t>
            </a:r>
            <a:r>
              <a:rPr lang="en-US" altLang="zh-TW" sz="2200" i="1" smtClean="0">
                <a:latin typeface="Times New Roman" pitchFamily="18" charset="0"/>
              </a:rPr>
              <a:t>Learning /Training Problem</a:t>
            </a:r>
            <a:r>
              <a:rPr lang="en-US" altLang="zh-TW" sz="2000" smtClean="0">
                <a:latin typeface="Times New Roman" pitchFamily="18" charset="0"/>
              </a:rPr>
              <a:t>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4300538" y="2398713"/>
            <a:ext cx="1984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838575" y="4603750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3646488" y="1352550"/>
            <a:ext cx="19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5902325" y="4970463"/>
            <a:ext cx="198438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35"/>
          <p:cNvGrpSpPr>
            <a:grpSpLocks/>
          </p:cNvGrpSpPr>
          <p:nvPr/>
        </p:nvGrpSpPr>
        <p:grpSpPr bwMode="auto">
          <a:xfrm>
            <a:off x="323850" y="100013"/>
            <a:ext cx="3238500" cy="334962"/>
            <a:chOff x="1198" y="3"/>
            <a:chExt cx="2040" cy="211"/>
          </a:xfrm>
        </p:grpSpPr>
        <p:sp>
          <p:nvSpPr>
            <p:cNvPr id="9400" name="Rectangle 5"/>
            <p:cNvSpPr>
              <a:spLocks noChangeArrowheads="1"/>
            </p:cNvSpPr>
            <p:nvPr/>
          </p:nvSpPr>
          <p:spPr bwMode="auto">
            <a:xfrm>
              <a:off x="1198" y="3"/>
              <a:ext cx="20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Basic Problem 1 for HMM</a:t>
              </a:r>
              <a:endParaRPr lang="en-US" altLang="zh-TW"/>
            </a:p>
          </p:txBody>
        </p:sp>
        <p:sp>
          <p:nvSpPr>
            <p:cNvPr id="9401" name="Rectangle 6"/>
            <p:cNvSpPr>
              <a:spLocks noChangeArrowheads="1"/>
            </p:cNvSpPr>
            <p:nvPr/>
          </p:nvSpPr>
          <p:spPr bwMode="auto">
            <a:xfrm>
              <a:off x="1198" y="181"/>
              <a:ext cx="204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364038" y="31432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/>
          </a:p>
        </p:txBody>
      </p:sp>
      <p:grpSp>
        <p:nvGrpSpPr>
          <p:cNvPr id="9220" name="Group 242"/>
          <p:cNvGrpSpPr>
            <a:grpSpLocks/>
          </p:cNvGrpSpPr>
          <p:nvPr/>
        </p:nvGrpSpPr>
        <p:grpSpPr bwMode="auto">
          <a:xfrm>
            <a:off x="611188" y="557213"/>
            <a:ext cx="4919662" cy="1403350"/>
            <a:chOff x="724" y="291"/>
            <a:chExt cx="3099" cy="884"/>
          </a:xfrm>
        </p:grpSpPr>
        <p:sp>
          <p:nvSpPr>
            <p:cNvPr id="9344" name="Rectangle 21"/>
            <p:cNvSpPr>
              <a:spLocks noChangeArrowheads="1"/>
            </p:cNvSpPr>
            <p:nvPr/>
          </p:nvSpPr>
          <p:spPr bwMode="auto">
            <a:xfrm>
              <a:off x="2589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45" name="Rectangle 22"/>
            <p:cNvSpPr>
              <a:spLocks noChangeArrowheads="1"/>
            </p:cNvSpPr>
            <p:nvPr/>
          </p:nvSpPr>
          <p:spPr bwMode="auto">
            <a:xfrm>
              <a:off x="2676" y="319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= (A, B, </a:t>
              </a:r>
              <a:endParaRPr lang="en-US" altLang="zh-TW"/>
            </a:p>
          </p:txBody>
        </p:sp>
        <p:sp>
          <p:nvSpPr>
            <p:cNvPr id="9346" name="Rectangle 23"/>
            <p:cNvSpPr>
              <a:spLocks noChangeArrowheads="1"/>
            </p:cNvSpPr>
            <p:nvPr/>
          </p:nvSpPr>
          <p:spPr bwMode="auto">
            <a:xfrm>
              <a:off x="3240" y="30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347" name="Rectangle 24"/>
            <p:cNvSpPr>
              <a:spLocks noChangeArrowheads="1"/>
            </p:cNvSpPr>
            <p:nvPr/>
          </p:nvSpPr>
          <p:spPr bwMode="auto">
            <a:xfrm>
              <a:off x="3327" y="319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48" name="Rectangle 25"/>
            <p:cNvSpPr>
              <a:spLocks noChangeArrowheads="1"/>
            </p:cNvSpPr>
            <p:nvPr/>
          </p:nvSpPr>
          <p:spPr bwMode="auto">
            <a:xfrm>
              <a:off x="3380" y="291"/>
              <a:ext cx="4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9" name="Rectangle 26"/>
            <p:cNvSpPr>
              <a:spLocks noChangeArrowheads="1"/>
            </p:cNvSpPr>
            <p:nvPr/>
          </p:nvSpPr>
          <p:spPr bwMode="auto">
            <a:xfrm>
              <a:off x="740" y="663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 = o</a:t>
              </a:r>
              <a:endParaRPr lang="en-US" altLang="zh-TW"/>
            </a:p>
          </p:txBody>
        </p:sp>
        <p:sp>
          <p:nvSpPr>
            <p:cNvPr id="9350" name="Rectangle 27"/>
            <p:cNvSpPr>
              <a:spLocks noChangeArrowheads="1"/>
            </p:cNvSpPr>
            <p:nvPr/>
          </p:nvSpPr>
          <p:spPr bwMode="auto">
            <a:xfrm>
              <a:off x="1105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51" name="Rectangle 28"/>
            <p:cNvSpPr>
              <a:spLocks noChangeArrowheads="1"/>
            </p:cNvSpPr>
            <p:nvPr/>
          </p:nvSpPr>
          <p:spPr bwMode="auto">
            <a:xfrm>
              <a:off x="1158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2" name="Rectangle 29"/>
            <p:cNvSpPr>
              <a:spLocks noChangeArrowheads="1"/>
            </p:cNvSpPr>
            <p:nvPr/>
          </p:nvSpPr>
          <p:spPr bwMode="auto">
            <a:xfrm>
              <a:off x="1238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53" name="Rectangle 30"/>
            <p:cNvSpPr>
              <a:spLocks noChangeArrowheads="1"/>
            </p:cNvSpPr>
            <p:nvPr/>
          </p:nvSpPr>
          <p:spPr bwMode="auto">
            <a:xfrm>
              <a:off x="129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4" name="Rectangle 31"/>
            <p:cNvSpPr>
              <a:spLocks noChangeArrowheads="1"/>
            </p:cNvSpPr>
            <p:nvPr/>
          </p:nvSpPr>
          <p:spPr bwMode="auto">
            <a:xfrm>
              <a:off x="1370" y="7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55" name="Rectangle 32"/>
            <p:cNvSpPr>
              <a:spLocks noChangeArrowheads="1"/>
            </p:cNvSpPr>
            <p:nvPr/>
          </p:nvSpPr>
          <p:spPr bwMode="auto">
            <a:xfrm>
              <a:off x="1423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6" name="Rectangle 33"/>
            <p:cNvSpPr>
              <a:spLocks noChangeArrowheads="1"/>
            </p:cNvSpPr>
            <p:nvPr/>
          </p:nvSpPr>
          <p:spPr bwMode="auto">
            <a:xfrm>
              <a:off x="1740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57" name="Rectangle 34"/>
            <p:cNvSpPr>
              <a:spLocks noChangeArrowheads="1"/>
            </p:cNvSpPr>
            <p:nvPr/>
          </p:nvSpPr>
          <p:spPr bwMode="auto">
            <a:xfrm>
              <a:off x="1820" y="743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58" name="Rectangle 35"/>
            <p:cNvSpPr>
              <a:spLocks noChangeArrowheads="1"/>
            </p:cNvSpPr>
            <p:nvPr/>
          </p:nvSpPr>
          <p:spPr bwMode="auto">
            <a:xfrm>
              <a:off x="1855" y="663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59" name="Rectangle 36"/>
            <p:cNvSpPr>
              <a:spLocks noChangeArrowheads="1"/>
            </p:cNvSpPr>
            <p:nvPr/>
          </p:nvSpPr>
          <p:spPr bwMode="auto">
            <a:xfrm>
              <a:off x="2173" y="6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en-US" altLang="zh-TW"/>
            </a:p>
          </p:txBody>
        </p:sp>
        <p:sp>
          <p:nvSpPr>
            <p:cNvPr id="9360" name="Rectangle 37"/>
            <p:cNvSpPr>
              <a:spLocks noChangeArrowheads="1"/>
            </p:cNvSpPr>
            <p:nvPr/>
          </p:nvSpPr>
          <p:spPr bwMode="auto">
            <a:xfrm>
              <a:off x="2253" y="74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61" name="Rectangle 38"/>
            <p:cNvSpPr>
              <a:spLocks noChangeArrowheads="1"/>
            </p:cNvSpPr>
            <p:nvPr/>
          </p:nvSpPr>
          <p:spPr bwMode="auto">
            <a:xfrm>
              <a:off x="2324" y="7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2" name="Rectangle 39"/>
            <p:cNvSpPr>
              <a:spLocks noChangeArrowheads="1"/>
            </p:cNvSpPr>
            <p:nvPr/>
          </p:nvSpPr>
          <p:spPr bwMode="auto">
            <a:xfrm>
              <a:off x="2415" y="675"/>
              <a:ext cx="13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observation sequence</a:t>
              </a:r>
              <a:endParaRPr lang="en-US" altLang="zh-TW"/>
            </a:p>
          </p:txBody>
        </p:sp>
        <p:sp>
          <p:nvSpPr>
            <p:cNvPr id="9363" name="Rectangle 40"/>
            <p:cNvSpPr>
              <a:spLocks noChangeArrowheads="1"/>
            </p:cNvSpPr>
            <p:nvPr/>
          </p:nvSpPr>
          <p:spPr bwMode="auto">
            <a:xfrm>
              <a:off x="3783" y="66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4" name="Rectangle 41"/>
            <p:cNvSpPr>
              <a:spLocks noChangeArrowheads="1"/>
            </p:cNvSpPr>
            <p:nvPr/>
          </p:nvSpPr>
          <p:spPr bwMode="auto">
            <a:xfrm>
              <a:off x="740" y="896"/>
              <a:ext cx="2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 =</a:t>
              </a:r>
              <a:endParaRPr lang="en-US" altLang="zh-TW"/>
            </a:p>
          </p:txBody>
        </p:sp>
        <p:sp>
          <p:nvSpPr>
            <p:cNvPr id="9365" name="Rectangle 42"/>
            <p:cNvSpPr>
              <a:spLocks noChangeArrowheads="1"/>
            </p:cNvSpPr>
            <p:nvPr/>
          </p:nvSpPr>
          <p:spPr bwMode="auto">
            <a:xfrm>
              <a:off x="950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66" name="Rectangle 43"/>
            <p:cNvSpPr>
              <a:spLocks noChangeArrowheads="1"/>
            </p:cNvSpPr>
            <p:nvPr/>
          </p:nvSpPr>
          <p:spPr bwMode="auto">
            <a:xfrm>
              <a:off x="1024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7" name="Rectangle 44"/>
            <p:cNvSpPr>
              <a:spLocks noChangeArrowheads="1"/>
            </p:cNvSpPr>
            <p:nvPr/>
          </p:nvSpPr>
          <p:spPr bwMode="auto">
            <a:xfrm>
              <a:off x="1104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368" name="Rectangle 45"/>
            <p:cNvSpPr>
              <a:spLocks noChangeArrowheads="1"/>
            </p:cNvSpPr>
            <p:nvPr/>
          </p:nvSpPr>
          <p:spPr bwMode="auto">
            <a:xfrm>
              <a:off x="1157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69" name="Rectangle 46"/>
            <p:cNvSpPr>
              <a:spLocks noChangeArrowheads="1"/>
            </p:cNvSpPr>
            <p:nvPr/>
          </p:nvSpPr>
          <p:spPr bwMode="auto">
            <a:xfrm>
              <a:off x="1236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370" name="Rectangle 47"/>
            <p:cNvSpPr>
              <a:spLocks noChangeArrowheads="1"/>
            </p:cNvSpPr>
            <p:nvPr/>
          </p:nvSpPr>
          <p:spPr bwMode="auto">
            <a:xfrm>
              <a:off x="128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1" name="Rectangle 48"/>
            <p:cNvSpPr>
              <a:spLocks noChangeArrowheads="1"/>
            </p:cNvSpPr>
            <p:nvPr/>
          </p:nvSpPr>
          <p:spPr bwMode="auto">
            <a:xfrm>
              <a:off x="1368" y="9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372" name="Rectangle 49"/>
            <p:cNvSpPr>
              <a:spLocks noChangeArrowheads="1"/>
            </p:cNvSpPr>
            <p:nvPr/>
          </p:nvSpPr>
          <p:spPr bwMode="auto">
            <a:xfrm>
              <a:off x="1421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3" name="Rectangle 50"/>
            <p:cNvSpPr>
              <a:spLocks noChangeArrowheads="1"/>
            </p:cNvSpPr>
            <p:nvPr/>
          </p:nvSpPr>
          <p:spPr bwMode="auto">
            <a:xfrm>
              <a:off x="1739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4" name="Rectangle 51"/>
            <p:cNvSpPr>
              <a:spLocks noChangeArrowheads="1"/>
            </p:cNvSpPr>
            <p:nvPr/>
          </p:nvSpPr>
          <p:spPr bwMode="auto">
            <a:xfrm>
              <a:off x="1819" y="97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5" name="Rectangle 52"/>
            <p:cNvSpPr>
              <a:spLocks noChangeArrowheads="1"/>
            </p:cNvSpPr>
            <p:nvPr/>
          </p:nvSpPr>
          <p:spPr bwMode="auto">
            <a:xfrm>
              <a:off x="1854" y="896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376" name="Rectangle 53"/>
            <p:cNvSpPr>
              <a:spLocks noChangeArrowheads="1"/>
            </p:cNvSpPr>
            <p:nvPr/>
          </p:nvSpPr>
          <p:spPr bwMode="auto">
            <a:xfrm>
              <a:off x="2172" y="89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377" name="Rectangle 54"/>
            <p:cNvSpPr>
              <a:spLocks noChangeArrowheads="1"/>
            </p:cNvSpPr>
            <p:nvPr/>
          </p:nvSpPr>
          <p:spPr bwMode="auto">
            <a:xfrm>
              <a:off x="2252" y="97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378" name="Rectangle 55"/>
            <p:cNvSpPr>
              <a:spLocks noChangeArrowheads="1"/>
            </p:cNvSpPr>
            <p:nvPr/>
          </p:nvSpPr>
          <p:spPr bwMode="auto">
            <a:xfrm>
              <a:off x="2323" y="976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79" name="Rectangle 56"/>
            <p:cNvSpPr>
              <a:spLocks noChangeArrowheads="1"/>
            </p:cNvSpPr>
            <p:nvPr/>
          </p:nvSpPr>
          <p:spPr bwMode="auto">
            <a:xfrm>
              <a:off x="2415" y="908"/>
              <a:ext cx="9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state sequence</a:t>
              </a:r>
              <a:endParaRPr lang="en-US" altLang="zh-TW"/>
            </a:p>
          </p:txBody>
        </p:sp>
        <p:sp>
          <p:nvSpPr>
            <p:cNvPr id="9380" name="Rectangle 57"/>
            <p:cNvSpPr>
              <a:spLocks noChangeArrowheads="1"/>
            </p:cNvSpPr>
            <p:nvPr/>
          </p:nvSpPr>
          <p:spPr bwMode="auto">
            <a:xfrm>
              <a:off x="3331" y="89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81" name="Rectangle 58"/>
            <p:cNvSpPr>
              <a:spLocks noChangeArrowheads="1"/>
            </p:cNvSpPr>
            <p:nvPr/>
          </p:nvSpPr>
          <p:spPr bwMode="auto">
            <a:xfrm>
              <a:off x="1545" y="1156"/>
              <a:ext cx="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grpSp>
          <p:nvGrpSpPr>
            <p:cNvPr id="9382" name="Group 171"/>
            <p:cNvGrpSpPr>
              <a:grpSpLocks/>
            </p:cNvGrpSpPr>
            <p:nvPr/>
          </p:nvGrpSpPr>
          <p:grpSpPr bwMode="auto">
            <a:xfrm>
              <a:off x="838" y="308"/>
              <a:ext cx="247" cy="240"/>
              <a:chOff x="1534" y="372"/>
              <a:chExt cx="247" cy="240"/>
            </a:xfrm>
          </p:grpSpPr>
          <p:sp>
            <p:nvSpPr>
              <p:cNvPr id="9398" name="Oval 169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9" name="Oval 170"/>
              <p:cNvSpPr>
                <a:spLocks noChangeArrowheads="1"/>
              </p:cNvSpPr>
              <p:nvPr/>
            </p:nvSpPr>
            <p:spPr bwMode="auto">
              <a:xfrm>
                <a:off x="1534" y="372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3" name="Rectangle 172"/>
            <p:cNvSpPr>
              <a:spLocks noChangeArrowheads="1"/>
            </p:cNvSpPr>
            <p:nvPr/>
          </p:nvSpPr>
          <p:spPr bwMode="auto">
            <a:xfrm>
              <a:off x="925" y="3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grpSp>
          <p:nvGrpSpPr>
            <p:cNvPr id="9384" name="Group 176"/>
            <p:cNvGrpSpPr>
              <a:grpSpLocks/>
            </p:cNvGrpSpPr>
            <p:nvPr/>
          </p:nvGrpSpPr>
          <p:grpSpPr bwMode="auto">
            <a:xfrm>
              <a:off x="1219" y="313"/>
              <a:ext cx="247" cy="240"/>
              <a:chOff x="1915" y="377"/>
              <a:chExt cx="247" cy="240"/>
            </a:xfrm>
          </p:grpSpPr>
          <p:sp>
            <p:nvSpPr>
              <p:cNvPr id="9396" name="Oval 174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7" name="Oval 175"/>
              <p:cNvSpPr>
                <a:spLocks noChangeArrowheads="1"/>
              </p:cNvSpPr>
              <p:nvPr/>
            </p:nvSpPr>
            <p:spPr bwMode="auto">
              <a:xfrm>
                <a:off x="1915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5" name="Rectangle 177"/>
            <p:cNvSpPr>
              <a:spLocks noChangeArrowheads="1"/>
            </p:cNvSpPr>
            <p:nvPr/>
          </p:nvSpPr>
          <p:spPr bwMode="auto">
            <a:xfrm>
              <a:off x="1307" y="3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grpSp>
          <p:nvGrpSpPr>
            <p:cNvPr id="9386" name="Group 181"/>
            <p:cNvGrpSpPr>
              <a:grpSpLocks/>
            </p:cNvGrpSpPr>
            <p:nvPr/>
          </p:nvGrpSpPr>
          <p:grpSpPr bwMode="auto">
            <a:xfrm>
              <a:off x="2216" y="313"/>
              <a:ext cx="247" cy="240"/>
              <a:chOff x="2912" y="377"/>
              <a:chExt cx="247" cy="240"/>
            </a:xfrm>
          </p:grpSpPr>
          <p:sp>
            <p:nvSpPr>
              <p:cNvPr id="9394" name="Oval 179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395" name="Oval 180"/>
              <p:cNvSpPr>
                <a:spLocks noChangeArrowheads="1"/>
              </p:cNvSpPr>
              <p:nvPr/>
            </p:nvSpPr>
            <p:spPr bwMode="auto">
              <a:xfrm>
                <a:off x="2912" y="377"/>
                <a:ext cx="247" cy="240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387" name="Rectangle 182"/>
            <p:cNvSpPr>
              <a:spLocks noChangeArrowheads="1"/>
            </p:cNvSpPr>
            <p:nvPr/>
          </p:nvSpPr>
          <p:spPr bwMode="auto">
            <a:xfrm>
              <a:off x="2292" y="35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altLang="zh-TW"/>
            </a:p>
          </p:txBody>
        </p:sp>
        <p:sp>
          <p:nvSpPr>
            <p:cNvPr id="9388" name="Freeform 184"/>
            <p:cNvSpPr>
              <a:spLocks noEditPoints="1"/>
            </p:cNvSpPr>
            <p:nvPr/>
          </p:nvSpPr>
          <p:spPr bwMode="auto">
            <a:xfrm>
              <a:off x="1085" y="415"/>
              <a:ext cx="134" cy="29"/>
            </a:xfrm>
            <a:custGeom>
              <a:avLst/>
              <a:gdLst>
                <a:gd name="T0" fmla="*/ 0 w 2466"/>
                <a:gd name="T1" fmla="*/ 0 h 534"/>
                <a:gd name="T2" fmla="*/ 0 w 2466"/>
                <a:gd name="T3" fmla="*/ 0 h 534"/>
                <a:gd name="T4" fmla="*/ 0 w 2466"/>
                <a:gd name="T5" fmla="*/ 0 h 534"/>
                <a:gd name="T6" fmla="*/ 0 w 2466"/>
                <a:gd name="T7" fmla="*/ 0 h 534"/>
                <a:gd name="T8" fmla="*/ 0 w 2466"/>
                <a:gd name="T9" fmla="*/ 0 h 534"/>
                <a:gd name="T10" fmla="*/ 0 w 2466"/>
                <a:gd name="T11" fmla="*/ 0 h 534"/>
                <a:gd name="T12" fmla="*/ 0 w 2466"/>
                <a:gd name="T13" fmla="*/ 0 h 534"/>
                <a:gd name="T14" fmla="*/ 0 w 2466"/>
                <a:gd name="T15" fmla="*/ 0 h 534"/>
                <a:gd name="T16" fmla="*/ 0 w 2466"/>
                <a:gd name="T17" fmla="*/ 0 h 534"/>
                <a:gd name="T18" fmla="*/ 0 w 2466"/>
                <a:gd name="T19" fmla="*/ 0 h 534"/>
                <a:gd name="T20" fmla="*/ 0 w 2466"/>
                <a:gd name="T21" fmla="*/ 0 h 5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4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7"/>
                  </a:cubicBezTo>
                  <a:cubicBezTo>
                    <a:pt x="1866" y="304"/>
                    <a:pt x="1837" y="334"/>
                    <a:pt x="1800" y="334"/>
                  </a:cubicBezTo>
                  <a:lnTo>
                    <a:pt x="66" y="334"/>
                  </a:lnTo>
                  <a:cubicBezTo>
                    <a:pt x="30" y="334"/>
                    <a:pt x="0" y="304"/>
                    <a:pt x="0" y="267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7"/>
                  </a:lnTo>
                  <a:lnTo>
                    <a:pt x="1666" y="534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89" name="Freeform 185"/>
            <p:cNvSpPr>
              <a:spLocks noEditPoints="1"/>
            </p:cNvSpPr>
            <p:nvPr/>
          </p:nvSpPr>
          <p:spPr bwMode="auto">
            <a:xfrm>
              <a:off x="1460" y="419"/>
              <a:ext cx="134" cy="29"/>
            </a:xfrm>
            <a:custGeom>
              <a:avLst/>
              <a:gdLst>
                <a:gd name="T0" fmla="*/ 0 w 2467"/>
                <a:gd name="T1" fmla="*/ 0 h 533"/>
                <a:gd name="T2" fmla="*/ 0 w 2467"/>
                <a:gd name="T3" fmla="*/ 0 h 533"/>
                <a:gd name="T4" fmla="*/ 0 w 2467"/>
                <a:gd name="T5" fmla="*/ 0 h 533"/>
                <a:gd name="T6" fmla="*/ 0 w 2467"/>
                <a:gd name="T7" fmla="*/ 0 h 533"/>
                <a:gd name="T8" fmla="*/ 0 w 2467"/>
                <a:gd name="T9" fmla="*/ 0 h 533"/>
                <a:gd name="T10" fmla="*/ 0 w 2467"/>
                <a:gd name="T11" fmla="*/ 0 h 533"/>
                <a:gd name="T12" fmla="*/ 0 w 2467"/>
                <a:gd name="T13" fmla="*/ 0 h 533"/>
                <a:gd name="T14" fmla="*/ 0 w 2467"/>
                <a:gd name="T15" fmla="*/ 0 h 533"/>
                <a:gd name="T16" fmla="*/ 0 w 2467"/>
                <a:gd name="T17" fmla="*/ 0 h 533"/>
                <a:gd name="T18" fmla="*/ 0 w 2467"/>
                <a:gd name="T19" fmla="*/ 0 h 533"/>
                <a:gd name="T20" fmla="*/ 0 w 2467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7" h="533">
                  <a:moveTo>
                    <a:pt x="67" y="200"/>
                  </a:moveTo>
                  <a:lnTo>
                    <a:pt x="1800" y="200"/>
                  </a:lnTo>
                  <a:cubicBezTo>
                    <a:pt x="1837" y="200"/>
                    <a:pt x="1867" y="230"/>
                    <a:pt x="1867" y="266"/>
                  </a:cubicBezTo>
                  <a:cubicBezTo>
                    <a:pt x="1867" y="303"/>
                    <a:pt x="1837" y="333"/>
                    <a:pt x="1800" y="333"/>
                  </a:cubicBezTo>
                  <a:lnTo>
                    <a:pt x="67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7" y="200"/>
                  </a:cubicBezTo>
                  <a:close/>
                  <a:moveTo>
                    <a:pt x="1667" y="0"/>
                  </a:moveTo>
                  <a:lnTo>
                    <a:pt x="2467" y="266"/>
                  </a:lnTo>
                  <a:lnTo>
                    <a:pt x="1667" y="533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0" name="Freeform 186"/>
            <p:cNvSpPr>
              <a:spLocks noEditPoints="1"/>
            </p:cNvSpPr>
            <p:nvPr/>
          </p:nvSpPr>
          <p:spPr bwMode="auto">
            <a:xfrm>
              <a:off x="1604" y="426"/>
              <a:ext cx="471" cy="17"/>
            </a:xfrm>
            <a:custGeom>
              <a:avLst/>
              <a:gdLst>
                <a:gd name="T0" fmla="*/ 16 w 471"/>
                <a:gd name="T1" fmla="*/ 0 h 17"/>
                <a:gd name="T2" fmla="*/ 0 w 471"/>
                <a:gd name="T3" fmla="*/ 17 h 17"/>
                <a:gd name="T4" fmla="*/ 32 w 471"/>
                <a:gd name="T5" fmla="*/ 0 h 17"/>
                <a:gd name="T6" fmla="*/ 49 w 471"/>
                <a:gd name="T7" fmla="*/ 16 h 17"/>
                <a:gd name="T8" fmla="*/ 32 w 471"/>
                <a:gd name="T9" fmla="*/ 0 h 17"/>
                <a:gd name="T10" fmla="*/ 81 w 471"/>
                <a:gd name="T11" fmla="*/ 0 h 17"/>
                <a:gd name="T12" fmla="*/ 65 w 471"/>
                <a:gd name="T13" fmla="*/ 16 h 17"/>
                <a:gd name="T14" fmla="*/ 98 w 471"/>
                <a:gd name="T15" fmla="*/ 0 h 17"/>
                <a:gd name="T16" fmla="*/ 114 w 471"/>
                <a:gd name="T17" fmla="*/ 16 h 17"/>
                <a:gd name="T18" fmla="*/ 98 w 471"/>
                <a:gd name="T19" fmla="*/ 0 h 17"/>
                <a:gd name="T20" fmla="*/ 146 w 471"/>
                <a:gd name="T21" fmla="*/ 0 h 17"/>
                <a:gd name="T22" fmla="*/ 130 w 471"/>
                <a:gd name="T23" fmla="*/ 16 h 17"/>
                <a:gd name="T24" fmla="*/ 163 w 471"/>
                <a:gd name="T25" fmla="*/ 0 h 17"/>
                <a:gd name="T26" fmla="*/ 179 w 471"/>
                <a:gd name="T27" fmla="*/ 16 h 17"/>
                <a:gd name="T28" fmla="*/ 163 w 471"/>
                <a:gd name="T29" fmla="*/ 0 h 17"/>
                <a:gd name="T30" fmla="*/ 212 w 471"/>
                <a:gd name="T31" fmla="*/ 0 h 17"/>
                <a:gd name="T32" fmla="*/ 195 w 471"/>
                <a:gd name="T33" fmla="*/ 16 h 17"/>
                <a:gd name="T34" fmla="*/ 228 w 471"/>
                <a:gd name="T35" fmla="*/ 0 h 17"/>
                <a:gd name="T36" fmla="*/ 244 w 471"/>
                <a:gd name="T37" fmla="*/ 16 h 17"/>
                <a:gd name="T38" fmla="*/ 228 w 471"/>
                <a:gd name="T39" fmla="*/ 0 h 17"/>
                <a:gd name="T40" fmla="*/ 277 w 471"/>
                <a:gd name="T41" fmla="*/ 0 h 17"/>
                <a:gd name="T42" fmla="*/ 261 w 471"/>
                <a:gd name="T43" fmla="*/ 16 h 17"/>
                <a:gd name="T44" fmla="*/ 293 w 471"/>
                <a:gd name="T45" fmla="*/ 0 h 17"/>
                <a:gd name="T46" fmla="*/ 310 w 471"/>
                <a:gd name="T47" fmla="*/ 16 h 17"/>
                <a:gd name="T48" fmla="*/ 293 w 471"/>
                <a:gd name="T49" fmla="*/ 0 h 17"/>
                <a:gd name="T50" fmla="*/ 342 w 471"/>
                <a:gd name="T51" fmla="*/ 0 h 17"/>
                <a:gd name="T52" fmla="*/ 326 w 471"/>
                <a:gd name="T53" fmla="*/ 16 h 17"/>
                <a:gd name="T54" fmla="*/ 358 w 471"/>
                <a:gd name="T55" fmla="*/ 0 h 17"/>
                <a:gd name="T56" fmla="*/ 375 w 471"/>
                <a:gd name="T57" fmla="*/ 16 h 17"/>
                <a:gd name="T58" fmla="*/ 358 w 471"/>
                <a:gd name="T59" fmla="*/ 0 h 17"/>
                <a:gd name="T60" fmla="*/ 407 w 471"/>
                <a:gd name="T61" fmla="*/ 0 h 17"/>
                <a:gd name="T62" fmla="*/ 391 w 471"/>
                <a:gd name="T63" fmla="*/ 16 h 17"/>
                <a:gd name="T64" fmla="*/ 424 w 471"/>
                <a:gd name="T65" fmla="*/ 0 h 17"/>
                <a:gd name="T66" fmla="*/ 440 w 471"/>
                <a:gd name="T67" fmla="*/ 16 h 17"/>
                <a:gd name="T68" fmla="*/ 424 w 471"/>
                <a:gd name="T69" fmla="*/ 0 h 17"/>
                <a:gd name="T70" fmla="*/ 471 w 471"/>
                <a:gd name="T71" fmla="*/ 0 h 17"/>
                <a:gd name="T72" fmla="*/ 456 w 471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1" h="17">
                  <a:moveTo>
                    <a:pt x="0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32" y="17"/>
                  </a:lnTo>
                  <a:lnTo>
                    <a:pt x="32" y="0"/>
                  </a:lnTo>
                  <a:close/>
                  <a:moveTo>
                    <a:pt x="65" y="0"/>
                  </a:moveTo>
                  <a:lnTo>
                    <a:pt x="81" y="0"/>
                  </a:lnTo>
                  <a:lnTo>
                    <a:pt x="81" y="16"/>
                  </a:lnTo>
                  <a:lnTo>
                    <a:pt x="65" y="16"/>
                  </a:lnTo>
                  <a:lnTo>
                    <a:pt x="65" y="0"/>
                  </a:lnTo>
                  <a:close/>
                  <a:moveTo>
                    <a:pt x="98" y="0"/>
                  </a:moveTo>
                  <a:lnTo>
                    <a:pt x="114" y="0"/>
                  </a:lnTo>
                  <a:lnTo>
                    <a:pt x="114" y="16"/>
                  </a:lnTo>
                  <a:lnTo>
                    <a:pt x="98" y="16"/>
                  </a:lnTo>
                  <a:lnTo>
                    <a:pt x="98" y="0"/>
                  </a:lnTo>
                  <a:close/>
                  <a:moveTo>
                    <a:pt x="130" y="0"/>
                  </a:moveTo>
                  <a:lnTo>
                    <a:pt x="146" y="0"/>
                  </a:lnTo>
                  <a:lnTo>
                    <a:pt x="147" y="16"/>
                  </a:lnTo>
                  <a:lnTo>
                    <a:pt x="130" y="16"/>
                  </a:lnTo>
                  <a:lnTo>
                    <a:pt x="130" y="0"/>
                  </a:lnTo>
                  <a:close/>
                  <a:moveTo>
                    <a:pt x="163" y="0"/>
                  </a:moveTo>
                  <a:lnTo>
                    <a:pt x="179" y="0"/>
                  </a:lnTo>
                  <a:lnTo>
                    <a:pt x="179" y="16"/>
                  </a:lnTo>
                  <a:lnTo>
                    <a:pt x="163" y="16"/>
                  </a:lnTo>
                  <a:lnTo>
                    <a:pt x="163" y="0"/>
                  </a:lnTo>
                  <a:close/>
                  <a:moveTo>
                    <a:pt x="195" y="0"/>
                  </a:moveTo>
                  <a:lnTo>
                    <a:pt x="212" y="0"/>
                  </a:lnTo>
                  <a:lnTo>
                    <a:pt x="212" y="16"/>
                  </a:lnTo>
                  <a:lnTo>
                    <a:pt x="195" y="16"/>
                  </a:lnTo>
                  <a:lnTo>
                    <a:pt x="195" y="0"/>
                  </a:lnTo>
                  <a:close/>
                  <a:moveTo>
                    <a:pt x="228" y="0"/>
                  </a:moveTo>
                  <a:lnTo>
                    <a:pt x="244" y="0"/>
                  </a:lnTo>
                  <a:lnTo>
                    <a:pt x="244" y="16"/>
                  </a:lnTo>
                  <a:lnTo>
                    <a:pt x="228" y="16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7" y="0"/>
                  </a:lnTo>
                  <a:lnTo>
                    <a:pt x="277" y="16"/>
                  </a:lnTo>
                  <a:lnTo>
                    <a:pt x="261" y="16"/>
                  </a:lnTo>
                  <a:lnTo>
                    <a:pt x="261" y="0"/>
                  </a:lnTo>
                  <a:close/>
                  <a:moveTo>
                    <a:pt x="293" y="0"/>
                  </a:moveTo>
                  <a:lnTo>
                    <a:pt x="310" y="0"/>
                  </a:lnTo>
                  <a:lnTo>
                    <a:pt x="310" y="16"/>
                  </a:lnTo>
                  <a:lnTo>
                    <a:pt x="293" y="16"/>
                  </a:lnTo>
                  <a:lnTo>
                    <a:pt x="293" y="0"/>
                  </a:lnTo>
                  <a:close/>
                  <a:moveTo>
                    <a:pt x="326" y="0"/>
                  </a:moveTo>
                  <a:lnTo>
                    <a:pt x="342" y="0"/>
                  </a:lnTo>
                  <a:lnTo>
                    <a:pt x="342" y="16"/>
                  </a:lnTo>
                  <a:lnTo>
                    <a:pt x="326" y="16"/>
                  </a:lnTo>
                  <a:lnTo>
                    <a:pt x="326" y="0"/>
                  </a:lnTo>
                  <a:close/>
                  <a:moveTo>
                    <a:pt x="358" y="0"/>
                  </a:moveTo>
                  <a:lnTo>
                    <a:pt x="375" y="0"/>
                  </a:lnTo>
                  <a:lnTo>
                    <a:pt x="375" y="16"/>
                  </a:lnTo>
                  <a:lnTo>
                    <a:pt x="358" y="16"/>
                  </a:lnTo>
                  <a:lnTo>
                    <a:pt x="358" y="0"/>
                  </a:lnTo>
                  <a:close/>
                  <a:moveTo>
                    <a:pt x="391" y="0"/>
                  </a:moveTo>
                  <a:lnTo>
                    <a:pt x="407" y="0"/>
                  </a:lnTo>
                  <a:lnTo>
                    <a:pt x="407" y="16"/>
                  </a:lnTo>
                  <a:lnTo>
                    <a:pt x="391" y="16"/>
                  </a:lnTo>
                  <a:lnTo>
                    <a:pt x="391" y="0"/>
                  </a:lnTo>
                  <a:close/>
                  <a:moveTo>
                    <a:pt x="424" y="0"/>
                  </a:moveTo>
                  <a:lnTo>
                    <a:pt x="440" y="0"/>
                  </a:lnTo>
                  <a:lnTo>
                    <a:pt x="440" y="16"/>
                  </a:lnTo>
                  <a:lnTo>
                    <a:pt x="424" y="16"/>
                  </a:lnTo>
                  <a:lnTo>
                    <a:pt x="424" y="0"/>
                  </a:lnTo>
                  <a:close/>
                  <a:moveTo>
                    <a:pt x="456" y="0"/>
                  </a:moveTo>
                  <a:lnTo>
                    <a:pt x="471" y="0"/>
                  </a:lnTo>
                  <a:lnTo>
                    <a:pt x="471" y="16"/>
                  </a:lnTo>
                  <a:lnTo>
                    <a:pt x="456" y="1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1" name="Freeform 187"/>
            <p:cNvSpPr>
              <a:spLocks noEditPoints="1"/>
            </p:cNvSpPr>
            <p:nvPr/>
          </p:nvSpPr>
          <p:spPr bwMode="auto">
            <a:xfrm>
              <a:off x="2078" y="419"/>
              <a:ext cx="134" cy="29"/>
            </a:xfrm>
            <a:custGeom>
              <a:avLst/>
              <a:gdLst>
                <a:gd name="T0" fmla="*/ 0 w 2466"/>
                <a:gd name="T1" fmla="*/ 0 h 533"/>
                <a:gd name="T2" fmla="*/ 0 w 2466"/>
                <a:gd name="T3" fmla="*/ 0 h 533"/>
                <a:gd name="T4" fmla="*/ 0 w 2466"/>
                <a:gd name="T5" fmla="*/ 0 h 533"/>
                <a:gd name="T6" fmla="*/ 0 w 2466"/>
                <a:gd name="T7" fmla="*/ 0 h 533"/>
                <a:gd name="T8" fmla="*/ 0 w 2466"/>
                <a:gd name="T9" fmla="*/ 0 h 533"/>
                <a:gd name="T10" fmla="*/ 0 w 2466"/>
                <a:gd name="T11" fmla="*/ 0 h 533"/>
                <a:gd name="T12" fmla="*/ 0 w 2466"/>
                <a:gd name="T13" fmla="*/ 0 h 533"/>
                <a:gd name="T14" fmla="*/ 0 w 2466"/>
                <a:gd name="T15" fmla="*/ 0 h 533"/>
                <a:gd name="T16" fmla="*/ 0 w 2466"/>
                <a:gd name="T17" fmla="*/ 0 h 533"/>
                <a:gd name="T18" fmla="*/ 0 w 2466"/>
                <a:gd name="T19" fmla="*/ 0 h 533"/>
                <a:gd name="T20" fmla="*/ 0 w 2466"/>
                <a:gd name="T21" fmla="*/ 0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66" h="533">
                  <a:moveTo>
                    <a:pt x="66" y="200"/>
                  </a:moveTo>
                  <a:lnTo>
                    <a:pt x="1800" y="200"/>
                  </a:lnTo>
                  <a:cubicBezTo>
                    <a:pt x="1837" y="200"/>
                    <a:pt x="1866" y="230"/>
                    <a:pt x="1866" y="266"/>
                  </a:cubicBezTo>
                  <a:cubicBezTo>
                    <a:pt x="1866" y="303"/>
                    <a:pt x="1837" y="333"/>
                    <a:pt x="1800" y="333"/>
                  </a:cubicBezTo>
                  <a:lnTo>
                    <a:pt x="66" y="333"/>
                  </a:lnTo>
                  <a:cubicBezTo>
                    <a:pt x="30" y="333"/>
                    <a:pt x="0" y="303"/>
                    <a:pt x="0" y="266"/>
                  </a:cubicBezTo>
                  <a:cubicBezTo>
                    <a:pt x="0" y="230"/>
                    <a:pt x="30" y="200"/>
                    <a:pt x="66" y="200"/>
                  </a:cubicBezTo>
                  <a:close/>
                  <a:moveTo>
                    <a:pt x="1666" y="0"/>
                  </a:moveTo>
                  <a:lnTo>
                    <a:pt x="2466" y="266"/>
                  </a:lnTo>
                  <a:lnTo>
                    <a:pt x="1666" y="533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2" name="Line 209"/>
            <p:cNvSpPr>
              <a:spLocks noChangeShapeType="1"/>
            </p:cNvSpPr>
            <p:nvPr/>
          </p:nvSpPr>
          <p:spPr bwMode="auto">
            <a:xfrm>
              <a:off x="739" y="668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93" name="Line 210"/>
            <p:cNvSpPr>
              <a:spLocks noChangeShapeType="1"/>
            </p:cNvSpPr>
            <p:nvPr/>
          </p:nvSpPr>
          <p:spPr bwMode="auto">
            <a:xfrm>
              <a:off x="724" y="934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241"/>
          <p:cNvGrpSpPr>
            <a:grpSpLocks/>
          </p:cNvGrpSpPr>
          <p:nvPr/>
        </p:nvGrpSpPr>
        <p:grpSpPr bwMode="auto">
          <a:xfrm>
            <a:off x="314325" y="2011363"/>
            <a:ext cx="5641975" cy="685800"/>
            <a:chOff x="567" y="1274"/>
            <a:chExt cx="3554" cy="432"/>
          </a:xfrm>
        </p:grpSpPr>
        <p:sp>
          <p:nvSpPr>
            <p:cNvPr id="9329" name="Rectangle 60"/>
            <p:cNvSpPr>
              <a:spLocks noChangeArrowheads="1"/>
            </p:cNvSpPr>
            <p:nvPr/>
          </p:nvSpPr>
          <p:spPr bwMode="auto">
            <a:xfrm>
              <a:off x="567" y="1289"/>
              <a:ext cx="9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Problem 1:</a:t>
              </a:r>
              <a:endParaRPr lang="en-US" altLang="zh-TW"/>
            </a:p>
          </p:txBody>
        </p:sp>
        <p:sp>
          <p:nvSpPr>
            <p:cNvPr id="9330" name="Rectangle 61"/>
            <p:cNvSpPr>
              <a:spLocks noChangeArrowheads="1"/>
            </p:cNvSpPr>
            <p:nvPr/>
          </p:nvSpPr>
          <p:spPr bwMode="auto">
            <a:xfrm>
              <a:off x="1481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1" name="Rectangle 62"/>
            <p:cNvSpPr>
              <a:spLocks noChangeArrowheads="1"/>
            </p:cNvSpPr>
            <p:nvPr/>
          </p:nvSpPr>
          <p:spPr bwMode="auto">
            <a:xfrm>
              <a:off x="1545" y="1292"/>
              <a:ext cx="4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Given </a:t>
              </a:r>
              <a:endParaRPr lang="en-US" altLang="zh-TW"/>
            </a:p>
          </p:txBody>
        </p:sp>
        <p:sp>
          <p:nvSpPr>
            <p:cNvPr id="9332" name="Rectangle 63"/>
            <p:cNvSpPr>
              <a:spLocks noChangeArrowheads="1"/>
            </p:cNvSpPr>
            <p:nvPr/>
          </p:nvSpPr>
          <p:spPr bwMode="auto">
            <a:xfrm>
              <a:off x="1975" y="12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3" name="Rectangle 64"/>
            <p:cNvSpPr>
              <a:spLocks noChangeArrowheads="1"/>
            </p:cNvSpPr>
            <p:nvPr/>
          </p:nvSpPr>
          <p:spPr bwMode="auto">
            <a:xfrm>
              <a:off x="2062" y="1292"/>
              <a:ext cx="4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and O,</a:t>
              </a:r>
              <a:endParaRPr lang="en-US" altLang="zh-TW"/>
            </a:p>
          </p:txBody>
        </p:sp>
        <p:sp>
          <p:nvSpPr>
            <p:cNvPr id="9334" name="Rectangle 65"/>
            <p:cNvSpPr>
              <a:spLocks noChangeArrowheads="1"/>
            </p:cNvSpPr>
            <p:nvPr/>
          </p:nvSpPr>
          <p:spPr bwMode="auto">
            <a:xfrm>
              <a:off x="2527" y="129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35" name="Rectangle 66"/>
            <p:cNvSpPr>
              <a:spLocks noChangeArrowheads="1"/>
            </p:cNvSpPr>
            <p:nvPr/>
          </p:nvSpPr>
          <p:spPr bwMode="auto">
            <a:xfrm>
              <a:off x="1553" y="1514"/>
              <a:ext cx="5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find P(O|</a:t>
              </a:r>
              <a:endParaRPr lang="en-US" altLang="zh-TW"/>
            </a:p>
          </p:txBody>
        </p:sp>
        <p:sp>
          <p:nvSpPr>
            <p:cNvPr id="9336" name="Rectangle 67"/>
            <p:cNvSpPr>
              <a:spLocks noChangeArrowheads="1"/>
            </p:cNvSpPr>
            <p:nvPr/>
          </p:nvSpPr>
          <p:spPr bwMode="auto">
            <a:xfrm>
              <a:off x="2139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7" name="Rectangle 68"/>
            <p:cNvSpPr>
              <a:spLocks noChangeArrowheads="1"/>
            </p:cNvSpPr>
            <p:nvPr/>
          </p:nvSpPr>
          <p:spPr bwMode="auto">
            <a:xfrm>
              <a:off x="2226" y="1514"/>
              <a:ext cx="17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)=Prob[observing O given </a:t>
              </a:r>
              <a:endParaRPr lang="en-US" altLang="zh-TW"/>
            </a:p>
          </p:txBody>
        </p:sp>
        <p:sp>
          <p:nvSpPr>
            <p:cNvPr id="9338" name="Rectangle 69"/>
            <p:cNvSpPr>
              <a:spLocks noChangeArrowheads="1"/>
            </p:cNvSpPr>
            <p:nvPr/>
          </p:nvSpPr>
          <p:spPr bwMode="auto">
            <a:xfrm>
              <a:off x="3942" y="1496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39" name="Rectangle 70"/>
            <p:cNvSpPr>
              <a:spLocks noChangeArrowheads="1"/>
            </p:cNvSpPr>
            <p:nvPr/>
          </p:nvSpPr>
          <p:spPr bwMode="auto">
            <a:xfrm>
              <a:off x="4029" y="151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340" name="Rectangle 71"/>
            <p:cNvSpPr>
              <a:spLocks noChangeArrowheads="1"/>
            </p:cNvSpPr>
            <p:nvPr/>
          </p:nvSpPr>
          <p:spPr bwMode="auto">
            <a:xfrm>
              <a:off x="4081" y="151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2369" y="129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1998" y="1515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3389" y="1519"/>
              <a:ext cx="10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240"/>
          <p:cNvGrpSpPr>
            <a:grpSpLocks/>
          </p:cNvGrpSpPr>
          <p:nvPr/>
        </p:nvGrpSpPr>
        <p:grpSpPr bwMode="auto">
          <a:xfrm>
            <a:off x="323850" y="2803525"/>
            <a:ext cx="6731000" cy="304800"/>
            <a:chOff x="567" y="1771"/>
            <a:chExt cx="4240" cy="192"/>
          </a:xfrm>
        </p:grpSpPr>
        <p:sp>
          <p:nvSpPr>
            <p:cNvPr id="9327" name="Rectangle 73"/>
            <p:cNvSpPr>
              <a:spLocks noChangeArrowheads="1"/>
            </p:cNvSpPr>
            <p:nvPr/>
          </p:nvSpPr>
          <p:spPr bwMode="auto">
            <a:xfrm>
              <a:off x="567" y="1771"/>
              <a:ext cx="4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00"/>
                  </a:solidFill>
                  <a:latin typeface="新細明體" charset="-120"/>
                </a:rPr>
                <a:t>․</a:t>
              </a:r>
              <a:r>
                <a:rPr lang="en-US" altLang="zh-TW" sz="2000" b="1">
                  <a:solidFill>
                    <a:srgbClr val="000000"/>
                  </a:solidFill>
                  <a:latin typeface="Times New Roman" pitchFamily="18" charset="0"/>
                </a:rPr>
                <a:t>Direct Evaluation: considering all possible </a:t>
              </a:r>
              <a:r>
                <a:rPr lang="en-US" altLang="zh-TW" b="1">
                  <a:solidFill>
                    <a:srgbClr val="000000"/>
                  </a:solidFill>
                  <a:latin typeface="Times New Roman" pitchFamily="18" charset="0"/>
                </a:rPr>
                <a:t>state sequence q</a:t>
              </a:r>
              <a:endParaRPr lang="en-US" altLang="zh-TW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28" name="Line 214"/>
            <p:cNvSpPr>
              <a:spLocks noChangeShapeType="1"/>
            </p:cNvSpPr>
            <p:nvPr/>
          </p:nvSpPr>
          <p:spPr bwMode="auto">
            <a:xfrm>
              <a:off x="4572" y="1826"/>
              <a:ext cx="82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3" name="Group 244"/>
          <p:cNvGrpSpPr>
            <a:grpSpLocks/>
          </p:cNvGrpSpPr>
          <p:nvPr/>
        </p:nvGrpSpPr>
        <p:grpSpPr bwMode="auto">
          <a:xfrm>
            <a:off x="1331913" y="3163888"/>
            <a:ext cx="4356100" cy="3578225"/>
            <a:chOff x="1179" y="1933"/>
            <a:chExt cx="2744" cy="2254"/>
          </a:xfrm>
        </p:grpSpPr>
        <p:sp>
          <p:nvSpPr>
            <p:cNvPr id="9224" name="Rectangle 75"/>
            <p:cNvSpPr>
              <a:spLocks noChangeArrowheads="1"/>
            </p:cNvSpPr>
            <p:nvPr/>
          </p:nvSpPr>
          <p:spPr bwMode="auto">
            <a:xfrm>
              <a:off x="2514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5" name="Rectangle 76"/>
            <p:cNvSpPr>
              <a:spLocks noChangeArrowheads="1"/>
            </p:cNvSpPr>
            <p:nvPr/>
          </p:nvSpPr>
          <p:spPr bwMode="auto">
            <a:xfrm>
              <a:off x="2589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6" name="Rectangle 77"/>
            <p:cNvSpPr>
              <a:spLocks noChangeArrowheads="1"/>
            </p:cNvSpPr>
            <p:nvPr/>
          </p:nvSpPr>
          <p:spPr bwMode="auto">
            <a:xfrm>
              <a:off x="2763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7" name="Rectangle 78"/>
            <p:cNvSpPr>
              <a:spLocks noChangeArrowheads="1"/>
            </p:cNvSpPr>
            <p:nvPr/>
          </p:nvSpPr>
          <p:spPr bwMode="auto">
            <a:xfrm>
              <a:off x="2937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8" name="Rectangle 79"/>
            <p:cNvSpPr>
              <a:spLocks noChangeArrowheads="1"/>
            </p:cNvSpPr>
            <p:nvPr/>
          </p:nvSpPr>
          <p:spPr bwMode="auto">
            <a:xfrm>
              <a:off x="3111" y="193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29" name="Rectangle 81"/>
            <p:cNvSpPr>
              <a:spLocks noChangeAspect="1" noChangeArrowheads="1"/>
            </p:cNvSpPr>
            <p:nvPr/>
          </p:nvSpPr>
          <p:spPr bwMode="auto">
            <a:xfrm>
              <a:off x="1179" y="2734"/>
              <a:ext cx="2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P(O|</a:t>
              </a:r>
              <a:endParaRPr lang="en-US" altLang="zh-TW"/>
            </a:p>
          </p:txBody>
        </p:sp>
        <p:sp>
          <p:nvSpPr>
            <p:cNvPr id="9230" name="Rectangle 82"/>
            <p:cNvSpPr>
              <a:spLocks noChangeAspect="1" noChangeArrowheads="1"/>
            </p:cNvSpPr>
            <p:nvPr/>
          </p:nvSpPr>
          <p:spPr bwMode="auto">
            <a:xfrm>
              <a:off x="1456" y="271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31" name="Rectangle 83"/>
            <p:cNvSpPr>
              <a:spLocks noChangeAspect="1" noChangeArrowheads="1"/>
            </p:cNvSpPr>
            <p:nvPr/>
          </p:nvSpPr>
          <p:spPr bwMode="auto">
            <a:xfrm>
              <a:off x="1540" y="2734"/>
              <a:ext cx="2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= </a:t>
              </a:r>
              <a:endParaRPr lang="en-US" altLang="zh-TW"/>
            </a:p>
          </p:txBody>
        </p:sp>
        <p:sp>
          <p:nvSpPr>
            <p:cNvPr id="9232" name="Rectangle 84"/>
            <p:cNvSpPr>
              <a:spLocks noChangeAspect="1" noChangeArrowheads="1"/>
            </p:cNvSpPr>
            <p:nvPr/>
          </p:nvSpPr>
          <p:spPr bwMode="auto">
            <a:xfrm>
              <a:off x="1756" y="2717"/>
              <a:ext cx="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altLang="zh-TW"/>
            </a:p>
          </p:txBody>
        </p:sp>
        <p:sp>
          <p:nvSpPr>
            <p:cNvPr id="9233" name="Rectangle 85"/>
            <p:cNvSpPr>
              <a:spLocks noChangeAspect="1" noChangeArrowheads="1"/>
            </p:cNvSpPr>
            <p:nvPr/>
          </p:nvSpPr>
          <p:spPr bwMode="auto">
            <a:xfrm>
              <a:off x="1865" y="2701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5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altLang="zh-TW"/>
            </a:p>
          </p:txBody>
        </p:sp>
        <p:sp>
          <p:nvSpPr>
            <p:cNvPr id="9234" name="Rectangle 86"/>
            <p:cNvSpPr>
              <a:spLocks noChangeAspect="1" noChangeArrowheads="1"/>
            </p:cNvSpPr>
            <p:nvPr/>
          </p:nvSpPr>
          <p:spPr bwMode="auto">
            <a:xfrm>
              <a:off x="192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[b</a:t>
              </a:r>
              <a:endParaRPr lang="en-US" altLang="zh-TW"/>
            </a:p>
          </p:txBody>
        </p:sp>
        <p:sp>
          <p:nvSpPr>
            <p:cNvPr id="9235" name="Rectangle 87"/>
            <p:cNvSpPr>
              <a:spLocks noChangeAspect="1" noChangeArrowheads="1"/>
            </p:cNvSpPr>
            <p:nvPr/>
          </p:nvSpPr>
          <p:spPr bwMode="auto">
            <a:xfrm>
              <a:off x="2056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36" name="Rectangle 88"/>
            <p:cNvSpPr>
              <a:spLocks noChangeAspect="1" noChangeArrowheads="1"/>
            </p:cNvSpPr>
            <p:nvPr/>
          </p:nvSpPr>
          <p:spPr bwMode="auto">
            <a:xfrm>
              <a:off x="2112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7" name="Rectangle 89"/>
            <p:cNvSpPr>
              <a:spLocks noChangeAspect="1" noChangeArrowheads="1"/>
            </p:cNvSpPr>
            <p:nvPr/>
          </p:nvSpPr>
          <p:spPr bwMode="auto">
            <a:xfrm>
              <a:off x="2158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38" name="Rectangle 90"/>
            <p:cNvSpPr>
              <a:spLocks noChangeAspect="1" noChangeArrowheads="1"/>
            </p:cNvSpPr>
            <p:nvPr/>
          </p:nvSpPr>
          <p:spPr bwMode="auto">
            <a:xfrm>
              <a:off x="2286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39" name="Rectangle 91"/>
            <p:cNvSpPr>
              <a:spLocks noChangeAspect="1" noChangeArrowheads="1"/>
            </p:cNvSpPr>
            <p:nvPr/>
          </p:nvSpPr>
          <p:spPr bwMode="auto">
            <a:xfrm>
              <a:off x="2337" y="273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endParaRPr lang="en-US" altLang="zh-TW"/>
            </a:p>
          </p:txBody>
        </p:sp>
        <p:sp>
          <p:nvSpPr>
            <p:cNvPr id="9240" name="Rectangle 92"/>
            <p:cNvSpPr>
              <a:spLocks noChangeAspect="1" noChangeArrowheads="1"/>
            </p:cNvSpPr>
            <p:nvPr/>
          </p:nvSpPr>
          <p:spPr bwMode="auto">
            <a:xfrm>
              <a:off x="242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1" name="Rectangle 93"/>
            <p:cNvSpPr>
              <a:spLocks noChangeAspect="1" noChangeArrowheads="1"/>
            </p:cNvSpPr>
            <p:nvPr/>
          </p:nvSpPr>
          <p:spPr bwMode="auto">
            <a:xfrm>
              <a:off x="2474" y="273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altLang="zh-TW"/>
            </a:p>
          </p:txBody>
        </p:sp>
        <p:sp>
          <p:nvSpPr>
            <p:cNvPr id="9242" name="Rectangle 94"/>
            <p:cNvSpPr>
              <a:spLocks noChangeAspect="1" noChangeArrowheads="1"/>
            </p:cNvSpPr>
            <p:nvPr/>
          </p:nvSpPr>
          <p:spPr bwMode="auto">
            <a:xfrm>
              <a:off x="2590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43" name="Rectangle 95"/>
            <p:cNvSpPr>
              <a:spLocks noChangeAspect="1" noChangeArrowheads="1"/>
            </p:cNvSpPr>
            <p:nvPr/>
          </p:nvSpPr>
          <p:spPr bwMode="auto">
            <a:xfrm>
              <a:off x="2646" y="2851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4" name="Rectangle 96"/>
            <p:cNvSpPr>
              <a:spLocks noChangeAspect="1" noChangeArrowheads="1"/>
            </p:cNvSpPr>
            <p:nvPr/>
          </p:nvSpPr>
          <p:spPr bwMode="auto">
            <a:xfrm>
              <a:off x="2691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45" name="Rectangle 97"/>
            <p:cNvSpPr>
              <a:spLocks noChangeAspect="1" noChangeArrowheads="1"/>
            </p:cNvSpPr>
            <p:nvPr/>
          </p:nvSpPr>
          <p:spPr bwMode="auto">
            <a:xfrm>
              <a:off x="2818" y="281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46" name="Rectangle 98"/>
            <p:cNvSpPr>
              <a:spLocks noChangeAspect="1" noChangeArrowheads="1"/>
            </p:cNvSpPr>
            <p:nvPr/>
          </p:nvSpPr>
          <p:spPr bwMode="auto">
            <a:xfrm>
              <a:off x="2869" y="273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47" name="Rectangle 99"/>
            <p:cNvSpPr>
              <a:spLocks noChangeAspect="1" noChangeArrowheads="1"/>
            </p:cNvSpPr>
            <p:nvPr/>
          </p:nvSpPr>
          <p:spPr bwMode="auto">
            <a:xfrm>
              <a:off x="2920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48" name="Rectangle 100"/>
            <p:cNvSpPr>
              <a:spLocks noChangeAspect="1" noChangeArrowheads="1"/>
            </p:cNvSpPr>
            <p:nvPr/>
          </p:nvSpPr>
          <p:spPr bwMode="auto">
            <a:xfrm>
              <a:off x="2946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49" name="Rectangle 101"/>
            <p:cNvSpPr>
              <a:spLocks noChangeAspect="1" noChangeArrowheads="1"/>
            </p:cNvSpPr>
            <p:nvPr/>
          </p:nvSpPr>
          <p:spPr bwMode="auto">
            <a:xfrm>
              <a:off x="29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0" name="Rectangle 102"/>
            <p:cNvSpPr>
              <a:spLocks noChangeAspect="1" noChangeArrowheads="1"/>
            </p:cNvSpPr>
            <p:nvPr/>
          </p:nvSpPr>
          <p:spPr bwMode="auto">
            <a:xfrm>
              <a:off x="3021" y="2734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51" name="Rectangle 103"/>
            <p:cNvSpPr>
              <a:spLocks noChangeAspect="1" noChangeArrowheads="1"/>
            </p:cNvSpPr>
            <p:nvPr/>
          </p:nvSpPr>
          <p:spPr bwMode="auto">
            <a:xfrm>
              <a:off x="3327" y="2734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zh-TW"/>
            </a:p>
          </p:txBody>
        </p:sp>
        <p:sp>
          <p:nvSpPr>
            <p:cNvPr id="9252" name="Rectangle 104"/>
            <p:cNvSpPr>
              <a:spLocks noChangeAspect="1" noChangeArrowheads="1"/>
            </p:cNvSpPr>
            <p:nvPr/>
          </p:nvSpPr>
          <p:spPr bwMode="auto">
            <a:xfrm>
              <a:off x="3404" y="281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53" name="Rectangle 105"/>
            <p:cNvSpPr>
              <a:spLocks noChangeAspect="1" noChangeArrowheads="1"/>
            </p:cNvSpPr>
            <p:nvPr/>
          </p:nvSpPr>
          <p:spPr bwMode="auto">
            <a:xfrm>
              <a:off x="3460" y="2851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4" name="Rectangle 106"/>
            <p:cNvSpPr>
              <a:spLocks noChangeAspect="1" noChangeArrowheads="1"/>
            </p:cNvSpPr>
            <p:nvPr/>
          </p:nvSpPr>
          <p:spPr bwMode="auto">
            <a:xfrm>
              <a:off x="3520" y="2734"/>
              <a:ext cx="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255" name="Rectangle 107"/>
            <p:cNvSpPr>
              <a:spLocks noChangeAspect="1" noChangeArrowheads="1"/>
            </p:cNvSpPr>
            <p:nvPr/>
          </p:nvSpPr>
          <p:spPr bwMode="auto">
            <a:xfrm>
              <a:off x="3649" y="281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56" name="Rectangle 108"/>
            <p:cNvSpPr>
              <a:spLocks noChangeAspect="1" noChangeArrowheads="1"/>
            </p:cNvSpPr>
            <p:nvPr/>
          </p:nvSpPr>
          <p:spPr bwMode="auto">
            <a:xfrm>
              <a:off x="3717" y="2734"/>
              <a:ext cx="1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)]</a:t>
              </a:r>
              <a:endParaRPr lang="en-US" altLang="zh-TW"/>
            </a:p>
          </p:txBody>
        </p:sp>
        <p:sp>
          <p:nvSpPr>
            <p:cNvPr id="9257" name="Rectangle 109"/>
            <p:cNvSpPr>
              <a:spLocks noChangeAspect="1" noChangeArrowheads="1"/>
            </p:cNvSpPr>
            <p:nvPr/>
          </p:nvSpPr>
          <p:spPr bwMode="auto">
            <a:xfrm>
              <a:off x="3819" y="277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58" name="Rectangle 110"/>
            <p:cNvSpPr>
              <a:spLocks noChangeAspect="1" noChangeArrowheads="1"/>
            </p:cNvSpPr>
            <p:nvPr/>
          </p:nvSpPr>
          <p:spPr bwMode="auto">
            <a:xfrm>
              <a:off x="3847" y="2765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59" name="Rectangle 111"/>
            <p:cNvSpPr>
              <a:spLocks noChangeAspect="1" noChangeArrowheads="1"/>
            </p:cNvSpPr>
            <p:nvPr/>
          </p:nvSpPr>
          <p:spPr bwMode="auto">
            <a:xfrm>
              <a:off x="3895" y="2777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0" name="Rectangle 119"/>
            <p:cNvSpPr>
              <a:spLocks noChangeAspect="1" noChangeArrowheads="1"/>
            </p:cNvSpPr>
            <p:nvPr/>
          </p:nvSpPr>
          <p:spPr bwMode="auto">
            <a:xfrm>
              <a:off x="1947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[</a:t>
              </a:r>
              <a:endParaRPr lang="en-US" altLang="zh-TW"/>
            </a:p>
          </p:txBody>
        </p:sp>
        <p:sp>
          <p:nvSpPr>
            <p:cNvPr id="9261" name="Rectangle 120"/>
            <p:cNvSpPr>
              <a:spLocks noChangeAspect="1" noChangeArrowheads="1"/>
            </p:cNvSpPr>
            <p:nvPr/>
          </p:nvSpPr>
          <p:spPr bwMode="auto">
            <a:xfrm>
              <a:off x="1998" y="3005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 altLang="zh-TW"/>
            </a:p>
          </p:txBody>
        </p:sp>
        <p:sp>
          <p:nvSpPr>
            <p:cNvPr id="9262" name="Rectangle 121"/>
            <p:cNvSpPr>
              <a:spLocks noChangeAspect="1" noChangeArrowheads="1"/>
            </p:cNvSpPr>
            <p:nvPr/>
          </p:nvSpPr>
          <p:spPr bwMode="auto">
            <a:xfrm>
              <a:off x="2081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3" name="Rectangle 122"/>
            <p:cNvSpPr>
              <a:spLocks noChangeAspect="1" noChangeArrowheads="1"/>
            </p:cNvSpPr>
            <p:nvPr/>
          </p:nvSpPr>
          <p:spPr bwMode="auto">
            <a:xfrm>
              <a:off x="2137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4" name="Rectangle 123"/>
            <p:cNvSpPr>
              <a:spLocks noChangeAspect="1" noChangeArrowheads="1"/>
            </p:cNvSpPr>
            <p:nvPr/>
          </p:nvSpPr>
          <p:spPr bwMode="auto">
            <a:xfrm>
              <a:off x="2184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65" name="Rectangle 124"/>
            <p:cNvSpPr>
              <a:spLocks noChangeAspect="1" noChangeArrowheads="1"/>
            </p:cNvSpPr>
            <p:nvPr/>
          </p:nvSpPr>
          <p:spPr bwMode="auto">
            <a:xfrm>
              <a:off x="2232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66" name="Rectangle 125"/>
            <p:cNvSpPr>
              <a:spLocks noChangeAspect="1" noChangeArrowheads="1"/>
            </p:cNvSpPr>
            <p:nvPr/>
          </p:nvSpPr>
          <p:spPr bwMode="auto">
            <a:xfrm>
              <a:off x="2258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67" name="Rectangle 126"/>
            <p:cNvSpPr>
              <a:spLocks noChangeAspect="1" noChangeArrowheads="1"/>
            </p:cNvSpPr>
            <p:nvPr/>
          </p:nvSpPr>
          <p:spPr bwMode="auto">
            <a:xfrm>
              <a:off x="2325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68" name="Rectangle 127"/>
            <p:cNvSpPr>
              <a:spLocks noChangeAspect="1" noChangeArrowheads="1"/>
            </p:cNvSpPr>
            <p:nvPr/>
          </p:nvSpPr>
          <p:spPr bwMode="auto">
            <a:xfrm>
              <a:off x="238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69" name="Rectangle 128"/>
            <p:cNvSpPr>
              <a:spLocks noChangeAspect="1" noChangeArrowheads="1"/>
            </p:cNvSpPr>
            <p:nvPr/>
          </p:nvSpPr>
          <p:spPr bwMode="auto">
            <a:xfrm>
              <a:off x="242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0" name="Rectangle 129"/>
            <p:cNvSpPr>
              <a:spLocks noChangeAspect="1" noChangeArrowheads="1"/>
            </p:cNvSpPr>
            <p:nvPr/>
          </p:nvSpPr>
          <p:spPr bwMode="auto">
            <a:xfrm>
              <a:off x="2484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1" name="Rectangle 130"/>
            <p:cNvSpPr>
              <a:spLocks noChangeAspect="1" noChangeArrowheads="1"/>
            </p:cNvSpPr>
            <p:nvPr/>
          </p:nvSpPr>
          <p:spPr bwMode="auto">
            <a:xfrm>
              <a:off x="2529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2" name="Rectangle 131"/>
            <p:cNvSpPr>
              <a:spLocks noChangeAspect="1" noChangeArrowheads="1"/>
            </p:cNvSpPr>
            <p:nvPr/>
          </p:nvSpPr>
          <p:spPr bwMode="auto">
            <a:xfrm>
              <a:off x="2577" y="3023"/>
              <a:ext cx="11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altLang="zh-TW"/>
            </a:p>
          </p:txBody>
        </p:sp>
        <p:sp>
          <p:nvSpPr>
            <p:cNvPr id="9273" name="Rectangle 132"/>
            <p:cNvSpPr>
              <a:spLocks noChangeAspect="1" noChangeArrowheads="1"/>
            </p:cNvSpPr>
            <p:nvPr/>
          </p:nvSpPr>
          <p:spPr bwMode="auto">
            <a:xfrm>
              <a:off x="2684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4" name="Rectangle 133"/>
            <p:cNvSpPr>
              <a:spLocks noChangeAspect="1" noChangeArrowheads="1"/>
            </p:cNvSpPr>
            <p:nvPr/>
          </p:nvSpPr>
          <p:spPr bwMode="auto">
            <a:xfrm>
              <a:off x="2741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9275" name="Rectangle 134"/>
            <p:cNvSpPr>
              <a:spLocks noChangeAspect="1" noChangeArrowheads="1"/>
            </p:cNvSpPr>
            <p:nvPr/>
          </p:nvSpPr>
          <p:spPr bwMode="auto">
            <a:xfrm>
              <a:off x="2786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76" name="Rectangle 135"/>
            <p:cNvSpPr>
              <a:spLocks noChangeAspect="1" noChangeArrowheads="1"/>
            </p:cNvSpPr>
            <p:nvPr/>
          </p:nvSpPr>
          <p:spPr bwMode="auto">
            <a:xfrm>
              <a:off x="2842" y="314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altLang="zh-TW"/>
            </a:p>
          </p:txBody>
        </p:sp>
        <p:sp>
          <p:nvSpPr>
            <p:cNvPr id="9277" name="Rectangle 136"/>
            <p:cNvSpPr>
              <a:spLocks noChangeAspect="1" noChangeArrowheads="1"/>
            </p:cNvSpPr>
            <p:nvPr/>
          </p:nvSpPr>
          <p:spPr bwMode="auto">
            <a:xfrm>
              <a:off x="2888" y="3066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278" name="Rectangle 137"/>
            <p:cNvSpPr>
              <a:spLocks noChangeAspect="1" noChangeArrowheads="1"/>
            </p:cNvSpPr>
            <p:nvPr/>
          </p:nvSpPr>
          <p:spPr bwMode="auto">
            <a:xfrm>
              <a:off x="2915" y="3054"/>
              <a:ext cx="5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altLang="zh-TW"/>
            </a:p>
          </p:txBody>
        </p:sp>
        <p:sp>
          <p:nvSpPr>
            <p:cNvPr id="9279" name="Rectangle 138"/>
            <p:cNvSpPr>
              <a:spLocks noChangeAspect="1" noChangeArrowheads="1"/>
            </p:cNvSpPr>
            <p:nvPr/>
          </p:nvSpPr>
          <p:spPr bwMode="auto">
            <a:xfrm>
              <a:off x="2962" y="3023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……</a:t>
              </a:r>
              <a:endParaRPr lang="en-US" altLang="zh-TW"/>
            </a:p>
          </p:txBody>
        </p:sp>
        <p:sp>
          <p:nvSpPr>
            <p:cNvPr id="9280" name="Rectangle 139"/>
            <p:cNvSpPr>
              <a:spLocks noChangeAspect="1" noChangeArrowheads="1"/>
            </p:cNvSpPr>
            <p:nvPr/>
          </p:nvSpPr>
          <p:spPr bwMode="auto">
            <a:xfrm>
              <a:off x="3269" y="3023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zh-TW"/>
            </a:p>
          </p:txBody>
        </p:sp>
        <p:sp>
          <p:nvSpPr>
            <p:cNvPr id="9281" name="Rectangle 140"/>
            <p:cNvSpPr>
              <a:spLocks noChangeAspect="1" noChangeArrowheads="1"/>
            </p:cNvSpPr>
            <p:nvPr/>
          </p:nvSpPr>
          <p:spPr bwMode="auto">
            <a:xfrm>
              <a:off x="333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2" name="Rectangle 141"/>
            <p:cNvSpPr>
              <a:spLocks noChangeAspect="1" noChangeArrowheads="1"/>
            </p:cNvSpPr>
            <p:nvPr/>
          </p:nvSpPr>
          <p:spPr bwMode="auto">
            <a:xfrm>
              <a:off x="3394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3" name="Rectangle 142"/>
            <p:cNvSpPr>
              <a:spLocks noChangeAspect="1" noChangeArrowheads="1"/>
            </p:cNvSpPr>
            <p:nvPr/>
          </p:nvSpPr>
          <p:spPr bwMode="auto">
            <a:xfrm>
              <a:off x="3443" y="3139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zh-TW"/>
            </a:p>
          </p:txBody>
        </p:sp>
        <p:sp>
          <p:nvSpPr>
            <p:cNvPr id="9284" name="Rectangle 143"/>
            <p:cNvSpPr>
              <a:spLocks noChangeAspect="1" noChangeArrowheads="1"/>
            </p:cNvSpPr>
            <p:nvPr/>
          </p:nvSpPr>
          <p:spPr bwMode="auto">
            <a:xfrm>
              <a:off x="3473" y="3139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9285" name="Rectangle 144"/>
            <p:cNvSpPr>
              <a:spLocks noChangeAspect="1" noChangeArrowheads="1"/>
            </p:cNvSpPr>
            <p:nvPr/>
          </p:nvSpPr>
          <p:spPr bwMode="auto">
            <a:xfrm>
              <a:off x="3517" y="310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  <a:endParaRPr lang="en-US" altLang="zh-TW"/>
            </a:p>
          </p:txBody>
        </p:sp>
        <p:sp>
          <p:nvSpPr>
            <p:cNvPr id="9286" name="Rectangle 145"/>
            <p:cNvSpPr>
              <a:spLocks noChangeAspect="1" noChangeArrowheads="1"/>
            </p:cNvSpPr>
            <p:nvPr/>
          </p:nvSpPr>
          <p:spPr bwMode="auto">
            <a:xfrm>
              <a:off x="3572" y="313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87" name="Rectangle 146"/>
            <p:cNvSpPr>
              <a:spLocks noChangeAspect="1" noChangeArrowheads="1"/>
            </p:cNvSpPr>
            <p:nvPr/>
          </p:nvSpPr>
          <p:spPr bwMode="auto">
            <a:xfrm>
              <a:off x="363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]</a:t>
              </a:r>
              <a:endParaRPr lang="en-US" altLang="zh-TW"/>
            </a:p>
          </p:txBody>
        </p:sp>
        <p:sp>
          <p:nvSpPr>
            <p:cNvPr id="9288" name="Rectangle 147"/>
            <p:cNvSpPr>
              <a:spLocks noChangeAspect="1" noChangeArrowheads="1"/>
            </p:cNvSpPr>
            <p:nvPr/>
          </p:nvSpPr>
          <p:spPr bwMode="auto">
            <a:xfrm>
              <a:off x="3681" y="3023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89" name="Rectangle 158"/>
            <p:cNvSpPr>
              <a:spLocks noChangeAspect="1" noChangeArrowheads="1"/>
            </p:cNvSpPr>
            <p:nvPr/>
          </p:nvSpPr>
          <p:spPr bwMode="auto">
            <a:xfrm>
              <a:off x="2344" y="3518"/>
              <a:ext cx="2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 P(q|</a:t>
              </a:r>
              <a:endParaRPr lang="en-US" altLang="zh-TW"/>
            </a:p>
          </p:txBody>
        </p:sp>
        <p:sp>
          <p:nvSpPr>
            <p:cNvPr id="9290" name="Rectangle 159"/>
            <p:cNvSpPr>
              <a:spLocks noChangeAspect="1" noChangeArrowheads="1"/>
            </p:cNvSpPr>
            <p:nvPr/>
          </p:nvSpPr>
          <p:spPr bwMode="auto">
            <a:xfrm>
              <a:off x="2665" y="350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291" name="Rectangle 160"/>
            <p:cNvSpPr>
              <a:spLocks noChangeAspect="1" noChangeArrowheads="1"/>
            </p:cNvSpPr>
            <p:nvPr/>
          </p:nvSpPr>
          <p:spPr bwMode="auto">
            <a:xfrm>
              <a:off x="2749" y="3518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292" name="Rectangle 163"/>
            <p:cNvSpPr>
              <a:spLocks noChangeAspect="1" noChangeArrowheads="1"/>
            </p:cNvSpPr>
            <p:nvPr/>
          </p:nvSpPr>
          <p:spPr bwMode="auto">
            <a:xfrm>
              <a:off x="1179" y="3757"/>
              <a:ext cx="19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total number of different q : N</a:t>
              </a:r>
              <a:endParaRPr lang="en-US" altLang="zh-TW"/>
            </a:p>
          </p:txBody>
        </p:sp>
        <p:sp>
          <p:nvSpPr>
            <p:cNvPr id="9293" name="Rectangle 164"/>
            <p:cNvSpPr>
              <a:spLocks noChangeAspect="1" noChangeArrowheads="1"/>
            </p:cNvSpPr>
            <p:nvPr/>
          </p:nvSpPr>
          <p:spPr bwMode="auto">
            <a:xfrm>
              <a:off x="3092" y="3740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  <p:sp>
          <p:nvSpPr>
            <p:cNvPr id="9294" name="Rectangle 167"/>
            <p:cNvSpPr>
              <a:spLocks noChangeAspect="1" noChangeArrowheads="1"/>
            </p:cNvSpPr>
            <p:nvPr/>
          </p:nvSpPr>
          <p:spPr bwMode="auto">
            <a:xfrm>
              <a:off x="1179" y="3995"/>
              <a:ext cx="20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huge computation requirements</a:t>
              </a:r>
              <a:endParaRPr lang="en-US" altLang="zh-TW"/>
            </a:p>
          </p:txBody>
        </p:sp>
        <p:sp>
          <p:nvSpPr>
            <p:cNvPr id="9295" name="Line 188"/>
            <p:cNvSpPr>
              <a:spLocks noChangeAspect="1" noChangeShapeType="1"/>
            </p:cNvSpPr>
            <p:nvPr/>
          </p:nvSpPr>
          <p:spPr bwMode="auto">
            <a:xfrm>
              <a:off x="1320" y="2742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96" name="Line 189"/>
            <p:cNvSpPr>
              <a:spLocks noChangeAspect="1" noChangeShapeType="1"/>
            </p:cNvSpPr>
            <p:nvPr/>
          </p:nvSpPr>
          <p:spPr bwMode="auto">
            <a:xfrm>
              <a:off x="2785" y="3811"/>
              <a:ext cx="9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97" name="Group 192"/>
            <p:cNvGrpSpPr>
              <a:grpSpLocks noChangeAspect="1"/>
            </p:cNvGrpSpPr>
            <p:nvPr/>
          </p:nvGrpSpPr>
          <p:grpSpPr bwMode="auto">
            <a:xfrm>
              <a:off x="2512" y="3328"/>
              <a:ext cx="168" cy="125"/>
              <a:chOff x="2937" y="3311"/>
              <a:chExt cx="174" cy="130"/>
            </a:xfrm>
          </p:grpSpPr>
          <p:sp>
            <p:nvSpPr>
              <p:cNvPr id="9325" name="Freeform 190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6" name="Freeform 191"/>
              <p:cNvSpPr>
                <a:spLocks noChangeAspect="1"/>
              </p:cNvSpPr>
              <p:nvPr/>
            </p:nvSpPr>
            <p:spPr bwMode="auto">
              <a:xfrm>
                <a:off x="2937" y="3311"/>
                <a:ext cx="174" cy="130"/>
              </a:xfrm>
              <a:custGeom>
                <a:avLst/>
                <a:gdLst>
                  <a:gd name="T0" fmla="*/ 0 w 174"/>
                  <a:gd name="T1" fmla="*/ 97 h 130"/>
                  <a:gd name="T2" fmla="*/ 43 w 174"/>
                  <a:gd name="T3" fmla="*/ 97 h 130"/>
                  <a:gd name="T4" fmla="*/ 43 w 174"/>
                  <a:gd name="T5" fmla="*/ 0 h 130"/>
                  <a:gd name="T6" fmla="*/ 130 w 174"/>
                  <a:gd name="T7" fmla="*/ 0 h 130"/>
                  <a:gd name="T8" fmla="*/ 130 w 174"/>
                  <a:gd name="T9" fmla="*/ 97 h 130"/>
                  <a:gd name="T10" fmla="*/ 174 w 174"/>
                  <a:gd name="T11" fmla="*/ 97 h 130"/>
                  <a:gd name="T12" fmla="*/ 87 w 174"/>
                  <a:gd name="T13" fmla="*/ 130 h 130"/>
                  <a:gd name="T14" fmla="*/ 0 w 174"/>
                  <a:gd name="T15" fmla="*/ 97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4" h="130">
                    <a:moveTo>
                      <a:pt x="0" y="97"/>
                    </a:moveTo>
                    <a:lnTo>
                      <a:pt x="43" y="97"/>
                    </a:lnTo>
                    <a:lnTo>
                      <a:pt x="43" y="0"/>
                    </a:lnTo>
                    <a:lnTo>
                      <a:pt x="130" y="0"/>
                    </a:lnTo>
                    <a:lnTo>
                      <a:pt x="130" y="97"/>
                    </a:lnTo>
                    <a:lnTo>
                      <a:pt x="174" y="97"/>
                    </a:lnTo>
                    <a:lnTo>
                      <a:pt x="87" y="130"/>
                    </a:lnTo>
                    <a:lnTo>
                      <a:pt x="0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98" name="Group 195"/>
            <p:cNvGrpSpPr>
              <a:grpSpLocks noChangeAspect="1"/>
            </p:cNvGrpSpPr>
            <p:nvPr/>
          </p:nvGrpSpPr>
          <p:grpSpPr bwMode="auto">
            <a:xfrm>
              <a:off x="2558" y="2627"/>
              <a:ext cx="167" cy="101"/>
              <a:chOff x="2985" y="2583"/>
              <a:chExt cx="173" cy="105"/>
            </a:xfrm>
          </p:grpSpPr>
          <p:sp>
            <p:nvSpPr>
              <p:cNvPr id="9323" name="Freeform 193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324" name="Freeform 194"/>
              <p:cNvSpPr>
                <a:spLocks noChangeAspect="1"/>
              </p:cNvSpPr>
              <p:nvPr/>
            </p:nvSpPr>
            <p:spPr bwMode="auto">
              <a:xfrm>
                <a:off x="2985" y="2583"/>
                <a:ext cx="173" cy="105"/>
              </a:xfrm>
              <a:custGeom>
                <a:avLst/>
                <a:gdLst>
                  <a:gd name="T0" fmla="*/ 0 w 173"/>
                  <a:gd name="T1" fmla="*/ 26 h 105"/>
                  <a:gd name="T2" fmla="*/ 43 w 173"/>
                  <a:gd name="T3" fmla="*/ 26 h 105"/>
                  <a:gd name="T4" fmla="*/ 43 w 173"/>
                  <a:gd name="T5" fmla="*/ 105 h 105"/>
                  <a:gd name="T6" fmla="*/ 130 w 173"/>
                  <a:gd name="T7" fmla="*/ 105 h 105"/>
                  <a:gd name="T8" fmla="*/ 130 w 173"/>
                  <a:gd name="T9" fmla="*/ 26 h 105"/>
                  <a:gd name="T10" fmla="*/ 173 w 173"/>
                  <a:gd name="T11" fmla="*/ 26 h 105"/>
                  <a:gd name="T12" fmla="*/ 86 w 173"/>
                  <a:gd name="T13" fmla="*/ 0 h 105"/>
                  <a:gd name="T14" fmla="*/ 0 w 173"/>
                  <a:gd name="T15" fmla="*/ 26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105">
                    <a:moveTo>
                      <a:pt x="0" y="26"/>
                    </a:moveTo>
                    <a:lnTo>
                      <a:pt x="43" y="26"/>
                    </a:lnTo>
                    <a:lnTo>
                      <a:pt x="43" y="105"/>
                    </a:lnTo>
                    <a:lnTo>
                      <a:pt x="130" y="105"/>
                    </a:lnTo>
                    <a:lnTo>
                      <a:pt x="130" y="26"/>
                    </a:lnTo>
                    <a:lnTo>
                      <a:pt x="173" y="26"/>
                    </a:lnTo>
                    <a:lnTo>
                      <a:pt x="86" y="0"/>
                    </a:lnTo>
                    <a:lnTo>
                      <a:pt x="0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99" name="Line 196"/>
            <p:cNvSpPr>
              <a:spLocks noChangeAspect="1" noChangeShapeType="1"/>
            </p:cNvSpPr>
            <p:nvPr/>
          </p:nvSpPr>
          <p:spPr bwMode="auto">
            <a:xfrm>
              <a:off x="2539" y="3561"/>
              <a:ext cx="60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0" name="Line 197"/>
            <p:cNvSpPr>
              <a:spLocks noChangeAspect="1" noChangeShapeType="1"/>
            </p:cNvSpPr>
            <p:nvPr/>
          </p:nvSpPr>
          <p:spPr bwMode="auto">
            <a:xfrm>
              <a:off x="2605" y="2400"/>
              <a:ext cx="7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1" name="Line 198"/>
            <p:cNvSpPr>
              <a:spLocks noChangeAspect="1" noChangeShapeType="1"/>
            </p:cNvSpPr>
            <p:nvPr/>
          </p:nvSpPr>
          <p:spPr bwMode="auto">
            <a:xfrm>
              <a:off x="2783" y="2409"/>
              <a:ext cx="5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02" name="Rectangle 199"/>
            <p:cNvSpPr>
              <a:spLocks noChangeAspect="1" noChangeArrowheads="1"/>
            </p:cNvSpPr>
            <p:nvPr/>
          </p:nvSpPr>
          <p:spPr bwMode="auto">
            <a:xfrm>
              <a:off x="2449" y="2384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 altLang="zh-TW"/>
            </a:p>
          </p:txBody>
        </p:sp>
        <p:sp>
          <p:nvSpPr>
            <p:cNvPr id="9303" name="Rectangle 200"/>
            <p:cNvSpPr>
              <a:spLocks noChangeAspect="1" noChangeArrowheads="1"/>
            </p:cNvSpPr>
            <p:nvPr/>
          </p:nvSpPr>
          <p:spPr bwMode="auto">
            <a:xfrm>
              <a:off x="2535" y="2384"/>
              <a:ext cx="1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(O</a:t>
              </a:r>
              <a:endParaRPr lang="en-US" altLang="zh-TW"/>
            </a:p>
          </p:txBody>
        </p:sp>
        <p:sp>
          <p:nvSpPr>
            <p:cNvPr id="9304" name="Rectangle 201"/>
            <p:cNvSpPr>
              <a:spLocks noChangeAspect="1" noChangeArrowheads="1"/>
            </p:cNvSpPr>
            <p:nvPr/>
          </p:nvSpPr>
          <p:spPr bwMode="auto">
            <a:xfrm>
              <a:off x="2696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5" name="Rectangle 202"/>
            <p:cNvSpPr>
              <a:spLocks noChangeAspect="1" noChangeArrowheads="1"/>
            </p:cNvSpPr>
            <p:nvPr/>
          </p:nvSpPr>
          <p:spPr bwMode="auto">
            <a:xfrm>
              <a:off x="2717" y="2384"/>
              <a:ext cx="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|</a:t>
              </a:r>
              <a:endParaRPr lang="en-US" altLang="zh-TW"/>
            </a:p>
          </p:txBody>
        </p:sp>
        <p:sp>
          <p:nvSpPr>
            <p:cNvPr id="9306" name="Rectangle 203"/>
            <p:cNvSpPr>
              <a:spLocks noChangeAspect="1" noChangeArrowheads="1"/>
            </p:cNvSpPr>
            <p:nvPr/>
          </p:nvSpPr>
          <p:spPr bwMode="auto">
            <a:xfrm>
              <a:off x="2747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7" name="Rectangle 204"/>
            <p:cNvSpPr>
              <a:spLocks noChangeAspect="1" noChangeArrowheads="1"/>
            </p:cNvSpPr>
            <p:nvPr/>
          </p:nvSpPr>
          <p:spPr bwMode="auto">
            <a:xfrm>
              <a:off x="2768" y="2384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q,</a:t>
              </a:r>
              <a:endParaRPr lang="en-US" altLang="zh-TW"/>
            </a:p>
          </p:txBody>
        </p:sp>
        <p:sp>
          <p:nvSpPr>
            <p:cNvPr id="9308" name="Rectangle 205"/>
            <p:cNvSpPr>
              <a:spLocks noChangeAspect="1" noChangeArrowheads="1"/>
            </p:cNvSpPr>
            <p:nvPr/>
          </p:nvSpPr>
          <p:spPr bwMode="auto">
            <a:xfrm>
              <a:off x="2884" y="2447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09" name="Rectangle 206"/>
            <p:cNvSpPr>
              <a:spLocks noChangeAspect="1" noChangeArrowheads="1"/>
            </p:cNvSpPr>
            <p:nvPr/>
          </p:nvSpPr>
          <p:spPr bwMode="auto">
            <a:xfrm>
              <a:off x="2905" y="2367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endParaRPr lang="en-US" altLang="zh-TW"/>
            </a:p>
          </p:txBody>
        </p:sp>
        <p:sp>
          <p:nvSpPr>
            <p:cNvPr id="9310" name="Rectangle 207"/>
            <p:cNvSpPr>
              <a:spLocks noChangeAspect="1" noChangeArrowheads="1"/>
            </p:cNvSpPr>
            <p:nvPr/>
          </p:nvSpPr>
          <p:spPr bwMode="auto">
            <a:xfrm>
              <a:off x="2989" y="2384"/>
              <a:ext cx="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altLang="zh-TW"/>
            </a:p>
          </p:txBody>
        </p:sp>
        <p:sp>
          <p:nvSpPr>
            <p:cNvPr id="9311" name="Rectangle 215"/>
            <p:cNvSpPr>
              <a:spLocks noChangeAspect="1" noChangeArrowheads="1"/>
            </p:cNvSpPr>
            <p:nvPr/>
          </p:nvSpPr>
          <p:spPr bwMode="auto">
            <a:xfrm>
              <a:off x="1726" y="2906"/>
              <a:ext cx="16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all q</a:t>
              </a:r>
              <a:endParaRPr lang="en-US" altLang="zh-TW"/>
            </a:p>
          </p:txBody>
        </p:sp>
        <p:sp>
          <p:nvSpPr>
            <p:cNvPr id="9312" name="Rectangle 216"/>
            <p:cNvSpPr>
              <a:spLocks noChangeAspect="1" noChangeArrowheads="1"/>
            </p:cNvSpPr>
            <p:nvPr/>
          </p:nvSpPr>
          <p:spPr bwMode="auto">
            <a:xfrm>
              <a:off x="1883" y="290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/>
            </a:p>
          </p:txBody>
        </p:sp>
        <p:sp>
          <p:nvSpPr>
            <p:cNvPr id="9313" name="Line 217"/>
            <p:cNvSpPr>
              <a:spLocks noChangeAspect="1" noChangeShapeType="1"/>
            </p:cNvSpPr>
            <p:nvPr/>
          </p:nvSpPr>
          <p:spPr bwMode="auto">
            <a:xfrm>
              <a:off x="1844" y="2917"/>
              <a:ext cx="39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9314" name="Object 225"/>
            <p:cNvGraphicFramePr>
              <a:graphicFrameLocks noChangeAspect="1"/>
            </p:cNvGraphicFramePr>
            <p:nvPr/>
          </p:nvGraphicFramePr>
          <p:xfrm>
            <a:off x="1202" y="2004"/>
            <a:ext cx="23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7" name="方程式" r:id="rId3" imgW="3467100" imgH="330200" progId="Equation.3">
                    <p:embed/>
                  </p:oleObj>
                </mc:Choice>
                <mc:Fallback>
                  <p:oleObj name="方程式" r:id="rId3" imgW="3467100" imgH="330200" progId="Equation.3">
                    <p:embed/>
                    <p:pic>
                      <p:nvPicPr>
                        <p:cNvPr id="0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004"/>
                          <a:ext cx="2380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315" name="Group 232"/>
            <p:cNvGrpSpPr>
              <a:grpSpLocks/>
            </p:cNvGrpSpPr>
            <p:nvPr/>
          </p:nvGrpSpPr>
          <p:grpSpPr bwMode="auto">
            <a:xfrm>
              <a:off x="1724" y="2223"/>
              <a:ext cx="179" cy="106"/>
              <a:chOff x="2281" y="2478"/>
              <a:chExt cx="179" cy="106"/>
            </a:xfrm>
          </p:grpSpPr>
          <p:sp>
            <p:nvSpPr>
              <p:cNvPr id="9320" name="Rectangle 229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21" name="Rectangle 230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22" name="Line 231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16" name="Group 236"/>
            <p:cNvGrpSpPr>
              <a:grpSpLocks/>
            </p:cNvGrpSpPr>
            <p:nvPr/>
          </p:nvGrpSpPr>
          <p:grpSpPr bwMode="auto">
            <a:xfrm>
              <a:off x="2506" y="2223"/>
              <a:ext cx="179" cy="106"/>
              <a:chOff x="2281" y="2478"/>
              <a:chExt cx="179" cy="106"/>
            </a:xfrm>
          </p:grpSpPr>
          <p:sp>
            <p:nvSpPr>
              <p:cNvPr id="9317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281" y="2478"/>
                <a:ext cx="16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all q</a:t>
                </a:r>
                <a:endParaRPr lang="en-US" altLang="zh-TW"/>
              </a:p>
            </p:txBody>
          </p:sp>
          <p:sp>
            <p:nvSpPr>
              <p:cNvPr id="9318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438" y="2478"/>
                <a:ext cx="2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1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 altLang="zh-TW"/>
              </a:p>
            </p:txBody>
          </p:sp>
          <p:sp>
            <p:nvSpPr>
              <p:cNvPr id="9319" name="Line 239"/>
              <p:cNvSpPr>
                <a:spLocks noChangeAspect="1" noChangeShapeType="1"/>
              </p:cNvSpPr>
              <p:nvPr/>
            </p:nvSpPr>
            <p:spPr bwMode="auto">
              <a:xfrm>
                <a:off x="2399" y="2489"/>
                <a:ext cx="39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2288</Words>
  <Application>Microsoft Office PowerPoint</Application>
  <PresentationFormat>如螢幕大小 (4:3)</PresentationFormat>
  <Paragraphs>795</Paragraphs>
  <Slides>53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53</vt:i4>
      </vt:variant>
    </vt:vector>
  </HeadingPairs>
  <TitlesOfParts>
    <vt:vector size="59" baseType="lpstr">
      <vt:lpstr>1_預設簡報設計</vt:lpstr>
      <vt:lpstr>Equation</vt:lpstr>
      <vt:lpstr>方程式</vt:lpstr>
      <vt:lpstr>Document</vt:lpstr>
      <vt:lpstr>Microsoft Word 97 - 2003 Document</vt:lpstr>
      <vt:lpstr>Microsoft 方程式編輯器 3.0</vt:lpstr>
      <vt:lpstr>PowerPoint 簡報</vt:lpstr>
      <vt:lpstr>Markov Model</vt:lpstr>
      <vt:lpstr>Markov Model</vt:lpstr>
      <vt:lpstr>Hidden Markov Model</vt:lpstr>
      <vt:lpstr>Hidden Markov Model</vt:lpstr>
      <vt:lpstr>Hidden Markov Model</vt:lpstr>
      <vt:lpstr>PowerPoint 簡報</vt:lpstr>
      <vt:lpstr>Hidden Markov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Vector Quantization (VQ)</vt:lpstr>
      <vt:lpstr>PowerPoint 簡報</vt:lpstr>
      <vt:lpstr>PowerPoint 簡報</vt:lpstr>
      <vt:lpstr>Vector Quantization (VQ)</vt:lpstr>
      <vt:lpstr>PowerPoint 簡報</vt:lpstr>
      <vt:lpstr>PowerPoint 簡報</vt:lpstr>
      <vt:lpstr>PowerPoint 簡報</vt:lpstr>
      <vt:lpstr>Vector Quantization (VQ)</vt:lpstr>
      <vt:lpstr>Distance Measures</vt:lpstr>
      <vt:lpstr>Vector Quantization (VQ)</vt:lpstr>
      <vt:lpstr>PowerPoint 簡報</vt:lpstr>
      <vt:lpstr>Vector Quantization (VQ)</vt:lpstr>
      <vt:lpstr>PowerPoint 簡報</vt:lpstr>
      <vt:lpstr>Initialization in HMM Training</vt:lpstr>
      <vt:lpstr>PowerPoint 簡報</vt:lpstr>
      <vt:lpstr>Initialization in HMM Training</vt:lpstr>
      <vt:lpstr>Initialization in HMM Training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434</cp:revision>
  <cp:lastPrinted>2014-03-14T08:43:49Z</cp:lastPrinted>
  <dcterms:created xsi:type="dcterms:W3CDTF">2002-02-22T11:13:19Z</dcterms:created>
  <dcterms:modified xsi:type="dcterms:W3CDTF">2014-03-14T08:50:26Z</dcterms:modified>
</cp:coreProperties>
</file>