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00" r:id="rId3"/>
    <p:sldMasterId id="2147483724" r:id="rId4"/>
    <p:sldMasterId id="2147483736" r:id="rId5"/>
    <p:sldMasterId id="2147484084" r:id="rId6"/>
    <p:sldMasterId id="2147484096" r:id="rId7"/>
    <p:sldMasterId id="2147484108" r:id="rId8"/>
    <p:sldMasterId id="2147484120" r:id="rId9"/>
    <p:sldMasterId id="2147484132" r:id="rId10"/>
    <p:sldMasterId id="2147484700" r:id="rId11"/>
  </p:sldMasterIdLst>
  <p:notesMasterIdLst>
    <p:notesMasterId r:id="rId58"/>
  </p:notesMasterIdLst>
  <p:handoutMasterIdLst>
    <p:handoutMasterId r:id="rId59"/>
  </p:handoutMasterIdLst>
  <p:sldIdLst>
    <p:sldId id="264" r:id="rId12"/>
    <p:sldId id="285" r:id="rId13"/>
    <p:sldId id="311" r:id="rId14"/>
    <p:sldId id="297" r:id="rId15"/>
    <p:sldId id="286" r:id="rId16"/>
    <p:sldId id="317" r:id="rId17"/>
    <p:sldId id="310" r:id="rId18"/>
    <p:sldId id="288" r:id="rId19"/>
    <p:sldId id="300" r:id="rId20"/>
    <p:sldId id="319" r:id="rId21"/>
    <p:sldId id="295" r:id="rId22"/>
    <p:sldId id="313" r:id="rId23"/>
    <p:sldId id="289" r:id="rId24"/>
    <p:sldId id="291" r:id="rId25"/>
    <p:sldId id="265" r:id="rId26"/>
    <p:sldId id="302" r:id="rId27"/>
    <p:sldId id="268" r:id="rId28"/>
    <p:sldId id="266" r:id="rId29"/>
    <p:sldId id="303" r:id="rId30"/>
    <p:sldId id="270" r:id="rId31"/>
    <p:sldId id="271" r:id="rId32"/>
    <p:sldId id="272" r:id="rId33"/>
    <p:sldId id="273" r:id="rId34"/>
    <p:sldId id="315" r:id="rId35"/>
    <p:sldId id="305" r:id="rId36"/>
    <p:sldId id="274" r:id="rId37"/>
    <p:sldId id="323" r:id="rId38"/>
    <p:sldId id="304" r:id="rId39"/>
    <p:sldId id="275" r:id="rId40"/>
    <p:sldId id="276" r:id="rId41"/>
    <p:sldId id="318" r:id="rId42"/>
    <p:sldId id="316" r:id="rId43"/>
    <p:sldId id="277" r:id="rId44"/>
    <p:sldId id="278" r:id="rId45"/>
    <p:sldId id="324" r:id="rId46"/>
    <p:sldId id="279" r:id="rId47"/>
    <p:sldId id="280" r:id="rId48"/>
    <p:sldId id="322" r:id="rId49"/>
    <p:sldId id="306" r:id="rId50"/>
    <p:sldId id="281" r:id="rId51"/>
    <p:sldId id="307" r:id="rId52"/>
    <p:sldId id="282" r:id="rId53"/>
    <p:sldId id="308" r:id="rId54"/>
    <p:sldId id="283" r:id="rId55"/>
    <p:sldId id="321" r:id="rId56"/>
    <p:sldId id="284" r:id="rId57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5E5E7"/>
    <a:srgbClr val="D2EAEC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72" autoAdjust="0"/>
  </p:normalViewPr>
  <p:slideViewPr>
    <p:cSldViewPr>
      <p:cViewPr>
        <p:scale>
          <a:sx n="110" d="100"/>
          <a:sy n="110" d="100"/>
        </p:scale>
        <p:origin x="-806" y="1291"/>
      </p:cViewPr>
      <p:guideLst>
        <p:guide orient="horz" pos="252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64" y="-7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F659ABA-71D6-48C1-AF44-8DFBBA634DAA}" type="datetimeFigureOut">
              <a:rPr lang="zh-TW" altLang="en-US"/>
              <a:pPr>
                <a:defRPr/>
              </a:pPr>
              <a:t>2014/10/24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6891E6-7A20-4D7A-BDC9-1771F16BD60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/>
              <a:t>7.0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81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5C7783-A4A0-4C73-9D97-1A26F9D1958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D41A02-8826-4E66-B0B2-2719927569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70CEC9-B7FE-47B3-907F-8F89297B191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085E4-C31A-40E0-8649-A92670B693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7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35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1BAA98-BC0E-40E1-BB45-F12796B588D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6E624A-BFE7-4EA2-B3C3-77BB69A3CA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7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38586E-DE37-47D8-8119-F198933BF857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DF4E51-D496-471C-9B49-137CD5DA9B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89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39A624-0826-4DE8-BF8E-2DE3EF2E2A2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250B70-1DF4-477A-BD2E-B2DE8D2095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413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7057A7D-CAEF-4406-A1C0-BDEF7563A676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EE3802-CAA3-4F0B-8C44-0D5971C48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247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A1A146-80D2-4020-8153-01E535F9F6B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C03E3E-9FA7-4940-B4CC-00DB32F53B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516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73C4C1-9C03-4B6C-9DBD-5B0811C3386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F85476-8E87-4EF3-B847-5CEEA67DB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447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E68BCA-DC4E-46E9-898B-6E7ADE0AB62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A55382-244B-489E-9416-2C53175698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59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3631BBA-F328-44BA-A6F8-3FC7C08D3A0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4A5565-8748-4A25-8F54-E7AB72D904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211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3B8A36-6F3B-4A8F-82DF-E5BE97D683D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F71C69-318E-4212-A9F6-C510EC82E1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35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62EA32-920C-4AFF-BE8D-E2F5F802162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0501DD-71A7-4ED6-9CFC-5806715A98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308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14F184-8BD9-4645-8ED2-4A21EAD23CF9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903AE4-C203-4E7D-8CA9-9CA447BEB1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8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F2B15F-1369-4756-B3E0-AA9A1032F13C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5F7CD3-DEB1-48F2-957E-16FCC995B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41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B5C1BF-26FC-426C-9CD9-14B4FB4C336E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DC905A-1CAD-42FA-A75D-102442DC04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79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D40AB0-25FA-4480-BC56-8F673957028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628F9E9-4132-4E9B-843B-3635C46619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190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02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73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4398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3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023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6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891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509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1792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29056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3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38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90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59ECA6-46A1-4B45-9446-7C5F9C91023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3193D8-BADC-4CAA-AFB9-F40CE0F43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0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50CFB7-87DF-4B16-9F7C-C31BB09AE991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E6465F-7181-444D-87AF-E4D98679FA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2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75EE8D-35D9-497E-9CF4-8989656869B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BB238C-EC18-4C25-9574-334943AFF5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8340C3-88D4-49F6-9C84-D5378DBE1C5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F504D1-1A06-42E6-B41E-60F7950279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697653-168C-4A77-ABAF-7439F614AC0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77CD31-2114-43D4-8DEA-EE01BD14E1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6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3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C986D7-4197-4240-82C7-1D6B6D632B9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739035-4098-440C-8521-2ACAB6F03A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7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18564C-6133-4F6B-9B51-C7A5EE0011C1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62E475-1B03-4694-BB83-EA682D984A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8C7798E-5E12-4B71-8E04-754DE747FDD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BACCD8-46CA-4B69-80FB-2BDEA8F732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27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8B9C3B-C885-46C4-8566-764F58110A56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3A73A3-489A-4F91-8A8F-D8A7B108C1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9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3E6BF2-188B-4556-BAC9-CA0372E7F72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37D954-6009-4A2A-A103-102CB918C6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34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5418B8-965D-493A-8F43-F461DF83639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976065-CE8D-4F36-9EF8-A61BD3825A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13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78CA34-2F0E-45AC-8545-5AAA54904AD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38BBA1-C130-4A97-BF73-AA2793A08A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64D0C1-C7B7-4CD1-9831-E277951CD7F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06DF6D-DFB8-41A0-A13E-4E092E023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41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E1CED5-8F0D-4FA6-9808-E8BCDDD6DE4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F16FD9-7B69-4821-9EF1-79E93C5655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4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F27FEA-B782-4B54-BD23-1E71E1325DC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88C46F-9183-4CBE-8623-9DBC4C4809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67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316C73-2701-4BAC-A024-8D310295EE6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6F44F4-774C-4A62-8D99-89E20E4F3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49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F29077-D062-49B1-9B28-DDC69CB2B8F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0E235A-1080-4C27-BB17-CCAC1AEAC2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10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C64FCC-FEF0-4E2D-A834-47A9449CEC3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88F65E-B1B8-43B7-9A58-FE24D16791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29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4AAF63-FDE9-4ECA-9F53-C568ED506A6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86CC78-8F81-4E17-B74F-16B8DE71F3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44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A4554D-2525-4F4D-A89D-7ABB9F5D1A9E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51D55F-5E49-44DC-B384-933E213801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34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6B2DAF-0F45-40C7-A999-074A85254CE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F0723D-7204-4F7A-A5DC-2C53943C5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3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66A018-583E-422B-B13C-29745541358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5866FFB-ACDC-48D5-91A7-9D53B54F55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72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2D4E71-19BE-4DDF-88A7-A7E78B31B38C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0644F1-5843-4FD0-A628-81ADE4074D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38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358F7D-4066-4670-ADEF-CC43678AE247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920177-5E38-4B49-A3B0-FB5B197F4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8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E82A6D-4D43-4927-BB00-56ECE621B0D9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4077F9-246F-48CB-8B1F-041E8B3B0E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362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03014D-B8B3-44F3-B711-220B6E7F5B17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8149BC-911A-492B-A173-D06DBC8898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93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4AD7409-BB62-4F11-8FBB-0597205FD52B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F37F47-E2F6-4E88-92C7-F11025E42E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678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6ED5AB-6041-4B51-ABFE-710FA1A41CF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2F9F2D-6E6D-47EE-9A07-AC000C72FA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76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0D4819-94A0-44A9-91DD-B133EB386C0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E4E833F-7D38-4BC5-80DE-96B71E1C88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0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FAEBAD-E584-48B2-86C4-26B79978934C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6371C7-C87A-4EF5-9D92-8FA83C49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20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AFE3A8-75D2-42E0-B22A-E4F6F43DE547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059A2E-E8A3-453A-8F9A-7758CF7977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8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F4B3EC-F3A6-42F9-AD3A-4718D222099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47D59C-2506-4E2D-B397-5FCE366233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57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F4B98D-0487-4FC9-8A99-0F42986399EE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C625A79-298A-4778-818E-9FC2E26246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1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F5AB370-94E7-4AD5-B0C0-8117381F4DA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D57372-25EB-47AF-BFCB-4CB5F034C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3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8E2258-F3E1-46DD-BA66-8B22B93C672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4572BD-E532-49DA-9C7A-EFAF03CB9C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92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C098735-D2DC-45F9-93F7-B1DA4A25F96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2DFAD23-F4AA-4859-9876-9C7FF7327B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36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24CAB-B577-4318-9BBD-F1B2259600E3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00FE5A-7580-40CB-A8C5-03ED3E9969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03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8C79F4-5B1F-4215-A498-D79DEB25FC0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43F390-1B64-4F25-87B1-91BCD81237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31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93D9B1-7332-48E9-BF95-7C6253960DD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F7D4679-B6FA-4EE4-B3D0-7FAEC736C4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068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4FF882-3E1E-4261-8CB9-34260E085BF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B1DD8D-DFEA-4200-A134-989A0CEF5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3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4F46C0-CF3C-4B89-950D-9F0D4431668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AE8054-9C26-43CF-A15C-C7C970C2EC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802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DCDDF2-D1AD-40BE-BFF4-847C68A0D1FB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C19AB9-DD0A-45A1-A012-6B6B310AAC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06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66375D-EE3A-4552-9FFE-EC349AC1F02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7F3EC0-8142-45D9-89D3-0FF4CD1F93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816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57BC78-072A-48E6-884E-448C3131E29E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984684-1C18-4113-8604-02ED7E736A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72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694CE2-21FF-4EEA-B160-D4238FA353D9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795262-A0AA-4927-9095-97B37E36B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1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7A34C0-E772-4964-AC5D-7058713D867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5AE87F-83D5-4645-8DAF-3C8A08D57D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4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410F9B-1207-4419-94F3-41990EE3538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E26973-1D19-4D2B-9C6C-B7DC741FA2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34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47859B-DAE4-4DFF-9C14-4D9F1596DD6E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480613-367C-4630-9008-C29F6D086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1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DEE685-6FF5-4536-B4D2-8F4CCB98507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769A6-8348-408D-A18F-2290246C32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7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61838C-28BA-47B1-AF72-501600B3DE3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9B9BD82-B8EA-4E92-A6C8-2FE02EA0D5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114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50B6F3-FD27-488C-B03A-148038BC4529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44C0C6-8A92-41F8-AD63-416CA402C0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6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1EA12F1-738A-465D-A165-6C1AF9A8145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30C2-A220-40BC-9BD8-D8B6EFF62B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289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F62053-F24F-4388-8043-33C914BA8E21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D48AFB7-0A80-4BC9-B6BE-E3ADBBFD9F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0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A33B93-7240-4F6C-B29C-F79BDCAA39D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9E14C6-3B40-4C9A-9F87-8153DEA8C6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11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115712-F880-47DC-A9C3-58D00A587AA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EF8D9D-ED6E-48CD-B564-9C5E9D76E6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03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A80847-DFF6-4EF4-9B4E-8AE7081E5D7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701E8A-B066-4F19-A185-8A34E0EC6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47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09525B-CCF6-4DE1-973F-6D37E74DC726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11530F-85F6-416C-A863-46B51E4841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25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14A7E0-329F-4BD8-8C04-5FAF5CDB9EE1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2ABA08-1C74-4098-A647-8AD45B8FC2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60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687CA55-E0D1-43D9-A8CA-726672C5994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E8386F-F07D-4164-9C0D-782914EC09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52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3D6D57-8E3E-4383-AD36-2315BA86646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A6356A-806F-461D-B845-B1A29563C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48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6C6ACF-A77F-4509-AE8D-8B3B52F87186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3600679-8D09-4B4B-9D1C-77F528C101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8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AA012D-1B50-42D6-BE83-D898A544CF7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608E7D-9599-49B3-8C13-07839BAA2C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52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ACD61B-53CA-4B17-9B3E-FB44EE267C9B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2635DB-C0FF-4708-8830-B154524453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4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2B7590-62B7-464C-899C-E8CB01510567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4F0DE2-B01B-4997-8B81-100F3EC15B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42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F12003-ABE6-4B0A-8B25-2B95AC3332F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018462-7ACC-459B-9862-807070D873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3165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18E5CD-B5F7-47F3-9DA9-D9306DC2EC26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103020-F9AD-4383-A094-0CECB11C3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38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44B79F-0D47-4671-A146-4DA8920E412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652DB2-7DC3-4C51-85DD-6805C44E4A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844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6016E83-E73C-4D39-9C76-CD4EC811F616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54CD71-41B9-4314-BBA4-DF17CA4CB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5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572067-0BD5-4D40-A612-208363F34081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A6BE89-6EA8-49F6-97DD-9BD85C917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178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69BDE4-754C-4E31-B76C-B3B8448640AC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6E9DD8-68E2-4E0B-8ADE-9121A3E47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1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B60E69-E481-4F8B-9A89-2F509249710B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0F38C0E-54E4-41ED-BEF6-349F5BCBA5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67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044484-ACB5-4878-8E2D-D5493E5ABA0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FA3293-B0CC-4600-B9F2-A755A66D0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0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18401C-1161-4479-9D97-3080CA7C162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C2DF4B-69D7-4584-A321-0218A30C2E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36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E9F30EC-43E2-4C1B-8FAF-7416FD6F91F0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97DEF5-0EAC-4D70-B98C-A8EFCD6216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800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83CA15B-DB68-4883-AD9A-AFD3992C760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D0D061-8731-47C4-8911-C732A18CAA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45604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7EF6DF-FAAE-40BA-A127-440CBD63F514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CABCC97-1121-4F1C-B206-1F50876EA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395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B19B95-C9EC-4A59-9485-0419C58B46D9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EE231B-FD37-4399-A50A-BD3959CADB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55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C0F68A-97BC-43CF-B954-5FC3EFFAB5F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EDD3EF-7C4B-4ECB-8C8D-D9F574E67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80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24EB2C-D8A4-4F92-B45D-8D61225C0133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3525D5-3528-4C5D-ACDD-1762AA04F5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07C63D-C872-43B0-98F4-CAE1201C743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8B344B-C16F-4A64-AF24-AC74C06D31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48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8A07C1-2722-43F9-B394-9A3312E4B9B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1B9427-C331-4572-AA37-3E71D7882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59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55F414-AF77-4FA3-AFC1-96F360A7478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8D1765-956E-4056-8386-487A70F99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31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4F9B0B-8B2C-4F75-9C70-8EB851CA4EF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D952AA-0EAD-4F6F-8AB1-6F3C2FE94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05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EF474D-6569-4E74-92D6-95447C9439B8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837645-7F12-41C1-8046-D101DF413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355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A8A7D0-E430-476F-B22C-9A03C3C8A2C3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23FA13-83CF-44A4-92FB-C019F1A435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7" r:id="rId1"/>
    <p:sldLayoutId id="2147487738" r:id="rId2"/>
    <p:sldLayoutId id="2147487739" r:id="rId3"/>
    <p:sldLayoutId id="2147487740" r:id="rId4"/>
    <p:sldLayoutId id="2147487741" r:id="rId5"/>
    <p:sldLayoutId id="2147487742" r:id="rId6"/>
    <p:sldLayoutId id="2147487743" r:id="rId7"/>
    <p:sldLayoutId id="2147487744" r:id="rId8"/>
    <p:sldLayoutId id="2147487745" r:id="rId9"/>
    <p:sldLayoutId id="2147487746" r:id="rId10"/>
    <p:sldLayoutId id="2147487747" r:id="rId11"/>
    <p:sldLayoutId id="2147487748" r:id="rId12"/>
    <p:sldLayoutId id="2147487749" r:id="rId13"/>
    <p:sldLayoutId id="2147487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3A9660C-8B79-49B3-AAA5-DFE2CC911127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48EFEB93-8D18-4B66-BD5A-D15B554905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1" r:id="rId1"/>
    <p:sldLayoutId id="2147487862" r:id="rId2"/>
    <p:sldLayoutId id="2147487863" r:id="rId3"/>
    <p:sldLayoutId id="2147487864" r:id="rId4"/>
    <p:sldLayoutId id="2147487865" r:id="rId5"/>
    <p:sldLayoutId id="2147487866" r:id="rId6"/>
    <p:sldLayoutId id="2147487867" r:id="rId7"/>
    <p:sldLayoutId id="2147487868" r:id="rId8"/>
    <p:sldLayoutId id="2147487869" r:id="rId9"/>
    <p:sldLayoutId id="2147487870" r:id="rId10"/>
    <p:sldLayoutId id="2147487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751" r:id="rId1"/>
    <p:sldLayoutId id="2147487752" r:id="rId2"/>
    <p:sldLayoutId id="2147487753" r:id="rId3"/>
    <p:sldLayoutId id="2147487754" r:id="rId4"/>
    <p:sldLayoutId id="2147487755" r:id="rId5"/>
    <p:sldLayoutId id="2147487756" r:id="rId6"/>
    <p:sldLayoutId id="2147487757" r:id="rId7"/>
    <p:sldLayoutId id="2147487758" r:id="rId8"/>
    <p:sldLayoutId id="2147487759" r:id="rId9"/>
    <p:sldLayoutId id="2147487760" r:id="rId10"/>
    <p:sldLayoutId id="2147487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1F8D2A04-E94F-43F9-9E39-A67394A36B7B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E03E4D94-925B-4AFE-888E-0A45508748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5994EDE-B1BF-483F-B3AE-19EAAE09B052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AB01D2E-0377-418E-95AB-51467E1AE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3" r:id="rId1"/>
    <p:sldLayoutId id="2147487774" r:id="rId2"/>
    <p:sldLayoutId id="2147487775" r:id="rId3"/>
    <p:sldLayoutId id="2147487776" r:id="rId4"/>
    <p:sldLayoutId id="2147487777" r:id="rId5"/>
    <p:sldLayoutId id="2147487778" r:id="rId6"/>
    <p:sldLayoutId id="2147487779" r:id="rId7"/>
    <p:sldLayoutId id="2147487780" r:id="rId8"/>
    <p:sldLayoutId id="2147487781" r:id="rId9"/>
    <p:sldLayoutId id="2147487782" r:id="rId10"/>
    <p:sldLayoutId id="2147487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6D2E0E1A-AD7D-4620-ABD7-320AF66BA0A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B7AECC46-35A6-4B0D-98B6-5461ADE469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5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343081A8-0108-42FB-B41D-9B6DD0F9120D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0EEA6115-58BC-4AE0-999E-DFD33421D8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F0ED545-6984-4C7A-A801-1E449CA734F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D5354DCF-1DB6-4B3A-918B-69524152A3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0492341-49AD-4298-B43C-2996B06DFB7F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08A24EA-7801-4E43-B230-38E1538B2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48FEB2C-12B4-41E1-82CF-2D729F26E33A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F35650B-3447-405A-8363-4A8149BAE4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0" r:id="rId2"/>
    <p:sldLayoutId id="2147487841" r:id="rId3"/>
    <p:sldLayoutId id="2147487842" r:id="rId4"/>
    <p:sldLayoutId id="2147487843" r:id="rId5"/>
    <p:sldLayoutId id="2147487844" r:id="rId6"/>
    <p:sldLayoutId id="2147487845" r:id="rId7"/>
    <p:sldLayoutId id="2147487846" r:id="rId8"/>
    <p:sldLayoutId id="2147487847" r:id="rId9"/>
    <p:sldLayoutId id="2147487848" r:id="rId10"/>
    <p:sldLayoutId id="2147487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1C9ED30-520D-4385-97ED-AA063A5BCFD5}" type="datetimeFigureOut">
              <a:rPr lang="zh-TW" altLang="en-US"/>
              <a:pPr>
                <a:defRPr/>
              </a:pPr>
              <a:t>2014/10/24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77CCA4A-A6FD-46B0-8C0C-217912921A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0" r:id="rId1"/>
    <p:sldLayoutId id="2147487851" r:id="rId2"/>
    <p:sldLayoutId id="2147487852" r:id="rId3"/>
    <p:sldLayoutId id="2147487853" r:id="rId4"/>
    <p:sldLayoutId id="2147487854" r:id="rId5"/>
    <p:sldLayoutId id="2147487855" r:id="rId6"/>
    <p:sldLayoutId id="2147487856" r:id="rId7"/>
    <p:sldLayoutId id="2147487857" r:id="rId8"/>
    <p:sldLayoutId id="2147487858" r:id="rId9"/>
    <p:sldLayoutId id="2147487859" r:id="rId10"/>
    <p:sldLayoutId id="2147487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.ntu.edu.tw/~karchung/Phonetics%20II%20page%20fourteen.htm" TargetMode="External"/><Relationship Id="rId13" Type="http://schemas.openxmlformats.org/officeDocument/2006/relationships/hyperlink" Target="http://www.asel.udel.edu/speech/tutorials/synthesis/vowels.html" TargetMode="External"/><Relationship Id="rId3" Type="http://schemas.openxmlformats.org/officeDocument/2006/relationships/hyperlink" Target="http://homepage.ntu.edu.tw/~karchung/phonetics%20II%20page%20eight.htm" TargetMode="External"/><Relationship Id="rId7" Type="http://schemas.openxmlformats.org/officeDocument/2006/relationships/hyperlink" Target="http://homepage.ntu.edu.tw/~karchung/Phonetics%20II%20page%20thirteen.htm" TargetMode="External"/><Relationship Id="rId12" Type="http://schemas.openxmlformats.org/officeDocument/2006/relationships/hyperlink" Target="http://homepage.ntu.edu.tw/~karchung/Phonetics%20II%20page%20twentythree.htm" TargetMode="External"/><Relationship Id="rId2" Type="http://schemas.openxmlformats.org/officeDocument/2006/relationships/hyperlink" Target="http://homepage.ntu.edu.tw/~karchung/intro%20page%20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.ntu.edu.tw/~karchung/Phonetics%20II%20page%20twelve.htm" TargetMode="External"/><Relationship Id="rId11" Type="http://schemas.openxmlformats.org/officeDocument/2006/relationships/hyperlink" Target="http://homepage.ntu.edu.tw/~karchung/Phonetics%20II%20page%20twentyone.htm" TargetMode="External"/><Relationship Id="rId5" Type="http://schemas.openxmlformats.org/officeDocument/2006/relationships/hyperlink" Target="http://homepage.ntu.edu.tw/~karchung/Phonetics%20II%20page%20ten.htm" TargetMode="External"/><Relationship Id="rId10" Type="http://schemas.openxmlformats.org/officeDocument/2006/relationships/hyperlink" Target="http://homepage.ntu.edu.tw/~karchung/Phonetics%20II%20page%20twenty.htm" TargetMode="External"/><Relationship Id="rId4" Type="http://schemas.openxmlformats.org/officeDocument/2006/relationships/hyperlink" Target="http://homepage.ntu.edu.tw/~karchung/Phonetics%20II%20page%20nine.htm" TargetMode="External"/><Relationship Id="rId9" Type="http://schemas.openxmlformats.org/officeDocument/2006/relationships/hyperlink" Target="http://homepage.ntu.edu.tw/~karchung/Phonetics%20II%20page%20nineteen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Times New Roman" pitchFamily="18" charset="0"/>
              </a:rPr>
              <a:t>7.0 Speech Signals and Front-end Processing</a:t>
            </a:r>
            <a:endParaRPr lang="en-US" altLang="zh-TW" sz="3000" smtClean="0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6624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3.3, 3.4 of Becchetti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9.3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0530736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1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728788"/>
          <a:ext cx="32988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2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28788"/>
                        <a:ext cx="32988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3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4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5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6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7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8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9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5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1187450" y="1112838"/>
            <a:ext cx="684053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08050"/>
            <a:ext cx="540385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2209800"/>
            <a:ext cx="3733800" cy="3916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29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71600"/>
            <a:ext cx="4448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frequency contours</a:t>
            </a:r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2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6567488" y="11223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Times New Roman" pitchFamily="18" charset="0"/>
              </a:rPr>
              <a:t>He will allow a rare lie.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303213" y="6234113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6.1 of Huang, or 2.2, 2.3 of Rabiner and Juang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Speech Signals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87741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Voiced/unvoiced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濁音、清音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Pitch/tone	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音高、聲調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Vocal tract        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聲道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Frequency domain/formant frequency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Spectrogram representation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295" name="Text Box 25"/>
          <p:cNvSpPr txBox="1">
            <a:spLocks noChangeArrowheads="1"/>
          </p:cNvSpPr>
          <p:nvPr/>
        </p:nvSpPr>
        <p:spPr bwMode="auto">
          <a:xfrm>
            <a:off x="184150" y="4919663"/>
            <a:ext cx="8774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19138" indent="-269875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digitization and transmission of the parameters will be adequate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at receiver the parameters can produce x[n] with the model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much less parameters with much slower variation in time lead to much less bits required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the key for low bit rate speech coding</a:t>
            </a:r>
            <a:r>
              <a:rPr lang="en-US" altLang="zh-TW" sz="1800"/>
              <a:t> </a:t>
            </a:r>
          </a:p>
        </p:txBody>
      </p:sp>
      <p:sp>
        <p:nvSpPr>
          <p:cNvPr id="140296" name="Line 31"/>
          <p:cNvSpPr>
            <a:spLocks noChangeShapeType="1"/>
          </p:cNvSpPr>
          <p:nvPr/>
        </p:nvSpPr>
        <p:spPr bwMode="auto">
          <a:xfrm>
            <a:off x="2901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7" name="Line 32"/>
          <p:cNvSpPr>
            <a:spLocks noChangeShapeType="1"/>
          </p:cNvSpPr>
          <p:nvPr/>
        </p:nvSpPr>
        <p:spPr bwMode="auto">
          <a:xfrm>
            <a:off x="5187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8" name="Line 33"/>
          <p:cNvSpPr>
            <a:spLocks noChangeShapeType="1"/>
          </p:cNvSpPr>
          <p:nvPr/>
        </p:nvSpPr>
        <p:spPr bwMode="auto">
          <a:xfrm>
            <a:off x="3511550" y="3805238"/>
            <a:ext cx="228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9" name="Line 34"/>
          <p:cNvSpPr>
            <a:spLocks noChangeShapeType="1"/>
          </p:cNvSpPr>
          <p:nvPr/>
        </p:nvSpPr>
        <p:spPr bwMode="auto">
          <a:xfrm>
            <a:off x="5797550" y="3805238"/>
            <a:ext cx="762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300" name="Text Box 35"/>
          <p:cNvSpPr txBox="1">
            <a:spLocks noChangeArrowheads="1"/>
          </p:cNvSpPr>
          <p:nvPr/>
        </p:nvSpPr>
        <p:spPr bwMode="auto">
          <a:xfrm>
            <a:off x="572135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1" name="Text Box 36"/>
          <p:cNvSpPr txBox="1">
            <a:spLocks noChangeArrowheads="1"/>
          </p:cNvSpPr>
          <p:nvPr/>
        </p:nvSpPr>
        <p:spPr bwMode="auto">
          <a:xfrm>
            <a:off x="302260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u[n]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1530350" y="4670425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3" name="Text Box 38"/>
          <p:cNvSpPr txBox="1">
            <a:spLocks noChangeArrowheads="1"/>
          </p:cNvSpPr>
          <p:nvPr/>
        </p:nvSpPr>
        <p:spPr bwMode="auto">
          <a:xfrm>
            <a:off x="3816350" y="4635500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4" name="AutoShape 39"/>
          <p:cNvSpPr>
            <a:spLocks noChangeArrowheads="1"/>
          </p:cNvSpPr>
          <p:nvPr/>
        </p:nvSpPr>
        <p:spPr bwMode="auto">
          <a:xfrm>
            <a:off x="1958975" y="4141788"/>
            <a:ext cx="542925" cy="604837"/>
          </a:xfrm>
          <a:prstGeom prst="upArrow">
            <a:avLst>
              <a:gd name="adj1" fmla="val 66028"/>
              <a:gd name="adj2" fmla="val 40848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5" name="AutoShape 40"/>
          <p:cNvSpPr>
            <a:spLocks noChangeArrowheads="1"/>
          </p:cNvSpPr>
          <p:nvPr/>
        </p:nvSpPr>
        <p:spPr bwMode="auto">
          <a:xfrm>
            <a:off x="4197350" y="4119563"/>
            <a:ext cx="609600" cy="606425"/>
          </a:xfrm>
          <a:prstGeom prst="upArrow">
            <a:avLst>
              <a:gd name="adj1" fmla="val 59370"/>
              <a:gd name="adj2" fmla="val 43333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6" name="Text Box 41"/>
          <p:cNvSpPr txBox="1">
            <a:spLocks noChangeArrowheads="1"/>
          </p:cNvSpPr>
          <p:nvPr/>
        </p:nvSpPr>
        <p:spPr bwMode="auto">
          <a:xfrm>
            <a:off x="1530350" y="3441700"/>
            <a:ext cx="13716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Excitation Generator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7" name="Text Box 42"/>
          <p:cNvSpPr txBox="1">
            <a:spLocks noChangeArrowheads="1"/>
          </p:cNvSpPr>
          <p:nvPr/>
        </p:nvSpPr>
        <p:spPr bwMode="auto">
          <a:xfrm>
            <a:off x="3740150" y="3441700"/>
            <a:ext cx="14478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Vocal Tract Model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8" name="Rectangle 43"/>
          <p:cNvSpPr>
            <a:spLocks noChangeArrowheads="1"/>
          </p:cNvSpPr>
          <p:nvPr/>
        </p:nvSpPr>
        <p:spPr bwMode="auto">
          <a:xfrm>
            <a:off x="1987550" y="4654550"/>
            <a:ext cx="2819400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9" name="Text Box 44"/>
          <p:cNvSpPr txBox="1">
            <a:spLocks noChangeArrowheads="1"/>
          </p:cNvSpPr>
          <p:nvPr/>
        </p:nvSpPr>
        <p:spPr bwMode="auto">
          <a:xfrm>
            <a:off x="1987550" y="2957513"/>
            <a:ext cx="533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Ex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0" name="Text Box 45"/>
          <p:cNvSpPr txBox="1">
            <a:spLocks noChangeArrowheads="1"/>
          </p:cNvSpPr>
          <p:nvPr/>
        </p:nvSpPr>
        <p:spPr bwMode="auto">
          <a:xfrm>
            <a:off x="3571875" y="2924175"/>
            <a:ext cx="1905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G(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),G(z), g[n]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1" name="Text Box 46"/>
          <p:cNvSpPr txBox="1">
            <a:spLocks noChangeArrowheads="1"/>
          </p:cNvSpPr>
          <p:nvPr/>
        </p:nvSpPr>
        <p:spPr bwMode="auto">
          <a:xfrm>
            <a:off x="5187950" y="38052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x[n]=u[n]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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g[n]</a:t>
            </a: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=U(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endParaRPr lang="en-US" altLang="zh-TW" sz="2000" b="1">
              <a:solidFill>
                <a:srgbClr val="9933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X(z)=U(z)G(z)</a:t>
            </a:r>
          </a:p>
        </p:txBody>
      </p:sp>
      <p:sp>
        <p:nvSpPr>
          <p:cNvPr id="140312" name="Text Box 47"/>
          <p:cNvSpPr txBox="1">
            <a:spLocks noChangeArrowheads="1"/>
          </p:cNvSpPr>
          <p:nvPr/>
        </p:nvSpPr>
        <p:spPr bwMode="auto">
          <a:xfrm>
            <a:off x="2838450" y="3752850"/>
            <a:ext cx="7921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</a:t>
            </a:r>
            <a:r>
              <a:rPr lang="en-US" altLang="zh-TW" sz="18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(z)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群組 2"/>
          <p:cNvGrpSpPr>
            <a:grpSpLocks/>
          </p:cNvGrpSpPr>
          <p:nvPr/>
        </p:nvGrpSpPr>
        <p:grpSpPr bwMode="auto">
          <a:xfrm>
            <a:off x="973138" y="404813"/>
            <a:ext cx="7486650" cy="5391150"/>
            <a:chOff x="973138" y="404813"/>
            <a:chExt cx="7487294" cy="5391150"/>
          </a:xfrm>
        </p:grpSpPr>
        <p:pic>
          <p:nvPicPr>
            <p:cNvPr id="14131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404813"/>
              <a:ext cx="7199312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6" name="文字方塊 1"/>
            <p:cNvSpPr txBox="1">
              <a:spLocks noChangeArrowheads="1"/>
            </p:cNvSpPr>
            <p:nvPr/>
          </p:nvSpPr>
          <p:spPr bwMode="auto">
            <a:xfrm>
              <a:off x="1106488" y="568325"/>
              <a:ext cx="6335712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b="1" u="sng">
                  <a:latin typeface="Arial" charset="0"/>
                </a:rPr>
                <a:t>Speech Source Model</a:t>
              </a:r>
              <a:endParaRPr lang="zh-TW" altLang="en-US" b="1" u="sng">
                <a:latin typeface="Arial" charset="0"/>
              </a:endParaRPr>
            </a:p>
          </p:txBody>
        </p:sp>
        <p:sp>
          <p:nvSpPr>
            <p:cNvPr id="141317" name="矩形 1"/>
            <p:cNvSpPr>
              <a:spLocks noChangeArrowheads="1"/>
            </p:cNvSpPr>
            <p:nvPr/>
          </p:nvSpPr>
          <p:spPr bwMode="auto">
            <a:xfrm>
              <a:off x="5796136" y="1628800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x(t)</a:t>
              </a:r>
            </a:p>
          </p:txBody>
        </p:sp>
        <p:sp>
          <p:nvSpPr>
            <p:cNvPr id="141318" name="矩形 4"/>
            <p:cNvSpPr>
              <a:spLocks noChangeArrowheads="1"/>
            </p:cNvSpPr>
            <p:nvPr/>
          </p:nvSpPr>
          <p:spPr bwMode="auto">
            <a:xfrm>
              <a:off x="7092280" y="3708321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a[n]</a:t>
              </a:r>
            </a:p>
          </p:txBody>
        </p:sp>
        <p:sp>
          <p:nvSpPr>
            <p:cNvPr id="141319" name="矩形 5"/>
            <p:cNvSpPr>
              <a:spLocks noChangeArrowheads="1"/>
            </p:cNvSpPr>
            <p:nvPr/>
          </p:nvSpPr>
          <p:spPr bwMode="auto">
            <a:xfrm>
              <a:off x="7308304" y="2556193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1320" name="矩形 6"/>
            <p:cNvSpPr>
              <a:spLocks noChangeArrowheads="1"/>
            </p:cNvSpPr>
            <p:nvPr/>
          </p:nvSpPr>
          <p:spPr bwMode="auto">
            <a:xfrm>
              <a:off x="7380312" y="4932457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6788"/>
            <a:ext cx="822960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Sophisticated model for speech production</a:t>
            </a: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Simplified model for speech production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1219200" y="371633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41" name="Rectangle 7"/>
          <p:cNvSpPr>
            <a:spLocks noChangeArrowheads="1"/>
          </p:cNvSpPr>
          <p:nvPr/>
        </p:nvSpPr>
        <p:spPr bwMode="auto">
          <a:xfrm>
            <a:off x="1139825" y="1922463"/>
            <a:ext cx="132873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42" name="Rectangle 8"/>
          <p:cNvSpPr>
            <a:spLocks noChangeArrowheads="1"/>
          </p:cNvSpPr>
          <p:nvPr/>
        </p:nvSpPr>
        <p:spPr bwMode="auto">
          <a:xfrm>
            <a:off x="1647825" y="2778125"/>
            <a:ext cx="94138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Uncorrelated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Noise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 useBgFill="1">
        <p:nvSpPr>
          <p:cNvPr id="142343" name="Rectangle 9"/>
          <p:cNvSpPr>
            <a:spLocks noChangeArrowheads="1"/>
          </p:cNvSpPr>
          <p:nvPr/>
        </p:nvSpPr>
        <p:spPr bwMode="auto">
          <a:xfrm>
            <a:off x="2735263" y="1927225"/>
            <a:ext cx="825500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G(z)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Glottal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 flipV="1">
            <a:off x="2468563" y="2225675"/>
            <a:ext cx="2555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2613025" y="3135313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3581400" y="2224088"/>
            <a:ext cx="2444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47" name="Group 13"/>
          <p:cNvGrpSpPr>
            <a:grpSpLocks/>
          </p:cNvGrpSpPr>
          <p:nvPr/>
        </p:nvGrpSpPr>
        <p:grpSpPr bwMode="auto">
          <a:xfrm>
            <a:off x="3843338" y="2098675"/>
            <a:ext cx="265112" cy="263525"/>
            <a:chOff x="1715" y="2995"/>
            <a:chExt cx="167" cy="166"/>
          </a:xfrm>
        </p:grpSpPr>
        <p:sp>
          <p:nvSpPr>
            <p:cNvPr id="142402" name="Oval 14"/>
            <p:cNvSpPr>
              <a:spLocks noChangeArrowheads="1"/>
            </p:cNvSpPr>
            <p:nvPr/>
          </p:nvSpPr>
          <p:spPr bwMode="auto">
            <a:xfrm>
              <a:off x="1715" y="299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3" name="Line 15"/>
            <p:cNvSpPr>
              <a:spLocks noChangeShapeType="1"/>
            </p:cNvSpPr>
            <p:nvPr/>
          </p:nvSpPr>
          <p:spPr bwMode="auto">
            <a:xfrm>
              <a:off x="1730" y="302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4" name="Line 16"/>
            <p:cNvSpPr>
              <a:spLocks noChangeShapeType="1"/>
            </p:cNvSpPr>
            <p:nvPr/>
          </p:nvSpPr>
          <p:spPr bwMode="auto">
            <a:xfrm flipH="1">
              <a:off x="1740" y="301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2348" name="Group 17"/>
          <p:cNvGrpSpPr>
            <a:grpSpLocks/>
          </p:cNvGrpSpPr>
          <p:nvPr/>
        </p:nvGrpSpPr>
        <p:grpSpPr bwMode="auto">
          <a:xfrm>
            <a:off x="3879850" y="2990850"/>
            <a:ext cx="265113" cy="263525"/>
            <a:chOff x="1738" y="3557"/>
            <a:chExt cx="167" cy="166"/>
          </a:xfrm>
        </p:grpSpPr>
        <p:sp>
          <p:nvSpPr>
            <p:cNvPr id="142399" name="Oval 18"/>
            <p:cNvSpPr>
              <a:spLocks noChangeArrowheads="1"/>
            </p:cNvSpPr>
            <p:nvPr/>
          </p:nvSpPr>
          <p:spPr bwMode="auto">
            <a:xfrm>
              <a:off x="1738" y="3557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0" name="Line 19"/>
            <p:cNvSpPr>
              <a:spLocks noChangeShapeType="1"/>
            </p:cNvSpPr>
            <p:nvPr/>
          </p:nvSpPr>
          <p:spPr bwMode="auto">
            <a:xfrm>
              <a:off x="1753" y="3588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1" name="Line 20"/>
            <p:cNvSpPr>
              <a:spLocks noChangeShapeType="1"/>
            </p:cNvSpPr>
            <p:nvPr/>
          </p:nvSpPr>
          <p:spPr bwMode="auto">
            <a:xfrm flipH="1">
              <a:off x="1763" y="3576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49" name="Freeform 21"/>
          <p:cNvSpPr>
            <a:spLocks/>
          </p:cNvSpPr>
          <p:nvPr/>
        </p:nvSpPr>
        <p:spPr bwMode="auto">
          <a:xfrm>
            <a:off x="4164013" y="2928938"/>
            <a:ext cx="306387" cy="195262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50" name="Freeform 22"/>
          <p:cNvSpPr>
            <a:spLocks/>
          </p:cNvSpPr>
          <p:nvPr/>
        </p:nvSpPr>
        <p:spPr bwMode="auto">
          <a:xfrm>
            <a:off x="4132263" y="2220913"/>
            <a:ext cx="350837" cy="230187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51" name="Oval 23"/>
          <p:cNvSpPr>
            <a:spLocks noChangeArrowheads="1"/>
          </p:cNvSpPr>
          <p:nvPr/>
        </p:nvSpPr>
        <p:spPr bwMode="auto">
          <a:xfrm>
            <a:off x="4464050" y="246856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2" name="Rectangle 24"/>
          <p:cNvSpPr>
            <a:spLocks noChangeArrowheads="1"/>
          </p:cNvSpPr>
          <p:nvPr/>
        </p:nvSpPr>
        <p:spPr bwMode="auto">
          <a:xfrm>
            <a:off x="4899025" y="2328863"/>
            <a:ext cx="912813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H(z)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Vocal Tract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 useBgFill="1">
        <p:nvSpPr>
          <p:cNvPr id="142353" name="Rectangle 25"/>
          <p:cNvSpPr>
            <a:spLocks noChangeArrowheads="1"/>
          </p:cNvSpPr>
          <p:nvPr/>
        </p:nvSpPr>
        <p:spPr bwMode="auto">
          <a:xfrm>
            <a:off x="6026150" y="2295525"/>
            <a:ext cx="825500" cy="8112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R(z)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Lip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Radiation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54" name="Line 26"/>
          <p:cNvSpPr>
            <a:spLocks noChangeShapeType="1"/>
          </p:cNvSpPr>
          <p:nvPr/>
        </p:nvSpPr>
        <p:spPr bwMode="auto">
          <a:xfrm>
            <a:off x="4724400" y="2703513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55" name="Oval 27"/>
          <p:cNvSpPr>
            <a:spLocks noChangeArrowheads="1"/>
          </p:cNvSpPr>
          <p:nvPr/>
        </p:nvSpPr>
        <p:spPr bwMode="auto">
          <a:xfrm>
            <a:off x="4692650" y="26860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6" name="Oval 28"/>
          <p:cNvSpPr>
            <a:spLocks noChangeArrowheads="1"/>
          </p:cNvSpPr>
          <p:nvPr/>
        </p:nvSpPr>
        <p:spPr bwMode="auto">
          <a:xfrm>
            <a:off x="4443413" y="28686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57" name="Line 29"/>
          <p:cNvSpPr>
            <a:spLocks noChangeShapeType="1"/>
          </p:cNvSpPr>
          <p:nvPr/>
        </p:nvSpPr>
        <p:spPr bwMode="auto">
          <a:xfrm>
            <a:off x="4503738" y="25511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8" name="Line 30"/>
          <p:cNvSpPr>
            <a:spLocks noChangeShapeType="1"/>
          </p:cNvSpPr>
          <p:nvPr/>
        </p:nvSpPr>
        <p:spPr bwMode="auto">
          <a:xfrm>
            <a:off x="5821363" y="2678113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9" name="Line 31"/>
          <p:cNvSpPr>
            <a:spLocks noChangeShapeType="1"/>
          </p:cNvSpPr>
          <p:nvPr/>
        </p:nvSpPr>
        <p:spPr bwMode="auto">
          <a:xfrm>
            <a:off x="6880225" y="2655888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0" name="Rectangle 32"/>
          <p:cNvSpPr>
            <a:spLocks noChangeArrowheads="1"/>
          </p:cNvSpPr>
          <p:nvPr/>
        </p:nvSpPr>
        <p:spPr bwMode="auto">
          <a:xfrm>
            <a:off x="4202113" y="24066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61" name="Rectangle 33"/>
          <p:cNvSpPr>
            <a:spLocks noChangeArrowheads="1"/>
          </p:cNvSpPr>
          <p:nvPr/>
        </p:nvSpPr>
        <p:spPr bwMode="auto">
          <a:xfrm>
            <a:off x="4195763" y="27035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62" name="Rectangle 34"/>
          <p:cNvSpPr>
            <a:spLocks noChangeArrowheads="1"/>
          </p:cNvSpPr>
          <p:nvPr/>
        </p:nvSpPr>
        <p:spPr bwMode="auto">
          <a:xfrm>
            <a:off x="3470275" y="2220913"/>
            <a:ext cx="593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800" b="1">
              <a:latin typeface="Times New Roman" pitchFamily="18" charset="0"/>
            </a:endParaRPr>
          </a:p>
        </p:txBody>
      </p:sp>
      <p:sp>
        <p:nvSpPr>
          <p:cNvPr id="142363" name="Rectangle 35"/>
          <p:cNvSpPr>
            <a:spLocks noChangeArrowheads="1"/>
          </p:cNvSpPr>
          <p:nvPr/>
        </p:nvSpPr>
        <p:spPr bwMode="auto">
          <a:xfrm>
            <a:off x="3840163" y="34417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4" name="Rectangle 36"/>
          <p:cNvSpPr>
            <a:spLocks noChangeArrowheads="1"/>
          </p:cNvSpPr>
          <p:nvPr/>
        </p:nvSpPr>
        <p:spPr bwMode="auto">
          <a:xfrm>
            <a:off x="3817938" y="169068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5" name="Rectangle 37"/>
          <p:cNvSpPr>
            <a:spLocks noChangeArrowheads="1"/>
          </p:cNvSpPr>
          <p:nvPr/>
        </p:nvSpPr>
        <p:spPr bwMode="auto">
          <a:xfrm>
            <a:off x="7172325" y="2290763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66" name="Rectangle 38"/>
          <p:cNvSpPr>
            <a:spLocks noChangeArrowheads="1"/>
          </p:cNvSpPr>
          <p:nvPr/>
        </p:nvSpPr>
        <p:spPr bwMode="auto">
          <a:xfrm>
            <a:off x="1230313" y="1535113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67" name="Line 41"/>
          <p:cNvSpPr>
            <a:spLocks noChangeShapeType="1"/>
          </p:cNvSpPr>
          <p:nvPr/>
        </p:nvSpPr>
        <p:spPr bwMode="auto">
          <a:xfrm>
            <a:off x="1979613" y="1538288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8" name="Rectangle 42"/>
          <p:cNvSpPr>
            <a:spLocks noChangeArrowheads="1"/>
          </p:cNvSpPr>
          <p:nvPr/>
        </p:nvSpPr>
        <p:spPr bwMode="auto">
          <a:xfrm>
            <a:off x="1920875" y="1412875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69" name="Line 43"/>
          <p:cNvSpPr>
            <a:spLocks noChangeShapeType="1"/>
          </p:cNvSpPr>
          <p:nvPr/>
        </p:nvSpPr>
        <p:spPr bwMode="auto">
          <a:xfrm flipH="1">
            <a:off x="3976688" y="1922463"/>
            <a:ext cx="4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0" name="Line 44"/>
          <p:cNvSpPr>
            <a:spLocks noChangeShapeType="1"/>
          </p:cNvSpPr>
          <p:nvPr/>
        </p:nvSpPr>
        <p:spPr bwMode="auto">
          <a:xfrm flipV="1">
            <a:off x="4005263" y="327501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1" name="Rectangle 46"/>
          <p:cNvSpPr>
            <a:spLocks noChangeArrowheads="1"/>
          </p:cNvSpPr>
          <p:nvPr/>
        </p:nvSpPr>
        <p:spPr bwMode="auto">
          <a:xfrm>
            <a:off x="1600200" y="6475413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72" name="Rectangle 47"/>
          <p:cNvSpPr>
            <a:spLocks noChangeArrowheads="1"/>
          </p:cNvSpPr>
          <p:nvPr/>
        </p:nvSpPr>
        <p:spPr bwMode="auto">
          <a:xfrm>
            <a:off x="1547813" y="4946650"/>
            <a:ext cx="131127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73" name="Rectangle 48"/>
          <p:cNvSpPr>
            <a:spLocks noChangeArrowheads="1"/>
          </p:cNvSpPr>
          <p:nvPr/>
        </p:nvSpPr>
        <p:spPr bwMode="auto">
          <a:xfrm>
            <a:off x="1535113" y="5802313"/>
            <a:ext cx="133032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Random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Sequence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>
        <p:nvSpPr>
          <p:cNvPr id="142374" name="Line 49"/>
          <p:cNvSpPr>
            <a:spLocks noChangeShapeType="1"/>
          </p:cNvSpPr>
          <p:nvPr/>
        </p:nvSpPr>
        <p:spPr bwMode="auto">
          <a:xfrm>
            <a:off x="2871788" y="6159500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5" name="Line 50"/>
          <p:cNvSpPr>
            <a:spLocks noChangeShapeType="1"/>
          </p:cNvSpPr>
          <p:nvPr/>
        </p:nvSpPr>
        <p:spPr bwMode="auto">
          <a:xfrm>
            <a:off x="2868613" y="5262563"/>
            <a:ext cx="92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76" name="Group 51"/>
          <p:cNvGrpSpPr>
            <a:grpSpLocks/>
          </p:cNvGrpSpPr>
          <p:nvPr/>
        </p:nvGrpSpPr>
        <p:grpSpPr bwMode="auto">
          <a:xfrm>
            <a:off x="4751388" y="5584825"/>
            <a:ext cx="265112" cy="263525"/>
            <a:chOff x="2095" y="4955"/>
            <a:chExt cx="167" cy="166"/>
          </a:xfrm>
        </p:grpSpPr>
        <p:sp>
          <p:nvSpPr>
            <p:cNvPr id="142396" name="Oval 52"/>
            <p:cNvSpPr>
              <a:spLocks noChangeArrowheads="1"/>
            </p:cNvSpPr>
            <p:nvPr/>
          </p:nvSpPr>
          <p:spPr bwMode="auto">
            <a:xfrm>
              <a:off x="2095" y="495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2110" y="498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2120" y="497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77" name="Freeform 55"/>
          <p:cNvSpPr>
            <a:spLocks/>
          </p:cNvSpPr>
          <p:nvPr/>
        </p:nvSpPr>
        <p:spPr bwMode="auto">
          <a:xfrm>
            <a:off x="3827463" y="5964238"/>
            <a:ext cx="306387" cy="204787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78" name="Freeform 56"/>
          <p:cNvSpPr>
            <a:spLocks/>
          </p:cNvSpPr>
          <p:nvPr/>
        </p:nvSpPr>
        <p:spPr bwMode="auto">
          <a:xfrm>
            <a:off x="3795713" y="5270500"/>
            <a:ext cx="350837" cy="211138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79" name="Oval 57"/>
          <p:cNvSpPr>
            <a:spLocks noChangeArrowheads="1"/>
          </p:cNvSpPr>
          <p:nvPr/>
        </p:nvSpPr>
        <p:spPr bwMode="auto">
          <a:xfrm>
            <a:off x="4127500" y="549910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0" name="Rectangle 58"/>
          <p:cNvSpPr>
            <a:spLocks noChangeArrowheads="1"/>
          </p:cNvSpPr>
          <p:nvPr/>
        </p:nvSpPr>
        <p:spPr bwMode="auto">
          <a:xfrm>
            <a:off x="5262563" y="5348288"/>
            <a:ext cx="912812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Combined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81" name="Line 59"/>
          <p:cNvSpPr>
            <a:spLocks noChangeShapeType="1"/>
          </p:cNvSpPr>
          <p:nvPr/>
        </p:nvSpPr>
        <p:spPr bwMode="auto">
          <a:xfrm>
            <a:off x="4395788" y="5711825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82" name="Oval 60"/>
          <p:cNvSpPr>
            <a:spLocks noChangeArrowheads="1"/>
          </p:cNvSpPr>
          <p:nvPr/>
        </p:nvSpPr>
        <p:spPr bwMode="auto">
          <a:xfrm>
            <a:off x="4365625" y="56959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3" name="Oval 61"/>
          <p:cNvSpPr>
            <a:spLocks noChangeArrowheads="1"/>
          </p:cNvSpPr>
          <p:nvPr/>
        </p:nvSpPr>
        <p:spPr bwMode="auto">
          <a:xfrm>
            <a:off x="4106863" y="59039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84" name="Line 62"/>
          <p:cNvSpPr>
            <a:spLocks noChangeShapeType="1"/>
          </p:cNvSpPr>
          <p:nvPr/>
        </p:nvSpPr>
        <p:spPr bwMode="auto">
          <a:xfrm>
            <a:off x="4176713" y="55610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5" name="Line 63"/>
          <p:cNvSpPr>
            <a:spLocks noChangeShapeType="1"/>
          </p:cNvSpPr>
          <p:nvPr/>
        </p:nvSpPr>
        <p:spPr bwMode="auto">
          <a:xfrm>
            <a:off x="6213475" y="5680075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6" name="Rectangle 64"/>
          <p:cNvSpPr>
            <a:spLocks noChangeArrowheads="1"/>
          </p:cNvSpPr>
          <p:nvPr/>
        </p:nvSpPr>
        <p:spPr bwMode="auto">
          <a:xfrm>
            <a:off x="3875088" y="54165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87" name="Rectangle 65"/>
          <p:cNvSpPr>
            <a:spLocks noChangeArrowheads="1"/>
          </p:cNvSpPr>
          <p:nvPr/>
        </p:nvSpPr>
        <p:spPr bwMode="auto">
          <a:xfrm>
            <a:off x="3868738" y="57134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88" name="Rectangle 66"/>
          <p:cNvSpPr>
            <a:spLocks noChangeArrowheads="1"/>
          </p:cNvSpPr>
          <p:nvPr/>
        </p:nvSpPr>
        <p:spPr bwMode="auto">
          <a:xfrm>
            <a:off x="4660900" y="60610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89" name="Rectangle 67"/>
          <p:cNvSpPr>
            <a:spLocks noChangeArrowheads="1"/>
          </p:cNvSpPr>
          <p:nvPr/>
        </p:nvSpPr>
        <p:spPr bwMode="auto">
          <a:xfrm>
            <a:off x="6505575" y="531495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90" name="Rectangle 68"/>
          <p:cNvSpPr>
            <a:spLocks noChangeArrowheads="1"/>
          </p:cNvSpPr>
          <p:nvPr/>
        </p:nvSpPr>
        <p:spPr bwMode="auto">
          <a:xfrm>
            <a:off x="4002088" y="5129213"/>
            <a:ext cx="144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Voiced/unvoiced </a:t>
            </a:r>
          </a:p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switch</a:t>
            </a:r>
          </a:p>
        </p:txBody>
      </p:sp>
      <p:sp>
        <p:nvSpPr>
          <p:cNvPr id="142391" name="Line 69"/>
          <p:cNvSpPr>
            <a:spLocks noChangeShapeType="1"/>
          </p:cNvSpPr>
          <p:nvPr/>
        </p:nvSpPr>
        <p:spPr bwMode="auto">
          <a:xfrm>
            <a:off x="2484438" y="4562475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2" name="Rectangle 70"/>
          <p:cNvSpPr>
            <a:spLocks noChangeArrowheads="1"/>
          </p:cNvSpPr>
          <p:nvPr/>
        </p:nvSpPr>
        <p:spPr bwMode="auto">
          <a:xfrm>
            <a:off x="2320925" y="4437063"/>
            <a:ext cx="1443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93" name="Line 71"/>
          <p:cNvSpPr>
            <a:spLocks noChangeShapeType="1"/>
          </p:cNvSpPr>
          <p:nvPr/>
        </p:nvSpPr>
        <p:spPr bwMode="auto">
          <a:xfrm>
            <a:off x="5032375" y="57213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4" name="Rectangle 72"/>
          <p:cNvSpPr>
            <a:spLocks noChangeArrowheads="1"/>
          </p:cNvSpPr>
          <p:nvPr/>
        </p:nvSpPr>
        <p:spPr bwMode="auto">
          <a:xfrm>
            <a:off x="1649413" y="4624388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95" name="Line 73"/>
          <p:cNvSpPr>
            <a:spLocks noChangeShapeType="1"/>
          </p:cNvSpPr>
          <p:nvPr/>
        </p:nvSpPr>
        <p:spPr bwMode="auto">
          <a:xfrm flipV="1">
            <a:off x="4859338" y="584676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Simplified Speech Source Model</a:t>
            </a: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79375" y="4167188"/>
            <a:ext cx="43195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7088" indent="-28575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Excitation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v/u : voiced/ unvoiced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N : pitch for 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G : signal gain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  </a:t>
            </a:r>
            <a:r>
              <a:rPr lang="en-US" altLang="zh-TW" sz="2000">
                <a:latin typeface="Times New Roman" pitchFamily="18" charset="0"/>
              </a:rPr>
              <a:t> excitation signal u[n]    </a:t>
            </a:r>
          </a:p>
        </p:txBody>
      </p:sp>
      <p:grpSp>
        <p:nvGrpSpPr>
          <p:cNvPr id="143364" name="Group 7"/>
          <p:cNvGrpSpPr>
            <a:grpSpLocks/>
          </p:cNvGrpSpPr>
          <p:nvPr/>
        </p:nvGrpSpPr>
        <p:grpSpPr bwMode="auto">
          <a:xfrm>
            <a:off x="228600" y="908050"/>
            <a:ext cx="6873875" cy="3411538"/>
            <a:chOff x="144" y="672"/>
            <a:chExt cx="4330" cy="2149"/>
          </a:xfrm>
        </p:grpSpPr>
        <p:sp>
          <p:nvSpPr>
            <p:cNvPr id="143367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43368" name="Text Box 9"/>
            <p:cNvSpPr txBox="1">
              <a:spLocks noChangeArrowheads="1"/>
            </p:cNvSpPr>
            <p:nvPr/>
          </p:nvSpPr>
          <p:spPr bwMode="auto">
            <a:xfrm>
              <a:off x="853" y="871"/>
              <a:ext cx="1509" cy="16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unvoiced</a:t>
              </a: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                 </a:t>
              </a: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ctr" eaLnBrk="1" hangingPunct="1">
                <a:spcBef>
                  <a:spcPts val="538"/>
                </a:spcBef>
              </a:pP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voiced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</a:t>
              </a:r>
              <a:endParaRPr lang="en-US" altLang="zh-TW" sz="1800"/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 flipV="1">
              <a:off x="2245" y="1454"/>
              <a:ext cx="300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4070" y="1297"/>
              <a:ext cx="393" cy="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V="1">
              <a:off x="2524" y="1453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2" name="Text Box 13"/>
            <p:cNvSpPr txBox="1">
              <a:spLocks noChangeArrowheads="1"/>
            </p:cNvSpPr>
            <p:nvPr/>
          </p:nvSpPr>
          <p:spPr bwMode="auto">
            <a:xfrm>
              <a:off x="949" y="1087"/>
              <a:ext cx="603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random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sequence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3" name="Text Box 14"/>
            <p:cNvSpPr txBox="1">
              <a:spLocks noChangeArrowheads="1"/>
            </p:cNvSpPr>
            <p:nvPr/>
          </p:nvSpPr>
          <p:spPr bwMode="auto">
            <a:xfrm>
              <a:off x="949" y="1621"/>
              <a:ext cx="6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periodic pulse train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4" name="Line 15"/>
            <p:cNvSpPr>
              <a:spLocks noChangeShapeType="1"/>
            </p:cNvSpPr>
            <p:nvPr/>
          </p:nvSpPr>
          <p:spPr bwMode="auto">
            <a:xfrm flipV="1">
              <a:off x="1549" y="1735"/>
              <a:ext cx="159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5" name="Rectangle 16"/>
            <p:cNvSpPr>
              <a:spLocks noChangeArrowheads="1"/>
            </p:cNvSpPr>
            <p:nvPr/>
          </p:nvSpPr>
          <p:spPr bwMode="auto">
            <a:xfrm>
              <a:off x="1723" y="1313"/>
              <a:ext cx="26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6" name="Line 17"/>
            <p:cNvSpPr>
              <a:spLocks noChangeShapeType="1"/>
            </p:cNvSpPr>
            <p:nvPr/>
          </p:nvSpPr>
          <p:spPr bwMode="auto">
            <a:xfrm flipV="1">
              <a:off x="1560" y="1371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7" name="Oval 18"/>
            <p:cNvSpPr>
              <a:spLocks noChangeArrowheads="1"/>
            </p:cNvSpPr>
            <p:nvPr/>
          </p:nvSpPr>
          <p:spPr bwMode="auto">
            <a:xfrm>
              <a:off x="2098" y="1351"/>
              <a:ext cx="21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8" name="Line 19"/>
            <p:cNvSpPr>
              <a:spLocks noChangeShapeType="1"/>
            </p:cNvSpPr>
            <p:nvPr/>
          </p:nvSpPr>
          <p:spPr bwMode="auto">
            <a:xfrm flipH="1">
              <a:off x="1795" y="1385"/>
              <a:ext cx="142" cy="146"/>
            </a:xfrm>
            <a:prstGeom prst="line">
              <a:avLst/>
            </a:prstGeom>
            <a:noFill/>
            <a:ln w="22860">
              <a:solidFill>
                <a:srgbClr val="800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9" name="Line 20"/>
            <p:cNvSpPr>
              <a:spLocks noChangeShapeType="1"/>
            </p:cNvSpPr>
            <p:nvPr/>
          </p:nvSpPr>
          <p:spPr bwMode="auto">
            <a:xfrm>
              <a:off x="1805" y="1391"/>
              <a:ext cx="126" cy="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0" name="Line 21"/>
            <p:cNvSpPr>
              <a:spLocks noChangeShapeType="1"/>
            </p:cNvSpPr>
            <p:nvPr/>
          </p:nvSpPr>
          <p:spPr bwMode="auto">
            <a:xfrm>
              <a:off x="1927" y="1477"/>
              <a:ext cx="171" cy="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1" name="Text Box 22"/>
            <p:cNvSpPr txBox="1">
              <a:spLocks noChangeArrowheads="1"/>
            </p:cNvSpPr>
            <p:nvPr/>
          </p:nvSpPr>
          <p:spPr bwMode="auto">
            <a:xfrm>
              <a:off x="2091" y="1242"/>
              <a:ext cx="2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80008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zh-TW" sz="1800"/>
            </a:p>
          </p:txBody>
        </p:sp>
        <p:sp>
          <p:nvSpPr>
            <p:cNvPr id="143382" name="Text Box 23"/>
            <p:cNvSpPr txBox="1">
              <a:spLocks noChangeArrowheads="1"/>
            </p:cNvSpPr>
            <p:nvPr/>
          </p:nvSpPr>
          <p:spPr bwMode="auto">
            <a:xfrm>
              <a:off x="4070" y="1012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x[n]</a:t>
              </a:r>
              <a:endParaRPr lang="en-US" altLang="zh-TW" sz="1800"/>
            </a:p>
          </p:txBody>
        </p:sp>
        <p:sp>
          <p:nvSpPr>
            <p:cNvPr id="143383" name="Text Box 24"/>
            <p:cNvSpPr txBox="1">
              <a:spLocks noChangeArrowheads="1"/>
            </p:cNvSpPr>
            <p:nvPr/>
          </p:nvSpPr>
          <p:spPr bwMode="auto">
            <a:xfrm>
              <a:off x="2677" y="1092"/>
              <a:ext cx="1393" cy="801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 altLang="zh-TW" sz="15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G(z) =</a:t>
              </a:r>
              <a:endParaRPr lang="en-US" altLang="zh-TW" sz="1800"/>
            </a:p>
          </p:txBody>
        </p:sp>
        <p:sp>
          <p:nvSpPr>
            <p:cNvPr id="143384" name="Text Box 25"/>
            <p:cNvSpPr txBox="1">
              <a:spLocks noChangeArrowheads="1"/>
            </p:cNvSpPr>
            <p:nvPr/>
          </p:nvSpPr>
          <p:spPr bwMode="auto">
            <a:xfrm>
              <a:off x="3142" y="1182"/>
              <a:ext cx="9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US" altLang="zh-TW" sz="2200">
                  <a:latin typeface="Times New Roman" pitchFamily="18" charset="0"/>
                </a:rPr>
                <a:t>       1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1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200">
                  <a:latin typeface="Times New Roman" pitchFamily="18" charset="0"/>
                </a:rPr>
                <a:t> 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200">
                  <a:latin typeface="Times New Roman" pitchFamily="18" charset="0"/>
                </a:rPr>
                <a:t> a</a:t>
              </a:r>
              <a:r>
                <a:rPr lang="en-US" altLang="zh-TW" sz="2200" b="1" baseline="-25000">
                  <a:latin typeface="Times New Roman" pitchFamily="18" charset="0"/>
                </a:rPr>
                <a:t>k</a:t>
              </a:r>
              <a:r>
                <a:rPr lang="en-US" altLang="zh-TW" sz="2200">
                  <a:latin typeface="Times New Roman" pitchFamily="18" charset="0"/>
                </a:rPr>
                <a:t>z</a:t>
              </a:r>
              <a:r>
                <a:rPr lang="en-US" altLang="zh-TW" sz="2200" b="1" baseline="30000">
                  <a:latin typeface="Times New Roman" pitchFamily="18" charset="0"/>
                </a:rPr>
                <a:t>-k </a:t>
              </a:r>
              <a:endParaRPr lang="en-US" altLang="zh-TW" sz="1800"/>
            </a:p>
          </p:txBody>
        </p:sp>
        <p:sp>
          <p:nvSpPr>
            <p:cNvPr id="143385" name="Line 26"/>
            <p:cNvSpPr>
              <a:spLocks noChangeShapeType="1"/>
            </p:cNvSpPr>
            <p:nvPr/>
          </p:nvSpPr>
          <p:spPr bwMode="auto">
            <a:xfrm flipH="1" flipV="1">
              <a:off x="3229" y="1423"/>
              <a:ext cx="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6" name="Text Box 27"/>
            <p:cNvSpPr txBox="1">
              <a:spLocks noChangeArrowheads="1"/>
            </p:cNvSpPr>
            <p:nvPr/>
          </p:nvSpPr>
          <p:spPr bwMode="auto">
            <a:xfrm>
              <a:off x="3383" y="1416"/>
              <a:ext cx="3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tIns="10800" rIns="54000" bIns="10800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 P</a:t>
              </a:r>
            </a:p>
            <a:p>
              <a:pPr eaLnBrk="1" hangingPunct="1"/>
              <a:endParaRPr lang="en-US" altLang="zh-TW" sz="300">
                <a:latin typeface="Times New Roman" pitchFamily="18" charset="0"/>
              </a:endParaRPr>
            </a:p>
            <a:p>
              <a:pPr eaLnBrk="1" hangingPunct="1"/>
              <a:endParaRPr lang="en-US" altLang="zh-TW" sz="1200" b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k = 1</a:t>
              </a:r>
              <a:endParaRPr lang="en-US" altLang="zh-TW" sz="1800"/>
            </a:p>
          </p:txBody>
        </p:sp>
        <p:sp>
          <p:nvSpPr>
            <p:cNvPr id="143387" name="Line 28"/>
            <p:cNvSpPr>
              <a:spLocks noChangeShapeType="1"/>
            </p:cNvSpPr>
            <p:nvPr/>
          </p:nvSpPr>
          <p:spPr bwMode="auto">
            <a:xfrm flipV="1">
              <a:off x="1846" y="1749"/>
              <a:ext cx="0" cy="2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8" name="Line 29"/>
            <p:cNvSpPr>
              <a:spLocks noChangeShapeType="1"/>
            </p:cNvSpPr>
            <p:nvPr/>
          </p:nvSpPr>
          <p:spPr bwMode="auto">
            <a:xfrm flipV="1">
              <a:off x="1206" y="2202"/>
              <a:ext cx="0" cy="1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9" name="Text Box 30"/>
            <p:cNvSpPr txBox="1">
              <a:spLocks noChangeArrowheads="1"/>
            </p:cNvSpPr>
            <p:nvPr/>
          </p:nvSpPr>
          <p:spPr bwMode="auto">
            <a:xfrm>
              <a:off x="1173" y="2489"/>
              <a:ext cx="86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Excitation</a:t>
              </a:r>
              <a:endParaRPr lang="en-US" altLang="zh-TW" sz="1800"/>
            </a:p>
          </p:txBody>
        </p:sp>
        <p:sp>
          <p:nvSpPr>
            <p:cNvPr id="143390" name="Text Box 31"/>
            <p:cNvSpPr txBox="1">
              <a:spLocks noChangeArrowheads="1"/>
            </p:cNvSpPr>
            <p:nvPr/>
          </p:nvSpPr>
          <p:spPr bwMode="auto">
            <a:xfrm>
              <a:off x="2758" y="830"/>
              <a:ext cx="124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G(z), G(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), g[n]</a:t>
              </a:r>
              <a:endParaRPr lang="en-US" altLang="zh-TW" sz="1800"/>
            </a:p>
          </p:txBody>
        </p:sp>
        <p:sp>
          <p:nvSpPr>
            <p:cNvPr id="143391" name="Text Box 32"/>
            <p:cNvSpPr txBox="1">
              <a:spLocks noChangeArrowheads="1"/>
            </p:cNvSpPr>
            <p:nvPr/>
          </p:nvSpPr>
          <p:spPr bwMode="auto">
            <a:xfrm>
              <a:off x="2687" y="1894"/>
              <a:ext cx="14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Vocal Tract Model</a:t>
              </a:r>
              <a:endParaRPr lang="en-US" altLang="zh-TW" sz="1800"/>
            </a:p>
          </p:txBody>
        </p:sp>
        <p:sp>
          <p:nvSpPr>
            <p:cNvPr id="143392" name="Text Box 33"/>
            <p:cNvSpPr txBox="1">
              <a:spLocks noChangeArrowheads="1"/>
            </p:cNvSpPr>
            <p:nvPr/>
          </p:nvSpPr>
          <p:spPr bwMode="auto">
            <a:xfrm>
              <a:off x="2326" y="1191"/>
              <a:ext cx="4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u[n]</a:t>
              </a:r>
              <a:endParaRPr lang="en-US" altLang="zh-TW" sz="1800"/>
            </a:p>
          </p:txBody>
        </p:sp>
        <p:sp>
          <p:nvSpPr>
            <p:cNvPr id="143393" name="Line 34"/>
            <p:cNvSpPr>
              <a:spLocks noChangeShapeType="1"/>
            </p:cNvSpPr>
            <p:nvPr/>
          </p:nvSpPr>
          <p:spPr bwMode="auto">
            <a:xfrm flipH="1" flipV="1">
              <a:off x="2202" y="1557"/>
              <a:ext cx="2" cy="1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94" name="Text Box 35"/>
            <p:cNvSpPr txBox="1">
              <a:spLocks noChangeArrowheads="1"/>
            </p:cNvSpPr>
            <p:nvPr/>
          </p:nvSpPr>
          <p:spPr bwMode="auto">
            <a:xfrm>
              <a:off x="2076" y="1706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66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3395" name="Text Box 36"/>
            <p:cNvSpPr txBox="1">
              <a:spLocks noChangeArrowheads="1"/>
            </p:cNvSpPr>
            <p:nvPr/>
          </p:nvSpPr>
          <p:spPr bwMode="auto">
            <a:xfrm>
              <a:off x="1701" y="1933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3300"/>
                  </a:solidFill>
                  <a:latin typeface="Times New Roman" pitchFamily="18" charset="0"/>
                </a:rPr>
                <a:t>v/u</a:t>
              </a:r>
            </a:p>
          </p:txBody>
        </p:sp>
        <p:sp>
          <p:nvSpPr>
            <p:cNvPr id="143396" name="Text Box 37"/>
            <p:cNvSpPr txBox="1">
              <a:spLocks noChangeArrowheads="1"/>
            </p:cNvSpPr>
            <p:nvPr/>
          </p:nvSpPr>
          <p:spPr bwMode="auto">
            <a:xfrm>
              <a:off x="1009" y="2311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43365" name="Text Box 39"/>
          <p:cNvSpPr txBox="1">
            <a:spLocks noChangeArrowheads="1"/>
          </p:cNvSpPr>
          <p:nvPr/>
        </p:nvSpPr>
        <p:spPr bwMode="auto">
          <a:xfrm>
            <a:off x="4518025" y="4164013"/>
            <a:ext cx="4518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54013" indent="-1746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Vocal Tract parameters</a:t>
            </a:r>
          </a:p>
          <a:p>
            <a:pPr lvl="1" eaLnBrk="1" hangingPunct="1"/>
            <a:r>
              <a:rPr lang="en-US" altLang="zh-TW" sz="2000">
                <a:latin typeface="Times New Roman" pitchFamily="18" charset="0"/>
              </a:rPr>
              <a:t>   {a</a:t>
            </a:r>
            <a:r>
              <a:rPr lang="en-US" altLang="zh-TW" sz="2000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} : LPC coefficients</a:t>
            </a:r>
            <a:endParaRPr lang="en-US" altLang="zh-TW" sz="2000">
              <a:latin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</a:t>
            </a:r>
            <a:r>
              <a:rPr lang="en-US" altLang="zh-TW" sz="2000">
                <a:latin typeface="Times New Roman" pitchFamily="18" charset="0"/>
              </a:rPr>
              <a:t>formant structure of speech signals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 good approximation, though not   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  precise enough</a:t>
            </a:r>
          </a:p>
        </p:txBody>
      </p:sp>
      <p:sp>
        <p:nvSpPr>
          <p:cNvPr id="143366" name="Text Box 40"/>
          <p:cNvSpPr txBox="1">
            <a:spLocks noChangeArrowheads="1"/>
          </p:cNvSpPr>
          <p:nvPr/>
        </p:nvSpPr>
        <p:spPr bwMode="auto">
          <a:xfrm>
            <a:off x="755650" y="6210300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3.3.1-3.3.6 of Rabiner and Juang, or 6.3 of Huang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04963"/>
            <a:ext cx="76771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5675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文字方塊 1"/>
          <p:cNvSpPr txBox="1">
            <a:spLocks noChangeArrowheads="1"/>
          </p:cNvSpPr>
          <p:nvPr/>
        </p:nvSpPr>
        <p:spPr bwMode="auto">
          <a:xfrm>
            <a:off x="179388" y="338138"/>
            <a:ext cx="57245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latin typeface="Arial" charset="0"/>
              </a:rPr>
              <a:t>Speech Source Model</a:t>
            </a:r>
            <a:endParaRPr lang="zh-TW" altLang="en-US" b="1" u="sng">
              <a:latin typeface="Arial" charset="0"/>
            </a:endParaRPr>
          </a:p>
        </p:txBody>
      </p:sp>
      <p:sp>
        <p:nvSpPr>
          <p:cNvPr id="144389" name="矩形 4"/>
          <p:cNvSpPr>
            <a:spLocks noChangeArrowheads="1"/>
          </p:cNvSpPr>
          <p:nvPr/>
        </p:nvSpPr>
        <p:spPr bwMode="auto">
          <a:xfrm>
            <a:off x="1403350" y="2124075"/>
            <a:ext cx="10810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Times New Roman" pitchFamily="18" charset="0"/>
              </a:rPr>
              <a:t>u[n]</a:t>
            </a:r>
          </a:p>
        </p:txBody>
      </p:sp>
      <p:sp>
        <p:nvSpPr>
          <p:cNvPr id="144390" name="矩形 5"/>
          <p:cNvSpPr>
            <a:spLocks noChangeArrowheads="1"/>
          </p:cNvSpPr>
          <p:nvPr/>
        </p:nvSpPr>
        <p:spPr bwMode="auto">
          <a:xfrm>
            <a:off x="7740650" y="2060575"/>
            <a:ext cx="10795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Times New Roman" pitchFamily="18" charset="0"/>
              </a:rPr>
              <a:t>x[n]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vowel sounds - Voiced</a:t>
            </a:r>
            <a:r>
              <a:rPr lang="zh-TW" altLang="en-US" sz="2800" b="1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3576637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6" name="群組 3"/>
          <p:cNvGrpSpPr>
            <a:grpSpLocks noChangeAspect="1"/>
          </p:cNvGrpSpPr>
          <p:nvPr/>
        </p:nvGrpSpPr>
        <p:grpSpPr bwMode="auto">
          <a:xfrm>
            <a:off x="3779838" y="1581150"/>
            <a:ext cx="5205412" cy="4602163"/>
            <a:chOff x="5078413" y="1581150"/>
            <a:chExt cx="3943350" cy="348615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1581150"/>
              <a:ext cx="394335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8" name="文字方塊 1"/>
            <p:cNvSpPr txBox="1">
              <a:spLocks noChangeArrowheads="1"/>
            </p:cNvSpPr>
            <p:nvPr/>
          </p:nvSpPr>
          <p:spPr bwMode="auto">
            <a:xfrm>
              <a:off x="8052866" y="2852936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tone</a:t>
              </a:r>
              <a:r>
                <a:rPr lang="en-US" altLang="zh-TW"/>
                <a:t> 1</a:t>
              </a:r>
              <a:endParaRPr lang="zh-TW" altLang="en-US"/>
            </a:p>
          </p:txBody>
        </p:sp>
        <p:sp>
          <p:nvSpPr>
            <p:cNvPr id="125959" name="文字方塊 10"/>
            <p:cNvSpPr txBox="1">
              <a:spLocks noChangeArrowheads="1"/>
            </p:cNvSpPr>
            <p:nvPr/>
          </p:nvSpPr>
          <p:spPr bwMode="auto">
            <a:xfrm>
              <a:off x="7235825" y="2236788"/>
              <a:ext cx="1152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70C0"/>
                  </a:solidFill>
                </a:rPr>
                <a:t>tone 2</a:t>
              </a:r>
              <a:endParaRPr lang="zh-TW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25960" name="文字方塊 9"/>
            <p:cNvSpPr txBox="1">
              <a:spLocks noChangeArrowheads="1"/>
            </p:cNvSpPr>
            <p:nvPr/>
          </p:nvSpPr>
          <p:spPr bwMode="auto">
            <a:xfrm>
              <a:off x="7452320" y="3501008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FF0000"/>
                  </a:solidFill>
                </a:rPr>
                <a:t>tone</a:t>
              </a:r>
              <a:r>
                <a:rPr lang="en-US" altLang="zh-TW">
                  <a:solidFill>
                    <a:srgbClr val="FF0000"/>
                  </a:solidFill>
                </a:rPr>
                <a:t> 4 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5961" name="文字方塊 2"/>
            <p:cNvSpPr txBox="1">
              <a:spLocks noChangeArrowheads="1"/>
            </p:cNvSpPr>
            <p:nvPr/>
          </p:nvSpPr>
          <p:spPr bwMode="auto">
            <a:xfrm>
              <a:off x="7740352" y="4653136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</a:t>
              </a:r>
              <a:endParaRPr lang="zh-TW" altLang="en-US" sz="2000"/>
            </a:p>
          </p:txBody>
        </p:sp>
        <p:sp>
          <p:nvSpPr>
            <p:cNvPr id="14" name="文字方塊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8064" y="1581150"/>
              <a:ext cx="1800200" cy="836383"/>
            </a:xfrm>
            <a:prstGeom prst="rect">
              <a:avLst/>
            </a:prstGeom>
            <a:blipFill rotWithShape="1">
              <a:blip r:embed="rId4"/>
              <a:stretch>
                <a:fillRect l="-337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364088" y="2101175"/>
            <a:ext cx="1018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</a:t>
            </a:r>
            <a:r>
              <a:rPr lang="zh-TW" altLang="en-US" sz="2000" dirty="0" smtClean="0"/>
              <a:t>音高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83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Pre-emphasis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150" y="923925"/>
            <a:ext cx="8002588" cy="9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The process of Pre-emphasis : 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a high-pass filter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50825" y="27225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414338" y="2420938"/>
            <a:ext cx="1689100" cy="541337"/>
          </a:xfrm>
          <a:custGeom>
            <a:avLst/>
            <a:gdLst>
              <a:gd name="T0" fmla="*/ 0 w 1406"/>
              <a:gd name="T1" fmla="*/ 2147483647 h 341"/>
              <a:gd name="T2" fmla="*/ 2147483647 w 1406"/>
              <a:gd name="T3" fmla="*/ 2147483647 h 341"/>
              <a:gd name="T4" fmla="*/ 2147483647 w 1406"/>
              <a:gd name="T5" fmla="*/ 2147483647 h 341"/>
              <a:gd name="T6" fmla="*/ 2147483647 w 1406"/>
              <a:gd name="T7" fmla="*/ 2147483647 h 341"/>
              <a:gd name="T8" fmla="*/ 2147483647 w 1406"/>
              <a:gd name="T9" fmla="*/ 2147483647 h 341"/>
              <a:gd name="T10" fmla="*/ 2147483647 w 1406"/>
              <a:gd name="T11" fmla="*/ 2147483647 h 341"/>
              <a:gd name="T12" fmla="*/ 2147483647 w 1406"/>
              <a:gd name="T13" fmla="*/ 2147483647 h 341"/>
              <a:gd name="T14" fmla="*/ 2147483647 w 1406"/>
              <a:gd name="T15" fmla="*/ 2147483647 h 341"/>
              <a:gd name="T16" fmla="*/ 2147483647 w 1406"/>
              <a:gd name="T17" fmla="*/ 2147483647 h 341"/>
              <a:gd name="T18" fmla="*/ 2147483647 w 1406"/>
              <a:gd name="T19" fmla="*/ 2147483647 h 341"/>
              <a:gd name="T20" fmla="*/ 2147483647 w 1406"/>
              <a:gd name="T21" fmla="*/ 2147483647 h 341"/>
              <a:gd name="T22" fmla="*/ 2147483647 w 1406"/>
              <a:gd name="T23" fmla="*/ 2147483647 h 341"/>
              <a:gd name="T24" fmla="*/ 2147483647 w 1406"/>
              <a:gd name="T25" fmla="*/ 2147483647 h 341"/>
              <a:gd name="T26" fmla="*/ 2147483647 w 1406"/>
              <a:gd name="T27" fmla="*/ 2147483647 h 341"/>
              <a:gd name="T28" fmla="*/ 2147483647 w 1406"/>
              <a:gd name="T29" fmla="*/ 2147483647 h 341"/>
              <a:gd name="T30" fmla="*/ 2147483647 w 1406"/>
              <a:gd name="T31" fmla="*/ 2147483647 h 341"/>
              <a:gd name="T32" fmla="*/ 2147483647 w 1406"/>
              <a:gd name="T33" fmla="*/ 2147483647 h 341"/>
              <a:gd name="T34" fmla="*/ 2147483647 w 1406"/>
              <a:gd name="T35" fmla="*/ 2147483647 h 341"/>
              <a:gd name="T36" fmla="*/ 2147483647 w 1406"/>
              <a:gd name="T37" fmla="*/ 2147483647 h 341"/>
              <a:gd name="T38" fmla="*/ 2147483647 w 1406"/>
              <a:gd name="T39" fmla="*/ 2147483647 h 341"/>
              <a:gd name="T40" fmla="*/ 2147483647 w 1406"/>
              <a:gd name="T41" fmla="*/ 2147483647 h 341"/>
              <a:gd name="T42" fmla="*/ 2147483647 w 1406"/>
              <a:gd name="T43" fmla="*/ 2147483647 h 341"/>
              <a:gd name="T44" fmla="*/ 2147483647 w 1406"/>
              <a:gd name="T45" fmla="*/ 2147483647 h 341"/>
              <a:gd name="T46" fmla="*/ 2147483647 w 1406"/>
              <a:gd name="T47" fmla="*/ 2147483647 h 341"/>
              <a:gd name="T48" fmla="*/ 2147483647 w 1406"/>
              <a:gd name="T49" fmla="*/ 2147483647 h 341"/>
              <a:gd name="T50" fmla="*/ 2147483647 w 1406"/>
              <a:gd name="T51" fmla="*/ 2147483647 h 341"/>
              <a:gd name="T52" fmla="*/ 2147483647 w 1406"/>
              <a:gd name="T53" fmla="*/ 2147483647 h 341"/>
              <a:gd name="T54" fmla="*/ 2147483647 w 1406"/>
              <a:gd name="T55" fmla="*/ 2147483647 h 341"/>
              <a:gd name="T56" fmla="*/ 2147483647 w 1406"/>
              <a:gd name="T57" fmla="*/ 2147483647 h 341"/>
              <a:gd name="T58" fmla="*/ 2147483647 w 1406"/>
              <a:gd name="T59" fmla="*/ 2147483647 h 3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06" h="341">
                <a:moveTo>
                  <a:pt x="0" y="190"/>
                </a:moveTo>
                <a:cubicBezTo>
                  <a:pt x="15" y="110"/>
                  <a:pt x="30" y="30"/>
                  <a:pt x="45" y="53"/>
                </a:cubicBezTo>
                <a:cubicBezTo>
                  <a:pt x="60" y="76"/>
                  <a:pt x="76" y="311"/>
                  <a:pt x="91" y="326"/>
                </a:cubicBezTo>
                <a:cubicBezTo>
                  <a:pt x="106" y="341"/>
                  <a:pt x="129" y="159"/>
                  <a:pt x="136" y="144"/>
                </a:cubicBezTo>
                <a:cubicBezTo>
                  <a:pt x="143" y="129"/>
                  <a:pt x="129" y="250"/>
                  <a:pt x="136" y="235"/>
                </a:cubicBezTo>
                <a:cubicBezTo>
                  <a:pt x="143" y="220"/>
                  <a:pt x="166" y="46"/>
                  <a:pt x="181" y="53"/>
                </a:cubicBezTo>
                <a:cubicBezTo>
                  <a:pt x="196" y="60"/>
                  <a:pt x="219" y="250"/>
                  <a:pt x="227" y="280"/>
                </a:cubicBezTo>
                <a:cubicBezTo>
                  <a:pt x="235" y="310"/>
                  <a:pt x="227" y="273"/>
                  <a:pt x="227" y="235"/>
                </a:cubicBezTo>
                <a:cubicBezTo>
                  <a:pt x="227" y="197"/>
                  <a:pt x="220" y="46"/>
                  <a:pt x="227" y="53"/>
                </a:cubicBezTo>
                <a:cubicBezTo>
                  <a:pt x="234" y="60"/>
                  <a:pt x="265" y="250"/>
                  <a:pt x="272" y="280"/>
                </a:cubicBezTo>
                <a:cubicBezTo>
                  <a:pt x="279" y="310"/>
                  <a:pt x="265" y="258"/>
                  <a:pt x="272" y="235"/>
                </a:cubicBezTo>
                <a:cubicBezTo>
                  <a:pt x="279" y="212"/>
                  <a:pt x="310" y="137"/>
                  <a:pt x="317" y="144"/>
                </a:cubicBezTo>
                <a:cubicBezTo>
                  <a:pt x="324" y="151"/>
                  <a:pt x="309" y="303"/>
                  <a:pt x="317" y="280"/>
                </a:cubicBezTo>
                <a:cubicBezTo>
                  <a:pt x="325" y="257"/>
                  <a:pt x="355" y="0"/>
                  <a:pt x="363" y="8"/>
                </a:cubicBezTo>
                <a:cubicBezTo>
                  <a:pt x="371" y="16"/>
                  <a:pt x="348" y="311"/>
                  <a:pt x="363" y="326"/>
                </a:cubicBezTo>
                <a:cubicBezTo>
                  <a:pt x="378" y="341"/>
                  <a:pt x="424" y="107"/>
                  <a:pt x="454" y="99"/>
                </a:cubicBezTo>
                <a:cubicBezTo>
                  <a:pt x="484" y="91"/>
                  <a:pt x="521" y="280"/>
                  <a:pt x="544" y="280"/>
                </a:cubicBezTo>
                <a:cubicBezTo>
                  <a:pt x="567" y="280"/>
                  <a:pt x="552" y="106"/>
                  <a:pt x="590" y="99"/>
                </a:cubicBezTo>
                <a:cubicBezTo>
                  <a:pt x="628" y="92"/>
                  <a:pt x="726" y="235"/>
                  <a:pt x="771" y="235"/>
                </a:cubicBezTo>
                <a:cubicBezTo>
                  <a:pt x="816" y="235"/>
                  <a:pt x="847" y="92"/>
                  <a:pt x="862" y="99"/>
                </a:cubicBezTo>
                <a:cubicBezTo>
                  <a:pt x="877" y="106"/>
                  <a:pt x="847" y="295"/>
                  <a:pt x="862" y="280"/>
                </a:cubicBezTo>
                <a:cubicBezTo>
                  <a:pt x="877" y="265"/>
                  <a:pt x="930" y="0"/>
                  <a:pt x="953" y="8"/>
                </a:cubicBezTo>
                <a:cubicBezTo>
                  <a:pt x="976" y="16"/>
                  <a:pt x="983" y="319"/>
                  <a:pt x="998" y="326"/>
                </a:cubicBezTo>
                <a:cubicBezTo>
                  <a:pt x="1013" y="333"/>
                  <a:pt x="1020" y="61"/>
                  <a:pt x="1043" y="53"/>
                </a:cubicBezTo>
                <a:cubicBezTo>
                  <a:pt x="1066" y="45"/>
                  <a:pt x="1111" y="280"/>
                  <a:pt x="1134" y="280"/>
                </a:cubicBezTo>
                <a:cubicBezTo>
                  <a:pt x="1157" y="280"/>
                  <a:pt x="1156" y="53"/>
                  <a:pt x="1179" y="53"/>
                </a:cubicBezTo>
                <a:cubicBezTo>
                  <a:pt x="1202" y="53"/>
                  <a:pt x="1247" y="272"/>
                  <a:pt x="1270" y="280"/>
                </a:cubicBezTo>
                <a:cubicBezTo>
                  <a:pt x="1293" y="288"/>
                  <a:pt x="1300" y="106"/>
                  <a:pt x="1315" y="99"/>
                </a:cubicBezTo>
                <a:cubicBezTo>
                  <a:pt x="1330" y="92"/>
                  <a:pt x="1346" y="220"/>
                  <a:pt x="1361" y="235"/>
                </a:cubicBezTo>
                <a:cubicBezTo>
                  <a:pt x="1376" y="250"/>
                  <a:pt x="1399" y="197"/>
                  <a:pt x="1406" y="19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843213" y="2276475"/>
            <a:ext cx="237648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i="1">
                <a:latin typeface="Times New Roman" pitchFamily="18" charset="0"/>
              </a:rPr>
              <a:t>H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1-a 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 i="1" baseline="30000">
                <a:latin typeface="Times New Roman" pitchFamily="18" charset="0"/>
              </a:rPr>
              <a:t>-1   </a:t>
            </a:r>
            <a:r>
              <a:rPr lang="en-US" altLang="zh-TW" sz="1800" i="1">
                <a:latin typeface="Times New Roman" pitchFamily="18" charset="0"/>
              </a:rPr>
              <a:t>0&lt;a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≤1</a:t>
            </a:r>
            <a:endParaRPr lang="en-US" altLang="zh-TW" sz="1800" i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2482850" y="2565400"/>
            <a:ext cx="217488" cy="2889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50825" y="2060575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dirty="0"/>
              <a:t>Speech signal   </a:t>
            </a:r>
            <a:r>
              <a:rPr lang="en-US" altLang="zh-TW" sz="1800" i="1" dirty="0">
                <a:latin typeface="Times New Roman" pitchFamily="18" charset="0"/>
              </a:rPr>
              <a:t>x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</a:rPr>
              <a:t>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5364163" y="256540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6011863" y="27813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6156325" y="2420938"/>
            <a:ext cx="2232025" cy="612775"/>
          </a:xfrm>
          <a:custGeom>
            <a:avLst/>
            <a:gdLst>
              <a:gd name="T0" fmla="*/ 0 w 1406"/>
              <a:gd name="T1" fmla="*/ 2147483647 h 386"/>
              <a:gd name="T2" fmla="*/ 2147483647 w 1406"/>
              <a:gd name="T3" fmla="*/ 2147483647 h 386"/>
              <a:gd name="T4" fmla="*/ 2147483647 w 1406"/>
              <a:gd name="T5" fmla="*/ 2147483647 h 386"/>
              <a:gd name="T6" fmla="*/ 2147483647 w 1406"/>
              <a:gd name="T7" fmla="*/ 0 h 386"/>
              <a:gd name="T8" fmla="*/ 2147483647 w 1406"/>
              <a:gd name="T9" fmla="*/ 2147483647 h 386"/>
              <a:gd name="T10" fmla="*/ 2147483647 w 1406"/>
              <a:gd name="T11" fmla="*/ 2147483647 h 386"/>
              <a:gd name="T12" fmla="*/ 2147483647 w 1406"/>
              <a:gd name="T13" fmla="*/ 2147483647 h 386"/>
              <a:gd name="T14" fmla="*/ 2147483647 w 1406"/>
              <a:gd name="T15" fmla="*/ 2147483647 h 386"/>
              <a:gd name="T16" fmla="*/ 2147483647 w 1406"/>
              <a:gd name="T17" fmla="*/ 2147483647 h 386"/>
              <a:gd name="T18" fmla="*/ 2147483647 w 1406"/>
              <a:gd name="T19" fmla="*/ 2147483647 h 386"/>
              <a:gd name="T20" fmla="*/ 2147483647 w 1406"/>
              <a:gd name="T21" fmla="*/ 2147483647 h 386"/>
              <a:gd name="T22" fmla="*/ 2147483647 w 1406"/>
              <a:gd name="T23" fmla="*/ 2147483647 h 386"/>
              <a:gd name="T24" fmla="*/ 2147483647 w 1406"/>
              <a:gd name="T25" fmla="*/ 2147483647 h 386"/>
              <a:gd name="T26" fmla="*/ 2147483647 w 1406"/>
              <a:gd name="T27" fmla="*/ 2147483647 h 386"/>
              <a:gd name="T28" fmla="*/ 2147483647 w 1406"/>
              <a:gd name="T29" fmla="*/ 2147483647 h 386"/>
              <a:gd name="T30" fmla="*/ 2147483647 w 1406"/>
              <a:gd name="T31" fmla="*/ 2147483647 h 386"/>
              <a:gd name="T32" fmla="*/ 2147483647 w 1406"/>
              <a:gd name="T33" fmla="*/ 2147483647 h 386"/>
              <a:gd name="T34" fmla="*/ 2147483647 w 1406"/>
              <a:gd name="T35" fmla="*/ 2147483647 h 386"/>
              <a:gd name="T36" fmla="*/ 2147483647 w 1406"/>
              <a:gd name="T37" fmla="*/ 2147483647 h 386"/>
              <a:gd name="T38" fmla="*/ 2147483647 w 1406"/>
              <a:gd name="T39" fmla="*/ 2147483647 h 386"/>
              <a:gd name="T40" fmla="*/ 2147483647 w 1406"/>
              <a:gd name="T41" fmla="*/ 2147483647 h 386"/>
              <a:gd name="T42" fmla="*/ 2147483647 w 1406"/>
              <a:gd name="T43" fmla="*/ 2147483647 h 386"/>
              <a:gd name="T44" fmla="*/ 2147483647 w 1406"/>
              <a:gd name="T45" fmla="*/ 2147483647 h 386"/>
              <a:gd name="T46" fmla="*/ 2147483647 w 1406"/>
              <a:gd name="T47" fmla="*/ 2147483647 h 386"/>
              <a:gd name="T48" fmla="*/ 2147483647 w 1406"/>
              <a:gd name="T49" fmla="*/ 2147483647 h 386"/>
              <a:gd name="T50" fmla="*/ 2147483647 w 1406"/>
              <a:gd name="T51" fmla="*/ 2147483647 h 386"/>
              <a:gd name="T52" fmla="*/ 2147483647 w 1406"/>
              <a:gd name="T53" fmla="*/ 2147483647 h 386"/>
              <a:gd name="T54" fmla="*/ 2147483647 w 1406"/>
              <a:gd name="T55" fmla="*/ 2147483647 h 386"/>
              <a:gd name="T56" fmla="*/ 2147483647 w 1406"/>
              <a:gd name="T57" fmla="*/ 2147483647 h 386"/>
              <a:gd name="T58" fmla="*/ 2147483647 w 1406"/>
              <a:gd name="T59" fmla="*/ 2147483647 h 386"/>
              <a:gd name="T60" fmla="*/ 2147483647 w 1406"/>
              <a:gd name="T61" fmla="*/ 2147483647 h 386"/>
              <a:gd name="T62" fmla="*/ 2147483647 w 1406"/>
              <a:gd name="T63" fmla="*/ 2147483647 h 3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6" h="386">
                <a:moveTo>
                  <a:pt x="0" y="227"/>
                </a:moveTo>
                <a:cubicBezTo>
                  <a:pt x="19" y="147"/>
                  <a:pt x="38" y="68"/>
                  <a:pt x="45" y="91"/>
                </a:cubicBezTo>
                <a:cubicBezTo>
                  <a:pt x="52" y="114"/>
                  <a:pt x="30" y="378"/>
                  <a:pt x="45" y="363"/>
                </a:cubicBezTo>
                <a:cubicBezTo>
                  <a:pt x="60" y="348"/>
                  <a:pt x="113" y="0"/>
                  <a:pt x="136" y="0"/>
                </a:cubicBezTo>
                <a:cubicBezTo>
                  <a:pt x="159" y="0"/>
                  <a:pt x="166" y="340"/>
                  <a:pt x="181" y="363"/>
                </a:cubicBezTo>
                <a:cubicBezTo>
                  <a:pt x="196" y="386"/>
                  <a:pt x="211" y="151"/>
                  <a:pt x="226" y="136"/>
                </a:cubicBezTo>
                <a:cubicBezTo>
                  <a:pt x="241" y="121"/>
                  <a:pt x="264" y="287"/>
                  <a:pt x="272" y="272"/>
                </a:cubicBezTo>
                <a:cubicBezTo>
                  <a:pt x="280" y="257"/>
                  <a:pt x="265" y="37"/>
                  <a:pt x="272" y="45"/>
                </a:cubicBezTo>
                <a:cubicBezTo>
                  <a:pt x="279" y="53"/>
                  <a:pt x="302" y="295"/>
                  <a:pt x="317" y="318"/>
                </a:cubicBezTo>
                <a:cubicBezTo>
                  <a:pt x="332" y="341"/>
                  <a:pt x="347" y="190"/>
                  <a:pt x="362" y="182"/>
                </a:cubicBezTo>
                <a:cubicBezTo>
                  <a:pt x="377" y="174"/>
                  <a:pt x="400" y="287"/>
                  <a:pt x="408" y="272"/>
                </a:cubicBezTo>
                <a:cubicBezTo>
                  <a:pt x="416" y="257"/>
                  <a:pt x="401" y="91"/>
                  <a:pt x="408" y="91"/>
                </a:cubicBezTo>
                <a:cubicBezTo>
                  <a:pt x="415" y="91"/>
                  <a:pt x="438" y="280"/>
                  <a:pt x="453" y="272"/>
                </a:cubicBezTo>
                <a:cubicBezTo>
                  <a:pt x="468" y="264"/>
                  <a:pt x="491" y="30"/>
                  <a:pt x="499" y="45"/>
                </a:cubicBezTo>
                <a:cubicBezTo>
                  <a:pt x="507" y="60"/>
                  <a:pt x="492" y="355"/>
                  <a:pt x="499" y="363"/>
                </a:cubicBezTo>
                <a:cubicBezTo>
                  <a:pt x="506" y="371"/>
                  <a:pt x="537" y="106"/>
                  <a:pt x="544" y="91"/>
                </a:cubicBezTo>
                <a:cubicBezTo>
                  <a:pt x="551" y="76"/>
                  <a:pt x="537" y="257"/>
                  <a:pt x="544" y="272"/>
                </a:cubicBezTo>
                <a:cubicBezTo>
                  <a:pt x="551" y="287"/>
                  <a:pt x="574" y="182"/>
                  <a:pt x="589" y="182"/>
                </a:cubicBezTo>
                <a:cubicBezTo>
                  <a:pt x="604" y="182"/>
                  <a:pt x="620" y="295"/>
                  <a:pt x="635" y="272"/>
                </a:cubicBezTo>
                <a:cubicBezTo>
                  <a:pt x="650" y="249"/>
                  <a:pt x="665" y="37"/>
                  <a:pt x="680" y="45"/>
                </a:cubicBezTo>
                <a:cubicBezTo>
                  <a:pt x="695" y="53"/>
                  <a:pt x="702" y="303"/>
                  <a:pt x="725" y="318"/>
                </a:cubicBezTo>
                <a:cubicBezTo>
                  <a:pt x="748" y="333"/>
                  <a:pt x="801" y="136"/>
                  <a:pt x="816" y="136"/>
                </a:cubicBezTo>
                <a:cubicBezTo>
                  <a:pt x="831" y="136"/>
                  <a:pt x="801" y="325"/>
                  <a:pt x="816" y="318"/>
                </a:cubicBezTo>
                <a:cubicBezTo>
                  <a:pt x="831" y="311"/>
                  <a:pt x="877" y="99"/>
                  <a:pt x="907" y="91"/>
                </a:cubicBezTo>
                <a:cubicBezTo>
                  <a:pt x="937" y="83"/>
                  <a:pt x="967" y="265"/>
                  <a:pt x="997" y="272"/>
                </a:cubicBezTo>
                <a:cubicBezTo>
                  <a:pt x="1027" y="279"/>
                  <a:pt x="1065" y="128"/>
                  <a:pt x="1088" y="136"/>
                </a:cubicBezTo>
                <a:cubicBezTo>
                  <a:pt x="1111" y="144"/>
                  <a:pt x="1119" y="310"/>
                  <a:pt x="1134" y="318"/>
                </a:cubicBezTo>
                <a:cubicBezTo>
                  <a:pt x="1149" y="326"/>
                  <a:pt x="1156" y="190"/>
                  <a:pt x="1179" y="182"/>
                </a:cubicBezTo>
                <a:cubicBezTo>
                  <a:pt x="1202" y="174"/>
                  <a:pt x="1247" y="280"/>
                  <a:pt x="1270" y="272"/>
                </a:cubicBezTo>
                <a:cubicBezTo>
                  <a:pt x="1293" y="264"/>
                  <a:pt x="1300" y="143"/>
                  <a:pt x="1315" y="136"/>
                </a:cubicBezTo>
                <a:cubicBezTo>
                  <a:pt x="1330" y="129"/>
                  <a:pt x="1345" y="212"/>
                  <a:pt x="1360" y="227"/>
                </a:cubicBezTo>
                <a:cubicBezTo>
                  <a:pt x="1375" y="242"/>
                  <a:pt x="1390" y="234"/>
                  <a:pt x="1406" y="227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372225" y="2060575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x’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)-a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n-1</a:t>
            </a:r>
            <a:r>
              <a:rPr lang="en-US" altLang="zh-TW" sz="1800">
                <a:latin typeface="Times New Roman" pitchFamily="18" charset="0"/>
              </a:rPr>
              <a:t>)</a:t>
            </a:r>
          </a:p>
        </p:txBody>
      </p:sp>
      <p:pic>
        <p:nvPicPr>
          <p:cNvPr id="146445" name="Picture 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0" y="3378200"/>
            <a:ext cx="4515684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26289" cy="18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pre-emphasis?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5363"/>
            <a:ext cx="8897938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Reason 1 :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Voiced sections of the speech signal naturally have a negative spectral slope (attenuation) of approximately 20 dB per decade due to the physiological characteristics of the speech production system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High frequency formants have small amplitude with respect to low frequency formants. A pre-emphasis of high frequencies is therefore helpful to obtain similar amplitude for all formants</a:t>
            </a:r>
          </a:p>
          <a:p>
            <a:pPr lvl="1"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Reason 2</a:t>
            </a:r>
            <a:r>
              <a:rPr lang="zh-TW" altLang="en-US" sz="2400" b="1" smtClean="0">
                <a:latin typeface="Times New Roman" pitchFamily="18" charset="0"/>
              </a:rPr>
              <a:t>：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Hearing is more sensitive above the 1 kHz region of the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Why Windowing?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" y="976313"/>
            <a:ext cx="8782050" cy="572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Why dividing the speech signal into successive and overlapping frames?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Voice signals change their characteristics from time to time. The characteristics remain unchanged only in short </a:t>
            </a:r>
            <a:r>
              <a:rPr lang="en-US" altLang="zh-TW" sz="2400" smtClean="0">
                <a:solidFill>
                  <a:schemeClr val="tx2"/>
                </a:solidFill>
                <a:latin typeface="Times New Roman" pitchFamily="18" charset="0"/>
              </a:rPr>
              <a:t>time intervals (short-time stationary, short-time Fourier transform)</a:t>
            </a: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Frames</a:t>
            </a:r>
          </a:p>
          <a:p>
            <a:pPr lvl="1" eaLnBrk="1" hangingPunct="1"/>
            <a:r>
              <a:rPr lang="en-US" altLang="zh-TW" sz="2200" b="1" smtClean="0">
                <a:latin typeface="Times New Roman" pitchFamily="18" charset="0"/>
              </a:rPr>
              <a:t>Frame Length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b="1" smtClean="0">
                <a:latin typeface="Times New Roman" pitchFamily="18" charset="0"/>
              </a:rPr>
              <a:t>: </a:t>
            </a:r>
            <a:r>
              <a:rPr lang="en-US" altLang="zh-TW" sz="2200" smtClean="0">
                <a:latin typeface="Times New Roman" pitchFamily="18" charset="0"/>
              </a:rPr>
              <a:t>the length of time over which a set of parameters is valid. Frame length ranges between </a:t>
            </a:r>
            <a:r>
              <a:rPr lang="en-US" altLang="zh-TW" sz="2200" b="1" smtClean="0">
                <a:latin typeface="Times New Roman" pitchFamily="18" charset="0"/>
              </a:rPr>
              <a:t>20 ~ 10</a:t>
            </a:r>
            <a:r>
              <a:rPr lang="en-US" altLang="zh-TW" sz="2200" smtClean="0">
                <a:latin typeface="Times New Roman" pitchFamily="18" charset="0"/>
              </a:rPr>
              <a:t> ms</a:t>
            </a: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smtClean="0">
                <a:latin typeface="Times New Roman" pitchFamily="18" charset="0"/>
              </a:rPr>
              <a:t>Frame Shift:</a:t>
            </a:r>
            <a:r>
              <a:rPr lang="en-US" altLang="zh-TW" sz="2200" smtClean="0">
                <a:latin typeface="Times New Roman" pitchFamily="18" charset="0"/>
              </a:rPr>
              <a:t> the length of time between successive parameter calculations</a:t>
            </a: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smtClean="0">
                <a:latin typeface="Times New Roman" pitchFamily="18" charset="0"/>
              </a:rPr>
              <a:t>Frame Rate: </a:t>
            </a:r>
            <a:r>
              <a:rPr lang="en-US" altLang="zh-TW" sz="2200" smtClean="0">
                <a:latin typeface="Times New Roman" pitchFamily="18" charset="0"/>
              </a:rPr>
              <a:t>number of frames per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字方塊 3"/>
          <p:cNvSpPr txBox="1">
            <a:spLocks noChangeArrowheads="1"/>
          </p:cNvSpPr>
          <p:nvPr/>
        </p:nvSpPr>
        <p:spPr bwMode="auto">
          <a:xfrm>
            <a:off x="2843213" y="1052513"/>
            <a:ext cx="3603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grpSp>
        <p:nvGrpSpPr>
          <p:cNvPr id="154627" name="群組 8"/>
          <p:cNvGrpSpPr>
            <a:grpSpLocks/>
          </p:cNvGrpSpPr>
          <p:nvPr/>
        </p:nvGrpSpPr>
        <p:grpSpPr bwMode="auto">
          <a:xfrm>
            <a:off x="900113" y="76200"/>
            <a:ext cx="6624637" cy="6737350"/>
            <a:chOff x="899592" y="76200"/>
            <a:chExt cx="6624389" cy="6737350"/>
          </a:xfrm>
        </p:grpSpPr>
        <p:pic>
          <p:nvPicPr>
            <p:cNvPr id="15462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76200"/>
              <a:ext cx="5761037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文字方塊 2"/>
            <p:cNvSpPr txBox="1">
              <a:spLocks noChangeArrowheads="1"/>
            </p:cNvSpPr>
            <p:nvPr/>
          </p:nvSpPr>
          <p:spPr bwMode="auto">
            <a:xfrm>
              <a:off x="1547664" y="159023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Hamming</a:t>
              </a:r>
            </a:p>
          </p:txBody>
        </p:sp>
        <p:sp>
          <p:nvSpPr>
            <p:cNvPr id="154631" name="文字方塊 4"/>
            <p:cNvSpPr txBox="1">
              <a:spLocks noChangeArrowheads="1"/>
            </p:cNvSpPr>
            <p:nvPr/>
          </p:nvSpPr>
          <p:spPr bwMode="auto">
            <a:xfrm>
              <a:off x="899592" y="1023119"/>
              <a:ext cx="194421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Rectangular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2" name="文字方塊 6"/>
            <p:cNvSpPr txBox="1">
              <a:spLocks noChangeArrowheads="1"/>
            </p:cNvSpPr>
            <p:nvPr/>
          </p:nvSpPr>
          <p:spPr bwMode="auto">
            <a:xfrm>
              <a:off x="6516216" y="1887215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54633" name="文字方塊 7"/>
            <p:cNvSpPr txBox="1">
              <a:spLocks noChangeArrowheads="1"/>
            </p:cNvSpPr>
            <p:nvPr/>
          </p:nvSpPr>
          <p:spPr bwMode="auto">
            <a:xfrm>
              <a:off x="4644355" y="1484784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x[n]w[n]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4" name="文字方塊 9"/>
            <p:cNvSpPr txBox="1">
              <a:spLocks noChangeArrowheads="1"/>
            </p:cNvSpPr>
            <p:nvPr/>
          </p:nvSpPr>
          <p:spPr bwMode="auto">
            <a:xfrm>
              <a:off x="2483768" y="3903439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     F</a:t>
              </a:r>
            </a:p>
          </p:txBody>
        </p:sp>
        <p:sp>
          <p:nvSpPr>
            <p:cNvPr id="154635" name="文字方塊 10"/>
            <p:cNvSpPr txBox="1">
              <a:spLocks noChangeArrowheads="1"/>
            </p:cNvSpPr>
            <p:nvPr/>
          </p:nvSpPr>
          <p:spPr bwMode="auto">
            <a:xfrm>
              <a:off x="5868144" y="4077072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4628" name="文字方塊 1"/>
          <p:cNvSpPr txBox="1">
            <a:spLocks noChangeArrowheads="1"/>
          </p:cNvSpPr>
          <p:nvPr/>
        </p:nvSpPr>
        <p:spPr bwMode="auto">
          <a:xfrm>
            <a:off x="2809875" y="1062038"/>
            <a:ext cx="57626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(1)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5725" y="946150"/>
            <a:ext cx="89503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Windowing 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smtClean="0">
                <a:latin typeface="Times New Roman" pitchFamily="18" charset="0"/>
              </a:rPr>
              <a:t>x</a:t>
            </a:r>
            <a:r>
              <a:rPr lang="en-US" altLang="zh-TW" sz="2200" i="1" baseline="-25000" smtClean="0">
                <a:latin typeface="Times New Roman" pitchFamily="18" charset="0"/>
              </a:rPr>
              <a:t>t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n</a:t>
            </a:r>
            <a:r>
              <a:rPr lang="en-US" altLang="zh-TW" sz="2200" smtClean="0">
                <a:latin typeface="Times New Roman" pitchFamily="18" charset="0"/>
              </a:rPr>
              <a:t>)=</a:t>
            </a:r>
            <a:r>
              <a:rPr lang="en-US" altLang="zh-TW" sz="2200" i="1" smtClean="0">
                <a:latin typeface="Times New Roman" pitchFamily="18" charset="0"/>
              </a:rPr>
              <a:t>w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n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•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), </a:t>
            </a:r>
            <a:r>
              <a:rPr lang="en-US" altLang="zh-TW" sz="2200" i="1" smtClean="0">
                <a:latin typeface="Times New Roman" pitchFamily="18" charset="0"/>
              </a:rPr>
              <a:t>w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n</a:t>
            </a:r>
            <a:r>
              <a:rPr lang="en-US" altLang="zh-TW" sz="2200" smtClean="0">
                <a:latin typeface="Times New Roman" pitchFamily="18" charset="0"/>
              </a:rPr>
              <a:t>): the shape of the window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(product in time domain)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i="1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zh-TW" sz="2000" i="1" baseline="-25000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</a:rPr>
              <a:t>)=</a:t>
            </a:r>
            <a:r>
              <a:rPr lang="en-US" altLang="zh-TW" sz="2000" i="1" smtClean="0">
                <a:solidFill>
                  <a:schemeClr val="tx2"/>
                </a:solidFill>
                <a:latin typeface="Times New Roman" pitchFamily="18" charset="0"/>
              </a:rPr>
              <a:t>W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zh-TW" sz="2000" i="1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00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), *: convolution</a:t>
            </a:r>
            <a:r>
              <a:rPr lang="en-US" altLang="zh-TW" sz="200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zh-TW" sz="2000" smtClean="0">
                <a:latin typeface="Times New Roman" pitchFamily="18" charset="0"/>
                <a:cs typeface="Arial" charset="0"/>
              </a:rPr>
              <a:t>   (convolution in frequency domain)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cs typeface="Arial" charset="0"/>
              </a:rPr>
              <a:t>Rectangular window (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w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)=1 for 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0 </a:t>
            </a:r>
            <a:r>
              <a:rPr lang="en-US" altLang="zh-TW" sz="2200" i="1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altLang="zh-TW" sz="2200" i="1" smtClean="0">
                <a:latin typeface="Times New Roman" pitchFamily="18" charset="0"/>
                <a:cs typeface="Times New Roman" pitchFamily="18" charset="0"/>
              </a:rPr>
              <a:t>≤ L-1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):</a:t>
            </a:r>
            <a:r>
              <a:rPr lang="en-US" altLang="zh-TW" sz="210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smtClean="0">
                <a:latin typeface="Times New Roman" pitchFamily="18" charset="0"/>
                <a:cs typeface="Arial" charset="0"/>
              </a:rPr>
              <a:t>simply extract a segment of the signal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smtClean="0">
                <a:latin typeface="Times New Roman" pitchFamily="18" charset="0"/>
                <a:cs typeface="Arial" charset="0"/>
              </a:rPr>
              <a:t>whose frequency response has high side lobes</a:t>
            </a:r>
            <a:endParaRPr lang="en-US" altLang="zh-TW" sz="2000" i="1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smtClean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 : spreads out in a wider frequency </a:t>
            </a:r>
            <a:br>
              <a:rPr lang="en-US" altLang="zh-TW" sz="2200" smtClean="0">
                <a:latin typeface="Times New Roman" pitchFamily="18" charset="0"/>
                <a:cs typeface="Arial" charset="0"/>
              </a:rPr>
            </a:br>
            <a:r>
              <a:rPr lang="en-US" altLang="zh-TW" sz="2200" smtClean="0">
                <a:latin typeface="Times New Roman" pitchFamily="18" charset="0"/>
                <a:cs typeface="Arial" charset="0"/>
              </a:rPr>
              <a:t>range the narrow band power of the signal, </a:t>
            </a:r>
            <a:br>
              <a:rPr lang="en-US" altLang="zh-TW" sz="2200" smtClean="0">
                <a:latin typeface="Times New Roman" pitchFamily="18" charset="0"/>
                <a:cs typeface="Arial" charset="0"/>
              </a:rPr>
            </a:br>
            <a:r>
              <a:rPr lang="en-US" altLang="zh-TW" sz="2200" smtClean="0">
                <a:latin typeface="Times New Roman" pitchFamily="18" charset="0"/>
                <a:cs typeface="Arial" charset="0"/>
              </a:rPr>
              <a:t>and thus reduces the local frequency </a:t>
            </a:r>
            <a:br>
              <a:rPr lang="en-US" altLang="zh-TW" sz="2200" smtClean="0">
                <a:latin typeface="Times New Roman" pitchFamily="18" charset="0"/>
                <a:cs typeface="Arial" charset="0"/>
              </a:rPr>
            </a:br>
            <a:r>
              <a:rPr lang="en-US" altLang="zh-TW" sz="2200" smtClean="0">
                <a:latin typeface="Times New Roman" pitchFamily="18" charset="0"/>
                <a:cs typeface="Arial" charset="0"/>
              </a:rPr>
              <a:t>resolution in formant allocation</a:t>
            </a:r>
            <a:endParaRPr lang="en-US" altLang="zh-TW" sz="2200" i="1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smtClean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2200" smtClean="0">
                <a:latin typeface="Times New Roman" pitchFamily="18" charset="0"/>
                <a:cs typeface="Arial" charset="0"/>
              </a:rPr>
            </a:br>
            <a:r>
              <a:rPr lang="en-US" altLang="zh-TW" sz="2200" smtClean="0">
                <a:latin typeface="Times New Roman" pitchFamily="18" charset="0"/>
                <a:cs typeface="Arial" charset="0"/>
              </a:rPr>
              <a:t>and distant frequencies of 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15155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143375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8"/>
          <p:cNvSpPr txBox="1">
            <a:spLocks noChangeArrowheads="1"/>
          </p:cNvSpPr>
          <p:nvPr/>
        </p:nvSpPr>
        <p:spPr bwMode="auto">
          <a:xfrm>
            <a:off x="5908675" y="4349750"/>
            <a:ext cx="27305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6773863" y="6235700"/>
            <a:ext cx="14398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52197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aphicFrame>
        <p:nvGraphicFramePr>
          <p:cNvPr id="151560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488238" y="6227763"/>
          <a:ext cx="28257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5" name="方程式" r:id="rId4" imgW="304404" imgH="177569" progId="Equation.3">
                  <p:embed/>
                </p:oleObj>
              </mc:Choice>
              <mc:Fallback>
                <p:oleObj name="方程式" r:id="rId4" imgW="304404" imgH="177569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6227763"/>
                        <a:ext cx="28257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Line 15"/>
          <p:cNvSpPr>
            <a:spLocks noChangeShapeType="1"/>
          </p:cNvSpPr>
          <p:nvPr/>
        </p:nvSpPr>
        <p:spPr bwMode="auto">
          <a:xfrm flipV="1">
            <a:off x="6340475" y="48450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2" name="Line 16"/>
          <p:cNvSpPr>
            <a:spLocks noChangeShapeType="1"/>
          </p:cNvSpPr>
          <p:nvPr/>
        </p:nvSpPr>
        <p:spPr bwMode="auto">
          <a:xfrm flipV="1">
            <a:off x="7772400" y="6149975"/>
            <a:ext cx="4667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3" name="Line 17"/>
          <p:cNvSpPr>
            <a:spLocks noChangeShapeType="1"/>
          </p:cNvSpPr>
          <p:nvPr/>
        </p:nvSpPr>
        <p:spPr bwMode="auto">
          <a:xfrm flipV="1">
            <a:off x="8745538" y="55006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4" name="Text Box 18"/>
          <p:cNvSpPr txBox="1">
            <a:spLocks noChangeArrowheads="1"/>
          </p:cNvSpPr>
          <p:nvPr/>
        </p:nvSpPr>
        <p:spPr bwMode="auto">
          <a:xfrm>
            <a:off x="8142288" y="6221413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65" name="Text Box 24"/>
          <p:cNvSpPr txBox="1">
            <a:spLocks noChangeArrowheads="1"/>
          </p:cNvSpPr>
          <p:nvPr/>
        </p:nvSpPr>
        <p:spPr bwMode="auto">
          <a:xfrm>
            <a:off x="8645525" y="60706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1800"/>
              <a:t> </a:t>
            </a:r>
          </a:p>
        </p:txBody>
      </p:sp>
      <p:sp>
        <p:nvSpPr>
          <p:cNvPr id="151566" name="Text Box 25"/>
          <p:cNvSpPr txBox="1">
            <a:spLocks noChangeArrowheads="1"/>
          </p:cNvSpPr>
          <p:nvPr/>
        </p:nvSpPr>
        <p:spPr bwMode="auto">
          <a:xfrm>
            <a:off x="7421563" y="643731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151567" name="Text Box 26"/>
          <p:cNvSpPr txBox="1">
            <a:spLocks noChangeArrowheads="1"/>
          </p:cNvSpPr>
          <p:nvPr/>
        </p:nvSpPr>
        <p:spPr bwMode="auto">
          <a:xfrm>
            <a:off x="5724525" y="6005513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(dB)</a:t>
            </a: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>
            <a:off x="6657975" y="5170488"/>
            <a:ext cx="3333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pSp>
        <p:nvGrpSpPr>
          <p:cNvPr id="151569" name="Group 35"/>
          <p:cNvGrpSpPr>
            <a:grpSpLocks/>
          </p:cNvGrpSpPr>
          <p:nvPr/>
        </p:nvGrpSpPr>
        <p:grpSpPr bwMode="auto">
          <a:xfrm>
            <a:off x="6851650" y="3917950"/>
            <a:ext cx="2089150" cy="777875"/>
            <a:chOff x="4381" y="2478"/>
            <a:chExt cx="1316" cy="490"/>
          </a:xfrm>
        </p:grpSpPr>
        <p:sp>
          <p:nvSpPr>
            <p:cNvPr id="151574" name="Text Box 13"/>
            <p:cNvSpPr txBox="1">
              <a:spLocks noChangeArrowheads="1"/>
            </p:cNvSpPr>
            <p:nvPr/>
          </p:nvSpPr>
          <p:spPr bwMode="auto">
            <a:xfrm>
              <a:off x="4468" y="2478"/>
              <a:ext cx="122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  <p:sp>
          <p:nvSpPr>
            <p:cNvPr id="151575" name="Line 14"/>
            <p:cNvSpPr>
              <a:spLocks noChangeShapeType="1"/>
            </p:cNvSpPr>
            <p:nvPr/>
          </p:nvSpPr>
          <p:spPr bwMode="auto">
            <a:xfrm flipV="1">
              <a:off x="5272" y="2780"/>
              <a:ext cx="29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76" name="Oval 31"/>
            <p:cNvSpPr>
              <a:spLocks noChangeArrowheads="1"/>
            </p:cNvSpPr>
            <p:nvPr/>
          </p:nvSpPr>
          <p:spPr bwMode="auto">
            <a:xfrm rot="-1179320">
              <a:off x="4381" y="2802"/>
              <a:ext cx="269" cy="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1577" name="Text Box 32"/>
            <p:cNvSpPr txBox="1">
              <a:spLocks noChangeArrowheads="1"/>
            </p:cNvSpPr>
            <p:nvPr/>
          </p:nvSpPr>
          <p:spPr bwMode="auto">
            <a:xfrm>
              <a:off x="4410" y="2833"/>
              <a:ext cx="8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800"/>
            </a:p>
          </p:txBody>
        </p:sp>
      </p:grp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7493000" y="463708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71" name="Text Box 36"/>
          <p:cNvSpPr txBox="1">
            <a:spLocks noChangeArrowheads="1"/>
          </p:cNvSpPr>
          <p:nvPr/>
        </p:nvSpPr>
        <p:spPr bwMode="auto">
          <a:xfrm>
            <a:off x="7404100" y="4351338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Rectangular</a:t>
            </a:r>
          </a:p>
        </p:txBody>
      </p:sp>
      <p:sp>
        <p:nvSpPr>
          <p:cNvPr id="151572" name="Text Box 37"/>
          <p:cNvSpPr txBox="1">
            <a:spLocks noChangeArrowheads="1"/>
          </p:cNvSpPr>
          <p:nvPr/>
        </p:nvSpPr>
        <p:spPr bwMode="auto">
          <a:xfrm>
            <a:off x="6413500" y="5772150"/>
            <a:ext cx="950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Hamming</a:t>
            </a:r>
          </a:p>
        </p:txBody>
      </p:sp>
      <p:sp>
        <p:nvSpPr>
          <p:cNvPr id="151573" name="Line 38"/>
          <p:cNvSpPr>
            <a:spLocks noChangeShapeType="1"/>
          </p:cNvSpPr>
          <p:nvPr/>
        </p:nvSpPr>
        <p:spPr bwMode="auto">
          <a:xfrm flipV="1">
            <a:off x="6754813" y="5564188"/>
            <a:ext cx="261937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5260707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1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728788"/>
          <a:ext cx="32988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2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28788"/>
                        <a:ext cx="32988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3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4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5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6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7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8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9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66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文字方塊 1"/>
          <p:cNvSpPr txBox="1">
            <a:spLocks noChangeArrowheads="1"/>
          </p:cNvSpPr>
          <p:nvPr/>
        </p:nvSpPr>
        <p:spPr bwMode="auto">
          <a:xfrm>
            <a:off x="250825" y="423863"/>
            <a:ext cx="2413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Windowing</a:t>
            </a:r>
            <a:endParaRPr lang="zh-TW" altLang="en-US" sz="3000" b="1" u="sng" dirty="0">
              <a:latin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7262622" cy="4341114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4067944" y="3068960"/>
            <a:ext cx="1772952" cy="1728192"/>
            <a:chOff x="4067944" y="3068960"/>
            <a:chExt cx="1772952" cy="1728192"/>
          </a:xfrm>
        </p:grpSpPr>
        <p:sp>
          <p:nvSpPr>
            <p:cNvPr id="9" name="文字方塊 8"/>
            <p:cNvSpPr txBox="1"/>
            <p:nvPr/>
          </p:nvSpPr>
          <p:spPr>
            <a:xfrm>
              <a:off x="4067944" y="4149080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main lobe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4932040" y="3068960"/>
              <a:ext cx="52290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048808" y="4518272"/>
              <a:ext cx="792088" cy="2788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7120056" y="3183490"/>
            <a:ext cx="1844432" cy="1334783"/>
            <a:chOff x="7120056" y="3183490"/>
            <a:chExt cx="1844432" cy="1334783"/>
          </a:xfrm>
        </p:grpSpPr>
        <p:sp>
          <p:nvSpPr>
            <p:cNvPr id="6" name="文字方塊 5"/>
            <p:cNvSpPr txBox="1"/>
            <p:nvPr/>
          </p:nvSpPr>
          <p:spPr>
            <a:xfrm>
              <a:off x="7380312" y="3636904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side lobes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7120056" y="3183490"/>
              <a:ext cx="504056" cy="42293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7308304" y="3969600"/>
              <a:ext cx="360040" cy="5486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13" y="9747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Windowing (Cont.):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</a:rPr>
              <a:t>For a designed window, we wish that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main lobe is as narrow as possible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side lobe is as low as possible</a:t>
            </a:r>
          </a:p>
          <a:p>
            <a:pPr lvl="3" eaLnBrk="1" hangingPunct="1">
              <a:buClr>
                <a:schemeClr val="tx1"/>
              </a:buClr>
              <a:buFontTx/>
              <a:buChar char="•"/>
            </a:pPr>
            <a:r>
              <a:rPr lang="en-US" altLang="zh-TW" sz="1800" dirty="0" smtClean="0">
                <a:latin typeface="Times New Roman" pitchFamily="18" charset="0"/>
              </a:rPr>
              <a:t>However, this is impossible. Some trade-off is needed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most widely used window shape is the Hamming window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1863725" y="3930650"/>
          <a:ext cx="49609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方程式" r:id="rId3" imgW="2997200" imgH="635000" progId="Equation.3">
                  <p:embed/>
                </p:oleObj>
              </mc:Choice>
              <mc:Fallback>
                <p:oleObj name="方程式" r:id="rId3" imgW="29972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930650"/>
                        <a:ext cx="49609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Production and Source Model</a:t>
            </a: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8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/>
              <a:t>Vocal</a:t>
            </a:r>
          </a:p>
          <a:p>
            <a:pPr algn="ctr" eaLnBrk="1" hangingPunct="1"/>
            <a:r>
              <a:rPr lang="en-US" altLang="zh-TW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9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DFT and Mel-filter-bank Processing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81075"/>
            <a:ext cx="89535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For each frame of signal (</a:t>
            </a:r>
            <a:r>
              <a:rPr lang="en-US" altLang="zh-TW" sz="2400" b="1" i="1" smtClean="0">
                <a:latin typeface="Times New Roman" pitchFamily="18" charset="0"/>
              </a:rPr>
              <a:t>L</a:t>
            </a:r>
            <a:r>
              <a:rPr lang="en-US" altLang="zh-TW" sz="2400" b="1" smtClean="0">
                <a:latin typeface="Times New Roman" pitchFamily="18" charset="0"/>
              </a:rPr>
              <a:t> points, e.g., L=512),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Discrete Fourier Transform (DFT) is first performed to obtain its spectrum (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 points, for example 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=512)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bank of filters based on Mel scale is then applied, and  each filter output is the sum of its filtered spectral components (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filters, and thus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outputs, for example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=24)</a:t>
            </a:r>
          </a:p>
        </p:txBody>
      </p:sp>
      <p:grpSp>
        <p:nvGrpSpPr>
          <p:cNvPr id="156676" name="Group 73"/>
          <p:cNvGrpSpPr>
            <a:grpSpLocks/>
          </p:cNvGrpSpPr>
          <p:nvPr/>
        </p:nvGrpSpPr>
        <p:grpSpPr bwMode="auto">
          <a:xfrm>
            <a:off x="107950" y="3284538"/>
            <a:ext cx="8672513" cy="3433762"/>
            <a:chOff x="68" y="2069"/>
            <a:chExt cx="5463" cy="2163"/>
          </a:xfrm>
        </p:grpSpPr>
        <p:grpSp>
          <p:nvGrpSpPr>
            <p:cNvPr id="156681" name="Group 5"/>
            <p:cNvGrpSpPr>
              <a:grpSpLocks/>
            </p:cNvGrpSpPr>
            <p:nvPr/>
          </p:nvGrpSpPr>
          <p:grpSpPr bwMode="auto">
            <a:xfrm>
              <a:off x="126" y="2741"/>
              <a:ext cx="862" cy="279"/>
              <a:chOff x="975" y="3270"/>
              <a:chExt cx="1043" cy="320"/>
            </a:xfrm>
          </p:grpSpPr>
          <p:sp>
            <p:nvSpPr>
              <p:cNvPr id="156745" name="Line 6"/>
              <p:cNvSpPr>
                <a:spLocks noChangeShapeType="1"/>
              </p:cNvSpPr>
              <p:nvPr/>
            </p:nvSpPr>
            <p:spPr bwMode="auto">
              <a:xfrm>
                <a:off x="975" y="343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6" name="Freeform 7"/>
              <p:cNvSpPr>
                <a:spLocks/>
              </p:cNvSpPr>
              <p:nvPr/>
            </p:nvSpPr>
            <p:spPr bwMode="auto">
              <a:xfrm>
                <a:off x="1060" y="3270"/>
                <a:ext cx="873" cy="320"/>
              </a:xfrm>
              <a:custGeom>
                <a:avLst/>
                <a:gdLst>
                  <a:gd name="T0" fmla="*/ 0 w 873"/>
                  <a:gd name="T1" fmla="*/ 169 h 320"/>
                  <a:gd name="T2" fmla="*/ 28 w 873"/>
                  <a:gd name="T3" fmla="*/ 32 h 320"/>
                  <a:gd name="T4" fmla="*/ 57 w 873"/>
                  <a:gd name="T5" fmla="*/ 305 h 320"/>
                  <a:gd name="T6" fmla="*/ 84 w 873"/>
                  <a:gd name="T7" fmla="*/ 123 h 320"/>
                  <a:gd name="T8" fmla="*/ 84 w 873"/>
                  <a:gd name="T9" fmla="*/ 214 h 320"/>
                  <a:gd name="T10" fmla="*/ 112 w 873"/>
                  <a:gd name="T11" fmla="*/ 32 h 320"/>
                  <a:gd name="T12" fmla="*/ 141 w 873"/>
                  <a:gd name="T13" fmla="*/ 259 h 320"/>
                  <a:gd name="T14" fmla="*/ 141 w 873"/>
                  <a:gd name="T15" fmla="*/ 214 h 320"/>
                  <a:gd name="T16" fmla="*/ 141 w 873"/>
                  <a:gd name="T17" fmla="*/ 32 h 320"/>
                  <a:gd name="T18" fmla="*/ 169 w 873"/>
                  <a:gd name="T19" fmla="*/ 259 h 320"/>
                  <a:gd name="T20" fmla="*/ 169 w 873"/>
                  <a:gd name="T21" fmla="*/ 214 h 320"/>
                  <a:gd name="T22" fmla="*/ 197 w 873"/>
                  <a:gd name="T23" fmla="*/ 123 h 320"/>
                  <a:gd name="T24" fmla="*/ 197 w 873"/>
                  <a:gd name="T25" fmla="*/ 259 h 320"/>
                  <a:gd name="T26" fmla="*/ 254 w 873"/>
                  <a:gd name="T27" fmla="*/ 9 h 320"/>
                  <a:gd name="T28" fmla="*/ 277 w 873"/>
                  <a:gd name="T29" fmla="*/ 312 h 320"/>
                  <a:gd name="T30" fmla="*/ 350 w 873"/>
                  <a:gd name="T31" fmla="*/ 60 h 320"/>
                  <a:gd name="T32" fmla="*/ 338 w 873"/>
                  <a:gd name="T33" fmla="*/ 259 h 320"/>
                  <a:gd name="T34" fmla="*/ 439 w 873"/>
                  <a:gd name="T35" fmla="*/ 83 h 320"/>
                  <a:gd name="T36" fmla="*/ 479 w 873"/>
                  <a:gd name="T37" fmla="*/ 214 h 320"/>
                  <a:gd name="T38" fmla="*/ 491 w 873"/>
                  <a:gd name="T39" fmla="*/ 83 h 320"/>
                  <a:gd name="T40" fmla="*/ 535 w 873"/>
                  <a:gd name="T41" fmla="*/ 259 h 320"/>
                  <a:gd name="T42" fmla="*/ 587 w 873"/>
                  <a:gd name="T43" fmla="*/ 90 h 320"/>
                  <a:gd name="T44" fmla="*/ 620 w 873"/>
                  <a:gd name="T45" fmla="*/ 305 h 320"/>
                  <a:gd name="T46" fmla="*/ 648 w 873"/>
                  <a:gd name="T47" fmla="*/ 32 h 320"/>
                  <a:gd name="T48" fmla="*/ 704 w 873"/>
                  <a:gd name="T49" fmla="*/ 259 h 320"/>
                  <a:gd name="T50" fmla="*/ 732 w 873"/>
                  <a:gd name="T51" fmla="*/ 32 h 320"/>
                  <a:gd name="T52" fmla="*/ 789 w 873"/>
                  <a:gd name="T53" fmla="*/ 259 h 320"/>
                  <a:gd name="T54" fmla="*/ 816 w 873"/>
                  <a:gd name="T55" fmla="*/ 78 h 320"/>
                  <a:gd name="T56" fmla="*/ 845 w 873"/>
                  <a:gd name="T57" fmla="*/ 214 h 320"/>
                  <a:gd name="T58" fmla="*/ 873 w 873"/>
                  <a:gd name="T59" fmla="*/ 169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3" h="320">
                    <a:moveTo>
                      <a:pt x="0" y="169"/>
                    </a:moveTo>
                    <a:cubicBezTo>
                      <a:pt x="9" y="89"/>
                      <a:pt x="19" y="9"/>
                      <a:pt x="28" y="32"/>
                    </a:cubicBezTo>
                    <a:cubicBezTo>
                      <a:pt x="37" y="55"/>
                      <a:pt x="47" y="290"/>
                      <a:pt x="57" y="305"/>
                    </a:cubicBezTo>
                    <a:cubicBezTo>
                      <a:pt x="66" y="320"/>
                      <a:pt x="80" y="138"/>
                      <a:pt x="84" y="123"/>
                    </a:cubicBezTo>
                    <a:cubicBezTo>
                      <a:pt x="89" y="108"/>
                      <a:pt x="80" y="229"/>
                      <a:pt x="84" y="214"/>
                    </a:cubicBezTo>
                    <a:cubicBezTo>
                      <a:pt x="89" y="199"/>
                      <a:pt x="103" y="25"/>
                      <a:pt x="112" y="32"/>
                    </a:cubicBezTo>
                    <a:cubicBezTo>
                      <a:pt x="122" y="39"/>
                      <a:pt x="136" y="229"/>
                      <a:pt x="141" y="259"/>
                    </a:cubicBezTo>
                    <a:cubicBezTo>
                      <a:pt x="146" y="289"/>
                      <a:pt x="141" y="252"/>
                      <a:pt x="141" y="214"/>
                    </a:cubicBezTo>
                    <a:cubicBezTo>
                      <a:pt x="141" y="176"/>
                      <a:pt x="137" y="25"/>
                      <a:pt x="141" y="32"/>
                    </a:cubicBezTo>
                    <a:cubicBezTo>
                      <a:pt x="145" y="39"/>
                      <a:pt x="165" y="229"/>
                      <a:pt x="169" y="259"/>
                    </a:cubicBezTo>
                    <a:cubicBezTo>
                      <a:pt x="173" y="289"/>
                      <a:pt x="165" y="237"/>
                      <a:pt x="169" y="214"/>
                    </a:cubicBezTo>
                    <a:cubicBezTo>
                      <a:pt x="173" y="191"/>
                      <a:pt x="192" y="116"/>
                      <a:pt x="197" y="123"/>
                    </a:cubicBezTo>
                    <a:cubicBezTo>
                      <a:pt x="201" y="130"/>
                      <a:pt x="188" y="278"/>
                      <a:pt x="197" y="259"/>
                    </a:cubicBezTo>
                    <a:cubicBezTo>
                      <a:pt x="206" y="240"/>
                      <a:pt x="241" y="0"/>
                      <a:pt x="254" y="9"/>
                    </a:cubicBezTo>
                    <a:cubicBezTo>
                      <a:pt x="267" y="18"/>
                      <a:pt x="261" y="304"/>
                      <a:pt x="277" y="312"/>
                    </a:cubicBezTo>
                    <a:cubicBezTo>
                      <a:pt x="293" y="320"/>
                      <a:pt x="340" y="69"/>
                      <a:pt x="350" y="60"/>
                    </a:cubicBezTo>
                    <a:cubicBezTo>
                      <a:pt x="360" y="51"/>
                      <a:pt x="323" y="255"/>
                      <a:pt x="338" y="259"/>
                    </a:cubicBezTo>
                    <a:cubicBezTo>
                      <a:pt x="353" y="263"/>
                      <a:pt x="416" y="90"/>
                      <a:pt x="439" y="83"/>
                    </a:cubicBezTo>
                    <a:cubicBezTo>
                      <a:pt x="462" y="76"/>
                      <a:pt x="470" y="214"/>
                      <a:pt x="479" y="214"/>
                    </a:cubicBezTo>
                    <a:cubicBezTo>
                      <a:pt x="488" y="214"/>
                      <a:pt x="482" y="76"/>
                      <a:pt x="491" y="83"/>
                    </a:cubicBezTo>
                    <a:cubicBezTo>
                      <a:pt x="500" y="90"/>
                      <a:pt x="519" y="258"/>
                      <a:pt x="535" y="259"/>
                    </a:cubicBezTo>
                    <a:cubicBezTo>
                      <a:pt x="551" y="260"/>
                      <a:pt x="573" y="82"/>
                      <a:pt x="587" y="90"/>
                    </a:cubicBezTo>
                    <a:cubicBezTo>
                      <a:pt x="601" y="98"/>
                      <a:pt x="610" y="315"/>
                      <a:pt x="620" y="305"/>
                    </a:cubicBezTo>
                    <a:cubicBezTo>
                      <a:pt x="630" y="295"/>
                      <a:pt x="633" y="40"/>
                      <a:pt x="648" y="32"/>
                    </a:cubicBezTo>
                    <a:cubicBezTo>
                      <a:pt x="662" y="24"/>
                      <a:pt x="690" y="259"/>
                      <a:pt x="704" y="259"/>
                    </a:cubicBezTo>
                    <a:cubicBezTo>
                      <a:pt x="718" y="259"/>
                      <a:pt x="718" y="32"/>
                      <a:pt x="732" y="32"/>
                    </a:cubicBezTo>
                    <a:cubicBezTo>
                      <a:pt x="746" y="32"/>
                      <a:pt x="774" y="251"/>
                      <a:pt x="789" y="259"/>
                    </a:cubicBezTo>
                    <a:cubicBezTo>
                      <a:pt x="803" y="267"/>
                      <a:pt x="807" y="85"/>
                      <a:pt x="816" y="78"/>
                    </a:cubicBezTo>
                    <a:cubicBezTo>
                      <a:pt x="826" y="71"/>
                      <a:pt x="836" y="199"/>
                      <a:pt x="845" y="214"/>
                    </a:cubicBezTo>
                    <a:cubicBezTo>
                      <a:pt x="854" y="229"/>
                      <a:pt x="869" y="176"/>
                      <a:pt x="873" y="169"/>
                    </a:cubicBezTo>
                  </a:path>
                </a:pathLst>
              </a:cu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82" name="AutoShape 8"/>
            <p:cNvSpPr>
              <a:spLocks noChangeArrowheads="1"/>
            </p:cNvSpPr>
            <p:nvPr/>
          </p:nvSpPr>
          <p:spPr bwMode="auto">
            <a:xfrm>
              <a:off x="1033" y="2702"/>
              <a:ext cx="499" cy="357"/>
            </a:xfrm>
            <a:prstGeom prst="rightArrow">
              <a:avLst>
                <a:gd name="adj1" fmla="val 50000"/>
                <a:gd name="adj2" fmla="val 34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56683" name="Line 9"/>
            <p:cNvSpPr>
              <a:spLocks noChangeShapeType="1"/>
            </p:cNvSpPr>
            <p:nvPr/>
          </p:nvSpPr>
          <p:spPr bwMode="auto">
            <a:xfrm>
              <a:off x="1577" y="290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4" name="Freeform 10"/>
            <p:cNvSpPr>
              <a:spLocks/>
            </p:cNvSpPr>
            <p:nvPr/>
          </p:nvSpPr>
          <p:spPr bwMode="auto">
            <a:xfrm>
              <a:off x="1623" y="2702"/>
              <a:ext cx="635" cy="337"/>
            </a:xfrm>
            <a:custGeom>
              <a:avLst/>
              <a:gdLst>
                <a:gd name="T0" fmla="*/ 0 w 862"/>
                <a:gd name="T1" fmla="*/ 26 h 386"/>
                <a:gd name="T2" fmla="*/ 1 w 862"/>
                <a:gd name="T3" fmla="*/ 22 h 386"/>
                <a:gd name="T4" fmla="*/ 1 w 862"/>
                <a:gd name="T5" fmla="*/ 31 h 386"/>
                <a:gd name="T6" fmla="*/ 1 w 862"/>
                <a:gd name="T7" fmla="*/ 11 h 386"/>
                <a:gd name="T8" fmla="*/ 1 w 862"/>
                <a:gd name="T9" fmla="*/ 38 h 386"/>
                <a:gd name="T10" fmla="*/ 2 w 862"/>
                <a:gd name="T11" fmla="*/ 3 h 386"/>
                <a:gd name="T12" fmla="*/ 3 w 862"/>
                <a:gd name="T13" fmla="*/ 43 h 386"/>
                <a:gd name="T14" fmla="*/ 3 w 862"/>
                <a:gd name="T15" fmla="*/ 11 h 386"/>
                <a:gd name="T16" fmla="*/ 4 w 862"/>
                <a:gd name="T17" fmla="*/ 38 h 386"/>
                <a:gd name="T18" fmla="*/ 4 w 862"/>
                <a:gd name="T19" fmla="*/ 17 h 386"/>
                <a:gd name="T20" fmla="*/ 5 w 862"/>
                <a:gd name="T21" fmla="*/ 26 h 386"/>
                <a:gd name="T22" fmla="*/ 5 w 862"/>
                <a:gd name="T23" fmla="*/ 22 h 386"/>
                <a:gd name="T24" fmla="*/ 6 w 862"/>
                <a:gd name="T25" fmla="*/ 38 h 386"/>
                <a:gd name="T26" fmla="*/ 6 w 862"/>
                <a:gd name="T27" fmla="*/ 22 h 386"/>
                <a:gd name="T28" fmla="*/ 7 w 862"/>
                <a:gd name="T29" fmla="*/ 26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2" h="386">
                  <a:moveTo>
                    <a:pt x="0" y="235"/>
                  </a:moveTo>
                  <a:cubicBezTo>
                    <a:pt x="15" y="208"/>
                    <a:pt x="30" y="182"/>
                    <a:pt x="45" y="189"/>
                  </a:cubicBezTo>
                  <a:cubicBezTo>
                    <a:pt x="60" y="196"/>
                    <a:pt x="75" y="295"/>
                    <a:pt x="90" y="280"/>
                  </a:cubicBezTo>
                  <a:cubicBezTo>
                    <a:pt x="105" y="265"/>
                    <a:pt x="121" y="92"/>
                    <a:pt x="136" y="99"/>
                  </a:cubicBezTo>
                  <a:cubicBezTo>
                    <a:pt x="151" y="106"/>
                    <a:pt x="158" y="340"/>
                    <a:pt x="181" y="325"/>
                  </a:cubicBezTo>
                  <a:cubicBezTo>
                    <a:pt x="204" y="310"/>
                    <a:pt x="242" y="0"/>
                    <a:pt x="272" y="8"/>
                  </a:cubicBezTo>
                  <a:cubicBezTo>
                    <a:pt x="302" y="16"/>
                    <a:pt x="340" y="356"/>
                    <a:pt x="363" y="371"/>
                  </a:cubicBezTo>
                  <a:cubicBezTo>
                    <a:pt x="386" y="386"/>
                    <a:pt x="378" y="107"/>
                    <a:pt x="408" y="99"/>
                  </a:cubicBezTo>
                  <a:cubicBezTo>
                    <a:pt x="438" y="91"/>
                    <a:pt x="514" y="318"/>
                    <a:pt x="544" y="325"/>
                  </a:cubicBezTo>
                  <a:cubicBezTo>
                    <a:pt x="574" y="332"/>
                    <a:pt x="574" y="159"/>
                    <a:pt x="589" y="144"/>
                  </a:cubicBezTo>
                  <a:cubicBezTo>
                    <a:pt x="604" y="129"/>
                    <a:pt x="620" y="228"/>
                    <a:pt x="635" y="235"/>
                  </a:cubicBezTo>
                  <a:cubicBezTo>
                    <a:pt x="650" y="242"/>
                    <a:pt x="657" y="174"/>
                    <a:pt x="680" y="189"/>
                  </a:cubicBezTo>
                  <a:cubicBezTo>
                    <a:pt x="703" y="204"/>
                    <a:pt x="748" y="325"/>
                    <a:pt x="771" y="325"/>
                  </a:cubicBezTo>
                  <a:cubicBezTo>
                    <a:pt x="794" y="325"/>
                    <a:pt x="801" y="204"/>
                    <a:pt x="816" y="189"/>
                  </a:cubicBezTo>
                  <a:cubicBezTo>
                    <a:pt x="831" y="174"/>
                    <a:pt x="854" y="227"/>
                    <a:pt x="862" y="235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5" name="Text Box 11"/>
            <p:cNvSpPr txBox="1">
              <a:spLocks noChangeArrowheads="1"/>
            </p:cNvSpPr>
            <p:nvPr/>
          </p:nvSpPr>
          <p:spPr bwMode="auto">
            <a:xfrm>
              <a:off x="897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6686" name="Text Box 12"/>
            <p:cNvSpPr txBox="1">
              <a:spLocks noChangeArrowheads="1"/>
            </p:cNvSpPr>
            <p:nvPr/>
          </p:nvSpPr>
          <p:spPr bwMode="auto">
            <a:xfrm>
              <a:off x="2348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687" name="Text Box 13"/>
            <p:cNvSpPr txBox="1">
              <a:spLocks noChangeArrowheads="1"/>
            </p:cNvSpPr>
            <p:nvPr/>
          </p:nvSpPr>
          <p:spPr bwMode="auto">
            <a:xfrm>
              <a:off x="68" y="2488"/>
              <a:ext cx="1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Time domain signal</a:t>
              </a:r>
            </a:p>
          </p:txBody>
        </p:sp>
        <p:sp>
          <p:nvSpPr>
            <p:cNvPr id="156688" name="Text Box 14"/>
            <p:cNvSpPr txBox="1">
              <a:spLocks noChangeArrowheads="1"/>
            </p:cNvSpPr>
            <p:nvPr/>
          </p:nvSpPr>
          <p:spPr bwMode="auto">
            <a:xfrm>
              <a:off x="1577" y="2504"/>
              <a:ext cx="6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spectrum</a:t>
              </a:r>
            </a:p>
          </p:txBody>
        </p:sp>
        <p:sp>
          <p:nvSpPr>
            <p:cNvPr id="156689" name="Line 15"/>
            <p:cNvSpPr>
              <a:spLocks noChangeShapeType="1"/>
            </p:cNvSpPr>
            <p:nvPr/>
          </p:nvSpPr>
          <p:spPr bwMode="auto">
            <a:xfrm>
              <a:off x="2439" y="290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0" name="Line 16"/>
            <p:cNvSpPr>
              <a:spLocks noChangeShapeType="1"/>
            </p:cNvSpPr>
            <p:nvPr/>
          </p:nvSpPr>
          <p:spPr bwMode="auto">
            <a:xfrm>
              <a:off x="2621" y="2306"/>
              <a:ext cx="0" cy="1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1" name="Line 17"/>
            <p:cNvSpPr>
              <a:spLocks noChangeShapeType="1"/>
            </p:cNvSpPr>
            <p:nvPr/>
          </p:nvSpPr>
          <p:spPr bwMode="auto">
            <a:xfrm>
              <a:off x="2621" y="2306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2" name="Line 18"/>
            <p:cNvSpPr>
              <a:spLocks noChangeShapeType="1"/>
            </p:cNvSpPr>
            <p:nvPr/>
          </p:nvSpPr>
          <p:spPr bwMode="auto">
            <a:xfrm>
              <a:off x="2621" y="274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3" name="Line 19"/>
            <p:cNvSpPr>
              <a:spLocks noChangeShapeType="1"/>
            </p:cNvSpPr>
            <p:nvPr/>
          </p:nvSpPr>
          <p:spPr bwMode="auto">
            <a:xfrm>
              <a:off x="2621" y="3967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4" name="Rectangle 20"/>
            <p:cNvSpPr>
              <a:spLocks noChangeArrowheads="1"/>
            </p:cNvSpPr>
            <p:nvPr/>
          </p:nvSpPr>
          <p:spPr bwMode="auto">
            <a:xfrm>
              <a:off x="2712" y="2069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5" name="Group 21"/>
            <p:cNvGrpSpPr>
              <a:grpSpLocks/>
            </p:cNvGrpSpPr>
            <p:nvPr/>
          </p:nvGrpSpPr>
          <p:grpSpPr bwMode="auto">
            <a:xfrm>
              <a:off x="2802" y="2148"/>
              <a:ext cx="953" cy="317"/>
              <a:chOff x="3424" y="1888"/>
              <a:chExt cx="681" cy="363"/>
            </a:xfrm>
          </p:grpSpPr>
          <p:sp>
            <p:nvSpPr>
              <p:cNvPr id="156743" name="Line 22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4" name="Line 23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6" name="Group 24"/>
            <p:cNvGrpSpPr>
              <a:grpSpLocks/>
            </p:cNvGrpSpPr>
            <p:nvPr/>
          </p:nvGrpSpPr>
          <p:grpSpPr bwMode="auto">
            <a:xfrm>
              <a:off x="2848" y="2267"/>
              <a:ext cx="90" cy="198"/>
              <a:chOff x="3470" y="2024"/>
              <a:chExt cx="90" cy="227"/>
            </a:xfrm>
          </p:grpSpPr>
          <p:sp>
            <p:nvSpPr>
              <p:cNvPr id="156741" name="Line 2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2" name="Line 2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97" name="Rectangle 27"/>
            <p:cNvSpPr>
              <a:spLocks noChangeArrowheads="1"/>
            </p:cNvSpPr>
            <p:nvPr/>
          </p:nvSpPr>
          <p:spPr bwMode="auto">
            <a:xfrm>
              <a:off x="2712" y="2583"/>
              <a:ext cx="1133" cy="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8" name="Group 28"/>
            <p:cNvGrpSpPr>
              <a:grpSpLocks/>
            </p:cNvGrpSpPr>
            <p:nvPr/>
          </p:nvGrpSpPr>
          <p:grpSpPr bwMode="auto">
            <a:xfrm>
              <a:off x="2802" y="2623"/>
              <a:ext cx="953" cy="316"/>
              <a:chOff x="3424" y="1888"/>
              <a:chExt cx="681" cy="363"/>
            </a:xfrm>
          </p:grpSpPr>
          <p:sp>
            <p:nvSpPr>
              <p:cNvPr id="156739" name="Line 29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0" name="Line 30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9" name="Group 31"/>
            <p:cNvGrpSpPr>
              <a:grpSpLocks/>
            </p:cNvGrpSpPr>
            <p:nvPr/>
          </p:nvGrpSpPr>
          <p:grpSpPr bwMode="auto">
            <a:xfrm>
              <a:off x="2938" y="2741"/>
              <a:ext cx="90" cy="198"/>
              <a:chOff x="3470" y="2024"/>
              <a:chExt cx="90" cy="227"/>
            </a:xfrm>
          </p:grpSpPr>
          <p:sp>
            <p:nvSpPr>
              <p:cNvPr id="156737" name="Line 3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8" name="Line 3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0" name="Rectangle 34"/>
            <p:cNvSpPr>
              <a:spLocks noChangeArrowheads="1"/>
            </p:cNvSpPr>
            <p:nvPr/>
          </p:nvSpPr>
          <p:spPr bwMode="auto">
            <a:xfrm>
              <a:off x="2711" y="3730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701" name="Group 35"/>
            <p:cNvGrpSpPr>
              <a:grpSpLocks/>
            </p:cNvGrpSpPr>
            <p:nvPr/>
          </p:nvGrpSpPr>
          <p:grpSpPr bwMode="auto">
            <a:xfrm>
              <a:off x="2781" y="3796"/>
              <a:ext cx="953" cy="316"/>
              <a:chOff x="3424" y="1888"/>
              <a:chExt cx="681" cy="363"/>
            </a:xfrm>
          </p:grpSpPr>
          <p:sp>
            <p:nvSpPr>
              <p:cNvPr id="156735" name="Line 36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6" name="Line 37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02" name="Group 38"/>
            <p:cNvGrpSpPr>
              <a:grpSpLocks/>
            </p:cNvGrpSpPr>
            <p:nvPr/>
          </p:nvGrpSpPr>
          <p:grpSpPr bwMode="auto">
            <a:xfrm>
              <a:off x="3311" y="3907"/>
              <a:ext cx="240" cy="198"/>
              <a:chOff x="3470" y="2024"/>
              <a:chExt cx="90" cy="227"/>
            </a:xfrm>
          </p:grpSpPr>
          <p:sp>
            <p:nvSpPr>
              <p:cNvPr id="156733" name="Line 3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4" name="Line 4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3" name="Line 41"/>
            <p:cNvSpPr>
              <a:spLocks noChangeShapeType="1"/>
            </p:cNvSpPr>
            <p:nvPr/>
          </p:nvSpPr>
          <p:spPr bwMode="auto">
            <a:xfrm>
              <a:off x="3256" y="31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4" name="Line 42"/>
            <p:cNvSpPr>
              <a:spLocks noChangeShapeType="1"/>
            </p:cNvSpPr>
            <p:nvPr/>
          </p:nvSpPr>
          <p:spPr bwMode="auto">
            <a:xfrm>
              <a:off x="4072" y="246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5" name="Freeform 43"/>
            <p:cNvSpPr>
              <a:spLocks/>
            </p:cNvSpPr>
            <p:nvPr/>
          </p:nvSpPr>
          <p:spPr bwMode="auto">
            <a:xfrm>
              <a:off x="4193" y="2293"/>
              <a:ext cx="151" cy="277"/>
            </a:xfrm>
            <a:custGeom>
              <a:avLst/>
              <a:gdLst>
                <a:gd name="T0" fmla="*/ 15 w 151"/>
                <a:gd name="T1" fmla="*/ 23 h 317"/>
                <a:gd name="T2" fmla="*/ 15 w 151"/>
                <a:gd name="T3" fmla="*/ 3 h 317"/>
                <a:gd name="T4" fmla="*/ 106 w 151"/>
                <a:gd name="T5" fmla="*/ 34 h 317"/>
                <a:gd name="T6" fmla="*/ 151 w 151"/>
                <a:gd name="T7" fmla="*/ 23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317">
                  <a:moveTo>
                    <a:pt x="15" y="197"/>
                  </a:moveTo>
                  <a:cubicBezTo>
                    <a:pt x="7" y="98"/>
                    <a:pt x="0" y="0"/>
                    <a:pt x="15" y="15"/>
                  </a:cubicBezTo>
                  <a:cubicBezTo>
                    <a:pt x="30" y="30"/>
                    <a:pt x="83" y="257"/>
                    <a:pt x="106" y="287"/>
                  </a:cubicBezTo>
                  <a:cubicBezTo>
                    <a:pt x="129" y="317"/>
                    <a:pt x="144" y="212"/>
                    <a:pt x="151" y="197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6" name="Line 44"/>
            <p:cNvSpPr>
              <a:spLocks noChangeShapeType="1"/>
            </p:cNvSpPr>
            <p:nvPr/>
          </p:nvSpPr>
          <p:spPr bwMode="auto">
            <a:xfrm>
              <a:off x="4072" y="290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7" name="Line 45"/>
            <p:cNvSpPr>
              <a:spLocks noChangeShapeType="1"/>
            </p:cNvSpPr>
            <p:nvPr/>
          </p:nvSpPr>
          <p:spPr bwMode="auto">
            <a:xfrm>
              <a:off x="4072" y="412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8" name="Freeform 46"/>
            <p:cNvSpPr>
              <a:spLocks/>
            </p:cNvSpPr>
            <p:nvPr/>
          </p:nvSpPr>
          <p:spPr bwMode="auto">
            <a:xfrm>
              <a:off x="4117" y="2735"/>
              <a:ext cx="234" cy="224"/>
            </a:xfrm>
            <a:custGeom>
              <a:avLst/>
              <a:gdLst>
                <a:gd name="T0" fmla="*/ 0 w 234"/>
                <a:gd name="T1" fmla="*/ 21 h 257"/>
                <a:gd name="T2" fmla="*/ 91 w 234"/>
                <a:gd name="T3" fmla="*/ 16 h 257"/>
                <a:gd name="T4" fmla="*/ 91 w 234"/>
                <a:gd name="T5" fmla="*/ 25 h 257"/>
                <a:gd name="T6" fmla="*/ 137 w 234"/>
                <a:gd name="T7" fmla="*/ 16 h 257"/>
                <a:gd name="T8" fmla="*/ 182 w 234"/>
                <a:gd name="T9" fmla="*/ 25 h 257"/>
                <a:gd name="T10" fmla="*/ 227 w 234"/>
                <a:gd name="T11" fmla="*/ 3 h 257"/>
                <a:gd name="T12" fmla="*/ 227 w 234"/>
                <a:gd name="T13" fmla="*/ 2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257">
                  <a:moveTo>
                    <a:pt x="0" y="189"/>
                  </a:moveTo>
                  <a:cubicBezTo>
                    <a:pt x="38" y="162"/>
                    <a:pt x="76" y="136"/>
                    <a:pt x="91" y="143"/>
                  </a:cubicBezTo>
                  <a:cubicBezTo>
                    <a:pt x="106" y="150"/>
                    <a:pt x="83" y="234"/>
                    <a:pt x="91" y="234"/>
                  </a:cubicBezTo>
                  <a:cubicBezTo>
                    <a:pt x="99" y="234"/>
                    <a:pt x="122" y="143"/>
                    <a:pt x="137" y="143"/>
                  </a:cubicBezTo>
                  <a:cubicBezTo>
                    <a:pt x="152" y="143"/>
                    <a:pt x="167" y="257"/>
                    <a:pt x="182" y="234"/>
                  </a:cubicBezTo>
                  <a:cubicBezTo>
                    <a:pt x="197" y="211"/>
                    <a:pt x="220" y="14"/>
                    <a:pt x="227" y="7"/>
                  </a:cubicBezTo>
                  <a:cubicBezTo>
                    <a:pt x="234" y="0"/>
                    <a:pt x="219" y="159"/>
                    <a:pt x="227" y="18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9" name="Freeform 47"/>
            <p:cNvSpPr>
              <a:spLocks/>
            </p:cNvSpPr>
            <p:nvPr/>
          </p:nvSpPr>
          <p:spPr bwMode="auto">
            <a:xfrm>
              <a:off x="4094" y="4041"/>
              <a:ext cx="265" cy="124"/>
            </a:xfrm>
            <a:custGeom>
              <a:avLst/>
              <a:gdLst>
                <a:gd name="T0" fmla="*/ 23 w 265"/>
                <a:gd name="T1" fmla="*/ 10 h 143"/>
                <a:gd name="T2" fmla="*/ 23 w 265"/>
                <a:gd name="T3" fmla="*/ 3 h 143"/>
                <a:gd name="T4" fmla="*/ 160 w 265"/>
                <a:gd name="T5" fmla="*/ 15 h 143"/>
                <a:gd name="T6" fmla="*/ 250 w 265"/>
                <a:gd name="T7" fmla="*/ 3 h 143"/>
                <a:gd name="T8" fmla="*/ 250 w 265"/>
                <a:gd name="T9" fmla="*/ 1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43">
                  <a:moveTo>
                    <a:pt x="23" y="98"/>
                  </a:moveTo>
                  <a:cubicBezTo>
                    <a:pt x="11" y="49"/>
                    <a:pt x="0" y="0"/>
                    <a:pt x="23" y="7"/>
                  </a:cubicBezTo>
                  <a:cubicBezTo>
                    <a:pt x="46" y="14"/>
                    <a:pt x="122" y="143"/>
                    <a:pt x="160" y="143"/>
                  </a:cubicBezTo>
                  <a:cubicBezTo>
                    <a:pt x="198" y="143"/>
                    <a:pt x="235" y="7"/>
                    <a:pt x="250" y="7"/>
                  </a:cubicBezTo>
                  <a:cubicBezTo>
                    <a:pt x="265" y="7"/>
                    <a:pt x="250" y="128"/>
                    <a:pt x="250" y="14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6710" name="Group 48"/>
            <p:cNvGrpSpPr>
              <a:grpSpLocks/>
            </p:cNvGrpSpPr>
            <p:nvPr/>
          </p:nvGrpSpPr>
          <p:grpSpPr bwMode="auto">
            <a:xfrm>
              <a:off x="4117" y="3928"/>
              <a:ext cx="240" cy="198"/>
              <a:chOff x="3470" y="2024"/>
              <a:chExt cx="90" cy="227"/>
            </a:xfrm>
          </p:grpSpPr>
          <p:sp>
            <p:nvSpPr>
              <p:cNvPr id="156731" name="Line 4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2" name="Line 5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1" name="Group 51"/>
            <p:cNvGrpSpPr>
              <a:grpSpLocks/>
            </p:cNvGrpSpPr>
            <p:nvPr/>
          </p:nvGrpSpPr>
          <p:grpSpPr bwMode="auto">
            <a:xfrm>
              <a:off x="4117" y="2702"/>
              <a:ext cx="240" cy="198"/>
              <a:chOff x="3470" y="2024"/>
              <a:chExt cx="90" cy="227"/>
            </a:xfrm>
          </p:grpSpPr>
          <p:sp>
            <p:nvSpPr>
              <p:cNvPr id="156729" name="Line 5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0" name="Line 5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2" name="Group 54"/>
            <p:cNvGrpSpPr>
              <a:grpSpLocks/>
            </p:cNvGrpSpPr>
            <p:nvPr/>
          </p:nvGrpSpPr>
          <p:grpSpPr bwMode="auto">
            <a:xfrm>
              <a:off x="4163" y="2267"/>
              <a:ext cx="194" cy="198"/>
              <a:chOff x="3470" y="2024"/>
              <a:chExt cx="90" cy="227"/>
            </a:xfrm>
          </p:grpSpPr>
          <p:sp>
            <p:nvSpPr>
              <p:cNvPr id="156727" name="Line 5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13" name="AutoShape 57"/>
            <p:cNvSpPr>
              <a:spLocks noChangeArrowheads="1"/>
            </p:cNvSpPr>
            <p:nvPr/>
          </p:nvSpPr>
          <p:spPr bwMode="auto">
            <a:xfrm>
              <a:off x="4571" y="2188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4" name="AutoShape 58"/>
            <p:cNvSpPr>
              <a:spLocks noChangeArrowheads="1"/>
            </p:cNvSpPr>
            <p:nvPr/>
          </p:nvSpPr>
          <p:spPr bwMode="auto">
            <a:xfrm>
              <a:off x="4571" y="2623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5" name="AutoShape 59"/>
            <p:cNvSpPr>
              <a:spLocks noChangeArrowheads="1"/>
            </p:cNvSpPr>
            <p:nvPr/>
          </p:nvSpPr>
          <p:spPr bwMode="auto">
            <a:xfrm>
              <a:off x="4571" y="3849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6" name="Text Box 60"/>
            <p:cNvSpPr txBox="1">
              <a:spLocks noChangeArrowheads="1"/>
            </p:cNvSpPr>
            <p:nvPr/>
          </p:nvSpPr>
          <p:spPr bwMode="auto">
            <a:xfrm>
              <a:off x="4480" y="23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7" name="Text Box 61"/>
            <p:cNvSpPr txBox="1">
              <a:spLocks noChangeArrowheads="1"/>
            </p:cNvSpPr>
            <p:nvPr/>
          </p:nvSpPr>
          <p:spPr bwMode="auto">
            <a:xfrm>
              <a:off x="4480" y="27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8" name="Text Box 62"/>
            <p:cNvSpPr txBox="1">
              <a:spLocks noChangeArrowheads="1"/>
            </p:cNvSpPr>
            <p:nvPr/>
          </p:nvSpPr>
          <p:spPr bwMode="auto">
            <a:xfrm>
              <a:off x="4500" y="40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9" name="Text Box 63"/>
            <p:cNvSpPr txBox="1">
              <a:spLocks noChangeArrowheads="1"/>
            </p:cNvSpPr>
            <p:nvPr/>
          </p:nvSpPr>
          <p:spPr bwMode="auto">
            <a:xfrm>
              <a:off x="5012" y="2199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0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0" name="Text Box 64"/>
            <p:cNvSpPr txBox="1">
              <a:spLocks noChangeArrowheads="1"/>
            </p:cNvSpPr>
            <p:nvPr/>
          </p:nvSpPr>
          <p:spPr bwMode="auto">
            <a:xfrm>
              <a:off x="5025" y="2623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1" name="Text Box 65"/>
            <p:cNvSpPr txBox="1">
              <a:spLocks noChangeArrowheads="1"/>
            </p:cNvSpPr>
            <p:nvPr/>
          </p:nvSpPr>
          <p:spPr bwMode="auto">
            <a:xfrm>
              <a:off x="4967" y="3849"/>
              <a:ext cx="5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M-1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2" name="Line 66"/>
            <p:cNvSpPr>
              <a:spLocks noChangeShapeType="1"/>
            </p:cNvSpPr>
            <p:nvPr/>
          </p:nvSpPr>
          <p:spPr bwMode="auto">
            <a:xfrm>
              <a:off x="5206" y="3097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23" name="Text Box 67"/>
            <p:cNvSpPr txBox="1">
              <a:spLocks noChangeArrowheads="1"/>
            </p:cNvSpPr>
            <p:nvPr/>
          </p:nvSpPr>
          <p:spPr bwMode="auto">
            <a:xfrm>
              <a:off x="307" y="3096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4" name="Text Box 68"/>
            <p:cNvSpPr txBox="1">
              <a:spLocks noChangeArrowheads="1"/>
            </p:cNvSpPr>
            <p:nvPr/>
          </p:nvSpPr>
          <p:spPr bwMode="auto">
            <a:xfrm>
              <a:off x="1804" y="30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5" name="Text Box 70"/>
            <p:cNvSpPr txBox="1">
              <a:spLocks noChangeArrowheads="1"/>
            </p:cNvSpPr>
            <p:nvPr/>
          </p:nvSpPr>
          <p:spPr bwMode="auto">
            <a:xfrm>
              <a:off x="249" y="3430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n = 0,1,....L-1</a:t>
              </a:r>
              <a:endParaRPr lang="en-US" altLang="zh-TW" sz="1800"/>
            </a:p>
          </p:txBody>
        </p:sp>
        <p:sp>
          <p:nvSpPr>
            <p:cNvPr id="156726" name="Text Box 71"/>
            <p:cNvSpPr txBox="1">
              <a:spLocks noChangeArrowheads="1"/>
            </p:cNvSpPr>
            <p:nvPr/>
          </p:nvSpPr>
          <p:spPr bwMode="auto">
            <a:xfrm>
              <a:off x="1432" y="3430"/>
              <a:ext cx="9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k = 0,1,....   -1</a:t>
              </a:r>
              <a:endParaRPr lang="en-US" altLang="zh-TW" sz="1800"/>
            </a:p>
          </p:txBody>
        </p:sp>
      </p:grpSp>
      <p:grpSp>
        <p:nvGrpSpPr>
          <p:cNvPr id="156677" name="Group 77"/>
          <p:cNvGrpSpPr>
            <a:grpSpLocks/>
          </p:cNvGrpSpPr>
          <p:nvPr/>
        </p:nvGrpSpPr>
        <p:grpSpPr bwMode="auto">
          <a:xfrm>
            <a:off x="3213100" y="5300663"/>
            <a:ext cx="360363" cy="581025"/>
            <a:chOff x="2024" y="3339"/>
            <a:chExt cx="227" cy="366"/>
          </a:xfrm>
        </p:grpSpPr>
        <p:sp>
          <p:nvSpPr>
            <p:cNvPr id="156678" name="Text Box 74"/>
            <p:cNvSpPr txBox="1">
              <a:spLocks noChangeArrowheads="1"/>
            </p:cNvSpPr>
            <p:nvPr/>
          </p:nvSpPr>
          <p:spPr bwMode="auto">
            <a:xfrm>
              <a:off x="2024" y="349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6679" name="Line 75"/>
            <p:cNvSpPr>
              <a:spLocks noChangeShapeType="1"/>
            </p:cNvSpPr>
            <p:nvPr/>
          </p:nvSpPr>
          <p:spPr bwMode="auto">
            <a:xfrm>
              <a:off x="2064" y="352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0" name="Text Box 76"/>
            <p:cNvSpPr txBox="1">
              <a:spLocks noChangeArrowheads="1"/>
            </p:cNvSpPr>
            <p:nvPr/>
          </p:nvSpPr>
          <p:spPr bwMode="auto">
            <a:xfrm>
              <a:off x="2024" y="333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8640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8723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80975"/>
            <a:ext cx="370046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Mel-scale Filter Bank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Filter-bank Processing?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" y="923925"/>
            <a:ext cx="8845550" cy="516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The filter-bank processing simulates human ear perception</a:t>
            </a:r>
            <a:endParaRPr lang="en-US" altLang="zh-TW" sz="2400" b="1" i="1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i="1" smtClean="0">
                <a:latin typeface="Times New Roman" pitchFamily="18" charset="0"/>
              </a:rPr>
              <a:t>Center frequency of each filter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smtClean="0">
                <a:latin typeface="Times New Roman" pitchFamily="18" charset="0"/>
              </a:rPr>
              <a:t>Human perception for pitch of signals is proportional to the </a:t>
            </a:r>
            <a:r>
              <a:rPr lang="en-US" altLang="zh-TW" sz="2000" i="1" smtClean="0">
                <a:latin typeface="Times New Roman" pitchFamily="18" charset="0"/>
              </a:rPr>
              <a:t>logarithm</a:t>
            </a:r>
            <a:r>
              <a:rPr lang="en-US" altLang="zh-TW" sz="2000" smtClean="0">
                <a:latin typeface="Times New Roman" pitchFamily="18" charset="0"/>
              </a:rPr>
              <a:t> of the frequencies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smtClean="0">
                <a:latin typeface="Times New Roman" pitchFamily="18" charset="0"/>
              </a:rPr>
              <a:t>Lower frequencies (say, below 1 KHz) play important roles in human ear perception</a:t>
            </a:r>
          </a:p>
          <a:p>
            <a:pPr lvl="1" eaLnBrk="1" hangingPunct="1"/>
            <a:r>
              <a:rPr lang="en-US" altLang="zh-TW" sz="2200" i="1" smtClean="0">
                <a:latin typeface="Times New Roman" pitchFamily="18" charset="0"/>
              </a:rPr>
              <a:t>Bandwidth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smtClean="0">
                <a:latin typeface="Times New Roman" pitchFamily="18" charset="0"/>
              </a:rPr>
              <a:t>Frequencies of a complex sound within a certain bandwidth around some center frequency cannot be individually identified. 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smtClean="0">
                <a:latin typeface="Times New Roman" pitchFamily="18" charset="0"/>
              </a:rPr>
              <a:t>When one of the components of this sound falls outside this bandwidth, it can be individually distinguished.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smtClean="0">
                <a:latin typeface="Times New Roman" pitchFamily="18" charset="0"/>
              </a:rPr>
              <a:t>This bandwidth is referred to as the critical band.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smtClean="0">
                <a:latin typeface="Times New Roman" pitchFamily="18" charset="0"/>
              </a:rPr>
              <a:t>The width of a critical band is roughly 10% to 20% of the center frequency of the sound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Logarithmic Operation and IDFT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435975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The final process of MFCC evaluation : logarithm operation and IDFT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2555875" y="2852738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3203575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3419475" y="18446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V="1">
            <a:off x="35639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3706813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3851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 flipV="1">
            <a:off x="4067175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V="1">
            <a:off x="421163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4572000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47148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4859338" y="22050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500380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5219700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684213" y="2205038"/>
            <a:ext cx="2106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Mel-filter output </a:t>
            </a:r>
            <a:br>
              <a:rPr lang="en-US" altLang="zh-TW" sz="1800" i="1">
                <a:latin typeface="Times New Roman" pitchFamily="18" charset="0"/>
              </a:rPr>
            </a:br>
            <a:r>
              <a:rPr lang="en-US" altLang="zh-TW" sz="1800" i="1">
                <a:latin typeface="Times New Roman" pitchFamily="18" charset="0"/>
              </a:rPr>
              <a:t>spectral vector 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(m)</a:t>
            </a:r>
            <a:endParaRPr lang="en-US" altLang="zh-TW" sz="1800"/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4067175" y="2997200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2555875" y="4581525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3203575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3419475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V="1">
            <a:off x="356393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V="1">
            <a:off x="3708400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38512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4067175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 flipV="1">
            <a:off x="4211638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 flipV="1">
            <a:off x="4356100" y="42941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 flipV="1"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47148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V="1">
            <a:off x="4859338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V="1">
            <a:off x="500380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5219700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6064250" y="2441575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6156325" y="4197350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3708400" y="3141663"/>
            <a:ext cx="1368425" cy="431800"/>
          </a:xfrm>
          <a:prstGeom prst="roundRect">
            <a:avLst>
              <a:gd name="adj" fmla="val 16667"/>
            </a:avLst>
          </a:prstGeom>
          <a:solidFill>
            <a:srgbClr val="C5E5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Log(| |</a:t>
            </a:r>
            <a:r>
              <a:rPr lang="en-US" altLang="zh-TW" sz="1800" baseline="30000"/>
              <a:t>2</a:t>
            </a:r>
            <a:r>
              <a:rPr lang="en-US" altLang="zh-TW" sz="1800"/>
              <a:t>)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539750" y="3933825"/>
            <a:ext cx="261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Log-spectral vector </a:t>
            </a:r>
            <a:r>
              <a:rPr lang="en-US" altLang="zh-TW" sz="1800" b="1" i="1">
                <a:latin typeface="Times New Roman" pitchFamily="18" charset="0"/>
              </a:rPr>
              <a:t>Y’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4067175" y="4652963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807" name="AutoShape 39"/>
          <p:cNvSpPr>
            <a:spLocks noChangeArrowheads="1"/>
          </p:cNvSpPr>
          <p:nvPr/>
        </p:nvSpPr>
        <p:spPr bwMode="auto">
          <a:xfrm>
            <a:off x="3708400" y="4797425"/>
            <a:ext cx="13684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IDFT</a:t>
            </a: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2555875" y="6165850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V="1">
            <a:off x="3203575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V="1">
            <a:off x="3419475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3563938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3708400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3" name="Line 45"/>
          <p:cNvSpPr>
            <a:spLocks noChangeShapeType="1"/>
          </p:cNvSpPr>
          <p:nvPr/>
        </p:nvSpPr>
        <p:spPr bwMode="auto">
          <a:xfrm flipV="1">
            <a:off x="38512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4" name="Line 46"/>
          <p:cNvSpPr>
            <a:spLocks noChangeShapeType="1"/>
          </p:cNvSpPr>
          <p:nvPr/>
        </p:nvSpPr>
        <p:spPr bwMode="auto">
          <a:xfrm flipV="1">
            <a:off x="4067175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5" name="Line 47"/>
          <p:cNvSpPr>
            <a:spLocks noChangeShapeType="1"/>
          </p:cNvSpPr>
          <p:nvPr/>
        </p:nvSpPr>
        <p:spPr bwMode="auto">
          <a:xfrm flipV="1">
            <a:off x="42116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V="1">
            <a:off x="4356100" y="58785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V="1">
            <a:off x="4572000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V="1">
            <a:off x="47148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6156325" y="57800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468313" y="5514975"/>
            <a:ext cx="192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MFCC vector 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5508625" y="5013325"/>
            <a:ext cx="90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=</a:t>
            </a:r>
            <a:r>
              <a:rPr lang="en-US" altLang="zh-TW" sz="1800" b="1">
                <a:latin typeface="Times New Roman" pitchFamily="18" charset="0"/>
              </a:rPr>
              <a:t>C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>
                <a:latin typeface="Times New Roman" pitchFamily="18" charset="0"/>
              </a:rPr>
              <a:t>’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>
            <a:off x="3094038" y="2843213"/>
            <a:ext cx="2159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>
            <a:off x="3059113" y="4581525"/>
            <a:ext cx="21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4" name="Text Box 58"/>
          <p:cNvSpPr txBox="1">
            <a:spLocks noChangeArrowheads="1"/>
          </p:cNvSpPr>
          <p:nvPr/>
        </p:nvSpPr>
        <p:spPr bwMode="auto">
          <a:xfrm>
            <a:off x="4837113" y="4545013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5" name="Text Box 60"/>
          <p:cNvSpPr txBox="1">
            <a:spLocks noChangeArrowheads="1"/>
          </p:cNvSpPr>
          <p:nvPr/>
        </p:nvSpPr>
        <p:spPr bwMode="auto">
          <a:xfrm>
            <a:off x="3049588" y="6127750"/>
            <a:ext cx="32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6" name="Text Box 61"/>
          <p:cNvSpPr txBox="1">
            <a:spLocks noChangeArrowheads="1"/>
          </p:cNvSpPr>
          <p:nvPr/>
        </p:nvSpPr>
        <p:spPr bwMode="auto">
          <a:xfrm>
            <a:off x="4821238" y="2852738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7" name="Text Box 62"/>
          <p:cNvSpPr txBox="1">
            <a:spLocks noChangeArrowheads="1"/>
          </p:cNvSpPr>
          <p:nvPr/>
        </p:nvSpPr>
        <p:spPr bwMode="auto">
          <a:xfrm>
            <a:off x="4427538" y="61372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J-1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20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</p:spTree>
    <p:extLst>
      <p:ext uri="{BB962C8B-B14F-4D97-AF65-F5344CB8AC3E}">
        <p14:creationId xmlns:p14="http://schemas.microsoft.com/office/powerpoint/2010/main" val="5741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Log Energy Computation?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9109075" cy="580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Using the magnitude (energy) only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Phase information is not very helpful in speech recognition</a:t>
            </a:r>
          </a:p>
          <a:p>
            <a:pPr lvl="2" eaLnBrk="1" hangingPunct="1"/>
            <a:r>
              <a:rPr lang="en-US" altLang="zh-TW" sz="2000" smtClean="0">
                <a:latin typeface="Times New Roman" pitchFamily="18" charset="0"/>
              </a:rPr>
              <a:t>Replacing the phase part of the original speech signal with continuous random phase won’t be perceived by human ear</a:t>
            </a:r>
          </a:p>
          <a:p>
            <a:pPr lvl="2" eaLnBrk="1" hangingPunct="1"/>
            <a:r>
              <a:rPr lang="en-US" altLang="zh-TW" sz="2000" smtClean="0">
                <a:latin typeface="Times New Roman" pitchFamily="18" charset="0"/>
              </a:rPr>
              <a:t>Human perception sensitivity is proportional to signal energy in logarithmic scale  </a:t>
            </a:r>
          </a:p>
          <a:p>
            <a:pPr eaLnBrk="1" hangingPunct="1"/>
            <a:r>
              <a:rPr lang="en-US" altLang="zh-TW" sz="2400" smtClean="0">
                <a:latin typeface="Times New Roman" pitchFamily="18" charset="0"/>
              </a:rPr>
              <a:t> </a:t>
            </a:r>
            <a:r>
              <a:rPr lang="en-US" altLang="zh-TW" sz="2400" b="1" smtClean="0">
                <a:latin typeface="Times New Roman" pitchFamily="18" charset="0"/>
              </a:rPr>
              <a:t>Using the Logarithmic operation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logarithm compresses the dynamic range of values, which is a characteristic of the human hearing system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dynamic compression also makes feature extraction less sensitive to variations in signal dynamics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To make a convolved noisy process additive</a:t>
            </a:r>
          </a:p>
          <a:p>
            <a:pPr lvl="2" eaLnBrk="1" hangingPunct="1"/>
            <a:r>
              <a:rPr lang="en-US" altLang="zh-TW" sz="2000" smtClean="0">
                <a:latin typeface="Times New Roman" pitchFamily="18" charset="0"/>
              </a:rPr>
              <a:t>Speech signal </a:t>
            </a:r>
            <a:r>
              <a:rPr lang="en-US" altLang="zh-TW" sz="2000" i="1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), excitation </a:t>
            </a:r>
            <a:r>
              <a:rPr lang="en-US" altLang="zh-TW" sz="2000" i="1" smtClean="0">
                <a:latin typeface="Times New Roman" pitchFamily="18" charset="0"/>
              </a:rPr>
              <a:t>u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) and the impulse response of vocal tract </a:t>
            </a:r>
            <a:r>
              <a:rPr lang="en-US" altLang="zh-TW" sz="2000" i="1" smtClean="0">
                <a:latin typeface="Times New Roman" pitchFamily="18" charset="0"/>
              </a:rPr>
              <a:t>g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)</a:t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smtClean="0">
                <a:latin typeface="Times New Roman" pitchFamily="18" charset="0"/>
              </a:rPr>
              <a:t>            </a:t>
            </a:r>
            <a:r>
              <a:rPr lang="en-US" altLang="zh-TW" sz="2000" i="1" smtClean="0">
                <a:latin typeface="Times New Roman" pitchFamily="18" charset="0"/>
              </a:rPr>
              <a:t>x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)=</a:t>
            </a:r>
            <a:r>
              <a:rPr lang="en-US" altLang="zh-TW" sz="2000" i="1" smtClean="0">
                <a:latin typeface="Times New Roman" pitchFamily="18" charset="0"/>
              </a:rPr>
              <a:t>u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)*</a:t>
            </a:r>
            <a:r>
              <a:rPr lang="en-US" altLang="zh-TW" sz="2000" i="1" smtClean="0">
                <a:latin typeface="Times New Roman" pitchFamily="18" charset="0"/>
              </a:rPr>
              <a:t>g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) 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X(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)=U(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)G(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</a:t>
            </a:r>
            <a:br>
              <a:rPr lang="en-US" altLang="zh-TW" sz="2000" smtClean="0">
                <a:latin typeface="Times New Roman" pitchFamily="18" charset="0"/>
                <a:sym typeface="Wingdings" pitchFamily="2" charset="2"/>
              </a:rPr>
            </a:b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  |X(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)|=|U(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)||G(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)| log|X(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)|=log|U(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)|+log|G(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)|</a:t>
            </a:r>
            <a:r>
              <a:rPr lang="en-US" altLang="zh-TW" sz="2000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Inverse DFT?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3" y="1081088"/>
            <a:ext cx="8858250" cy="4795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Final procedure for MFCC : performing the inverse DFT on the log-spectral power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Advantages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Since the log-power spectrum is real and symmetric, the inverse DFT reduces to a Discrete Cosine Transform (DCT). The DCT has the property to produce highly uncorrelated features </a:t>
            </a:r>
            <a:r>
              <a:rPr lang="en-US" altLang="zh-TW" sz="2200" b="1" i="1" smtClean="0">
                <a:latin typeface="Times New Roman" pitchFamily="18" charset="0"/>
              </a:rPr>
              <a:t>y</a:t>
            </a:r>
            <a:r>
              <a:rPr lang="en-US" altLang="zh-TW" sz="2200" baseline="-25000" smtClean="0">
                <a:latin typeface="Times New Roman" pitchFamily="18" charset="0"/>
              </a:rPr>
              <a:t>t</a:t>
            </a:r>
            <a:endParaRPr lang="en-US" altLang="zh-TW" sz="2200" smtClean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>
                <a:latin typeface="Times New Roman" pitchFamily="18" charset="0"/>
              </a:rPr>
              <a:t>diagonal rather than full covariance matrices can be used in the Gaussian distributions in many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Easier to remove the interference of excitation on formant structures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>
                <a:latin typeface="Times New Roman" pitchFamily="18" charset="0"/>
              </a:rPr>
              <a:t>the envelope of the vocal tract changes slowly, while the excitation changes much faster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2913" y="1727200"/>
          <a:ext cx="78803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8" name="方程式" r:id="rId3" imgW="3962400" imgH="457200" progId="Equation.3">
                  <p:embed/>
                </p:oleObj>
              </mc:Choice>
              <mc:Fallback>
                <p:oleObj name="方程式" r:id="rId3" imgW="3962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27200"/>
                        <a:ext cx="78803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0491141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5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1728788"/>
          <a:ext cx="32988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6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28788"/>
                        <a:ext cx="329882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7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8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9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0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1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2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3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847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群組 1"/>
          <p:cNvGrpSpPr>
            <a:grpSpLocks/>
          </p:cNvGrpSpPr>
          <p:nvPr/>
        </p:nvGrpSpPr>
        <p:grpSpPr bwMode="auto">
          <a:xfrm>
            <a:off x="1692275" y="115888"/>
            <a:ext cx="6480175" cy="6731000"/>
            <a:chOff x="1692275" y="115888"/>
            <a:chExt cx="6480125" cy="6731000"/>
          </a:xfrm>
        </p:grpSpPr>
        <p:pic>
          <p:nvPicPr>
            <p:cNvPr id="164868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15888"/>
              <a:ext cx="575945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69" name="文字方塊 1"/>
            <p:cNvSpPr txBox="1">
              <a:spLocks noChangeArrowheads="1"/>
            </p:cNvSpPr>
            <p:nvPr/>
          </p:nvSpPr>
          <p:spPr bwMode="auto">
            <a:xfrm>
              <a:off x="1806575" y="233363"/>
              <a:ext cx="4038600" cy="61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Logarithmic Operation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2821" name="文字方塊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997956" y="2616349"/>
              <a:ext cx="1655837" cy="461665"/>
            </a:xfrm>
            <a:prstGeom prst="rect">
              <a:avLst/>
            </a:prstGeom>
            <a:blipFill rotWithShape="1">
              <a:blip r:embed="rId3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2822" name="文字方塊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716363" y="3183359"/>
              <a:ext cx="1655837" cy="461665"/>
            </a:xfrm>
            <a:prstGeom prst="rect">
              <a:avLst/>
            </a:prstGeom>
            <a:blipFill rotWithShape="1">
              <a:blip r:embed="rId4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4872" name="文字方塊 5"/>
            <p:cNvSpPr txBox="1">
              <a:spLocks noChangeArrowheads="1"/>
            </p:cNvSpPr>
            <p:nvPr/>
          </p:nvSpPr>
          <p:spPr bwMode="auto">
            <a:xfrm>
              <a:off x="1943882" y="134076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u[n]</a:t>
              </a:r>
            </a:p>
          </p:txBody>
        </p:sp>
        <p:sp>
          <p:nvSpPr>
            <p:cNvPr id="164873" name="文字方塊 6"/>
            <p:cNvSpPr txBox="1">
              <a:spLocks noChangeArrowheads="1"/>
            </p:cNvSpPr>
            <p:nvPr/>
          </p:nvSpPr>
          <p:spPr bwMode="auto">
            <a:xfrm>
              <a:off x="3240026" y="170080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  <p:sp>
          <p:nvSpPr>
            <p:cNvPr id="164874" name="文字方塊 7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3528392" cy="54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x[n]= u[n]</a:t>
              </a:r>
              <a:r>
                <a:rPr lang="en-US" altLang="zh-TW" sz="4400" baseline="-26000">
                  <a:latin typeface="Arial" charset="0"/>
                </a:rPr>
                <a:t>*</a:t>
              </a: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</p:grp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4437112"/>
            <a:ext cx="504056" cy="288032"/>
          </a:xfrm>
          <a:prstGeom prst="rect">
            <a:avLst/>
          </a:prstGeom>
          <a:blipFill rotWithShape="1">
            <a:blip r:embed="rId5"/>
            <a:stretch>
              <a:fillRect b="-78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08013"/>
              <a:ext cx="5272087" cy="611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Voiced and Unvoiced Speech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Derivatives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901700"/>
            <a:ext cx="8856662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Derivative operation : to obtain the temporal information (change of the feature vectors with time)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22250" y="2584450"/>
            <a:ext cx="203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MFCC stream </a:t>
            </a:r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(j)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3279775" y="1884363"/>
            <a:ext cx="358775" cy="1185862"/>
            <a:chOff x="2064" y="1207"/>
            <a:chExt cx="226" cy="953"/>
          </a:xfrm>
        </p:grpSpPr>
        <p:sp>
          <p:nvSpPr>
            <p:cNvPr id="165992" name="Rectangle 6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3" name="AutoShape 7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4" name="AutoShape 8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5" name="Line 9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6" name="AutoShape 10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4" name="Group 11"/>
          <p:cNvGrpSpPr>
            <a:grpSpLocks/>
          </p:cNvGrpSpPr>
          <p:nvPr/>
        </p:nvGrpSpPr>
        <p:grpSpPr bwMode="auto">
          <a:xfrm>
            <a:off x="3783013" y="1884363"/>
            <a:ext cx="358775" cy="1185862"/>
            <a:chOff x="2064" y="1207"/>
            <a:chExt cx="226" cy="953"/>
          </a:xfrm>
        </p:grpSpPr>
        <p:sp>
          <p:nvSpPr>
            <p:cNvPr id="165987" name="Rectangle 12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8" name="AutoShape 13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9" name="AutoShape 14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0" name="Line 15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1" name="AutoShape 16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5" name="Group 17"/>
          <p:cNvGrpSpPr>
            <a:grpSpLocks/>
          </p:cNvGrpSpPr>
          <p:nvPr/>
        </p:nvGrpSpPr>
        <p:grpSpPr bwMode="auto">
          <a:xfrm>
            <a:off x="4287838" y="1884363"/>
            <a:ext cx="360362" cy="1185862"/>
            <a:chOff x="2064" y="1207"/>
            <a:chExt cx="226" cy="953"/>
          </a:xfrm>
        </p:grpSpPr>
        <p:sp>
          <p:nvSpPr>
            <p:cNvPr id="165982" name="Rectangle 1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3" name="AutoShape 1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4" name="AutoShape 2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6" name="AutoShape 2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896" name="Line 23"/>
          <p:cNvSpPr>
            <a:spLocks noChangeShapeType="1"/>
          </p:cNvSpPr>
          <p:nvPr/>
        </p:nvSpPr>
        <p:spPr bwMode="auto">
          <a:xfrm>
            <a:off x="2051050" y="31829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24"/>
          <p:cNvSpPr>
            <a:spLocks noChangeShapeType="1"/>
          </p:cNvSpPr>
          <p:nvPr/>
        </p:nvSpPr>
        <p:spPr bwMode="auto">
          <a:xfrm flipV="1">
            <a:off x="2701925" y="177323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Text Box 25"/>
          <p:cNvSpPr txBox="1">
            <a:spLocks noChangeArrowheads="1"/>
          </p:cNvSpPr>
          <p:nvPr/>
        </p:nvSpPr>
        <p:spPr bwMode="auto">
          <a:xfrm>
            <a:off x="1547813" y="17732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899" name="Text Box 26"/>
          <p:cNvSpPr txBox="1">
            <a:spLocks noChangeArrowheads="1"/>
          </p:cNvSpPr>
          <p:nvPr/>
        </p:nvSpPr>
        <p:spPr bwMode="auto">
          <a:xfrm>
            <a:off x="5873750" y="2862263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grpSp>
        <p:nvGrpSpPr>
          <p:cNvPr id="165900" name="Group 27"/>
          <p:cNvGrpSpPr>
            <a:grpSpLocks/>
          </p:cNvGrpSpPr>
          <p:nvPr/>
        </p:nvGrpSpPr>
        <p:grpSpPr bwMode="auto">
          <a:xfrm>
            <a:off x="4792663" y="1884363"/>
            <a:ext cx="358775" cy="1185862"/>
            <a:chOff x="2064" y="1207"/>
            <a:chExt cx="226" cy="953"/>
          </a:xfrm>
        </p:grpSpPr>
        <p:sp>
          <p:nvSpPr>
            <p:cNvPr id="165977" name="Rectangle 2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8" name="AutoShape 2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9" name="AutoShape 3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0" name="Line 3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1" name="AutoShape 3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1" name="Line 33"/>
          <p:cNvSpPr>
            <a:spLocks noChangeShapeType="1"/>
          </p:cNvSpPr>
          <p:nvPr/>
        </p:nvSpPr>
        <p:spPr bwMode="auto">
          <a:xfrm>
            <a:off x="5368925" y="25050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Text Box 34"/>
          <p:cNvSpPr txBox="1">
            <a:spLocks noChangeArrowheads="1"/>
          </p:cNvSpPr>
          <p:nvPr/>
        </p:nvSpPr>
        <p:spPr bwMode="auto">
          <a:xfrm>
            <a:off x="3059113" y="1557338"/>
            <a:ext cx="2116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   </a:t>
            </a:r>
            <a:r>
              <a:rPr lang="en-US" altLang="zh-TW" sz="1400" i="1"/>
              <a:t>t-1        t       t+1     t+2</a:t>
            </a:r>
          </a:p>
        </p:txBody>
      </p:sp>
      <p:grpSp>
        <p:nvGrpSpPr>
          <p:cNvPr id="165903" name="Group 35"/>
          <p:cNvGrpSpPr>
            <a:grpSpLocks/>
          </p:cNvGrpSpPr>
          <p:nvPr/>
        </p:nvGrpSpPr>
        <p:grpSpPr bwMode="auto">
          <a:xfrm>
            <a:off x="3314700" y="3565525"/>
            <a:ext cx="358775" cy="1185863"/>
            <a:chOff x="2066" y="2275"/>
            <a:chExt cx="226" cy="747"/>
          </a:xfrm>
        </p:grpSpPr>
        <p:sp>
          <p:nvSpPr>
            <p:cNvPr id="165972" name="Rectangle 36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3" name="AutoShape 37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4" name="AutoShape 38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5" name="Line 39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6" name="AutoShape 40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4" name="Line 41"/>
          <p:cNvSpPr>
            <a:spLocks noChangeShapeType="1"/>
          </p:cNvSpPr>
          <p:nvPr/>
        </p:nvSpPr>
        <p:spPr bwMode="auto">
          <a:xfrm>
            <a:off x="2051050" y="48466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42"/>
          <p:cNvSpPr>
            <a:spLocks noChangeShapeType="1"/>
          </p:cNvSpPr>
          <p:nvPr/>
        </p:nvSpPr>
        <p:spPr bwMode="auto">
          <a:xfrm flipV="1">
            <a:off x="2698750" y="3500438"/>
            <a:ext cx="3175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Text Box 43"/>
          <p:cNvSpPr txBox="1">
            <a:spLocks noChangeArrowheads="1"/>
          </p:cNvSpPr>
          <p:nvPr/>
        </p:nvSpPr>
        <p:spPr bwMode="auto">
          <a:xfrm>
            <a:off x="1547813" y="35004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07" name="Text Box 44"/>
          <p:cNvSpPr txBox="1">
            <a:spLocks noChangeArrowheads="1"/>
          </p:cNvSpPr>
          <p:nvPr/>
        </p:nvSpPr>
        <p:spPr bwMode="auto">
          <a:xfrm>
            <a:off x="5873750" y="45275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08" name="Line 45"/>
          <p:cNvSpPr>
            <a:spLocks noChangeShapeType="1"/>
          </p:cNvSpPr>
          <p:nvPr/>
        </p:nvSpPr>
        <p:spPr bwMode="auto">
          <a:xfrm>
            <a:off x="5368925" y="42322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09" name="Group 46"/>
          <p:cNvGrpSpPr>
            <a:grpSpLocks/>
          </p:cNvGrpSpPr>
          <p:nvPr/>
        </p:nvGrpSpPr>
        <p:grpSpPr bwMode="auto">
          <a:xfrm>
            <a:off x="3838575" y="3552825"/>
            <a:ext cx="358775" cy="1185863"/>
            <a:chOff x="2066" y="2275"/>
            <a:chExt cx="226" cy="747"/>
          </a:xfrm>
        </p:grpSpPr>
        <p:sp>
          <p:nvSpPr>
            <p:cNvPr id="165967" name="Rectangle 47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8" name="AutoShape 48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9" name="AutoShape 49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0" name="Line 50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1" name="AutoShape 51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0" name="Group 52"/>
          <p:cNvGrpSpPr>
            <a:grpSpLocks/>
          </p:cNvGrpSpPr>
          <p:nvPr/>
        </p:nvGrpSpPr>
        <p:grpSpPr bwMode="auto">
          <a:xfrm>
            <a:off x="4356100" y="3552825"/>
            <a:ext cx="358775" cy="1185863"/>
            <a:chOff x="2066" y="2275"/>
            <a:chExt cx="226" cy="747"/>
          </a:xfrm>
        </p:grpSpPr>
        <p:sp>
          <p:nvSpPr>
            <p:cNvPr id="165962" name="Rectangle 53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3" name="AutoShape 54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4" name="AutoShape 55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5" name="Line 56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6" name="AutoShape 57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1" name="Group 58"/>
          <p:cNvGrpSpPr>
            <a:grpSpLocks/>
          </p:cNvGrpSpPr>
          <p:nvPr/>
        </p:nvGrpSpPr>
        <p:grpSpPr bwMode="auto">
          <a:xfrm>
            <a:off x="4859338" y="3563938"/>
            <a:ext cx="358775" cy="1185862"/>
            <a:chOff x="2066" y="2275"/>
            <a:chExt cx="226" cy="747"/>
          </a:xfrm>
        </p:grpSpPr>
        <p:sp>
          <p:nvSpPr>
            <p:cNvPr id="165957" name="Rectangle 59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8" name="AutoShape 60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9" name="AutoShape 61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1" name="AutoShape 63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12" name="Line 64"/>
          <p:cNvSpPr>
            <a:spLocks noChangeShapeType="1"/>
          </p:cNvSpPr>
          <p:nvPr/>
        </p:nvSpPr>
        <p:spPr bwMode="auto">
          <a:xfrm>
            <a:off x="3492500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65"/>
          <p:cNvSpPr>
            <a:spLocks noChangeShapeType="1"/>
          </p:cNvSpPr>
          <p:nvPr/>
        </p:nvSpPr>
        <p:spPr bwMode="auto">
          <a:xfrm>
            <a:off x="3995738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66"/>
          <p:cNvSpPr>
            <a:spLocks noChangeShapeType="1"/>
          </p:cNvSpPr>
          <p:nvPr/>
        </p:nvSpPr>
        <p:spPr bwMode="auto">
          <a:xfrm flipH="1">
            <a:off x="4067175" y="312261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67"/>
          <p:cNvSpPr>
            <a:spLocks noChangeShapeType="1"/>
          </p:cNvSpPr>
          <p:nvPr/>
        </p:nvSpPr>
        <p:spPr bwMode="auto">
          <a:xfrm>
            <a:off x="4068763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Line 68"/>
          <p:cNvSpPr>
            <a:spLocks noChangeShapeType="1"/>
          </p:cNvSpPr>
          <p:nvPr/>
        </p:nvSpPr>
        <p:spPr bwMode="auto">
          <a:xfrm>
            <a:off x="4572000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Line 69"/>
          <p:cNvSpPr>
            <a:spLocks noChangeShapeType="1"/>
          </p:cNvSpPr>
          <p:nvPr/>
        </p:nvSpPr>
        <p:spPr bwMode="auto">
          <a:xfrm flipH="1">
            <a:off x="4643438" y="312261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Text Box 70"/>
          <p:cNvSpPr txBox="1">
            <a:spLocks noChangeArrowheads="1"/>
          </p:cNvSpPr>
          <p:nvPr/>
        </p:nvSpPr>
        <p:spPr bwMode="auto">
          <a:xfrm>
            <a:off x="184150" y="40767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 </a:t>
            </a:r>
            <a:r>
              <a:rPr lang="en-US" altLang="zh-TW" sz="1800">
                <a:latin typeface="Times New Roman" pitchFamily="18" charset="0"/>
              </a:rPr>
              <a:t>(j)</a:t>
            </a:r>
          </a:p>
        </p:txBody>
      </p:sp>
      <p:grpSp>
        <p:nvGrpSpPr>
          <p:cNvPr id="165919" name="Group 71"/>
          <p:cNvGrpSpPr>
            <a:grpSpLocks/>
          </p:cNvGrpSpPr>
          <p:nvPr/>
        </p:nvGrpSpPr>
        <p:grpSpPr bwMode="auto">
          <a:xfrm>
            <a:off x="3348038" y="5205413"/>
            <a:ext cx="358775" cy="1185862"/>
            <a:chOff x="2088" y="3249"/>
            <a:chExt cx="226" cy="747"/>
          </a:xfrm>
        </p:grpSpPr>
        <p:sp>
          <p:nvSpPr>
            <p:cNvPr id="165952" name="Rectangle 72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3" name="AutoShape 73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4" name="AutoShape 74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5" name="Line 75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6" name="AutoShape 76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0" name="Line 77"/>
          <p:cNvSpPr>
            <a:spLocks noChangeShapeType="1"/>
          </p:cNvSpPr>
          <p:nvPr/>
        </p:nvSpPr>
        <p:spPr bwMode="auto">
          <a:xfrm>
            <a:off x="2051050" y="6496050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Line 78"/>
          <p:cNvSpPr>
            <a:spLocks noChangeShapeType="1"/>
          </p:cNvSpPr>
          <p:nvPr/>
        </p:nvSpPr>
        <p:spPr bwMode="auto">
          <a:xfrm flipH="1" flipV="1">
            <a:off x="2700338" y="5191125"/>
            <a:ext cx="1587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2" name="Text Box 79"/>
          <p:cNvSpPr txBox="1">
            <a:spLocks noChangeArrowheads="1"/>
          </p:cNvSpPr>
          <p:nvPr/>
        </p:nvSpPr>
        <p:spPr bwMode="auto">
          <a:xfrm>
            <a:off x="1547813" y="5130800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23" name="Text Box 80"/>
          <p:cNvSpPr txBox="1">
            <a:spLocks noChangeArrowheads="1"/>
          </p:cNvSpPr>
          <p:nvPr/>
        </p:nvSpPr>
        <p:spPr bwMode="auto">
          <a:xfrm>
            <a:off x="5873750" y="61531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24" name="Line 81"/>
          <p:cNvSpPr>
            <a:spLocks noChangeShapeType="1"/>
          </p:cNvSpPr>
          <p:nvPr/>
        </p:nvSpPr>
        <p:spPr bwMode="auto">
          <a:xfrm>
            <a:off x="5368925" y="5815013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25" name="Group 82"/>
          <p:cNvGrpSpPr>
            <a:grpSpLocks/>
          </p:cNvGrpSpPr>
          <p:nvPr/>
        </p:nvGrpSpPr>
        <p:grpSpPr bwMode="auto">
          <a:xfrm>
            <a:off x="3868738" y="5200650"/>
            <a:ext cx="358775" cy="1185863"/>
            <a:chOff x="2088" y="3249"/>
            <a:chExt cx="226" cy="747"/>
          </a:xfrm>
        </p:grpSpPr>
        <p:sp>
          <p:nvSpPr>
            <p:cNvPr id="165947" name="Rectangle 83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8" name="AutoShape 84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9" name="AutoShape 85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0" name="Line 86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1" name="AutoShape 87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6" name="Group 88"/>
          <p:cNvGrpSpPr>
            <a:grpSpLocks/>
          </p:cNvGrpSpPr>
          <p:nvPr/>
        </p:nvGrpSpPr>
        <p:grpSpPr bwMode="auto">
          <a:xfrm>
            <a:off x="4349750" y="5202238"/>
            <a:ext cx="358775" cy="1185862"/>
            <a:chOff x="2088" y="3249"/>
            <a:chExt cx="226" cy="747"/>
          </a:xfrm>
        </p:grpSpPr>
        <p:sp>
          <p:nvSpPr>
            <p:cNvPr id="165942" name="Rectangle 89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3" name="AutoShape 90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4" name="AutoShape 91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5" name="Line 92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6" name="AutoShape 93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7" name="Group 94"/>
          <p:cNvGrpSpPr>
            <a:grpSpLocks/>
          </p:cNvGrpSpPr>
          <p:nvPr/>
        </p:nvGrpSpPr>
        <p:grpSpPr bwMode="auto">
          <a:xfrm>
            <a:off x="4859338" y="5195888"/>
            <a:ext cx="358775" cy="1185862"/>
            <a:chOff x="2088" y="3249"/>
            <a:chExt cx="226" cy="747"/>
          </a:xfrm>
        </p:grpSpPr>
        <p:sp>
          <p:nvSpPr>
            <p:cNvPr id="165937" name="Rectangle 95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8" name="AutoShape 96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9" name="AutoShape 97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0" name="Line 98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1" name="AutoShape 99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8" name="Line 100"/>
          <p:cNvSpPr>
            <a:spLocks noChangeShapeType="1"/>
          </p:cNvSpPr>
          <p:nvPr/>
        </p:nvSpPr>
        <p:spPr bwMode="auto">
          <a:xfrm>
            <a:off x="3492500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9" name="Line 101"/>
          <p:cNvSpPr>
            <a:spLocks noChangeShapeType="1"/>
          </p:cNvSpPr>
          <p:nvPr/>
        </p:nvSpPr>
        <p:spPr bwMode="auto">
          <a:xfrm>
            <a:off x="3995738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0" name="Line 102"/>
          <p:cNvSpPr>
            <a:spLocks noChangeShapeType="1"/>
          </p:cNvSpPr>
          <p:nvPr/>
        </p:nvSpPr>
        <p:spPr bwMode="auto">
          <a:xfrm flipH="1">
            <a:off x="4067175" y="479266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1" name="Line 103"/>
          <p:cNvSpPr>
            <a:spLocks noChangeShapeType="1"/>
          </p:cNvSpPr>
          <p:nvPr/>
        </p:nvSpPr>
        <p:spPr bwMode="auto">
          <a:xfrm>
            <a:off x="4068763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2" name="Line 104"/>
          <p:cNvSpPr>
            <a:spLocks noChangeShapeType="1"/>
          </p:cNvSpPr>
          <p:nvPr/>
        </p:nvSpPr>
        <p:spPr bwMode="auto">
          <a:xfrm>
            <a:off x="4572000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3" name="Line 105"/>
          <p:cNvSpPr>
            <a:spLocks noChangeShapeType="1"/>
          </p:cNvSpPr>
          <p:nvPr/>
        </p:nvSpPr>
        <p:spPr bwMode="auto">
          <a:xfrm flipH="1">
            <a:off x="4643438" y="479266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4" name="Text Box 106"/>
          <p:cNvSpPr txBox="1">
            <a:spLocks noChangeArrowheads="1"/>
          </p:cNvSpPr>
          <p:nvPr/>
        </p:nvSpPr>
        <p:spPr bwMode="auto">
          <a:xfrm>
            <a:off x="34925" y="5734050"/>
            <a:ext cx="261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cs typeface="Arial" charset="0"/>
              </a:rPr>
              <a:t>2 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latin typeface="Times New Roman" pitchFamily="18" charset="0"/>
              </a:rPr>
              <a:t>2 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>
                <a:latin typeface="Times New Roman" pitchFamily="18" charset="0"/>
              </a:rPr>
              <a:t>(j)</a:t>
            </a:r>
            <a:endParaRPr lang="en-US" altLang="zh-TW" sz="1800"/>
          </a:p>
        </p:txBody>
      </p:sp>
      <p:graphicFrame>
        <p:nvGraphicFramePr>
          <p:cNvPr id="165935" name="Object 107"/>
          <p:cNvGraphicFramePr>
            <a:graphicFrameLocks noChangeAspect="1"/>
          </p:cNvGraphicFramePr>
          <p:nvPr/>
        </p:nvGraphicFramePr>
        <p:xfrm>
          <a:off x="6923088" y="2709863"/>
          <a:ext cx="2003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1" name="方程式" r:id="rId3" imgW="1485900" imgH="698500" progId="Equation.3">
                  <p:embed/>
                </p:oleObj>
              </mc:Choice>
              <mc:Fallback>
                <p:oleObj name="方程式" r:id="rId3" imgW="1485900" imgH="69850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709863"/>
                        <a:ext cx="2003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6" name="Object 108"/>
          <p:cNvGraphicFramePr>
            <a:graphicFrameLocks noChangeAspect="1"/>
          </p:cNvGraphicFramePr>
          <p:nvPr/>
        </p:nvGraphicFramePr>
        <p:xfrm>
          <a:off x="6913563" y="4538663"/>
          <a:ext cx="2174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2" name="方程式" r:id="rId5" imgW="1612900" imgH="698500" progId="Equation.3">
                  <p:embed/>
                </p:oleObj>
              </mc:Choice>
              <mc:Fallback>
                <p:oleObj name="方程式" r:id="rId5" imgW="1612900" imgH="6985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4538663"/>
                        <a:ext cx="21748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4450"/>
            <a:ext cx="7307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字方塊 1"/>
          <p:cNvSpPr txBox="1">
            <a:spLocks noChangeArrowheads="1"/>
          </p:cNvSpPr>
          <p:nvPr/>
        </p:nvSpPr>
        <p:spPr bwMode="auto">
          <a:xfrm>
            <a:off x="1106488" y="260350"/>
            <a:ext cx="475138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Linear Regression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8125" y="1166813"/>
            <a:ext cx="1655763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0070C0"/>
                </a:solidFill>
              </a:rPr>
              <a:t>(x</a:t>
            </a:r>
            <a:r>
              <a:rPr lang="en-US" altLang="zh-TW" sz="2400" spc="600" baseline="-25000" dirty="0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, </a:t>
            </a:r>
            <a:r>
              <a:rPr lang="en-US" altLang="zh-TW" sz="2400" spc="600" dirty="0" err="1">
                <a:solidFill>
                  <a:srgbClr val="0070C0"/>
                </a:solidFill>
              </a:rPr>
              <a:t>y</a:t>
            </a:r>
            <a:r>
              <a:rPr lang="en-US" altLang="zh-TW" sz="2400" spc="600" baseline="-25000" dirty="0" err="1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1150" y="3040063"/>
            <a:ext cx="1655763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FF0000"/>
                </a:solidFill>
              </a:rPr>
              <a:t>y=</a:t>
            </a:r>
            <a:r>
              <a:rPr lang="en-US" altLang="zh-TW" sz="2400" spc="600" dirty="0" err="1">
                <a:solidFill>
                  <a:srgbClr val="FF0000"/>
                </a:solidFill>
              </a:rPr>
              <a:t>ax+b</a:t>
            </a:r>
            <a:endParaRPr lang="en-US" altLang="zh-TW" sz="2400" spc="600" dirty="0">
              <a:solidFill>
                <a:srgbClr val="0070C0"/>
              </a:solidFill>
            </a:endParaRPr>
          </a:p>
        </p:txBody>
      </p:sp>
      <p:graphicFrame>
        <p:nvGraphicFramePr>
          <p:cNvPr id="166918" name="物件 1"/>
          <p:cNvGraphicFramePr>
            <a:graphicFrameLocks noChangeAspect="1"/>
          </p:cNvGraphicFramePr>
          <p:nvPr/>
        </p:nvGraphicFramePr>
        <p:xfrm>
          <a:off x="3132138" y="4724400"/>
          <a:ext cx="41036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7" name="方程式" r:id="rId4" imgW="1409700" imgH="469900" progId="Equation.3">
                  <p:embed/>
                </p:oleObj>
              </mc:Choice>
              <mc:Fallback>
                <p:oleObj name="方程式" r:id="rId4" imgW="1409700" imgH="4699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4103687" cy="1296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文字方塊 3"/>
          <p:cNvSpPr txBox="1">
            <a:spLocks noChangeArrowheads="1"/>
          </p:cNvSpPr>
          <p:nvPr/>
        </p:nvSpPr>
        <p:spPr bwMode="auto">
          <a:xfrm>
            <a:off x="4932363" y="6084888"/>
            <a:ext cx="2232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Arial" charset="0"/>
              </a:rPr>
              <a:t>find a, b</a:t>
            </a:r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Delta Coefficients?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785225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smtClean="0">
                <a:latin typeface="Times New Roman" pitchFamily="18" charset="0"/>
              </a:rPr>
              <a:t>To capture the dynamic characters of the speech signal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smtClean="0">
                <a:latin typeface="Times New Roman" pitchFamily="18" charset="0"/>
              </a:rPr>
              <a:t>Such information carries relevant information for speech recognition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smtClean="0">
                <a:latin typeface="Times New Roman" pitchFamily="18" charset="0"/>
              </a:rPr>
              <a:t>The value of 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 should be properly chosen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smtClean="0">
                <a:latin typeface="Times New Roman" pitchFamily="18" charset="0"/>
              </a:rPr>
              <a:t>Too small P may imply too close frames and therefore the dynamic characters may not be properly extracted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smtClean="0">
                <a:latin typeface="Times New Roman" pitchFamily="18" charset="0"/>
              </a:rPr>
              <a:t>Too large P may imply frames describing too different states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b="1" smtClean="0">
                <a:latin typeface="Times New Roman" pitchFamily="18" charset="0"/>
              </a:rPr>
              <a:t>To cancel the DC part (convolutional noise) of the MFCC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smtClean="0">
                <a:latin typeface="Times New Roman" pitchFamily="18" charset="0"/>
              </a:rPr>
              <a:t>For example, for clean speech, the MFCC stream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{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t-N</a:t>
            </a:r>
            <a:r>
              <a:rPr lang="en-US" altLang="zh-TW" sz="2200" smtClean="0">
                <a:latin typeface="Times New Roman" pitchFamily="18" charset="0"/>
              </a:rPr>
              <a:t>), 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t-N+1</a:t>
            </a:r>
            <a:r>
              <a:rPr lang="en-US" altLang="zh-TW" sz="2200" smtClean="0">
                <a:latin typeface="Times New Roman" pitchFamily="18" charset="0"/>
              </a:rPr>
              <a:t>),…....,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</a:t>
            </a:r>
            <a:r>
              <a:rPr lang="en-US" altLang="zh-TW" sz="2200" smtClean="0">
                <a:latin typeface="Times New Roman" pitchFamily="18" charset="0"/>
              </a:rPr>
              <a:t>), 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t+1</a:t>
            </a:r>
            <a:r>
              <a:rPr lang="en-US" altLang="zh-TW" sz="2200" smtClean="0">
                <a:latin typeface="Times New Roman" pitchFamily="18" charset="0"/>
              </a:rPr>
              <a:t>), 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t+2</a:t>
            </a:r>
            <a:r>
              <a:rPr lang="en-US" altLang="zh-TW" sz="2200" smtClean="0">
                <a:latin typeface="Times New Roman" pitchFamily="18" charset="0"/>
              </a:rPr>
              <a:t>), ……},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while for a channel-distorted speech, the MFCC stream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{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t-N</a:t>
            </a:r>
            <a:r>
              <a:rPr lang="en-US" altLang="zh-TW" sz="2200" smtClean="0">
                <a:latin typeface="Times New Roman" pitchFamily="18" charset="0"/>
              </a:rPr>
              <a:t>)+</a:t>
            </a:r>
            <a:r>
              <a:rPr lang="en-US" altLang="zh-TW" sz="2200" i="1" smtClean="0">
                <a:latin typeface="Times New Roman" pitchFamily="18" charset="0"/>
              </a:rPr>
              <a:t>h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t-N+1</a:t>
            </a:r>
            <a:r>
              <a:rPr lang="en-US" altLang="zh-TW" sz="2200" smtClean="0">
                <a:latin typeface="Times New Roman" pitchFamily="18" charset="0"/>
              </a:rPr>
              <a:t>)+</a:t>
            </a:r>
            <a:r>
              <a:rPr lang="en-US" altLang="zh-TW" sz="2200" i="1" smtClean="0">
                <a:latin typeface="Times New Roman" pitchFamily="18" charset="0"/>
              </a:rPr>
              <a:t>h</a:t>
            </a:r>
            <a:r>
              <a:rPr lang="en-US" altLang="zh-TW" sz="2200" smtClean="0">
                <a:latin typeface="Times New Roman" pitchFamily="18" charset="0"/>
              </a:rPr>
              <a:t>,…....,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</a:t>
            </a:r>
            <a:r>
              <a:rPr lang="en-US" altLang="zh-TW" sz="2200" smtClean="0">
                <a:latin typeface="Times New Roman" pitchFamily="18" charset="0"/>
              </a:rPr>
              <a:t>)+</a:t>
            </a:r>
            <a:r>
              <a:rPr lang="en-US" altLang="zh-TW" sz="2200" i="1" smtClean="0">
                <a:latin typeface="Times New Roman" pitchFamily="18" charset="0"/>
              </a:rPr>
              <a:t>h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t+1</a:t>
            </a:r>
            <a:r>
              <a:rPr lang="en-US" altLang="zh-TW" sz="2200" smtClean="0">
                <a:latin typeface="Times New Roman" pitchFamily="18" charset="0"/>
              </a:rPr>
              <a:t>)+</a:t>
            </a:r>
            <a:r>
              <a:rPr lang="en-US" altLang="zh-TW" sz="2200" i="1" smtClean="0">
                <a:latin typeface="Times New Roman" pitchFamily="18" charset="0"/>
              </a:rPr>
              <a:t>h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r>
              <a:rPr lang="en-US" altLang="zh-TW" sz="2200" b="1" smtClean="0">
                <a:latin typeface="Times New Roman" pitchFamily="18" charset="0"/>
              </a:rPr>
              <a:t>y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t+2</a:t>
            </a:r>
            <a:r>
              <a:rPr lang="en-US" altLang="zh-TW" sz="2200" smtClean="0">
                <a:latin typeface="Times New Roman" pitchFamily="18" charset="0"/>
              </a:rPr>
              <a:t>)+</a:t>
            </a:r>
            <a:r>
              <a:rPr lang="en-US" altLang="zh-TW" sz="2200" i="1" smtClean="0">
                <a:latin typeface="Times New Roman" pitchFamily="18" charset="0"/>
              </a:rPr>
              <a:t>h</a:t>
            </a:r>
            <a:r>
              <a:rPr lang="en-US" altLang="zh-TW" sz="2200" smtClean="0">
                <a:latin typeface="Times New Roman" pitchFamily="18" charset="0"/>
              </a:rPr>
              <a:t>, ……}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the channel effect </a:t>
            </a:r>
            <a:r>
              <a:rPr lang="en-US" altLang="zh-TW" sz="2200" i="1" smtClean="0">
                <a:latin typeface="Times New Roman" pitchFamily="18" charset="0"/>
              </a:rPr>
              <a:t>h</a:t>
            </a:r>
            <a:r>
              <a:rPr lang="en-US" altLang="zh-TW" sz="2200" smtClean="0">
                <a:latin typeface="Times New Roman" pitchFamily="18" charset="0"/>
              </a:rPr>
              <a:t> is eliminated in the delta (difference) coefficients</a:t>
            </a:r>
            <a:endParaRPr lang="en-US" altLang="zh-TW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群組 6"/>
          <p:cNvGrpSpPr>
            <a:grpSpLocks/>
          </p:cNvGrpSpPr>
          <p:nvPr/>
        </p:nvGrpSpPr>
        <p:grpSpPr bwMode="auto">
          <a:xfrm>
            <a:off x="609600" y="333375"/>
            <a:ext cx="7994650" cy="6153150"/>
            <a:chOff x="609600" y="332656"/>
            <a:chExt cx="7994848" cy="6153150"/>
          </a:xfrm>
        </p:grpSpPr>
        <p:pic>
          <p:nvPicPr>
            <p:cNvPr id="16896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2656"/>
              <a:ext cx="7924801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文字方塊 1"/>
            <p:cNvSpPr txBox="1">
              <a:spLocks noChangeArrowheads="1"/>
            </p:cNvSpPr>
            <p:nvPr/>
          </p:nvSpPr>
          <p:spPr bwMode="auto">
            <a:xfrm>
              <a:off x="665163" y="428625"/>
              <a:ext cx="4319587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Convolutional Noise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8970" name="文字方塊 7"/>
            <p:cNvSpPr txBox="1">
              <a:spLocks noChangeArrowheads="1"/>
            </p:cNvSpPr>
            <p:nvPr/>
          </p:nvSpPr>
          <p:spPr bwMode="auto">
            <a:xfrm>
              <a:off x="4283968" y="1484784"/>
              <a:ext cx="3528419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y[n]= x[n]</a:t>
              </a:r>
              <a:r>
                <a:rPr lang="en-US" altLang="zh-TW" sz="3600" baseline="-20000">
                  <a:solidFill>
                    <a:srgbClr val="0070C0"/>
                  </a:solidFill>
                  <a:latin typeface="Arial" charset="0"/>
                </a:rPr>
                <a:t>*</a:t>
              </a: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h[n]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68971" name="文字方塊 7"/>
            <p:cNvSpPr txBox="1">
              <a:spLocks noChangeArrowheads="1"/>
            </p:cNvSpPr>
            <p:nvPr/>
          </p:nvSpPr>
          <p:spPr bwMode="auto">
            <a:xfrm>
              <a:off x="1403649" y="1815207"/>
              <a:ext cx="13681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68972" name="矩形 1"/>
            <p:cNvSpPr>
              <a:spLocks noChangeArrowheads="1"/>
            </p:cNvSpPr>
            <p:nvPr/>
          </p:nvSpPr>
          <p:spPr bwMode="auto">
            <a:xfrm>
              <a:off x="3059832" y="2267580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70C0"/>
                  </a:solidFill>
                  <a:latin typeface="Arial" charset="0"/>
                </a:rPr>
                <a:t>h[n]</a:t>
              </a:r>
              <a:endParaRPr lang="zh-TW" altLang="en-US" sz="1700">
                <a:latin typeface="Arial" charset="0"/>
              </a:endParaRPr>
            </a:p>
          </p:txBody>
        </p:sp>
        <p:sp>
          <p:nvSpPr>
            <p:cNvPr id="168973" name="矩形 2"/>
            <p:cNvSpPr>
              <a:spLocks noChangeArrowheads="1"/>
            </p:cNvSpPr>
            <p:nvPr/>
          </p:nvSpPr>
          <p:spPr bwMode="auto">
            <a:xfrm>
              <a:off x="7452320" y="2636912"/>
              <a:ext cx="1152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itchFamily="18" charset="0"/>
                </a:rPr>
                <a:t>MFCC</a:t>
              </a:r>
              <a:endParaRPr lang="zh-TW" altLang="en-US" sz="17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8963" name="文字方塊 1"/>
          <p:cNvSpPr txBox="1">
            <a:spLocks noChangeArrowheads="1"/>
          </p:cNvSpPr>
          <p:nvPr/>
        </p:nvSpPr>
        <p:spPr bwMode="auto">
          <a:xfrm>
            <a:off x="4500563" y="3429000"/>
            <a:ext cx="2232025" cy="877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168964" name="文字方塊 2"/>
          <p:cNvSpPr txBox="1">
            <a:spLocks noChangeArrowheads="1"/>
          </p:cNvSpPr>
          <p:nvPr/>
        </p:nvSpPr>
        <p:spPr bwMode="auto">
          <a:xfrm>
            <a:off x="4787900" y="34290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y = x + h</a:t>
            </a:r>
            <a:endParaRPr lang="zh-TW" altLang="en-US" sz="2800">
              <a:latin typeface="Arial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59338" y="3500438"/>
            <a:ext cx="217487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435600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011863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End-point Detection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36625"/>
            <a:ext cx="8785225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Push (and Hold) to Talk/Continuously Listening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Adaptive Energy Threshold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Low Rejection Rate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false acceptance may be rescued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Vocabulary Words Preceded and Followed by a Silence/Noise Model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Two-class Pattern Classifier</a:t>
            </a: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260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Gaussian density functions used to model the two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log-energy, delta log-energy as the feature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dynamically adapted parameters</a:t>
            </a:r>
          </a:p>
        </p:txBody>
      </p:sp>
      <p:grpSp>
        <p:nvGrpSpPr>
          <p:cNvPr id="169988" name="Group 25"/>
          <p:cNvGrpSpPr>
            <a:grpSpLocks/>
          </p:cNvGrpSpPr>
          <p:nvPr/>
        </p:nvGrpSpPr>
        <p:grpSpPr bwMode="auto">
          <a:xfrm>
            <a:off x="1887538" y="3700463"/>
            <a:ext cx="3425825" cy="1479550"/>
            <a:chOff x="1159" y="2313"/>
            <a:chExt cx="2220" cy="932"/>
          </a:xfrm>
        </p:grpSpPr>
        <p:sp>
          <p:nvSpPr>
            <p:cNvPr id="169989" name="Oval 4"/>
            <p:cNvSpPr>
              <a:spLocks noChangeArrowheads="1"/>
            </p:cNvSpPr>
            <p:nvPr/>
          </p:nvSpPr>
          <p:spPr bwMode="auto">
            <a:xfrm>
              <a:off x="1162" y="2432"/>
              <a:ext cx="726" cy="466"/>
            </a:xfrm>
            <a:prstGeom prst="ellipse">
              <a:avLst/>
            </a:prstGeom>
            <a:gradFill rotWithShape="1">
              <a:gsLst>
                <a:gs pos="0">
                  <a:srgbClr val="000066">
                    <a:alpha val="39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Speech</a:t>
              </a: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auto">
            <a:xfrm>
              <a:off x="2653" y="2420"/>
              <a:ext cx="726" cy="46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9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Silence/</a:t>
              </a:r>
            </a:p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Noise</a:t>
              </a:r>
            </a:p>
          </p:txBody>
        </p:sp>
        <p:sp>
          <p:nvSpPr>
            <p:cNvPr id="169991" name="Arc 12"/>
            <p:cNvSpPr>
              <a:spLocks/>
            </p:cNvSpPr>
            <p:nvPr/>
          </p:nvSpPr>
          <p:spPr bwMode="auto">
            <a:xfrm rot="7601167">
              <a:off x="2050" y="2472"/>
              <a:ext cx="482" cy="559"/>
            </a:xfrm>
            <a:custGeom>
              <a:avLst/>
              <a:gdLst>
                <a:gd name="T0" fmla="*/ 0 w 22923"/>
                <a:gd name="T1" fmla="*/ 0 h 25408"/>
                <a:gd name="T2" fmla="*/ 0 w 22923"/>
                <a:gd name="T3" fmla="*/ 0 h 25408"/>
                <a:gd name="T4" fmla="*/ 0 w 22923"/>
                <a:gd name="T5" fmla="*/ 0 h 25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5408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</a:path>
                <a:path w="22923" h="25408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9992" name="Arc 13"/>
            <p:cNvSpPr>
              <a:spLocks/>
            </p:cNvSpPr>
            <p:nvPr/>
          </p:nvSpPr>
          <p:spPr bwMode="auto">
            <a:xfrm rot="-3073672">
              <a:off x="2001" y="2251"/>
              <a:ext cx="482" cy="605"/>
            </a:xfrm>
            <a:custGeom>
              <a:avLst/>
              <a:gdLst>
                <a:gd name="T0" fmla="*/ 0 w 22923"/>
                <a:gd name="T1" fmla="*/ 0 h 26179"/>
                <a:gd name="T2" fmla="*/ 0 w 22923"/>
                <a:gd name="T3" fmla="*/ 0 h 26179"/>
                <a:gd name="T4" fmla="*/ 0 w 22923"/>
                <a:gd name="T5" fmla="*/ 0 h 26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6179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</a:path>
                <a:path w="22923" h="26179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9993" name="Group 23"/>
            <p:cNvGrpSpPr>
              <a:grpSpLocks/>
            </p:cNvGrpSpPr>
            <p:nvPr/>
          </p:nvGrpSpPr>
          <p:grpSpPr bwMode="auto">
            <a:xfrm>
              <a:off x="1159" y="2864"/>
              <a:ext cx="704" cy="381"/>
              <a:chOff x="1159" y="2864"/>
              <a:chExt cx="704" cy="381"/>
            </a:xfrm>
          </p:grpSpPr>
          <p:sp>
            <p:nvSpPr>
              <p:cNvPr id="169997" name="Arc 17"/>
              <p:cNvSpPr>
                <a:spLocks/>
              </p:cNvSpPr>
              <p:nvPr/>
            </p:nvSpPr>
            <p:spPr bwMode="auto">
              <a:xfrm>
                <a:off x="1194" y="286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8" name="Arc 18"/>
              <p:cNvSpPr>
                <a:spLocks/>
              </p:cNvSpPr>
              <p:nvPr/>
            </p:nvSpPr>
            <p:spPr bwMode="auto">
              <a:xfrm rot="9250182" flipV="1">
                <a:off x="1159" y="2895"/>
                <a:ext cx="246" cy="137"/>
              </a:xfrm>
              <a:custGeom>
                <a:avLst/>
                <a:gdLst>
                  <a:gd name="T0" fmla="*/ 0 w 21600"/>
                  <a:gd name="T1" fmla="*/ 0 h 19934"/>
                  <a:gd name="T2" fmla="*/ 0 w 21600"/>
                  <a:gd name="T3" fmla="*/ 0 h 19934"/>
                  <a:gd name="T4" fmla="*/ 0 w 21600"/>
                  <a:gd name="T5" fmla="*/ 0 h 199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934" fill="none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</a:path>
                  <a:path w="21600" h="19934" stroke="0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  <a:lnTo>
                      <a:pt x="0" y="18395"/>
                    </a:lnTo>
                    <a:lnTo>
                      <a:pt x="11321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9994" name="Group 24"/>
            <p:cNvGrpSpPr>
              <a:grpSpLocks/>
            </p:cNvGrpSpPr>
            <p:nvPr/>
          </p:nvGrpSpPr>
          <p:grpSpPr bwMode="auto">
            <a:xfrm>
              <a:off x="2667" y="2844"/>
              <a:ext cx="706" cy="381"/>
              <a:chOff x="2667" y="2844"/>
              <a:chExt cx="706" cy="381"/>
            </a:xfrm>
          </p:grpSpPr>
          <p:sp>
            <p:nvSpPr>
              <p:cNvPr id="169995" name="Arc 21"/>
              <p:cNvSpPr>
                <a:spLocks/>
              </p:cNvSpPr>
              <p:nvPr/>
            </p:nvSpPr>
            <p:spPr bwMode="auto">
              <a:xfrm>
                <a:off x="2704" y="284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6" name="Arc 22"/>
              <p:cNvSpPr>
                <a:spLocks/>
              </p:cNvSpPr>
              <p:nvPr/>
            </p:nvSpPr>
            <p:spPr bwMode="auto">
              <a:xfrm rot="9250182" flipV="1">
                <a:off x="2667" y="2869"/>
                <a:ext cx="246" cy="144"/>
              </a:xfrm>
              <a:custGeom>
                <a:avLst/>
                <a:gdLst>
                  <a:gd name="T0" fmla="*/ 0 w 21600"/>
                  <a:gd name="T1" fmla="*/ 0 h 21063"/>
                  <a:gd name="T2" fmla="*/ 0 w 21600"/>
                  <a:gd name="T3" fmla="*/ 0 h 21063"/>
                  <a:gd name="T4" fmla="*/ 0 w 21600"/>
                  <a:gd name="T5" fmla="*/ 0 h 210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063" fill="none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</a:path>
                  <a:path w="21600" h="21063" stroke="0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  <a:lnTo>
                      <a:pt x="0" y="19524"/>
                    </a:lnTo>
                    <a:lnTo>
                      <a:pt x="9239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End-point Detection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598312"/>
            <a:ext cx="7959144" cy="166137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47864" y="1628800"/>
            <a:ext cx="2232248" cy="1174080"/>
            <a:chOff x="3124049" y="3911320"/>
            <a:chExt cx="2232248" cy="1174080"/>
          </a:xfrm>
        </p:grpSpPr>
        <p:sp>
          <p:nvSpPr>
            <p:cNvPr id="6" name="文字方塊 5"/>
            <p:cNvSpPr txBox="1"/>
            <p:nvPr/>
          </p:nvSpPr>
          <p:spPr>
            <a:xfrm>
              <a:off x="3785412" y="3911320"/>
              <a:ext cx="112554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silence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(noise)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3124049" y="4545340"/>
              <a:ext cx="864096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4564209" y="4545340"/>
              <a:ext cx="792088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3851920" y="4149080"/>
            <a:ext cx="2061944" cy="922300"/>
            <a:chOff x="2462980" y="3893318"/>
            <a:chExt cx="2061944" cy="922300"/>
          </a:xfrm>
        </p:grpSpPr>
        <p:sp>
          <p:nvSpPr>
            <p:cNvPr id="13" name="文字方塊 12"/>
            <p:cNvSpPr txBox="1"/>
            <p:nvPr/>
          </p:nvSpPr>
          <p:spPr>
            <a:xfrm>
              <a:off x="2462980" y="4452442"/>
              <a:ext cx="2061944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rejection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600209" y="3893318"/>
              <a:ext cx="29481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403648" y="4149080"/>
            <a:ext cx="2316391" cy="921413"/>
            <a:chOff x="3111052" y="3894205"/>
            <a:chExt cx="2316391" cy="921413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11052" y="4452442"/>
              <a:ext cx="2316391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acceptance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4335188" y="3894205"/>
              <a:ext cx="20529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220072" y="3298404"/>
            <a:ext cx="3096347" cy="634020"/>
            <a:chOff x="5525073" y="3298404"/>
            <a:chExt cx="2738703" cy="6340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6265521" y="3298404"/>
              <a:ext cx="199825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detected speech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segments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5525073" y="3462404"/>
              <a:ext cx="720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619672" y="1841688"/>
            <a:ext cx="2448272" cy="867232"/>
            <a:chOff x="3916137" y="4125808"/>
            <a:chExt cx="2448272" cy="86723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014727" y="4125808"/>
              <a:ext cx="112554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speech</a:t>
              </a:r>
              <a:endParaRPr lang="zh-TW" altLang="en-US" sz="2200" dirty="0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3916137" y="4546940"/>
              <a:ext cx="346749" cy="4461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708225" y="4488984"/>
              <a:ext cx="1656184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b="1" smtClean="0">
                <a:ea typeface="華康魏碑體" pitchFamily="65" charset="-120"/>
              </a:rPr>
              <a:t>與語音學、訊號波型、頻譜特性有關的網址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/>
              <a:t>	17. Three Tutorials on Voicing and Plosives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2"/>
              </a:rPr>
              <a:t>http://homepage.ntu.edu.tw/~karchung/intro%20page%2017.htm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8. Fundamental frequency and harmonics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3"/>
              </a:rPr>
              <a:t>http://homepage.ntu.edu.tw/~karchung/phonetics%20II%20page%20eight.htm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9. Vowels and Formants I: Resonance (with soda bottle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4"/>
              </a:rPr>
              <a:t>http://homepage.ntu.edu.tw/~karchung/Phonetics%20II%20page%20nine.htm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10. Vowels and Formants II (with duck call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5"/>
              </a:rPr>
              <a:t>http://homepage.ntu.edu.tw/~karchung/Phonetics%20II%20page%20ten.htm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12. Understanding Decibels (A PowerPoint slide show)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6"/>
              </a:rPr>
              <a:t>http://homepage.ntu.edu.tw/~karchung/Phonetics%20II%20page%20twelve.htm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13. The Case of the Missing Fundamental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7"/>
              </a:rPr>
              <a:t>http://homepage.ntu.edu.tw/~karchung/Phonetics%20II%20page%20thirteen.htm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14. </a:t>
            </a:r>
            <a:r>
              <a:rPr lang="en-US" altLang="zh-TW" sz="1400" dirty="0" err="1" smtClean="0"/>
              <a:t>Forry</a:t>
            </a:r>
            <a:r>
              <a:rPr lang="en-US" altLang="zh-TW" sz="1400" dirty="0" smtClean="0"/>
              <a:t>, wrong number! I  The frequency ranges of speech and hearing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8"/>
              </a:rPr>
              <a:t>http://homepage.ntu.edu.tw/~karchung/Phonetics%20II%20page%20fourteen.htm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19. Vowels and Formants III: Formants for fun and profit (with </a:t>
            </a:r>
            <a:r>
              <a:rPr lang="en-US" altLang="zh-TW" sz="1400" dirty="0" err="1" smtClean="0"/>
              <a:t>samplesof</a:t>
            </a:r>
            <a:r>
              <a:rPr lang="en-US" altLang="zh-TW" sz="1400" dirty="0" smtClean="0"/>
              <a:t> exotic music)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9"/>
              </a:rPr>
              <a:t>http://homepage.ntu.edu.tw/~karchung/Phonetics%20II%20page%20nineteen.htm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20. Getting into spectrograms: Some useful links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0"/>
              </a:rPr>
              <a:t>http://homepage.ntu.edu.tw/~karchung/Phonetics%20II%20page%20twenty.htm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21. Two other ways to visualize sound signals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1"/>
              </a:rPr>
              <a:t>http://homepage.ntu.edu.tw/~karchung/Phonetics%20II%20page%20twentyone.htm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23. Advanced speech analysis tools II: </a:t>
            </a:r>
            <a:r>
              <a:rPr lang="en-US" altLang="zh-TW" sz="1400" dirty="0" err="1" smtClean="0"/>
              <a:t>Praat</a:t>
            </a:r>
            <a:r>
              <a:rPr lang="en-US" altLang="zh-TW" sz="1400" dirty="0" smtClean="0"/>
              <a:t> and more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2"/>
              </a:rPr>
              <a:t>http://homepage.ntu.edu.tw/~karchung/Phonetics%20II%20page%20twentythree.htm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25. Synthesizing vowels online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3"/>
              </a:rPr>
              <a:t>http://www.asel.udel.edu/speech/tutorials/synthesis/vowels.html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endParaRPr lang="en-US" altLang="zh-TW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consonant sounds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 </a:t>
            </a:r>
            <a:r>
              <a:rPr lang="zh-TW" altLang="en-US" smtClean="0">
                <a:latin typeface="華康魏碑體" pitchFamily="65" charset="-120"/>
                <a:ea typeface="華康魏碑體" pitchFamily="65" charset="-120"/>
              </a:rPr>
              <a:t>（清音）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 </a:t>
            </a:r>
            <a:r>
              <a:rPr lang="zh-TW" altLang="en-US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05">
            <a:off x="4419600" y="1747838"/>
            <a:ext cx="419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5153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and Frequency Domains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1075" name="群組 2"/>
          <p:cNvGrpSpPr>
            <a:grpSpLocks/>
          </p:cNvGrpSpPr>
          <p:nvPr/>
        </p:nvGrpSpPr>
        <p:grpSpPr bwMode="auto">
          <a:xfrm>
            <a:off x="1042988" y="908050"/>
            <a:ext cx="7416800" cy="5842000"/>
            <a:chOff x="1042988" y="908050"/>
            <a:chExt cx="7417444" cy="5842000"/>
          </a:xfrm>
        </p:grpSpPr>
        <p:pic>
          <p:nvPicPr>
            <p:cNvPr id="13107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908050"/>
              <a:ext cx="6985000" cy="584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1078" name="文字方塊 1"/>
            <p:cNvSpPr txBox="1">
              <a:spLocks noChangeArrowheads="1"/>
            </p:cNvSpPr>
            <p:nvPr/>
          </p:nvSpPr>
          <p:spPr bwMode="auto">
            <a:xfrm>
              <a:off x="5292080" y="1361380"/>
              <a:ext cx="3168352" cy="1923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0070C0"/>
                  </a:solidFill>
                </a:rPr>
                <a:t>time domain</a:t>
              </a:r>
            </a:p>
            <a:p>
              <a:pPr eaLnBrk="1" hangingPunct="1"/>
              <a:endParaRPr lang="en-US" altLang="zh-TW">
                <a:solidFill>
                  <a:srgbClr val="0070C0"/>
                </a:solidFill>
              </a:endParaRPr>
            </a:p>
            <a:p>
              <a:pPr eaLnBrk="1" hangingPunct="1"/>
              <a:r>
                <a:rPr lang="en-US" altLang="zh-TW">
                  <a:solidFill>
                    <a:srgbClr val="0070C0"/>
                  </a:solidFill>
                </a:rPr>
                <a:t>1-1 mapping</a:t>
              </a:r>
            </a:p>
            <a:p>
              <a:pPr eaLnBrk="1" hangingPunct="1"/>
              <a:r>
                <a:rPr lang="en-US" altLang="zh-TW">
                  <a:solidFill>
                    <a:srgbClr val="0070C0"/>
                  </a:solidFill>
                </a:rPr>
                <a:t>Fourier Transform</a:t>
              </a:r>
            </a:p>
            <a:p>
              <a:pPr eaLnBrk="1" hangingPunct="1"/>
              <a:r>
                <a:rPr lang="en-US" altLang="zh-TW">
                  <a:solidFill>
                    <a:srgbClr val="0070C0"/>
                  </a:solidFill>
                </a:rPr>
                <a:t>Fast Fourier Transform (FFT)</a:t>
              </a:r>
            </a:p>
            <a:p>
              <a:pPr eaLnBrk="1" hangingPunct="1"/>
              <a:endParaRPr lang="en-US" altLang="zh-TW">
                <a:solidFill>
                  <a:srgbClr val="0070C0"/>
                </a:solidFill>
              </a:endParaRPr>
            </a:p>
            <a:p>
              <a:pPr eaLnBrk="1" hangingPunct="1"/>
              <a:r>
                <a:rPr lang="en-US" altLang="zh-TW">
                  <a:solidFill>
                    <a:srgbClr val="0070C0"/>
                  </a:solidFill>
                </a:rPr>
                <a:t>   frequency domain</a:t>
              </a:r>
              <a:endParaRPr lang="zh-TW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31076" name="文字方塊 1"/>
          <p:cNvSpPr txBox="1">
            <a:spLocks noChangeArrowheads="1"/>
          </p:cNvSpPr>
          <p:nvPr/>
        </p:nvSpPr>
        <p:spPr bwMode="auto">
          <a:xfrm>
            <a:off x="1042988" y="2282825"/>
            <a:ext cx="5762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70C0"/>
                </a:solidFill>
              </a:rPr>
              <a:t>X[k]</a:t>
            </a:r>
            <a:endParaRPr lang="zh-TW" altLang="en-US" sz="1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Frequency domain spectra of speech signals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4105151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Frequency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1830</Words>
  <Application>Microsoft Office PowerPoint</Application>
  <PresentationFormat>如螢幕大小 (4:3)</PresentationFormat>
  <Paragraphs>453</Paragraphs>
  <Slides>46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8" baseType="lpstr">
      <vt:lpstr>1_預設簡報設計</vt:lpstr>
      <vt:lpstr>Office 佈景主題</vt:lpstr>
      <vt:lpstr>3_Office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2_預設簡報設計</vt:lpstr>
      <vt:lpstr>方程式</vt:lpstr>
      <vt:lpstr>PowerPoint 簡報</vt:lpstr>
      <vt:lpstr>Waveform plots of typical vowel sounds - Voiced（濁音）</vt:lpstr>
      <vt:lpstr>Speech Production and Source Model</vt:lpstr>
      <vt:lpstr>PowerPoint 簡報</vt:lpstr>
      <vt:lpstr>Waveform plots of typical consonant sounds</vt:lpstr>
      <vt:lpstr>Waveform plot of a sentence</vt:lpstr>
      <vt:lpstr>PowerPoint 簡報</vt:lpstr>
      <vt:lpstr>Frequency domain spectra of speech signals</vt:lpstr>
      <vt:lpstr>PowerPoint 簡報</vt:lpstr>
      <vt:lpstr>PowerPoint 簡報</vt:lpstr>
      <vt:lpstr>Spectrogram</vt:lpstr>
      <vt:lpstr>Spectrogram</vt:lpstr>
      <vt:lpstr>Formant Frequencies</vt:lpstr>
      <vt:lpstr>Formant frequency contours</vt:lpstr>
      <vt:lpstr>PowerPoint 簡報</vt:lpstr>
      <vt:lpstr>PowerPoint 簡報</vt:lpstr>
      <vt:lpstr>Speech Source Model</vt:lpstr>
      <vt:lpstr>PowerPoint 簡報</vt:lpstr>
      <vt:lpstr>PowerPoint 簡報</vt:lpstr>
      <vt:lpstr>Feature Extraction - MFCC</vt:lpstr>
      <vt:lpstr>Pre-emphasis</vt:lpstr>
      <vt:lpstr>Why pre-emphasis? </vt:lpstr>
      <vt:lpstr>Why Windowing? </vt:lpstr>
      <vt:lpstr>Waveform plot of a sentence</vt:lpstr>
      <vt:lpstr>PowerPoint 簡報</vt:lpstr>
      <vt:lpstr>Effect of Windowing (1)</vt:lpstr>
      <vt:lpstr>PowerPoint 簡報</vt:lpstr>
      <vt:lpstr>PowerPoint 簡報</vt:lpstr>
      <vt:lpstr>Effect of Windowing (2)</vt:lpstr>
      <vt:lpstr>DFT and Mel-filter-bank Processing</vt:lpstr>
      <vt:lpstr>PowerPoint 簡報</vt:lpstr>
      <vt:lpstr>PowerPoint 簡報</vt:lpstr>
      <vt:lpstr>Why Filter-bank Processing?</vt:lpstr>
      <vt:lpstr>Logarithmic Operation and IDFT</vt:lpstr>
      <vt:lpstr>Feature Extraction - MFCC</vt:lpstr>
      <vt:lpstr>Why Log Energy Computation?</vt:lpstr>
      <vt:lpstr>Why Inverse DFT?</vt:lpstr>
      <vt:lpstr>PowerPoint 簡報</vt:lpstr>
      <vt:lpstr>PowerPoint 簡報</vt:lpstr>
      <vt:lpstr>Derivatives</vt:lpstr>
      <vt:lpstr>PowerPoint 簡報</vt:lpstr>
      <vt:lpstr>Why Delta Coefficients?</vt:lpstr>
      <vt:lpstr>PowerPoint 簡報</vt:lpstr>
      <vt:lpstr>End-point Detection</vt:lpstr>
      <vt:lpstr>End-point Detection</vt:lpstr>
      <vt:lpstr>與語音學、訊號波型、頻譜特性有關的網址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311</cp:revision>
  <cp:lastPrinted>2014-10-24T09:10:22Z</cp:lastPrinted>
  <dcterms:created xsi:type="dcterms:W3CDTF">2002-02-22T11:13:19Z</dcterms:created>
  <dcterms:modified xsi:type="dcterms:W3CDTF">2014-10-24T09:27:38Z</dcterms:modified>
</cp:coreProperties>
</file>