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7" r:id="rId4"/>
    <p:sldMasterId id="2147483699" r:id="rId5"/>
    <p:sldMasterId id="2147483711" r:id="rId6"/>
    <p:sldMasterId id="2147483723" r:id="rId7"/>
    <p:sldMasterId id="2147483736" r:id="rId8"/>
    <p:sldMasterId id="2147483749" r:id="rId9"/>
    <p:sldMasterId id="2147483762" r:id="rId10"/>
  </p:sldMasterIdLst>
  <p:notesMasterIdLst>
    <p:notesMasterId r:id="rId87"/>
  </p:notesMasterIdLst>
  <p:handoutMasterIdLst>
    <p:handoutMasterId r:id="rId88"/>
  </p:handoutMasterIdLst>
  <p:sldIdLst>
    <p:sldId id="269" r:id="rId11"/>
    <p:sldId id="326" r:id="rId12"/>
    <p:sldId id="327" r:id="rId13"/>
    <p:sldId id="328" r:id="rId14"/>
    <p:sldId id="329" r:id="rId15"/>
    <p:sldId id="330" r:id="rId16"/>
    <p:sldId id="331" r:id="rId17"/>
    <p:sldId id="332" r:id="rId18"/>
    <p:sldId id="340" r:id="rId19"/>
    <p:sldId id="333" r:id="rId20"/>
    <p:sldId id="335" r:id="rId21"/>
    <p:sldId id="336" r:id="rId22"/>
    <p:sldId id="337" r:id="rId23"/>
    <p:sldId id="338" r:id="rId24"/>
    <p:sldId id="339" r:id="rId25"/>
    <p:sldId id="300" r:id="rId26"/>
    <p:sldId id="322" r:id="rId27"/>
    <p:sldId id="302" r:id="rId28"/>
    <p:sldId id="303" r:id="rId29"/>
    <p:sldId id="323" r:id="rId30"/>
    <p:sldId id="305" r:id="rId31"/>
    <p:sldId id="307" r:id="rId32"/>
    <p:sldId id="324" r:id="rId33"/>
    <p:sldId id="257" r:id="rId34"/>
    <p:sldId id="268" r:id="rId35"/>
    <p:sldId id="308" r:id="rId36"/>
    <p:sldId id="309" r:id="rId37"/>
    <p:sldId id="310" r:id="rId38"/>
    <p:sldId id="311" r:id="rId39"/>
    <p:sldId id="312" r:id="rId40"/>
    <p:sldId id="341" r:id="rId41"/>
    <p:sldId id="313" r:id="rId42"/>
    <p:sldId id="342" r:id="rId43"/>
    <p:sldId id="314" r:id="rId44"/>
    <p:sldId id="266" r:id="rId45"/>
    <p:sldId id="260" r:id="rId46"/>
    <p:sldId id="262" r:id="rId47"/>
    <p:sldId id="264" r:id="rId48"/>
    <p:sldId id="265" r:id="rId49"/>
    <p:sldId id="315" r:id="rId50"/>
    <p:sldId id="325" r:id="rId51"/>
    <p:sldId id="271" r:id="rId52"/>
    <p:sldId id="272" r:id="rId53"/>
    <p:sldId id="273" r:id="rId54"/>
    <p:sldId id="274" r:id="rId55"/>
    <p:sldId id="275" r:id="rId56"/>
    <p:sldId id="276" r:id="rId57"/>
    <p:sldId id="277" r:id="rId58"/>
    <p:sldId id="278" r:id="rId59"/>
    <p:sldId id="279" r:id="rId60"/>
    <p:sldId id="280" r:id="rId61"/>
    <p:sldId id="281" r:id="rId62"/>
    <p:sldId id="282" r:id="rId63"/>
    <p:sldId id="283" r:id="rId64"/>
    <p:sldId id="316" r:id="rId65"/>
    <p:sldId id="321" r:id="rId66"/>
    <p:sldId id="319" r:id="rId67"/>
    <p:sldId id="318" r:id="rId68"/>
    <p:sldId id="320"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298" r:id="rId84"/>
    <p:sldId id="334" r:id="rId85"/>
    <p:sldId id="299" r:id="rId86"/>
  </p:sldIdLst>
  <p:sldSz cx="9144000" cy="6858000" type="screen4x3"/>
  <p:notesSz cx="6797675" cy="98742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77" y="173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25" y="-8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Statistics of DSP 2006 Spring</a:t>
            </a:r>
            <a:endParaRPr lang="zh-TW"/>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00B050"/>
              </a:solidFill>
            </c:spPr>
          </c:dPt>
          <c:dLbls>
            <c:showLegendKey val="0"/>
            <c:showVal val="0"/>
            <c:showCatName val="0"/>
            <c:showSerName val="0"/>
            <c:showPercent val="1"/>
            <c:showBubbleSize val="0"/>
            <c:showLeaderLines val="1"/>
          </c:dLbls>
          <c:cat>
            <c:strRef>
              <c:f>Sheet1!$A$2:$A$3</c:f>
              <c:strCache>
                <c:ptCount val="2"/>
                <c:pt idx="0">
                  <c:v>Mandarin</c:v>
                </c:pt>
                <c:pt idx="1">
                  <c:v>English</c:v>
                </c:pt>
              </c:strCache>
            </c:strRef>
          </c:cat>
          <c:val>
            <c:numRef>
              <c:f>Sheet1!$B$2:$B$3</c:f>
              <c:numCache>
                <c:formatCode>General</c:formatCode>
                <c:ptCount val="2"/>
                <c:pt idx="0">
                  <c:v>84.6</c:v>
                </c:pt>
                <c:pt idx="1">
                  <c:v>15.4</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4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r>
              <a:rPr lang="en-US" altLang="zh-TW" dirty="0" smtClean="0"/>
              <a:t>9.0</a:t>
            </a:r>
            <a:endParaRPr lang="zh-TW" altLang="en-US" dirty="0"/>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t>2014/5/7</a:t>
            </a:fld>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r>
              <a:rPr lang="en-US" altLang="zh-TW" smtClean="0"/>
              <a:t>lecture_dnn_102-07-22</a:t>
            </a: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2014/5/7</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8863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380273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65913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70802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65913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32</a:t>
            </a:fld>
            <a:endParaRPr lang="zh-TW" altLang="en-US"/>
          </a:p>
        </p:txBody>
      </p:sp>
    </p:spTree>
    <p:extLst>
      <p:ext uri="{BB962C8B-B14F-4D97-AF65-F5344CB8AC3E}">
        <p14:creationId xmlns:p14="http://schemas.microsoft.com/office/powerpoint/2010/main" val="992614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33</a:t>
            </a:fld>
            <a:endParaRPr lang="zh-TW" altLang="en-US"/>
          </a:p>
        </p:txBody>
      </p:sp>
    </p:spTree>
    <p:extLst>
      <p:ext uri="{BB962C8B-B14F-4D97-AF65-F5344CB8AC3E}">
        <p14:creationId xmlns:p14="http://schemas.microsoft.com/office/powerpoint/2010/main" val="99261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34</a:t>
            </a:fld>
            <a:endParaRPr lang="zh-TW" altLang="en-US"/>
          </a:p>
        </p:txBody>
      </p:sp>
    </p:spTree>
    <p:extLst>
      <p:ext uri="{BB962C8B-B14F-4D97-AF65-F5344CB8AC3E}">
        <p14:creationId xmlns:p14="http://schemas.microsoft.com/office/powerpoint/2010/main" val="402155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35</a:t>
            </a:fld>
            <a:endParaRPr lang="zh-TW" altLang="en-US"/>
          </a:p>
        </p:txBody>
      </p:sp>
    </p:spTree>
    <p:extLst>
      <p:ext uri="{BB962C8B-B14F-4D97-AF65-F5344CB8AC3E}">
        <p14:creationId xmlns:p14="http://schemas.microsoft.com/office/powerpoint/2010/main" val="119253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36</a:t>
            </a:fld>
            <a:endParaRPr lang="zh-TW" altLang="en-US"/>
          </a:p>
        </p:txBody>
      </p:sp>
    </p:spTree>
    <p:extLst>
      <p:ext uri="{BB962C8B-B14F-4D97-AF65-F5344CB8AC3E}">
        <p14:creationId xmlns:p14="http://schemas.microsoft.com/office/powerpoint/2010/main" val="235063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37</a:t>
            </a:fld>
            <a:endParaRPr lang="zh-TW" altLang="en-US"/>
          </a:p>
        </p:txBody>
      </p:sp>
    </p:spTree>
    <p:extLst>
      <p:ext uri="{BB962C8B-B14F-4D97-AF65-F5344CB8AC3E}">
        <p14:creationId xmlns:p14="http://schemas.microsoft.com/office/powerpoint/2010/main" val="228543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12</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38</a:t>
            </a:fld>
            <a:endParaRPr lang="zh-TW" altLang="en-US"/>
          </a:p>
        </p:txBody>
      </p:sp>
      <p:sp>
        <p:nvSpPr>
          <p:cNvPr id="5" name="頁首版面配置區 4"/>
          <p:cNvSpPr>
            <a:spLocks noGrp="1"/>
          </p:cNvSpPr>
          <p:nvPr>
            <p:ph type="hdr" sz="quarter" idx="11"/>
          </p:nvPr>
        </p:nvSpPr>
        <p:spPr/>
        <p:txBody>
          <a:bodyPr/>
          <a:lstStyle/>
          <a:p>
            <a:r>
              <a:rPr lang="en-US" altLang="zh-TW" smtClean="0"/>
              <a:t>lecture_dnn_102-07-22</a:t>
            </a:r>
            <a:endParaRPr lang="zh-TW" altLang="en-US"/>
          </a:p>
        </p:txBody>
      </p:sp>
    </p:spTree>
    <p:extLst>
      <p:ext uri="{BB962C8B-B14F-4D97-AF65-F5344CB8AC3E}">
        <p14:creationId xmlns:p14="http://schemas.microsoft.com/office/powerpoint/2010/main" val="16133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39</a:t>
            </a:fld>
            <a:endParaRPr lang="zh-TW" altLang="en-US"/>
          </a:p>
        </p:txBody>
      </p:sp>
      <p:sp>
        <p:nvSpPr>
          <p:cNvPr id="5" name="頁首版面配置區 4"/>
          <p:cNvSpPr>
            <a:spLocks noGrp="1"/>
          </p:cNvSpPr>
          <p:nvPr>
            <p:ph type="hdr" sz="quarter" idx="11"/>
          </p:nvPr>
        </p:nvSpPr>
        <p:spPr/>
        <p:txBody>
          <a:bodyPr/>
          <a:lstStyle/>
          <a:p>
            <a:r>
              <a:rPr lang="en-US" altLang="zh-TW" smtClean="0"/>
              <a:t>lecture_dnn_102-07-22</a:t>
            </a:r>
            <a:endParaRPr lang="zh-TW" altLang="en-US"/>
          </a:p>
        </p:txBody>
      </p:sp>
    </p:spTree>
    <p:extLst>
      <p:ext uri="{BB962C8B-B14F-4D97-AF65-F5344CB8AC3E}">
        <p14:creationId xmlns:p14="http://schemas.microsoft.com/office/powerpoint/2010/main" val="1603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zh-TW" smtClean="0"/>
              <a:t>input layer: current work + previous word's neural network state</a:t>
            </a:r>
          </a:p>
          <a:p>
            <a:pPr>
              <a:lnSpc>
                <a:spcPct val="90000"/>
              </a:lnSpc>
            </a:pPr>
            <a:r>
              <a:rPr lang="en-US" altLang="zh-TW" smtClean="0"/>
              <a:t>	cuurent word in "1-of-N" encoding</a:t>
            </a:r>
          </a:p>
          <a:p>
            <a:pPr>
              <a:lnSpc>
                <a:spcPct val="90000"/>
              </a:lnSpc>
            </a:pPr>
            <a:r>
              <a:rPr lang="en-US" altLang="zh-TW" smtClean="0"/>
              <a:t>		current word is 1</a:t>
            </a:r>
          </a:p>
          <a:p>
            <a:pPr>
              <a:lnSpc>
                <a:spcPct val="90000"/>
              </a:lnSpc>
            </a:pPr>
            <a:r>
              <a:rPr lang="en-US" altLang="zh-TW" smtClean="0"/>
              <a:t>		all other words are 0</a:t>
            </a:r>
          </a:p>
          <a:p>
            <a:pPr>
              <a:lnSpc>
                <a:spcPct val="90000"/>
              </a:lnSpc>
            </a:pPr>
            <a:r>
              <a:rPr lang="en-US" altLang="zh-TW" smtClean="0"/>
              <a:t>	recurrency: implicit modeling of temporal context</a:t>
            </a:r>
          </a:p>
          <a:p>
            <a:pPr>
              <a:lnSpc>
                <a:spcPct val="90000"/>
              </a:lnSpc>
            </a:pPr>
            <a:r>
              <a:rPr lang="en-US" altLang="zh-TW" smtClean="0"/>
              <a:t>hidden layer: neural network's "state"</a:t>
            </a:r>
          </a:p>
          <a:p>
            <a:pPr>
              <a:lnSpc>
                <a:spcPct val="90000"/>
              </a:lnSpc>
            </a:pPr>
            <a:r>
              <a:rPr lang="en-US" altLang="zh-TW" smtClean="0"/>
              <a:t>	the state is an abstract representation of sentence context</a:t>
            </a:r>
          </a:p>
          <a:p>
            <a:pPr>
              <a:lnSpc>
                <a:spcPct val="90000"/>
              </a:lnSpc>
            </a:pPr>
            <a:r>
              <a:rPr lang="en-US" altLang="zh-TW" smtClean="0"/>
              <a:t>	fulfills function of class-based n-gram LM</a:t>
            </a:r>
          </a:p>
          <a:p>
            <a:pPr>
              <a:lnSpc>
                <a:spcPct val="90000"/>
              </a:lnSpc>
            </a:pPr>
            <a:r>
              <a:rPr lang="en-US" altLang="zh-TW" smtClean="0"/>
              <a:t>		words with equivalent meanings correspond to similar/identical states</a:t>
            </a:r>
          </a:p>
          <a:p>
            <a:pPr>
              <a:lnSpc>
                <a:spcPct val="90000"/>
              </a:lnSpc>
            </a:pPr>
            <a:r>
              <a:rPr lang="en-US" altLang="zh-TW" smtClean="0"/>
              <a:t>	continuous space representation implicitly smoothes data</a:t>
            </a:r>
          </a:p>
          <a:p>
            <a:pPr>
              <a:lnSpc>
                <a:spcPct val="90000"/>
              </a:lnSpc>
            </a:pPr>
            <a:r>
              <a:rPr lang="en-US" altLang="zh-TW" smtClean="0"/>
              <a:t>		no need for Good-Turing, Kneser-Ney, etc.</a:t>
            </a:r>
          </a:p>
          <a:p>
            <a:pPr>
              <a:lnSpc>
                <a:spcPct val="90000"/>
              </a:lnSpc>
            </a:pPr>
            <a:r>
              <a:rPr lang="en-US" altLang="zh-TW" smtClean="0"/>
              <a:t>	f(z) function: sigmoid</a:t>
            </a:r>
          </a:p>
          <a:p>
            <a:pPr>
              <a:lnSpc>
                <a:spcPct val="90000"/>
              </a:lnSpc>
            </a:pPr>
            <a:r>
              <a:rPr lang="en-US" altLang="zh-TW" smtClean="0"/>
              <a:t>output layer: one probability for every word in vocabulary</a:t>
            </a:r>
          </a:p>
          <a:p>
            <a:pPr>
              <a:lnSpc>
                <a:spcPct val="90000"/>
              </a:lnSpc>
            </a:pPr>
            <a:r>
              <a:rPr lang="en-US" altLang="zh-TW" smtClean="0"/>
              <a:t>	g(z) function: softmax</a:t>
            </a:r>
          </a:p>
          <a:p>
            <a:pPr>
              <a:lnSpc>
                <a:spcPct val="90000"/>
              </a:lnSpc>
            </a:pPr>
            <a:r>
              <a:rPr lang="en-US" altLang="zh-TW" smtClean="0"/>
              <a:t>		ensures that outputs form a proper probability function</a:t>
            </a:r>
          </a:p>
          <a:p>
            <a:pPr>
              <a:lnSpc>
                <a:spcPct val="90000"/>
              </a:lnSpc>
            </a:pPr>
            <a:r>
              <a:rPr lang="en-US" altLang="zh-TW" smtClean="0"/>
              <a:t>			all outputs are greater than 0, their sum is 1</a:t>
            </a:r>
          </a:p>
          <a:p>
            <a:pPr>
              <a:lnSpc>
                <a:spcPct val="90000"/>
              </a:lnSpc>
            </a:pPr>
            <a:endParaRPr lang="en-US" altLang="zh-TW" smtClean="0"/>
          </a:p>
          <a:p>
            <a:pPr>
              <a:lnSpc>
                <a:spcPct val="90000"/>
              </a:lnSpc>
            </a:pPr>
            <a:r>
              <a:rPr lang="en-US" altLang="zh-TW" smtClean="0"/>
              <a:t>intuitive view of how to calculate probabilities</a:t>
            </a:r>
          </a:p>
          <a:p>
            <a:pPr>
              <a:lnSpc>
                <a:spcPct val="90000"/>
              </a:lnSpc>
            </a:pPr>
            <a:r>
              <a:rPr lang="en-US" altLang="zh-TW" smtClean="0"/>
              <a:t>	vector-matrix multiplication</a:t>
            </a:r>
          </a:p>
          <a:p>
            <a:pPr>
              <a:lnSpc>
                <a:spcPct val="90000"/>
              </a:lnSpc>
            </a:pPr>
            <a:r>
              <a:rPr lang="en-US" altLang="zh-TW" smtClean="0"/>
              <a:t>		(input vector) x (matrix1) = (hidden layer)</a:t>
            </a:r>
          </a:p>
          <a:p>
            <a:pPr>
              <a:lnSpc>
                <a:spcPct val="90000"/>
              </a:lnSpc>
            </a:pPr>
            <a:r>
              <a:rPr lang="en-US" altLang="zh-TW" smtClean="0"/>
              <a:t>		(hidden layer) x (matrix2) = (output layer)</a:t>
            </a:r>
          </a:p>
          <a:p>
            <a:pPr>
              <a:lnSpc>
                <a:spcPct val="90000"/>
              </a:lnSpc>
            </a:pPr>
            <a:endParaRPr lang="en-US" altLang="zh-TW" smtClean="0"/>
          </a:p>
          <a:p>
            <a:pPr>
              <a:lnSpc>
                <a:spcPct val="90000"/>
              </a:lnSpc>
            </a:pPr>
            <a:r>
              <a:rPr lang="en-US" altLang="zh-TW" smtClean="0"/>
              <a:t>backpropagation training: rough idea</a:t>
            </a:r>
          </a:p>
          <a:p>
            <a:pPr>
              <a:lnSpc>
                <a:spcPct val="90000"/>
              </a:lnSpc>
            </a:pPr>
            <a:r>
              <a:rPr lang="en-US" altLang="zh-TW" smtClean="0"/>
              <a:t>	calculate error of output layer</a:t>
            </a:r>
          </a:p>
          <a:p>
            <a:pPr>
              <a:lnSpc>
                <a:spcPct val="90000"/>
              </a:lnSpc>
            </a:pPr>
            <a:r>
              <a:rPr lang="en-US" altLang="zh-TW" smtClean="0"/>
              <a:t>		error for ground truth word: 1 - (probability calculated by neural network)</a:t>
            </a:r>
          </a:p>
          <a:p>
            <a:pPr>
              <a:lnSpc>
                <a:spcPct val="90000"/>
              </a:lnSpc>
            </a:pPr>
            <a:r>
              <a:rPr lang="en-US" altLang="zh-TW" smtClean="0"/>
              <a:t>		error for all other words:   0 - (probability calculated by neural network)</a:t>
            </a:r>
          </a:p>
          <a:p>
            <a:pPr>
              <a:lnSpc>
                <a:spcPct val="90000"/>
              </a:lnSpc>
            </a:pPr>
            <a:r>
              <a:rPr lang="en-US" altLang="zh-TW" smtClean="0"/>
              <a:t>	propagate back to hidden and input layers to determine how much intermediate weights should be adjusted</a:t>
            </a:r>
          </a:p>
          <a:p>
            <a:pPr>
              <a:lnSpc>
                <a:spcPct val="90000"/>
              </a:lnSpc>
            </a:pPr>
            <a:r>
              <a:rPr lang="en-US" altLang="zh-TW" smtClean="0"/>
              <a:t>	stop training when weights converge</a:t>
            </a:r>
          </a:p>
        </p:txBody>
      </p:sp>
      <p:sp>
        <p:nvSpPr>
          <p:cNvPr id="4" name="Slide Number Placeholder 3"/>
          <p:cNvSpPr>
            <a:spLocks noGrp="1"/>
          </p:cNvSpPr>
          <p:nvPr>
            <p:ph type="sldNum" sz="quarter" idx="5"/>
          </p:nvPr>
        </p:nvSpPr>
        <p:spPr/>
        <p:txBody>
          <a:bodyPr/>
          <a:lstStyle/>
          <a:p>
            <a:pPr>
              <a:defRPr/>
            </a:pPr>
            <a:fld id="{011A4EE9-E1FF-453D-8A5A-EBB8090127F1}" type="slidenum">
              <a:rPr lang="en-US" smtClean="0"/>
              <a:pPr>
                <a:defRPr/>
              </a:pPr>
              <a:t>42</a:t>
            </a:fld>
            <a:endParaRPr lang="en-US" dirty="0"/>
          </a:p>
        </p:txBody>
      </p:sp>
      <p:sp>
        <p:nvSpPr>
          <p:cNvPr id="2" name="頁首版面配置區 1"/>
          <p:cNvSpPr>
            <a:spLocks noGrp="1"/>
          </p:cNvSpPr>
          <p:nvPr>
            <p:ph type="hdr" sz="quarter" idx="10"/>
          </p:nvPr>
        </p:nvSpPr>
        <p:spPr/>
        <p:txBody>
          <a:bodyPr/>
          <a:lstStyle/>
          <a:p>
            <a:r>
              <a:rPr lang="en-US" altLang="zh-TW" smtClean="0"/>
              <a:t>RecurrentNNLM</a:t>
            </a: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start-of-the-art: ngram + cache LM</a:t>
            </a:r>
          </a:p>
          <a:p>
            <a:r>
              <a:rPr lang="en-US" altLang="zh-TW" smtClean="0"/>
              <a:t>	has reigned supreme since 1991</a:t>
            </a:r>
          </a:p>
          <a:p>
            <a:endParaRPr lang="en-US" altLang="zh-TW" smtClean="0"/>
          </a:p>
          <a:p>
            <a:r>
              <a:rPr lang="en-US" altLang="zh-TW" smtClean="0"/>
              <a:t>most proposed advanced language modeling techniques provide only tiny improvements over simple baselines</a:t>
            </a:r>
          </a:p>
          <a:p>
            <a:r>
              <a:rPr lang="en-US" altLang="zh-TW" smtClean="0"/>
              <a:t>	often too complex for general use</a:t>
            </a:r>
          </a:p>
          <a:p>
            <a:r>
              <a:rPr lang="en-US" altLang="zh-TW" smtClean="0"/>
              <a:t>	rarely used in practice</a:t>
            </a:r>
          </a:p>
          <a:p>
            <a:r>
              <a:rPr lang="en-US" altLang="zh-TW" smtClean="0"/>
              <a:t>	examples</a:t>
            </a:r>
          </a:p>
          <a:p>
            <a:r>
              <a:rPr lang="en-US" altLang="zh-TW" smtClean="0"/>
              <a:t>		Maximum entropy n-gram models</a:t>
            </a:r>
          </a:p>
          <a:p>
            <a:r>
              <a:rPr lang="en-US" altLang="zh-TW" smtClean="0"/>
              <a:t>		Random forest LM</a:t>
            </a:r>
          </a:p>
          <a:p>
            <a:r>
              <a:rPr lang="en-US" altLang="zh-TW" smtClean="0"/>
              <a:t>		</a:t>
            </a:r>
          </a:p>
        </p:txBody>
      </p:sp>
      <p:sp>
        <p:nvSpPr>
          <p:cNvPr id="4" name="Slide Number Placeholder 3"/>
          <p:cNvSpPr>
            <a:spLocks noGrp="1"/>
          </p:cNvSpPr>
          <p:nvPr>
            <p:ph type="sldNum" sz="quarter" idx="5"/>
          </p:nvPr>
        </p:nvSpPr>
        <p:spPr/>
        <p:txBody>
          <a:bodyPr/>
          <a:lstStyle/>
          <a:p>
            <a:pPr>
              <a:defRPr/>
            </a:pPr>
            <a:fld id="{AE8E6C47-7A75-4873-968A-A4E928020EB9}" type="slidenum">
              <a:rPr lang="en-US" smtClean="0"/>
              <a:pPr>
                <a:defRPr/>
              </a:pPr>
              <a:t>44</a:t>
            </a:fld>
            <a:endParaRPr lang="en-US" dirty="0"/>
          </a:p>
        </p:txBody>
      </p:sp>
      <p:sp>
        <p:nvSpPr>
          <p:cNvPr id="2" name="頁首版面配置區 1"/>
          <p:cNvSpPr>
            <a:spLocks noGrp="1"/>
          </p:cNvSpPr>
          <p:nvPr>
            <p:ph type="hdr" sz="quarter" idx="10"/>
          </p:nvPr>
        </p:nvSpPr>
        <p:spPr/>
        <p:txBody>
          <a:bodyPr/>
          <a:lstStyle/>
          <a:p>
            <a:r>
              <a:rPr lang="en-US" altLang="zh-TW" smtClean="0"/>
              <a:t>RecurrentNNLM</a:t>
            </a: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xfrm>
            <a:off x="-14838363" y="-12738100"/>
            <a:ext cx="17981613" cy="1348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46</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extLst>
      <p:ext uri="{BB962C8B-B14F-4D97-AF65-F5344CB8AC3E}">
        <p14:creationId xmlns:p14="http://schemas.microsoft.com/office/powerpoint/2010/main" val="56559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47</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extLst>
      <p:ext uri="{BB962C8B-B14F-4D97-AF65-F5344CB8AC3E}">
        <p14:creationId xmlns:p14="http://schemas.microsoft.com/office/powerpoint/2010/main" val="97115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4838363" y="-12738100"/>
            <a:ext cx="17981613" cy="1348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49</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extLst>
      <p:ext uri="{BB962C8B-B14F-4D97-AF65-F5344CB8AC3E}">
        <p14:creationId xmlns:p14="http://schemas.microsoft.com/office/powerpoint/2010/main" val="3689046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50</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extLst>
      <p:ext uri="{BB962C8B-B14F-4D97-AF65-F5344CB8AC3E}">
        <p14:creationId xmlns:p14="http://schemas.microsoft.com/office/powerpoint/2010/main" val="204545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13</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51</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extLst>
      <p:ext uri="{BB962C8B-B14F-4D97-AF65-F5344CB8AC3E}">
        <p14:creationId xmlns:p14="http://schemas.microsoft.com/office/powerpoint/2010/main" val="1774073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4838363" y="-12738100"/>
            <a:ext cx="17981613" cy="1348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53</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Tree>
    <p:extLst>
      <p:ext uri="{BB962C8B-B14F-4D97-AF65-F5344CB8AC3E}">
        <p14:creationId xmlns:p14="http://schemas.microsoft.com/office/powerpoint/2010/main" val="871989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pPr>
              <a:defRPr/>
            </a:pPr>
            <a:r>
              <a:rPr lang="en-US" altLang="zh-TW" smtClean="0">
                <a:solidFill>
                  <a:prstClr val="black"/>
                </a:solidFill>
              </a:rPr>
              <a:t>IntroToWFST_102-07-19</a:t>
            </a:r>
            <a:endParaRPr lang="zh-TW" altLang="en-US">
              <a:solidFill>
                <a:prstClr val="black"/>
              </a:solidFill>
            </a:endParaRPr>
          </a:p>
        </p:txBody>
      </p:sp>
      <p:sp>
        <p:nvSpPr>
          <p:cNvPr id="5" name="投影片編號版面配置區 4"/>
          <p:cNvSpPr>
            <a:spLocks noGrp="1"/>
          </p:cNvSpPr>
          <p:nvPr>
            <p:ph type="sldNum" sz="quarter" idx="11"/>
          </p:nvPr>
        </p:nvSpPr>
        <p:spPr/>
        <p:txBody>
          <a:bodyPr/>
          <a:lstStyle/>
          <a:p>
            <a:pPr>
              <a:defRPr/>
            </a:pPr>
            <a:fld id="{61D683E4-E965-4797-8053-5A5D094DCBAF}" type="slidenum">
              <a:rPr lang="zh-TW" altLang="en-US" smtClean="0">
                <a:solidFill>
                  <a:prstClr val="black"/>
                </a:solidFill>
              </a:rPr>
              <a:pPr>
                <a:defRPr/>
              </a:pPr>
              <a:t>54</a:t>
            </a:fld>
            <a:endParaRPr lang="zh-TW" altLang="en-US">
              <a:solidFill>
                <a:prstClr val="black"/>
              </a:solidFill>
            </a:endParaRPr>
          </a:p>
        </p:txBody>
      </p:sp>
    </p:spTree>
    <p:extLst>
      <p:ext uri="{BB962C8B-B14F-4D97-AF65-F5344CB8AC3E}">
        <p14:creationId xmlns:p14="http://schemas.microsoft.com/office/powerpoint/2010/main" val="2322711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F5C6628-4161-4F39-8160-BC42F2ED23B7}" type="slidenum">
              <a:rPr lang="en-US" altLang="zh-TW" smtClean="0"/>
              <a:pPr eaLnBrk="1" hangingPunct="1"/>
              <a:t>56</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79450" y="4690822"/>
            <a:ext cx="5438775" cy="4442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charset="0"/>
                <a:ea typeface="新細明體" charset="-120"/>
              </a:rPr>
              <a:t>Then, let me describe the second set of features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4FC9181-39EF-409D-A9BF-6E151D10284D}" type="slidenum">
              <a:rPr lang="en-US" altLang="zh-TW" smtClean="0"/>
              <a:pPr eaLnBrk="1" hangingPunct="1"/>
              <a:t>58</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zh-TW" smtClean="0">
                <a:latin typeface="Arial" charset="0"/>
                <a:ea typeface="新細明體" charset="-120"/>
              </a:rPr>
              <a:t>Here we show the block diagram of the complete recognition process. </a:t>
            </a:r>
          </a:p>
          <a:p>
            <a:pPr marL="228600" indent="-228600" eaLnBrk="1" hangingPunct="1"/>
            <a:r>
              <a:rPr lang="en-US" altLang="zh-TW" smtClean="0">
                <a:latin typeface="Arial" charset="0"/>
                <a:ea typeface="新細明體" charset="-120"/>
              </a:rPr>
              <a:t>1-1 For each input speech utterance, the first pass produces a word graph using a baseline recognition system with the conventional acoustic and language models.</a:t>
            </a:r>
          </a:p>
          <a:p>
            <a:pPr marL="228600" indent="-228600" eaLnBrk="1" hangingPunct="1"/>
            <a:r>
              <a:rPr lang="en-US" altLang="zh-TW" smtClean="0">
                <a:latin typeface="Arial" charset="0"/>
                <a:ea typeface="新細明體" charset="-120"/>
              </a:rPr>
              <a:t>1-2 At this step, we have a top-down picture of a whole word graph. For Mandarin Chinese case, every word arc represents a lexical word which is composed of one to several syllables, represented by square blocks here. And each path implies a possible word sequence.</a:t>
            </a:r>
          </a:p>
          <a:p>
            <a:pPr marL="228600" indent="-228600" eaLnBrk="1" hangingPunct="1">
              <a:buFontTx/>
              <a:buChar char="•"/>
            </a:pPr>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2. Then the second pass rescores every word arc by adding the prosodic probability. After rescoring every possible path, the system will choose the path with the highest score as the recognition results.</a:t>
            </a:r>
          </a:p>
          <a:p>
            <a:pPr marL="228600" indent="-228600" eaLnBrk="1" hangingPunct="1"/>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a:t>
            </a:r>
            <a:r>
              <a:rPr lang="zh-TW" altLang="en-US" smtClean="0">
                <a:latin typeface="Arial" charset="0"/>
                <a:ea typeface="新細明體" charset="-120"/>
              </a:rPr>
              <a:t>翻到前頁</a:t>
            </a:r>
            <a:r>
              <a:rPr lang="en-US" altLang="zh-TW" smtClean="0">
                <a:latin typeface="Arial" charset="0"/>
                <a:ea typeface="新細明體" charset="-120"/>
              </a:rPr>
              <a:t>)</a:t>
            </a:r>
          </a:p>
          <a:p>
            <a:pPr marL="228600" indent="-228600" eaLnBrk="1" hangingPunct="1"/>
            <a:r>
              <a:rPr kumimoji="0" lang="en-US" altLang="zh-TW" smtClean="0">
                <a:latin typeface="Arial" charset="0"/>
                <a:ea typeface="新細明體" charset="-120"/>
              </a:rPr>
              <a:t>3. The rescoring formula is based on this proposed equation. </a:t>
            </a:r>
            <a:r>
              <a:rPr lang="en-US" altLang="zh-TW" smtClean="0">
                <a:latin typeface="Arial" charset="0"/>
                <a:ea typeface="新細明體" charset="-120"/>
              </a:rPr>
              <a:t>The final score of a word sequence W is the weighted sum of the acoustic log likelihood, the language model log probability and prosodic model log likelihood.</a:t>
            </a:r>
          </a:p>
          <a:p>
            <a:pPr marL="228600" indent="-228600" eaLnBrk="1" hangingPunct="1"/>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Next we will discuss this prosodic model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AD47D7A-528E-421D-9F3B-6DDFCCF1DA55}"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497012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64</a:t>
            </a:fld>
            <a:endParaRPr lang="zh-TW" altLang="en-US">
              <a:solidFill>
                <a:prstClr val="black"/>
              </a:solidFill>
            </a:endParaRPr>
          </a:p>
        </p:txBody>
      </p:sp>
      <p:sp>
        <p:nvSpPr>
          <p:cNvPr id="5" name="頁首版面配置區 4"/>
          <p:cNvSpPr>
            <a:spLocks noGrp="1"/>
          </p:cNvSpPr>
          <p:nvPr>
            <p:ph type="hdr" sz="quarter" idx="11"/>
          </p:nvPr>
        </p:nvSpPr>
        <p:spPr/>
        <p:txBody>
          <a:bodyPr/>
          <a:lstStyle/>
          <a:p>
            <a:r>
              <a:rPr lang="en-US" altLang="zh-TW" smtClean="0">
                <a:solidFill>
                  <a:prstClr val="black"/>
                </a:solidFill>
              </a:rPr>
              <a:t>CodeSwitchedSpeech_102-07-17</a:t>
            </a:r>
            <a:endParaRPr lang="zh-TW" altLang="en-US">
              <a:solidFill>
                <a:prstClr val="black"/>
              </a:solidFill>
            </a:endParaRPr>
          </a:p>
        </p:txBody>
      </p:sp>
    </p:spTree>
    <p:extLst>
      <p:ext uri="{BB962C8B-B14F-4D97-AF65-F5344CB8AC3E}">
        <p14:creationId xmlns:p14="http://schemas.microsoft.com/office/powerpoint/2010/main" val="419225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65</a:t>
            </a:fld>
            <a:endParaRPr lang="zh-TW" altLang="en-US">
              <a:solidFill>
                <a:prstClr val="black"/>
              </a:solidFill>
            </a:endParaRPr>
          </a:p>
        </p:txBody>
      </p:sp>
      <p:sp>
        <p:nvSpPr>
          <p:cNvPr id="5" name="頁首版面配置區 4"/>
          <p:cNvSpPr>
            <a:spLocks noGrp="1"/>
          </p:cNvSpPr>
          <p:nvPr>
            <p:ph type="hdr" sz="quarter" idx="11"/>
          </p:nvPr>
        </p:nvSpPr>
        <p:spPr/>
        <p:txBody>
          <a:bodyPr/>
          <a:lstStyle/>
          <a:p>
            <a:r>
              <a:rPr lang="en-US" altLang="zh-TW" smtClean="0">
                <a:solidFill>
                  <a:prstClr val="black"/>
                </a:solidFill>
              </a:rPr>
              <a:t>CodeSwitchedSpeech_102-07-17</a:t>
            </a:r>
            <a:endParaRPr lang="zh-TW" altLang="en-US">
              <a:solidFill>
                <a:prstClr val="black"/>
              </a:solidFill>
            </a:endParaRPr>
          </a:p>
        </p:txBody>
      </p:sp>
    </p:spTree>
    <p:extLst>
      <p:ext uri="{BB962C8B-B14F-4D97-AF65-F5344CB8AC3E}">
        <p14:creationId xmlns:p14="http://schemas.microsoft.com/office/powerpoint/2010/main" val="1877400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66</a:t>
            </a:fld>
            <a:endParaRPr lang="zh-TW" altLang="en-US">
              <a:solidFill>
                <a:prstClr val="black"/>
              </a:solidFill>
            </a:endParaRPr>
          </a:p>
        </p:txBody>
      </p:sp>
      <p:sp>
        <p:nvSpPr>
          <p:cNvPr id="5" name="頁首版面配置區 4"/>
          <p:cNvSpPr>
            <a:spLocks noGrp="1"/>
          </p:cNvSpPr>
          <p:nvPr>
            <p:ph type="hdr" sz="quarter" idx="11"/>
          </p:nvPr>
        </p:nvSpPr>
        <p:spPr/>
        <p:txBody>
          <a:bodyPr/>
          <a:lstStyle/>
          <a:p>
            <a:r>
              <a:rPr lang="en-US" altLang="zh-TW" smtClean="0">
                <a:solidFill>
                  <a:prstClr val="black"/>
                </a:solidFill>
              </a:rPr>
              <a:t>CodeSwitchedSpeech_102-07-17</a:t>
            </a:r>
            <a:endParaRPr lang="zh-TW" altLang="en-US">
              <a:solidFill>
                <a:prstClr val="black"/>
              </a:solidFill>
            </a:endParaRPr>
          </a:p>
        </p:txBody>
      </p:sp>
    </p:spTree>
    <p:extLst>
      <p:ext uri="{BB962C8B-B14F-4D97-AF65-F5344CB8AC3E}">
        <p14:creationId xmlns:p14="http://schemas.microsoft.com/office/powerpoint/2010/main" val="132623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14</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67</a:t>
            </a:fld>
            <a:endParaRPr lang="zh-TW" altLang="en-US">
              <a:solidFill>
                <a:prstClr val="black"/>
              </a:solidFill>
            </a:endParaRPr>
          </a:p>
        </p:txBody>
      </p:sp>
      <p:sp>
        <p:nvSpPr>
          <p:cNvPr id="5" name="頁首版面配置區 4"/>
          <p:cNvSpPr>
            <a:spLocks noGrp="1"/>
          </p:cNvSpPr>
          <p:nvPr>
            <p:ph type="hdr" sz="quarter" idx="11"/>
          </p:nvPr>
        </p:nvSpPr>
        <p:spPr/>
        <p:txBody>
          <a:bodyPr/>
          <a:lstStyle/>
          <a:p>
            <a:r>
              <a:rPr lang="en-US" altLang="zh-TW" smtClean="0">
                <a:solidFill>
                  <a:prstClr val="black"/>
                </a:solidFill>
              </a:rPr>
              <a:t>CodeSwitchedSpeech_102-07-17</a:t>
            </a:r>
            <a:endParaRPr lang="zh-TW" altLang="en-US">
              <a:solidFill>
                <a:prstClr val="black"/>
              </a:solidFill>
            </a:endParaRPr>
          </a:p>
        </p:txBody>
      </p:sp>
    </p:spTree>
    <p:extLst>
      <p:ext uri="{BB962C8B-B14F-4D97-AF65-F5344CB8AC3E}">
        <p14:creationId xmlns:p14="http://schemas.microsoft.com/office/powerpoint/2010/main" val="2074100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EF47FFE-F36C-4EC4-8769-8F3EE86D59A3}" type="slidenum">
              <a:rPr lang="zh-TW" altLang="en-US" smtClean="0">
                <a:solidFill>
                  <a:prstClr val="black"/>
                </a:solidFill>
              </a:rPr>
              <a:pPr/>
              <a:t>74</a:t>
            </a:fld>
            <a:endParaRPr lang="zh-TW" altLang="en-US">
              <a:solidFill>
                <a:prstClr val="black"/>
              </a:solidFill>
            </a:endParaRPr>
          </a:p>
        </p:txBody>
      </p:sp>
      <p:sp>
        <p:nvSpPr>
          <p:cNvPr id="5" name="頁首版面配置區 4"/>
          <p:cNvSpPr>
            <a:spLocks noGrp="1"/>
          </p:cNvSpPr>
          <p:nvPr>
            <p:ph type="hdr" sz="quarter" idx="11"/>
          </p:nvPr>
        </p:nvSpPr>
        <p:spPr/>
        <p:txBody>
          <a:bodyPr/>
          <a:lstStyle/>
          <a:p>
            <a:r>
              <a:rPr lang="en-US" altLang="zh-TW" smtClean="0">
                <a:solidFill>
                  <a:prstClr val="black"/>
                </a:solidFill>
              </a:rPr>
              <a:t>lecture_MT_102-07-22</a:t>
            </a:r>
            <a:endParaRPr lang="zh-TW" altLang="en-US">
              <a:solidFill>
                <a:prstClr val="black"/>
              </a:solidFill>
            </a:endParaRPr>
          </a:p>
        </p:txBody>
      </p:sp>
    </p:spTree>
    <p:extLst>
      <p:ext uri="{BB962C8B-B14F-4D97-AF65-F5344CB8AC3E}">
        <p14:creationId xmlns:p14="http://schemas.microsoft.com/office/powerpoint/2010/main" val="49105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舉例而言 若要針對這房間裡的人 做性別的分類 </a:t>
            </a:r>
            <a:endParaRPr lang="zh-TW" altLang="en-US" dirty="0"/>
          </a:p>
        </p:txBody>
      </p:sp>
      <p:sp>
        <p:nvSpPr>
          <p:cNvPr id="4" name="投影片編號版面配置區 3"/>
          <p:cNvSpPr>
            <a:spLocks noGrp="1"/>
          </p:cNvSpPr>
          <p:nvPr>
            <p:ph type="sldNum" sz="quarter" idx="10"/>
          </p:nvPr>
        </p:nvSpPr>
        <p:spPr/>
        <p:txBody>
          <a:bodyPr/>
          <a:lstStyle/>
          <a:p>
            <a:fld id="{1898B4EF-D35B-4F02-A596-493FFC991EC9}" type="slidenum">
              <a:rPr lang="zh-TW" altLang="en-US" smtClean="0"/>
              <a:pPr/>
              <a:t>16</a:t>
            </a:fld>
            <a:endParaRPr lang="zh-TW" altLang="en-US"/>
          </a:p>
        </p:txBody>
      </p:sp>
      <p:sp>
        <p:nvSpPr>
          <p:cNvPr id="5" name="日期版面配置區 4"/>
          <p:cNvSpPr>
            <a:spLocks noGrp="1"/>
          </p:cNvSpPr>
          <p:nvPr>
            <p:ph type="dt" idx="11"/>
          </p:nvPr>
        </p:nvSpPr>
        <p:spPr/>
        <p:txBody>
          <a:bodyPr/>
          <a:lstStyle/>
          <a:p>
            <a:fld id="{46DC8764-6D86-459F-B5F7-9C5C246D4C3A}" type="datetime1">
              <a:rPr lang="zh-TW" altLang="en-US" smtClean="0"/>
              <a:t>2014/5/7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898B4EF-D35B-4F02-A596-493FFC991EC9}" type="slidenum">
              <a:rPr lang="zh-TW" altLang="en-US" smtClean="0"/>
              <a:pPr/>
              <a:t>23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24</a:t>
            </a:fld>
            <a:endParaRPr lang="zh-TW" altLang="en-US"/>
          </a:p>
        </p:txBody>
      </p:sp>
      <p:sp>
        <p:nvSpPr>
          <p:cNvPr id="5" name="頁首版面配置區 4"/>
          <p:cNvSpPr>
            <a:spLocks noGrp="1"/>
          </p:cNvSpPr>
          <p:nvPr>
            <p:ph type="hdr" sz="quarter" idx="11"/>
          </p:nvPr>
        </p:nvSpPr>
        <p:spPr/>
        <p:txBody>
          <a:bodyPr/>
          <a:lstStyle/>
          <a:p>
            <a:r>
              <a:rPr lang="en-US" altLang="zh-TW" smtClean="0"/>
              <a:t>lecture_dnn_102-07-22</a:t>
            </a:r>
            <a:endParaRPr lang="zh-TW" altLang="en-US"/>
          </a:p>
        </p:txBody>
      </p:sp>
    </p:spTree>
    <p:extLst>
      <p:ext uri="{BB962C8B-B14F-4D97-AF65-F5344CB8AC3E}">
        <p14:creationId xmlns:p14="http://schemas.microsoft.com/office/powerpoint/2010/main" val="320273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168756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237529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6000" y="115200"/>
            <a:ext cx="8229600" cy="63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en-US" altLang="zh-TW" sz="3300" b="1" dirty="0" smtClean="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1917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00011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096457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73730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048620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90987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11640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493785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564300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345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964868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5905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02151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577422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170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1287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838413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81046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382704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91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00559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71443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527950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標題 6"/>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581970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MH: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592638"/>
          </a:xfrm>
        </p:spPr>
        <p:txBody>
          <a:bodyPr/>
          <a:lstStyle>
            <a:lvl1pPr>
              <a:defRPr baseline="0"/>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p:nvPr>
        </p:nvSpPr>
        <p:spPr>
          <a:xfrm>
            <a:off x="381000" y="685800"/>
            <a:ext cx="8382000" cy="1219200"/>
          </a:xfrm>
        </p:spPr>
        <p:txBody>
          <a:bodyPr anchor="ctr"/>
          <a:lstStyle>
            <a:lvl1pPr marL="0" indent="0">
              <a:buNone/>
              <a:tabLst/>
              <a:defRPr sz="4000">
                <a:latin typeface="+mj-lt"/>
              </a:defRPr>
            </a:lvl1pPr>
            <a:lvl2pPr marL="0" indent="0">
              <a:buNone/>
              <a:defRPr sz="3200" i="1">
                <a:solidFill>
                  <a:schemeClr val="accent2"/>
                </a:solidFill>
                <a:latin typeface="+mj-lt"/>
              </a:defRPr>
            </a:lvl2pPr>
          </a:lstStyle>
          <a:p>
            <a:pPr lvl="0"/>
            <a:r>
              <a:rPr lang="en-US" smtClean="0"/>
              <a:t>Click to edit Master text styles</a:t>
            </a:r>
          </a:p>
          <a:p>
            <a:pPr lvl="1"/>
            <a:r>
              <a:rPr lang="en-US" smtClean="0"/>
              <a:t>Second level</a:t>
            </a:r>
          </a:p>
        </p:txBody>
      </p:sp>
      <p:sp>
        <p:nvSpPr>
          <p:cNvPr id="4" name="Date Placeholder 13"/>
          <p:cNvSpPr>
            <a:spLocks noGrp="1"/>
          </p:cNvSpPr>
          <p:nvPr>
            <p:ph type="dt" sz="half" idx="14"/>
          </p:nvPr>
        </p:nvSpPr>
        <p:spPr>
          <a:xfrm>
            <a:off x="5638800" y="6629400"/>
            <a:ext cx="990600" cy="228600"/>
          </a:xfrm>
          <a:prstGeom prst="rect">
            <a:avLst/>
          </a:prstGeom>
        </p:spPr>
        <p:txBody>
          <a:bodyPr/>
          <a:lstStyle>
            <a:lvl1pPr>
              <a:defRPr/>
            </a:lvl1pPr>
          </a:lstStyle>
          <a:p>
            <a:pPr>
              <a:defRPr/>
            </a:pPr>
            <a:fld id="{A75A3325-D8E9-4A18-B1BE-5DF8FB15C7F4}" type="datetime2">
              <a:rPr lang="zh-TW" altLang="en-US"/>
              <a:pPr>
                <a:defRPr/>
              </a:pPr>
              <a:t>2014年5月7日</a:t>
            </a:fld>
            <a:endParaRPr lang="en-US" dirty="0"/>
          </a:p>
        </p:txBody>
      </p:sp>
      <p:sp>
        <p:nvSpPr>
          <p:cNvPr id="5" name="Footer Placeholder 2"/>
          <p:cNvSpPr>
            <a:spLocks noGrp="1"/>
          </p:cNvSpPr>
          <p:nvPr>
            <p:ph type="ftr" sz="quarter" idx="15"/>
          </p:nvPr>
        </p:nvSpPr>
        <p:spPr>
          <a:xfrm>
            <a:off x="0" y="6629400"/>
            <a:ext cx="5638800" cy="228600"/>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333CFE50-3F5B-4AE0-9156-6F48FBDA8119}" type="slidenum">
              <a:rPr lang="en-US"/>
              <a:pPr>
                <a:defRPr/>
              </a:pPr>
              <a:t>‹#›</a:t>
            </a:fld>
            <a:endParaRPr lang="en-US" dirty="0"/>
          </a:p>
        </p:txBody>
      </p:sp>
    </p:spTree>
    <p:extLst>
      <p:ext uri="{BB962C8B-B14F-4D97-AF65-F5344CB8AC3E}">
        <p14:creationId xmlns:p14="http://schemas.microsoft.com/office/powerpoint/2010/main" val="424583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標準模式">
    <p:spTree>
      <p:nvGrpSpPr>
        <p:cNvPr id="1" name=""/>
        <p:cNvGrpSpPr/>
        <p:nvPr/>
      </p:nvGrpSpPr>
      <p:grpSpPr>
        <a:xfrm>
          <a:off x="0" y="0"/>
          <a:ext cx="0" cy="0"/>
          <a:chOff x="0" y="0"/>
          <a:chExt cx="0" cy="0"/>
        </a:xfrm>
      </p:grpSpPr>
      <p:sp>
        <p:nvSpPr>
          <p:cNvPr id="6" name="標題 1"/>
          <p:cNvSpPr>
            <a:spLocks noGrp="1"/>
          </p:cNvSpPr>
          <p:nvPr>
            <p:ph type="title"/>
          </p:nvPr>
        </p:nvSpPr>
        <p:spPr>
          <a:xfrm>
            <a:off x="0" y="7620"/>
            <a:ext cx="9144000" cy="720000"/>
          </a:xfrm>
          <a:prstGeom prst="rect">
            <a:avLst/>
          </a:prstGeom>
        </p:spPr>
        <p:txBody>
          <a:bodyPr anchor="ctr" anchorCtr="0"/>
          <a:lstStyle>
            <a:lvl1pPr algn="l">
              <a:defRPr sz="3300" b="1" baseline="0">
                <a:latin typeface="Times New Roman" panose="02020603050405020304" pitchFamily="18" charset="0"/>
                <a:ea typeface="新細明體" panose="02020500000000000000" pitchFamily="18" charset="-120"/>
              </a:defRPr>
            </a:lvl1pPr>
          </a:lstStyle>
          <a:p>
            <a:r>
              <a:rPr lang="zh-TW" altLang="en-US" dirty="0" smtClean="0"/>
              <a:t>按一下以編輯母片標題樣式</a:t>
            </a:r>
            <a:endParaRPr lang="zh-TW" altLang="en-US" dirty="0"/>
          </a:p>
        </p:txBody>
      </p:sp>
      <p:sp>
        <p:nvSpPr>
          <p:cNvPr id="7" name="文字版面配置區 2"/>
          <p:cNvSpPr>
            <a:spLocks noGrp="1"/>
          </p:cNvSpPr>
          <p:nvPr>
            <p:ph idx="1"/>
          </p:nvPr>
        </p:nvSpPr>
        <p:spPr>
          <a:xfrm>
            <a:off x="0" y="907200"/>
            <a:ext cx="9144000" cy="1938992"/>
          </a:xfrm>
          <a:prstGeom prst="rect">
            <a:avLst/>
          </a:prstGeom>
        </p:spPr>
        <p:txBody>
          <a:bodyPr vert="horz" lIns="91440" tIns="45720" rIns="91440" bIns="45720" rtlCol="0">
            <a:spAutoFit/>
          </a:bodyPr>
          <a:lstStyle>
            <a:lvl1pPr>
              <a:defRPr sz="2400" b="1" baseline="0">
                <a:latin typeface="Times New Roman" panose="02020603050405020304" pitchFamily="18" charset="0"/>
                <a:ea typeface="新細明體" panose="02020500000000000000" pitchFamily="18" charset="-120"/>
              </a:defRPr>
            </a:lvl1pPr>
            <a:lvl2pPr>
              <a:defRPr sz="2200" baseline="0">
                <a:latin typeface="Times New Roman" panose="02020603050405020304" pitchFamily="18" charset="0"/>
                <a:ea typeface="新細明體" panose="02020500000000000000" pitchFamily="18" charset="-120"/>
              </a:defRPr>
            </a:lvl2pPr>
            <a:lvl3pPr>
              <a:defRPr sz="2000" baseline="0">
                <a:latin typeface="Times New Roman" panose="02020603050405020304" pitchFamily="18" charset="0"/>
                <a:ea typeface="新細明體" panose="02020500000000000000" pitchFamily="18" charset="-120"/>
              </a:defRPr>
            </a:lvl3pPr>
            <a:lvl5pPr>
              <a:defRPr sz="1800" baseline="0">
                <a:latin typeface="Times New Roman" panose="02020603050405020304" pitchFamily="18" charset="0"/>
                <a:ea typeface="新細明體" panose="02020500000000000000" pitchFamily="18"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Line 7"/>
          <p:cNvSpPr>
            <a:spLocks noChangeShapeType="1"/>
          </p:cNvSpPr>
          <p:nvPr userDrawn="1"/>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98881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71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178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1147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8150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4150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811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61770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24005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44680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1598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4156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28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4801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0222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5615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53199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16265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40044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7938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9510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72558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10921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82079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1193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14586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9439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5383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26887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46096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33664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42257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52634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30305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337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42067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29886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22725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508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06837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403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912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142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63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335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09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29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498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9277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51221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80084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1645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01782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152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05373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23868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29519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22631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94378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08570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96226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8628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3122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4746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91511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59439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93835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93368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0449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8986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02036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70573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14132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568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06704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0654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67695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1124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7554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52003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23911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13882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408027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550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pPr/>
              <a:t>‹#›</a:t>
            </a:fld>
            <a:endParaRPr lang="zh-TW" altLang="en-US"/>
          </a:p>
        </p:txBody>
      </p:sp>
      <p:sp>
        <p:nvSpPr>
          <p:cNvPr id="7" name="Rectangle 2"/>
          <p:cNvSpPr txBox="1">
            <a:spLocks noChangeArrowheads="1"/>
          </p:cNvSpPr>
          <p:nvPr userDrawn="1"/>
        </p:nvSpPr>
        <p:spPr bwMode="auto">
          <a:xfrm>
            <a:off x="36000" y="115200"/>
            <a:ext cx="8229600" cy="63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en-US" altLang="zh-TW" sz="3300" b="1" dirty="0" smtClean="0">
              <a:latin typeface="Times New Roman" pitchFamily="18" charset="0"/>
            </a:endParaRPr>
          </a:p>
        </p:txBody>
      </p:sp>
      <p:sp>
        <p:nvSpPr>
          <p:cNvPr id="8" name="Line 7"/>
          <p:cNvSpPr>
            <a:spLocks noChangeShapeType="1"/>
          </p:cNvSpPr>
          <p:nvPr userDrawn="1"/>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76"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87712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75" r:id="rId12"/>
    <p:sldLayoutId id="2147483779"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26776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33375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77" r:id="rId12"/>
    <p:sldLayoutId id="2147483778"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E799EC-C520-8642-B67D-00CB87BFDFBA}" type="datetimeFigureOut">
              <a:rPr lang="en-US" smtClean="0">
                <a:solidFill>
                  <a:prstClr val="black">
                    <a:tint val="75000"/>
                  </a:prstClr>
                </a:solidFill>
              </a:rPr>
              <a:pPr defTabSz="457200"/>
              <a:t>5/7/2014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3BA3CA-A526-B54B-A449-36E1E3E2D94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7924237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DE678-8478-4644-AC78-0DD11A3D2B95}"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00459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89962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29399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2014/5/7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16899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1.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5" Type="http://schemas.openxmlformats.org/officeDocument/2006/relationships/image" Target="../media/image20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0.png"/><Relationship Id="rId1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1.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5" Type="http://schemas.openxmlformats.org/officeDocument/2006/relationships/image" Target="../media/image19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 Id="rId14" Type="http://schemas.openxmlformats.org/officeDocument/2006/relationships/image" Target="../media/image18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181.png"/><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15.bin"/><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300.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470.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80.png"/><Relationship Id="rId7"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120.png"/><Relationship Id="rId5" Type="http://schemas.openxmlformats.org/officeDocument/2006/relationships/image" Target="../media/image60.png"/><Relationship Id="rId10" Type="http://schemas.openxmlformats.org/officeDocument/2006/relationships/image" Target="../media/image110.png"/><Relationship Id="rId4" Type="http://schemas.openxmlformats.org/officeDocument/2006/relationships/image" Target="../media/image51.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6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1.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file:///\\localhost\Users\shawn\Desktop\ppts\Macintosh%20HD:Users:shawn:Desktop:ppts:equation.docx!OLE_LINK8" TargetMode="External"/><Relationship Id="rId5" Type="http://schemas.openxmlformats.org/officeDocument/2006/relationships/image" Target="../media/image60.emf"/><Relationship Id="rId4" Type="http://schemas.openxmlformats.org/officeDocument/2006/relationships/oleObject" Target="file:///\\localhost\Users\shawn\Desktop\ppts\Macintosh%20HD:Users:shawn:Desktop:ppts:equation.docx!OLE_LINK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50.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8.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710.png"/><Relationship Id="rId5" Type="http://schemas.openxmlformats.org/officeDocument/2006/relationships/image" Target="../media/image6.png"/><Relationship Id="rId4" Type="http://schemas.openxmlformats.org/officeDocument/2006/relationships/image" Target="../media/image390.pn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73.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54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570.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xml"/><Relationship Id="rId1" Type="http://schemas.openxmlformats.org/officeDocument/2006/relationships/vmlDrawing" Target="../drawings/vmlDrawing8.vml"/><Relationship Id="rId5" Type="http://schemas.openxmlformats.org/officeDocument/2006/relationships/image" Target="../media/image80.emf"/><Relationship Id="rId4"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1.xml"/><Relationship Id="rId1" Type="http://schemas.openxmlformats.org/officeDocument/2006/relationships/tags" Target="../tags/tag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2.xml"/><Relationship Id="rId1" Type="http://schemas.openxmlformats.org/officeDocument/2006/relationships/vmlDrawing" Target="../drawings/vmlDrawing9.vml"/><Relationship Id="rId6" Type="http://schemas.openxmlformats.org/officeDocument/2006/relationships/image" Target="../media/image81.wmf"/><Relationship Id="rId5" Type="http://schemas.openxmlformats.org/officeDocument/2006/relationships/oleObject" Target="../embeddings/oleObject17.bin"/><Relationship Id="rId4" Type="http://schemas.openxmlformats.org/officeDocument/2006/relationships/image" Target="../media/image82.wmf"/></Relationships>
</file>

<file path=ppt/slides/_rels/slide59.xml.rels><?xml version="1.0" encoding="UTF-8" standalone="yes"?>
<Relationships xmlns="http://schemas.openxmlformats.org/package/2006/relationships"><Relationship Id="rId3" Type="http://schemas.openxmlformats.org/officeDocument/2006/relationships/hyperlink" Target="http://stat-www.berkeley.edu/users/breiman/RandomForests/cc_papers.htm" TargetMode="External"/><Relationship Id="rId2" Type="http://schemas.openxmlformats.org/officeDocument/2006/relationships/hyperlink" Target="http://stat-www.berkeley.edu/users/breiman/RandomForests/cc_home.htm" TargetMode="Externa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3.jpeg"/><Relationship Id="rId1" Type="http://schemas.openxmlformats.org/officeDocument/2006/relationships/slideLayout" Target="../slideLayouts/slideLayout5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62.xml.rels><?xml version="1.0" encoding="UTF-8" standalone="yes"?>
<Relationships xmlns="http://schemas.openxmlformats.org/package/2006/relationships"><Relationship Id="rId3" Type="http://schemas.openxmlformats.org/officeDocument/2006/relationships/oleObject" Target="file:///\\localhost\Users\shawn\Desktop\SLT2012\record\Document2!OLE_LINK1" TargetMode="External"/><Relationship Id="rId2" Type="http://schemas.openxmlformats.org/officeDocument/2006/relationships/slideLayout" Target="../slideLayouts/slideLayout54.xml"/><Relationship Id="rId1" Type="http://schemas.openxmlformats.org/officeDocument/2006/relationships/vmlDrawing" Target="../drawings/vmlDrawing10.vml"/><Relationship Id="rId6" Type="http://schemas.openxmlformats.org/officeDocument/2006/relationships/image" Target="../media/image91.emf"/><Relationship Id="rId5" Type="http://schemas.openxmlformats.org/officeDocument/2006/relationships/oleObject" Target="file:///\\localhost\Users\shawn\Desktop\SLT2012\record\Document2!OLE_LINK2" TargetMode="External"/><Relationship Id="rId4" Type="http://schemas.openxmlformats.org/officeDocument/2006/relationships/image" Target="../media/image90.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1.png"/><Relationship Id="rId1" Type="http://schemas.openxmlformats.org/officeDocument/2006/relationships/slideLayout" Target="../slideLayouts/slideLayout86.xml"/></Relationships>
</file>

<file path=ppt/slides/_rels/slide69.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png"/><Relationship Id="rId1" Type="http://schemas.openxmlformats.org/officeDocument/2006/relationships/slideLayout" Target="../slideLayouts/slideLayout9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0.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1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body" idx="4294967295"/>
          </p:nvPr>
        </p:nvSpPr>
        <p:spPr bwMode="auto">
          <a:xfrm>
            <a:off x="0" y="2872800"/>
            <a:ext cx="9144000" cy="1108075"/>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algn="ctr" eaLnBrk="1" hangingPunct="1">
              <a:buFontTx/>
              <a:buNone/>
            </a:pPr>
            <a:r>
              <a:rPr lang="en-US" altLang="zh-TW" sz="3000" dirty="0" smtClean="0">
                <a:latin typeface="Benguiat Bk BT" pitchFamily="18" charset="0"/>
              </a:rPr>
              <a:t>9.0 Speech Recognition Updates</a:t>
            </a:r>
          </a:p>
        </p:txBody>
      </p:sp>
    </p:spTree>
    <p:extLst>
      <p:ext uri="{BB962C8B-B14F-4D97-AF65-F5344CB8AC3E}">
        <p14:creationId xmlns:p14="http://schemas.microsoft.com/office/powerpoint/2010/main" val="310672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7"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2950" b="1" dirty="0" smtClean="0">
                <a:latin typeface="Times New Roman" panose="02020603050405020304" pitchFamily="18" charset="0"/>
                <a:cs typeface="Times New Roman" panose="02020603050405020304" pitchFamily="18" charset="0"/>
              </a:rPr>
              <a:t>References for MCE, MPE and Discriminative Training</a:t>
            </a:r>
            <a:endParaRPr lang="zh-TW" altLang="en-US" sz="295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0" y="9072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8888" indent="-1258888" defTabSz="1258888" eaLnBrk="0" hangingPunct="0">
              <a:defRPr kumimoji="1">
                <a:solidFill>
                  <a:schemeClr val="tx1"/>
                </a:solidFill>
                <a:latin typeface="Arial" pitchFamily="34" charset="0"/>
                <a:ea typeface="新細明體" pitchFamily="18" charset="-120"/>
              </a:defRPr>
            </a:lvl1pPr>
            <a:lvl2pPr marL="742950" indent="-285750" defTabSz="1258888" eaLnBrk="0" hangingPunct="0">
              <a:defRPr kumimoji="1">
                <a:solidFill>
                  <a:schemeClr val="tx1"/>
                </a:solidFill>
                <a:latin typeface="Arial" pitchFamily="34" charset="0"/>
                <a:ea typeface="新細明體" pitchFamily="18" charset="-120"/>
              </a:defRPr>
            </a:lvl2pPr>
            <a:lvl3pPr marL="1143000" indent="-228600" defTabSz="1258888" eaLnBrk="0" hangingPunct="0">
              <a:defRPr kumimoji="1">
                <a:solidFill>
                  <a:schemeClr val="tx1"/>
                </a:solidFill>
                <a:latin typeface="Arial" pitchFamily="34" charset="0"/>
                <a:ea typeface="新細明體" pitchFamily="18" charset="-120"/>
              </a:defRPr>
            </a:lvl3pPr>
            <a:lvl4pPr marL="1600200" indent="-228600" defTabSz="1258888" eaLnBrk="0" hangingPunct="0">
              <a:defRPr kumimoji="1">
                <a:solidFill>
                  <a:schemeClr val="tx1"/>
                </a:solidFill>
                <a:latin typeface="Arial" pitchFamily="34" charset="0"/>
                <a:ea typeface="新細明體" pitchFamily="18" charset="-120"/>
              </a:defRPr>
            </a:lvl4pPr>
            <a:lvl5pPr marL="2057400" indent="-228600" defTabSz="1258888" eaLnBrk="0" hangingPunct="0">
              <a:defRPr kumimoji="1">
                <a:solidFill>
                  <a:schemeClr val="tx1"/>
                </a:solidFill>
                <a:latin typeface="Arial" pitchFamily="34"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 Minimum Classification Error Rate Methods for Speech Recognition”, IEEE Trans. Speech and Audio Processing, May 1997</a:t>
            </a:r>
          </a:p>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“Segmental Minimum Bayes-Rick Decoding for Automatic Speech Recognition”, IEEE Trans. Speech and Audio Processing, 2004</a:t>
            </a:r>
          </a:p>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“Minimum Phone Error and I-smoothing for Improved Discriminative Training”, International Conference on Acoustics, Speech and Signal Processing, </a:t>
            </a:r>
            <a:r>
              <a:rPr lang="en-US" altLang="zh-TW" sz="2400" b="1" dirty="0" smtClean="0">
                <a:latin typeface="Times New Roman" pitchFamily="18" charset="0"/>
                <a:ea typeface="+mn-ea"/>
              </a:rPr>
              <a:t>2002</a:t>
            </a:r>
          </a:p>
          <a:p>
            <a:pPr marL="180975" lvl="1" indent="-180975" defTabSz="914400" eaLnBrk="1" fontAlgn="base" hangingPunct="1">
              <a:spcBef>
                <a:spcPts val="2000"/>
              </a:spcBef>
              <a:spcAft>
                <a:spcPct val="0"/>
              </a:spcAft>
              <a:buFont typeface="Arial" pitchFamily="34" charset="0"/>
              <a:buChar char="•"/>
            </a:pPr>
            <a:r>
              <a:rPr lang="en-US" altLang="zh-TW" sz="2400" b="1" dirty="0" smtClean="0">
                <a:latin typeface="Times New Roman" pitchFamily="18" charset="0"/>
              </a:rPr>
              <a:t>“Discriminative Training for </a:t>
            </a:r>
            <a:r>
              <a:rPr lang="en-US" altLang="zh-TW" sz="2400" b="1" dirty="0">
                <a:latin typeface="Times New Roman" pitchFamily="18" charset="0"/>
              </a:rPr>
              <a:t>Automatic Speech </a:t>
            </a:r>
            <a:r>
              <a:rPr lang="en-US" altLang="zh-TW" sz="2400" b="1" dirty="0" smtClean="0">
                <a:latin typeface="Times New Roman" pitchFamily="18" charset="0"/>
              </a:rPr>
              <a:t>Recognition”, IEEE Signal Processing Magazine, Nov 2012 </a:t>
            </a:r>
            <a:endParaRPr lang="en-US" altLang="zh-TW" sz="2400" b="1" dirty="0">
              <a:latin typeface="Times New Roman" pitchFamily="18" charset="0"/>
              <a:ea typeface="+mn-ea"/>
            </a:endParaRPr>
          </a:p>
        </p:txBody>
      </p:sp>
    </p:spTree>
    <p:extLst>
      <p:ext uri="{BB962C8B-B14F-4D97-AF65-F5344CB8AC3E}">
        <p14:creationId xmlns:p14="http://schemas.microsoft.com/office/powerpoint/2010/main" val="1176098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764704"/>
                <a:ext cx="9144000" cy="2907463"/>
              </a:xfrm>
            </p:spPr>
            <p:txBody>
              <a:bodyPr>
                <a:spAutoFit/>
              </a:bodyPr>
              <a:lstStyle/>
              <a:p>
                <a:pPr marL="180975" indent="-180975">
                  <a:lnSpc>
                    <a:spcPct val="90000"/>
                  </a:lnSpc>
                  <a:spcBef>
                    <a:spcPct val="0"/>
                  </a:spcBef>
                </a:pPr>
                <a:r>
                  <a:rPr lang="en-US" altLang="zh-TW" sz="2200" b="1" dirty="0" smtClean="0">
                    <a:latin typeface="Times New Roman" pitchFamily="18" charset="0"/>
                  </a:rPr>
                  <a:t>To increase the modeling flexibility while reducing the required free parameters</a:t>
                </a:r>
                <a:endParaRPr lang="en-US" altLang="zh-TW" sz="2200" b="1" dirty="0">
                  <a:latin typeface="Times New Roman" pitchFamily="18" charset="0"/>
                </a:endParaRPr>
              </a:p>
              <a:p>
                <a:pPr marL="581025" lvl="1" indent="-180975">
                  <a:spcBef>
                    <a:spcPts val="100"/>
                  </a:spcBef>
                </a:pPr>
                <a:r>
                  <a:rPr lang="en-US" altLang="zh-TW" sz="2000" dirty="0">
                    <a:latin typeface="Times New Roman" pitchFamily="18" charset="0"/>
                    <a:cs typeface="Times New Roman" pitchFamily="18" charset="0"/>
                  </a:rPr>
                  <a:t>In a </a:t>
                </a:r>
                <a:r>
                  <a:rPr lang="en-US" altLang="zh-TW" sz="2000" dirty="0" err="1">
                    <a:latin typeface="Times New Roman" pitchFamily="18" charset="0"/>
                    <a:cs typeface="Times New Roman" pitchFamily="18" charset="0"/>
                  </a:rPr>
                  <a:t>triphone</a:t>
                </a:r>
                <a:r>
                  <a:rPr lang="en-US" altLang="zh-TW" sz="2000" dirty="0">
                    <a:latin typeface="Times New Roman" pitchFamily="18" charset="0"/>
                    <a:cs typeface="Times New Roman" pitchFamily="18" charset="0"/>
                  </a:rPr>
                  <a:t> HMM, different states can have different number of </a:t>
                </a:r>
                <a:r>
                  <a:rPr lang="en-US" altLang="zh-TW" sz="2000" dirty="0" err="1">
                    <a:latin typeface="Times New Roman" pitchFamily="18" charset="0"/>
                    <a:cs typeface="Times New Roman" pitchFamily="18" charset="0"/>
                  </a:rPr>
                  <a:t>substates</a:t>
                </a:r>
                <a:endParaRPr lang="en-US" altLang="zh-TW" sz="2000" dirty="0">
                  <a:latin typeface="Times New Roman" pitchFamily="18" charset="0"/>
                  <a:cs typeface="Times New Roman" pitchFamily="18" charset="0"/>
                </a:endParaRPr>
              </a:p>
              <a:p>
                <a:pPr marL="581025" lvl="1" indent="-180975">
                  <a:spcBef>
                    <a:spcPts val="100"/>
                  </a:spcBef>
                </a:pPr>
                <a:r>
                  <a:rPr lang="en-US" altLang="zh-TW" sz="2000" dirty="0" smtClean="0">
                    <a:latin typeface="Times New Roman" pitchFamily="18" charset="0"/>
                    <a:cs typeface="Times New Roman" pitchFamily="18" charset="0"/>
                  </a:rPr>
                  <a:t>Fixed number of I Gaussians in each </a:t>
                </a:r>
                <a:r>
                  <a:rPr lang="en-US" altLang="zh-TW" sz="2000" dirty="0" err="1" smtClean="0">
                    <a:latin typeface="Times New Roman" pitchFamily="18" charset="0"/>
                    <a:cs typeface="Times New Roman" pitchFamily="18" charset="0"/>
                  </a:rPr>
                  <a:t>substate</a:t>
                </a:r>
                <a:r>
                  <a:rPr lang="en-US" altLang="zh-TW" sz="2000" dirty="0" smtClean="0">
                    <a:latin typeface="Times New Roman" pitchFamily="18" charset="0"/>
                    <a:cs typeface="Times New Roman" pitchFamily="18" charset="0"/>
                  </a:rPr>
                  <a:t>, I </a:t>
                </a:r>
                <a14:m>
                  <m:oMath xmlns:m="http://schemas.openxmlformats.org/officeDocument/2006/math">
                    <m:r>
                      <a:rPr lang="en-US" altLang="zh-TW" sz="2000" i="1" smtClean="0">
                        <a:latin typeface="Cambria Math"/>
                        <a:ea typeface="Cambria Math"/>
                        <a:cs typeface="Times New Roman" pitchFamily="18" charset="0"/>
                      </a:rPr>
                      <m:t>≈</m:t>
                    </m:r>
                  </m:oMath>
                </a14:m>
                <a:r>
                  <a:rPr lang="en-US" altLang="zh-TW" sz="2000" dirty="0" smtClean="0">
                    <a:latin typeface="Times New Roman" pitchFamily="18" charset="0"/>
                    <a:cs typeface="Times New Roman" pitchFamily="18" charset="0"/>
                  </a:rPr>
                  <a:t> 400</a:t>
                </a:r>
                <a:endParaRPr lang="en-US" altLang="zh-TW" sz="2000" dirty="0">
                  <a:latin typeface="Times New Roman" pitchFamily="18" charset="0"/>
                  <a:cs typeface="Times New Roman" pitchFamily="18" charset="0"/>
                </a:endParaRPr>
              </a:p>
              <a:p>
                <a:pPr marL="581025" lvl="1" indent="-180975">
                  <a:spcBef>
                    <a:spcPts val="100"/>
                  </a:spcBef>
                </a:pPr>
                <a:r>
                  <a:rPr lang="en-US" altLang="zh-TW" sz="2000" dirty="0">
                    <a:latin typeface="Times New Roman" pitchFamily="18" charset="0"/>
                    <a:cs typeface="Times New Roman" pitchFamily="18" charset="0"/>
                  </a:rPr>
                  <a:t>Similar to many and varying number of Gaussian </a:t>
                </a:r>
                <a:r>
                  <a:rPr lang="en-US" altLang="zh-TW" sz="2000" dirty="0" smtClean="0">
                    <a:latin typeface="Times New Roman" pitchFamily="18" charset="0"/>
                    <a:cs typeface="Times New Roman" pitchFamily="18" charset="0"/>
                  </a:rPr>
                  <a:t>mixtures in each state </a:t>
                </a:r>
                <a:r>
                  <a:rPr lang="en-US" altLang="zh-TW" sz="2000" dirty="0">
                    <a:latin typeface="Times New Roman" pitchFamily="18" charset="0"/>
                    <a:cs typeface="Times New Roman" pitchFamily="18" charset="0"/>
                  </a:rPr>
                  <a:t>in conventional HMM-GMM</a:t>
                </a:r>
              </a:p>
              <a:p>
                <a:pPr marL="581025" lvl="1" indent="-180975">
                  <a:spcBef>
                    <a:spcPts val="100"/>
                  </a:spcBef>
                </a:pPr>
                <a:r>
                  <a:rPr lang="en-US" altLang="zh-TW" sz="2000" dirty="0" smtClean="0">
                    <a:latin typeface="Times New Roman" pitchFamily="18" charset="0"/>
                    <a:cs typeface="Times New Roman" pitchFamily="18" charset="0"/>
                  </a:rPr>
                  <a:t>Each </a:t>
                </a:r>
                <a:r>
                  <a:rPr lang="en-US" altLang="zh-TW" sz="2000" dirty="0" err="1" smtClean="0">
                    <a:latin typeface="Times New Roman" pitchFamily="18" charset="0"/>
                    <a:cs typeface="Times New Roman" pitchFamily="18" charset="0"/>
                  </a:rPr>
                  <a:t>substate</a:t>
                </a:r>
                <a:r>
                  <a:rPr lang="en-US" altLang="zh-TW" sz="2000" dirty="0" smtClean="0">
                    <a:latin typeface="Times New Roman" pitchFamily="18" charset="0"/>
                    <a:cs typeface="Times New Roman" pitchFamily="18" charset="0"/>
                  </a:rPr>
                  <a:t> specified by a vector </a:t>
                </a:r>
                <a14:m>
                  <m:oMath xmlns:m="http://schemas.openxmlformats.org/officeDocument/2006/math">
                    <m:sSub>
                      <m:sSubPr>
                        <m:ctrlPr>
                          <a:rPr lang="en-US" altLang="zh-TW" sz="2000" i="1" smtClean="0">
                            <a:latin typeface="Cambria Math"/>
                            <a:cs typeface="Times New Roman" pitchFamily="18" charset="0"/>
                          </a:rPr>
                        </m:ctrlPr>
                      </m:sSubPr>
                      <m:e>
                        <m:r>
                          <a:rPr lang="en-US" altLang="zh-TW" sz="2000" b="0" i="1" smtClean="0">
                            <a:latin typeface="Cambria Math"/>
                            <a:cs typeface="Times New Roman" pitchFamily="18" charset="0"/>
                          </a:rPr>
                          <m:t>𝑣</m:t>
                        </m:r>
                      </m:e>
                      <m:sub>
                        <m:r>
                          <a:rPr lang="en-US" altLang="zh-TW" sz="2000" b="0" i="1" smtClean="0">
                            <a:latin typeface="Cambria Math"/>
                            <a:cs typeface="Times New Roman" pitchFamily="18" charset="0"/>
                          </a:rPr>
                          <m:t>𝑚</m:t>
                        </m:r>
                      </m:sub>
                    </m:sSub>
                  </m:oMath>
                </a14:m>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itchFamily="18" charset="0"/>
                    <a:cs typeface="Times New Roman" pitchFamily="18" charset="0"/>
                  </a:rPr>
                  <a:t>of S dimensions only, S </a:t>
                </a:r>
                <a14:m>
                  <m:oMath xmlns:m="http://schemas.openxmlformats.org/officeDocument/2006/math">
                    <m:r>
                      <a:rPr lang="en-US" altLang="zh-TW" sz="2000" i="1">
                        <a:latin typeface="Cambria Math"/>
                        <a:ea typeface="Cambria Math"/>
                        <a:cs typeface="Times New Roman" pitchFamily="18" charset="0"/>
                      </a:rPr>
                      <m:t>≈</m:t>
                    </m:r>
                  </m:oMath>
                </a14:m>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40, while the parameters of all Gaussians under </a:t>
                </a:r>
                <a:r>
                  <a:rPr lang="en-US" altLang="zh-TW" sz="2000" dirty="0">
                    <a:latin typeface="Times New Roman" pitchFamily="18" charset="0"/>
                    <a:cs typeface="Times New Roman" pitchFamily="18" charset="0"/>
                  </a:rPr>
                  <a:t>all different </a:t>
                </a:r>
                <a:r>
                  <a:rPr lang="en-US" altLang="zh-TW" sz="2000" dirty="0" err="1" smtClean="0">
                    <a:latin typeface="Times New Roman" pitchFamily="18" charset="0"/>
                    <a:cs typeface="Times New Roman" pitchFamily="18" charset="0"/>
                  </a:rPr>
                  <a:t>triphones</a:t>
                </a:r>
                <a:r>
                  <a:rPr lang="en-US" altLang="zh-TW" sz="2000" dirty="0" smtClean="0">
                    <a:latin typeface="Times New Roman" pitchFamily="18" charset="0"/>
                    <a:cs typeface="Times New Roman" pitchFamily="18" charset="0"/>
                  </a:rPr>
                  <a:t> are determined based on a set of shared parameters </a:t>
                </a:r>
                <a14:m>
                  <m:oMath xmlns:m="http://schemas.openxmlformats.org/officeDocument/2006/math">
                    <m:d>
                      <m:dPr>
                        <m:begChr m:val="{"/>
                        <m:endChr m:val="}"/>
                        <m:ctrlPr>
                          <a:rPr lang="en-US" altLang="zh-TW" sz="2000" i="1" smtClean="0">
                            <a:latin typeface="Cambria Math"/>
                            <a:cs typeface="Times New Roman" pitchFamily="18" charset="0"/>
                          </a:rPr>
                        </m:ctrlPr>
                      </m:dPr>
                      <m:e>
                        <m:d>
                          <m:dPr>
                            <m:ctrlPr>
                              <a:rPr lang="en-US" altLang="zh-TW" sz="2000" i="1" smtClean="0">
                                <a:latin typeface="Cambria Math"/>
                                <a:cs typeface="Times New Roman" pitchFamily="18" charset="0"/>
                              </a:rPr>
                            </m:ctrlPr>
                          </m:dPr>
                          <m:e>
                            <m:sSub>
                              <m:sSubPr>
                                <m:ctrlPr>
                                  <a:rPr lang="en-US" altLang="zh-TW" sz="2000" i="1" smtClean="0">
                                    <a:latin typeface="Cambria Math"/>
                                    <a:cs typeface="Times New Roman" pitchFamily="18" charset="0"/>
                                  </a:rPr>
                                </m:ctrlPr>
                              </m:sSubPr>
                              <m:e>
                                <m:r>
                                  <a:rPr lang="en-US" altLang="zh-TW" sz="2000" b="0" i="1" smtClean="0">
                                    <a:latin typeface="Cambria Math"/>
                                    <a:cs typeface="Times New Roman" pitchFamily="18" charset="0"/>
                                  </a:rPr>
                                  <m:t>𝑀</m:t>
                                </m:r>
                              </m:e>
                              <m:sub>
                                <m:r>
                                  <a:rPr lang="en-US" altLang="zh-TW" sz="2000" b="0" i="1" smtClean="0">
                                    <a:latin typeface="Cambria Math"/>
                                    <a:cs typeface="Times New Roman" pitchFamily="18" charset="0"/>
                                  </a:rPr>
                                  <m:t>𝑖</m:t>
                                </m:r>
                              </m:sub>
                            </m:sSub>
                            <m:r>
                              <a:rPr lang="en-US" altLang="zh-TW" sz="2000" b="0" i="1" smtClean="0">
                                <a:latin typeface="Cambria Math"/>
                                <a:cs typeface="Times New Roman" pitchFamily="18" charset="0"/>
                              </a:rPr>
                              <m:t>,  </m:t>
                            </m:r>
                            <m:sSub>
                              <m:sSubPr>
                                <m:ctrlPr>
                                  <a:rPr lang="en-US" altLang="zh-TW" sz="2000" i="1">
                                    <a:latin typeface="Cambria Math"/>
                                    <a:cs typeface="Times New Roman" pitchFamily="18" charset="0"/>
                                  </a:rPr>
                                </m:ctrlPr>
                              </m:sSubPr>
                              <m:e>
                                <m:r>
                                  <a:rPr lang="en-US" altLang="zh-TW" sz="2000" i="1" smtClean="0">
                                    <a:latin typeface="Cambria Math"/>
                                    <a:ea typeface="Cambria Math"/>
                                    <a:cs typeface="Times New Roman" pitchFamily="18" charset="0"/>
                                  </a:rPr>
                                  <m:t>∑</m:t>
                                </m:r>
                              </m:e>
                              <m:sub>
                                <m:r>
                                  <a:rPr lang="en-US" altLang="zh-TW" sz="2000" i="1">
                                    <a:latin typeface="Cambria Math"/>
                                    <a:cs typeface="Times New Roman" pitchFamily="18" charset="0"/>
                                  </a:rPr>
                                  <m:t>𝑖</m:t>
                                </m:r>
                              </m:sub>
                            </m:sSub>
                            <m:r>
                              <a:rPr lang="en-US" altLang="zh-TW" sz="2000" i="1">
                                <a:latin typeface="Cambria Math"/>
                                <a:cs typeface="Times New Roman" pitchFamily="18" charset="0"/>
                              </a:rPr>
                              <m:t>,</m:t>
                            </m:r>
                            <m:r>
                              <a:rPr lang="en-US" altLang="zh-TW" sz="2000" b="0" i="1" smtClean="0">
                                <a:latin typeface="Cambria Math"/>
                                <a:cs typeface="Times New Roman" pitchFamily="18" charset="0"/>
                              </a:rPr>
                              <m:t>  </m:t>
                            </m:r>
                            <m:sSub>
                              <m:sSubPr>
                                <m:ctrlPr>
                                  <a:rPr lang="en-US" altLang="zh-TW" sz="2000" i="1">
                                    <a:latin typeface="Cambria Math"/>
                                    <a:cs typeface="Times New Roman" pitchFamily="18" charset="0"/>
                                  </a:rPr>
                                </m:ctrlPr>
                              </m:sSubPr>
                              <m:e>
                                <m:r>
                                  <a:rPr lang="en-US" altLang="zh-TW" sz="2000" b="0" i="1" smtClean="0">
                                    <a:latin typeface="Cambria Math"/>
                                    <a:cs typeface="Times New Roman" pitchFamily="18" charset="0"/>
                                  </a:rPr>
                                  <m:t>𝑤</m:t>
                                </m:r>
                              </m:e>
                              <m:sub>
                                <m:r>
                                  <a:rPr lang="en-US" altLang="zh-TW" sz="2000" i="1">
                                    <a:latin typeface="Cambria Math"/>
                                    <a:cs typeface="Times New Roman" pitchFamily="18" charset="0"/>
                                  </a:rPr>
                                  <m:t>𝑖</m:t>
                                </m:r>
                              </m:sub>
                            </m:sSub>
                          </m:e>
                        </m:d>
                        <m:r>
                          <a:rPr lang="en-US" altLang="zh-TW" sz="2000" b="0" i="1" smtClean="0">
                            <a:latin typeface="Cambria Math"/>
                            <a:ea typeface="Cambria Math"/>
                            <a:cs typeface="Times New Roman" pitchFamily="18" charset="0"/>
                          </a:rPr>
                          <m:t>,  </m:t>
                        </m:r>
                        <m:r>
                          <a:rPr lang="en-US" altLang="zh-TW" sz="2000" i="1">
                            <a:latin typeface="Cambria Math"/>
                            <a:cs typeface="Times New Roman" pitchFamily="18" charset="0"/>
                          </a:rPr>
                          <m:t>𝑖</m:t>
                        </m:r>
                        <m:r>
                          <a:rPr lang="en-US" altLang="zh-TW" sz="2000" i="1">
                            <a:latin typeface="Cambria Math"/>
                            <a:cs typeface="Times New Roman" pitchFamily="18" charset="0"/>
                          </a:rPr>
                          <m:t>=1, 2, ⋯, </m:t>
                        </m:r>
                        <m:r>
                          <a:rPr lang="en-US" altLang="zh-TW" sz="2000" i="1">
                            <a:latin typeface="Cambria Math"/>
                            <a:ea typeface="Cambria Math"/>
                            <a:cs typeface="Times New Roman" pitchFamily="18" charset="0"/>
                          </a:rPr>
                          <m:t>𝐼</m:t>
                        </m:r>
                      </m:e>
                    </m:d>
                  </m:oMath>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764704"/>
                <a:ext cx="9144000" cy="2907463"/>
              </a:xfrm>
              <a:blipFill rotWithShape="1">
                <a:blip r:embed="rId2"/>
                <a:stretch>
                  <a:fillRect l="-733" t="-2306" b="-2935"/>
                </a:stretch>
              </a:blipFill>
            </p:spPr>
            <p:txBody>
              <a:bodyPr/>
              <a:lstStyle/>
              <a:p>
                <a:r>
                  <a:rPr lang="zh-TW" altLang="en-US">
                    <a:noFill/>
                  </a:rPr>
                  <a:t> </a:t>
                </a:r>
              </a:p>
            </p:txBody>
          </p:sp>
        </mc:Fallback>
      </mc:AlternateContent>
      <p:sp>
        <p:nvSpPr>
          <p:cNvPr id="4" name="圓角矩形 3"/>
          <p:cNvSpPr/>
          <p:nvPr/>
        </p:nvSpPr>
        <p:spPr>
          <a:xfrm>
            <a:off x="97160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5" name="圓角矩形 4"/>
          <p:cNvSpPr/>
          <p:nvPr/>
        </p:nvSpPr>
        <p:spPr>
          <a:xfrm>
            <a:off x="1475656"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6" name="圓角矩形 5"/>
          <p:cNvSpPr/>
          <p:nvPr/>
        </p:nvSpPr>
        <p:spPr>
          <a:xfrm>
            <a:off x="2555776"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圓角矩形 6"/>
              <p:cNvSpPr/>
              <p:nvPr/>
            </p:nvSpPr>
            <p:spPr>
              <a:xfrm>
                <a:off x="971600"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Substate 1:</a:t>
                </a:r>
                <a14:m>
                  <m:oMath xmlns:m="http://schemas.openxmlformats.org/officeDocument/2006/math">
                    <m:sSub>
                      <m:sSubPr>
                        <m:ctrlPr>
                          <a:rPr lang="en-US" altLang="zh-TW" sz="2000" i="1">
                            <a:solidFill>
                              <a:prstClr val="black"/>
                            </a:solidFill>
                            <a:latin typeface="Cambria Math"/>
                            <a:cs typeface="Times New Roman" pitchFamily="18" charset="0"/>
                          </a:rPr>
                        </m:ctrlPr>
                      </m:sSubPr>
                      <m:e>
                        <m:r>
                          <a:rPr lang="en-US" altLang="zh-TW" sz="2000" b="0" i="1" smtClean="0">
                            <a:solidFill>
                              <a:prstClr val="black"/>
                            </a:solidFill>
                            <a:latin typeface="Cambria Math"/>
                            <a:cs typeface="Times New Roman" pitchFamily="18" charset="0"/>
                          </a:rPr>
                          <m:t> </m:t>
                        </m:r>
                        <m:r>
                          <a:rPr lang="en-US" altLang="zh-TW" sz="2000" b="0" i="1" smtClean="0">
                            <a:solidFill>
                              <a:prstClr val="black"/>
                            </a:solidFill>
                            <a:latin typeface="Cambria Math"/>
                            <a:cs typeface="Times New Roman" pitchFamily="18" charset="0"/>
                          </a:rPr>
                          <m:t>𝑣</m:t>
                        </m:r>
                      </m:e>
                      <m:sub>
                        <m:r>
                          <a:rPr lang="en-US" altLang="zh-TW" sz="2000" b="0" i="1" smtClean="0">
                            <a:solidFill>
                              <a:prstClr val="black"/>
                            </a:solidFill>
                            <a:latin typeface="Cambria Math"/>
                            <a:cs typeface="Times New Roman" pitchFamily="18" charset="0"/>
                          </a:rPr>
                          <m:t>1</m:t>
                        </m:r>
                      </m:sub>
                    </m:sSub>
                  </m:oMath>
                </a14:m>
                <a:endParaRPr lang="zh-TW" altLang="en-US" dirty="0">
                  <a:solidFill>
                    <a:schemeClr val="tx1"/>
                  </a:solidFill>
                </a:endParaRPr>
              </a:p>
            </p:txBody>
          </p:sp>
        </mc:Choice>
        <mc:Fallback xmlns="">
          <p:sp>
            <p:nvSpPr>
              <p:cNvPr id="7" name="圓角矩形 6"/>
              <p:cNvSpPr>
                <a:spLocks noRot="1" noChangeAspect="1" noMove="1" noResize="1" noEditPoints="1" noAdjustHandles="1" noChangeArrowheads="1" noChangeShapeType="1" noTextEdit="1"/>
              </p:cNvSpPr>
              <p:nvPr/>
            </p:nvSpPr>
            <p:spPr>
              <a:xfrm>
                <a:off x="971600" y="4797152"/>
                <a:ext cx="2016224" cy="432000"/>
              </a:xfrm>
              <a:prstGeom prst="roundRect">
                <a:avLst/>
              </a:prstGeom>
              <a:blipFill rotWithShape="1">
                <a:blip r:embed="rId3"/>
                <a:stretch>
                  <a:fillRect b="-13333"/>
                </a:stretch>
              </a:blipFill>
              <a:ln>
                <a:solidFill>
                  <a:schemeClr val="tx1"/>
                </a:solidFill>
              </a:ln>
            </p:spPr>
            <p:txBody>
              <a:bodyPr/>
              <a:lstStyle/>
              <a:p>
                <a:r>
                  <a:rPr lang="zh-TW" altLang="en-US">
                    <a:noFill/>
                  </a:rPr>
                  <a:t> </a:t>
                </a:r>
              </a:p>
            </p:txBody>
          </p:sp>
        </mc:Fallback>
      </mc:AlternateContent>
      <p:cxnSp>
        <p:nvCxnSpPr>
          <p:cNvPr id="8" name="直線接點 7"/>
          <p:cNvCxnSpPr>
            <a:stCxn id="7" idx="2"/>
            <a:endCxn id="4" idx="0"/>
          </p:cNvCxnSpPr>
          <p:nvPr/>
        </p:nvCxnSpPr>
        <p:spPr>
          <a:xfrm flipH="1">
            <a:off x="1187624"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stCxn id="7" idx="2"/>
            <a:endCxn id="5" idx="0"/>
          </p:cNvCxnSpPr>
          <p:nvPr/>
        </p:nvCxnSpPr>
        <p:spPr>
          <a:xfrm flipH="1">
            <a:off x="1691680"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7" idx="2"/>
            <a:endCxn id="6" idx="0"/>
          </p:cNvCxnSpPr>
          <p:nvPr/>
        </p:nvCxnSpPr>
        <p:spPr>
          <a:xfrm>
            <a:off x="1979712"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051720"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22" name="圓角矩形 21"/>
          <p:cNvSpPr/>
          <p:nvPr/>
        </p:nvSpPr>
        <p:spPr>
          <a:xfrm>
            <a:off x="3347864"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23" name="圓角矩形 22"/>
          <p:cNvSpPr/>
          <p:nvPr/>
        </p:nvSpPr>
        <p:spPr>
          <a:xfrm>
            <a:off x="385192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24" name="圓角矩形 23"/>
          <p:cNvSpPr/>
          <p:nvPr/>
        </p:nvSpPr>
        <p:spPr>
          <a:xfrm>
            <a:off x="493204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圓角矩形 24"/>
              <p:cNvSpPr/>
              <p:nvPr/>
            </p:nvSpPr>
            <p:spPr>
              <a:xfrm>
                <a:off x="3347864"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Substate </a:t>
                </a:r>
                <a:r>
                  <a:rPr lang="en-US" altLang="zh-TW" dirty="0">
                    <a:solidFill>
                      <a:schemeClr val="tx1"/>
                    </a:solidFill>
                  </a:rPr>
                  <a:t>2 :</a:t>
                </a:r>
                <a14:m>
                  <m:oMath xmlns:m="http://schemas.openxmlformats.org/officeDocument/2006/math">
                    <m:sSub>
                      <m:sSubPr>
                        <m:ctrlPr>
                          <a:rPr lang="en-US" altLang="zh-TW" i="1">
                            <a:solidFill>
                              <a:prstClr val="black"/>
                            </a:solidFill>
                            <a:latin typeface="Cambria Math"/>
                            <a:cs typeface="Times New Roman" pitchFamily="18" charset="0"/>
                          </a:rPr>
                        </m:ctrlPr>
                      </m:sSubPr>
                      <m:e>
                        <m:r>
                          <a:rPr lang="en-US" altLang="zh-TW" i="1">
                            <a:solidFill>
                              <a:prstClr val="black"/>
                            </a:solidFill>
                            <a:latin typeface="Cambria Math"/>
                            <a:cs typeface="Times New Roman" pitchFamily="18" charset="0"/>
                          </a:rPr>
                          <m:t> </m:t>
                        </m:r>
                        <m:r>
                          <a:rPr lang="en-US" altLang="zh-TW" i="1">
                            <a:solidFill>
                              <a:prstClr val="black"/>
                            </a:solidFill>
                            <a:latin typeface="Cambria Math"/>
                            <a:cs typeface="Times New Roman" pitchFamily="18" charset="0"/>
                          </a:rPr>
                          <m:t>𝑣</m:t>
                        </m:r>
                      </m:e>
                      <m:sub>
                        <m:r>
                          <a:rPr lang="en-US" altLang="zh-TW" b="0" i="1" smtClean="0">
                            <a:solidFill>
                              <a:prstClr val="black"/>
                            </a:solidFill>
                            <a:latin typeface="Cambria Math"/>
                            <a:cs typeface="Times New Roman" pitchFamily="18" charset="0"/>
                          </a:rPr>
                          <m:t>2</m:t>
                        </m:r>
                      </m:sub>
                    </m:sSub>
                  </m:oMath>
                </a14:m>
                <a:endParaRPr lang="zh-TW" altLang="en-US" dirty="0">
                  <a:solidFill>
                    <a:schemeClr val="tx1"/>
                  </a:solidFill>
                </a:endParaRPr>
              </a:p>
            </p:txBody>
          </p:sp>
        </mc:Choice>
        <mc:Fallback xmlns="">
          <p:sp>
            <p:nvSpPr>
              <p:cNvPr id="25" name="圓角矩形 24"/>
              <p:cNvSpPr>
                <a:spLocks noRot="1" noChangeAspect="1" noMove="1" noResize="1" noEditPoints="1" noAdjustHandles="1" noChangeArrowheads="1" noChangeShapeType="1" noTextEdit="1"/>
              </p:cNvSpPr>
              <p:nvPr/>
            </p:nvSpPr>
            <p:spPr>
              <a:xfrm>
                <a:off x="3347864" y="4797152"/>
                <a:ext cx="2016224" cy="432000"/>
              </a:xfrm>
              <a:prstGeom prst="roundRect">
                <a:avLst/>
              </a:prstGeom>
              <a:blipFill rotWithShape="1">
                <a:blip r:embed="rId4"/>
                <a:stretch>
                  <a:fillRect b="-10667"/>
                </a:stretch>
              </a:blipFill>
              <a:ln>
                <a:solidFill>
                  <a:schemeClr val="tx1"/>
                </a:solidFill>
              </a:ln>
            </p:spPr>
            <p:txBody>
              <a:bodyPr/>
              <a:lstStyle/>
              <a:p>
                <a:r>
                  <a:rPr lang="zh-TW" altLang="en-US">
                    <a:noFill/>
                  </a:rPr>
                  <a:t> </a:t>
                </a:r>
              </a:p>
            </p:txBody>
          </p:sp>
        </mc:Fallback>
      </mc:AlternateContent>
      <p:cxnSp>
        <p:nvCxnSpPr>
          <p:cNvPr id="26" name="直線接點 25"/>
          <p:cNvCxnSpPr>
            <a:stCxn id="25" idx="2"/>
            <a:endCxn id="22" idx="0"/>
          </p:cNvCxnSpPr>
          <p:nvPr/>
        </p:nvCxnSpPr>
        <p:spPr>
          <a:xfrm flipH="1">
            <a:off x="3563888"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2"/>
            <a:endCxn id="23" idx="0"/>
          </p:cNvCxnSpPr>
          <p:nvPr/>
        </p:nvCxnSpPr>
        <p:spPr>
          <a:xfrm flipH="1">
            <a:off x="4067944"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stCxn id="25" idx="2"/>
            <a:endCxn id="24" idx="0"/>
          </p:cNvCxnSpPr>
          <p:nvPr/>
        </p:nvCxnSpPr>
        <p:spPr>
          <a:xfrm>
            <a:off x="4355976"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4427984"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30" name="圓角矩形 29"/>
          <p:cNvSpPr/>
          <p:nvPr/>
        </p:nvSpPr>
        <p:spPr>
          <a:xfrm>
            <a:off x="6660232"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31" name="圓角矩形 30"/>
          <p:cNvSpPr/>
          <p:nvPr/>
        </p:nvSpPr>
        <p:spPr>
          <a:xfrm>
            <a:off x="7164288"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32" name="圓角矩形 31"/>
          <p:cNvSpPr/>
          <p:nvPr/>
        </p:nvSpPr>
        <p:spPr>
          <a:xfrm>
            <a:off x="8244408"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3" name="圓角矩形 32"/>
              <p:cNvSpPr/>
              <p:nvPr/>
            </p:nvSpPr>
            <p:spPr>
              <a:xfrm>
                <a:off x="6660232"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46800" rtlCol="0" anchor="ctr"/>
              <a:lstStyle/>
              <a:p>
                <a:pPr algn="ctr"/>
                <a:r>
                  <a:rPr lang="en-US" altLang="zh-TW" dirty="0" smtClean="0">
                    <a:solidFill>
                      <a:schemeClr val="tx1"/>
                    </a:solidFill>
                  </a:rPr>
                  <a:t>Substate </a:t>
                </a:r>
                <a14:m>
                  <m:oMath xmlns:m="http://schemas.openxmlformats.org/officeDocument/2006/math">
                    <m:sSub>
                      <m:sSubPr>
                        <m:ctrlPr>
                          <a:rPr lang="en-US" altLang="zh-TW" i="1">
                            <a:solidFill>
                              <a:prstClr val="black"/>
                            </a:solidFill>
                            <a:latin typeface="Cambria Math"/>
                            <a:cs typeface="Times New Roman" pitchFamily="18" charset="0"/>
                          </a:rPr>
                        </m:ctrlPr>
                      </m:sSubPr>
                      <m:e>
                        <m:r>
                          <a:rPr lang="en-US" altLang="zh-TW" b="0" i="1" smtClean="0">
                            <a:solidFill>
                              <a:prstClr val="black"/>
                            </a:solidFill>
                            <a:latin typeface="Cambria Math"/>
                            <a:cs typeface="Times New Roman" pitchFamily="18" charset="0"/>
                          </a:rPr>
                          <m:t>𝑁</m:t>
                        </m:r>
                      </m:e>
                      <m:sub>
                        <m:r>
                          <a:rPr lang="en-US" altLang="zh-TW" b="0" i="1" smtClean="0">
                            <a:solidFill>
                              <a:prstClr val="black"/>
                            </a:solidFill>
                            <a:latin typeface="Cambria Math"/>
                            <a:cs typeface="Times New Roman" pitchFamily="18" charset="0"/>
                          </a:rPr>
                          <m:t>𝑗</m:t>
                        </m:r>
                      </m:sub>
                    </m:sSub>
                  </m:oMath>
                </a14:m>
                <a:r>
                  <a:rPr lang="en-US" altLang="zh-TW" dirty="0">
                    <a:solidFill>
                      <a:schemeClr val="tx1"/>
                    </a:solidFill>
                  </a:rPr>
                  <a:t> :</a:t>
                </a:r>
                <a14:m>
                  <m:oMath xmlns:m="http://schemas.openxmlformats.org/officeDocument/2006/math">
                    <m:sSub>
                      <m:sSubPr>
                        <m:ctrlPr>
                          <a:rPr lang="en-US" altLang="zh-TW" i="1">
                            <a:solidFill>
                              <a:prstClr val="black"/>
                            </a:solidFill>
                            <a:latin typeface="Cambria Math"/>
                            <a:cs typeface="Times New Roman" pitchFamily="18" charset="0"/>
                          </a:rPr>
                        </m:ctrlPr>
                      </m:sSubPr>
                      <m:e>
                        <m:r>
                          <a:rPr lang="en-US" altLang="zh-TW" i="1">
                            <a:solidFill>
                              <a:prstClr val="black"/>
                            </a:solidFill>
                            <a:latin typeface="Cambria Math"/>
                            <a:cs typeface="Times New Roman" pitchFamily="18" charset="0"/>
                          </a:rPr>
                          <m:t> </m:t>
                        </m:r>
                        <m:r>
                          <a:rPr lang="en-US" altLang="zh-TW" i="1">
                            <a:solidFill>
                              <a:prstClr val="black"/>
                            </a:solidFill>
                            <a:latin typeface="Cambria Math"/>
                            <a:cs typeface="Times New Roman" pitchFamily="18" charset="0"/>
                          </a:rPr>
                          <m:t>𝑣</m:t>
                        </m:r>
                      </m:e>
                      <m:sub>
                        <m:sSub>
                          <m:sSubPr>
                            <m:ctrlPr>
                              <a:rPr lang="en-US" altLang="zh-TW" i="1" smtClean="0">
                                <a:solidFill>
                                  <a:prstClr val="black"/>
                                </a:solidFill>
                                <a:latin typeface="Cambria Math"/>
                                <a:cs typeface="Times New Roman" pitchFamily="18" charset="0"/>
                              </a:rPr>
                            </m:ctrlPr>
                          </m:sSubPr>
                          <m:e>
                            <m:r>
                              <a:rPr lang="en-US" altLang="zh-TW" b="0" i="1" smtClean="0">
                                <a:solidFill>
                                  <a:prstClr val="black"/>
                                </a:solidFill>
                                <a:latin typeface="Cambria Math"/>
                                <a:cs typeface="Times New Roman" pitchFamily="18" charset="0"/>
                              </a:rPr>
                              <m:t>𝑁</m:t>
                            </m:r>
                          </m:e>
                          <m:sub>
                            <m:r>
                              <a:rPr lang="en-US" altLang="zh-TW" b="0" i="1" smtClean="0">
                                <a:solidFill>
                                  <a:prstClr val="black"/>
                                </a:solidFill>
                                <a:latin typeface="Cambria Math"/>
                                <a:cs typeface="Times New Roman" pitchFamily="18" charset="0"/>
                              </a:rPr>
                              <m:t>𝑗</m:t>
                            </m:r>
                          </m:sub>
                        </m:sSub>
                      </m:sub>
                    </m:sSub>
                  </m:oMath>
                </a14:m>
                <a:endParaRPr lang="zh-TW" altLang="en-US" dirty="0">
                  <a:solidFill>
                    <a:schemeClr val="tx1"/>
                  </a:solidFill>
                </a:endParaRPr>
              </a:p>
            </p:txBody>
          </p:sp>
        </mc:Choice>
        <mc:Fallback xmlns="">
          <p:sp>
            <p:nvSpPr>
              <p:cNvPr id="33" name="圓角矩形 32"/>
              <p:cNvSpPr>
                <a:spLocks noRot="1" noChangeAspect="1" noMove="1" noResize="1" noEditPoints="1" noAdjustHandles="1" noChangeArrowheads="1" noChangeShapeType="1" noTextEdit="1"/>
              </p:cNvSpPr>
              <p:nvPr/>
            </p:nvSpPr>
            <p:spPr>
              <a:xfrm>
                <a:off x="6660232" y="4797152"/>
                <a:ext cx="2016224" cy="432000"/>
              </a:xfrm>
              <a:prstGeom prst="roundRect">
                <a:avLst/>
              </a:prstGeom>
              <a:blipFill rotWithShape="1">
                <a:blip r:embed="rId5"/>
                <a:stretch>
                  <a:fillRect t="-6667" b="-1333"/>
                </a:stretch>
              </a:blipFill>
              <a:ln>
                <a:solidFill>
                  <a:schemeClr val="tx1"/>
                </a:solidFill>
              </a:ln>
            </p:spPr>
            <p:txBody>
              <a:bodyPr/>
              <a:lstStyle/>
              <a:p>
                <a:r>
                  <a:rPr lang="zh-TW" altLang="en-US">
                    <a:noFill/>
                  </a:rPr>
                  <a:t> </a:t>
                </a:r>
              </a:p>
            </p:txBody>
          </p:sp>
        </mc:Fallback>
      </mc:AlternateContent>
      <p:cxnSp>
        <p:nvCxnSpPr>
          <p:cNvPr id="34" name="直線接點 33"/>
          <p:cNvCxnSpPr>
            <a:stCxn id="33" idx="2"/>
            <a:endCxn id="30" idx="0"/>
          </p:cNvCxnSpPr>
          <p:nvPr/>
        </p:nvCxnSpPr>
        <p:spPr>
          <a:xfrm flipH="1">
            <a:off x="6876256"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a:stCxn id="33" idx="2"/>
            <a:endCxn id="31" idx="0"/>
          </p:cNvCxnSpPr>
          <p:nvPr/>
        </p:nvCxnSpPr>
        <p:spPr>
          <a:xfrm flipH="1">
            <a:off x="7380312"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33" idx="2"/>
            <a:endCxn id="32" idx="0"/>
          </p:cNvCxnSpPr>
          <p:nvPr/>
        </p:nvCxnSpPr>
        <p:spPr>
          <a:xfrm>
            <a:off x="7668344"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7740352"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38" name="文字方塊 37"/>
          <p:cNvSpPr txBox="1"/>
          <p:nvPr/>
        </p:nvSpPr>
        <p:spPr>
          <a:xfrm>
            <a:off x="5436096" y="5517232"/>
            <a:ext cx="1080120" cy="492443"/>
          </a:xfrm>
          <a:prstGeom prst="rect">
            <a:avLst/>
          </a:prstGeom>
          <a:noFill/>
          <a:ln>
            <a:noFill/>
          </a:ln>
        </p:spPr>
        <p:txBody>
          <a:bodyPr wrap="square" rtlCol="0">
            <a:spAutoFit/>
          </a:bodyPr>
          <a:lstStyle/>
          <a:p>
            <a:pPr algn="ctr"/>
            <a:r>
              <a:rPr lang="en-US" altLang="zh-TW" sz="2600" dirty="0" smtClean="0"/>
              <a:t>…</a:t>
            </a:r>
            <a:endParaRPr lang="zh-TW" altLang="en-US" sz="2600" dirty="0"/>
          </a:p>
        </p:txBody>
      </p:sp>
      <p:sp>
        <p:nvSpPr>
          <p:cNvPr id="39" name="圓角矩形 38"/>
          <p:cNvSpPr/>
          <p:nvPr/>
        </p:nvSpPr>
        <p:spPr>
          <a:xfrm>
            <a:off x="3347864" y="3733889"/>
            <a:ext cx="3024336" cy="46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HMM State )</a:t>
            </a:r>
            <a:r>
              <a:rPr lang="en-US" altLang="zh-TW" sz="2400" i="1" baseline="-25000" dirty="0" smtClean="0">
                <a:solidFill>
                  <a:schemeClr val="tx1"/>
                </a:solidFill>
              </a:rPr>
              <a:t>j</a:t>
            </a:r>
            <a:endParaRPr lang="zh-TW" altLang="en-US" sz="2400" i="1" baseline="-25000" dirty="0">
              <a:solidFill>
                <a:schemeClr val="tx1"/>
              </a:solidFill>
            </a:endParaRPr>
          </a:p>
        </p:txBody>
      </p:sp>
      <p:cxnSp>
        <p:nvCxnSpPr>
          <p:cNvPr id="41" name="直線接點 40"/>
          <p:cNvCxnSpPr>
            <a:stCxn id="39" idx="2"/>
            <a:endCxn id="7" idx="0"/>
          </p:cNvCxnSpPr>
          <p:nvPr/>
        </p:nvCxnSpPr>
        <p:spPr>
          <a:xfrm flipH="1">
            <a:off x="1979712" y="4201889"/>
            <a:ext cx="2880320"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a:stCxn id="39" idx="2"/>
            <a:endCxn id="25" idx="0"/>
          </p:cNvCxnSpPr>
          <p:nvPr/>
        </p:nvCxnSpPr>
        <p:spPr>
          <a:xfrm flipH="1">
            <a:off x="4355976" y="4201889"/>
            <a:ext cx="504056"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39" idx="2"/>
            <a:endCxn id="33" idx="0"/>
          </p:cNvCxnSpPr>
          <p:nvPr/>
        </p:nvCxnSpPr>
        <p:spPr>
          <a:xfrm>
            <a:off x="4860032" y="4201889"/>
            <a:ext cx="2808312"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1043608" y="4221088"/>
            <a:ext cx="2520280" cy="369332"/>
          </a:xfrm>
          <a:prstGeom prst="rect">
            <a:avLst/>
          </a:prstGeom>
          <a:noFill/>
          <a:ln>
            <a:noFill/>
          </a:ln>
        </p:spPr>
        <p:txBody>
          <a:bodyPr wrap="square" rtlCol="0">
            <a:spAutoFit/>
          </a:bodyPr>
          <a:lstStyle/>
          <a:p>
            <a:r>
              <a:rPr lang="en-US" altLang="zh-TW" dirty="0" err="1" smtClean="0">
                <a:solidFill>
                  <a:srgbClr val="FFC000"/>
                </a:solidFill>
              </a:rPr>
              <a:t>substate</a:t>
            </a:r>
            <a:r>
              <a:rPr lang="en-US" altLang="zh-TW" dirty="0" smtClean="0">
                <a:solidFill>
                  <a:srgbClr val="FFC000"/>
                </a:solidFill>
              </a:rPr>
              <a:t> weight vector </a:t>
            </a:r>
            <a:endParaRPr lang="zh-TW" altLang="en-US" dirty="0">
              <a:solidFill>
                <a:srgbClr val="FFC000"/>
              </a:solidFill>
            </a:endParaRPr>
          </a:p>
        </p:txBody>
      </p:sp>
      <p:sp>
        <p:nvSpPr>
          <p:cNvPr id="4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407671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14400"/>
            <a:ext cx="9144000" cy="523220"/>
          </a:xfrm>
        </p:spPr>
        <p:txBody>
          <a:bodyPr>
            <a:spAutoFit/>
          </a:bodyPr>
          <a:lstStyle/>
          <a:p>
            <a:pPr marL="180975" indent="-180975">
              <a:spcBef>
                <a:spcPts val="500"/>
              </a:spcBef>
              <a:spcAft>
                <a:spcPts val="500"/>
              </a:spcAft>
            </a:pPr>
            <a:r>
              <a:rPr lang="en-US" altLang="zh-TW" sz="2800" b="1" dirty="0" smtClean="0">
                <a:latin typeface="Times New Roman" pitchFamily="18" charset="0"/>
              </a:rPr>
              <a:t>A </a:t>
            </a:r>
            <a:r>
              <a:rPr lang="en-US" altLang="zh-TW" sz="2800" b="1" dirty="0" err="1" smtClean="0">
                <a:latin typeface="Times New Roman" pitchFamily="18" charset="0"/>
              </a:rPr>
              <a:t>triphone</a:t>
            </a:r>
            <a:r>
              <a:rPr lang="en-US" altLang="zh-TW" sz="2800" b="1" dirty="0" smtClean="0">
                <a:latin typeface="Times New Roman" pitchFamily="18" charset="0"/>
              </a:rPr>
              <a:t> HMM in </a:t>
            </a:r>
            <a:r>
              <a:rPr lang="en-US" altLang="zh-TW" sz="2800" b="1" dirty="0">
                <a:latin typeface="Times New Roman" pitchFamily="18" charset="0"/>
              </a:rPr>
              <a:t>Subspace </a:t>
            </a:r>
            <a:r>
              <a:rPr lang="en-US" altLang="zh-TW" sz="2800" b="1" dirty="0" smtClean="0">
                <a:latin typeface="Times New Roman" pitchFamily="18" charset="0"/>
              </a:rPr>
              <a:t>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pic>
        <p:nvPicPr>
          <p:cNvPr id="97"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355976" y="4811651"/>
            <a:ext cx="2705100" cy="266700"/>
          </a:xfrm>
          <a:prstGeom prst="rect">
            <a:avLst/>
          </a:prstGeom>
          <a:noFill/>
        </p:spPr>
      </p:pic>
      <p:pic>
        <p:nvPicPr>
          <p:cNvPr id="98"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55976" y="5510399"/>
            <a:ext cx="3124200" cy="571500"/>
          </a:xfrm>
          <a:prstGeom prst="rect">
            <a:avLst/>
          </a:prstGeom>
          <a:noFill/>
        </p:spPr>
      </p:pic>
      <p:pic>
        <p:nvPicPr>
          <p:cNvPr id="99" name="Picture 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55976" y="5171691"/>
            <a:ext cx="2905125" cy="266700"/>
          </a:xfrm>
          <a:prstGeom prst="rect">
            <a:avLst/>
          </a:prstGeom>
          <a:noFill/>
        </p:spPr>
      </p:pic>
      <p:sp>
        <p:nvSpPr>
          <p:cNvPr id="100" name="文字方塊 99"/>
          <p:cNvSpPr txBox="1"/>
          <p:nvPr/>
        </p:nvSpPr>
        <p:spPr>
          <a:xfrm>
            <a:off x="7997137" y="5085184"/>
            <a:ext cx="936104" cy="369332"/>
          </a:xfrm>
          <a:prstGeom prst="rect">
            <a:avLst/>
          </a:prstGeom>
          <a:noFill/>
        </p:spPr>
        <p:txBody>
          <a:bodyPr wrap="square" rtlCol="0">
            <a:spAutoFit/>
          </a:bodyPr>
          <a:lstStyle/>
          <a:p>
            <a:r>
              <a:rPr lang="en-US" altLang="zh-TW" dirty="0" smtClean="0">
                <a:solidFill>
                  <a:srgbClr val="FFC000"/>
                </a:solidFill>
              </a:rPr>
              <a:t>Shared</a:t>
            </a:r>
            <a:endParaRPr lang="zh-TW" altLang="en-US" dirty="0">
              <a:solidFill>
                <a:srgbClr val="FFC000"/>
              </a:solidFill>
            </a:endParaRPr>
          </a:p>
        </p:txBody>
      </p:sp>
      <p:cxnSp>
        <p:nvCxnSpPr>
          <p:cNvPr id="101" name="直線接點 100"/>
          <p:cNvCxnSpPr/>
          <p:nvPr/>
        </p:nvCxnSpPr>
        <p:spPr>
          <a:xfrm>
            <a:off x="6593489" y="4725144"/>
            <a:ext cx="172819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881521" y="6165304"/>
            <a:ext cx="14401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a:xfrm>
            <a:off x="7236296" y="5301207"/>
            <a:ext cx="761349" cy="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a:off x="6593489" y="4725144"/>
            <a:ext cx="0" cy="72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a:off x="6881521" y="6093296"/>
            <a:ext cx="0" cy="72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a:off x="8321681" y="4725144"/>
            <a:ext cx="0" cy="4320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8321681" y="5445224"/>
            <a:ext cx="0" cy="72008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mc:AlternateContent xmlns:mc="http://schemas.openxmlformats.org/markup-compatibility/2006" xmlns:a14="http://schemas.microsoft.com/office/drawing/2010/main">
        <mc:Choice Requires="a14">
          <p:sp>
            <p:nvSpPr>
              <p:cNvPr id="9" name="矩形 8"/>
              <p:cNvSpPr/>
              <p:nvPr/>
            </p:nvSpPr>
            <p:spPr>
              <a:xfrm>
                <a:off x="4355976" y="6309320"/>
                <a:ext cx="3517245" cy="369332"/>
              </a:xfrm>
              <a:prstGeom prst="rect">
                <a:avLst/>
              </a:prstGeom>
            </p:spPr>
            <p:txBody>
              <a:bodyPr wrap="none">
                <a:spAutoFit/>
              </a:bodyPr>
              <a:lstStyle/>
              <a:p>
                <a:r>
                  <a:rPr lang="en-US" altLang="zh-TW" dirty="0"/>
                  <a:t>I</a:t>
                </a:r>
                <a:r>
                  <a:rPr lang="en-US" altLang="zh-TW" dirty="0" smtClean="0">
                    <a:latin typeface="Times New Roman" pitchFamily="18" charset="0"/>
                    <a:cs typeface="Times New Roman" pitchFamily="18" charset="0"/>
                  </a:rPr>
                  <a:t> </a:t>
                </a:r>
                <a14:m>
                  <m:oMath xmlns:m="http://schemas.openxmlformats.org/officeDocument/2006/math">
                    <m:r>
                      <a:rPr lang="en-US" altLang="zh-TW" i="1">
                        <a:latin typeface="Cambria Math"/>
                        <a:ea typeface="Cambria Math"/>
                        <a:cs typeface="Times New Roman" pitchFamily="18" charset="0"/>
                      </a:rPr>
                      <m:t>≈</m:t>
                    </m:r>
                  </m:oMath>
                </a14:m>
                <a:r>
                  <a:rPr lang="en-US" altLang="zh-TW" dirty="0">
                    <a:latin typeface="Times New Roman" pitchFamily="18" charset="0"/>
                    <a:cs typeface="Times New Roman" pitchFamily="18" charset="0"/>
                  </a:rPr>
                  <a:t> </a:t>
                </a:r>
                <a:r>
                  <a:rPr lang="en-US" altLang="zh-TW" dirty="0"/>
                  <a:t>400, </a:t>
                </a:r>
                <a:r>
                  <a:rPr lang="en-US" altLang="zh-TW" dirty="0" smtClean="0"/>
                  <a:t> </a:t>
                </a:r>
                <a14:m>
                  <m:oMath xmlns:m="http://schemas.openxmlformats.org/officeDocument/2006/math">
                    <m:sSub>
                      <m:sSubPr>
                        <m:ctrlPr>
                          <a:rPr lang="en-US" altLang="zh-TW" i="1">
                            <a:latin typeface="Cambria Math"/>
                          </a:rPr>
                        </m:ctrlPr>
                      </m:sSubPr>
                      <m:e>
                        <m:r>
                          <a:rPr lang="en-US" altLang="zh-TW">
                            <a:latin typeface="Cambria Math"/>
                          </a:rPr>
                          <m:t>𝑣</m:t>
                        </m:r>
                      </m:e>
                      <m:sub>
                        <m:r>
                          <a:rPr lang="en-US" altLang="zh-TW">
                            <a:latin typeface="Cambria Math"/>
                          </a:rPr>
                          <m:t>𝑚</m:t>
                        </m:r>
                      </m:sub>
                    </m:sSub>
                  </m:oMath>
                </a14:m>
                <a:r>
                  <a:rPr lang="en-US" altLang="zh-TW" dirty="0"/>
                  <a:t>: S dimensional, </a:t>
                </a:r>
                <a:r>
                  <a:rPr lang="en-US" altLang="zh-TW" dirty="0" smtClean="0"/>
                  <a:t> S </a:t>
                </a:r>
                <a14:m>
                  <m:oMath xmlns:m="http://schemas.openxmlformats.org/officeDocument/2006/math">
                    <m:r>
                      <a:rPr lang="en-US" altLang="zh-TW">
                        <a:latin typeface="Cambria Math"/>
                      </a:rPr>
                      <m:t>≈</m:t>
                    </m:r>
                  </m:oMath>
                </a14:m>
                <a:r>
                  <a:rPr lang="en-US" altLang="zh-TW" dirty="0"/>
                  <a:t> 40</a:t>
                </a:r>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4355976" y="6309320"/>
                <a:ext cx="3517245" cy="369332"/>
              </a:xfrm>
              <a:prstGeom prst="rect">
                <a:avLst/>
              </a:prstGeom>
              <a:blipFill rotWithShape="1">
                <a:blip r:embed="rId15"/>
                <a:stretch>
                  <a:fillRect l="-1560" t="-8197" r="-520"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547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07200"/>
            <a:ext cx="9144000" cy="523220"/>
          </a:xfrm>
        </p:spPr>
        <p:txBody>
          <a:bodyPr>
            <a:spAutoFit/>
          </a:bodyPr>
          <a:lstStyle/>
          <a:p>
            <a:pPr marL="180975" indent="-180975">
              <a:spcBef>
                <a:spcPts val="500"/>
              </a:spcBef>
              <a:spcAft>
                <a:spcPts val="500"/>
              </a:spcAft>
            </a:pPr>
            <a:r>
              <a:rPr lang="en-US" altLang="zh-TW" sz="2800" b="1" dirty="0">
                <a:latin typeface="Times New Roman" pitchFamily="18" charset="0"/>
              </a:rPr>
              <a:t>A </a:t>
            </a:r>
            <a:r>
              <a:rPr lang="en-US" altLang="zh-TW" sz="2800" b="1" dirty="0" err="1">
                <a:latin typeface="Times New Roman" pitchFamily="18" charset="0"/>
              </a:rPr>
              <a:t>triphone</a:t>
            </a:r>
            <a:r>
              <a:rPr lang="en-US" altLang="zh-TW" sz="2800" b="1" dirty="0">
                <a:latin typeface="Times New Roman" pitchFamily="18" charset="0"/>
              </a:rPr>
              <a:t> HMM in Subspace </a:t>
            </a:r>
            <a:r>
              <a:rPr lang="en-US" altLang="zh-TW" sz="2800" b="1" dirty="0" smtClean="0">
                <a:latin typeface="Times New Roman" pitchFamily="18" charset="0"/>
              </a:rPr>
              <a:t>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sp>
        <p:nvSpPr>
          <p:cNvPr id="9" name="左中括弧 8"/>
          <p:cNvSpPr/>
          <p:nvPr/>
        </p:nvSpPr>
        <p:spPr>
          <a:xfrm>
            <a:off x="5187464" y="5044992"/>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7" name="左中括弧 96"/>
          <p:cNvSpPr/>
          <p:nvPr/>
        </p:nvSpPr>
        <p:spPr>
          <a:xfrm flipH="1">
            <a:off x="5961178"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圓角矩形 16"/>
          <p:cNvSpPr/>
          <p:nvPr/>
        </p:nvSpPr>
        <p:spPr>
          <a:xfrm>
            <a:off x="5313097" y="5047549"/>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圓角矩形 98"/>
          <p:cNvSpPr/>
          <p:nvPr/>
        </p:nvSpPr>
        <p:spPr>
          <a:xfrm>
            <a:off x="5457114" y="5044992"/>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圓角矩形 99"/>
          <p:cNvSpPr/>
          <p:nvPr/>
        </p:nvSpPr>
        <p:spPr>
          <a:xfrm>
            <a:off x="5835154" y="5044991"/>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文字方塊 100"/>
          <p:cNvSpPr txBox="1"/>
          <p:nvPr/>
        </p:nvSpPr>
        <p:spPr>
          <a:xfrm>
            <a:off x="5565113" y="5238257"/>
            <a:ext cx="269435" cy="276999"/>
          </a:xfrm>
          <a:prstGeom prst="rect">
            <a:avLst/>
          </a:prstGeom>
          <a:noFill/>
          <a:ln>
            <a:noFill/>
          </a:ln>
        </p:spPr>
        <p:txBody>
          <a:bodyPr wrap="square" lIns="0" tIns="0" rIns="0" bIns="0" rtlCol="0">
            <a:spAutoFit/>
          </a:bodyPr>
          <a:lstStyle/>
          <a:p>
            <a:pPr algn="ctr"/>
            <a:r>
              <a:rPr lang="en-US" altLang="zh-TW" dirty="0" smtClean="0">
                <a:solidFill>
                  <a:srgbClr val="7030A0"/>
                </a:solidFill>
              </a:rPr>
              <a:t>…</a:t>
            </a:r>
            <a:endParaRPr lang="zh-TW" altLang="en-US" dirty="0">
              <a:solidFill>
                <a:srgbClr val="7030A0"/>
              </a:solidFill>
            </a:endParaRPr>
          </a:p>
        </p:txBody>
      </p:sp>
      <p:sp>
        <p:nvSpPr>
          <p:cNvPr id="102" name="左中括弧 101"/>
          <p:cNvSpPr/>
          <p:nvPr/>
        </p:nvSpPr>
        <p:spPr>
          <a:xfrm>
            <a:off x="6109022"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5" name="左中括弧 104"/>
          <p:cNvSpPr/>
          <p:nvPr/>
        </p:nvSpPr>
        <p:spPr>
          <a:xfrm flipH="1">
            <a:off x="6249202" y="5044990"/>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橢圓 18"/>
          <p:cNvSpPr/>
          <p:nvPr/>
        </p:nvSpPr>
        <p:spPr>
          <a:xfrm>
            <a:off x="6141202" y="5064958"/>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橢圓 105"/>
          <p:cNvSpPr/>
          <p:nvPr/>
        </p:nvSpPr>
        <p:spPr>
          <a:xfrm>
            <a:off x="6141202" y="5225075"/>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6141202" y="5589417"/>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文字方塊 116"/>
          <p:cNvSpPr txBox="1"/>
          <p:nvPr/>
        </p:nvSpPr>
        <p:spPr>
          <a:xfrm>
            <a:off x="6105185" y="5335501"/>
            <a:ext cx="313200" cy="288000"/>
          </a:xfrm>
          <a:prstGeom prst="rect">
            <a:avLst/>
          </a:prstGeom>
          <a:noFill/>
          <a:ln>
            <a:noFill/>
          </a:ln>
        </p:spPr>
        <p:txBody>
          <a:bodyPr vert="eaVert" wrap="square" lIns="0" tIns="0" rIns="0" bIns="0" rtlCol="0">
            <a:spAutoFit/>
          </a:bodyPr>
          <a:lstStyle/>
          <a:p>
            <a:pPr algn="ctr"/>
            <a:r>
              <a:rPr lang="en-US" altLang="zh-TW" dirty="0" smtClean="0">
                <a:solidFill>
                  <a:srgbClr val="FFC000"/>
                </a:solidFill>
              </a:rPr>
              <a:t>…</a:t>
            </a:r>
            <a:endParaRPr lang="zh-TW" altLang="en-US" dirty="0">
              <a:solidFill>
                <a:srgbClr val="FFC000"/>
              </a:solidFill>
            </a:endParaRPr>
          </a:p>
        </p:txBody>
      </p:sp>
      <p:sp>
        <p:nvSpPr>
          <p:cNvPr id="119" name="左中括弧 118"/>
          <p:cNvSpPr/>
          <p:nvPr/>
        </p:nvSpPr>
        <p:spPr>
          <a:xfrm>
            <a:off x="4740871"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1" name="左中括弧 120"/>
          <p:cNvSpPr/>
          <p:nvPr/>
        </p:nvSpPr>
        <p:spPr>
          <a:xfrm flipH="1">
            <a:off x="4881051" y="5044990"/>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3" name="橢圓 122"/>
          <p:cNvSpPr/>
          <p:nvPr/>
        </p:nvSpPr>
        <p:spPr>
          <a:xfrm>
            <a:off x="4773051" y="5064958"/>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橢圓 123"/>
          <p:cNvSpPr/>
          <p:nvPr/>
        </p:nvSpPr>
        <p:spPr>
          <a:xfrm>
            <a:off x="4773051" y="5225075"/>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4773051" y="5589417"/>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文字方塊 127"/>
          <p:cNvSpPr txBox="1"/>
          <p:nvPr/>
        </p:nvSpPr>
        <p:spPr>
          <a:xfrm>
            <a:off x="4773235" y="5335501"/>
            <a:ext cx="276999" cy="288000"/>
          </a:xfrm>
          <a:prstGeom prst="rect">
            <a:avLst/>
          </a:prstGeom>
          <a:noFill/>
          <a:ln>
            <a:noFill/>
          </a:ln>
        </p:spPr>
        <p:txBody>
          <a:bodyPr vert="eaVert" wrap="square" lIns="0" tIns="0" rIns="0" bIns="0" rtlCol="0">
            <a:spAutoFit/>
          </a:bodyPr>
          <a:lstStyle/>
          <a:p>
            <a:pPr algn="ctr"/>
            <a:r>
              <a:rPr lang="en-US" altLang="zh-TW" dirty="0" smtClean="0">
                <a:solidFill>
                  <a:srgbClr val="FF0000"/>
                </a:solidFill>
              </a:rPr>
              <a:t>…</a:t>
            </a:r>
            <a:endParaRPr lang="zh-TW" altLang="en-US" dirty="0">
              <a:solidFill>
                <a:srgbClr val="FF0000"/>
              </a:solidFill>
            </a:endParaRPr>
          </a:p>
        </p:txBody>
      </p:sp>
      <p:sp>
        <p:nvSpPr>
          <p:cNvPr id="129" name="文字方塊 128"/>
          <p:cNvSpPr txBox="1"/>
          <p:nvPr/>
        </p:nvSpPr>
        <p:spPr>
          <a:xfrm>
            <a:off x="4953058" y="5257554"/>
            <a:ext cx="234406"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pic>
        <p:nvPicPr>
          <p:cNvPr id="130"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11960" y="5826596"/>
            <a:ext cx="2705100" cy="266700"/>
          </a:xfrm>
          <a:prstGeom prst="rect">
            <a:avLst/>
          </a:prstGeom>
          <a:noFill/>
        </p:spPr>
      </p:pic>
      <mc:AlternateContent xmlns:mc="http://schemas.openxmlformats.org/markup-compatibility/2006" xmlns:a14="http://schemas.microsoft.com/office/drawing/2010/main">
        <mc:Choice Requires="a14">
          <p:sp>
            <p:nvSpPr>
              <p:cNvPr id="21" name="文字方塊 20"/>
              <p:cNvSpPr txBox="1"/>
              <p:nvPr/>
            </p:nvSpPr>
            <p:spPr>
              <a:xfrm>
                <a:off x="3969474" y="5085184"/>
                <a:ext cx="610360" cy="5791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FF0000"/>
                              </a:solidFill>
                              <a:latin typeface="Cambria Math"/>
                            </a:rPr>
                          </m:ctrlPr>
                        </m:sSubPr>
                        <m:e>
                          <m:r>
                            <a:rPr lang="zh-TW" altLang="en-US" i="1">
                              <a:solidFill>
                                <a:srgbClr val="FF0000"/>
                              </a:solidFill>
                              <a:latin typeface="Cambria Math"/>
                            </a:rPr>
                            <m:t>𝜇</m:t>
                          </m:r>
                          <m:r>
                            <m:rPr>
                              <m:nor/>
                            </m:rPr>
                            <a:rPr lang="zh-TW" altLang="en-US" dirty="0">
                              <a:solidFill>
                                <a:srgbClr val="FF0000"/>
                              </a:solidFill>
                            </a:rPr>
                            <m:t> </m:t>
                          </m:r>
                        </m:e>
                        <m:sub>
                          <m:r>
                            <a:rPr lang="en-US" altLang="zh-TW" b="0" i="1" smtClean="0">
                              <a:solidFill>
                                <a:srgbClr val="FF0000"/>
                              </a:solidFill>
                              <a:latin typeface="Cambria Math"/>
                            </a:rPr>
                            <m:t>𝑚𝑖</m:t>
                          </m:r>
                        </m:sub>
                      </m:sSub>
                    </m:oMath>
                  </m:oMathPara>
                </a14:m>
                <a:endParaRPr lang="en-US" altLang="zh-TW" dirty="0" smtClean="0">
                  <a:solidFill>
                    <a:srgbClr val="FF0000"/>
                  </a:solidFill>
                </a:endParaRPr>
              </a:p>
              <a:p>
                <a:r>
                  <a:rPr lang="en-US" altLang="zh-TW" dirty="0" smtClean="0">
                    <a:solidFill>
                      <a:srgbClr val="FF0000"/>
                    </a:solidFill>
                  </a:rPr>
                  <a:t>(D x 1)</a:t>
                </a:r>
                <a:endParaRPr lang="zh-TW" altLang="en-US" dirty="0">
                  <a:solidFill>
                    <a:srgbClr val="FF0000"/>
                  </a:solidFill>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3969474" y="5085184"/>
                <a:ext cx="610360" cy="579198"/>
              </a:xfrm>
              <a:prstGeom prst="rect">
                <a:avLst/>
              </a:prstGeom>
              <a:blipFill rotWithShape="1">
                <a:blip r:embed="rId13"/>
                <a:stretch>
                  <a:fillRect l="-23000" r="-23000" b="-242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2" name="文字方塊 131"/>
              <p:cNvSpPr txBox="1"/>
              <p:nvPr/>
            </p:nvSpPr>
            <p:spPr>
              <a:xfrm>
                <a:off x="6394973" y="5085184"/>
                <a:ext cx="56906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FFC000"/>
                              </a:solidFill>
                              <a:latin typeface="Cambria Math"/>
                            </a:rPr>
                          </m:ctrlPr>
                        </m:sSubPr>
                        <m:e>
                          <m:r>
                            <m:rPr>
                              <m:sty m:val="p"/>
                            </m:rPr>
                            <a:rPr lang="en-US" altLang="zh-TW" b="0" i="0" smtClean="0">
                              <a:solidFill>
                                <a:srgbClr val="FFC000"/>
                              </a:solidFill>
                              <a:latin typeface="Cambria Math"/>
                            </a:rPr>
                            <m:t>v</m:t>
                          </m:r>
                        </m:e>
                        <m:sub>
                          <m:r>
                            <a:rPr lang="en-US" altLang="zh-TW" b="0" i="1" smtClean="0">
                              <a:solidFill>
                                <a:srgbClr val="FFC000"/>
                              </a:solidFill>
                              <a:latin typeface="Cambria Math"/>
                            </a:rPr>
                            <m:t>𝑚</m:t>
                          </m:r>
                        </m:sub>
                      </m:sSub>
                    </m:oMath>
                  </m:oMathPara>
                </a14:m>
                <a:endParaRPr lang="en-US" altLang="zh-TW" dirty="0" smtClean="0">
                  <a:solidFill>
                    <a:srgbClr val="FFC000"/>
                  </a:solidFill>
                </a:endParaRPr>
              </a:p>
              <a:p>
                <a:r>
                  <a:rPr lang="en-US" altLang="zh-TW" dirty="0" smtClean="0">
                    <a:solidFill>
                      <a:srgbClr val="FFC000"/>
                    </a:solidFill>
                  </a:rPr>
                  <a:t>(S x 1)</a:t>
                </a:r>
                <a:endParaRPr lang="zh-TW" altLang="en-US" dirty="0">
                  <a:solidFill>
                    <a:srgbClr val="FFC000"/>
                  </a:solidFill>
                </a:endParaRPr>
              </a:p>
            </p:txBody>
          </p:sp>
        </mc:Choice>
        <mc:Fallback xmlns="">
          <p:sp>
            <p:nvSpPr>
              <p:cNvPr id="132" name="文字方塊 131"/>
              <p:cNvSpPr txBox="1">
                <a:spLocks noRot="1" noChangeAspect="1" noMove="1" noResize="1" noEditPoints="1" noAdjustHandles="1" noChangeArrowheads="1" noChangeShapeType="1" noTextEdit="1"/>
              </p:cNvSpPr>
              <p:nvPr/>
            </p:nvSpPr>
            <p:spPr>
              <a:xfrm>
                <a:off x="6394973" y="5085184"/>
                <a:ext cx="569067" cy="553998"/>
              </a:xfrm>
              <a:prstGeom prst="rect">
                <a:avLst/>
              </a:prstGeom>
              <a:blipFill rotWithShape="1">
                <a:blip r:embed="rId14"/>
                <a:stretch>
                  <a:fillRect l="-24731" r="-25806" b="-252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3" name="文字方塊 132"/>
              <p:cNvSpPr txBox="1"/>
              <p:nvPr/>
            </p:nvSpPr>
            <p:spPr>
              <a:xfrm>
                <a:off x="5542372" y="4725144"/>
                <a:ext cx="921021" cy="276999"/>
              </a:xfrm>
              <a:prstGeom prst="rect">
                <a:avLst/>
              </a:prstGeom>
              <a:noFill/>
            </p:spPr>
            <p:txBody>
              <a:bodyPr wrap="none" lIns="0" tIns="0" rIns="0" bIns="0" rtlCol="0">
                <a:spAutoFit/>
              </a:bodyPr>
              <a:lstStyle/>
              <a:p>
                <a14:m>
                  <m:oMath xmlns:m="http://schemas.openxmlformats.org/officeDocument/2006/math">
                    <m:sSub>
                      <m:sSubPr>
                        <m:ctrlPr>
                          <a:rPr lang="en-US" altLang="zh-TW" i="1" smtClean="0">
                            <a:solidFill>
                              <a:srgbClr val="7030A0"/>
                            </a:solidFill>
                            <a:latin typeface="Cambria Math"/>
                          </a:rPr>
                        </m:ctrlPr>
                      </m:sSubPr>
                      <m:e>
                        <m:r>
                          <a:rPr lang="en-US" altLang="zh-TW" b="1" i="0" smtClean="0">
                            <a:solidFill>
                              <a:srgbClr val="7030A0"/>
                            </a:solidFill>
                            <a:latin typeface="Cambria Math"/>
                          </a:rPr>
                          <m:t>𝐌</m:t>
                        </m:r>
                      </m:e>
                      <m:sub>
                        <m:r>
                          <a:rPr lang="en-US" altLang="zh-TW" b="0" i="1" smtClean="0">
                            <a:solidFill>
                              <a:srgbClr val="7030A0"/>
                            </a:solidFill>
                            <a:latin typeface="Cambria Math"/>
                          </a:rPr>
                          <m:t>𝑖</m:t>
                        </m:r>
                      </m:sub>
                    </m:sSub>
                  </m:oMath>
                </a14:m>
                <a:r>
                  <a:rPr lang="en-US" altLang="zh-TW" dirty="0" smtClean="0">
                    <a:solidFill>
                      <a:srgbClr val="7030A0"/>
                    </a:solidFill>
                  </a:rPr>
                  <a:t> (D x S)</a:t>
                </a:r>
                <a:endParaRPr lang="zh-TW" altLang="en-US" dirty="0">
                  <a:solidFill>
                    <a:srgbClr val="7030A0"/>
                  </a:solidFill>
                </a:endParaRPr>
              </a:p>
            </p:txBody>
          </p:sp>
        </mc:Choice>
        <mc:Fallback xmlns="">
          <p:sp>
            <p:nvSpPr>
              <p:cNvPr id="133" name="文字方塊 132"/>
              <p:cNvSpPr txBox="1">
                <a:spLocks noRot="1" noChangeAspect="1" noMove="1" noResize="1" noEditPoints="1" noAdjustHandles="1" noChangeArrowheads="1" noChangeShapeType="1" noTextEdit="1"/>
              </p:cNvSpPr>
              <p:nvPr/>
            </p:nvSpPr>
            <p:spPr>
              <a:xfrm>
                <a:off x="5542372" y="4725144"/>
                <a:ext cx="921021" cy="276999"/>
              </a:xfrm>
              <a:prstGeom prst="rect">
                <a:avLst/>
              </a:prstGeom>
              <a:blipFill rotWithShape="1">
                <a:blip r:embed="rId15"/>
                <a:stretch>
                  <a:fillRect l="-8609" t="-26087" r="-15232" b="-50000"/>
                </a:stretch>
              </a:blipFill>
            </p:spPr>
            <p:txBody>
              <a:bodyPr/>
              <a:lstStyle/>
              <a:p>
                <a:r>
                  <a:rPr lang="zh-TW" altLang="en-US">
                    <a:noFill/>
                  </a:rPr>
                  <a:t> </a:t>
                </a:r>
              </a:p>
            </p:txBody>
          </p:sp>
        </mc:Fallback>
      </mc:AlternateContent>
      <p:sp>
        <p:nvSpPr>
          <p:cNvPr id="23" name="文字方塊 22"/>
          <p:cNvSpPr txBox="1"/>
          <p:nvPr/>
        </p:nvSpPr>
        <p:spPr>
          <a:xfrm>
            <a:off x="7092280" y="5149641"/>
            <a:ext cx="1888036" cy="1246495"/>
          </a:xfrm>
          <a:prstGeom prst="rect">
            <a:avLst/>
          </a:prstGeom>
          <a:noFill/>
        </p:spPr>
        <p:txBody>
          <a:bodyPr wrap="square" rtlCol="0">
            <a:spAutoFit/>
          </a:bodyPr>
          <a:lstStyle/>
          <a:p>
            <a:r>
              <a:rPr lang="en-US" altLang="zh-TW" sz="1500" b="1" dirty="0" err="1" smtClean="0"/>
              <a:t>M</a:t>
            </a:r>
            <a:r>
              <a:rPr lang="en-US" altLang="zh-TW" sz="1500" baseline="-25000" dirty="0" err="1" smtClean="0"/>
              <a:t>i</a:t>
            </a:r>
            <a:r>
              <a:rPr lang="en-US" altLang="zh-TW" sz="1500" dirty="0" smtClean="0"/>
              <a:t> is the basis set spanning a subspace of mean </a:t>
            </a:r>
            <a:r>
              <a:rPr lang="en-US" altLang="zh-TW" sz="1500" u="sng" dirty="0" smtClean="0"/>
              <a:t>(columns of</a:t>
            </a:r>
            <a:r>
              <a:rPr lang="en-US" altLang="zh-TW" sz="1500" b="1" dirty="0"/>
              <a:t> </a:t>
            </a:r>
            <a:r>
              <a:rPr lang="en-US" altLang="zh-TW" sz="1500" b="1" dirty="0" err="1"/>
              <a:t>M</a:t>
            </a:r>
            <a:r>
              <a:rPr lang="en-US" altLang="zh-TW" sz="1500" baseline="-25000" dirty="0" err="1"/>
              <a:t>i</a:t>
            </a:r>
            <a:r>
              <a:rPr lang="en-US" altLang="zh-TW" sz="1500" dirty="0" smtClean="0"/>
              <a:t>  </a:t>
            </a:r>
            <a:r>
              <a:rPr lang="en-US" altLang="zh-TW" sz="1500" u="sng" dirty="0" smtClean="0"/>
              <a:t>not necessarily orthogonal)</a:t>
            </a:r>
            <a:r>
              <a:rPr lang="en-US" altLang="zh-TW" sz="1500" dirty="0" smtClean="0"/>
              <a:t> </a:t>
            </a:r>
            <a:endParaRPr lang="zh-TW" altLang="en-US" sz="1500" dirty="0"/>
          </a:p>
        </p:txBody>
      </p:sp>
      <mc:AlternateContent xmlns:mc="http://schemas.openxmlformats.org/markup-compatibility/2006" xmlns:a14="http://schemas.microsoft.com/office/drawing/2010/main">
        <mc:Choice Requires="a14">
          <p:sp>
            <p:nvSpPr>
              <p:cNvPr id="134" name="文字方塊 133"/>
              <p:cNvSpPr txBox="1"/>
              <p:nvPr/>
            </p:nvSpPr>
            <p:spPr>
              <a:xfrm>
                <a:off x="7195980" y="4653136"/>
                <a:ext cx="752835"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i="0" smtClean="0">
                          <a:solidFill>
                            <a:schemeClr val="tx1"/>
                          </a:solidFill>
                          <a:latin typeface="Cambria Math"/>
                        </a:rPr>
                        <m:t>I</m:t>
                      </m:r>
                      <m:r>
                        <a:rPr lang="en-US" altLang="zh-TW" sz="1500" i="0" smtClean="0">
                          <a:solidFill>
                            <a:schemeClr val="tx1"/>
                          </a:solidFill>
                          <a:latin typeface="Cambria Math"/>
                        </a:rPr>
                        <m:t> ≈ 400</m:t>
                      </m:r>
                    </m:oMath>
                  </m:oMathPara>
                </a14:m>
                <a:endParaRPr/>
              </a:p>
            </p:txBody>
          </p:sp>
        </mc:Choice>
        <mc:Fallback xmlns="">
          <p:sp>
            <p:nvSpPr>
              <p:cNvPr id="134" name="文字方塊 133"/>
              <p:cNvSpPr txBox="1">
                <a:spLocks noRot="1" noChangeAspect="1" noMove="1" noResize="1" noEditPoints="1" noAdjustHandles="1" noChangeArrowheads="1" noChangeShapeType="1" noTextEdit="1"/>
              </p:cNvSpPr>
              <p:nvPr/>
            </p:nvSpPr>
            <p:spPr>
              <a:xfrm>
                <a:off x="7195980" y="4653136"/>
                <a:ext cx="752835" cy="230832"/>
              </a:xfrm>
              <a:prstGeom prst="rect">
                <a:avLst/>
              </a:prstGeom>
              <a:blipFill rotWithShape="1">
                <a:blip r:embed="rId16"/>
                <a:stretch>
                  <a:fillRect l="-4839" r="-5645"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5" name="文字方塊 134"/>
              <p:cNvSpPr txBox="1"/>
              <p:nvPr/>
            </p:nvSpPr>
            <p:spPr>
              <a:xfrm>
                <a:off x="7164288" y="4907678"/>
                <a:ext cx="669479"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b="0" i="0" smtClean="0">
                          <a:solidFill>
                            <a:schemeClr val="tx1"/>
                          </a:solidFill>
                          <a:latin typeface="Cambria Math"/>
                        </a:rPr>
                        <m:t>D</m:t>
                      </m:r>
                      <m:r>
                        <a:rPr lang="en-US" altLang="zh-TW" sz="1500" i="0" smtClean="0">
                          <a:solidFill>
                            <a:schemeClr val="tx1"/>
                          </a:solidFill>
                          <a:latin typeface="Cambria Math"/>
                        </a:rPr>
                        <m:t> ≈</m:t>
                      </m:r>
                      <m:r>
                        <a:rPr lang="en-US" altLang="zh-TW" sz="1500" b="0" i="0" smtClean="0">
                          <a:solidFill>
                            <a:schemeClr val="tx1"/>
                          </a:solidFill>
                          <a:latin typeface="Cambria Math"/>
                        </a:rPr>
                        <m:t>39</m:t>
                      </m:r>
                    </m:oMath>
                  </m:oMathPara>
                </a14:m>
                <a:endParaRPr dirty="0"/>
              </a:p>
            </p:txBody>
          </p:sp>
        </mc:Choice>
        <mc:Fallback xmlns="">
          <p:sp>
            <p:nvSpPr>
              <p:cNvPr id="135" name="文字方塊 134"/>
              <p:cNvSpPr txBox="1">
                <a:spLocks noRot="1" noChangeAspect="1" noMove="1" noResize="1" noEditPoints="1" noAdjustHandles="1" noChangeArrowheads="1" noChangeShapeType="1" noTextEdit="1"/>
              </p:cNvSpPr>
              <p:nvPr/>
            </p:nvSpPr>
            <p:spPr>
              <a:xfrm>
                <a:off x="7164288" y="4907678"/>
                <a:ext cx="669479" cy="230832"/>
              </a:xfrm>
              <a:prstGeom prst="rect">
                <a:avLst/>
              </a:prstGeom>
              <a:blipFill rotWithShape="1">
                <a:blip r:embed="rId17"/>
                <a:stretch>
                  <a:fillRect l="-5455" r="-6364"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6" name="文字方塊 135"/>
              <p:cNvSpPr txBox="1"/>
              <p:nvPr/>
            </p:nvSpPr>
            <p:spPr>
              <a:xfrm>
                <a:off x="7922903" y="4907678"/>
                <a:ext cx="639021"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b="0" i="0" smtClean="0">
                          <a:solidFill>
                            <a:schemeClr val="tx1"/>
                          </a:solidFill>
                          <a:latin typeface="Cambria Math"/>
                        </a:rPr>
                        <m:t>S</m:t>
                      </m:r>
                      <m:r>
                        <a:rPr lang="en-US" altLang="zh-TW" sz="1500" i="0" smtClean="0">
                          <a:solidFill>
                            <a:schemeClr val="tx1"/>
                          </a:solidFill>
                          <a:latin typeface="Cambria Math"/>
                        </a:rPr>
                        <m:t> ≈</m:t>
                      </m:r>
                      <m:r>
                        <a:rPr lang="en-US" altLang="zh-TW" sz="1500" b="0" i="0" smtClean="0">
                          <a:solidFill>
                            <a:schemeClr val="tx1"/>
                          </a:solidFill>
                          <a:latin typeface="Cambria Math"/>
                        </a:rPr>
                        <m:t>40</m:t>
                      </m:r>
                    </m:oMath>
                  </m:oMathPara>
                </a14:m>
                <a:endParaRPr/>
              </a:p>
            </p:txBody>
          </p:sp>
        </mc:Choice>
        <mc:Fallback xmlns="">
          <p:sp>
            <p:nvSpPr>
              <p:cNvPr id="136" name="文字方塊 135"/>
              <p:cNvSpPr txBox="1">
                <a:spLocks noRot="1" noChangeAspect="1" noMove="1" noResize="1" noEditPoints="1" noAdjustHandles="1" noChangeArrowheads="1" noChangeShapeType="1" noTextEdit="1"/>
              </p:cNvSpPr>
              <p:nvPr/>
            </p:nvSpPr>
            <p:spPr>
              <a:xfrm>
                <a:off x="7922903" y="4907678"/>
                <a:ext cx="639021" cy="230832"/>
              </a:xfrm>
              <a:prstGeom prst="rect">
                <a:avLst/>
              </a:prstGeom>
              <a:blipFill rotWithShape="1">
                <a:blip r:embed="rId18"/>
                <a:stretch>
                  <a:fillRect l="-6667" r="-5714" b="-5263"/>
                </a:stretch>
              </a:blipFill>
            </p:spPr>
            <p:txBody>
              <a:bodyPr/>
              <a:lstStyle/>
              <a:p>
                <a:r>
                  <a:rPr lang="zh-TW" altLang="en-US">
                    <a:noFill/>
                  </a:rPr>
                  <a:t> </a:t>
                </a:r>
              </a:p>
            </p:txBody>
          </p:sp>
        </mc:Fallback>
      </mc:AlternateContent>
      <p:sp>
        <p:nvSpPr>
          <p:cNvPr id="13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70558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07200"/>
            <a:ext cx="9144000" cy="523220"/>
          </a:xfrm>
        </p:spPr>
        <p:txBody>
          <a:bodyPr>
            <a:spAutoFit/>
          </a:bodyPr>
          <a:lstStyle/>
          <a:p>
            <a:pPr marL="180975" indent="-180975">
              <a:spcBef>
                <a:spcPts val="500"/>
              </a:spcBef>
              <a:spcAft>
                <a:spcPts val="500"/>
              </a:spcAft>
            </a:pPr>
            <a:r>
              <a:rPr lang="en-US" altLang="zh-TW" sz="2800" b="1" dirty="0">
                <a:latin typeface="Times New Roman" pitchFamily="18" charset="0"/>
              </a:rPr>
              <a:t>A </a:t>
            </a:r>
            <a:r>
              <a:rPr lang="en-US" altLang="zh-TW" sz="2800" b="1" dirty="0" err="1">
                <a:latin typeface="Times New Roman" pitchFamily="18" charset="0"/>
              </a:rPr>
              <a:t>triphone</a:t>
            </a:r>
            <a:r>
              <a:rPr lang="en-US" altLang="zh-TW" sz="2800" b="1" dirty="0">
                <a:latin typeface="Times New Roman" pitchFamily="18" charset="0"/>
              </a:rPr>
              <a:t> HMM in Subspace 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sp>
        <p:nvSpPr>
          <p:cNvPr id="132" name="文字方塊 131"/>
          <p:cNvSpPr txBox="1"/>
          <p:nvPr/>
        </p:nvSpPr>
        <p:spPr>
          <a:xfrm>
            <a:off x="3995936" y="4867507"/>
            <a:ext cx="4883016" cy="430887"/>
          </a:xfrm>
          <a:prstGeom prst="rect">
            <a:avLst/>
          </a:prstGeom>
          <a:noFill/>
          <a:ln>
            <a:noFill/>
          </a:ln>
        </p:spPr>
        <p:txBody>
          <a:bodyPr wrap="square" rtlCol="0">
            <a:spAutoFit/>
          </a:bodyPr>
          <a:lstStyle/>
          <a:p>
            <a:pPr algn="ctr"/>
            <a:r>
              <a:rPr lang="en-US" altLang="zh-TW" sz="2200" dirty="0" smtClean="0"/>
              <a:t>The likelihood of HMM state j given </a:t>
            </a:r>
            <a:r>
              <a:rPr lang="en-US" altLang="zh-TW" sz="2200" dirty="0" err="1"/>
              <a:t>o</a:t>
            </a:r>
            <a:r>
              <a:rPr lang="en-US" altLang="zh-TW" sz="2200" baseline="-25000" dirty="0" err="1" smtClean="0"/>
              <a:t>t</a:t>
            </a:r>
            <a:r>
              <a:rPr lang="en-US" altLang="zh-TW" sz="2200" dirty="0" smtClean="0"/>
              <a:t> </a:t>
            </a:r>
            <a:endParaRPr lang="zh-TW" altLang="en-US" sz="2200" dirty="0"/>
          </a:p>
        </p:txBody>
      </p:sp>
      <mc:AlternateContent xmlns:mc="http://schemas.openxmlformats.org/markup-compatibility/2006" xmlns:a14="http://schemas.microsoft.com/office/drawing/2010/main">
        <mc:Choice Requires="a14">
          <p:sp>
            <p:nvSpPr>
              <p:cNvPr id="133" name="文字方塊 132"/>
              <p:cNvSpPr txBox="1"/>
              <p:nvPr/>
            </p:nvSpPr>
            <p:spPr>
              <a:xfrm>
                <a:off x="4116944" y="5222032"/>
                <a:ext cx="469288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a:rPr>
                          </m:ctrlPr>
                        </m:sSubPr>
                        <m:e>
                          <m:r>
                            <a:rPr lang="en-US" altLang="zh-TW" b="0" i="1" smtClean="0">
                              <a:latin typeface="Cambria Math"/>
                            </a:rPr>
                            <m:t>𝑏</m:t>
                          </m:r>
                        </m:e>
                        <m:sub>
                          <m:r>
                            <a:rPr lang="en-US" altLang="zh-TW" b="0" i="1" smtClean="0">
                              <a:latin typeface="Cambria Math"/>
                            </a:rPr>
                            <m:t>𝑗</m:t>
                          </m:r>
                        </m:sub>
                      </m:sSub>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𝑜</m:t>
                              </m:r>
                            </m:e>
                            <m:sub>
                              <m:r>
                                <a:rPr lang="en-US" altLang="zh-TW" b="0" i="1" smtClean="0">
                                  <a:latin typeface="Cambria Math"/>
                                </a:rPr>
                                <m:t>𝑡</m:t>
                              </m:r>
                            </m:sub>
                          </m:sSub>
                        </m:e>
                      </m:d>
                      <m:r>
                        <a:rPr lang="en-US" altLang="zh-TW" b="0" i="1" smtClean="0">
                          <a:latin typeface="Cambria Math"/>
                        </a:rPr>
                        <m:t>=</m:t>
                      </m:r>
                      <m:nary>
                        <m:naryPr>
                          <m:chr m:val="∑"/>
                          <m:ctrlPr>
                            <a:rPr lang="en-US" altLang="zh-TW" b="0" i="1" smtClean="0">
                              <a:latin typeface="Cambria Math"/>
                            </a:rPr>
                          </m:ctrlPr>
                        </m:naryPr>
                        <m:sub>
                          <m:r>
                            <m:rPr>
                              <m:brk m:alnAt="23"/>
                            </m:rPr>
                            <a:rPr lang="en-US" altLang="zh-TW" b="0" i="1" smtClean="0">
                              <a:latin typeface="Cambria Math"/>
                            </a:rPr>
                            <m:t>𝑚</m:t>
                          </m:r>
                          <m:r>
                            <a:rPr lang="en-US" altLang="zh-TW" b="0" i="1" smtClean="0">
                              <a:latin typeface="Cambria Math"/>
                            </a:rPr>
                            <m:t>=1</m:t>
                          </m:r>
                        </m:sub>
                        <m:sup>
                          <m:r>
                            <a:rPr lang="en-US" altLang="zh-TW" b="0" i="1" smtClean="0">
                              <a:latin typeface="Cambria Math"/>
                            </a:rPr>
                            <m:t>𝑀</m:t>
                          </m:r>
                        </m:sup>
                        <m:e>
                          <m:sSub>
                            <m:sSubPr>
                              <m:ctrlPr>
                                <a:rPr lang="en-US" altLang="zh-TW" b="0" i="1" smtClean="0">
                                  <a:latin typeface="Cambria Math"/>
                                </a:rPr>
                              </m:ctrlPr>
                            </m:sSubPr>
                            <m:e>
                              <m:r>
                                <a:rPr lang="en-US" altLang="zh-TW" b="0" i="1" smtClean="0">
                                  <a:latin typeface="Cambria Math"/>
                                </a:rPr>
                                <m:t>𝑐</m:t>
                              </m:r>
                            </m:e>
                            <m:sub>
                              <m:r>
                                <a:rPr lang="en-US" altLang="zh-TW" b="0" i="1" smtClean="0">
                                  <a:latin typeface="Cambria Math"/>
                                </a:rPr>
                                <m:t>𝑗𝑚</m:t>
                              </m:r>
                            </m:sub>
                          </m:sSub>
                          <m:nary>
                            <m:naryPr>
                              <m:chr m:val="∑"/>
                              <m:ctrlPr>
                                <a:rPr lang="en-US" altLang="zh-TW" b="0" i="1" smtClean="0">
                                  <a:latin typeface="Cambria Math"/>
                                </a:rPr>
                              </m:ctrlPr>
                            </m:naryPr>
                            <m:sub>
                              <m:r>
                                <m:rPr>
                                  <m:brk m:alnAt="23"/>
                                </m:rPr>
                                <a:rPr lang="en-US" altLang="zh-TW" b="0" i="1" smtClean="0">
                                  <a:latin typeface="Cambria Math"/>
                                </a:rPr>
                                <m:t>𝑖</m:t>
                              </m:r>
                              <m:r>
                                <a:rPr lang="en-US" altLang="zh-TW" b="0" i="1" smtClean="0">
                                  <a:latin typeface="Cambria Math"/>
                                </a:rPr>
                                <m:t>=1</m:t>
                              </m:r>
                            </m:sub>
                            <m:sup>
                              <m:r>
                                <a:rPr lang="en-US" altLang="zh-TW" b="0" i="1" smtClean="0">
                                  <a:latin typeface="Cambria Math"/>
                                </a:rPr>
                                <m:t>𝐼</m:t>
                              </m:r>
                            </m:sup>
                            <m:e>
                              <m:sSub>
                                <m:sSubPr>
                                  <m:ctrlPr>
                                    <a:rPr lang="en-US" altLang="zh-TW" b="0" i="1" smtClean="0">
                                      <a:latin typeface="Cambria Math"/>
                                    </a:rPr>
                                  </m:ctrlPr>
                                </m:sSubPr>
                                <m:e>
                                  <m:r>
                                    <a:rPr lang="zh-TW" altLang="en-US" i="1">
                                      <a:latin typeface="Cambria Math"/>
                                    </a:rPr>
                                    <m:t>𝜔</m:t>
                                  </m:r>
                                </m:e>
                                <m:sub>
                                  <m:r>
                                    <a:rPr lang="en-US" altLang="zh-TW" b="0" i="1" smtClean="0">
                                      <a:latin typeface="Cambria Math"/>
                                    </a:rPr>
                                    <m:t>𝑗𝑚𝑖</m:t>
                                  </m:r>
                                </m:sub>
                              </m:sSub>
                              <m:r>
                                <a:rPr lang="en-US" altLang="zh-TW" b="0" i="1" smtClean="0">
                                  <a:latin typeface="Cambria Math"/>
                                  <a:ea typeface="Cambria Math"/>
                                </a:rPr>
                                <m:t>×</m:t>
                              </m:r>
                              <m:r>
                                <a:rPr lang="en-US" altLang="zh-TW" b="0" i="1" smtClean="0">
                                  <a:latin typeface="Cambria Math"/>
                                  <a:ea typeface="Cambria Math"/>
                                </a:rPr>
                                <m:t>𝑁</m:t>
                              </m:r>
                              <m:d>
                                <m:dPr>
                                  <m:endChr m:val="|"/>
                                  <m:ctrlPr>
                                    <a:rPr lang="en-US" altLang="zh-TW" b="0" i="1" smtClean="0">
                                      <a:latin typeface="Cambria Math"/>
                                      <a:ea typeface="Cambria Math"/>
                                    </a:rPr>
                                  </m:ctrlPr>
                                </m:dPr>
                                <m:e>
                                  <m:sSub>
                                    <m:sSubPr>
                                      <m:ctrlPr>
                                        <a:rPr lang="en-US" altLang="zh-TW" b="0" i="1" smtClean="0">
                                          <a:latin typeface="Cambria Math"/>
                                          <a:ea typeface="Cambria Math"/>
                                        </a:rPr>
                                      </m:ctrlPr>
                                    </m:sSubPr>
                                    <m:e>
                                      <m:r>
                                        <a:rPr lang="en-US" altLang="zh-TW" b="0" i="1" smtClean="0">
                                          <a:latin typeface="Cambria Math"/>
                                          <a:ea typeface="Cambria Math"/>
                                        </a:rPr>
                                        <m:t> </m:t>
                                      </m:r>
                                      <m:r>
                                        <a:rPr lang="en-US" altLang="zh-TW" b="0" i="1" smtClean="0">
                                          <a:latin typeface="Cambria Math"/>
                                          <a:ea typeface="Cambria Math"/>
                                        </a:rPr>
                                        <m:t>𝑜</m:t>
                                      </m:r>
                                    </m:e>
                                    <m:sub>
                                      <m:r>
                                        <a:rPr lang="en-US" altLang="zh-TW" b="0" i="1" smtClean="0">
                                          <a:latin typeface="Cambria Math"/>
                                          <a:ea typeface="Cambria Math"/>
                                        </a:rPr>
                                        <m:t>𝑡</m:t>
                                      </m:r>
                                    </m:sub>
                                  </m:sSub>
                                  <m:r>
                                    <a:rPr lang="en-US" altLang="zh-TW" b="0" i="1" smtClean="0">
                                      <a:latin typeface="Cambria Math"/>
                                      <a:ea typeface="Cambria Math"/>
                                    </a:rPr>
                                    <m:t> </m:t>
                                  </m:r>
                                </m:e>
                              </m:d>
                              <m:r>
                                <a:rPr lang="en-US" altLang="zh-TW" b="0" i="1" smtClean="0">
                                  <a:latin typeface="Cambria Math"/>
                                  <a:ea typeface="Cambria Math"/>
                                </a:rPr>
                                <m:t> </m:t>
                              </m:r>
                              <m:sSub>
                                <m:sSubPr>
                                  <m:ctrlPr>
                                    <a:rPr lang="en-US" altLang="zh-TW" b="0" i="1" smtClean="0">
                                      <a:latin typeface="Cambria Math"/>
                                      <a:ea typeface="Cambria Math"/>
                                    </a:rPr>
                                  </m:ctrlPr>
                                </m:sSubPr>
                                <m:e>
                                  <m:r>
                                    <a:rPr lang="zh-TW" altLang="en-US" i="1">
                                      <a:latin typeface="Cambria Math"/>
                                      <a:ea typeface="Cambria Math"/>
                                    </a:rPr>
                                    <m:t>𝜇</m:t>
                                  </m:r>
                                </m:e>
                                <m:sub>
                                  <m:r>
                                    <a:rPr lang="en-US" altLang="zh-TW" b="0" i="1" smtClean="0">
                                      <a:latin typeface="Cambria Math"/>
                                      <a:ea typeface="Cambria Math"/>
                                    </a:rPr>
                                    <m:t>𝑗𝑚𝑖</m:t>
                                  </m:r>
                                </m:sub>
                              </m:sSub>
                              <m:r>
                                <a:rPr lang="en-US" altLang="zh-TW" b="0" i="1" smtClean="0">
                                  <a:latin typeface="Cambria Math"/>
                                  <a:ea typeface="Cambria Math"/>
                                </a:rPr>
                                <m:t> , </m:t>
                              </m:r>
                              <m:sSub>
                                <m:sSubPr>
                                  <m:ctrlPr>
                                    <a:rPr lang="en-US" altLang="zh-TW" b="0" i="1" smtClean="0">
                                      <a:latin typeface="Cambria Math"/>
                                      <a:ea typeface="Cambria Math"/>
                                    </a:rPr>
                                  </m:ctrlPr>
                                </m:sSubPr>
                                <m:e>
                                  <m:r>
                                    <m:rPr>
                                      <m:sty m:val="p"/>
                                    </m:rPr>
                                    <a:rPr lang="el-GR" altLang="zh-TW" i="1">
                                      <a:latin typeface="Cambria Math"/>
                                      <a:ea typeface="Cambria Math"/>
                                    </a:rPr>
                                    <m:t>Σ</m:t>
                                  </m:r>
                                </m:e>
                                <m:sub>
                                  <m:r>
                                    <a:rPr lang="en-US" altLang="zh-TW" b="0" i="1" smtClean="0">
                                      <a:latin typeface="Cambria Math"/>
                                      <a:ea typeface="Cambria Math"/>
                                    </a:rPr>
                                    <m:t>𝑖</m:t>
                                  </m:r>
                                </m:sub>
                              </m:sSub>
                              <m:r>
                                <a:rPr lang="en-US" altLang="zh-TW" b="0" i="1" smtClean="0">
                                  <a:latin typeface="Cambria Math"/>
                                  <a:ea typeface="Cambria Math"/>
                                </a:rPr>
                                <m:t> )</m:t>
                              </m:r>
                            </m:e>
                          </m:nary>
                        </m:e>
                      </m:nary>
                    </m:oMath>
                  </m:oMathPara>
                </a14:m>
                <a:endParaRPr lang="zh-TW" altLang="en-US" dirty="0"/>
              </a:p>
            </p:txBody>
          </p:sp>
        </mc:Choice>
        <mc:Fallback xmlns="">
          <p:sp>
            <p:nvSpPr>
              <p:cNvPr id="133" name="文字方塊 132"/>
              <p:cNvSpPr txBox="1">
                <a:spLocks noRot="1" noChangeAspect="1" noMove="1" noResize="1" noEditPoints="1" noAdjustHandles="1" noChangeArrowheads="1" noChangeShapeType="1" noTextEdit="1"/>
              </p:cNvSpPr>
              <p:nvPr/>
            </p:nvSpPr>
            <p:spPr>
              <a:xfrm>
                <a:off x="4116944" y="5222032"/>
                <a:ext cx="4692887" cy="871264"/>
              </a:xfrm>
              <a:prstGeom prst="rect">
                <a:avLst/>
              </a:prstGeom>
              <a:blipFill rotWithShape="1">
                <a:blip r:embed="rId12"/>
                <a:stretch>
                  <a:fillRect/>
                </a:stretch>
              </a:blipFill>
            </p:spPr>
            <p:txBody>
              <a:bodyPr/>
              <a:lstStyle/>
              <a:p>
                <a:r>
                  <a:rPr lang="zh-TW" altLang="en-US">
                    <a:noFill/>
                  </a:rPr>
                  <a:t> </a:t>
                </a:r>
              </a:p>
            </p:txBody>
          </p:sp>
        </mc:Fallback>
      </mc:AlternateContent>
      <p:sp>
        <p:nvSpPr>
          <p:cNvPr id="97" name="Line 7"/>
          <p:cNvSpPr>
            <a:spLocks noChangeShapeType="1"/>
          </p:cNvSpPr>
          <p:nvPr/>
        </p:nvSpPr>
        <p:spPr bwMode="auto">
          <a:xfrm>
            <a:off x="0" y="765175"/>
            <a:ext cx="9144000" cy="0"/>
          </a:xfrm>
          <a:prstGeom prst="line">
            <a:avLst/>
          </a:prstGeom>
        </p:spPr>
        <p:txBody>
          <a:bodyPr vert="horz" lIns="91440" tIns="45720" rIns="91440" bIns="45720" rtlCol="0" anchor="ctr">
            <a:noAutofit/>
          </a:bodyPr>
          <a:lstStyle/>
          <a:p>
            <a:pPr>
              <a:spcBef>
                <a:spcPct val="0"/>
              </a:spcBef>
            </a:pPr>
            <a:endParaRPr lang="zh-TW" altLang="en-US" sz="3300" b="1">
              <a:latin typeface="Times New Roman" panose="02020603050405020304" pitchFamily="18" charset="0"/>
              <a:ea typeface="+mj-ea"/>
              <a:cs typeface="Times New Roman" panose="02020603050405020304" pitchFamily="18" charset="0"/>
            </a:endParaRPr>
          </a:p>
        </p:txBody>
      </p:sp>
      <p:sp>
        <p:nvSpPr>
          <p:cNvPr id="98" name="Line 7"/>
          <p:cNvSpPr>
            <a:spLocks noChangeShapeType="1"/>
          </p:cNvSpPr>
          <p:nvPr/>
        </p:nvSpPr>
        <p:spPr bwMode="auto">
          <a:xfrm>
            <a:off x="0" y="766800"/>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00" name="文字方塊 99"/>
          <p:cNvSpPr txBox="1"/>
          <p:nvPr/>
        </p:nvSpPr>
        <p:spPr>
          <a:xfrm>
            <a:off x="4228894" y="6166465"/>
            <a:ext cx="4054914" cy="430887"/>
          </a:xfrm>
          <a:prstGeom prst="rect">
            <a:avLst/>
          </a:prstGeom>
          <a:noFill/>
          <a:ln>
            <a:noFill/>
          </a:ln>
        </p:spPr>
        <p:txBody>
          <a:bodyPr wrap="square" rtlCol="0">
            <a:spAutoFit/>
          </a:bodyPr>
          <a:lstStyle/>
          <a:p>
            <a:r>
              <a:rPr lang="en-US" altLang="zh-TW" sz="2200" dirty="0" smtClean="0"/>
              <a:t>j: state,  m:substate,  i: Gaussian </a:t>
            </a:r>
            <a:endParaRPr lang="zh-TW" altLang="en-US" sz="2200" dirty="0"/>
          </a:p>
        </p:txBody>
      </p:sp>
    </p:spTree>
    <p:extLst>
      <p:ext uri="{BB962C8B-B14F-4D97-AF65-F5344CB8AC3E}">
        <p14:creationId xmlns:p14="http://schemas.microsoft.com/office/powerpoint/2010/main" val="355120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smtClean="0">
                <a:latin typeface="Times New Roman" panose="02020603050405020304" pitchFamily="18" charset="0"/>
                <a:cs typeface="Times New Roman" panose="02020603050405020304" pitchFamily="18" charset="0"/>
              </a:rPr>
              <a:t>References for Subspace </a:t>
            </a:r>
            <a:r>
              <a:rPr lang="en-US" altLang="zh-TW" sz="3300" b="1" dirty="0">
                <a:latin typeface="Times New Roman" panose="02020603050405020304" pitchFamily="18" charset="0"/>
                <a:cs typeface="Times New Roman" panose="02020603050405020304" pitchFamily="18" charset="0"/>
              </a:rPr>
              <a:t>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14400"/>
            <a:ext cx="9144000" cy="5793894"/>
          </a:xfrm>
        </p:spPr>
        <p:txBody>
          <a:bodyPr>
            <a:spAutoFit/>
          </a:bodyPr>
          <a:lstStyle/>
          <a:p>
            <a:pPr marL="180975" lvl="1" indent="-180975">
              <a:spcBef>
                <a:spcPts val="1500"/>
              </a:spcBef>
              <a:spcAft>
                <a:spcPts val="1000"/>
              </a:spcAft>
              <a:buFont typeface="Arial" pitchFamily="34" charset="0"/>
              <a:buChar char="•"/>
            </a:pPr>
            <a:r>
              <a:rPr lang="en-US" altLang="zh-TW" b="1" dirty="0">
                <a:latin typeface="Times New Roman" pitchFamily="18" charset="0"/>
              </a:rPr>
              <a:t>"The Subspace Gaussian Mixture Model– a Structured Model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 </a:t>
            </a:r>
            <a:r>
              <a:rPr lang="en-US" altLang="zh-TW" dirty="0" err="1">
                <a:latin typeface="Times New Roman" pitchFamily="18" charset="0"/>
              </a:rPr>
              <a:t>Povey</a:t>
            </a:r>
            <a:r>
              <a:rPr lang="en-US" altLang="zh-TW" dirty="0">
                <a:latin typeface="Times New Roman" pitchFamily="18" charset="0"/>
              </a:rPr>
              <a:t>, Lukas </a:t>
            </a:r>
            <a:r>
              <a:rPr lang="en-US" altLang="zh-TW" dirty="0" err="1">
                <a:latin typeface="Times New Roman" pitchFamily="18" charset="0"/>
              </a:rPr>
              <a:t>Burget</a:t>
            </a:r>
            <a:r>
              <a:rPr lang="en-US" altLang="zh-TW" dirty="0">
                <a:latin typeface="Times New Roman" pitchFamily="18" charset="0"/>
              </a:rPr>
              <a:t> et. al Computer Speech and Language, 2011</a:t>
            </a:r>
          </a:p>
          <a:p>
            <a:pPr marL="180975" lvl="1" indent="-180975">
              <a:spcBef>
                <a:spcPts val="1500"/>
              </a:spcBef>
              <a:spcAft>
                <a:spcPts val="1000"/>
              </a:spcAft>
              <a:buFont typeface="Arial" pitchFamily="34" charset="0"/>
              <a:buChar char="•"/>
            </a:pPr>
            <a:r>
              <a:rPr lang="en-US" altLang="zh-TW" b="1" dirty="0">
                <a:latin typeface="Times New Roman" pitchFamily="18" charset="0"/>
              </a:rPr>
              <a:t>"A </a:t>
            </a:r>
            <a:r>
              <a:rPr lang="en-US" altLang="zh-TW" b="1" dirty="0" err="1">
                <a:latin typeface="Times New Roman" pitchFamily="18" charset="0"/>
              </a:rPr>
              <a:t>Symmetrization</a:t>
            </a:r>
            <a:r>
              <a:rPr lang="en-US" altLang="zh-TW" b="1" dirty="0">
                <a:latin typeface="Times New Roman" pitchFamily="18" charset="0"/>
              </a:rPr>
              <a:t> of the Subspace Gaussian Mixture Model"</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Daniel </a:t>
            </a:r>
            <a:r>
              <a:rPr lang="en-US" altLang="zh-TW" dirty="0" err="1">
                <a:latin typeface="Times New Roman" pitchFamily="18" charset="0"/>
              </a:rPr>
              <a:t>Povey</a:t>
            </a:r>
            <a:r>
              <a:rPr lang="en-US" altLang="zh-TW" dirty="0">
                <a:latin typeface="Times New Roman" pitchFamily="18" charset="0"/>
              </a:rPr>
              <a:t>, Martin </a:t>
            </a:r>
            <a:r>
              <a:rPr lang="en-US" altLang="zh-TW" dirty="0" err="1">
                <a:latin typeface="Times New Roman" pitchFamily="18" charset="0"/>
              </a:rPr>
              <a:t>Karafiat</a:t>
            </a:r>
            <a:r>
              <a:rPr lang="en-US" altLang="zh-TW" dirty="0">
                <a:latin typeface="Times New Roman" pitchFamily="18" charset="0"/>
              </a:rPr>
              <a:t>, </a:t>
            </a:r>
            <a:r>
              <a:rPr lang="en-US" altLang="zh-TW" dirty="0" err="1">
                <a:latin typeface="Times New Roman" pitchFamily="18" charset="0"/>
              </a:rPr>
              <a:t>Arnab</a:t>
            </a:r>
            <a:r>
              <a:rPr lang="en-US" altLang="zh-TW" dirty="0">
                <a:latin typeface="Times New Roman" pitchFamily="18" charset="0"/>
              </a:rPr>
              <a:t> </a:t>
            </a:r>
            <a:r>
              <a:rPr lang="en-US" altLang="zh-TW" dirty="0" err="1">
                <a:latin typeface="Times New Roman" pitchFamily="18" charset="0"/>
              </a:rPr>
              <a:t>Ghoshal</a:t>
            </a:r>
            <a:r>
              <a:rPr lang="en-US" altLang="zh-TW" dirty="0">
                <a:latin typeface="Times New Roman" pitchFamily="18" charset="0"/>
              </a:rPr>
              <a:t>, </a:t>
            </a:r>
            <a:r>
              <a:rPr lang="en-US" altLang="zh-TW" dirty="0" err="1">
                <a:latin typeface="Times New Roman" pitchFamily="18" charset="0"/>
              </a:rPr>
              <a:t>Petr</a:t>
            </a:r>
            <a:r>
              <a:rPr lang="en-US" altLang="zh-TW" dirty="0">
                <a:latin typeface="Times New Roman" pitchFamily="18" charset="0"/>
              </a:rPr>
              <a:t> Schwarz, ICASSP 2011</a:t>
            </a:r>
          </a:p>
          <a:p>
            <a:pPr marL="180975" lvl="1" indent="-180975">
              <a:spcBef>
                <a:spcPts val="1500"/>
              </a:spcBef>
              <a:spcAft>
                <a:spcPts val="1000"/>
              </a:spcAft>
              <a:buFont typeface="Arial" pitchFamily="34" charset="0"/>
              <a:buChar char="•"/>
            </a:pPr>
            <a:r>
              <a:rPr lang="en-US" altLang="zh-TW" b="1" dirty="0">
                <a:latin typeface="Times New Roman" pitchFamily="18" charset="0"/>
              </a:rPr>
              <a:t>"Subspace Gaussian Mixture Models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 </a:t>
            </a:r>
            <a:r>
              <a:rPr lang="en-US" altLang="zh-TW" dirty="0" err="1">
                <a:latin typeface="Times New Roman" pitchFamily="18" charset="0"/>
              </a:rPr>
              <a:t>Povey</a:t>
            </a:r>
            <a:r>
              <a:rPr lang="en-US" altLang="zh-TW" dirty="0">
                <a:latin typeface="Times New Roman" pitchFamily="18" charset="0"/>
              </a:rPr>
              <a:t>, Lukas </a:t>
            </a:r>
            <a:r>
              <a:rPr lang="en-US" altLang="zh-TW" dirty="0" err="1">
                <a:latin typeface="Times New Roman" pitchFamily="18" charset="0"/>
              </a:rPr>
              <a:t>Burget</a:t>
            </a:r>
            <a:r>
              <a:rPr lang="en-US" altLang="zh-TW" dirty="0">
                <a:latin typeface="Times New Roman" pitchFamily="18" charset="0"/>
              </a:rPr>
              <a:t> et al., ICASSP </a:t>
            </a:r>
            <a:r>
              <a:rPr lang="en-US" altLang="zh-TW" dirty="0" smtClean="0">
                <a:latin typeface="Times New Roman" pitchFamily="18" charset="0"/>
              </a:rPr>
              <a:t>2010</a:t>
            </a:r>
            <a:r>
              <a:rPr lang="en-US" altLang="zh-TW" dirty="0">
                <a:latin typeface="Times New Roman" pitchFamily="18" charset="0"/>
              </a:rPr>
              <a:t> </a:t>
            </a:r>
          </a:p>
          <a:p>
            <a:pPr marL="180975" lvl="1" indent="-180975">
              <a:spcBef>
                <a:spcPts val="1500"/>
              </a:spcBef>
              <a:spcAft>
                <a:spcPts val="1000"/>
              </a:spcAft>
              <a:buFont typeface="Arial" pitchFamily="34" charset="0"/>
              <a:buChar char="•"/>
            </a:pPr>
            <a:r>
              <a:rPr lang="en-US" altLang="zh-TW" b="1" dirty="0">
                <a:latin typeface="Times New Roman" pitchFamily="18" charset="0"/>
              </a:rPr>
              <a:t>"A Tutorial-Style Introduction To Subspace Gaussian Mixture Models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Microsoft Research technical report MSR-TR-2009-111</a:t>
            </a:r>
            <a:endParaRPr lang="zh-TW" altLang="en-US" dirty="0">
              <a:latin typeface="Times New Roman" pitchFamily="18" charset="0"/>
            </a:endParaRP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73120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720725"/>
          </a:xfrm>
          <a:prstGeom prst="rect">
            <a:avLst/>
          </a:prstGeom>
        </p:spPr>
        <p:txBody>
          <a:bodyPr anchor="ctr" anchorCtr="0"/>
          <a:lstStyle/>
          <a:p>
            <a:pPr algn="l"/>
            <a:r>
              <a:rPr lang="en-US" altLang="zh-TW" sz="3300" b="1" dirty="0" smtClean="0">
                <a:latin typeface="Times New Roman" pitchFamily="18" charset="0"/>
                <a:cs typeface="Times New Roman" pitchFamily="18" charset="0"/>
              </a:rPr>
              <a:t>Neural Network — Classification Task</a:t>
            </a:r>
            <a:endParaRPr lang="zh-TW" altLang="en-US" sz="3300" b="1" dirty="0">
              <a:latin typeface="Times New Roman" pitchFamily="18" charset="0"/>
              <a:cs typeface="Times New Roman" pitchFamily="18" charset="0"/>
            </a:endParaRPr>
          </a:p>
        </p:txBody>
      </p:sp>
      <p:sp>
        <p:nvSpPr>
          <p:cNvPr id="4" name="圓角矩形 3"/>
          <p:cNvSpPr/>
          <p:nvPr/>
        </p:nvSpPr>
        <p:spPr>
          <a:xfrm>
            <a:off x="2165055" y="2101850"/>
            <a:ext cx="3575345" cy="2203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Classifier</a:t>
            </a:r>
            <a:endParaRPr lang="zh-TW" altLang="en-US" dirty="0">
              <a:solidFill>
                <a:schemeClr val="tx1"/>
              </a:solidFill>
            </a:endParaRPr>
          </a:p>
        </p:txBody>
      </p:sp>
      <p:sp>
        <p:nvSpPr>
          <p:cNvPr id="5" name="矩形 4"/>
          <p:cNvSpPr/>
          <p:nvPr/>
        </p:nvSpPr>
        <p:spPr>
          <a:xfrm>
            <a:off x="628469" y="3900025"/>
            <a:ext cx="1035831" cy="1334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p:nvPr/>
        </p:nvCxnSpPr>
        <p:spPr>
          <a:xfrm>
            <a:off x="1790700" y="3149600"/>
            <a:ext cx="3743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4" idx="3"/>
            <a:endCxn id="29" idx="2"/>
          </p:cNvCxnSpPr>
          <p:nvPr/>
        </p:nvCxnSpPr>
        <p:spPr>
          <a:xfrm flipV="1">
            <a:off x="5740400" y="3200797"/>
            <a:ext cx="825500" cy="2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4" idx="3"/>
            <a:endCxn id="26" idx="2"/>
          </p:cNvCxnSpPr>
          <p:nvPr/>
        </p:nvCxnSpPr>
        <p:spPr>
          <a:xfrm flipV="1">
            <a:off x="5740400" y="2125266"/>
            <a:ext cx="812800" cy="10783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 idx="3"/>
            <a:endCxn id="31" idx="2"/>
          </p:cNvCxnSpPr>
          <p:nvPr/>
        </p:nvCxnSpPr>
        <p:spPr>
          <a:xfrm>
            <a:off x="5740400" y="3203575"/>
            <a:ext cx="850900" cy="10572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user\Desktop\conka_machine.jpg"/>
          <p:cNvPicPr>
            <a:picLocks noChangeAspect="1" noChangeArrowheads="1"/>
          </p:cNvPicPr>
          <p:nvPr/>
        </p:nvPicPr>
        <p:blipFill>
          <a:blip r:embed="rId3" cstate="print"/>
          <a:srcRect/>
          <a:stretch>
            <a:fillRect/>
          </a:stretch>
        </p:blipFill>
        <p:spPr bwMode="auto">
          <a:xfrm>
            <a:off x="2393655" y="2180431"/>
            <a:ext cx="3168945" cy="1938338"/>
          </a:xfrm>
          <a:prstGeom prst="rect">
            <a:avLst/>
          </a:prstGeom>
          <a:noFill/>
        </p:spPr>
      </p:pic>
      <p:sp>
        <p:nvSpPr>
          <p:cNvPr id="26" name="橢圓 25"/>
          <p:cNvSpPr/>
          <p:nvPr/>
        </p:nvSpPr>
        <p:spPr>
          <a:xfrm>
            <a:off x="6553200" y="1714500"/>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Male</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29" name="橢圓 28"/>
          <p:cNvSpPr/>
          <p:nvPr/>
        </p:nvSpPr>
        <p:spPr>
          <a:xfrm>
            <a:off x="6565900" y="2790031"/>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Female</a:t>
            </a:r>
            <a:endParaRPr lang="zh-TW" altLang="en-US" dirty="0">
              <a:latin typeface="Times New Roman" panose="02020603050405020304" pitchFamily="18" charset="0"/>
              <a:cs typeface="Times New Roman" panose="02020603050405020304" pitchFamily="18" charset="0"/>
            </a:endParaRPr>
          </a:p>
        </p:txBody>
      </p:sp>
      <p:sp>
        <p:nvSpPr>
          <p:cNvPr id="31" name="橢圓 30"/>
          <p:cNvSpPr/>
          <p:nvPr/>
        </p:nvSpPr>
        <p:spPr>
          <a:xfrm>
            <a:off x="6591300" y="3850084"/>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Others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6" name="文字方塊 35"/>
          <p:cNvSpPr txBox="1"/>
          <p:nvPr/>
        </p:nvSpPr>
        <p:spPr>
          <a:xfrm>
            <a:off x="3276600" y="91115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Classifier</a:t>
            </a:r>
            <a:endParaRPr lang="zh-TW" altLang="en-US" sz="2800" b="1" dirty="0">
              <a:latin typeface="Times New Roman" panose="02020603050405020304" pitchFamily="18" charset="0"/>
              <a:cs typeface="Times New Roman" panose="02020603050405020304" pitchFamily="18" charset="0"/>
            </a:endParaRPr>
          </a:p>
        </p:txBody>
      </p:sp>
      <p:pic>
        <p:nvPicPr>
          <p:cNvPr id="1027" name="Picture 3" descr="C:\Users\user\Desktop\1001894_10151755336636291_1733688027_n.jpg"/>
          <p:cNvPicPr>
            <a:picLocks noChangeAspect="1" noChangeArrowheads="1"/>
          </p:cNvPicPr>
          <p:nvPr/>
        </p:nvPicPr>
        <p:blipFill>
          <a:blip r:embed="rId4" cstate="print"/>
          <a:srcRect/>
          <a:stretch>
            <a:fillRect/>
          </a:stretch>
        </p:blipFill>
        <p:spPr bwMode="auto">
          <a:xfrm>
            <a:off x="635600" y="3909213"/>
            <a:ext cx="1028701" cy="1325574"/>
          </a:xfrm>
          <a:prstGeom prst="rect">
            <a:avLst/>
          </a:prstGeom>
          <a:noFill/>
        </p:spPr>
      </p:pic>
      <p:sp>
        <p:nvSpPr>
          <p:cNvPr id="44" name="文字方塊 43"/>
          <p:cNvSpPr txBox="1"/>
          <p:nvPr/>
        </p:nvSpPr>
        <p:spPr>
          <a:xfrm>
            <a:off x="501355" y="92133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Features</a:t>
            </a:r>
            <a:endParaRPr lang="zh-TW" altLang="en-US" sz="2800" b="1" dirty="0">
              <a:latin typeface="Times New Roman" panose="02020603050405020304" pitchFamily="18" charset="0"/>
              <a:cs typeface="Times New Roman" panose="02020603050405020304" pitchFamily="18" charset="0"/>
            </a:endParaRPr>
          </a:p>
        </p:txBody>
      </p:sp>
      <p:sp>
        <p:nvSpPr>
          <p:cNvPr id="45" name="文字方塊 44"/>
          <p:cNvSpPr txBox="1"/>
          <p:nvPr/>
        </p:nvSpPr>
        <p:spPr>
          <a:xfrm>
            <a:off x="6667500" y="89593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Classes</a:t>
            </a:r>
            <a:endParaRPr lang="zh-TW" altLang="en-US" sz="28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501355" y="2101850"/>
            <a:ext cx="1282213" cy="1509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6"/>
          <p:cNvCxnSpPr/>
          <p:nvPr/>
        </p:nvCxnSpPr>
        <p:spPr>
          <a:xfrm flipV="1">
            <a:off x="1156272" y="3611562"/>
            <a:ext cx="0" cy="288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3" y="2085463"/>
            <a:ext cx="1403055" cy="1477328"/>
          </a:xfrm>
          <a:prstGeom prst="rect">
            <a:avLst/>
          </a:prstGeom>
          <a:noFill/>
        </p:spPr>
        <p:txBody>
          <a:bodyPr wrap="square" rtlCol="0">
            <a:spAutoFit/>
          </a:bodyPr>
          <a:lstStyle/>
          <a:p>
            <a:pPr>
              <a:buFont typeface="Arial" pitchFamily="34" charset="0"/>
              <a:buChar char="•"/>
            </a:pPr>
            <a:r>
              <a:rPr lang="en-US" altLang="zh-TW" dirty="0" smtClean="0">
                <a:latin typeface="Times New Roman" panose="02020603050405020304" pitchFamily="18" charset="0"/>
                <a:cs typeface="Times New Roman" panose="02020603050405020304" pitchFamily="18" charset="0"/>
              </a:rPr>
              <a:t>Hair Length</a:t>
            </a:r>
          </a:p>
          <a:p>
            <a:pPr>
              <a:buFont typeface="Arial" pitchFamily="34" charset="0"/>
              <a:buChar char="•"/>
            </a:pPr>
            <a:r>
              <a:rPr lang="en-US" altLang="zh-TW" dirty="0" smtClean="0">
                <a:latin typeface="Times New Roman" panose="02020603050405020304" pitchFamily="18" charset="0"/>
                <a:cs typeface="Times New Roman" panose="02020603050405020304" pitchFamily="18" charset="0"/>
              </a:rPr>
              <a:t>Make-up</a:t>
            </a:r>
          </a:p>
          <a:p>
            <a:pPr algn="ctr"/>
            <a:r>
              <a:rPr lang="en-US" altLang="zh-TW" dirty="0" smtClean="0">
                <a:latin typeface="Times New Roman" panose="02020603050405020304" pitchFamily="18" charset="0"/>
                <a:cs typeface="Times New Roman" panose="02020603050405020304" pitchFamily="18" charset="0"/>
              </a:rPr>
              <a:t>.</a:t>
            </a:r>
          </a:p>
          <a:p>
            <a:pPr algn="ctr"/>
            <a:r>
              <a:rPr lang="en-US" altLang="zh-TW" dirty="0" smtClean="0">
                <a:latin typeface="Times New Roman" panose="02020603050405020304" pitchFamily="18" charset="0"/>
                <a:cs typeface="Times New Roman" panose="02020603050405020304" pitchFamily="18" charset="0"/>
              </a:rPr>
              <a:t>.</a:t>
            </a:r>
          </a:p>
          <a:p>
            <a:pPr algn="ct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2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3835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ox(in)">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animEffect transition="in" filter="blinds(horizontal)">
                                      <p:cBhvr>
                                        <p:cTn id="20" dur="500"/>
                                        <p:tgtEl>
                                          <p:spTgt spid="2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animEffect transition="in" filter="blinds(horizontal)">
                                      <p:cBhvr>
                                        <p:cTn id="2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lincTrain01.png"/>
          <p:cNvPicPr>
            <a:picLocks noChangeAspect="1" noChangeArrowheads="1"/>
          </p:cNvPicPr>
          <p:nvPr/>
        </p:nvPicPr>
        <p:blipFill>
          <a:blip r:embed="rId2" cstate="print"/>
          <a:srcRect/>
          <a:stretch>
            <a:fillRect/>
          </a:stretch>
        </p:blipFill>
        <p:spPr bwMode="auto">
          <a:xfrm>
            <a:off x="1395984" y="1376560"/>
            <a:ext cx="6137275" cy="4605286"/>
          </a:xfrm>
          <a:prstGeom prst="rect">
            <a:avLst/>
          </a:prstGeom>
          <a:noFill/>
        </p:spPr>
      </p:pic>
      <p:sp>
        <p:nvSpPr>
          <p:cNvPr id="4" name="TextBox 3"/>
          <p:cNvSpPr txBox="1"/>
          <p:nvPr/>
        </p:nvSpPr>
        <p:spPr>
          <a:xfrm>
            <a:off x="3974592" y="5657620"/>
            <a:ext cx="1463040" cy="369332"/>
          </a:xfrm>
          <a:prstGeom prst="rect">
            <a:avLst/>
          </a:prstGeom>
          <a:noFill/>
        </p:spPr>
        <p:txBody>
          <a:bodyPr wrap="square" rtlCol="0">
            <a:spAutoFit/>
          </a:bodyPr>
          <a:lstStyle/>
          <a:p>
            <a:r>
              <a:rPr lang="en-US" altLang="zh-TW" dirty="0" smtClean="0"/>
              <a:t>Hair Length</a:t>
            </a:r>
            <a:endParaRPr lang="zh-TW" altLang="en-US" dirty="0"/>
          </a:p>
        </p:txBody>
      </p:sp>
      <p:sp>
        <p:nvSpPr>
          <p:cNvPr id="5" name="TextBox 4"/>
          <p:cNvSpPr txBox="1"/>
          <p:nvPr/>
        </p:nvSpPr>
        <p:spPr>
          <a:xfrm>
            <a:off x="1395984" y="3511828"/>
            <a:ext cx="1463040" cy="369332"/>
          </a:xfrm>
          <a:prstGeom prst="rect">
            <a:avLst/>
          </a:prstGeom>
          <a:noFill/>
        </p:spPr>
        <p:txBody>
          <a:bodyPr wrap="square" rtlCol="0">
            <a:spAutoFit/>
          </a:bodyPr>
          <a:lstStyle/>
          <a:p>
            <a:r>
              <a:rPr lang="en-US" altLang="zh-TW" dirty="0" smtClean="0"/>
              <a:t>Make-Up</a:t>
            </a:r>
            <a:endParaRPr lang="zh-TW" altLang="en-US" dirty="0"/>
          </a:p>
        </p:txBody>
      </p:sp>
      <p:sp>
        <p:nvSpPr>
          <p:cNvPr id="6" name="TextBox 5"/>
          <p:cNvSpPr txBox="1"/>
          <p:nvPr/>
        </p:nvSpPr>
        <p:spPr>
          <a:xfrm>
            <a:off x="5913120" y="1400944"/>
            <a:ext cx="1463040" cy="369332"/>
          </a:xfrm>
          <a:prstGeom prst="rect">
            <a:avLst/>
          </a:prstGeom>
          <a:noFill/>
        </p:spPr>
        <p:txBody>
          <a:bodyPr wrap="square" rtlCol="0">
            <a:spAutoFit/>
          </a:bodyPr>
          <a:lstStyle/>
          <a:p>
            <a:r>
              <a:rPr lang="en-US" altLang="zh-TW" dirty="0" smtClean="0">
                <a:solidFill>
                  <a:srgbClr val="FF0000"/>
                </a:solidFill>
              </a:rPr>
              <a:t>Female</a:t>
            </a:r>
            <a:endParaRPr lang="zh-TW" altLang="en-US" dirty="0">
              <a:solidFill>
                <a:srgbClr val="FF0000"/>
              </a:solidFill>
            </a:endParaRPr>
          </a:p>
        </p:txBody>
      </p:sp>
      <p:sp>
        <p:nvSpPr>
          <p:cNvPr id="7" name="TextBox 6"/>
          <p:cNvSpPr txBox="1"/>
          <p:nvPr/>
        </p:nvSpPr>
        <p:spPr>
          <a:xfrm>
            <a:off x="1135376" y="4124738"/>
            <a:ext cx="772328" cy="369332"/>
          </a:xfrm>
          <a:prstGeom prst="rect">
            <a:avLst/>
          </a:prstGeom>
          <a:noFill/>
        </p:spPr>
        <p:txBody>
          <a:bodyPr wrap="square" rtlCol="0">
            <a:spAutoFit/>
          </a:bodyPr>
          <a:lstStyle/>
          <a:p>
            <a:r>
              <a:rPr lang="en-US" altLang="zh-TW" dirty="0" smtClean="0">
                <a:solidFill>
                  <a:srgbClr val="0070C0"/>
                </a:solidFill>
              </a:rPr>
              <a:t>Male</a:t>
            </a:r>
            <a:endParaRPr lang="zh-TW" altLang="en-US" dirty="0">
              <a:solidFill>
                <a:srgbClr val="0070C0"/>
              </a:solidFill>
            </a:endParaRPr>
          </a:p>
        </p:txBody>
      </p:sp>
      <p:pic>
        <p:nvPicPr>
          <p:cNvPr id="31746" name="Picture 2" descr="C:\Users\ehsiung\Desktop\jennifer-connelly-1024x768-4019.jpg"/>
          <p:cNvPicPr>
            <a:picLocks noChangeAspect="1" noChangeArrowheads="1"/>
          </p:cNvPicPr>
          <p:nvPr/>
        </p:nvPicPr>
        <p:blipFill>
          <a:blip r:embed="rId3" cstate="print"/>
          <a:srcRect/>
          <a:stretch>
            <a:fillRect/>
          </a:stretch>
        </p:blipFill>
        <p:spPr bwMode="auto">
          <a:xfrm>
            <a:off x="5166148" y="2057708"/>
            <a:ext cx="1143212" cy="857409"/>
          </a:xfrm>
          <a:prstGeom prst="rect">
            <a:avLst/>
          </a:prstGeom>
          <a:noFill/>
        </p:spPr>
      </p:pic>
      <p:pic>
        <p:nvPicPr>
          <p:cNvPr id="10" name="Picture 3" descr="C:\Users\user\Desktop\1001894_10151755336636291_1733688027_n.jpg"/>
          <p:cNvPicPr>
            <a:picLocks noChangeAspect="1" noChangeArrowheads="1"/>
          </p:cNvPicPr>
          <p:nvPr/>
        </p:nvPicPr>
        <p:blipFill>
          <a:blip r:embed="rId4" cstate="print"/>
          <a:srcRect/>
          <a:stretch>
            <a:fillRect/>
          </a:stretch>
        </p:blipFill>
        <p:spPr bwMode="auto">
          <a:xfrm>
            <a:off x="4171281" y="4576417"/>
            <a:ext cx="826580" cy="1065123"/>
          </a:xfrm>
          <a:prstGeom prst="rect">
            <a:avLst/>
          </a:prstGeom>
          <a:noFill/>
        </p:spPr>
      </p:pic>
      <p:pic>
        <p:nvPicPr>
          <p:cNvPr id="31747" name="Picture 3" descr="C:\Users\ehsiung\Desktop\images.jpg"/>
          <p:cNvPicPr>
            <a:picLocks noChangeAspect="1" noChangeArrowheads="1"/>
          </p:cNvPicPr>
          <p:nvPr/>
        </p:nvPicPr>
        <p:blipFill>
          <a:blip r:embed="rId5" cstate="print"/>
          <a:srcRect/>
          <a:stretch>
            <a:fillRect/>
          </a:stretch>
        </p:blipFill>
        <p:spPr bwMode="auto">
          <a:xfrm>
            <a:off x="3034075" y="3383026"/>
            <a:ext cx="739349" cy="1111044"/>
          </a:xfrm>
          <a:prstGeom prst="rect">
            <a:avLst/>
          </a:prstGeom>
          <a:noFill/>
        </p:spPr>
      </p:pic>
      <p:sp>
        <p:nvSpPr>
          <p:cNvPr id="12" name="Multiply 11"/>
          <p:cNvSpPr/>
          <p:nvPr/>
        </p:nvSpPr>
        <p:spPr>
          <a:xfrm>
            <a:off x="3243072" y="3938548"/>
            <a:ext cx="530352" cy="555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748" name="Picture 4" descr="C:\Users\ehsiung\Desktop\297054_531755030224924_87337173_n.jpg"/>
          <p:cNvPicPr>
            <a:picLocks noChangeAspect="1" noChangeArrowheads="1"/>
          </p:cNvPicPr>
          <p:nvPr/>
        </p:nvPicPr>
        <p:blipFill>
          <a:blip r:embed="rId6" cstate="print"/>
          <a:srcRect/>
          <a:stretch>
            <a:fillRect/>
          </a:stretch>
        </p:blipFill>
        <p:spPr bwMode="auto">
          <a:xfrm>
            <a:off x="3218243" y="2240915"/>
            <a:ext cx="910463" cy="910463"/>
          </a:xfrm>
          <a:prstGeom prst="rect">
            <a:avLst/>
          </a:prstGeom>
          <a:noFill/>
        </p:spPr>
      </p:pic>
      <p:sp>
        <p:nvSpPr>
          <p:cNvPr id="14" name="Action Button: Help 13">
            <a:hlinkClick r:id="" action="ppaction://noaction" highlightClick="1"/>
          </p:cNvPr>
          <p:cNvSpPr/>
          <p:nvPr/>
        </p:nvSpPr>
        <p:spPr>
          <a:xfrm>
            <a:off x="3864864" y="2780308"/>
            <a:ext cx="463296" cy="541758"/>
          </a:xfrm>
          <a:prstGeom prst="actionButtonHelp">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a:off x="2859024" y="5511316"/>
            <a:ext cx="807454" cy="870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873188" y="5981846"/>
            <a:ext cx="1624614" cy="369332"/>
          </a:xfrm>
          <a:prstGeom prst="rect">
            <a:avLst/>
          </a:prstGeom>
          <a:noFill/>
        </p:spPr>
        <p:txBody>
          <a:bodyPr wrap="square" rtlCol="0">
            <a:spAutoFit/>
          </a:bodyPr>
          <a:lstStyle/>
          <a:p>
            <a:r>
              <a:rPr lang="en-US" altLang="zh-TW" dirty="0" smtClean="0">
                <a:solidFill>
                  <a:srgbClr val="FF0000"/>
                </a:solidFill>
              </a:rPr>
              <a:t>Voice pitch</a:t>
            </a:r>
            <a:endParaRPr lang="zh-TW" altLang="en-US" dirty="0">
              <a:solidFill>
                <a:srgbClr val="FF0000"/>
              </a:solidFill>
            </a:endParaRPr>
          </a:p>
        </p:txBody>
      </p:sp>
      <p:sp>
        <p:nvSpPr>
          <p:cNvPr id="18" name="標題 1"/>
          <p:cNvSpPr>
            <a:spLocks noGrp="1"/>
          </p:cNvSpPr>
          <p:nvPr>
            <p:ph type="title" idx="4294967295"/>
          </p:nvPr>
        </p:nvSpPr>
        <p:spPr>
          <a:xfrm>
            <a:off x="0" y="0"/>
            <a:ext cx="9144000" cy="720725"/>
          </a:xfrm>
          <a:prstGeom prst="rect">
            <a:avLst/>
          </a:prstGeom>
        </p:spPr>
        <p:txBody>
          <a:bodyPr anchor="ctr" anchorCtr="0"/>
          <a:lstStyle/>
          <a:p>
            <a:pPr algn="l"/>
            <a:r>
              <a:rPr lang="en-US" altLang="zh-TW" sz="3300" b="1" dirty="0">
                <a:latin typeface="Times New Roman" pitchFamily="18" charset="0"/>
                <a:cs typeface="Times New Roman" pitchFamily="18" charset="0"/>
              </a:rPr>
              <a:t>Neural Network — 2D </a:t>
            </a:r>
            <a:r>
              <a:rPr lang="en-US" altLang="zh-TW" sz="3300" b="1" dirty="0" smtClean="0">
                <a:latin typeface="Times New Roman" pitchFamily="18" charset="0"/>
                <a:cs typeface="Times New Roman" pitchFamily="18" charset="0"/>
              </a:rPr>
              <a:t>Feature Space</a:t>
            </a:r>
            <a:endParaRPr lang="zh-TW" altLang="en-US" sz="3300" b="1" dirty="0">
              <a:latin typeface="Times New Roman" pitchFamily="18" charset="0"/>
              <a:cs typeface="Times New Roman" pitchFamily="18" charset="0"/>
            </a:endParaRPr>
          </a:p>
        </p:txBody>
      </p:sp>
      <p:sp>
        <p:nvSpPr>
          <p:cNvPr id="1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6976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box(in)">
                                      <p:cBhvr>
                                        <p:cTn id="17" dur="500"/>
                                        <p:tgtEl>
                                          <p:spTgt spid="317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animEffect transition="in" filter="box(in)">
                                      <p:cBhvr>
                                        <p:cTn id="27" dur="500"/>
                                        <p:tgtEl>
                                          <p:spTgt spid="317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nchor="ctr" anchorCtr="0"/>
          <a:lstStyle/>
          <a:p>
            <a:pPr algn="l"/>
            <a:r>
              <a:rPr lang="en-US" altLang="zh-TW" sz="3150" dirty="0"/>
              <a:t>Neural Network </a:t>
            </a:r>
            <a:r>
              <a:rPr lang="en-US" altLang="zh-TW" sz="3150" dirty="0" smtClean="0"/>
              <a:t>‒ Multi-Dimensional Feature Space</a:t>
            </a:r>
            <a:endParaRPr lang="zh-TW" altLang="en-US" sz="3150" dirty="0"/>
          </a:p>
        </p:txBody>
      </p:sp>
      <p:pic>
        <p:nvPicPr>
          <p:cNvPr id="3074" name="Picture 2" descr="C:\Users\user\Desktop\0870280310006.png"/>
          <p:cNvPicPr>
            <a:picLocks noChangeAspect="1" noChangeArrowheads="1"/>
          </p:cNvPicPr>
          <p:nvPr/>
        </p:nvPicPr>
        <p:blipFill>
          <a:blip r:embed="rId2" cstate="print"/>
          <a:srcRect/>
          <a:stretch>
            <a:fillRect/>
          </a:stretch>
        </p:blipFill>
        <p:spPr bwMode="auto">
          <a:xfrm>
            <a:off x="755576" y="908720"/>
            <a:ext cx="7665735" cy="5059690"/>
          </a:xfrm>
          <a:prstGeom prst="rect">
            <a:avLst/>
          </a:prstGeom>
          <a:noFill/>
        </p:spPr>
      </p:pic>
      <p:sp>
        <p:nvSpPr>
          <p:cNvPr id="5" name="內容版面配置區 2"/>
          <p:cNvSpPr>
            <a:spLocks noGrp="1"/>
          </p:cNvSpPr>
          <p:nvPr>
            <p:ph idx="1"/>
          </p:nvPr>
        </p:nvSpPr>
        <p:spPr>
          <a:xfrm>
            <a:off x="916632" y="5991671"/>
            <a:ext cx="7543800" cy="461665"/>
          </a:xfrm>
        </p:spPr>
        <p:txBody>
          <a:bodyPr>
            <a:spAutoFit/>
          </a:bodyPr>
          <a:lstStyle/>
          <a:p>
            <a:pPr algn="ctr"/>
            <a:r>
              <a:rPr lang="en-US" altLang="zh-TW" sz="2400" b="1" dirty="0" smtClean="0">
                <a:latin typeface="Times New Roman" panose="02020603050405020304" pitchFamily="18" charset="0"/>
                <a:cs typeface="Times New Roman" panose="02020603050405020304" pitchFamily="18" charset="0"/>
              </a:rPr>
              <a:t>We need some type of non-linear function!</a:t>
            </a:r>
            <a:r>
              <a:rPr lang="en-US" altLang="zh-TW" sz="2400" dirty="0" smtClean="0">
                <a:latin typeface="Times New Roman" panose="02020603050405020304" pitchFamily="18" charset="0"/>
                <a:cs typeface="Times New Roman" panose="02020603050405020304" pitchFamily="18" charset="0"/>
              </a:rPr>
              <a:t> </a:t>
            </a:r>
            <a:endParaRPr lang="zh-TW" altLang="en-US" sz="2400" dirty="0">
              <a:latin typeface="Times New Roman" panose="02020603050405020304" pitchFamily="18" charset="0"/>
              <a:cs typeface="Times New Roman" panose="02020603050405020304" pitchFamily="18" charset="0"/>
            </a:endParaRPr>
          </a:p>
        </p:txBody>
      </p:sp>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735450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chorCtr="0"/>
          <a:lstStyle/>
          <a:p>
            <a:pPr algn="l"/>
            <a:r>
              <a:rPr lang="en-US" altLang="zh-TW" dirty="0"/>
              <a:t>Neural Network — </a:t>
            </a:r>
            <a:r>
              <a:rPr lang="en-US" altLang="zh-TW" dirty="0" smtClean="0"/>
              <a:t>Neurons</a:t>
            </a:r>
            <a:endParaRPr lang="zh-TW" altLang="en-US" dirty="0"/>
          </a:p>
        </p:txBody>
      </p:sp>
      <p:sp>
        <p:nvSpPr>
          <p:cNvPr id="3" name="內容版面配置區 2"/>
          <p:cNvSpPr>
            <a:spLocks noGrp="1"/>
          </p:cNvSpPr>
          <p:nvPr>
            <p:ph idx="1"/>
          </p:nvPr>
        </p:nvSpPr>
        <p:spPr>
          <a:xfrm>
            <a:off x="0" y="4415855"/>
            <a:ext cx="9144000" cy="2037481"/>
          </a:xfrm>
        </p:spPr>
        <p:txBody>
          <a:bodyPr>
            <a:spAutoFit/>
          </a:bodyPr>
          <a:lstStyle/>
          <a:p>
            <a:pPr marL="180975" indent="-180975">
              <a:spcBef>
                <a:spcPct val="0"/>
              </a:spcBef>
            </a:pPr>
            <a:r>
              <a:rPr lang="en-US" altLang="zh-TW" sz="2400" b="1" dirty="0">
                <a:latin typeface="Times New Roman" pitchFamily="18" charset="0"/>
              </a:rPr>
              <a:t>Each neuron receives inputs from other neurons</a:t>
            </a:r>
          </a:p>
          <a:p>
            <a:pPr marL="180975" indent="-180975">
              <a:spcBef>
                <a:spcPct val="0"/>
              </a:spcBef>
            </a:pPr>
            <a:r>
              <a:rPr lang="en-US" altLang="zh-TW" sz="2400" b="1" dirty="0">
                <a:latin typeface="Times New Roman" pitchFamily="18" charset="0"/>
              </a:rPr>
              <a:t>The effect of each input line on the neuron is controlled by a weight</a:t>
            </a:r>
          </a:p>
          <a:p>
            <a:pPr lvl="1"/>
            <a:r>
              <a:rPr lang="en-US" altLang="zh-TW" sz="2200" dirty="0" smtClean="0">
                <a:solidFill>
                  <a:srgbClr val="00B050"/>
                </a:solidFill>
                <a:latin typeface="Times New Roman" panose="02020603050405020304" pitchFamily="18" charset="0"/>
                <a:cs typeface="Times New Roman" panose="02020603050405020304" pitchFamily="18" charset="0"/>
              </a:rPr>
              <a:t>The weights can be positive or negative </a:t>
            </a:r>
          </a:p>
          <a:p>
            <a:pPr marL="180975" indent="-180975">
              <a:spcBef>
                <a:spcPct val="0"/>
              </a:spcBef>
            </a:pPr>
            <a:r>
              <a:rPr lang="en-US" altLang="zh-TW" sz="2400" b="1" dirty="0">
                <a:latin typeface="Times New Roman" pitchFamily="18" charset="0"/>
              </a:rPr>
              <a:t>The weights </a:t>
            </a:r>
            <a:r>
              <a:rPr lang="en-US" altLang="zh-TW" sz="2400" b="1" dirty="0">
                <a:solidFill>
                  <a:srgbClr val="FF0000"/>
                </a:solidFill>
                <a:latin typeface="Times New Roman" pitchFamily="18" charset="0"/>
              </a:rPr>
              <a:t>adapt</a:t>
            </a:r>
            <a:r>
              <a:rPr lang="en-US" altLang="zh-TW" sz="2400" b="1" dirty="0">
                <a:latin typeface="Times New Roman" pitchFamily="18" charset="0"/>
              </a:rPr>
              <a:t> so that the whole network learns to perform useful tasks</a:t>
            </a:r>
          </a:p>
        </p:txBody>
      </p:sp>
      <p:pic>
        <p:nvPicPr>
          <p:cNvPr id="4098" name="Picture 2" descr="C:\Users\user\Desktop\UQneuroscience.jpg"/>
          <p:cNvPicPr>
            <a:picLocks noChangeAspect="1" noChangeArrowheads="1"/>
          </p:cNvPicPr>
          <p:nvPr/>
        </p:nvPicPr>
        <p:blipFill>
          <a:blip r:embed="rId2" cstate="print"/>
          <a:srcRect/>
          <a:stretch>
            <a:fillRect/>
          </a:stretch>
        </p:blipFill>
        <p:spPr bwMode="auto">
          <a:xfrm>
            <a:off x="4860032" y="908720"/>
            <a:ext cx="4164677" cy="3123507"/>
          </a:xfrm>
          <a:prstGeom prst="rect">
            <a:avLst/>
          </a:prstGeom>
          <a:noFill/>
        </p:spPr>
      </p:pic>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757"/>
            <a:ext cx="4726029" cy="30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1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1"/>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2800" b="1" dirty="0" smtClean="0">
                <a:latin typeface="Times New Roman" pitchFamily="18" charset="0"/>
              </a:rPr>
              <a:t>Minimum-Classification-Error (MCE) and Discriminative Training</a:t>
            </a:r>
          </a:p>
        </p:txBody>
      </p:sp>
      <p:sp>
        <p:nvSpPr>
          <p:cNvPr id="11267" name="Rectangle 3"/>
          <p:cNvSpPr>
            <a:spLocks noGrp="1" noChangeArrowheads="1"/>
          </p:cNvSpPr>
          <p:nvPr>
            <p:ph type="body" idx="1"/>
          </p:nvPr>
        </p:nvSpPr>
        <p:spPr bwMode="auto">
          <a:xfrm>
            <a:off x="0" y="903288"/>
            <a:ext cx="9144000" cy="59093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spcBef>
                <a:spcPts val="300"/>
              </a:spcBef>
              <a:spcAft>
                <a:spcPts val="100"/>
              </a:spcAft>
              <a:tabLst>
                <a:tab pos="542925" algn="l"/>
              </a:tabLst>
            </a:pPr>
            <a:r>
              <a:rPr lang="en-US" altLang="zh-TW" sz="2050" b="1" dirty="0">
                <a:latin typeface="Times New Roman" pitchFamily="18" charset="0"/>
              </a:rPr>
              <a:t>A Primary Problem with the Conventional Training Criterion : </a:t>
            </a:r>
            <a:r>
              <a:rPr lang="en-US" altLang="zh-TW" sz="2050" b="1">
                <a:latin typeface="Times New Roman" pitchFamily="18" charset="0"/>
              </a:rPr>
              <a:t>Confusing </a:t>
            </a:r>
            <a:r>
              <a:rPr lang="en-US" altLang="zh-TW" sz="2050" b="1" smtClean="0">
                <a:latin typeface="Times New Roman" pitchFamily="18" charset="0"/>
              </a:rPr>
              <a:t>sets</a:t>
            </a:r>
            <a:endParaRPr lang="en-US" altLang="zh-TW" sz="2050" b="1" dirty="0" smtClean="0">
              <a:latin typeface="Times New Roman" pitchFamily="18" charset="0"/>
            </a:endParaRPr>
          </a:p>
          <a:p>
            <a:pPr marL="0" indent="0">
              <a:spcBef>
                <a:spcPts val="300"/>
              </a:spcBef>
              <a:spcAft>
                <a:spcPts val="100"/>
              </a:spcAft>
              <a:buNone/>
              <a:tabLst>
                <a:tab pos="542925" algn="l"/>
              </a:tabLst>
            </a:pPr>
            <a:r>
              <a:rPr lang="en-US" altLang="zh-TW" sz="2000" b="1" dirty="0">
                <a:latin typeface="Times New Roman" pitchFamily="18" charset="0"/>
              </a:rPr>
              <a:t> </a:t>
            </a:r>
            <a:r>
              <a:rPr lang="en-US" altLang="zh-TW" sz="2000" b="1" dirty="0" smtClean="0">
                <a:latin typeface="Times New Roman" pitchFamily="18" charset="0"/>
              </a:rPr>
              <a:t>  </a:t>
            </a:r>
            <a:r>
              <a:rPr lang="en-US" altLang="zh-TW" sz="1600" dirty="0">
                <a:solidFill>
                  <a:schemeClr val="accent2"/>
                </a:solidFill>
                <a:latin typeface="Times New Roman" pitchFamily="18" charset="0"/>
              </a:rPr>
              <a:t>find </a:t>
            </a:r>
            <a:r>
              <a:rPr lang="en-US" altLang="zh-TW" sz="1600" dirty="0">
                <a:solidFill>
                  <a:schemeClr val="accent2"/>
                </a:solidFill>
                <a:latin typeface="Times New Roman" pitchFamily="18" charset="0"/>
                <a:sym typeface="Symbol" pitchFamily="18" charset="2"/>
              </a:rPr>
              <a:t></a:t>
            </a:r>
            <a:r>
              <a:rPr lang="en-US" altLang="zh-TW" sz="1600" baseline="30000" dirty="0">
                <a:solidFill>
                  <a:schemeClr val="accent2"/>
                </a:solidFill>
                <a:latin typeface="Times New Roman" pitchFamily="18" charset="0"/>
                <a:sym typeface="Symbol" pitchFamily="18" charset="2"/>
              </a:rPr>
              <a:t>(</a:t>
            </a:r>
            <a:r>
              <a:rPr lang="en-US" altLang="zh-TW" sz="1600" i="1" baseline="30000" dirty="0" err="1">
                <a:solidFill>
                  <a:schemeClr val="accent2"/>
                </a:solidFill>
                <a:latin typeface="Times New Roman" pitchFamily="18" charset="0"/>
                <a:sym typeface="Symbol" pitchFamily="18" charset="2"/>
              </a:rPr>
              <a:t>i</a:t>
            </a:r>
            <a:r>
              <a:rPr lang="en-US" altLang="zh-TW" sz="1600" baseline="30000" dirty="0">
                <a:solidFill>
                  <a:schemeClr val="accent2"/>
                </a:solidFill>
                <a:latin typeface="Times New Roman" pitchFamily="18" charset="0"/>
                <a:sym typeface="Symbol" pitchFamily="18" charset="2"/>
              </a:rPr>
              <a:t>) </a:t>
            </a:r>
            <a:r>
              <a:rPr lang="en-US" altLang="zh-TW" sz="1600" dirty="0">
                <a:solidFill>
                  <a:schemeClr val="accent2"/>
                </a:solidFill>
                <a:latin typeface="Times New Roman" pitchFamily="18" charset="0"/>
                <a:sym typeface="Symbol" pitchFamily="18" charset="2"/>
              </a:rPr>
              <a:t>such</a:t>
            </a:r>
            <a:r>
              <a:rPr lang="en-US" altLang="zh-TW" sz="1600" dirty="0">
                <a:solidFill>
                  <a:schemeClr val="accent2"/>
                </a:solidFill>
                <a:latin typeface="Times New Roman" pitchFamily="18" charset="0"/>
              </a:rPr>
              <a:t> that P(X|</a:t>
            </a:r>
            <a:r>
              <a:rPr lang="en-US" altLang="zh-TW" sz="1600" dirty="0">
                <a:solidFill>
                  <a:schemeClr val="accent2"/>
                </a:solidFill>
                <a:latin typeface="Times New Roman" pitchFamily="18" charset="0"/>
                <a:sym typeface="Symbol" pitchFamily="18" charset="2"/>
              </a:rPr>
              <a:t></a:t>
            </a:r>
            <a:r>
              <a:rPr lang="en-US" altLang="zh-TW" sz="1600" baseline="30000" dirty="0">
                <a:solidFill>
                  <a:schemeClr val="accent2"/>
                </a:solidFill>
                <a:latin typeface="Times New Roman" pitchFamily="18" charset="0"/>
                <a:sym typeface="Symbol" pitchFamily="18" charset="2"/>
              </a:rPr>
              <a:t>(</a:t>
            </a:r>
            <a:r>
              <a:rPr lang="en-US" altLang="zh-TW" sz="1600" i="1" baseline="30000" dirty="0" err="1">
                <a:solidFill>
                  <a:schemeClr val="accent2"/>
                </a:solidFill>
                <a:latin typeface="Times New Roman" pitchFamily="18" charset="0"/>
                <a:sym typeface="Symbol" pitchFamily="18" charset="2"/>
              </a:rPr>
              <a:t>i</a:t>
            </a:r>
            <a:r>
              <a:rPr lang="en-US" altLang="zh-TW" sz="1600" baseline="30000" dirty="0">
                <a:solidFill>
                  <a:schemeClr val="accent2"/>
                </a:solidFill>
                <a:latin typeface="Times New Roman" pitchFamily="18" charset="0"/>
                <a:sym typeface="Symbol" pitchFamily="18" charset="2"/>
              </a:rPr>
              <a:t>)</a:t>
            </a:r>
            <a:r>
              <a:rPr lang="en-US" altLang="zh-TW" sz="1600" dirty="0">
                <a:solidFill>
                  <a:schemeClr val="accent2"/>
                </a:solidFill>
                <a:latin typeface="Times New Roman" pitchFamily="18" charset="0"/>
              </a:rPr>
              <a:t>) is maximum (Maximum Likelihood) if X </a:t>
            </a:r>
            <a:r>
              <a:rPr lang="en-US" altLang="zh-TW" sz="1600" dirty="0">
                <a:solidFill>
                  <a:schemeClr val="accent2"/>
                </a:solidFill>
                <a:latin typeface="Times New Roman" pitchFamily="18" charset="0"/>
                <a:sym typeface="Symbol" pitchFamily="18" charset="2"/>
              </a:rPr>
              <a:t></a:t>
            </a:r>
            <a:r>
              <a:rPr lang="en-US" altLang="zh-TW" sz="1600" b="1" i="1" dirty="0" err="1">
                <a:solidFill>
                  <a:schemeClr val="accent2"/>
                </a:solidFill>
                <a:latin typeface="Times New Roman" pitchFamily="18" charset="0"/>
              </a:rPr>
              <a:t>C</a:t>
            </a:r>
            <a:r>
              <a:rPr lang="en-US" altLang="zh-TW" sz="1600" b="1" i="1" baseline="-25000" dirty="0" err="1">
                <a:solidFill>
                  <a:schemeClr val="accent2"/>
                </a:solidFill>
                <a:latin typeface="Times New Roman" pitchFamily="18" charset="0"/>
              </a:rPr>
              <a:t>i</a:t>
            </a:r>
            <a:endParaRPr lang="en-US" altLang="zh-TW" sz="1600" b="1" i="1" baseline="-25000" dirty="0">
              <a:solidFill>
                <a:schemeClr val="accent2"/>
              </a:solidFill>
              <a:latin typeface="Times New Roman" pitchFamily="18" charset="0"/>
            </a:endParaRPr>
          </a:p>
          <a:p>
            <a:pPr marL="714375" lvl="1" indent="-354013">
              <a:spcBef>
                <a:spcPts val="300"/>
              </a:spcBef>
              <a:spcAft>
                <a:spcPts val="100"/>
              </a:spcAft>
              <a:tabLst>
                <a:tab pos="542925" algn="l"/>
              </a:tabLst>
            </a:pPr>
            <a:r>
              <a:rPr lang="en-US" altLang="zh-TW" sz="1800" dirty="0">
                <a:latin typeface="Times New Roman" pitchFamily="18" charset="0"/>
              </a:rPr>
              <a:t>This does not always lead to minimum classification error, since </a:t>
            </a:r>
            <a:r>
              <a:rPr lang="en-US" altLang="zh-TW" sz="1800" dirty="0">
                <a:solidFill>
                  <a:srgbClr val="FF0000"/>
                </a:solidFill>
                <a:latin typeface="Times New Roman" pitchFamily="18" charset="0"/>
              </a:rPr>
              <a:t>it doesn't consider the mutual relationship among competing classes</a:t>
            </a:r>
          </a:p>
          <a:p>
            <a:pPr marL="714375" lvl="1" indent="-354013" eaLnBrk="1" hangingPunct="1">
              <a:spcBef>
                <a:spcPts val="300"/>
              </a:spcBef>
              <a:spcAft>
                <a:spcPts val="100"/>
              </a:spcAft>
              <a:tabLst>
                <a:tab pos="542925" algn="l"/>
              </a:tabLst>
            </a:pPr>
            <a:r>
              <a:rPr lang="en-US" altLang="zh-TW" sz="1800" dirty="0">
                <a:latin typeface="Times New Roman" pitchFamily="18" charset="0"/>
              </a:rPr>
              <a:t>The competing classes may give higher likelihood function for the test </a:t>
            </a:r>
            <a:r>
              <a:rPr lang="en-US" altLang="zh-TW" sz="1800" dirty="0" smtClean="0">
                <a:latin typeface="Times New Roman" pitchFamily="18" charset="0"/>
              </a:rPr>
              <a:t>data</a:t>
            </a:r>
            <a:endParaRPr lang="en-US" altLang="zh-TW" sz="1800" b="1" dirty="0" smtClean="0">
              <a:latin typeface="Times New Roman" pitchFamily="18" charset="0"/>
            </a:endParaRPr>
          </a:p>
          <a:p>
            <a:pPr marL="180975" indent="-180975" eaLnBrk="1" hangingPunct="1">
              <a:spcBef>
                <a:spcPts val="300"/>
              </a:spcBef>
              <a:spcAft>
                <a:spcPts val="100"/>
              </a:spcAft>
              <a:tabLst>
                <a:tab pos="542925" algn="l"/>
              </a:tabLst>
            </a:pPr>
            <a:r>
              <a:rPr lang="en-US" altLang="zh-TW" sz="2050" b="1" dirty="0" smtClean="0">
                <a:latin typeface="Times New Roman" pitchFamily="18" charset="0"/>
              </a:rPr>
              <a:t>General Objective : find an optimal set of parameters (e.g. for recognition models) to </a:t>
            </a:r>
            <a:r>
              <a:rPr lang="en-US" altLang="zh-TW" sz="2050" b="1" i="1" dirty="0" smtClean="0">
                <a:solidFill>
                  <a:srgbClr val="FF3300"/>
                </a:solidFill>
                <a:latin typeface="Times New Roman" pitchFamily="18" charset="0"/>
              </a:rPr>
              <a:t>minimize the expected error of classification</a:t>
            </a:r>
          </a:p>
          <a:p>
            <a:pPr marL="714375" lvl="1" indent="-354013" eaLnBrk="1" hangingPunct="1">
              <a:spcBef>
                <a:spcPts val="300"/>
              </a:spcBef>
              <a:spcAft>
                <a:spcPts val="100"/>
              </a:spcAft>
              <a:tabLst>
                <a:tab pos="542925" algn="l"/>
              </a:tabLst>
            </a:pPr>
            <a:r>
              <a:rPr lang="en-US" altLang="zh-TW" sz="1800" dirty="0" smtClean="0">
                <a:latin typeface="Times New Roman" pitchFamily="18" charset="0"/>
              </a:rPr>
              <a:t>the statistics of test data may be quite different from that of the training data</a:t>
            </a:r>
            <a:r>
              <a:rPr lang="en-US" altLang="zh-TW" sz="1800" b="1" dirty="0" smtClean="0">
                <a:latin typeface="Times New Roman" pitchFamily="18" charset="0"/>
              </a:rPr>
              <a:t> </a:t>
            </a:r>
          </a:p>
          <a:p>
            <a:pPr marL="714375" lvl="1" indent="-354013" eaLnBrk="1" hangingPunct="1">
              <a:spcBef>
                <a:spcPts val="300"/>
              </a:spcBef>
              <a:spcAft>
                <a:spcPts val="100"/>
              </a:spcAft>
              <a:tabLst>
                <a:tab pos="542925" algn="l"/>
              </a:tabLst>
            </a:pPr>
            <a:r>
              <a:rPr lang="en-US" altLang="zh-TW" sz="1800" dirty="0" smtClean="0">
                <a:latin typeface="Times New Roman" pitchFamily="18" charset="0"/>
              </a:rPr>
              <a:t>training data is never enough</a:t>
            </a:r>
          </a:p>
          <a:p>
            <a:pPr marL="180975" indent="-180975" eaLnBrk="1" hangingPunct="1">
              <a:spcBef>
                <a:spcPts val="300"/>
              </a:spcBef>
              <a:spcAft>
                <a:spcPts val="100"/>
              </a:spcAft>
              <a:tabLst>
                <a:tab pos="542925" algn="l"/>
              </a:tabLst>
            </a:pPr>
            <a:r>
              <a:rPr lang="en-US" altLang="zh-TW" sz="2050" b="1" dirty="0" smtClean="0">
                <a:latin typeface="Times New Roman" pitchFamily="18" charset="0"/>
              </a:rPr>
              <a:t>Assume the recognizer is operated with the following classification principles :</a:t>
            </a:r>
            <a:r>
              <a:rPr lang="en-US" altLang="zh-TW" sz="2050" dirty="0" smtClean="0">
                <a:latin typeface="Times New Roman" pitchFamily="18" charset="0"/>
              </a:rPr>
              <a:t/>
            </a:r>
            <a:br>
              <a:rPr lang="en-US" altLang="zh-TW" sz="2050" dirty="0" smtClean="0">
                <a:latin typeface="Times New Roman" pitchFamily="18" charset="0"/>
              </a:rPr>
            </a:br>
            <a:r>
              <a:rPr lang="en-US" altLang="zh-TW" sz="2000" dirty="0" smtClean="0">
                <a:latin typeface="Times New Roman" pitchFamily="18" charset="0"/>
              </a:rPr>
              <a:t>	   	</a:t>
            </a:r>
            <a:r>
              <a:rPr lang="en-US" altLang="zh-TW" sz="1800" dirty="0" smtClean="0">
                <a:latin typeface="Times New Roman" pitchFamily="18" charset="0"/>
              </a:rPr>
              <a:t>{</a:t>
            </a:r>
            <a:r>
              <a:rPr lang="en-US" altLang="zh-TW" sz="1800" dirty="0" err="1" smtClean="0">
                <a:latin typeface="Times New Roman" pitchFamily="18" charset="0"/>
              </a:rPr>
              <a:t>C</a:t>
            </a:r>
            <a:r>
              <a:rPr lang="en-US" altLang="zh-TW" sz="1800" baseline="-25000" dirty="0" err="1" smtClean="0">
                <a:latin typeface="Times New Roman" pitchFamily="18" charset="0"/>
              </a:rPr>
              <a:t>i</a:t>
            </a:r>
            <a:r>
              <a:rPr lang="en-US" altLang="zh-TW" sz="1800" dirty="0" smtClean="0">
                <a:latin typeface="Times New Roman" pitchFamily="18" charset="0"/>
              </a:rPr>
              <a:t>, </a:t>
            </a:r>
            <a:r>
              <a:rPr lang="en-US" altLang="zh-TW" sz="1800" dirty="0" err="1" smtClean="0">
                <a:latin typeface="Times New Roman" pitchFamily="18" charset="0"/>
              </a:rPr>
              <a:t>i</a:t>
            </a:r>
            <a:r>
              <a:rPr lang="en-US" altLang="zh-TW" sz="1800" dirty="0" smtClean="0">
                <a:latin typeface="Times New Roman" pitchFamily="18" charset="0"/>
              </a:rPr>
              <a:t>=1,2,...M}, M classes</a:t>
            </a: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sym typeface="Symbol" pitchFamily="18" charset="2"/>
              </a:rPr>
              <a:t>			</a:t>
            </a:r>
            <a:r>
              <a:rPr lang="en-US" altLang="zh-TW" sz="1800" baseline="30000" dirty="0" smtClean="0">
                <a:latin typeface="Times New Roman" pitchFamily="18" charset="0"/>
                <a:sym typeface="Symbol" pitchFamily="18" charset="2"/>
              </a:rPr>
              <a:t>(</a:t>
            </a:r>
            <a:r>
              <a:rPr lang="en-US" altLang="zh-TW" sz="1800" baseline="30000" dirty="0" err="1" smtClean="0">
                <a:latin typeface="Times New Roman" pitchFamily="18" charset="0"/>
                <a:sym typeface="Symbol" pitchFamily="18" charset="2"/>
              </a:rPr>
              <a:t>i</a:t>
            </a:r>
            <a:r>
              <a:rPr lang="en-US" altLang="zh-TW" sz="1800" baseline="30000" dirty="0" smtClean="0">
                <a:latin typeface="Times New Roman" pitchFamily="18" charset="0"/>
                <a:sym typeface="Symbol" pitchFamily="18" charset="2"/>
              </a:rPr>
              <a:t>)</a:t>
            </a:r>
            <a:r>
              <a:rPr lang="en-US" altLang="zh-TW" sz="1800" dirty="0" smtClean="0">
                <a:latin typeface="Times New Roman" pitchFamily="18" charset="0"/>
                <a:sym typeface="Symbol" pitchFamily="18" charset="2"/>
              </a:rPr>
              <a:t>: statistical model for </a:t>
            </a:r>
            <a:r>
              <a:rPr lang="en-US" altLang="zh-TW" sz="1800" dirty="0" err="1" smtClean="0">
                <a:latin typeface="Times New Roman" pitchFamily="18" charset="0"/>
                <a:sym typeface="Symbol" pitchFamily="18" charset="2"/>
              </a:rPr>
              <a:t>C</a:t>
            </a:r>
            <a:r>
              <a:rPr lang="en-US" altLang="zh-TW" sz="1800" baseline="-25000" dirty="0" err="1" smtClean="0">
                <a:latin typeface="Times New Roman" pitchFamily="18" charset="0"/>
                <a:sym typeface="Symbol" pitchFamily="18" charset="2"/>
              </a:rPr>
              <a:t>i</a:t>
            </a:r>
            <a:endParaRPr lang="en-US" altLang="zh-TW" sz="1800" dirty="0" smtClean="0">
              <a:latin typeface="Times New Roman" pitchFamily="18" charset="0"/>
            </a:endParaRP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sym typeface="Symbol" pitchFamily="18" charset="2"/>
              </a:rPr>
              <a:t>			={</a:t>
            </a:r>
            <a:r>
              <a:rPr lang="en-US" altLang="zh-TW" sz="1800" baseline="30000" dirty="0" smtClean="0">
                <a:latin typeface="Times New Roman" pitchFamily="18" charset="0"/>
                <a:sym typeface="Symbol" pitchFamily="18" charset="2"/>
              </a:rPr>
              <a:t>(</a:t>
            </a:r>
            <a:r>
              <a:rPr lang="en-US" altLang="zh-TW" sz="1800" baseline="30000" dirty="0" err="1" smtClean="0">
                <a:latin typeface="Times New Roman" pitchFamily="18" charset="0"/>
                <a:sym typeface="Symbol" pitchFamily="18" charset="2"/>
              </a:rPr>
              <a:t>i</a:t>
            </a:r>
            <a:r>
              <a:rPr lang="en-US" altLang="zh-TW" sz="1800" baseline="30000" dirty="0" smtClean="0">
                <a:latin typeface="Times New Roman" pitchFamily="18" charset="0"/>
                <a:sym typeface="Symbol" pitchFamily="18" charset="2"/>
              </a:rPr>
              <a:t>)</a:t>
            </a:r>
            <a:r>
              <a:rPr lang="en-US" altLang="zh-TW" sz="1800" dirty="0" smtClean="0">
                <a:latin typeface="Times New Roman" pitchFamily="18" charset="0"/>
                <a:sym typeface="Symbol" pitchFamily="18" charset="2"/>
              </a:rPr>
              <a:t>}</a:t>
            </a:r>
            <a:r>
              <a:rPr lang="en-US" altLang="zh-TW" sz="1800" baseline="-25000" dirty="0" err="1" smtClean="0">
                <a:latin typeface="Times New Roman" pitchFamily="18" charset="0"/>
                <a:sym typeface="Symbol" pitchFamily="18" charset="2"/>
              </a:rPr>
              <a:t>i</a:t>
            </a:r>
            <a:r>
              <a:rPr lang="en-US" altLang="zh-TW" sz="1800" baseline="-25000" dirty="0" smtClean="0">
                <a:latin typeface="Times New Roman" pitchFamily="18" charset="0"/>
                <a:sym typeface="Symbol" pitchFamily="18" charset="2"/>
              </a:rPr>
              <a:t>=1……M</a:t>
            </a:r>
            <a:r>
              <a:rPr lang="en-US" altLang="zh-TW" sz="1800" dirty="0" smtClean="0">
                <a:latin typeface="Times New Roman" pitchFamily="18" charset="0"/>
                <a:sym typeface="Symbol" pitchFamily="18" charset="2"/>
              </a:rPr>
              <a:t> , the set of all models for all classes</a:t>
            </a: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rPr>
              <a:t>			X </a:t>
            </a:r>
            <a:r>
              <a:rPr lang="en-US" altLang="zh-TW" sz="1800" dirty="0" smtClean="0">
                <a:latin typeface="Times New Roman" pitchFamily="18" charset="0"/>
                <a:sym typeface="Symbol" pitchFamily="18" charset="2"/>
              </a:rPr>
              <a:t>: observations</a:t>
            </a:r>
            <a:br>
              <a:rPr lang="en-US" altLang="zh-TW" sz="1800" dirty="0" smtClean="0">
                <a:latin typeface="Times New Roman" pitchFamily="18" charset="0"/>
                <a:sym typeface="Symbol" pitchFamily="18" charset="2"/>
              </a:rPr>
            </a:br>
            <a:r>
              <a:rPr lang="en-US" altLang="zh-TW" sz="1800" dirty="0" smtClean="0">
                <a:latin typeface="Times New Roman" pitchFamily="18" charset="0"/>
                <a:sym typeface="Symbol" pitchFamily="18" charset="2"/>
              </a:rPr>
              <a:t>	</a:t>
            </a:r>
            <a:r>
              <a:rPr lang="en-US" altLang="zh-TW" sz="1800" dirty="0" err="1" smtClean="0">
                <a:latin typeface="Times New Roman" pitchFamily="18" charset="0"/>
              </a:rPr>
              <a:t>g</a:t>
            </a:r>
            <a:r>
              <a:rPr lang="en-US" altLang="zh-TW" sz="1800" baseline="-25000" dirty="0" err="1" smtClean="0">
                <a:latin typeface="Times New Roman" pitchFamily="18" charset="0"/>
              </a:rPr>
              <a:t>i</a:t>
            </a:r>
            <a:r>
              <a:rPr lang="en-US" altLang="zh-TW" sz="1800" dirty="0" smtClean="0">
                <a:latin typeface="Times New Roman" pitchFamily="18" charset="0"/>
              </a:rPr>
              <a:t>(X,</a:t>
            </a:r>
            <a:r>
              <a:rPr lang="en-US" altLang="zh-TW" sz="1800" dirty="0" smtClean="0">
                <a:latin typeface="Times New Roman" pitchFamily="18" charset="0"/>
                <a:sym typeface="Symbol" pitchFamily="18" charset="2"/>
              </a:rPr>
              <a:t></a:t>
            </a:r>
            <a:r>
              <a:rPr lang="en-US" altLang="zh-TW" sz="1800" dirty="0" smtClean="0">
                <a:latin typeface="Times New Roman" pitchFamily="18" charset="0"/>
              </a:rPr>
              <a:t>): class conditioned likelihood function, for example,</a:t>
            </a:r>
            <a:br>
              <a:rPr lang="en-US" altLang="zh-TW" sz="1800" dirty="0" smtClean="0">
                <a:latin typeface="Times New Roman" pitchFamily="18" charset="0"/>
              </a:rPr>
            </a:br>
            <a:r>
              <a:rPr lang="en-US" altLang="zh-TW" sz="1800" dirty="0" smtClean="0">
                <a:latin typeface="Times New Roman" pitchFamily="18" charset="0"/>
              </a:rPr>
              <a:t>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i</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P (X|</a:t>
            </a:r>
            <a:r>
              <a:rPr lang="en-US" altLang="zh-TW" sz="1800" dirty="0" smtClean="0">
                <a:solidFill>
                  <a:schemeClr val="accent2"/>
                </a:solidFill>
                <a:latin typeface="Times New Roman" pitchFamily="18" charset="0"/>
                <a:sym typeface="Symbol" pitchFamily="18" charset="2"/>
              </a:rPr>
              <a:t></a:t>
            </a:r>
            <a:r>
              <a:rPr lang="en-US" altLang="zh-TW" sz="1800" baseline="30000" dirty="0" smtClean="0">
                <a:solidFill>
                  <a:schemeClr val="accent2"/>
                </a:solidFill>
                <a:latin typeface="Times New Roman" pitchFamily="18" charset="0"/>
                <a:sym typeface="Symbol" pitchFamily="18" charset="2"/>
              </a:rPr>
              <a:t>(</a:t>
            </a:r>
            <a:r>
              <a:rPr lang="en-US" altLang="zh-TW" sz="1800" i="1" baseline="30000" dirty="0" err="1" smtClean="0">
                <a:solidFill>
                  <a:schemeClr val="accent2"/>
                </a:solidFill>
                <a:latin typeface="Times New Roman" pitchFamily="18" charset="0"/>
                <a:sym typeface="Symbol" pitchFamily="18" charset="2"/>
              </a:rPr>
              <a:t>i</a:t>
            </a:r>
            <a:r>
              <a:rPr lang="en-US" altLang="zh-TW" sz="1800" baseline="30000"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a:t>
            </a:r>
          </a:p>
          <a:p>
            <a:pPr marL="714375" lvl="1" indent="-354013" eaLnBrk="1" hangingPunct="1">
              <a:spcBef>
                <a:spcPts val="300"/>
              </a:spcBef>
              <a:spcAft>
                <a:spcPts val="100"/>
              </a:spcAft>
              <a:tabLst>
                <a:tab pos="542925" algn="l"/>
              </a:tabLst>
            </a:pPr>
            <a:r>
              <a:rPr lang="en-US" altLang="zh-TW" sz="1800" b="1" dirty="0" smtClean="0">
                <a:solidFill>
                  <a:schemeClr val="accent2"/>
                </a:solidFill>
                <a:latin typeface="Times New Roman" pitchFamily="18" charset="0"/>
              </a:rPr>
              <a:t>C</a:t>
            </a:r>
            <a:r>
              <a:rPr lang="en-US" altLang="zh-TW" sz="1800" dirty="0" smtClean="0">
                <a:solidFill>
                  <a:schemeClr val="accent2"/>
                </a:solidFill>
                <a:latin typeface="Times New Roman" pitchFamily="18" charset="0"/>
              </a:rPr>
              <a:t>(X) = </a:t>
            </a:r>
            <a:r>
              <a:rPr lang="en-US" altLang="zh-TW" sz="1800" b="1" i="1" dirty="0" err="1" smtClean="0">
                <a:solidFill>
                  <a:schemeClr val="accent2"/>
                </a:solidFill>
                <a:latin typeface="Times New Roman" pitchFamily="18" charset="0"/>
              </a:rPr>
              <a:t>C</a:t>
            </a:r>
            <a:r>
              <a:rPr lang="en-US" altLang="zh-TW" sz="1800" b="1" i="1" baseline="-25000" dirty="0" err="1" smtClean="0">
                <a:solidFill>
                  <a:schemeClr val="accent2"/>
                </a:solidFill>
                <a:latin typeface="Times New Roman" pitchFamily="18" charset="0"/>
              </a:rPr>
              <a:t>i</a:t>
            </a:r>
            <a:r>
              <a:rPr lang="en-US" altLang="zh-TW" sz="1800" baseline="-25000" dirty="0" smtClean="0">
                <a:solidFill>
                  <a:schemeClr val="accent2"/>
                </a:solidFill>
                <a:latin typeface="Times New Roman" pitchFamily="18" charset="0"/>
              </a:rPr>
              <a:t>      </a:t>
            </a:r>
            <a:r>
              <a:rPr lang="en-US" altLang="zh-TW" sz="1800" dirty="0" smtClean="0">
                <a:solidFill>
                  <a:schemeClr val="accent2"/>
                </a:solidFill>
                <a:latin typeface="Times New Roman" pitchFamily="18" charset="0"/>
              </a:rPr>
              <a:t>if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i</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a:t>
            </a:r>
            <a:r>
              <a:rPr lang="en-US" altLang="zh-TW" sz="1800" dirty="0" err="1" smtClean="0">
                <a:solidFill>
                  <a:schemeClr val="accent2"/>
                </a:solidFill>
                <a:latin typeface="Times New Roman" pitchFamily="18" charset="0"/>
              </a:rPr>
              <a:t>max</a:t>
            </a:r>
            <a:r>
              <a:rPr lang="en-US" altLang="zh-TW" sz="1800" i="1" baseline="-25000" dirty="0" err="1" smtClean="0">
                <a:solidFill>
                  <a:schemeClr val="accent2"/>
                </a:solidFill>
                <a:latin typeface="Times New Roman" pitchFamily="18" charset="0"/>
              </a:rPr>
              <a:t>j</a:t>
            </a:r>
            <a:r>
              <a:rPr lang="en-US" altLang="zh-TW" sz="1800" dirty="0" smtClean="0">
                <a:solidFill>
                  <a:schemeClr val="accent2"/>
                </a:solidFill>
                <a:latin typeface="Times New Roman" pitchFamily="18" charset="0"/>
              </a:rPr>
              <a:t>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j</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classification principles</a:t>
            </a:r>
          </a:p>
          <a:p>
            <a:pPr marL="1160463" lvl="2" indent="-266700" eaLnBrk="1" hangingPunct="1">
              <a:spcBef>
                <a:spcPts val="300"/>
              </a:spcBef>
              <a:spcAft>
                <a:spcPts val="100"/>
              </a:spcAft>
              <a:buFontTx/>
              <a:buNone/>
              <a:tabLst>
                <a:tab pos="542925" algn="l"/>
              </a:tabLst>
            </a:pPr>
            <a:r>
              <a:rPr lang="en-US" altLang="zh-TW" sz="1800" dirty="0" smtClean="0">
                <a:latin typeface="Times New Roman" pitchFamily="18" charset="0"/>
              </a:rPr>
              <a:t>an error happens when</a:t>
            </a:r>
            <a:r>
              <a:rPr lang="en-US" altLang="zh-TW" sz="1800" b="1" dirty="0" smtClean="0">
                <a:solidFill>
                  <a:srgbClr val="FF3300"/>
                </a:solidFill>
                <a:latin typeface="Times New Roman" pitchFamily="18" charset="0"/>
              </a:rPr>
              <a:t> </a:t>
            </a:r>
            <a:r>
              <a:rPr lang="en-US" altLang="zh-TW" sz="1800" dirty="0" smtClean="0">
                <a:solidFill>
                  <a:schemeClr val="accent2"/>
                </a:solidFill>
                <a:latin typeface="Times New Roman" pitchFamily="18" charset="0"/>
              </a:rPr>
              <a:t>P(X|</a:t>
            </a:r>
            <a:r>
              <a:rPr lang="en-US" altLang="zh-TW" sz="1800" dirty="0" smtClean="0">
                <a:solidFill>
                  <a:schemeClr val="accent2"/>
                </a:solidFill>
                <a:latin typeface="Times New Roman" pitchFamily="18" charset="0"/>
                <a:sym typeface="Symbol" pitchFamily="18" charset="2"/>
              </a:rPr>
              <a:t></a:t>
            </a:r>
            <a:r>
              <a:rPr lang="en-US" altLang="zh-TW" sz="1800" baseline="30000" dirty="0" smtClean="0">
                <a:solidFill>
                  <a:schemeClr val="accent2"/>
                </a:solidFill>
                <a:latin typeface="Times New Roman" pitchFamily="18" charset="0"/>
                <a:sym typeface="Symbol" pitchFamily="18" charset="2"/>
              </a:rPr>
              <a:t>(</a:t>
            </a:r>
            <a:r>
              <a:rPr lang="en-US" altLang="zh-TW" sz="1800" i="1" baseline="30000" dirty="0" err="1" smtClean="0">
                <a:solidFill>
                  <a:schemeClr val="accent2"/>
                </a:solidFill>
                <a:latin typeface="Times New Roman" pitchFamily="18" charset="0"/>
                <a:sym typeface="Symbol" pitchFamily="18" charset="2"/>
              </a:rPr>
              <a:t>i</a:t>
            </a:r>
            <a:r>
              <a:rPr lang="en-US" altLang="zh-TW" sz="1800" baseline="30000"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max but X </a:t>
            </a:r>
            <a:r>
              <a:rPr lang="en-US" altLang="zh-TW" sz="1800" dirty="0" smtClean="0">
                <a:solidFill>
                  <a:schemeClr val="accent2"/>
                </a:solidFill>
                <a:latin typeface="Times New Roman" pitchFamily="18" charset="0"/>
                <a:sym typeface="Symbol" pitchFamily="18" charset="2"/>
              </a:rPr>
              <a:t></a:t>
            </a:r>
            <a:r>
              <a:rPr lang="en-US" altLang="zh-TW" sz="1800" b="1" i="1" dirty="0" err="1" smtClean="0">
                <a:solidFill>
                  <a:schemeClr val="accent2"/>
                </a:solidFill>
                <a:latin typeface="Times New Roman" pitchFamily="18" charset="0"/>
              </a:rPr>
              <a:t>C</a:t>
            </a:r>
            <a:r>
              <a:rPr lang="en-US" altLang="zh-TW" sz="1800" b="1" i="1" baseline="-25000" dirty="0" err="1" smtClean="0">
                <a:solidFill>
                  <a:schemeClr val="accent2"/>
                </a:solidFill>
                <a:latin typeface="Times New Roman" pitchFamily="18" charset="0"/>
              </a:rPr>
              <a:t>i</a:t>
            </a:r>
            <a:r>
              <a:rPr lang="en-US" altLang="zh-TW" sz="1800" dirty="0" smtClean="0">
                <a:latin typeface="Times New Roman" pitchFamily="18" charset="0"/>
              </a:rPr>
              <a:t>	</a:t>
            </a:r>
          </a:p>
        </p:txBody>
      </p:sp>
      <p:sp>
        <p:nvSpPr>
          <p:cNvPr id="4" name="Line 7"/>
          <p:cNvSpPr>
            <a:spLocks noChangeShapeType="1"/>
          </p:cNvSpPr>
          <p:nvPr/>
        </p:nvSpPr>
        <p:spPr bwMode="auto">
          <a:xfrm>
            <a:off x="0" y="815977"/>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26534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rtificial_neural_network.png"/>
          <p:cNvPicPr>
            <a:picLocks noChangeAspect="1" noChangeArrowheads="1"/>
          </p:cNvPicPr>
          <p:nvPr/>
        </p:nvPicPr>
        <p:blipFill>
          <a:blip r:embed="rId3" cstate="print"/>
          <a:srcRect/>
          <a:stretch>
            <a:fillRect/>
          </a:stretch>
        </p:blipFill>
        <p:spPr bwMode="auto">
          <a:xfrm>
            <a:off x="457913" y="1458773"/>
            <a:ext cx="3739446" cy="3344133"/>
          </a:xfrm>
          <a:prstGeom prst="rect">
            <a:avLst/>
          </a:prstGeom>
          <a:noFill/>
        </p:spPr>
      </p:pic>
      <p:pic>
        <p:nvPicPr>
          <p:cNvPr id="5123" name="Picture 3" descr="C:\Users\user\Desktop\neuron2.png"/>
          <p:cNvPicPr>
            <a:picLocks noChangeAspect="1" noChangeArrowheads="1"/>
          </p:cNvPicPr>
          <p:nvPr/>
        </p:nvPicPr>
        <p:blipFill>
          <a:blip r:embed="rId4" cstate="print"/>
          <a:srcRect/>
          <a:stretch>
            <a:fillRect/>
          </a:stretch>
        </p:blipFill>
        <p:spPr bwMode="auto">
          <a:xfrm rot="19536434">
            <a:off x="1659691" y="3585553"/>
            <a:ext cx="2195918" cy="900371"/>
          </a:xfrm>
          <a:prstGeom prst="rect">
            <a:avLst/>
          </a:prstGeom>
          <a:noFill/>
        </p:spPr>
      </p:pic>
      <p:graphicFrame>
        <p:nvGraphicFramePr>
          <p:cNvPr id="6" name="Object 11"/>
          <p:cNvGraphicFramePr>
            <a:graphicFrameLocks noChangeAspect="1"/>
          </p:cNvGraphicFramePr>
          <p:nvPr>
            <p:extLst>
              <p:ext uri="{D42A27DB-BD31-4B8C-83A1-F6EECF244321}">
                <p14:modId xmlns:p14="http://schemas.microsoft.com/office/powerpoint/2010/main" val="193094625"/>
              </p:ext>
            </p:extLst>
          </p:nvPr>
        </p:nvGraphicFramePr>
        <p:xfrm>
          <a:off x="4525590" y="1704975"/>
          <a:ext cx="4006850" cy="1076325"/>
        </p:xfrm>
        <a:graphic>
          <a:graphicData uri="http://schemas.openxmlformats.org/presentationml/2006/ole">
            <mc:AlternateContent xmlns:mc="http://schemas.openxmlformats.org/markup-compatibility/2006">
              <mc:Choice xmlns:v="urn:schemas-microsoft-com:vml" Requires="v">
                <p:oleObj spid="_x0000_s12441" name="方程式" r:id="rId5" imgW="1282680" imgH="342720" progId="Equation.3">
                  <p:embed/>
                </p:oleObj>
              </mc:Choice>
              <mc:Fallback>
                <p:oleObj name="方程式" r:id="rId5" imgW="1282680" imgH="342720" progId="Equation.3">
                  <p:embed/>
                  <p:pic>
                    <p:nvPicPr>
                      <p:cNvPr id="0" name=""/>
                      <p:cNvPicPr>
                        <a:picLocks noChangeAspect="1" noChangeArrowheads="1"/>
                      </p:cNvPicPr>
                      <p:nvPr/>
                    </p:nvPicPr>
                    <p:blipFill>
                      <a:blip r:embed="rId6"/>
                      <a:srcRect/>
                      <a:stretch>
                        <a:fillRect/>
                      </a:stretch>
                    </p:blipFill>
                    <p:spPr bwMode="auto">
                      <a:xfrm>
                        <a:off x="4525590" y="1704975"/>
                        <a:ext cx="4006850"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文字方塊 22"/>
          <p:cNvSpPr txBox="1"/>
          <p:nvPr/>
        </p:nvSpPr>
        <p:spPr>
          <a:xfrm>
            <a:off x="2870200" y="3918696"/>
            <a:ext cx="698500" cy="523220"/>
          </a:xfrm>
          <a:prstGeom prst="rect">
            <a:avLst/>
          </a:prstGeom>
          <a:noFill/>
        </p:spPr>
        <p:txBody>
          <a:bodyPr wrap="square" rtlCol="0">
            <a:spAutoFit/>
          </a:bodyPr>
          <a:lstStyle/>
          <a:p>
            <a:r>
              <a:rPr lang="en-US" altLang="zh-TW" sz="2800" b="1" dirty="0" smtClean="0"/>
              <a:t>w</a:t>
            </a:r>
            <a:r>
              <a:rPr lang="en-US" altLang="zh-TW" sz="1400" b="1" dirty="0" smtClean="0"/>
              <a:t>4</a:t>
            </a:r>
            <a:endParaRPr lang="zh-TW" altLang="en-US" sz="2800" b="1" dirty="0"/>
          </a:p>
        </p:txBody>
      </p:sp>
      <p:sp>
        <p:nvSpPr>
          <p:cNvPr id="24" name="文字方塊 23"/>
          <p:cNvSpPr txBox="1"/>
          <p:nvPr/>
        </p:nvSpPr>
        <p:spPr>
          <a:xfrm>
            <a:off x="4076700" y="3284494"/>
            <a:ext cx="508000" cy="523220"/>
          </a:xfrm>
          <a:prstGeom prst="rect">
            <a:avLst/>
          </a:prstGeom>
          <a:noFill/>
        </p:spPr>
        <p:txBody>
          <a:bodyPr wrap="square" rtlCol="0">
            <a:spAutoFit/>
          </a:bodyPr>
          <a:lstStyle/>
          <a:p>
            <a:r>
              <a:rPr lang="en-US" altLang="zh-TW" sz="2800" b="1" dirty="0" smtClean="0"/>
              <a:t>y</a:t>
            </a:r>
            <a:endParaRPr lang="zh-TW" altLang="en-US" sz="2800" b="1" dirty="0"/>
          </a:p>
        </p:txBody>
      </p:sp>
      <p:sp>
        <p:nvSpPr>
          <p:cNvPr id="25" name="文字方塊 24"/>
          <p:cNvSpPr txBox="1"/>
          <p:nvPr/>
        </p:nvSpPr>
        <p:spPr>
          <a:xfrm>
            <a:off x="2110232" y="4078487"/>
            <a:ext cx="508000" cy="523220"/>
          </a:xfrm>
          <a:prstGeom prst="rect">
            <a:avLst/>
          </a:prstGeom>
          <a:noFill/>
        </p:spPr>
        <p:txBody>
          <a:bodyPr wrap="square" rtlCol="0">
            <a:spAutoFit/>
          </a:bodyPr>
          <a:lstStyle/>
          <a:p>
            <a:r>
              <a:rPr lang="en-US" altLang="zh-TW" sz="2800" b="1" dirty="0" smtClean="0"/>
              <a:t>x</a:t>
            </a:r>
            <a:r>
              <a:rPr lang="en-US" altLang="zh-TW" sz="1400" b="1" dirty="0" smtClean="0"/>
              <a:t>4</a:t>
            </a:r>
            <a:endParaRPr lang="zh-TW" altLang="en-US" sz="2800" b="1" dirty="0"/>
          </a:p>
        </p:txBody>
      </p:sp>
      <p:sp>
        <p:nvSpPr>
          <p:cNvPr id="26" name="文字方塊 24"/>
          <p:cNvSpPr txBox="1"/>
          <p:nvPr/>
        </p:nvSpPr>
        <p:spPr>
          <a:xfrm>
            <a:off x="2110232" y="3327810"/>
            <a:ext cx="508000" cy="523220"/>
          </a:xfrm>
          <a:prstGeom prst="rect">
            <a:avLst/>
          </a:prstGeom>
          <a:noFill/>
        </p:spPr>
        <p:txBody>
          <a:bodyPr wrap="square" rtlCol="0">
            <a:spAutoFit/>
          </a:bodyPr>
          <a:lstStyle/>
          <a:p>
            <a:r>
              <a:rPr lang="en-US" altLang="zh-TW" sz="2800" b="1" dirty="0" smtClean="0"/>
              <a:t>x</a:t>
            </a:r>
            <a:r>
              <a:rPr lang="en-US" altLang="zh-TW" sz="1400" b="1" dirty="0" smtClean="0"/>
              <a:t>3</a:t>
            </a:r>
            <a:endParaRPr lang="zh-TW" altLang="en-US" sz="2800" b="1" dirty="0"/>
          </a:p>
        </p:txBody>
      </p:sp>
      <p:sp>
        <p:nvSpPr>
          <p:cNvPr id="27" name="文字方塊 24"/>
          <p:cNvSpPr txBox="1"/>
          <p:nvPr/>
        </p:nvSpPr>
        <p:spPr>
          <a:xfrm>
            <a:off x="2098040" y="2533869"/>
            <a:ext cx="508000" cy="523220"/>
          </a:xfrm>
          <a:prstGeom prst="rect">
            <a:avLst/>
          </a:prstGeom>
          <a:noFill/>
        </p:spPr>
        <p:txBody>
          <a:bodyPr wrap="square" rtlCol="0">
            <a:spAutoFit/>
          </a:bodyPr>
          <a:lstStyle/>
          <a:p>
            <a:r>
              <a:rPr lang="en-US" altLang="zh-TW" sz="2800" b="1" dirty="0" smtClean="0"/>
              <a:t>x</a:t>
            </a:r>
            <a:r>
              <a:rPr lang="en-US" altLang="zh-TW" sz="1400" b="1" dirty="0" smtClean="0"/>
              <a:t>2</a:t>
            </a:r>
            <a:endParaRPr lang="zh-TW" altLang="en-US" sz="2800" b="1" dirty="0"/>
          </a:p>
        </p:txBody>
      </p:sp>
      <p:sp>
        <p:nvSpPr>
          <p:cNvPr id="28" name="文字方塊 24"/>
          <p:cNvSpPr txBox="1"/>
          <p:nvPr/>
        </p:nvSpPr>
        <p:spPr>
          <a:xfrm>
            <a:off x="2098040" y="1785462"/>
            <a:ext cx="508000" cy="523220"/>
          </a:xfrm>
          <a:prstGeom prst="rect">
            <a:avLst/>
          </a:prstGeom>
          <a:noFill/>
        </p:spPr>
        <p:txBody>
          <a:bodyPr wrap="square" rtlCol="0">
            <a:spAutoFit/>
          </a:bodyPr>
          <a:lstStyle/>
          <a:p>
            <a:r>
              <a:rPr lang="en-US" altLang="zh-TW" sz="2800" b="1" dirty="0" smtClean="0"/>
              <a:t>x</a:t>
            </a:r>
            <a:r>
              <a:rPr lang="en-US" altLang="zh-TW" sz="1400" b="1" dirty="0" smtClean="0"/>
              <a:t>1</a:t>
            </a:r>
            <a:endParaRPr lang="zh-TW" altLang="en-US" sz="2800" b="1" dirty="0"/>
          </a:p>
        </p:txBody>
      </p:sp>
      <p:sp>
        <p:nvSpPr>
          <p:cNvPr id="29" name="文字方塊 22"/>
          <p:cNvSpPr txBox="1"/>
          <p:nvPr/>
        </p:nvSpPr>
        <p:spPr>
          <a:xfrm>
            <a:off x="2831846" y="3327810"/>
            <a:ext cx="698500" cy="523220"/>
          </a:xfrm>
          <a:prstGeom prst="rect">
            <a:avLst/>
          </a:prstGeom>
          <a:noFill/>
        </p:spPr>
        <p:txBody>
          <a:bodyPr wrap="square" rtlCol="0">
            <a:spAutoFit/>
          </a:bodyPr>
          <a:lstStyle/>
          <a:p>
            <a:r>
              <a:rPr lang="en-US" altLang="zh-TW" sz="2800" b="1" dirty="0" smtClean="0"/>
              <a:t>w</a:t>
            </a:r>
            <a:r>
              <a:rPr lang="en-US" altLang="zh-TW" sz="1400" b="1" dirty="0" smtClean="0"/>
              <a:t>3</a:t>
            </a:r>
            <a:endParaRPr lang="zh-TW" altLang="en-US" sz="2800" b="1" dirty="0"/>
          </a:p>
        </p:txBody>
      </p:sp>
      <p:sp>
        <p:nvSpPr>
          <p:cNvPr id="30" name="文字方塊 22"/>
          <p:cNvSpPr txBox="1"/>
          <p:nvPr/>
        </p:nvSpPr>
        <p:spPr>
          <a:xfrm>
            <a:off x="2831846" y="2895202"/>
            <a:ext cx="698500" cy="523220"/>
          </a:xfrm>
          <a:prstGeom prst="rect">
            <a:avLst/>
          </a:prstGeom>
          <a:noFill/>
        </p:spPr>
        <p:txBody>
          <a:bodyPr wrap="square" rtlCol="0">
            <a:spAutoFit/>
          </a:bodyPr>
          <a:lstStyle/>
          <a:p>
            <a:r>
              <a:rPr lang="en-US" altLang="zh-TW" sz="2800" b="1" dirty="0" smtClean="0"/>
              <a:t>w</a:t>
            </a:r>
            <a:r>
              <a:rPr lang="en-US" altLang="zh-TW" sz="1400" b="1" dirty="0" smtClean="0"/>
              <a:t>2</a:t>
            </a:r>
            <a:endParaRPr lang="zh-TW" altLang="en-US" sz="2800" b="1" dirty="0"/>
          </a:p>
        </p:txBody>
      </p:sp>
      <p:sp>
        <p:nvSpPr>
          <p:cNvPr id="31" name="文字方塊 22"/>
          <p:cNvSpPr txBox="1"/>
          <p:nvPr/>
        </p:nvSpPr>
        <p:spPr>
          <a:xfrm>
            <a:off x="2839720" y="2449560"/>
            <a:ext cx="698500" cy="523220"/>
          </a:xfrm>
          <a:prstGeom prst="rect">
            <a:avLst/>
          </a:prstGeom>
          <a:noFill/>
        </p:spPr>
        <p:txBody>
          <a:bodyPr wrap="square" rtlCol="0">
            <a:spAutoFit/>
          </a:bodyPr>
          <a:lstStyle/>
          <a:p>
            <a:r>
              <a:rPr lang="en-US" altLang="zh-TW" sz="2800" b="1" dirty="0" smtClean="0"/>
              <a:t>w</a:t>
            </a:r>
            <a:r>
              <a:rPr lang="en-US" altLang="zh-TW" sz="1400" b="1" dirty="0" smtClean="0"/>
              <a:t>1</a:t>
            </a:r>
            <a:endParaRPr lang="zh-TW" altLang="en-US" sz="2800" b="1" dirty="0"/>
          </a:p>
        </p:txBody>
      </p:sp>
      <p:cxnSp>
        <p:nvCxnSpPr>
          <p:cNvPr id="34" name="Straight Arrow Connector 33"/>
          <p:cNvCxnSpPr/>
          <p:nvPr/>
        </p:nvCxnSpPr>
        <p:spPr>
          <a:xfrm flipV="1">
            <a:off x="2870200" y="4078487"/>
            <a:ext cx="668020" cy="94893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7000" y="4922004"/>
            <a:ext cx="661416" cy="523220"/>
          </a:xfrm>
          <a:prstGeom prst="rect">
            <a:avLst/>
          </a:prstGeom>
          <a:noFill/>
        </p:spPr>
        <p:txBody>
          <a:bodyPr wrap="square" rtlCol="0">
            <a:spAutoFit/>
          </a:bodyPr>
          <a:lstStyle/>
          <a:p>
            <a:r>
              <a:rPr lang="en-US" altLang="zh-TW" sz="2800" b="1" dirty="0" smtClean="0"/>
              <a:t>1</a:t>
            </a:r>
            <a:endParaRPr lang="zh-TW" altLang="en-US" b="1" dirty="0"/>
          </a:p>
        </p:txBody>
      </p:sp>
      <p:sp>
        <p:nvSpPr>
          <p:cNvPr id="36" name="TextBox 35"/>
          <p:cNvSpPr txBox="1"/>
          <p:nvPr/>
        </p:nvSpPr>
        <p:spPr>
          <a:xfrm>
            <a:off x="3145790" y="4398784"/>
            <a:ext cx="748284" cy="523220"/>
          </a:xfrm>
          <a:prstGeom prst="rect">
            <a:avLst/>
          </a:prstGeom>
          <a:noFill/>
        </p:spPr>
        <p:txBody>
          <a:bodyPr wrap="square" rtlCol="0">
            <a:spAutoFit/>
          </a:bodyPr>
          <a:lstStyle/>
          <a:p>
            <a:r>
              <a:rPr lang="en-US" altLang="zh-TW" sz="2800" b="1" dirty="0" smtClean="0"/>
              <a:t>b</a:t>
            </a:r>
            <a:endParaRPr lang="zh-TW" altLang="en-US" sz="2800" b="1" dirty="0"/>
          </a:p>
        </p:txBody>
      </p:sp>
      <p:sp>
        <p:nvSpPr>
          <p:cNvPr id="3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38" name="標題 1"/>
          <p:cNvSpPr>
            <a:spLocks noGrp="1"/>
          </p:cNvSpPr>
          <p:nvPr>
            <p:ph type="title"/>
          </p:nvPr>
        </p:nvSpPr>
        <p:spPr>
          <a:xfrm>
            <a:off x="0" y="0"/>
            <a:ext cx="9144000" cy="720000"/>
          </a:xfrm>
        </p:spPr>
        <p:txBody>
          <a:bodyPr>
            <a:normAutofit/>
          </a:bodyPr>
          <a:lstStyle/>
          <a:p>
            <a:pPr algn="l"/>
            <a:r>
              <a:rPr lang="en-US" altLang="zh-TW" dirty="0" smtClean="0"/>
              <a:t>Neural Network</a:t>
            </a:r>
            <a:endParaRPr lang="zh-TW" altLang="en-US" dirty="0"/>
          </a:p>
        </p:txBody>
      </p:sp>
      <p:sp>
        <p:nvSpPr>
          <p:cNvPr id="39" name="內容版面配置區 2"/>
          <p:cNvSpPr>
            <a:spLocks noGrp="1"/>
          </p:cNvSpPr>
          <p:nvPr>
            <p:ph idx="1"/>
          </p:nvPr>
        </p:nvSpPr>
        <p:spPr>
          <a:xfrm>
            <a:off x="251520" y="5813490"/>
            <a:ext cx="8640960" cy="567838"/>
          </a:xfrm>
        </p:spPr>
        <p:txBody>
          <a:bodyPr>
            <a:noAutofit/>
          </a:bodyPr>
          <a:lstStyle/>
          <a:p>
            <a:r>
              <a:rPr kumimoji="1" lang="en-US" altLang="zh-TW" sz="2500" dirty="0" smtClean="0">
                <a:latin typeface="Times New Roman" pitchFamily="18" charset="0"/>
                <a:cs typeface="Times New Roman" pitchFamily="18" charset="0"/>
              </a:rPr>
              <a:t>A lot of simple non-linearity </a:t>
            </a:r>
            <a:r>
              <a:rPr kumimoji="1" lang="en-US" altLang="zh-TW" sz="2500" dirty="0" smtClean="0">
                <a:latin typeface="Times New Roman" pitchFamily="18" charset="0"/>
                <a:cs typeface="Times New Roman" pitchFamily="18" charset="0"/>
                <a:sym typeface="Wingdings"/>
              </a:rPr>
              <a:t> complex non-linearity</a:t>
            </a:r>
            <a:endParaRPr kumimoji="1" lang="zh-TW" altLang="en-US" sz="2500" dirty="0" smtClean="0">
              <a:latin typeface="Times New Roman" pitchFamily="18" charset="0"/>
              <a:cs typeface="Times New Roman" pitchFamily="18" charset="0"/>
            </a:endParaRPr>
          </a:p>
        </p:txBody>
      </p:sp>
      <p:pic>
        <p:nvPicPr>
          <p:cNvPr id="40" name="圖片 39" descr="螢幕快照 2013-07-03 上午9.33.3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2924944"/>
            <a:ext cx="4355556" cy="2844444"/>
          </a:xfrm>
          <a:prstGeom prst="rect">
            <a:avLst/>
          </a:prstGeom>
        </p:spPr>
      </p:pic>
    </p:spTree>
    <p:extLst>
      <p:ext uri="{BB962C8B-B14F-4D97-AF65-F5344CB8AC3E}">
        <p14:creationId xmlns:p14="http://schemas.microsoft.com/office/powerpoint/2010/main" val="1137927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5123"/>
                                        </p:tgtEl>
                                      </p:cBhvr>
                                    </p:animEffect>
                                    <p:set>
                                      <p:cBhvr>
                                        <p:cTn id="12" dur="1" fill="hold">
                                          <p:stCondLst>
                                            <p:cond delay="499"/>
                                          </p:stCondLst>
                                        </p:cTn>
                                        <p:tgtEl>
                                          <p:spTgt spid="51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4"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500"/>
                                        <p:tgtEl>
                                          <p:spTgt spid="2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ox(in)">
                                      <p:cBhvr>
                                        <p:cTn id="28" dur="500"/>
                                        <p:tgtEl>
                                          <p:spTgt spid="2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ox(in)">
                                      <p:cBhvr>
                                        <p:cTn id="34" dur="500"/>
                                        <p:tgtEl>
                                          <p:spTgt spid="3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ox(i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ox(in)">
                                      <p:cBhvr>
                                        <p:cTn id="48" dur="500"/>
                                        <p:tgtEl>
                                          <p:spTgt spid="3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ox(in)">
                                      <p:cBhvr>
                                        <p:cTn id="51" dur="500"/>
                                        <p:tgtEl>
                                          <p:spTgt spid="36"/>
                                        </p:tgtEl>
                                      </p:cBhvr>
                                    </p:animEffect>
                                  </p:childTnLst>
                                </p:cTn>
                              </p:par>
                              <p:par>
                                <p:cTn id="52" presetID="4"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ox(in)">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dirty="0" smtClean="0"/>
              <a:t>Neural Network Training – Back Propagation</a:t>
            </a:r>
            <a:endParaRPr lang="zh-TW" altLang="en-US" dirty="0"/>
          </a:p>
        </p:txBody>
      </p:sp>
      <p:sp>
        <p:nvSpPr>
          <p:cNvPr id="3" name="內容版面配置區 2"/>
          <p:cNvSpPr>
            <a:spLocks noGrp="1"/>
          </p:cNvSpPr>
          <p:nvPr>
            <p:ph idx="1"/>
          </p:nvPr>
        </p:nvSpPr>
        <p:spPr>
          <a:xfrm>
            <a:off x="35496" y="1325409"/>
            <a:ext cx="4573675" cy="2607647"/>
          </a:xfrm>
        </p:spPr>
        <p:txBody>
          <a:bodyPr/>
          <a:lstStyle/>
          <a:p>
            <a:r>
              <a:rPr lang="en-US" altLang="zh-TW" sz="2600" b="1" dirty="0" smtClean="0">
                <a:latin typeface="Times New Roman" pitchFamily="18" charset="0"/>
                <a:cs typeface="Times New Roman" pitchFamily="18" charset="0"/>
              </a:rPr>
              <a:t>Start with random weights</a:t>
            </a:r>
          </a:p>
          <a:p>
            <a:pPr marL="342900" lvl="1" indent="-342900">
              <a:buFont typeface="Arial" pitchFamily="34" charset="0"/>
              <a:buChar char="•"/>
            </a:pPr>
            <a:r>
              <a:rPr lang="en-US" altLang="zh-TW" sz="2600" b="1" dirty="0" smtClean="0">
                <a:latin typeface="Times New Roman" pitchFamily="18" charset="0"/>
                <a:cs typeface="Times New Roman" pitchFamily="18" charset="0"/>
              </a:rPr>
              <a:t>Compare </a:t>
            </a:r>
            <a:r>
              <a:rPr lang="en-US" altLang="zh-TW" sz="2600" b="1" dirty="0">
                <a:latin typeface="Times New Roman" pitchFamily="18" charset="0"/>
                <a:cs typeface="Times New Roman" pitchFamily="18" charset="0"/>
              </a:rPr>
              <a:t>the outputs of the net to the </a:t>
            </a:r>
            <a:r>
              <a:rPr lang="en-US" altLang="zh-TW" sz="2600" b="1" dirty="0" smtClean="0">
                <a:latin typeface="Times New Roman" pitchFamily="18" charset="0"/>
                <a:cs typeface="Times New Roman" pitchFamily="18" charset="0"/>
              </a:rPr>
              <a:t>targets</a:t>
            </a:r>
          </a:p>
          <a:p>
            <a:pPr marL="342900" lvl="1" indent="-342900">
              <a:buFont typeface="Arial" pitchFamily="34" charset="0"/>
              <a:buChar char="•"/>
            </a:pPr>
            <a:r>
              <a:rPr lang="en-US" altLang="zh-TW" sz="2600" b="1" dirty="0" smtClean="0">
                <a:latin typeface="Times New Roman" pitchFamily="18" charset="0"/>
                <a:cs typeface="Times New Roman" pitchFamily="18" charset="0"/>
              </a:rPr>
              <a:t>Try </a:t>
            </a:r>
            <a:r>
              <a:rPr lang="en-US" altLang="zh-TW" sz="2600" b="1" dirty="0">
                <a:latin typeface="Times New Roman" pitchFamily="18" charset="0"/>
                <a:cs typeface="Times New Roman" pitchFamily="18" charset="0"/>
              </a:rPr>
              <a:t>to adjust the weights to </a:t>
            </a:r>
            <a:r>
              <a:rPr lang="en-US" altLang="zh-TW" sz="2600" b="1" dirty="0" smtClean="0">
                <a:latin typeface="Times New Roman" pitchFamily="18" charset="0"/>
                <a:cs typeface="Times New Roman" pitchFamily="18" charset="0"/>
              </a:rPr>
              <a:t>minimize the  error </a:t>
            </a:r>
            <a:endParaRPr lang="zh-TW" altLang="en-US" sz="2600" b="1" dirty="0">
              <a:latin typeface="Times New Roman" pitchFamily="18" charset="0"/>
              <a:cs typeface="Times New Roman" pitchFamily="18" charset="0"/>
            </a:endParaRPr>
          </a:p>
        </p:txBody>
      </p:sp>
      <p:pic>
        <p:nvPicPr>
          <p:cNvPr id="5" name="Picture 2" descr="C:\Users\user\Desktop\Artificial_neural_network.png"/>
          <p:cNvPicPr>
            <a:picLocks noChangeAspect="1" noChangeArrowheads="1"/>
          </p:cNvPicPr>
          <p:nvPr/>
        </p:nvPicPr>
        <p:blipFill>
          <a:blip r:embed="rId3" cstate="print"/>
          <a:srcRect/>
          <a:stretch>
            <a:fillRect/>
          </a:stretch>
        </p:blipFill>
        <p:spPr bwMode="auto">
          <a:xfrm>
            <a:off x="4983983" y="1356528"/>
            <a:ext cx="3191683" cy="2854276"/>
          </a:xfrm>
          <a:prstGeom prst="rect">
            <a:avLst/>
          </a:prstGeom>
          <a:noFill/>
        </p:spPr>
      </p:pic>
      <p:sp>
        <p:nvSpPr>
          <p:cNvPr id="6" name="文字方塊 5"/>
          <p:cNvSpPr txBox="1"/>
          <p:nvPr/>
        </p:nvSpPr>
        <p:spPr>
          <a:xfrm>
            <a:off x="5225142" y="2039819"/>
            <a:ext cx="341644" cy="369332"/>
          </a:xfrm>
          <a:prstGeom prst="rect">
            <a:avLst/>
          </a:prstGeom>
          <a:noFill/>
        </p:spPr>
        <p:txBody>
          <a:bodyPr wrap="square" rtlCol="0">
            <a:spAutoFit/>
          </a:bodyPr>
          <a:lstStyle/>
          <a:p>
            <a:r>
              <a:rPr lang="en-US" altLang="zh-TW" dirty="0" smtClean="0"/>
              <a:t>1</a:t>
            </a:r>
            <a:endParaRPr lang="zh-TW" altLang="en-US" dirty="0"/>
          </a:p>
        </p:txBody>
      </p:sp>
      <p:sp>
        <p:nvSpPr>
          <p:cNvPr id="7" name="文字方塊 6"/>
          <p:cNvSpPr txBox="1"/>
          <p:nvPr/>
        </p:nvSpPr>
        <p:spPr>
          <a:xfrm>
            <a:off x="5235190" y="2672079"/>
            <a:ext cx="341644" cy="369332"/>
          </a:xfrm>
          <a:prstGeom prst="rect">
            <a:avLst/>
          </a:prstGeom>
          <a:noFill/>
        </p:spPr>
        <p:txBody>
          <a:bodyPr wrap="square" rtlCol="0">
            <a:spAutoFit/>
          </a:bodyPr>
          <a:lstStyle/>
          <a:p>
            <a:r>
              <a:rPr lang="en-US" altLang="zh-TW" dirty="0" smtClean="0"/>
              <a:t>4</a:t>
            </a:r>
            <a:endParaRPr lang="zh-TW" altLang="en-US" dirty="0"/>
          </a:p>
        </p:txBody>
      </p:sp>
      <p:sp>
        <p:nvSpPr>
          <p:cNvPr id="8" name="文字方塊 7"/>
          <p:cNvSpPr txBox="1"/>
          <p:nvPr/>
        </p:nvSpPr>
        <p:spPr>
          <a:xfrm>
            <a:off x="5205046" y="3305908"/>
            <a:ext cx="470600" cy="369332"/>
          </a:xfrm>
          <a:prstGeom prst="rect">
            <a:avLst/>
          </a:prstGeom>
          <a:noFill/>
        </p:spPr>
        <p:txBody>
          <a:bodyPr wrap="square" rtlCol="0">
            <a:spAutoFit/>
          </a:bodyPr>
          <a:lstStyle/>
          <a:p>
            <a:r>
              <a:rPr lang="en-US" altLang="zh-TW" dirty="0" smtClean="0"/>
              <a:t>-3</a:t>
            </a:r>
            <a:endParaRPr lang="zh-TW" altLang="en-US" dirty="0"/>
          </a:p>
        </p:txBody>
      </p:sp>
      <p:sp>
        <p:nvSpPr>
          <p:cNvPr id="9" name="文字方塊 8"/>
          <p:cNvSpPr txBox="1"/>
          <p:nvPr/>
        </p:nvSpPr>
        <p:spPr>
          <a:xfrm>
            <a:off x="7543800" y="2363035"/>
            <a:ext cx="470600"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0.2</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7533752" y="3001219"/>
            <a:ext cx="470600"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0.9</a:t>
            </a:r>
            <a:endParaRPr lang="zh-TW" altLang="en-US" dirty="0">
              <a:latin typeface="Times New Roman" panose="02020603050405020304" pitchFamily="18" charset="0"/>
              <a:cs typeface="Times New Roman" panose="02020603050405020304" pitchFamily="18" charset="0"/>
            </a:endParaRPr>
          </a:p>
        </p:txBody>
      </p:sp>
      <p:sp>
        <p:nvSpPr>
          <p:cNvPr id="11" name="橢圓 10"/>
          <p:cNvSpPr/>
          <p:nvPr/>
        </p:nvSpPr>
        <p:spPr>
          <a:xfrm>
            <a:off x="8244671" y="2292699"/>
            <a:ext cx="512466" cy="50074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0</a:t>
            </a:r>
            <a:endParaRPr lang="zh-TW" altLang="en-US" dirty="0">
              <a:solidFill>
                <a:schemeClr val="tx1"/>
              </a:solidFill>
            </a:endParaRPr>
          </a:p>
        </p:txBody>
      </p:sp>
      <p:sp>
        <p:nvSpPr>
          <p:cNvPr id="12" name="橢圓 11"/>
          <p:cNvSpPr/>
          <p:nvPr/>
        </p:nvSpPr>
        <p:spPr>
          <a:xfrm>
            <a:off x="8244671" y="2945845"/>
            <a:ext cx="512466" cy="50074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1</a:t>
            </a:r>
            <a:endParaRPr lang="zh-TW" altLang="en-US" dirty="0">
              <a:solidFill>
                <a:schemeClr val="tx1"/>
              </a:solidFill>
            </a:endParaRPr>
          </a:p>
        </p:txBody>
      </p:sp>
      <p:sp>
        <p:nvSpPr>
          <p:cNvPr id="13" name="文字方塊 12"/>
          <p:cNvSpPr txBox="1"/>
          <p:nvPr/>
        </p:nvSpPr>
        <p:spPr>
          <a:xfrm>
            <a:off x="8050976" y="1519758"/>
            <a:ext cx="899329" cy="646331"/>
          </a:xfrm>
          <a:prstGeom prst="rect">
            <a:avLst/>
          </a:prstGeom>
          <a:noFill/>
        </p:spPr>
        <p:txBody>
          <a:bodyPr wrap="square" rtlCol="0">
            <a:spAutoFit/>
          </a:bodyPr>
          <a:lstStyle/>
          <a:p>
            <a:pPr algn="ctr"/>
            <a:r>
              <a:rPr lang="en-US" altLang="zh-TW" b="1" dirty="0" err="1" smtClean="0"/>
              <a:t>t</a:t>
            </a:r>
            <a:r>
              <a:rPr lang="en-US" altLang="zh-TW" sz="1200" b="1" dirty="0" err="1" smtClean="0"/>
              <a:t>j</a:t>
            </a:r>
            <a:endParaRPr lang="en-US" altLang="zh-TW" b="1" dirty="0" smtClean="0"/>
          </a:p>
          <a:p>
            <a:pPr algn="ctr"/>
            <a:r>
              <a:rPr lang="en-US" altLang="zh-TW" b="1" dirty="0" smtClean="0"/>
              <a:t>Target</a:t>
            </a:r>
          </a:p>
        </p:txBody>
      </p:sp>
      <p:graphicFrame>
        <p:nvGraphicFramePr>
          <p:cNvPr id="7170" name="Object 2"/>
          <p:cNvGraphicFramePr>
            <a:graphicFrameLocks noGrp="1" noChangeAspect="1"/>
          </p:cNvGraphicFramePr>
          <p:nvPr>
            <p:extLst>
              <p:ext uri="{D42A27DB-BD31-4B8C-83A1-F6EECF244321}">
                <p14:modId xmlns:p14="http://schemas.microsoft.com/office/powerpoint/2010/main" val="3448910798"/>
              </p:ext>
            </p:extLst>
          </p:nvPr>
        </p:nvGraphicFramePr>
        <p:xfrm>
          <a:off x="611560" y="4075112"/>
          <a:ext cx="3174300" cy="1459800"/>
        </p:xfrm>
        <a:graphic>
          <a:graphicData uri="http://schemas.openxmlformats.org/presentationml/2006/ole">
            <mc:AlternateContent xmlns:mc="http://schemas.openxmlformats.org/markup-compatibility/2006">
              <mc:Choice xmlns:v="urn:schemas-microsoft-com:vml" Requires="v">
                <p:oleObj spid="_x0000_s4374" name="Equation" r:id="rId4" imgW="1269720" imgH="583920" progId="Equation.3">
                  <p:embed/>
                </p:oleObj>
              </mc:Choice>
              <mc:Fallback>
                <p:oleObj name="Equation" r:id="rId4" imgW="1269720" imgH="58392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75112"/>
                        <a:ext cx="3174300" cy="145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22"/>
          <p:cNvSpPr txBox="1"/>
          <p:nvPr/>
        </p:nvSpPr>
        <p:spPr>
          <a:xfrm>
            <a:off x="7015988" y="3551893"/>
            <a:ext cx="698500" cy="523220"/>
          </a:xfrm>
          <a:prstGeom prst="rect">
            <a:avLst/>
          </a:prstGeom>
          <a:noFill/>
        </p:spPr>
        <p:txBody>
          <a:bodyPr wrap="square" rtlCol="0">
            <a:spAutoFit/>
          </a:bodyPr>
          <a:lstStyle/>
          <a:p>
            <a:r>
              <a:rPr lang="en-US" altLang="zh-TW" sz="2800" b="1" dirty="0" smtClean="0"/>
              <a:t>w</a:t>
            </a:r>
            <a:endParaRPr lang="zh-TW" altLang="en-US" sz="2800" b="1" dirty="0"/>
          </a:p>
        </p:txBody>
      </p:sp>
      <p:sp>
        <p:nvSpPr>
          <p:cNvPr id="17" name="Rectangle 16"/>
          <p:cNvSpPr/>
          <p:nvPr/>
        </p:nvSpPr>
        <p:spPr>
          <a:xfrm>
            <a:off x="7382256" y="1503216"/>
            <a:ext cx="862415" cy="369332"/>
          </a:xfrm>
          <a:prstGeom prst="rect">
            <a:avLst/>
          </a:prstGeom>
        </p:spPr>
        <p:txBody>
          <a:bodyPr wrap="square">
            <a:spAutoFit/>
          </a:bodyPr>
          <a:lstStyle/>
          <a:p>
            <a:pPr algn="ctr"/>
            <a:r>
              <a:rPr lang="en-US" altLang="zh-TW" b="1" dirty="0" err="1" smtClean="0"/>
              <a:t>y</a:t>
            </a:r>
            <a:r>
              <a:rPr lang="en-US" altLang="zh-TW" sz="1200" b="1" dirty="0" err="1" smtClean="0"/>
              <a:t>j</a:t>
            </a:r>
            <a:endParaRPr lang="en-US" altLang="zh-TW" b="1" dirty="0" smtClean="0"/>
          </a:p>
        </p:txBody>
      </p:sp>
      <p:sp>
        <p:nvSpPr>
          <p:cNvPr id="18"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1895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4"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404664"/>
            <a:ext cx="665678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87" name="文字方塊 2"/>
          <p:cNvSpPr txBox="1">
            <a:spLocks noChangeArrowheads="1"/>
          </p:cNvSpPr>
          <p:nvPr/>
        </p:nvSpPr>
        <p:spPr bwMode="auto">
          <a:xfrm>
            <a:off x="0" y="0"/>
            <a:ext cx="9144000" cy="72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0">
            <a:no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3300" b="1" dirty="0">
                <a:latin typeface="Times New Roman" panose="02020603050405020304" pitchFamily="18" charset="0"/>
                <a:cs typeface="Times New Roman" panose="02020603050405020304" pitchFamily="18" charset="0"/>
              </a:rPr>
              <a:t>Gradient Descent Algorithm</a:t>
            </a:r>
            <a:endParaRPr lang="zh-TW" altLang="en-US" sz="3300" b="1" dirty="0">
              <a:latin typeface="Times New Roman" panose="02020603050405020304" pitchFamily="18" charset="0"/>
              <a:cs typeface="Times New Roman" panose="02020603050405020304" pitchFamily="18" charset="0"/>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15" name="群組 14"/>
          <p:cNvGrpSpPr/>
          <p:nvPr/>
        </p:nvGrpSpPr>
        <p:grpSpPr>
          <a:xfrm>
            <a:off x="1143872" y="1333500"/>
            <a:ext cx="6386105" cy="4330313"/>
            <a:chOff x="1143872" y="1333500"/>
            <a:chExt cx="6386105" cy="4330313"/>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333500"/>
              <a:ext cx="51625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8" name="文字方塊 17"/>
                <p:cNvSpPr txBox="1"/>
                <p:nvPr/>
              </p:nvSpPr>
              <p:spPr>
                <a:xfrm>
                  <a:off x="6923464" y="4038972"/>
                  <a:ext cx="606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a:rPr>
                              <m:t>𝑤</m:t>
                            </m:r>
                          </m:e>
                          <m:sub>
                            <m:r>
                              <a:rPr lang="en-US" altLang="zh-TW" sz="2400" b="0" i="1" smtClean="0">
                                <a:latin typeface="Cambria Math"/>
                              </a:rPr>
                              <m:t>1</m:t>
                            </m:r>
                          </m:sub>
                        </m:sSub>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6923464" y="4038972"/>
                  <a:ext cx="606513" cy="461665"/>
                </a:xfrm>
                <a:prstGeom prst="rect">
                  <a:avLst/>
                </a:prstGeom>
                <a:blipFill rotWithShape="1">
                  <a:blip r:embed="rId3"/>
                  <a:stretch>
                    <a:fillRect b="-1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4636746" y="5202148"/>
                  <a:ext cx="6136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a:rPr>
                              <m:t>𝑤</m:t>
                            </m:r>
                          </m:e>
                          <m:sub>
                            <m:r>
                              <a:rPr lang="en-US" altLang="zh-TW" sz="2400" b="0" i="1" smtClean="0">
                                <a:latin typeface="Cambria Math"/>
                              </a:rPr>
                              <m:t>2</m:t>
                            </m:r>
                          </m:sub>
                        </m:sSub>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4636746" y="5202148"/>
                  <a:ext cx="613630" cy="461665"/>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1143872" y="1357764"/>
                  <a:ext cx="10674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a:rPr>
                              <m:t>𝐸</m:t>
                            </m:r>
                            <m:r>
                              <a:rPr lang="en-US" altLang="zh-TW" sz="2400" b="0" i="1" smtClean="0">
                                <a:latin typeface="Cambria Math"/>
                              </a:rPr>
                              <m:t>(</m:t>
                            </m:r>
                            <m:r>
                              <a:rPr lang="en-US" altLang="zh-TW" sz="2400" b="0" i="1" smtClean="0">
                                <a:latin typeface="Cambria Math"/>
                              </a:rPr>
                              <m:t>𝑤</m:t>
                            </m:r>
                          </m:e>
                          <m:sub>
                            <m:r>
                              <a:rPr lang="en-US" altLang="zh-TW" sz="2400" b="0" i="1" smtClean="0">
                                <a:latin typeface="Cambria Math"/>
                              </a:rPr>
                              <m:t>1</m:t>
                            </m:r>
                          </m:sub>
                        </m:sSub>
                        <m:r>
                          <a:rPr lang="en-US" altLang="zh-TW" sz="2400" b="0" i="1" smtClean="0">
                            <a:latin typeface="Cambria Math"/>
                          </a:rPr>
                          <m:t>)</m:t>
                        </m:r>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1143872" y="1357764"/>
                  <a:ext cx="1067408" cy="461665"/>
                </a:xfrm>
                <a:prstGeom prst="rect">
                  <a:avLst/>
                </a:prstGeom>
                <a:blipFill rotWithShape="1">
                  <a:blip r:embed="rId5"/>
                  <a:stretch>
                    <a:fillRect r="-1143" b="-18667"/>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95307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609600" y="1301972"/>
            <a:ext cx="7677150" cy="4032647"/>
          </a:xfrm>
          <a:prstGeom prst="rect">
            <a:avLst/>
          </a:prstGeom>
          <a:noFill/>
          <a:ln w="9525">
            <a:noFill/>
            <a:miter lim="800000"/>
            <a:headEnd/>
            <a:tailEnd/>
          </a:ln>
        </p:spPr>
      </p:pic>
      <p:sp>
        <p:nvSpPr>
          <p:cNvPr id="5" name="AutoShape 7"/>
          <p:cNvSpPr>
            <a:spLocks noChangeArrowheads="1"/>
          </p:cNvSpPr>
          <p:nvPr/>
        </p:nvSpPr>
        <p:spPr bwMode="auto">
          <a:xfrm>
            <a:off x="3790950" y="281525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6" name="AutoShape 8"/>
          <p:cNvSpPr>
            <a:spLocks noChangeArrowheads="1"/>
          </p:cNvSpPr>
          <p:nvPr/>
        </p:nvSpPr>
        <p:spPr bwMode="auto">
          <a:xfrm>
            <a:off x="3829050" y="3033140"/>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7" name="AutoShape 9"/>
          <p:cNvSpPr>
            <a:spLocks noChangeArrowheads="1"/>
          </p:cNvSpPr>
          <p:nvPr/>
        </p:nvSpPr>
        <p:spPr bwMode="auto">
          <a:xfrm>
            <a:off x="3810000" y="32545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8" name="AutoShape 10"/>
          <p:cNvSpPr>
            <a:spLocks noChangeArrowheads="1"/>
          </p:cNvSpPr>
          <p:nvPr/>
        </p:nvSpPr>
        <p:spPr bwMode="auto">
          <a:xfrm>
            <a:off x="3581400" y="34831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9" name="AutoShape 11"/>
          <p:cNvSpPr>
            <a:spLocks noChangeArrowheads="1"/>
          </p:cNvSpPr>
          <p:nvPr/>
        </p:nvSpPr>
        <p:spPr bwMode="auto">
          <a:xfrm>
            <a:off x="3657600" y="37117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0" name="AutoShape 12"/>
          <p:cNvSpPr>
            <a:spLocks noChangeArrowheads="1"/>
          </p:cNvSpPr>
          <p:nvPr/>
        </p:nvSpPr>
        <p:spPr bwMode="auto">
          <a:xfrm>
            <a:off x="3962400" y="376894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1" name="AutoShape 13"/>
          <p:cNvSpPr>
            <a:spLocks noChangeArrowheads="1"/>
          </p:cNvSpPr>
          <p:nvPr/>
        </p:nvSpPr>
        <p:spPr bwMode="auto">
          <a:xfrm>
            <a:off x="4114800" y="39403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2" name="AutoShape 14"/>
          <p:cNvSpPr>
            <a:spLocks noChangeArrowheads="1"/>
          </p:cNvSpPr>
          <p:nvPr/>
        </p:nvSpPr>
        <p:spPr bwMode="auto">
          <a:xfrm>
            <a:off x="4038600" y="41689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cxnSp>
        <p:nvCxnSpPr>
          <p:cNvPr id="13" name="AutoShape 15"/>
          <p:cNvCxnSpPr>
            <a:cxnSpLocks noChangeShapeType="1"/>
          </p:cNvCxnSpPr>
          <p:nvPr/>
        </p:nvCxnSpPr>
        <p:spPr bwMode="auto">
          <a:xfrm>
            <a:off x="3692525" y="3568921"/>
            <a:ext cx="76200" cy="228600"/>
          </a:xfrm>
          <a:prstGeom prst="straightConnector1">
            <a:avLst/>
          </a:prstGeom>
          <a:noFill/>
          <a:ln w="28575">
            <a:solidFill>
              <a:schemeClr val="tx1"/>
            </a:solidFill>
            <a:round/>
            <a:headEnd/>
            <a:tailEnd/>
          </a:ln>
        </p:spPr>
      </p:cxnSp>
      <p:cxnSp>
        <p:nvCxnSpPr>
          <p:cNvPr id="14" name="AutoShape 16"/>
          <p:cNvCxnSpPr>
            <a:cxnSpLocks noChangeShapeType="1"/>
          </p:cNvCxnSpPr>
          <p:nvPr/>
        </p:nvCxnSpPr>
        <p:spPr bwMode="auto">
          <a:xfrm flipH="1">
            <a:off x="3692525" y="3340321"/>
            <a:ext cx="228600" cy="228600"/>
          </a:xfrm>
          <a:prstGeom prst="straightConnector1">
            <a:avLst/>
          </a:prstGeom>
          <a:noFill/>
          <a:ln w="28575">
            <a:solidFill>
              <a:schemeClr val="tx1"/>
            </a:solidFill>
            <a:round/>
            <a:headEnd/>
            <a:tailEnd/>
          </a:ln>
        </p:spPr>
      </p:cxnSp>
      <p:cxnSp>
        <p:nvCxnSpPr>
          <p:cNvPr id="15" name="AutoShape 17"/>
          <p:cNvCxnSpPr>
            <a:cxnSpLocks noChangeShapeType="1"/>
          </p:cNvCxnSpPr>
          <p:nvPr/>
        </p:nvCxnSpPr>
        <p:spPr bwMode="auto">
          <a:xfrm>
            <a:off x="3775075" y="3797521"/>
            <a:ext cx="304800" cy="57150"/>
          </a:xfrm>
          <a:prstGeom prst="straightConnector1">
            <a:avLst/>
          </a:prstGeom>
          <a:noFill/>
          <a:ln w="28575">
            <a:solidFill>
              <a:schemeClr val="tx1"/>
            </a:solidFill>
            <a:round/>
            <a:headEnd/>
            <a:tailEnd/>
          </a:ln>
        </p:spPr>
      </p:cxnSp>
      <p:cxnSp>
        <p:nvCxnSpPr>
          <p:cNvPr id="16" name="AutoShape 18"/>
          <p:cNvCxnSpPr>
            <a:cxnSpLocks noChangeShapeType="1"/>
          </p:cNvCxnSpPr>
          <p:nvPr/>
        </p:nvCxnSpPr>
        <p:spPr bwMode="auto">
          <a:xfrm>
            <a:off x="4068763" y="3854671"/>
            <a:ext cx="152400" cy="171450"/>
          </a:xfrm>
          <a:prstGeom prst="straightConnector1">
            <a:avLst/>
          </a:prstGeom>
          <a:noFill/>
          <a:ln w="28575">
            <a:solidFill>
              <a:schemeClr val="tx1"/>
            </a:solidFill>
            <a:round/>
            <a:headEnd/>
            <a:tailEnd/>
          </a:ln>
        </p:spPr>
      </p:cxnSp>
      <p:cxnSp>
        <p:nvCxnSpPr>
          <p:cNvPr id="17" name="AutoShape 19"/>
          <p:cNvCxnSpPr>
            <a:cxnSpLocks noChangeShapeType="1"/>
          </p:cNvCxnSpPr>
          <p:nvPr/>
        </p:nvCxnSpPr>
        <p:spPr bwMode="auto">
          <a:xfrm flipH="1">
            <a:off x="4144963" y="4026121"/>
            <a:ext cx="76200" cy="228600"/>
          </a:xfrm>
          <a:prstGeom prst="straightConnector1">
            <a:avLst/>
          </a:prstGeom>
          <a:noFill/>
          <a:ln w="28575">
            <a:solidFill>
              <a:schemeClr val="tx1"/>
            </a:solidFill>
            <a:round/>
            <a:headEnd/>
            <a:tailEnd/>
          </a:ln>
        </p:spPr>
      </p:cxnSp>
      <p:sp>
        <p:nvSpPr>
          <p:cNvPr id="18" name="Line 20"/>
          <p:cNvSpPr>
            <a:spLocks noChangeShapeType="1"/>
          </p:cNvSpPr>
          <p:nvPr/>
        </p:nvSpPr>
        <p:spPr bwMode="auto">
          <a:xfrm>
            <a:off x="3905251" y="2900981"/>
            <a:ext cx="42863" cy="228600"/>
          </a:xfrm>
          <a:prstGeom prst="line">
            <a:avLst/>
          </a:prstGeom>
          <a:noFill/>
          <a:ln w="28575">
            <a:solidFill>
              <a:schemeClr val="tx1"/>
            </a:solidFill>
            <a:round/>
            <a:headEnd/>
            <a:tailEnd/>
          </a:ln>
        </p:spPr>
        <p:txBody>
          <a:bodyPr/>
          <a:lstStyle/>
          <a:p>
            <a:endParaRPr lang="en-US">
              <a:solidFill>
                <a:prstClr val="black"/>
              </a:solidFill>
            </a:endParaRPr>
          </a:p>
        </p:txBody>
      </p:sp>
      <p:sp>
        <p:nvSpPr>
          <p:cNvPr id="19" name="Line 21"/>
          <p:cNvSpPr>
            <a:spLocks noChangeShapeType="1"/>
          </p:cNvSpPr>
          <p:nvPr/>
        </p:nvSpPr>
        <p:spPr bwMode="auto">
          <a:xfrm flipH="1">
            <a:off x="3924301" y="3126009"/>
            <a:ext cx="23813" cy="210741"/>
          </a:xfrm>
          <a:prstGeom prst="line">
            <a:avLst/>
          </a:prstGeom>
          <a:noFill/>
          <a:ln w="28575">
            <a:solidFill>
              <a:schemeClr val="tx1"/>
            </a:solidFill>
            <a:round/>
            <a:headEnd/>
            <a:tailEnd/>
          </a:ln>
        </p:spPr>
        <p:txBody>
          <a:bodyPr/>
          <a:lstStyle/>
          <a:p>
            <a:endParaRPr lang="en-US">
              <a:solidFill>
                <a:prstClr val="black"/>
              </a:solidFill>
            </a:endParaRPr>
          </a:p>
        </p:txBody>
      </p:sp>
      <p:graphicFrame>
        <p:nvGraphicFramePr>
          <p:cNvPr id="9219" name="Object 3"/>
          <p:cNvGraphicFramePr>
            <a:graphicFrameLocks noGrp="1" noChangeAspect="1"/>
          </p:cNvGraphicFramePr>
          <p:nvPr>
            <p:extLst>
              <p:ext uri="{D42A27DB-BD31-4B8C-83A1-F6EECF244321}">
                <p14:modId xmlns:p14="http://schemas.microsoft.com/office/powerpoint/2010/main" val="1766035981"/>
              </p:ext>
            </p:extLst>
          </p:nvPr>
        </p:nvGraphicFramePr>
        <p:xfrm>
          <a:off x="3581400" y="5445726"/>
          <a:ext cx="1997075" cy="666750"/>
        </p:xfrm>
        <a:graphic>
          <a:graphicData uri="http://schemas.openxmlformats.org/presentationml/2006/ole">
            <mc:AlternateContent xmlns:mc="http://schemas.openxmlformats.org/markup-compatibility/2006">
              <mc:Choice xmlns:v="urn:schemas-microsoft-com:vml" Requires="v">
                <p:oleObj spid="_x0000_s13460" name="Equation" r:id="rId5" imgW="1028520" imgH="393480" progId="Equation.3">
                  <p:embed/>
                </p:oleObj>
              </mc:Choice>
              <mc:Fallback>
                <p:oleObj name="Equation" r:id="rId5" imgW="1028520" imgH="39348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445726"/>
                        <a:ext cx="1997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5"/>
          <p:cNvSpPr txBox="1">
            <a:spLocks noChangeArrowheads="1"/>
          </p:cNvSpPr>
          <p:nvPr/>
        </p:nvSpPr>
        <p:spPr bwMode="auto">
          <a:xfrm>
            <a:off x="5408681" y="6011996"/>
            <a:ext cx="1501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800" dirty="0" smtClean="0">
                <a:solidFill>
                  <a:schemeClr val="hlink"/>
                </a:solidFill>
              </a:rPr>
              <a:t>Learning rate</a:t>
            </a:r>
            <a:endParaRPr lang="en-US" sz="1800" dirty="0">
              <a:solidFill>
                <a:schemeClr val="hlink"/>
              </a:solidFill>
            </a:endParaRPr>
          </a:p>
        </p:txBody>
      </p:sp>
      <p:sp>
        <p:nvSpPr>
          <p:cNvPr id="25" name="Line 27"/>
          <p:cNvSpPr>
            <a:spLocks noChangeShapeType="1"/>
          </p:cNvSpPr>
          <p:nvPr/>
        </p:nvSpPr>
        <p:spPr bwMode="auto">
          <a:xfrm flipH="1" flipV="1">
            <a:off x="4963887" y="5895758"/>
            <a:ext cx="444794" cy="29901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26" name="Text Box 15"/>
          <p:cNvSpPr txBox="1">
            <a:spLocks noChangeArrowheads="1"/>
          </p:cNvSpPr>
          <p:nvPr/>
        </p:nvSpPr>
        <p:spPr bwMode="auto">
          <a:xfrm>
            <a:off x="1865366" y="6010108"/>
            <a:ext cx="1903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800" dirty="0" smtClean="0">
                <a:solidFill>
                  <a:schemeClr val="hlink"/>
                </a:solidFill>
              </a:rPr>
              <a:t>Updated weights</a:t>
            </a:r>
            <a:endParaRPr lang="en-US" sz="1800" dirty="0">
              <a:solidFill>
                <a:schemeClr val="hlink"/>
              </a:solidFill>
            </a:endParaRPr>
          </a:p>
        </p:txBody>
      </p:sp>
      <p:sp>
        <p:nvSpPr>
          <p:cNvPr id="27" name="Line 27"/>
          <p:cNvSpPr>
            <a:spLocks noChangeShapeType="1"/>
          </p:cNvSpPr>
          <p:nvPr/>
        </p:nvSpPr>
        <p:spPr bwMode="auto">
          <a:xfrm flipV="1">
            <a:off x="2612570" y="5895758"/>
            <a:ext cx="968829" cy="22136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30" name="文字方塊 29"/>
          <p:cNvSpPr txBox="1"/>
          <p:nvPr/>
        </p:nvSpPr>
        <p:spPr>
          <a:xfrm>
            <a:off x="762000" y="3199589"/>
            <a:ext cx="753626" cy="369332"/>
          </a:xfrm>
          <a:prstGeom prst="rect">
            <a:avLst/>
          </a:prstGeom>
          <a:noFill/>
        </p:spPr>
        <p:txBody>
          <a:bodyPr wrap="square" rtlCol="0">
            <a:spAutoFit/>
          </a:bodyPr>
          <a:lstStyle/>
          <a:p>
            <a:r>
              <a:rPr lang="en-US" altLang="zh-TW" dirty="0" smtClean="0"/>
              <a:t>Error</a:t>
            </a:r>
            <a:endParaRPr lang="zh-TW" altLang="en-US" dirty="0"/>
          </a:p>
        </p:txBody>
      </p:sp>
      <p:pic>
        <p:nvPicPr>
          <p:cNvPr id="31" name="Picture 2" descr="C:\Users\user\Desktop\Artificial_neural_network.png"/>
          <p:cNvPicPr>
            <a:picLocks noChangeAspect="1" noChangeArrowheads="1"/>
          </p:cNvPicPr>
          <p:nvPr/>
        </p:nvPicPr>
        <p:blipFill>
          <a:blip r:embed="rId7" cstate="print"/>
          <a:srcRect/>
          <a:stretch>
            <a:fillRect/>
          </a:stretch>
        </p:blipFill>
        <p:spPr bwMode="auto">
          <a:xfrm>
            <a:off x="5950773" y="1442759"/>
            <a:ext cx="3228200" cy="2886933"/>
          </a:xfrm>
          <a:prstGeom prst="rect">
            <a:avLst/>
          </a:prstGeom>
          <a:noFill/>
        </p:spPr>
      </p:pic>
      <p:sp>
        <p:nvSpPr>
          <p:cNvPr id="33" name="文字方塊 32"/>
          <p:cNvSpPr txBox="1"/>
          <p:nvPr/>
        </p:nvSpPr>
        <p:spPr>
          <a:xfrm>
            <a:off x="7960425" y="3626190"/>
            <a:ext cx="698500" cy="523220"/>
          </a:xfrm>
          <a:prstGeom prst="rect">
            <a:avLst/>
          </a:prstGeom>
          <a:noFill/>
        </p:spPr>
        <p:txBody>
          <a:bodyPr wrap="square" rtlCol="0">
            <a:spAutoFit/>
          </a:bodyPr>
          <a:lstStyle/>
          <a:p>
            <a:r>
              <a:rPr lang="en-US" altLang="zh-TW" sz="2800" b="1" dirty="0" smtClean="0"/>
              <a:t>w</a:t>
            </a:r>
            <a:r>
              <a:rPr lang="en-US" altLang="zh-TW" sz="1400" b="1" dirty="0" smtClean="0"/>
              <a:t>4</a:t>
            </a:r>
            <a:endParaRPr lang="zh-TW" altLang="en-US" sz="2800" b="1" dirty="0"/>
          </a:p>
        </p:txBody>
      </p:sp>
      <p:sp>
        <p:nvSpPr>
          <p:cNvPr id="34" name="文字方塊 33"/>
          <p:cNvSpPr txBox="1"/>
          <p:nvPr/>
        </p:nvSpPr>
        <p:spPr>
          <a:xfrm>
            <a:off x="7331081" y="3615165"/>
            <a:ext cx="508000" cy="523220"/>
          </a:xfrm>
          <a:prstGeom prst="rect">
            <a:avLst/>
          </a:prstGeom>
          <a:noFill/>
        </p:spPr>
        <p:txBody>
          <a:bodyPr wrap="square" rtlCol="0">
            <a:spAutoFit/>
          </a:bodyPr>
          <a:lstStyle/>
          <a:p>
            <a:r>
              <a:rPr lang="en-US" altLang="zh-TW" sz="2800" b="1" dirty="0" smtClean="0"/>
              <a:t>x</a:t>
            </a:r>
            <a:r>
              <a:rPr lang="en-US" altLang="zh-TW" sz="1400" b="1" dirty="0" smtClean="0"/>
              <a:t>4</a:t>
            </a:r>
            <a:endParaRPr lang="zh-TW" altLang="en-US" sz="2800" b="1" dirty="0"/>
          </a:p>
        </p:txBody>
      </p:sp>
      <p:sp>
        <p:nvSpPr>
          <p:cNvPr id="35" name="文字方塊 24"/>
          <p:cNvSpPr txBox="1"/>
          <p:nvPr/>
        </p:nvSpPr>
        <p:spPr>
          <a:xfrm>
            <a:off x="7331081" y="2985064"/>
            <a:ext cx="508000" cy="523220"/>
          </a:xfrm>
          <a:prstGeom prst="rect">
            <a:avLst/>
          </a:prstGeom>
          <a:noFill/>
        </p:spPr>
        <p:txBody>
          <a:bodyPr wrap="square" rtlCol="0">
            <a:spAutoFit/>
          </a:bodyPr>
          <a:lstStyle/>
          <a:p>
            <a:r>
              <a:rPr lang="en-US" altLang="zh-TW" sz="2800" b="1" dirty="0" smtClean="0"/>
              <a:t>x</a:t>
            </a:r>
            <a:r>
              <a:rPr lang="en-US" altLang="zh-TW" sz="1400" b="1" dirty="0" smtClean="0"/>
              <a:t>3</a:t>
            </a:r>
            <a:endParaRPr lang="zh-TW" altLang="en-US" sz="2800" b="1" dirty="0"/>
          </a:p>
        </p:txBody>
      </p:sp>
      <p:sp>
        <p:nvSpPr>
          <p:cNvPr id="36" name="文字方塊 24"/>
          <p:cNvSpPr txBox="1"/>
          <p:nvPr/>
        </p:nvSpPr>
        <p:spPr>
          <a:xfrm>
            <a:off x="7338985" y="2361939"/>
            <a:ext cx="508000" cy="523220"/>
          </a:xfrm>
          <a:prstGeom prst="rect">
            <a:avLst/>
          </a:prstGeom>
          <a:noFill/>
        </p:spPr>
        <p:txBody>
          <a:bodyPr wrap="square" rtlCol="0">
            <a:spAutoFit/>
          </a:bodyPr>
          <a:lstStyle/>
          <a:p>
            <a:r>
              <a:rPr lang="en-US" altLang="zh-TW" sz="2800" b="1" dirty="0" smtClean="0"/>
              <a:t>x</a:t>
            </a:r>
            <a:r>
              <a:rPr lang="en-US" altLang="zh-TW" sz="1400" b="1" dirty="0" smtClean="0"/>
              <a:t>2</a:t>
            </a:r>
            <a:endParaRPr lang="zh-TW" altLang="en-US" sz="2800" b="1" dirty="0"/>
          </a:p>
        </p:txBody>
      </p:sp>
      <p:sp>
        <p:nvSpPr>
          <p:cNvPr id="37" name="文字方塊 24"/>
          <p:cNvSpPr txBox="1"/>
          <p:nvPr/>
        </p:nvSpPr>
        <p:spPr>
          <a:xfrm>
            <a:off x="7338985" y="1724060"/>
            <a:ext cx="508000" cy="523220"/>
          </a:xfrm>
          <a:prstGeom prst="rect">
            <a:avLst/>
          </a:prstGeom>
          <a:noFill/>
        </p:spPr>
        <p:txBody>
          <a:bodyPr wrap="square" rtlCol="0">
            <a:spAutoFit/>
          </a:bodyPr>
          <a:lstStyle/>
          <a:p>
            <a:r>
              <a:rPr lang="en-US" altLang="zh-TW" sz="2800" b="1" dirty="0" smtClean="0"/>
              <a:t>x</a:t>
            </a:r>
            <a:r>
              <a:rPr lang="en-US" altLang="zh-TW" sz="1400" b="1" dirty="0" smtClean="0"/>
              <a:t>1</a:t>
            </a:r>
            <a:endParaRPr lang="zh-TW" altLang="en-US" sz="2800" b="1" dirty="0"/>
          </a:p>
        </p:txBody>
      </p:sp>
      <p:sp>
        <p:nvSpPr>
          <p:cNvPr id="38" name="文字方塊 22"/>
          <p:cNvSpPr txBox="1"/>
          <p:nvPr/>
        </p:nvSpPr>
        <p:spPr>
          <a:xfrm>
            <a:off x="7922071" y="3135784"/>
            <a:ext cx="698500" cy="523220"/>
          </a:xfrm>
          <a:prstGeom prst="rect">
            <a:avLst/>
          </a:prstGeom>
          <a:noFill/>
        </p:spPr>
        <p:txBody>
          <a:bodyPr wrap="square" rtlCol="0">
            <a:spAutoFit/>
          </a:bodyPr>
          <a:lstStyle/>
          <a:p>
            <a:r>
              <a:rPr lang="en-US" altLang="zh-TW" sz="2800" b="1" dirty="0" smtClean="0"/>
              <a:t>w</a:t>
            </a:r>
            <a:r>
              <a:rPr lang="en-US" altLang="zh-TW" sz="1400" b="1" dirty="0" smtClean="0"/>
              <a:t>3</a:t>
            </a:r>
            <a:endParaRPr lang="zh-TW" altLang="en-US" sz="2800" b="1" dirty="0"/>
          </a:p>
        </p:txBody>
      </p:sp>
      <p:sp>
        <p:nvSpPr>
          <p:cNvPr id="39" name="文字方塊 22"/>
          <p:cNvSpPr txBox="1"/>
          <p:nvPr/>
        </p:nvSpPr>
        <p:spPr>
          <a:xfrm>
            <a:off x="7912023" y="2652936"/>
            <a:ext cx="698500" cy="523220"/>
          </a:xfrm>
          <a:prstGeom prst="rect">
            <a:avLst/>
          </a:prstGeom>
          <a:noFill/>
        </p:spPr>
        <p:txBody>
          <a:bodyPr wrap="square" rtlCol="0">
            <a:spAutoFit/>
          </a:bodyPr>
          <a:lstStyle/>
          <a:p>
            <a:r>
              <a:rPr lang="en-US" altLang="zh-TW" sz="2800" b="1" dirty="0" smtClean="0"/>
              <a:t>w</a:t>
            </a:r>
            <a:r>
              <a:rPr lang="en-US" altLang="zh-TW" sz="1400" b="1" dirty="0" smtClean="0"/>
              <a:t>2</a:t>
            </a:r>
            <a:endParaRPr lang="zh-TW" altLang="en-US" sz="2800" b="1" dirty="0"/>
          </a:p>
        </p:txBody>
      </p:sp>
      <p:sp>
        <p:nvSpPr>
          <p:cNvPr id="40" name="文字方塊 22"/>
          <p:cNvSpPr txBox="1"/>
          <p:nvPr/>
        </p:nvSpPr>
        <p:spPr>
          <a:xfrm>
            <a:off x="7919897" y="2207294"/>
            <a:ext cx="698500" cy="523220"/>
          </a:xfrm>
          <a:prstGeom prst="rect">
            <a:avLst/>
          </a:prstGeom>
          <a:noFill/>
        </p:spPr>
        <p:txBody>
          <a:bodyPr wrap="square" rtlCol="0">
            <a:spAutoFit/>
          </a:bodyPr>
          <a:lstStyle/>
          <a:p>
            <a:r>
              <a:rPr lang="en-US" altLang="zh-TW" sz="2800" b="1" dirty="0" smtClean="0"/>
              <a:t>w</a:t>
            </a:r>
            <a:r>
              <a:rPr lang="en-US" altLang="zh-TW" sz="1400" b="1" dirty="0" smtClean="0"/>
              <a:t>1</a:t>
            </a:r>
            <a:endParaRPr lang="zh-TW" altLang="en-US" sz="2800" b="1" dirty="0"/>
          </a:p>
        </p:txBody>
      </p:sp>
      <p:sp>
        <p:nvSpPr>
          <p:cNvPr id="41" name="標題 1"/>
          <p:cNvSpPr>
            <a:spLocks noGrp="1"/>
          </p:cNvSpPr>
          <p:nvPr>
            <p:ph type="title"/>
          </p:nvPr>
        </p:nvSpPr>
        <p:spPr>
          <a:xfrm>
            <a:off x="0" y="0"/>
            <a:ext cx="9144000" cy="720000"/>
          </a:xfrm>
        </p:spPr>
        <p:txBody>
          <a:bodyPr/>
          <a:lstStyle/>
          <a:p>
            <a:pPr algn="l"/>
            <a:r>
              <a:rPr lang="en-US" altLang="zh-TW" dirty="0" smtClean="0"/>
              <a:t>Gradient Descent Algorithm</a:t>
            </a:r>
            <a:endParaRPr lang="zh-TW" altLang="en-US" dirty="0"/>
          </a:p>
        </p:txBody>
      </p:sp>
      <p:sp>
        <p:nvSpPr>
          <p:cNvPr id="4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43" name="Text Box 15"/>
          <p:cNvSpPr txBox="1">
            <a:spLocks noChangeArrowheads="1"/>
          </p:cNvSpPr>
          <p:nvPr/>
        </p:nvSpPr>
        <p:spPr bwMode="auto">
          <a:xfrm>
            <a:off x="3419872" y="6309320"/>
            <a:ext cx="22757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1800" dirty="0" smtClean="0">
                <a:solidFill>
                  <a:schemeClr val="hlink"/>
                </a:solidFill>
                <a:latin typeface="Times New Roman" panose="02020603050405020304" pitchFamily="18" charset="0"/>
                <a:cs typeface="Times New Roman" panose="02020603050405020304" pitchFamily="18" charset="0"/>
              </a:rPr>
              <a:t>Weight at t-</a:t>
            </a:r>
            <a:r>
              <a:rPr lang="en-US" sz="1800" dirty="0" err="1" smtClean="0">
                <a:solidFill>
                  <a:schemeClr val="hlink"/>
                </a:solidFill>
                <a:latin typeface="Times New Roman" panose="02020603050405020304" pitchFamily="18" charset="0"/>
                <a:cs typeface="Times New Roman" panose="02020603050405020304" pitchFamily="18" charset="0"/>
              </a:rPr>
              <a:t>th</a:t>
            </a:r>
            <a:r>
              <a:rPr lang="en-US" sz="1800" dirty="0" smtClean="0">
                <a:solidFill>
                  <a:schemeClr val="hlink"/>
                </a:solidFill>
                <a:latin typeface="Times New Roman" panose="02020603050405020304" pitchFamily="18" charset="0"/>
                <a:cs typeface="Times New Roman" panose="02020603050405020304" pitchFamily="18" charset="0"/>
              </a:rPr>
              <a:t> iteration</a:t>
            </a:r>
            <a:endParaRPr lang="en-US" sz="1800" dirty="0">
              <a:solidFill>
                <a:schemeClr val="hlink"/>
              </a:solidFill>
              <a:latin typeface="Times New Roman" panose="02020603050405020304" pitchFamily="18" charset="0"/>
              <a:cs typeface="Times New Roman" panose="02020603050405020304" pitchFamily="18" charset="0"/>
            </a:endParaRPr>
          </a:p>
        </p:txBody>
      </p:sp>
      <p:sp>
        <p:nvSpPr>
          <p:cNvPr id="44" name="Line 27"/>
          <p:cNvSpPr>
            <a:spLocks noChangeShapeType="1"/>
          </p:cNvSpPr>
          <p:nvPr/>
        </p:nvSpPr>
        <p:spPr bwMode="auto">
          <a:xfrm flipH="1" flipV="1">
            <a:off x="4448175" y="5858880"/>
            <a:ext cx="0" cy="52244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45" name="文字方塊 44"/>
          <p:cNvSpPr txBox="1"/>
          <p:nvPr/>
        </p:nvSpPr>
        <p:spPr>
          <a:xfrm>
            <a:off x="2782209" y="4725144"/>
            <a:ext cx="753626" cy="369332"/>
          </a:xfrm>
          <a:prstGeom prst="rect">
            <a:avLst/>
          </a:prstGeom>
          <a:noFill/>
        </p:spPr>
        <p:txBody>
          <a:bodyPr wrap="square" rtlCol="0">
            <a:spAutoFit/>
          </a:bodyPr>
          <a:lstStyle/>
          <a:p>
            <a:r>
              <a:rPr lang="en-US" altLang="zh-TW" dirty="0" smtClean="0"/>
              <a:t>w</a:t>
            </a:r>
            <a:r>
              <a:rPr lang="en-US" altLang="zh-TW" sz="700" dirty="0" smtClean="0"/>
              <a:t>1</a:t>
            </a:r>
            <a:endParaRPr lang="zh-TW" altLang="en-US" dirty="0"/>
          </a:p>
        </p:txBody>
      </p:sp>
      <p:sp>
        <p:nvSpPr>
          <p:cNvPr id="46" name="文字方塊 45"/>
          <p:cNvSpPr txBox="1"/>
          <p:nvPr/>
        </p:nvSpPr>
        <p:spPr>
          <a:xfrm>
            <a:off x="6554678" y="4509120"/>
            <a:ext cx="753626" cy="369332"/>
          </a:xfrm>
          <a:prstGeom prst="rect">
            <a:avLst/>
          </a:prstGeom>
          <a:noFill/>
        </p:spPr>
        <p:txBody>
          <a:bodyPr wrap="square" rtlCol="0">
            <a:spAutoFit/>
          </a:bodyPr>
          <a:lstStyle/>
          <a:p>
            <a:r>
              <a:rPr lang="en-US" altLang="zh-TW" dirty="0" smtClean="0"/>
              <a:t>w</a:t>
            </a:r>
            <a:r>
              <a:rPr lang="en-US" altLang="zh-TW" sz="700" dirty="0" smtClean="0"/>
              <a:t>2</a:t>
            </a:r>
            <a:endParaRPr lang="zh-TW" altLang="en-US" dirty="0"/>
          </a:p>
        </p:txBody>
      </p:sp>
    </p:spTree>
    <p:extLst>
      <p:ext uri="{BB962C8B-B14F-4D97-AF65-F5344CB8AC3E}">
        <p14:creationId xmlns:p14="http://schemas.microsoft.com/office/powerpoint/2010/main" val="32504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nodeType="afterEffect">
                                  <p:stCondLst>
                                    <p:cond delay="5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2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par>
                                <p:cTn id="68" presetID="4" presetClass="entr" presetSubtype="16"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ox(in)">
                                      <p:cBhvr>
                                        <p:cTn id="70" dur="500"/>
                                        <p:tgtEl>
                                          <p:spTgt spid="3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ox(in)">
                                      <p:cBhvr>
                                        <p:cTn id="73" dur="500"/>
                                        <p:tgtEl>
                                          <p:spTgt spid="33"/>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ox(in)">
                                      <p:cBhvr>
                                        <p:cTn id="76" dur="500"/>
                                        <p:tgtEl>
                                          <p:spTgt spid="3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ox(in)">
                                      <p:cBhvr>
                                        <p:cTn id="79" dur="500"/>
                                        <p:tgtEl>
                                          <p:spTgt spid="38"/>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500"/>
                                        <p:tgtEl>
                                          <p:spTgt spid="39"/>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ox(in)">
                                      <p:cBhvr>
                                        <p:cTn id="85" dur="500"/>
                                        <p:tgtEl>
                                          <p:spTgt spid="4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ox(in)">
                                      <p:cBhvr>
                                        <p:cTn id="88" dur="500"/>
                                        <p:tgtEl>
                                          <p:spTgt spid="3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linds(horizontal)">
                                      <p:cBhvr>
                                        <p:cTn id="91" dur="500"/>
                                        <p:tgtEl>
                                          <p:spTgt spid="36"/>
                                        </p:tgtEl>
                                      </p:cBhvr>
                                    </p:animEffect>
                                  </p:childTnLst>
                                </p:cTn>
                              </p:par>
                              <p:par>
                                <p:cTn id="92" presetID="4" presetClass="entr" presetSubtype="16"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ox(in)">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8" grpId="0" animBg="1"/>
      <p:bldP spid="19" grpId="0" animBg="1"/>
      <p:bldP spid="24" grpId="0"/>
      <p:bldP spid="25" grpId="0" animBg="1"/>
      <p:bldP spid="26" grpId="0"/>
      <p:bldP spid="27" grpId="0" animBg="1"/>
      <p:bldP spid="33" grpId="0"/>
      <p:bldP spid="34" grpId="0"/>
      <p:bldP spid="35" grpId="0"/>
      <p:bldP spid="36" grpId="0"/>
      <p:bldP spid="37" grpId="0"/>
      <p:bldP spid="38" grpId="0"/>
      <p:bldP spid="39" grpId="0"/>
      <p:bldP spid="40" grpId="0"/>
      <p:bldP spid="43" grpId="0"/>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0"/>
            <a:ext cx="8114400" cy="720000"/>
          </a:xfrm>
          <a:noFill/>
          <a:ln>
            <a:miter lim="800000"/>
            <a:headEnd/>
            <a:tailEnd/>
          </a:ln>
        </p:spPr>
        <p:txBody>
          <a:bodyPr vert="horz" wrap="square" lIns="91440" tIns="45720" rIns="91440" bIns="45720" numCol="1" anchor="ctr" anchorCtr="0" compatLnSpc="1">
            <a:prstTxWarp prst="textNoShape">
              <a:avLst/>
            </a:prstTxWarp>
          </a:bodyPr>
          <a:lstStyle/>
          <a:p>
            <a:pPr algn="l">
              <a:lnSpc>
                <a:spcPct val="90000"/>
              </a:lnSpc>
            </a:pPr>
            <a:r>
              <a:rPr lang="en-US" altLang="zh-TW" sz="3300" b="1" dirty="0" smtClean="0">
                <a:latin typeface="Times New Roman" pitchFamily="18" charset="0"/>
              </a:rPr>
              <a:t>Neural Network </a:t>
            </a:r>
            <a:r>
              <a:rPr lang="en-US" altLang="zh-TW" sz="3300" b="1" dirty="0" smtClean="0">
                <a:latin typeface="Times New Roman" pitchFamily="18" charset="0"/>
                <a:cs typeface="Times New Roman" pitchFamily="18" charset="0"/>
              </a:rPr>
              <a:t>— Formal Formulation</a:t>
            </a:r>
            <a:endParaRPr lang="en-US" altLang="zh-TW" sz="3300" b="1" dirty="0" smtClean="0">
              <a:latin typeface="Times New Roman" pitchFamily="18" charset="0"/>
            </a:endParaRP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400" b="1" dirty="0" smtClean="0">
                    <a:latin typeface="Times New Roman" pitchFamily="18" charset="0"/>
                  </a:rPr>
                  <a:t>Neural Network (Multi-Layer Perceptron): </a:t>
                </a:r>
                <a:endParaRPr lang="en-US" altLang="zh-TW" sz="2400" dirty="0" smtClean="0">
                  <a:latin typeface="Times New Roman" pitchFamily="18" charset="0"/>
                </a:endParaRPr>
              </a:p>
              <a:p>
                <a:pPr marL="542925" lvl="1" indent="-182563">
                  <a:spcBef>
                    <a:spcPct val="0"/>
                  </a:spcBef>
                </a:pPr>
                <a:r>
                  <a:rPr lang="en-US" altLang="zh-TW" sz="2000" dirty="0" smtClean="0">
                    <a:latin typeface="Times New Roman" pitchFamily="18" charset="0"/>
                  </a:rPr>
                  <a:t>a non-linear statistical modeling tool</a:t>
                </a:r>
              </a:p>
              <a:p>
                <a:pPr marL="542925" lvl="1" indent="-182563">
                  <a:spcBef>
                    <a:spcPct val="0"/>
                  </a:spcBef>
                </a:pPr>
                <a:r>
                  <a:rPr lang="en-US" altLang="zh-TW" sz="2000" dirty="0" smtClean="0">
                    <a:latin typeface="Times New Roman" pitchFamily="18" charset="0"/>
                  </a:rPr>
                  <a:t>architecture: input layer </a:t>
                </a:r>
                <a14:m>
                  <m:oMath xmlns:m="http://schemas.openxmlformats.org/officeDocument/2006/math">
                    <m:acc>
                      <m:accPr>
                        <m:chr m:val="⃑"/>
                        <m:ctrlPr>
                          <a:rPr lang="en-US" altLang="zh-TW" sz="2000" i="1" smtClean="0">
                            <a:latin typeface="Cambria Math"/>
                          </a:rPr>
                        </m:ctrlPr>
                      </m:accPr>
                      <m:e>
                        <m:r>
                          <a:rPr lang="en-US" altLang="zh-TW" sz="2000" b="0" i="1" smtClean="0">
                            <a:latin typeface="Cambria Math"/>
                          </a:rPr>
                          <m:t>𝑥</m:t>
                        </m:r>
                      </m:e>
                    </m:acc>
                  </m:oMath>
                </a14:m>
                <a:r>
                  <a:rPr lang="en-US" altLang="zh-TW" sz="2000" dirty="0" smtClean="0">
                    <a:latin typeface="Times New Roman" pitchFamily="18" charset="0"/>
                  </a:rPr>
                  <a:t>, hidden layer </a:t>
                </a:r>
                <a14:m>
                  <m:oMath xmlns:m="http://schemas.openxmlformats.org/officeDocument/2006/math">
                    <m:acc>
                      <m:accPr>
                        <m:chr m:val="⃑"/>
                        <m:ctrlPr>
                          <a:rPr lang="en-US" altLang="zh-TW" sz="2000" i="1">
                            <a:latin typeface="Cambria Math"/>
                          </a:rPr>
                        </m:ctrlPr>
                      </m:accPr>
                      <m:e>
                        <m:r>
                          <a:rPr lang="en-US" altLang="zh-TW" sz="2000" b="0" i="1" smtClean="0">
                            <a:latin typeface="Cambria Math"/>
                          </a:rPr>
                          <m:t>h</m:t>
                        </m:r>
                      </m:e>
                    </m:acc>
                  </m:oMath>
                </a14:m>
                <a:r>
                  <a:rPr lang="en-US" altLang="zh-TW" sz="2000" dirty="0" smtClean="0">
                    <a:latin typeface="Times New Roman" pitchFamily="18" charset="0"/>
                  </a:rPr>
                  <a:t>, and </a:t>
                </a:r>
                <a:r>
                  <a:rPr lang="en-US" altLang="zh-TW" sz="2000" dirty="0">
                    <a:latin typeface="Times New Roman" pitchFamily="18" charset="0"/>
                  </a:rPr>
                  <a:t>output layer </a:t>
                </a:r>
                <a14:m>
                  <m:oMath xmlns:m="http://schemas.openxmlformats.org/officeDocument/2006/math">
                    <m:acc>
                      <m:accPr>
                        <m:chr m:val="⃑"/>
                        <m:ctrlPr>
                          <a:rPr lang="en-US" altLang="zh-TW" sz="2000" i="1">
                            <a:latin typeface="Cambria Math"/>
                          </a:rPr>
                        </m:ctrlPr>
                      </m:accPr>
                      <m:e>
                        <m:r>
                          <a:rPr lang="en-US" altLang="zh-TW" sz="2000" b="0" i="1" smtClean="0">
                            <a:latin typeface="Cambria Math"/>
                          </a:rPr>
                          <m:t>𝑦</m:t>
                        </m:r>
                      </m:e>
                    </m:acc>
                  </m:oMath>
                </a14:m>
                <a:endParaRPr lang="en-US" altLang="zh-TW" sz="20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542925" lvl="1" indent="-182563" eaLnBrk="1" hangingPunct="1">
                  <a:lnSpc>
                    <a:spcPct val="80000"/>
                  </a:lnSpc>
                  <a:spcBef>
                    <a:spcPct val="0"/>
                  </a:spcBef>
                  <a:buNone/>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a:latin typeface="Times New Roman" pitchFamily="18" charset="0"/>
                  <a:sym typeface="Symbol" pitchFamily="18" charset="2"/>
                </a:endParaRPr>
              </a:p>
              <a:p>
                <a:pPr marL="542925" lvl="1" indent="-182563" eaLnBrk="1" hangingPunct="1">
                  <a:lnSpc>
                    <a:spcPct val="80000"/>
                  </a:lnSpc>
                  <a:spcBef>
                    <a:spcPct val="0"/>
                  </a:spcBef>
                </a:pPr>
                <a:r>
                  <a:rPr lang="en-US" altLang="zh-TW" sz="2000" dirty="0" err="1" smtClean="0">
                    <a:latin typeface="Times New Roman" pitchFamily="18" charset="0"/>
                    <a:sym typeface="Symbol" pitchFamily="18" charset="2"/>
                  </a:rPr>
                  <a:t>W</a:t>
                </a:r>
                <a:r>
                  <a:rPr lang="en-US" altLang="zh-TW" sz="2000" baseline="30000" dirty="0" err="1" smtClean="0">
                    <a:latin typeface="Times New Roman" pitchFamily="18" charset="0"/>
                    <a:sym typeface="Symbol" pitchFamily="18" charset="2"/>
                  </a:rPr>
                  <a:t>h</a:t>
                </a:r>
                <a:r>
                  <a:rPr lang="en-US" altLang="zh-TW" sz="2000" dirty="0" smtClean="0">
                    <a:latin typeface="Times New Roman" pitchFamily="18" charset="0"/>
                    <a:sym typeface="Symbol" pitchFamily="18" charset="2"/>
                  </a:rPr>
                  <a:t>, </a:t>
                </a:r>
                <a:r>
                  <a:rPr lang="en-US" altLang="zh-TW" sz="2000" dirty="0" err="1" smtClean="0">
                    <a:latin typeface="Times New Roman" pitchFamily="18" charset="0"/>
                    <a:sym typeface="Symbol" pitchFamily="18" charset="2"/>
                  </a:rPr>
                  <a:t>W</a:t>
                </a:r>
                <a:r>
                  <a:rPr lang="en-US" altLang="zh-TW" sz="2000" baseline="30000" dirty="0" err="1" smtClean="0">
                    <a:latin typeface="Times New Roman" pitchFamily="18" charset="0"/>
                    <a:sym typeface="Symbol" pitchFamily="18" charset="2"/>
                  </a:rPr>
                  <a:t>y</a:t>
                </a:r>
                <a:r>
                  <a:rPr lang="en-US" altLang="zh-TW" sz="2000" dirty="0" smtClean="0">
                    <a:latin typeface="Times New Roman" pitchFamily="18" charset="0"/>
                    <a:sym typeface="Symbol" pitchFamily="18" charset="2"/>
                  </a:rPr>
                  <a:t>: weight matrix; </a:t>
                </a:r>
                <a:r>
                  <a:rPr lang="en-US" altLang="zh-TW" sz="2000" dirty="0" err="1" smtClean="0">
                    <a:latin typeface="Times New Roman" pitchFamily="18" charset="0"/>
                    <a:sym typeface="Symbol" pitchFamily="18" charset="2"/>
                  </a:rPr>
                  <a:t>b</a:t>
                </a:r>
                <a:r>
                  <a:rPr lang="en-US" altLang="zh-TW" sz="2000" baseline="30000" dirty="0" err="1" smtClean="0">
                    <a:latin typeface="Times New Roman" pitchFamily="18" charset="0"/>
                    <a:sym typeface="Symbol" pitchFamily="18" charset="2"/>
                  </a:rPr>
                  <a:t>h</a:t>
                </a:r>
                <a:r>
                  <a:rPr lang="en-US" altLang="zh-TW" sz="2000" dirty="0" smtClean="0">
                    <a:latin typeface="Times New Roman" pitchFamily="18" charset="0"/>
                    <a:sym typeface="Symbol" pitchFamily="18" charset="2"/>
                  </a:rPr>
                  <a:t>, b</a:t>
                </a:r>
                <a:r>
                  <a:rPr lang="en-US" altLang="zh-TW" sz="2000" baseline="30000" dirty="0" smtClean="0">
                    <a:latin typeface="Times New Roman" pitchFamily="18" charset="0"/>
                    <a:sym typeface="Symbol" pitchFamily="18" charset="2"/>
                  </a:rPr>
                  <a:t>y</a:t>
                </a:r>
                <a:r>
                  <a:rPr lang="en-US" altLang="zh-TW" sz="2000" dirty="0" smtClean="0">
                    <a:latin typeface="Times New Roman" pitchFamily="18" charset="0"/>
                    <a:sym typeface="Symbol" pitchFamily="18" charset="2"/>
                  </a:rPr>
                  <a:t>: </a:t>
                </a:r>
                <a:r>
                  <a:rPr lang="en-US" altLang="zh-TW" sz="2000" smtClean="0">
                    <a:latin typeface="Times New Roman" pitchFamily="18" charset="0"/>
                    <a:sym typeface="Symbol" pitchFamily="18" charset="2"/>
                  </a:rPr>
                  <a:t>bias vector</a:t>
                </a:r>
                <a:endParaRPr lang="en-US" altLang="zh-TW" sz="20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a:latin typeface="Times New Roman" pitchFamily="18" charset="0"/>
                  <a:sym typeface="Symbol" pitchFamily="18" charset="2"/>
                </a:endParaRPr>
              </a:p>
              <a:p>
                <a:pPr marL="180975" indent="-180975">
                  <a:lnSpc>
                    <a:spcPct val="80000"/>
                  </a:lnSpc>
                  <a:spcBef>
                    <a:spcPct val="0"/>
                  </a:spcBef>
                </a:pPr>
                <a:r>
                  <a:rPr lang="en-US" altLang="zh-TW" sz="2400" b="1" dirty="0">
                    <a:latin typeface="Times New Roman" pitchFamily="18" charset="0"/>
                  </a:rPr>
                  <a:t>Neural Network Training: </a:t>
                </a:r>
              </a:p>
              <a:p>
                <a:pPr marL="542925" lvl="1" indent="-182563">
                  <a:spcBef>
                    <a:spcPct val="0"/>
                  </a:spcBef>
                </a:pPr>
                <a:r>
                  <a:rPr lang="en-US" altLang="zh-TW" sz="2000" dirty="0">
                    <a:latin typeface="Times New Roman" pitchFamily="18" charset="0"/>
                    <a:sym typeface="Symbol" pitchFamily="18" charset="2"/>
                  </a:rPr>
                  <a:t>with training examples (</a:t>
                </a:r>
                <a14:m>
                  <m:oMath xmlns:m="http://schemas.openxmlformats.org/officeDocument/2006/math">
                    <m:sSup>
                      <m:sSupPr>
                        <m:ctrlPr>
                          <a:rPr lang="en-US" altLang="zh-TW" sz="2000" i="1" dirty="0">
                            <a:latin typeface="Cambria Math"/>
                            <a:sym typeface="Symbol" pitchFamily="18" charset="2"/>
                          </a:rPr>
                        </m:ctrlPr>
                      </m:sSupPr>
                      <m:e>
                        <m:acc>
                          <m:accPr>
                            <m:chr m:val="⃑"/>
                            <m:ctrlPr>
                              <a:rPr lang="en-US" altLang="zh-TW" sz="2000" i="1" dirty="0">
                                <a:latin typeface="Cambria Math"/>
                                <a:sym typeface="Symbol" pitchFamily="18" charset="2"/>
                              </a:rPr>
                            </m:ctrlPr>
                          </m:accPr>
                          <m:e>
                            <m:r>
                              <a:rPr lang="en-US" altLang="zh-TW" sz="2000" dirty="0">
                                <a:latin typeface="Cambria Math"/>
                                <a:sym typeface="Symbol" pitchFamily="18" charset="2"/>
                              </a:rPr>
                              <m:t>𝑥</m:t>
                            </m:r>
                          </m:e>
                        </m:acc>
                      </m:e>
                      <m:sup>
                        <m:r>
                          <a:rPr lang="en-US" altLang="zh-TW" sz="2000" dirty="0">
                            <a:latin typeface="Cambria Math"/>
                            <a:sym typeface="Symbol" pitchFamily="18" charset="2"/>
                          </a:rPr>
                          <m:t>(</m:t>
                        </m:r>
                        <m:r>
                          <a:rPr lang="en-US" altLang="zh-TW" sz="2000" dirty="0">
                            <a:latin typeface="Cambria Math"/>
                            <a:sym typeface="Symbol" pitchFamily="18" charset="2"/>
                          </a:rPr>
                          <m:t>𝑖</m:t>
                        </m:r>
                        <m:r>
                          <a:rPr lang="en-US" altLang="zh-TW" sz="2000" dirty="0">
                            <a:latin typeface="Cambria Math"/>
                            <a:sym typeface="Symbol" pitchFamily="18" charset="2"/>
                          </a:rPr>
                          <m:t>)</m:t>
                        </m:r>
                      </m:sup>
                    </m:sSup>
                  </m:oMath>
                </a14:m>
                <a:r>
                  <a:rPr lang="en-US" altLang="zh-TW" sz="2000" dirty="0">
                    <a:latin typeface="Times New Roman" pitchFamily="18" charset="0"/>
                    <a:sym typeface="Symbol" pitchFamily="18" charset="2"/>
                  </a:rPr>
                  <a:t>,</a:t>
                </a:r>
                <a:r>
                  <a:rPr lang="en-US" altLang="zh-TW" sz="2000" dirty="0">
                    <a:latin typeface="Times New Roman" pitchFamily="18" charset="0"/>
                  </a:rPr>
                  <a:t> </a:t>
                </a:r>
                <a14:m>
                  <m:oMath xmlns:m="http://schemas.openxmlformats.org/officeDocument/2006/math">
                    <m:sSup>
                      <m:sSupPr>
                        <m:ctrlPr>
                          <a:rPr lang="en-US" altLang="zh-TW" sz="2000" i="1">
                            <a:latin typeface="Cambria Math"/>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oMath>
                </a14:m>
                <a:r>
                  <a:rPr lang="en-US" altLang="zh-TW" sz="2000" dirty="0">
                    <a:latin typeface="Times New Roman" pitchFamily="18" charset="0"/>
                    <a:sym typeface="Symbol" pitchFamily="18" charset="2"/>
                  </a:rPr>
                  <a:t>) (</a:t>
                </a:r>
                <a14:m>
                  <m:oMath xmlns:m="http://schemas.openxmlformats.org/officeDocument/2006/math">
                    <m:sSup>
                      <m:sSupPr>
                        <m:ctrlPr>
                          <a:rPr lang="en-US" altLang="zh-TW" sz="2000" i="1">
                            <a:latin typeface="Cambria Math"/>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oMath>
                </a14:m>
                <a:r>
                  <a:rPr lang="en-US" altLang="zh-TW" sz="2000" dirty="0">
                    <a:latin typeface="Times New Roman" pitchFamily="18" charset="0"/>
                    <a:sym typeface="Symbol" pitchFamily="18" charset="2"/>
                  </a:rPr>
                  <a:t>: labels)</a:t>
                </a:r>
              </a:p>
              <a:p>
                <a:pPr marL="542925" lvl="1" indent="-182563">
                  <a:spcBef>
                    <a:spcPct val="0"/>
                  </a:spcBef>
                </a:pPr>
                <a:r>
                  <a:rPr lang="en-US" altLang="zh-TW" sz="2000" dirty="0">
                    <a:latin typeface="Times New Roman" pitchFamily="18" charset="0"/>
                    <a:sym typeface="Symbol" pitchFamily="18" charset="2"/>
                  </a:rPr>
                  <a:t>minimize the error function: </a:t>
                </a:r>
                <a14:m>
                  <m:oMath xmlns:m="http://schemas.openxmlformats.org/officeDocument/2006/math">
                    <m:sSup>
                      <m:sSupPr>
                        <m:ctrlPr>
                          <a:rPr lang="en-US" altLang="zh-TW" sz="2000" i="1">
                            <a:latin typeface="Cambria Math"/>
                          </a:rPr>
                        </m:ctrlPr>
                      </m:sSupPr>
                      <m:e>
                        <m:r>
                          <a:rPr lang="en-US" altLang="zh-TW" sz="2000">
                            <a:latin typeface="Cambria Math"/>
                          </a:rPr>
                          <m:t>𝐸</m:t>
                        </m:r>
                        <m:r>
                          <a:rPr lang="en-US" altLang="zh-TW" sz="2000">
                            <a:latin typeface="Cambria Math"/>
                          </a:rPr>
                          <m:t>(</m:t>
                        </m:r>
                        <m:r>
                          <a:rPr lang="en-US" altLang="zh-TW" sz="2000">
                            <a:latin typeface="Cambria Math"/>
                          </a:rPr>
                          <m:t>𝑊</m:t>
                        </m:r>
                      </m:e>
                      <m:sup>
                        <m:r>
                          <a:rPr lang="en-US" altLang="zh-TW" sz="2000">
                            <a:latin typeface="Cambria Math"/>
                          </a:rPr>
                          <m:t>h</m:t>
                        </m:r>
                      </m:sup>
                    </m:sSup>
                    <m:r>
                      <a:rPr lang="en-US" altLang="zh-TW" sz="2000">
                        <a:latin typeface="Cambria Math"/>
                      </a:rPr>
                      <m:t>,</m:t>
                    </m:r>
                    <m:sSup>
                      <m:sSupPr>
                        <m:ctrlPr>
                          <a:rPr lang="en-US" altLang="zh-TW" sz="2000" i="1">
                            <a:latin typeface="Cambria Math"/>
                          </a:rPr>
                        </m:ctrlPr>
                      </m:sSupPr>
                      <m:e>
                        <m:r>
                          <a:rPr lang="en-US" altLang="zh-TW" sz="2000">
                            <a:latin typeface="Cambria Math"/>
                          </a:rPr>
                          <m:t>𝑊</m:t>
                        </m:r>
                      </m:e>
                      <m:sup>
                        <m:r>
                          <m:rPr>
                            <m:sty m:val="p"/>
                          </m:rPr>
                          <a:rPr lang="en-US" altLang="zh-TW" sz="2000" b="0" i="0" smtClean="0">
                            <a:latin typeface="Cambria Math"/>
                          </a:rPr>
                          <m:t>y</m:t>
                        </m:r>
                      </m:sup>
                    </m:sSup>
                    <m:r>
                      <a:rPr lang="en-US" altLang="zh-TW" sz="2000">
                        <a:latin typeface="Cambria Math"/>
                      </a:rPr>
                      <m:t>,</m:t>
                    </m:r>
                    <m:sSup>
                      <m:sSupPr>
                        <m:ctrlPr>
                          <a:rPr lang="en-US" altLang="zh-TW" sz="2000" i="1">
                            <a:latin typeface="Cambria Math"/>
                          </a:rPr>
                        </m:ctrlPr>
                      </m:sSupPr>
                      <m:e>
                        <m:r>
                          <a:rPr lang="en-US" altLang="zh-TW" sz="2000">
                            <a:latin typeface="Cambria Math"/>
                          </a:rPr>
                          <m:t>𝑏</m:t>
                        </m:r>
                      </m:e>
                      <m:sup>
                        <m:r>
                          <a:rPr lang="en-US" altLang="zh-TW" sz="2000">
                            <a:latin typeface="Cambria Math"/>
                          </a:rPr>
                          <m:t>h</m:t>
                        </m:r>
                      </m:sup>
                    </m:sSup>
                    <m:r>
                      <a:rPr lang="en-US" altLang="zh-TW" sz="2000">
                        <a:latin typeface="Cambria Math"/>
                      </a:rPr>
                      <m:t>,</m:t>
                    </m:r>
                    <m:sSup>
                      <m:sSupPr>
                        <m:ctrlPr>
                          <a:rPr lang="en-US" altLang="zh-TW" sz="2000" i="1">
                            <a:latin typeface="Cambria Math"/>
                          </a:rPr>
                        </m:ctrlPr>
                      </m:sSupPr>
                      <m:e>
                        <m:r>
                          <a:rPr lang="en-US" altLang="zh-TW" sz="2000">
                            <a:latin typeface="Cambria Math"/>
                          </a:rPr>
                          <m:t>𝑏</m:t>
                        </m:r>
                      </m:e>
                      <m:sup>
                        <m:r>
                          <m:rPr>
                            <m:sty m:val="p"/>
                          </m:rPr>
                          <a:rPr lang="en-US" altLang="zh-TW" sz="2000" b="0" i="0" smtClean="0">
                            <a:latin typeface="Cambria Math"/>
                          </a:rPr>
                          <m:t>y</m:t>
                        </m:r>
                      </m:sup>
                    </m:sSup>
                    <m:r>
                      <a:rPr lang="en-US" altLang="zh-TW" sz="2000">
                        <a:latin typeface="Cambria Math"/>
                      </a:rPr>
                      <m:t>)=</m:t>
                    </m:r>
                    <m:nary>
                      <m:naryPr>
                        <m:chr m:val="∑"/>
                        <m:limLoc m:val="subSup"/>
                        <m:supHide m:val="on"/>
                        <m:ctrlPr>
                          <a:rPr lang="en-US" altLang="zh-TW" sz="2000" i="1">
                            <a:latin typeface="Cambria Math"/>
                          </a:rPr>
                        </m:ctrlPr>
                      </m:naryPr>
                      <m:sub>
                        <m:r>
                          <m:rPr>
                            <m:brk m:alnAt="9"/>
                          </m:rPr>
                          <a:rPr lang="en-US" altLang="zh-TW" sz="2000">
                            <a:latin typeface="Cambria Math"/>
                          </a:rPr>
                          <m:t>𝑖</m:t>
                        </m:r>
                      </m:sub>
                      <m:sup/>
                      <m:e>
                        <m:sSup>
                          <m:sSupPr>
                            <m:ctrlPr>
                              <a:rPr lang="en-US" altLang="zh-TW" sz="2000" i="1">
                                <a:latin typeface="Cambria Math"/>
                              </a:rPr>
                            </m:ctrlPr>
                          </m:sSupPr>
                          <m:e>
                            <m:r>
                              <a:rPr lang="en-US" altLang="zh-TW" sz="2000">
                                <a:latin typeface="Cambria Math"/>
                              </a:rPr>
                              <m:t>||</m:t>
                            </m:r>
                            <m:sSup>
                              <m:sSupPr>
                                <m:ctrlPr>
                                  <a:rPr lang="en-US" altLang="zh-TW" sz="2000" i="1">
                                    <a:latin typeface="Cambria Math"/>
                                  </a:rPr>
                                </m:ctrlPr>
                              </m:sSupPr>
                              <m:e>
                                <m:r>
                                  <a:rPr lang="en-US" altLang="zh-TW" sz="2000">
                                    <a:latin typeface="Cambria Math"/>
                                  </a:rPr>
                                  <m:t>𝑦</m:t>
                                </m:r>
                              </m:e>
                              <m:sup>
                                <m:r>
                                  <a:rPr lang="en-US" altLang="zh-TW" sz="2000">
                                    <a:latin typeface="Cambria Math"/>
                                  </a:rPr>
                                  <m:t>(</m:t>
                                </m:r>
                                <m:r>
                                  <a:rPr lang="en-US" altLang="zh-TW" sz="2000">
                                    <a:latin typeface="Cambria Math"/>
                                  </a:rPr>
                                  <m:t>𝑖</m:t>
                                </m:r>
                                <m:r>
                                  <a:rPr lang="en-US" altLang="zh-TW" sz="2000">
                                    <a:latin typeface="Cambria Math"/>
                                  </a:rPr>
                                  <m:t>)</m:t>
                                </m:r>
                              </m:sup>
                            </m:sSup>
                            <m:r>
                              <a:rPr lang="en-US" altLang="zh-TW" sz="2000">
                                <a:latin typeface="Cambria Math"/>
                              </a:rPr>
                              <m:t>−</m:t>
                            </m:r>
                            <m:sSup>
                              <m:sSupPr>
                                <m:ctrlPr>
                                  <a:rPr lang="en-US" altLang="zh-TW" sz="2000" i="1">
                                    <a:latin typeface="Cambria Math"/>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r>
                              <a:rPr lang="en-US" altLang="zh-TW" sz="2000">
                                <a:latin typeface="Cambria Math"/>
                              </a:rPr>
                              <m:t>||</m:t>
                            </m:r>
                          </m:e>
                          <m:sup>
                            <m:r>
                              <a:rPr lang="en-US" altLang="zh-TW" sz="2000">
                                <a:latin typeface="Cambria Math"/>
                              </a:rPr>
                              <m:t>2</m:t>
                            </m:r>
                          </m:sup>
                        </m:sSup>
                      </m:e>
                    </m:nary>
                  </m:oMath>
                </a14:m>
                <a:endParaRPr lang="en-US" altLang="zh-TW" sz="2000" dirty="0">
                  <a:latin typeface="Times New Roman" pitchFamily="18" charset="0"/>
                  <a:sym typeface="Symbol" pitchFamily="18" charset="2"/>
                </a:endParaRPr>
              </a:p>
              <a:p>
                <a:pPr marL="542925" lvl="1" indent="-182563">
                  <a:spcBef>
                    <a:spcPct val="0"/>
                  </a:spcBef>
                </a:pPr>
                <a:r>
                  <a:rPr lang="en-US" altLang="zh-TW" sz="2000" dirty="0">
                    <a:latin typeface="Times New Roman" pitchFamily="18" charset="0"/>
                    <a:sym typeface="Symbol" pitchFamily="18" charset="2"/>
                  </a:rPr>
                  <a:t>back propagation: minimizing the </a:t>
                </a:r>
                <a:r>
                  <a:rPr lang="en-US" altLang="zh-TW" sz="2000" dirty="0" smtClean="0">
                    <a:latin typeface="Times New Roman" pitchFamily="18" charset="0"/>
                    <a:sym typeface="Symbol" pitchFamily="18" charset="2"/>
                  </a:rPr>
                  <a:t>error </a:t>
                </a:r>
                <a:r>
                  <a:rPr lang="en-US" altLang="zh-TW" sz="2000" dirty="0">
                    <a:latin typeface="Times New Roman" pitchFamily="18" charset="0"/>
                    <a:sym typeface="Symbol" pitchFamily="18" charset="2"/>
                  </a:rPr>
                  <a:t>function by adjusting the parameters applied beforehand  </a:t>
                </a: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0"/>
                <a:ext cx="8964612" cy="5953125"/>
              </a:xfrm>
              <a:blipFill rotWithShape="1">
                <a:blip r:embed="rId3"/>
                <a:stretch>
                  <a:fillRect l="-952" t="-2049"/>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4932040" y="2359894"/>
                <a:ext cx="2005484"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latin typeface="Cambria Math"/>
                            </a:rPr>
                          </m:ctrlPr>
                        </m:accPr>
                        <m:e>
                          <m:r>
                            <a:rPr lang="en-US" altLang="zh-TW" b="0" i="1" smtClean="0">
                              <a:latin typeface="Cambria Math"/>
                            </a:rPr>
                            <m:t>h</m:t>
                          </m:r>
                        </m:e>
                      </m:acc>
                      <m:r>
                        <a:rPr lang="en-US" altLang="zh-TW" b="0" i="1" smtClean="0">
                          <a:latin typeface="Cambria Math"/>
                        </a:rPr>
                        <m:t>=</m:t>
                      </m:r>
                      <m:r>
                        <a:rPr lang="en-US" altLang="zh-TW" b="0" i="1" smtClean="0">
                          <a:latin typeface="Cambria Math"/>
                        </a:rPr>
                        <m:t>𝑓</m:t>
                      </m:r>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𝑊</m:t>
                          </m:r>
                        </m:e>
                        <m:sup>
                          <m:r>
                            <a:rPr lang="en-US" altLang="zh-TW" b="0" i="1" smtClean="0">
                              <a:latin typeface="Cambria Math"/>
                            </a:rPr>
                            <m:t>h</m:t>
                          </m:r>
                        </m:sup>
                      </m:sSup>
                      <m:acc>
                        <m:accPr>
                          <m:chr m:val="⃑"/>
                          <m:ctrlPr>
                            <a:rPr lang="en-US" altLang="zh-TW" i="1">
                              <a:latin typeface="Cambria Math"/>
                            </a:rPr>
                          </m:ctrlPr>
                        </m:accPr>
                        <m:e>
                          <m:r>
                            <a:rPr lang="en-US" altLang="zh-TW" b="0" i="1" smtClean="0">
                              <a:latin typeface="Cambria Math"/>
                            </a:rPr>
                            <m:t>𝑥</m:t>
                          </m:r>
                        </m:e>
                      </m:acc>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𝑏</m:t>
                          </m:r>
                        </m:e>
                        <m:sup>
                          <m:r>
                            <a:rPr lang="en-US" altLang="zh-TW" b="0" i="1" smtClean="0">
                              <a:latin typeface="Cambria Math"/>
                            </a:rPr>
                            <m:t>h</m:t>
                          </m:r>
                        </m:sup>
                      </m:sSup>
                      <m:r>
                        <a:rPr lang="en-US" altLang="zh-TW" b="0" i="1" smtClean="0">
                          <a:latin typeface="Cambria Math"/>
                        </a:rPr>
                        <m:t>)</m:t>
                      </m:r>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4932040" y="2359894"/>
                <a:ext cx="2005484" cy="410305"/>
              </a:xfrm>
              <a:prstGeom prst="rect">
                <a:avLst/>
              </a:prstGeom>
              <a:blipFill rotWithShape="1">
                <a:blip r:embed="rId4"/>
                <a:stretch>
                  <a:fillRect b="-119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974903" y="2680114"/>
                <a:ext cx="2031902"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latin typeface="Cambria Math"/>
                            </a:rPr>
                          </m:ctrlPr>
                        </m:accPr>
                        <m:e>
                          <m:r>
                            <a:rPr lang="en-US" altLang="zh-TW" b="0" i="1" smtClean="0">
                              <a:latin typeface="Cambria Math"/>
                            </a:rPr>
                            <m:t>𝑦</m:t>
                          </m:r>
                        </m:e>
                      </m:acc>
                      <m:r>
                        <a:rPr lang="en-US" altLang="zh-TW" b="0" i="1" smtClean="0">
                          <a:latin typeface="Cambria Math"/>
                        </a:rPr>
                        <m:t>=</m:t>
                      </m:r>
                      <m:r>
                        <a:rPr lang="en-US" altLang="zh-TW" b="0" i="1" smtClean="0">
                          <a:latin typeface="Cambria Math"/>
                        </a:rPr>
                        <m:t>𝑔</m:t>
                      </m:r>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𝑊</m:t>
                          </m:r>
                        </m:e>
                        <m:sup>
                          <m:r>
                            <a:rPr lang="en-US" altLang="zh-TW" b="0" i="1" smtClean="0">
                              <a:latin typeface="Cambria Math"/>
                            </a:rPr>
                            <m:t>𝑦</m:t>
                          </m:r>
                        </m:sup>
                      </m:sSup>
                      <m:acc>
                        <m:accPr>
                          <m:chr m:val="⃑"/>
                          <m:ctrlPr>
                            <a:rPr lang="en-US" altLang="zh-TW" i="1">
                              <a:latin typeface="Cambria Math"/>
                            </a:rPr>
                          </m:ctrlPr>
                        </m:accPr>
                        <m:e>
                          <m:r>
                            <a:rPr lang="en-US" altLang="zh-TW" i="1">
                              <a:latin typeface="Cambria Math"/>
                            </a:rPr>
                            <m:t>h</m:t>
                          </m:r>
                        </m:e>
                      </m:acc>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𝑏</m:t>
                          </m:r>
                        </m:e>
                        <m:sup>
                          <m:r>
                            <a:rPr lang="en-US" altLang="zh-TW" b="0" i="1" smtClean="0">
                              <a:latin typeface="Cambria Math"/>
                            </a:rPr>
                            <m:t>𝑦</m:t>
                          </m:r>
                        </m:sup>
                      </m:sSup>
                      <m:r>
                        <a:rPr lang="en-US" altLang="zh-TW" b="0" i="1" smtClean="0">
                          <a:latin typeface="Cambria Math"/>
                        </a:rPr>
                        <m:t>)</m:t>
                      </m:r>
                    </m:oMath>
                  </m:oMathPara>
                </a14:m>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974903" y="2680114"/>
                <a:ext cx="2031902" cy="410305"/>
              </a:xfrm>
              <a:prstGeom prst="rect">
                <a:avLst/>
              </a:prstGeom>
              <a:blipFill rotWithShape="1">
                <a:blip r:embed="rId5"/>
                <a:stretch>
                  <a:fillRect b="-119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5076056" y="3140968"/>
                <a:ext cx="3188180" cy="1310039"/>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f,g: non-linear functions</a:t>
                </a:r>
              </a:p>
              <a:p>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e.g. </a:t>
                </a:r>
                <a14:m>
                  <m:oMath xmlns:m="http://schemas.openxmlformats.org/officeDocument/2006/math">
                    <m:r>
                      <a:rPr lang="en-US" altLang="zh-TW" b="0" i="1" smtClean="0">
                        <a:latin typeface="Cambria Math"/>
                        <a:cs typeface="Times New Roman" pitchFamily="18" charset="0"/>
                      </a:rPr>
                      <m:t>𝑓</m:t>
                    </m:r>
                    <m:d>
                      <m:dPr>
                        <m:ctrlPr>
                          <a:rPr lang="en-US" altLang="zh-TW" b="0" i="1" smtClean="0">
                            <a:latin typeface="Cambria Math"/>
                            <a:cs typeface="Times New Roman" pitchFamily="18" charset="0"/>
                          </a:rPr>
                        </m:ctrlPr>
                      </m:dPr>
                      <m:e>
                        <m:r>
                          <a:rPr lang="en-US" altLang="zh-TW" b="0" i="1" smtClean="0">
                            <a:latin typeface="Cambria Math"/>
                            <a:cs typeface="Times New Roman" pitchFamily="18" charset="0"/>
                          </a:rPr>
                          <m:t>𝑧</m:t>
                        </m:r>
                      </m:e>
                    </m:d>
                    <m:r>
                      <a:rPr lang="en-US" altLang="zh-TW" b="0" i="1" smtClean="0">
                        <a:latin typeface="Cambria Math"/>
                        <a:cs typeface="Times New Roman" pitchFamily="18" charset="0"/>
                      </a:rPr>
                      <m:t>=</m:t>
                    </m:r>
                    <m:f>
                      <m:fPr>
                        <m:ctrlPr>
                          <a:rPr lang="en-US" altLang="zh-TW" b="0" i="1" smtClean="0">
                            <a:latin typeface="Cambria Math"/>
                            <a:cs typeface="Times New Roman" pitchFamily="18" charset="0"/>
                          </a:rPr>
                        </m:ctrlPr>
                      </m:fPr>
                      <m:num>
                        <m:r>
                          <a:rPr lang="en-US" altLang="zh-TW" b="0" i="1" smtClean="0">
                            <a:latin typeface="Cambria Math"/>
                            <a:cs typeface="Times New Roman" pitchFamily="18" charset="0"/>
                          </a:rPr>
                          <m:t>1</m:t>
                        </m:r>
                      </m:num>
                      <m:den>
                        <m:r>
                          <a:rPr lang="en-US" altLang="zh-TW" b="0" i="1" smtClean="0">
                            <a:latin typeface="Cambria Math"/>
                            <a:cs typeface="Times New Roman" pitchFamily="18" charset="0"/>
                          </a:rPr>
                          <m:t>1+</m:t>
                        </m:r>
                        <m:sSup>
                          <m:sSupPr>
                            <m:ctrlPr>
                              <a:rPr lang="en-US" altLang="zh-TW" i="1">
                                <a:latin typeface="Cambria Math"/>
                              </a:rPr>
                            </m:ctrlPr>
                          </m:sSupPr>
                          <m:e>
                            <m:r>
                              <a:rPr lang="en-US" altLang="zh-TW" b="0" i="1" smtClean="0">
                                <a:latin typeface="Cambria Math"/>
                              </a:rPr>
                              <m:t>𝑒</m:t>
                            </m:r>
                          </m:e>
                          <m:sup>
                            <m:r>
                              <a:rPr lang="en-US" altLang="zh-TW" b="0" i="1" smtClean="0">
                                <a:latin typeface="Cambria Math"/>
                              </a:rPr>
                              <m:t>−</m:t>
                            </m:r>
                            <m:r>
                              <a:rPr lang="en-US" altLang="zh-TW" b="0" i="1" smtClean="0">
                                <a:latin typeface="Cambria Math"/>
                              </a:rPr>
                              <m:t>𝑧</m:t>
                            </m:r>
                          </m:sup>
                        </m:sSup>
                      </m:den>
                    </m:f>
                  </m:oMath>
                </a14:m>
                <a:r>
                  <a:rPr lang="en-US" altLang="zh-TW" dirty="0" smtClean="0">
                    <a:latin typeface="Times New Roman" pitchFamily="18" charset="0"/>
                    <a:cs typeface="Times New Roman" pitchFamily="18" charset="0"/>
                  </a:rPr>
                  <a:t> (sigmoid)</a:t>
                </a:r>
              </a:p>
              <a:p>
                <a:pPr>
                  <a:spcBef>
                    <a:spcPts val="600"/>
                  </a:spcBef>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14:m>
                  <m:oMath xmlns:m="http://schemas.openxmlformats.org/officeDocument/2006/math">
                    <m:r>
                      <m:rPr>
                        <m:sty m:val="p"/>
                      </m:rPr>
                      <a:rPr lang="en-US" altLang="zh-TW" b="0" i="0" smtClean="0">
                        <a:latin typeface="Cambria Math"/>
                        <a:cs typeface="Times New Roman" pitchFamily="18" charset="0"/>
                      </a:rPr>
                      <m:t>g</m:t>
                    </m:r>
                    <m:d>
                      <m:dPr>
                        <m:ctrlPr>
                          <a:rPr lang="en-US" altLang="zh-TW" i="1">
                            <a:latin typeface="Cambria Math"/>
                            <a:cs typeface="Times New Roman" pitchFamily="18" charset="0"/>
                          </a:rPr>
                        </m:ctrlPr>
                      </m:dPr>
                      <m:e>
                        <m:sSub>
                          <m:sSubPr>
                            <m:ctrlPr>
                              <a:rPr lang="en-US" altLang="zh-TW" i="1" smtClean="0">
                                <a:latin typeface="Cambria Math"/>
                                <a:cs typeface="Times New Roman" pitchFamily="18" charset="0"/>
                              </a:rPr>
                            </m:ctrlPr>
                          </m:sSubPr>
                          <m:e>
                            <m:r>
                              <a:rPr lang="en-US" altLang="zh-TW" b="0" i="1" smtClean="0">
                                <a:latin typeface="Cambria Math"/>
                                <a:cs typeface="Times New Roman" pitchFamily="18" charset="0"/>
                              </a:rPr>
                              <m:t>𝑧</m:t>
                            </m:r>
                          </m:e>
                          <m:sub>
                            <m:r>
                              <a:rPr lang="en-US" altLang="zh-TW" b="0" i="1" smtClean="0">
                                <a:latin typeface="Cambria Math"/>
                                <a:cs typeface="Times New Roman" pitchFamily="18" charset="0"/>
                              </a:rPr>
                              <m:t>𝑚</m:t>
                            </m:r>
                          </m:sub>
                        </m:sSub>
                      </m:e>
                    </m:d>
                    <m:r>
                      <a:rPr lang="en-US" altLang="zh-TW" i="1">
                        <a:latin typeface="Cambria Math"/>
                        <a:cs typeface="Times New Roman" pitchFamily="18" charset="0"/>
                      </a:rPr>
                      <m:t>=</m:t>
                    </m:r>
                    <m:f>
                      <m:fPr>
                        <m:ctrlPr>
                          <a:rPr lang="en-US" altLang="zh-TW" i="1">
                            <a:latin typeface="Cambria Math"/>
                            <a:cs typeface="Times New Roman" pitchFamily="18" charset="0"/>
                          </a:rPr>
                        </m:ctrlPr>
                      </m:fPr>
                      <m:num>
                        <m:sSup>
                          <m:sSupPr>
                            <m:ctrlPr>
                              <a:rPr lang="en-US" altLang="zh-TW" i="1">
                                <a:latin typeface="Cambria Math"/>
                              </a:rPr>
                            </m:ctrlPr>
                          </m:sSupPr>
                          <m:e>
                            <m:r>
                              <a:rPr lang="en-US" altLang="zh-TW" i="1">
                                <a:latin typeface="Cambria Math"/>
                              </a:rPr>
                              <m:t>𝑒</m:t>
                            </m:r>
                          </m:e>
                          <m:sup>
                            <m:sSub>
                              <m:sSubPr>
                                <m:ctrlPr>
                                  <a:rPr lang="en-US" altLang="zh-TW" i="1" smtClean="0">
                                    <a:latin typeface="Cambria Math"/>
                                  </a:rPr>
                                </m:ctrlPr>
                              </m:sSubPr>
                              <m:e>
                                <m:r>
                                  <a:rPr lang="en-US" altLang="zh-TW" b="0" i="1" smtClean="0">
                                    <a:latin typeface="Cambria Math"/>
                                  </a:rPr>
                                  <m:t>𝑧</m:t>
                                </m:r>
                              </m:e>
                              <m:sub>
                                <m:r>
                                  <a:rPr lang="en-US" altLang="zh-TW" b="0" i="1" smtClean="0">
                                    <a:latin typeface="Cambria Math"/>
                                  </a:rPr>
                                  <m:t>𝑚</m:t>
                                </m:r>
                              </m:sub>
                            </m:sSub>
                          </m:sup>
                        </m:sSup>
                      </m:num>
                      <m:den>
                        <m:nary>
                          <m:naryPr>
                            <m:chr m:val="∑"/>
                            <m:limLoc m:val="subSup"/>
                            <m:supHide m:val="on"/>
                            <m:ctrlPr>
                              <a:rPr lang="en-US" altLang="zh-TW" i="1" smtClean="0">
                                <a:latin typeface="Cambria Math"/>
                                <a:cs typeface="Times New Roman" pitchFamily="18" charset="0"/>
                              </a:rPr>
                            </m:ctrlPr>
                          </m:naryPr>
                          <m:sub>
                            <m:r>
                              <m:rPr>
                                <m:brk m:alnAt="9"/>
                              </m:rPr>
                              <a:rPr lang="en-US" altLang="zh-TW" b="0" i="1" smtClean="0">
                                <a:latin typeface="Cambria Math"/>
                                <a:cs typeface="Times New Roman" pitchFamily="18" charset="0"/>
                              </a:rPr>
                              <m:t>𝑘</m:t>
                            </m:r>
                          </m:sub>
                          <m:sup/>
                          <m:e>
                            <m:sSup>
                              <m:sSupPr>
                                <m:ctrlPr>
                                  <a:rPr lang="en-US" altLang="zh-TW" i="1">
                                    <a:latin typeface="Cambria Math"/>
                                  </a:rPr>
                                </m:ctrlPr>
                              </m:sSupPr>
                              <m:e>
                                <m:r>
                                  <a:rPr lang="en-US" altLang="zh-TW" i="1">
                                    <a:latin typeface="Cambria Math"/>
                                  </a:rPr>
                                  <m:t>𝑒</m:t>
                                </m:r>
                              </m:e>
                              <m:sup>
                                <m:sSub>
                                  <m:sSubPr>
                                    <m:ctrlPr>
                                      <a:rPr lang="en-US" altLang="zh-TW" i="1" smtClean="0">
                                        <a:latin typeface="Cambria Math"/>
                                      </a:rPr>
                                    </m:ctrlPr>
                                  </m:sSubPr>
                                  <m:e>
                                    <m:r>
                                      <a:rPr lang="en-US" altLang="zh-TW" b="0" i="1" smtClean="0">
                                        <a:latin typeface="Cambria Math"/>
                                      </a:rPr>
                                      <m:t>𝑧</m:t>
                                    </m:r>
                                  </m:e>
                                  <m:sub>
                                    <m:r>
                                      <a:rPr lang="en-US" altLang="zh-TW" b="0" i="1" smtClean="0">
                                        <a:latin typeface="Cambria Math"/>
                                      </a:rPr>
                                      <m:t>𝑘</m:t>
                                    </m:r>
                                  </m:sub>
                                </m:sSub>
                              </m:sup>
                            </m:sSup>
                          </m:e>
                        </m:nary>
                      </m:den>
                    </m:f>
                  </m:oMath>
                </a14:m>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softmax</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5076056" y="3140968"/>
                <a:ext cx="3188180" cy="1310039"/>
              </a:xfrm>
              <a:prstGeom prst="rect">
                <a:avLst/>
              </a:prstGeom>
              <a:blipFill rotWithShape="1">
                <a:blip r:embed="rId6"/>
                <a:stretch>
                  <a:fillRect l="-1721" t="-2326" b="-36279"/>
                </a:stretch>
              </a:blipFill>
            </p:spPr>
            <p:txBody>
              <a:bodyPr/>
              <a:lstStyle/>
              <a:p>
                <a:r>
                  <a:rPr lang="zh-TW" altLang="en-US">
                    <a:noFill/>
                  </a:rPr>
                  <a:t> </a:t>
                </a:r>
              </a:p>
            </p:txBody>
          </p:sp>
        </mc:Fallback>
      </mc:AlternateContent>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9" name="群組 8"/>
          <p:cNvGrpSpPr/>
          <p:nvPr/>
        </p:nvGrpSpPr>
        <p:grpSpPr>
          <a:xfrm>
            <a:off x="748283" y="1988840"/>
            <a:ext cx="3895725" cy="2476500"/>
            <a:chOff x="748283" y="1988840"/>
            <a:chExt cx="3895725" cy="2476500"/>
          </a:xfrm>
        </p:grpSpPr>
        <p:grpSp>
          <p:nvGrpSpPr>
            <p:cNvPr id="8" name="群組 7"/>
            <p:cNvGrpSpPr/>
            <p:nvPr/>
          </p:nvGrpSpPr>
          <p:grpSpPr>
            <a:xfrm>
              <a:off x="748283" y="1988840"/>
              <a:ext cx="3895725" cy="2476500"/>
              <a:chOff x="748283" y="1988840"/>
              <a:chExt cx="3895725" cy="2476500"/>
            </a:xfrm>
          </p:grpSpPr>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283" y="1988840"/>
                <a:ext cx="38957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矩形 15"/>
                  <p:cNvSpPr/>
                  <p:nvPr/>
                </p:nvSpPr>
                <p:spPr>
                  <a:xfrm>
                    <a:off x="1918626" y="2365972"/>
                    <a:ext cx="141705"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𝑥</m:t>
                              </m:r>
                            </m:e>
                          </m:acc>
                        </m:oMath>
                      </m:oMathPara>
                    </a14:m>
                    <a:endParaRPr lang="zh-TW" altLang="en-US" sz="1400" dirty="0"/>
                  </a:p>
                </p:txBody>
              </p:sp>
            </mc:Choice>
            <mc:Fallback xmlns="">
              <p:sp>
                <p:nvSpPr>
                  <p:cNvPr id="16" name="矩形 15"/>
                  <p:cNvSpPr>
                    <a:spLocks noRot="1" noChangeAspect="1" noMove="1" noResize="1" noEditPoints="1" noAdjustHandles="1" noChangeArrowheads="1" noChangeShapeType="1" noTextEdit="1"/>
                  </p:cNvSpPr>
                  <p:nvPr/>
                </p:nvSpPr>
                <p:spPr>
                  <a:xfrm>
                    <a:off x="1918626" y="2365972"/>
                    <a:ext cx="141705" cy="215444"/>
                  </a:xfrm>
                  <a:prstGeom prst="rect">
                    <a:avLst/>
                  </a:prstGeom>
                  <a:blipFill rotWithShape="1">
                    <a:blip r:embed="rId8"/>
                    <a:stretch>
                      <a:fillRect l="-21739" t="-17143" r="-6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4318217" y="2581416"/>
                    <a:ext cx="144142"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𝑦</m:t>
                              </m:r>
                            </m:e>
                          </m:acc>
                        </m:oMath>
                      </m:oMathPara>
                    </a14:m>
                    <a:endParaRPr lang="zh-TW" altLang="en-US" sz="1400" dirty="0"/>
                  </a:p>
                </p:txBody>
              </p:sp>
            </mc:Choice>
            <mc:Fallback xmlns="">
              <p:sp>
                <p:nvSpPr>
                  <p:cNvPr id="17" name="矩形 16"/>
                  <p:cNvSpPr>
                    <a:spLocks noRot="1" noChangeAspect="1" noMove="1" noResize="1" noEditPoints="1" noAdjustHandles="1" noChangeArrowheads="1" noChangeShapeType="1" noTextEdit="1"/>
                  </p:cNvSpPr>
                  <p:nvPr/>
                </p:nvSpPr>
                <p:spPr>
                  <a:xfrm>
                    <a:off x="4318217" y="2581416"/>
                    <a:ext cx="144142" cy="215444"/>
                  </a:xfrm>
                  <a:prstGeom prst="rect">
                    <a:avLst/>
                  </a:prstGeom>
                  <a:blipFill rotWithShape="1">
                    <a:blip r:embed="rId9"/>
                    <a:stretch>
                      <a:fillRect l="-29167" t="-16667" r="-66667" b="-22222"/>
                    </a:stretch>
                  </a:blipFill>
                </p:spPr>
                <p:txBody>
                  <a:bodyPr/>
                  <a:lstStyle/>
                  <a:p>
                    <a:r>
                      <a:rPr lang="zh-TW" altLang="en-US">
                        <a:noFill/>
                      </a:rPr>
                      <a:t> </a:t>
                    </a:r>
                  </a:p>
                </p:txBody>
              </p:sp>
            </mc:Fallback>
          </mc:AlternateContent>
        </p:grpSp>
        <p:sp>
          <p:nvSpPr>
            <p:cNvPr id="2" name="矩形 1"/>
            <p:cNvSpPr/>
            <p:nvPr/>
          </p:nvSpPr>
          <p:spPr>
            <a:xfrm>
              <a:off x="3248148" y="2060848"/>
              <a:ext cx="108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8" name="內容版面配置區 2"/>
              <p:cNvSpPr>
                <a:spLocks noGrp="1"/>
              </p:cNvSpPr>
              <p:nvPr>
                <p:ph idx="1"/>
              </p:nvPr>
            </p:nvSpPr>
            <p:spPr>
              <a:xfrm>
                <a:off x="3146033" y="2046994"/>
                <a:ext cx="298376" cy="282641"/>
              </a:xfrm>
            </p:spPr>
            <p:txBody>
              <a:bodyPr wrap="square" lIns="0" tIns="0" rIns="0" bIns="0">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zh-TW" altLang="en-US" sz="1600" i="1" smtClean="0">
                              <a:latin typeface="Cambria Math"/>
                            </a:rPr>
                          </m:ctrlPr>
                        </m:accPr>
                        <m:e>
                          <m:r>
                            <a:rPr lang="en-US" altLang="zh-TW" sz="1600" b="0" i="1" smtClean="0">
                              <a:latin typeface="Cambria Math"/>
                            </a:rPr>
                            <m:t>h</m:t>
                          </m:r>
                        </m:e>
                      </m:acc>
                    </m:oMath>
                  </m:oMathPara>
                </a14:m>
                <a:endParaRPr lang="zh-TW" altLang="en-US" sz="1600" dirty="0"/>
              </a:p>
            </p:txBody>
          </p:sp>
        </mc:Choice>
        <mc:Fallback xmlns="">
          <p:sp>
            <p:nvSpPr>
              <p:cNvPr id="18" name="內容版面配置區 2"/>
              <p:cNvSpPr>
                <a:spLocks noGrp="1" noRot="1" noChangeAspect="1" noMove="1" noResize="1" noEditPoints="1" noAdjustHandles="1" noChangeArrowheads="1" noChangeShapeType="1" noTextEdit="1"/>
              </p:cNvSpPr>
              <p:nvPr>
                <p:ph idx="1"/>
              </p:nvPr>
            </p:nvSpPr>
            <p:spPr>
              <a:xfrm>
                <a:off x="3146033" y="2046994"/>
                <a:ext cx="298376" cy="282641"/>
              </a:xfrm>
              <a:blipFill rotWithShape="1">
                <a:blip r:embed="rId10"/>
                <a:stretch>
                  <a:fillRect b="-4348"/>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 y="115200"/>
            <a:ext cx="8229600" cy="633600"/>
          </a:xfrm>
        </p:spPr>
        <p:txBody>
          <a:bodyPr>
            <a:normAutofit/>
          </a:bodyPr>
          <a:lstStyle/>
          <a:p>
            <a:pPr algn="l"/>
            <a:r>
              <a:rPr lang="en-US" sz="3300" b="1" dirty="0" smtClean="0">
                <a:latin typeface="Times New Roman" pitchFamily="18" charset="0"/>
                <a:cs typeface="Times New Roman" pitchFamily="18" charset="0"/>
              </a:rPr>
              <a:t>References for Neural Network</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0" y="907200"/>
            <a:ext cx="9144000" cy="4078039"/>
          </a:xfrm>
        </p:spPr>
        <p:txBody>
          <a:bodyPr>
            <a:spAutoFit/>
          </a:bodyPr>
          <a:lstStyle/>
          <a:p>
            <a:pPr>
              <a:spcBef>
                <a:spcPts val="1000"/>
              </a:spcBef>
            </a:pPr>
            <a:r>
              <a:rPr lang="en-US" sz="2600" b="1" dirty="0" err="1" smtClean="0">
                <a:latin typeface="Times New Roman" pitchFamily="18" charset="0"/>
                <a:cs typeface="Times New Roman" pitchFamily="18" charset="0"/>
              </a:rPr>
              <a:t>Rumelhart</a:t>
            </a:r>
            <a:r>
              <a:rPr lang="en-US" sz="2600" b="1" dirty="0" smtClean="0">
                <a:latin typeface="Times New Roman" pitchFamily="18" charset="0"/>
                <a:cs typeface="Times New Roman" pitchFamily="18" charset="0"/>
              </a:rPr>
              <a:t>, David E.; Hinton, Geoffrey E., Williams, Ronald J. "Learning representations by back-propagating errors". Nature, 1986.</a:t>
            </a:r>
          </a:p>
          <a:p>
            <a:pPr>
              <a:spcBef>
                <a:spcPts val="1000"/>
              </a:spcBef>
            </a:pPr>
            <a:r>
              <a:rPr lang="tr-TR" sz="2600" b="1" dirty="0" smtClean="0">
                <a:latin typeface="Times New Roman" pitchFamily="18" charset="0"/>
                <a:cs typeface="Times New Roman" pitchFamily="18" charset="0"/>
              </a:rPr>
              <a:t>Alpaydın, Ethem. </a:t>
            </a:r>
            <a:r>
              <a:rPr lang="tr-TR" sz="2600" b="1" dirty="0" err="1" smtClean="0">
                <a:latin typeface="Times New Roman" pitchFamily="18" charset="0"/>
                <a:cs typeface="Times New Roman" pitchFamily="18" charset="0"/>
              </a:rPr>
              <a:t>Introduction</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to</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machine</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learning</a:t>
            </a:r>
            <a:r>
              <a:rPr lang="tr-TR" sz="2600" b="1" dirty="0" smtClean="0">
                <a:latin typeface="Times New Roman" pitchFamily="18" charset="0"/>
                <a:cs typeface="Times New Roman" pitchFamily="18" charset="0"/>
              </a:rPr>
              <a:t> (2nd ed.), MIT </a:t>
            </a:r>
            <a:r>
              <a:rPr lang="tr-TR" sz="2600" b="1" dirty="0" err="1" smtClean="0">
                <a:latin typeface="Times New Roman" pitchFamily="18" charset="0"/>
                <a:cs typeface="Times New Roman" pitchFamily="18" charset="0"/>
              </a:rPr>
              <a:t>Press</a:t>
            </a:r>
            <a:r>
              <a:rPr lang="tr-TR" sz="2600" b="1" dirty="0" smtClean="0">
                <a:latin typeface="Times New Roman" pitchFamily="18" charset="0"/>
                <a:cs typeface="Times New Roman" pitchFamily="18" charset="0"/>
              </a:rPr>
              <a:t>, 2010.</a:t>
            </a:r>
          </a:p>
          <a:p>
            <a:pPr>
              <a:spcBef>
                <a:spcPts val="1000"/>
              </a:spcBef>
            </a:pPr>
            <a:r>
              <a:rPr lang="en-US" sz="2600" b="1" dirty="0" smtClean="0">
                <a:latin typeface="Times New Roman" pitchFamily="18" charset="0"/>
                <a:cs typeface="Times New Roman" pitchFamily="18" charset="0"/>
              </a:rPr>
              <a:t>Albert </a:t>
            </a:r>
            <a:r>
              <a:rPr lang="en-US" sz="2600" b="1" dirty="0" err="1" smtClean="0">
                <a:latin typeface="Times New Roman" pitchFamily="18" charset="0"/>
                <a:cs typeface="Times New Roman" pitchFamily="18" charset="0"/>
              </a:rPr>
              <a:t>Nigrin</a:t>
            </a:r>
            <a:r>
              <a:rPr lang="en-US" sz="2600" b="1" dirty="0" smtClean="0">
                <a:latin typeface="Times New Roman" pitchFamily="18" charset="0"/>
                <a:cs typeface="Times New Roman" pitchFamily="18" charset="0"/>
              </a:rPr>
              <a:t>, Neural Networks for Pattern Recognition(1</a:t>
            </a:r>
            <a:r>
              <a:rPr lang="en-US" sz="2600" b="1" baseline="30000" dirty="0" smtClean="0">
                <a:latin typeface="Times New Roman" pitchFamily="18" charset="0"/>
                <a:cs typeface="Times New Roman" pitchFamily="18" charset="0"/>
              </a:rPr>
              <a:t>st</a:t>
            </a:r>
            <a:r>
              <a:rPr lang="en-US" sz="2600" b="1" dirty="0" smtClean="0">
                <a:latin typeface="Times New Roman" pitchFamily="18" charset="0"/>
                <a:cs typeface="Times New Roman" pitchFamily="18" charset="0"/>
              </a:rPr>
              <a:t> ed.). A Bradford Book, 1993.</a:t>
            </a:r>
          </a:p>
          <a:p>
            <a:pPr>
              <a:spcBef>
                <a:spcPts val="1000"/>
              </a:spcBef>
            </a:pPr>
            <a:r>
              <a:rPr lang="en-US" altLang="zh-TW" sz="2600" b="1" dirty="0">
                <a:latin typeface="Times New Roman" pitchFamily="18" charset="0"/>
                <a:cs typeface="Times New Roman" pitchFamily="18" charset="0"/>
              </a:rPr>
              <a:t>Reference: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Neural</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Networks</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for</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Machine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Learning</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course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by</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Geoffrey</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Hinton,</a:t>
            </a:r>
            <a:r>
              <a:rPr lang="zh-TW" altLang="en-US" sz="2600" b="1" dirty="0">
                <a:latin typeface="Times New Roman" pitchFamily="18" charset="0"/>
                <a:cs typeface="Times New Roman" pitchFamily="18" charset="0"/>
              </a:rPr>
              <a:t> </a:t>
            </a:r>
            <a:r>
              <a:rPr lang="en-US" altLang="zh-TW" sz="2600" b="1" dirty="0" err="1">
                <a:latin typeface="Times New Roman" pitchFamily="18" charset="0"/>
                <a:cs typeface="Times New Roman" pitchFamily="18" charset="0"/>
              </a:rPr>
              <a:t>Coursera</a:t>
            </a:r>
            <a:endParaRPr lang="en-US" sz="2600" b="1" dirty="0">
              <a:latin typeface="Times New Roman" pitchFamily="18" charset="0"/>
              <a:cs typeface="Times New Roman" pitchFamily="18" charset="0"/>
            </a:endParaRP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397476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Spectrogram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762" y="980728"/>
            <a:ext cx="6986622" cy="53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2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Spectrogram</a:t>
            </a:r>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908050"/>
            <a:ext cx="540385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91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Gabor Features (1/2)</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0" y="1842189"/>
                <a:ext cx="9144000" cy="4073038"/>
              </a:xfrm>
            </p:spPr>
            <p:txBody>
              <a:bodyPr/>
              <a:lstStyle/>
              <a:p>
                <a:r>
                  <a:rPr lang="en-US" altLang="zh-TW" sz="2600" dirty="0" smtClean="0"/>
                  <a:t>2-dim Gabor filters</a:t>
                </a:r>
              </a:p>
              <a:p>
                <a:pPr lvl="1"/>
                <a:r>
                  <a:rPr lang="en-US" altLang="zh-TW" sz="2400" dirty="0" smtClean="0"/>
                  <a:t>2-dim Gaussian multiplied by 2-dim sine waves</a:t>
                </a:r>
              </a:p>
              <a:p>
                <a:pPr lvl="1"/>
                <a:r>
                  <a:rPr lang="en-US" altLang="zh-TW" sz="2400" dirty="0" smtClean="0"/>
                  <a:t>2-dim convolution with the 2-dim (</a:t>
                </a:r>
                <a:r>
                  <a:rPr lang="en-US" altLang="zh-TW" sz="2400" dirty="0" err="1" smtClean="0"/>
                  <a:t>mel</a:t>
                </a:r>
                <a:r>
                  <a:rPr lang="en-US" altLang="zh-TW" sz="2400" dirty="0" smtClean="0"/>
                  <a:t>-) spectrogram</a:t>
                </a:r>
              </a:p>
              <a:p>
                <a:r>
                  <a:rPr lang="en-US" altLang="zh-TW" sz="2600" dirty="0"/>
                  <a:t>Gabor Features</a:t>
                </a:r>
              </a:p>
              <a:p>
                <a:pPr lvl="1"/>
                <a:r>
                  <a:rPr lang="en-US" altLang="zh-TW" sz="2400" dirty="0" smtClean="0"/>
                  <a:t>a whole set of features defined by</a:t>
                </a:r>
                <a14:m>
                  <m:oMath xmlns:m="http://schemas.openxmlformats.org/officeDocument/2006/math">
                    <m:r>
                      <a:rPr lang="en-US" altLang="zh-TW" sz="2400" b="0" i="0" smtClean="0">
                        <a:latin typeface="Cambria Math"/>
                      </a:rPr>
                      <m:t> </m:t>
                    </m:r>
                    <m:r>
                      <a:rPr lang="en-US" altLang="zh-TW" sz="2400" i="1">
                        <a:latin typeface="Cambria Math"/>
                      </a:rPr>
                      <m:t>(</m:t>
                    </m:r>
                    <m:sSub>
                      <m:sSubPr>
                        <m:ctrlPr>
                          <a:rPr lang="en-US" altLang="zh-TW" sz="2400" i="1">
                            <a:latin typeface="Cambria Math"/>
                          </a:rPr>
                        </m:ctrlPr>
                      </m:sSubPr>
                      <m:e>
                        <m:r>
                          <a:rPr lang="en-US" altLang="zh-TW" sz="2400" i="1">
                            <a:latin typeface="Cambria Math"/>
                          </a:rPr>
                          <m:t>𝑓</m:t>
                        </m:r>
                      </m:e>
                      <m:sub>
                        <m:r>
                          <a:rPr lang="en-US" altLang="zh-TW" sz="2400" i="1">
                            <a:latin typeface="Cambria Math"/>
                          </a:rPr>
                          <m:t>0</m:t>
                        </m:r>
                      </m:sub>
                    </m:sSub>
                    <m:r>
                      <m:rPr>
                        <m:nor/>
                      </m:rPr>
                      <a:rPr lang="en-US" altLang="zh-TW" sz="2400" dirty="0"/>
                      <m:t>,</m:t>
                    </m:r>
                    <m:r>
                      <a:rPr lang="en-US" altLang="zh-TW" sz="2400" b="0" i="1" dirty="0" smtClean="0">
                        <a:latin typeface="Cambria Math"/>
                      </a:rPr>
                      <m:t>   </m:t>
                    </m:r>
                    <m:sSub>
                      <m:sSubPr>
                        <m:ctrlPr>
                          <a:rPr lang="en-US" altLang="zh-TW" sz="2400" i="1">
                            <a:latin typeface="Cambria Math"/>
                          </a:rPr>
                        </m:ctrlPr>
                      </m:sSubPr>
                      <m:e>
                        <m:r>
                          <a:rPr lang="en-US" altLang="zh-TW" sz="2400" b="0" i="1" smtClean="0">
                            <a:latin typeface="Cambria Math"/>
                          </a:rPr>
                          <m:t>𝑡</m:t>
                        </m:r>
                      </m:e>
                      <m:sub>
                        <m:r>
                          <a:rPr lang="en-US" altLang="zh-TW" sz="2400" i="1">
                            <a:latin typeface="Cambria Math"/>
                          </a:rPr>
                          <m:t>0</m:t>
                        </m:r>
                      </m:sub>
                    </m:sSub>
                    <m:r>
                      <m:rPr>
                        <m:nor/>
                      </m:rPr>
                      <a:rPr lang="en-US" altLang="zh-TW" sz="2400" dirty="0"/>
                      <m:t>,</m:t>
                    </m:r>
                  </m:oMath>
                </a14:m>
                <a:r>
                  <a:rPr lang="en-US" altLang="zh-TW" sz="2400" dirty="0" smtClean="0"/>
                  <a:t> </a:t>
                </a:r>
                <a14:m>
                  <m:oMath xmlns:m="http://schemas.openxmlformats.org/officeDocument/2006/math">
                    <m:sSubSup>
                      <m:sSubSupPr>
                        <m:ctrlPr>
                          <a:rPr lang="zh-TW" altLang="en-US" sz="2400" i="1">
                            <a:latin typeface="Cambria Math"/>
                          </a:rPr>
                        </m:ctrlPr>
                      </m:sSubSupPr>
                      <m:e>
                        <m:r>
                          <a:rPr lang="en-US" altLang="zh-TW" sz="2400" i="1">
                            <a:latin typeface="Cambria Math"/>
                          </a:rPr>
                          <m:t>𝜎</m:t>
                        </m:r>
                      </m:e>
                      <m:sub>
                        <m:r>
                          <a:rPr lang="en-US" altLang="zh-TW" sz="2400" i="1">
                            <a:latin typeface="Cambria Math"/>
                          </a:rPr>
                          <m:t>𝑓</m:t>
                        </m:r>
                      </m:sub>
                      <m:sup>
                        <m:r>
                          <a:rPr lang="en-US" altLang="zh-TW" sz="2400" i="1">
                            <a:latin typeface="Cambria Math"/>
                          </a:rPr>
                          <m:t>2</m:t>
                        </m:r>
                      </m:sup>
                    </m:sSubSup>
                  </m:oMath>
                </a14:m>
                <a:r>
                  <a:rPr lang="en-US" altLang="zh-TW" sz="2400" dirty="0" smtClean="0"/>
                  <a:t>, </a:t>
                </a:r>
                <a14:m>
                  <m:oMath xmlns:m="http://schemas.openxmlformats.org/officeDocument/2006/math">
                    <m:sSubSup>
                      <m:sSubSupPr>
                        <m:ctrlPr>
                          <a:rPr lang="zh-TW" altLang="en-US" sz="2400" i="1">
                            <a:latin typeface="Cambria Math"/>
                          </a:rPr>
                        </m:ctrlPr>
                      </m:sSubSupPr>
                      <m:e>
                        <m:r>
                          <a:rPr lang="en-US" altLang="zh-TW" sz="2400" i="1">
                            <a:latin typeface="Cambria Math"/>
                          </a:rPr>
                          <m:t>𝜎</m:t>
                        </m:r>
                      </m:e>
                      <m:sub>
                        <m:r>
                          <a:rPr lang="en-US" altLang="zh-TW" sz="2400" i="1">
                            <a:latin typeface="Cambria Math"/>
                          </a:rPr>
                          <m:t>𝑡</m:t>
                        </m:r>
                      </m:sub>
                      <m:sup>
                        <m:r>
                          <a:rPr lang="en-US" altLang="zh-TW" sz="2400" i="1">
                            <a:latin typeface="Cambria Math"/>
                          </a:rPr>
                          <m:t>2</m:t>
                        </m:r>
                      </m:sup>
                    </m:sSubSup>
                    <m:r>
                      <m:rPr>
                        <m:nor/>
                      </m:rPr>
                      <a:rPr lang="en-US" altLang="zh-TW" sz="2400" b="0" i="0" smtClean="0"/>
                      <m:t>,</m:t>
                    </m:r>
                    <m:sSub>
                      <m:sSubPr>
                        <m:ctrlPr>
                          <a:rPr lang="en-US" altLang="zh-TW" sz="2400" i="1">
                            <a:latin typeface="Cambria Math"/>
                          </a:rPr>
                        </m:ctrlPr>
                      </m:sSubPr>
                      <m:e>
                        <m:r>
                          <a:rPr lang="en-US" altLang="zh-TW" sz="2400" b="0" i="1" smtClean="0">
                            <a:latin typeface="Cambria Math"/>
                          </a:rPr>
                          <m:t> </m:t>
                        </m:r>
                        <m:r>
                          <a:rPr lang="en-US" altLang="zh-TW" sz="2400" i="1">
                            <a:latin typeface="Cambria Math"/>
                          </a:rPr>
                          <m:t>𝑤</m:t>
                        </m:r>
                      </m:e>
                      <m:sub>
                        <m:r>
                          <a:rPr lang="en-US" altLang="zh-TW" sz="2400" i="1">
                            <a:latin typeface="Cambria Math"/>
                          </a:rPr>
                          <m:t>𝑓</m:t>
                        </m:r>
                      </m:sub>
                    </m:sSub>
                  </m:oMath>
                </a14:m>
                <a:r>
                  <a:rPr lang="en-US" altLang="zh-TW" sz="2400" dirty="0"/>
                  <a:t>,</a:t>
                </a:r>
                <a:r>
                  <a:rPr lang="en-US" altLang="zh-TW" sz="2400" dirty="0" smtClean="0"/>
                  <a:t> </a:t>
                </a:r>
                <a14:m>
                  <m:oMath xmlns:m="http://schemas.openxmlformats.org/officeDocument/2006/math">
                    <m:sSub>
                      <m:sSubPr>
                        <m:ctrlPr>
                          <a:rPr lang="en-US" altLang="zh-TW" sz="2400" i="1">
                            <a:latin typeface="Cambria Math"/>
                          </a:rPr>
                        </m:ctrlPr>
                      </m:sSubPr>
                      <m:e>
                        <m:r>
                          <a:rPr lang="en-US" altLang="zh-TW" sz="2400" i="1">
                            <a:latin typeface="Cambria Math"/>
                          </a:rPr>
                          <m:t>𝑤</m:t>
                        </m:r>
                      </m:e>
                      <m:sub>
                        <m:r>
                          <a:rPr lang="en-US" altLang="zh-TW" sz="2400" i="1">
                            <a:latin typeface="Cambria Math"/>
                          </a:rPr>
                          <m:t>𝑡</m:t>
                        </m:r>
                      </m:sub>
                    </m:sSub>
                  </m:oMath>
                </a14:m>
                <a:r>
                  <a:rPr lang="en-US" altLang="zh-TW" sz="2400" dirty="0" smtClean="0"/>
                  <a:t>)</a:t>
                </a:r>
              </a:p>
              <a:p>
                <a:pPr lvl="1"/>
                <a:r>
                  <a:rPr lang="en-US" altLang="zh-TW" sz="2400" dirty="0" smtClean="0"/>
                  <a:t>some simulating human perception to some degree</a:t>
                </a:r>
              </a:p>
              <a:p>
                <a:pPr lvl="1"/>
                <a:r>
                  <a:rPr lang="en-US" altLang="zh-TW" sz="2400" dirty="0" smtClean="0"/>
                  <a:t>spectrogram can be read by human expert in the past</a:t>
                </a:r>
              </a:p>
              <a:p>
                <a:pPr lvl="1"/>
                <a:r>
                  <a:rPr lang="en-US" altLang="zh-TW" sz="2400" dirty="0" smtClean="0"/>
                  <a:t>how these features are related to sounds represented by speech signals can be learned by machine </a:t>
                </a:r>
                <a:endParaRPr lang="zh-TW" altLang="en-US" sz="2400"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0" y="1842189"/>
                <a:ext cx="9144000" cy="4073038"/>
              </a:xfrm>
              <a:blipFill rotWithShape="1">
                <a:blip r:embed="rId3"/>
                <a:stretch>
                  <a:fillRect l="-1000" t="-1347" b="-2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a:spLocks noChangeAspect="1"/>
              </p:cNvSpPr>
              <p:nvPr/>
            </p:nvSpPr>
            <p:spPr>
              <a:xfrm>
                <a:off x="0" y="907200"/>
                <a:ext cx="9144000" cy="879984"/>
              </a:xfrm>
              <a:prstGeom prst="rect">
                <a:avLst/>
              </a:prstGeom>
              <a:noFill/>
            </p:spPr>
            <p:txBody>
              <a:bodyPr wrap="square" rtlCol="0">
                <a:spAutoFit/>
              </a:bodyPr>
              <a:lstStyle/>
              <a:p>
                <a14:m>
                  <m:oMath xmlns:m="http://schemas.openxmlformats.org/officeDocument/2006/math">
                    <m:r>
                      <a:rPr lang="en-US" altLang="zh-TW" sz="2300" b="0" i="1" smtClean="0">
                        <a:latin typeface="Cambria Math"/>
                      </a:rPr>
                      <m:t>𝐺</m:t>
                    </m:r>
                    <m:d>
                      <m:dPr>
                        <m:ctrlPr>
                          <a:rPr lang="en-US" altLang="zh-TW" sz="2300" b="0" i="1" smtClean="0">
                            <a:latin typeface="Cambria Math"/>
                          </a:rPr>
                        </m:ctrlPr>
                      </m:dPr>
                      <m:e>
                        <m:r>
                          <a:rPr lang="en-US" altLang="zh-TW" sz="2300" b="0" i="1" smtClean="0">
                            <a:latin typeface="Cambria Math"/>
                          </a:rPr>
                          <m:t>𝑡</m:t>
                        </m:r>
                        <m:r>
                          <a:rPr lang="en-US" altLang="zh-TW" sz="2300" b="0" i="1" smtClean="0">
                            <a:latin typeface="Cambria Math"/>
                          </a:rPr>
                          <m:t>, </m:t>
                        </m:r>
                        <m:r>
                          <a:rPr lang="en-US" altLang="zh-TW" sz="2300" b="0" i="1" smtClean="0">
                            <a:latin typeface="Cambria Math"/>
                          </a:rPr>
                          <m:t>𝑓</m:t>
                        </m:r>
                      </m:e>
                    </m:d>
                    <m:r>
                      <a:rPr lang="en-US" altLang="zh-TW" sz="2300" b="0" i="1" smtClean="0">
                        <a:latin typeface="Cambria Math"/>
                      </a:rPr>
                      <m:t>=</m:t>
                    </m:r>
                    <m:f>
                      <m:fPr>
                        <m:ctrlPr>
                          <a:rPr lang="en-US" altLang="zh-TW" sz="2300" b="0" i="1" smtClean="0">
                            <a:latin typeface="Cambria Math"/>
                          </a:rPr>
                        </m:ctrlPr>
                      </m:fPr>
                      <m:num>
                        <m:r>
                          <a:rPr lang="en-US" altLang="zh-TW" sz="2300" b="0" i="1" smtClean="0">
                            <a:latin typeface="Cambria Math"/>
                          </a:rPr>
                          <m:t>1</m:t>
                        </m:r>
                      </m:num>
                      <m:den>
                        <m:r>
                          <a:rPr lang="en-US" altLang="zh-TW" sz="2300" b="0" i="1" smtClean="0">
                            <a:latin typeface="Cambria Math"/>
                          </a:rPr>
                          <m:t>2</m:t>
                        </m:r>
                        <m:r>
                          <a:rPr lang="zh-TW" altLang="en-US" sz="2300" b="0" i="1" smtClean="0">
                            <a:latin typeface="Cambria Math"/>
                          </a:rPr>
                          <m:t>𝜋</m:t>
                        </m:r>
                        <m:sSub>
                          <m:sSubPr>
                            <m:ctrlPr>
                              <a:rPr lang="en-US" altLang="zh-TW" sz="2300" b="0" i="1" smtClean="0">
                                <a:latin typeface="Cambria Math"/>
                              </a:rPr>
                            </m:ctrlPr>
                          </m:sSubPr>
                          <m:e>
                            <m:r>
                              <a:rPr lang="zh-TW" altLang="en-US" sz="2300" b="0" i="1" smtClean="0">
                                <a:latin typeface="Cambria Math"/>
                              </a:rPr>
                              <m:t>𝜎</m:t>
                            </m:r>
                          </m:e>
                          <m:sub>
                            <m:r>
                              <a:rPr lang="en-US" altLang="zh-TW" sz="2300" b="0" i="1" smtClean="0">
                                <a:latin typeface="Cambria Math"/>
                              </a:rPr>
                              <m:t>𝑓</m:t>
                            </m:r>
                          </m:sub>
                        </m:sSub>
                        <m:sSub>
                          <m:sSubPr>
                            <m:ctrlPr>
                              <a:rPr lang="en-US" altLang="zh-TW" sz="2300" b="0" i="1" smtClean="0">
                                <a:latin typeface="Cambria Math"/>
                              </a:rPr>
                            </m:ctrlPr>
                          </m:sSubPr>
                          <m:e>
                            <m:r>
                              <a:rPr lang="zh-TW" altLang="en-US" sz="2300" b="0" i="1" smtClean="0">
                                <a:latin typeface="Cambria Math"/>
                              </a:rPr>
                              <m:t>𝜎</m:t>
                            </m:r>
                          </m:e>
                          <m:sub>
                            <m:r>
                              <a:rPr lang="en-US" altLang="zh-TW" sz="2300" b="0" i="1" smtClean="0">
                                <a:latin typeface="Cambria Math"/>
                              </a:rPr>
                              <m:t>𝑡</m:t>
                            </m:r>
                          </m:sub>
                        </m:sSub>
                      </m:den>
                    </m:f>
                    <m:r>
                      <a:rPr lang="en-US" altLang="zh-TW" sz="2300" i="1">
                        <a:latin typeface="Cambria Math"/>
                      </a:rPr>
                      <m:t>𝑒𝑥𝑝</m:t>
                    </m:r>
                    <m:d>
                      <m:dPr>
                        <m:begChr m:val="["/>
                        <m:endChr m:val="]"/>
                        <m:ctrlPr>
                          <a:rPr lang="en-US" altLang="zh-TW" sz="2300" b="0" i="1" smtClean="0">
                            <a:latin typeface="Cambria Math"/>
                          </a:rPr>
                        </m:ctrlPr>
                      </m:dPr>
                      <m:e>
                        <m:f>
                          <m:fPr>
                            <m:ctrlPr>
                              <a:rPr lang="en-US" altLang="zh-TW" sz="2300" b="0" i="1" smtClean="0">
                                <a:latin typeface="Cambria Math"/>
                              </a:rPr>
                            </m:ctrlPr>
                          </m:fPr>
                          <m:num>
                            <m:sSup>
                              <m:sSupPr>
                                <m:ctrlPr>
                                  <a:rPr lang="en-US" altLang="zh-TW" sz="2300" b="0" i="1" smtClean="0">
                                    <a:latin typeface="Cambria Math"/>
                                  </a:rPr>
                                </m:ctrlPr>
                              </m:sSupPr>
                              <m:e>
                                <m:r>
                                  <a:rPr lang="en-US" altLang="zh-TW" sz="2300" i="1">
                                    <a:latin typeface="Cambria Math"/>
                                  </a:rPr>
                                  <m:t>−(</m:t>
                                </m:r>
                                <m:r>
                                  <a:rPr lang="en-US" altLang="zh-TW" sz="2300" i="1">
                                    <a:latin typeface="Cambria Math"/>
                                  </a:rPr>
                                  <m:t>𝑓</m:t>
                                </m:r>
                                <m:r>
                                  <a:rPr lang="en-US" altLang="zh-TW" sz="2300" i="1">
                                    <a:latin typeface="Cambria Math"/>
                                  </a:rPr>
                                  <m:t>−</m:t>
                                </m:r>
                                <m:sSub>
                                  <m:sSubPr>
                                    <m:ctrlPr>
                                      <a:rPr lang="en-US" altLang="zh-TW" sz="2300" i="1">
                                        <a:latin typeface="Cambria Math"/>
                                      </a:rPr>
                                    </m:ctrlPr>
                                  </m:sSubPr>
                                  <m:e>
                                    <m:r>
                                      <a:rPr lang="en-US" altLang="zh-TW" sz="2300" i="1">
                                        <a:latin typeface="Cambria Math"/>
                                      </a:rPr>
                                      <m:t>𝑓</m:t>
                                    </m:r>
                                  </m:e>
                                  <m:sub>
                                    <m:r>
                                      <a:rPr lang="en-US" altLang="zh-TW" sz="2300" i="1">
                                        <a:latin typeface="Cambria Math"/>
                                      </a:rPr>
                                      <m:t>0</m:t>
                                    </m:r>
                                  </m:sub>
                                </m:sSub>
                                <m:r>
                                  <a:rPr lang="en-US" altLang="zh-TW" sz="2300" b="0" i="1" smtClean="0">
                                    <a:latin typeface="Cambria Math"/>
                                  </a:rPr>
                                  <m:t>)</m:t>
                                </m:r>
                              </m:e>
                              <m:sup>
                                <m:r>
                                  <a:rPr lang="en-US" altLang="zh-TW" sz="2300" b="0" i="1" smtClean="0">
                                    <a:latin typeface="Cambria Math"/>
                                  </a:rPr>
                                  <m:t>2</m:t>
                                </m:r>
                              </m:sup>
                            </m:sSup>
                          </m:num>
                          <m:den>
                            <m:r>
                              <a:rPr lang="en-US" altLang="zh-TW" sz="2300" b="0" i="1" smtClean="0">
                                <a:latin typeface="Cambria Math"/>
                              </a:rPr>
                              <m:t>2</m:t>
                            </m:r>
                            <m:sSubSup>
                              <m:sSubSupPr>
                                <m:ctrlPr>
                                  <a:rPr lang="zh-TW" altLang="en-US" sz="2300" i="1">
                                    <a:latin typeface="Cambria Math"/>
                                  </a:rPr>
                                </m:ctrlPr>
                              </m:sSubSupPr>
                              <m:e>
                                <m:r>
                                  <a:rPr lang="en-US" altLang="zh-TW" sz="2300" i="1">
                                    <a:latin typeface="Cambria Math"/>
                                  </a:rPr>
                                  <m:t>𝜎</m:t>
                                </m:r>
                              </m:e>
                              <m:sub>
                                <m:r>
                                  <a:rPr lang="en-US" altLang="zh-TW" sz="2300" i="1">
                                    <a:latin typeface="Cambria Math"/>
                                  </a:rPr>
                                  <m:t>𝑓</m:t>
                                </m:r>
                              </m:sub>
                              <m:sup>
                                <m:r>
                                  <a:rPr lang="en-US" altLang="zh-TW" sz="2300" i="1">
                                    <a:latin typeface="Cambria Math"/>
                                  </a:rPr>
                                  <m:t>2</m:t>
                                </m:r>
                              </m:sup>
                            </m:sSubSup>
                            <m:r>
                              <m:rPr>
                                <m:nor/>
                              </m:rPr>
                              <a:rPr lang="zh-TW" altLang="en-US" sz="2300"/>
                              <m:t> </m:t>
                            </m:r>
                          </m:den>
                        </m:f>
                        <m:r>
                          <a:rPr lang="en-US" altLang="zh-TW" sz="2300" b="0" i="1" smtClean="0">
                            <a:latin typeface="Cambria Math"/>
                          </a:rPr>
                          <m:t>+</m:t>
                        </m:r>
                        <m:f>
                          <m:fPr>
                            <m:ctrlPr>
                              <a:rPr lang="en-US" altLang="zh-TW" sz="2300" i="1">
                                <a:latin typeface="Cambria Math"/>
                              </a:rPr>
                            </m:ctrlPr>
                          </m:fPr>
                          <m:num>
                            <m:sSup>
                              <m:sSupPr>
                                <m:ctrlPr>
                                  <a:rPr lang="en-US" altLang="zh-TW" sz="2300" i="1">
                                    <a:latin typeface="Cambria Math"/>
                                  </a:rPr>
                                </m:ctrlPr>
                              </m:sSupPr>
                              <m:e>
                                <m:r>
                                  <a:rPr lang="en-US" altLang="zh-TW" sz="2300" i="1">
                                    <a:latin typeface="Cambria Math"/>
                                  </a:rPr>
                                  <m:t>−(</m:t>
                                </m:r>
                                <m:r>
                                  <a:rPr lang="en-US" altLang="zh-TW" sz="2300" i="1">
                                    <a:latin typeface="Cambria Math"/>
                                  </a:rPr>
                                  <m:t>𝑡</m:t>
                                </m:r>
                                <m:r>
                                  <a:rPr lang="en-US" altLang="zh-TW" sz="2300" i="1">
                                    <a:latin typeface="Cambria Math"/>
                                  </a:rPr>
                                  <m:t>−</m:t>
                                </m:r>
                                <m:sSub>
                                  <m:sSubPr>
                                    <m:ctrlPr>
                                      <a:rPr lang="en-US" altLang="zh-TW" sz="2300" i="1">
                                        <a:latin typeface="Cambria Math"/>
                                      </a:rPr>
                                    </m:ctrlPr>
                                  </m:sSubPr>
                                  <m:e>
                                    <m:r>
                                      <a:rPr lang="en-US" altLang="zh-TW" sz="2300" i="1">
                                        <a:latin typeface="Cambria Math"/>
                                      </a:rPr>
                                      <m:t>𝑡</m:t>
                                    </m:r>
                                  </m:e>
                                  <m:sub>
                                    <m:r>
                                      <a:rPr lang="en-US" altLang="zh-TW" sz="2300" i="1">
                                        <a:latin typeface="Cambria Math"/>
                                      </a:rPr>
                                      <m:t>0</m:t>
                                    </m:r>
                                  </m:sub>
                                </m:sSub>
                                <m:r>
                                  <a:rPr lang="en-US" altLang="zh-TW" sz="2300" i="1">
                                    <a:latin typeface="Cambria Math"/>
                                  </a:rPr>
                                  <m:t>)</m:t>
                                </m:r>
                              </m:e>
                              <m:sup>
                                <m:r>
                                  <a:rPr lang="en-US" altLang="zh-TW" sz="2300" i="1">
                                    <a:latin typeface="Cambria Math"/>
                                  </a:rPr>
                                  <m:t>2</m:t>
                                </m:r>
                              </m:sup>
                            </m:sSup>
                          </m:num>
                          <m:den>
                            <m:r>
                              <a:rPr lang="en-US" altLang="zh-TW" sz="2300" i="1">
                                <a:latin typeface="Cambria Math"/>
                              </a:rPr>
                              <m:t>2</m:t>
                            </m:r>
                            <m:sSubSup>
                              <m:sSubSupPr>
                                <m:ctrlPr>
                                  <a:rPr lang="zh-TW" altLang="en-US" sz="2300" i="1">
                                    <a:latin typeface="Cambria Math"/>
                                  </a:rPr>
                                </m:ctrlPr>
                              </m:sSubSupPr>
                              <m:e>
                                <m:r>
                                  <a:rPr lang="en-US" altLang="zh-TW" sz="2300" i="1">
                                    <a:latin typeface="Cambria Math"/>
                                  </a:rPr>
                                  <m:t>𝜎</m:t>
                                </m:r>
                              </m:e>
                              <m:sub>
                                <m:r>
                                  <a:rPr lang="en-US" altLang="zh-TW" sz="2300" b="0" i="1" smtClean="0">
                                    <a:latin typeface="Cambria Math"/>
                                  </a:rPr>
                                  <m:t>𝑡</m:t>
                                </m:r>
                              </m:sub>
                              <m:sup>
                                <m:r>
                                  <a:rPr lang="en-US" altLang="zh-TW" sz="2300" i="1">
                                    <a:latin typeface="Cambria Math"/>
                                  </a:rPr>
                                  <m:t>2</m:t>
                                </m:r>
                              </m:sup>
                            </m:sSubSup>
                            <m:r>
                              <m:rPr>
                                <m:nor/>
                              </m:rPr>
                              <a:rPr lang="zh-TW" altLang="en-US" sz="2300"/>
                              <m:t> </m:t>
                            </m:r>
                          </m:den>
                        </m:f>
                      </m:e>
                    </m:d>
                    <m:r>
                      <a:rPr lang="en-US" altLang="zh-TW" sz="2300" b="0" i="1" smtClean="0">
                        <a:latin typeface="Cambria Math"/>
                      </a:rPr>
                      <m:t>𝑒𝑥𝑝</m:t>
                    </m:r>
                    <m:d>
                      <m:dPr>
                        <m:begChr m:val="["/>
                        <m:endChr m:val="]"/>
                        <m:ctrlPr>
                          <a:rPr lang="en-US" altLang="zh-TW" sz="2300" b="0" i="1" smtClean="0">
                            <a:latin typeface="Cambria Math"/>
                          </a:rPr>
                        </m:ctrlPr>
                      </m:dPr>
                      <m:e>
                        <m:r>
                          <a:rPr lang="en-US" altLang="zh-TW" sz="2300" b="0" i="1" smtClean="0">
                            <a:latin typeface="Cambria Math"/>
                          </a:rPr>
                          <m:t>𝑖</m:t>
                        </m:r>
                        <m:sSub>
                          <m:sSubPr>
                            <m:ctrlPr>
                              <a:rPr lang="en-US" altLang="zh-TW" sz="2300" i="1">
                                <a:latin typeface="Cambria Math"/>
                              </a:rPr>
                            </m:ctrlPr>
                          </m:sSubPr>
                          <m:e>
                            <m:r>
                              <a:rPr lang="en-US" altLang="zh-TW" sz="2300" b="0" i="1" smtClean="0">
                                <a:latin typeface="Cambria Math"/>
                              </a:rPr>
                              <m:t>𝑤</m:t>
                            </m:r>
                          </m:e>
                          <m:sub>
                            <m:r>
                              <a:rPr lang="en-US" altLang="zh-TW" sz="2300" b="0" i="1" smtClean="0">
                                <a:latin typeface="Cambria Math"/>
                              </a:rPr>
                              <m:t>𝑓</m:t>
                            </m:r>
                          </m:sub>
                        </m:sSub>
                        <m:d>
                          <m:dPr>
                            <m:ctrlPr>
                              <a:rPr lang="en-US" altLang="zh-TW" sz="2300" b="0" i="1" smtClean="0">
                                <a:latin typeface="Cambria Math"/>
                              </a:rPr>
                            </m:ctrlPr>
                          </m:dPr>
                          <m:e>
                            <m:r>
                              <a:rPr lang="en-US" altLang="zh-TW" sz="2300" b="0" i="1" smtClean="0">
                                <a:latin typeface="Cambria Math"/>
                              </a:rPr>
                              <m:t>𝑓</m:t>
                            </m:r>
                            <m:r>
                              <a:rPr lang="en-US" altLang="zh-TW" sz="2300" b="0" i="1" smtClean="0">
                                <a:latin typeface="Cambria Math"/>
                              </a:rPr>
                              <m:t>−</m:t>
                            </m:r>
                            <m:sSub>
                              <m:sSubPr>
                                <m:ctrlPr>
                                  <a:rPr lang="en-US" altLang="zh-TW" sz="2300" i="1">
                                    <a:latin typeface="Cambria Math"/>
                                  </a:rPr>
                                </m:ctrlPr>
                              </m:sSubPr>
                              <m:e>
                                <m:r>
                                  <a:rPr lang="en-US" altLang="zh-TW" sz="2300" b="0" i="1" smtClean="0">
                                    <a:latin typeface="Cambria Math"/>
                                  </a:rPr>
                                  <m:t>𝑓</m:t>
                                </m:r>
                              </m:e>
                              <m:sub>
                                <m:r>
                                  <a:rPr lang="en-US" altLang="zh-TW" sz="2300" i="1">
                                    <a:latin typeface="Cambria Math"/>
                                  </a:rPr>
                                  <m:t>0</m:t>
                                </m:r>
                              </m:sub>
                            </m:sSub>
                          </m:e>
                        </m:d>
                        <m:r>
                          <a:rPr lang="en-US" altLang="zh-TW" sz="2300" b="0" i="1" smtClean="0">
                            <a:latin typeface="Cambria Math"/>
                          </a:rPr>
                          <m:t>+</m:t>
                        </m:r>
                        <m:r>
                          <a:rPr lang="en-US" altLang="zh-TW" sz="2300" b="0" i="1" smtClean="0">
                            <a:latin typeface="Cambria Math"/>
                          </a:rPr>
                          <m:t>𝑖</m:t>
                        </m:r>
                        <m:sSub>
                          <m:sSubPr>
                            <m:ctrlPr>
                              <a:rPr lang="en-US" altLang="zh-TW" sz="2300" i="1">
                                <a:latin typeface="Cambria Math"/>
                              </a:rPr>
                            </m:ctrlPr>
                          </m:sSubPr>
                          <m:e>
                            <m:r>
                              <a:rPr lang="en-US" altLang="zh-TW" sz="2300" b="0" i="1" smtClean="0">
                                <a:latin typeface="Cambria Math"/>
                              </a:rPr>
                              <m:t>𝑤</m:t>
                            </m:r>
                          </m:e>
                          <m:sub>
                            <m:r>
                              <a:rPr lang="en-US" altLang="zh-TW" sz="2300" b="0" i="1" smtClean="0">
                                <a:latin typeface="Cambria Math"/>
                              </a:rPr>
                              <m:t>𝑡</m:t>
                            </m:r>
                          </m:sub>
                        </m:sSub>
                        <m:r>
                          <a:rPr lang="en-US" altLang="zh-TW" sz="2300" b="0" i="1" smtClean="0">
                            <a:latin typeface="Cambria Math"/>
                          </a:rPr>
                          <m:t>(</m:t>
                        </m:r>
                        <m:r>
                          <a:rPr lang="en-US" altLang="zh-TW" sz="2300" b="0" i="1" smtClean="0">
                            <a:latin typeface="Cambria Math"/>
                          </a:rPr>
                          <m:t>𝑡</m:t>
                        </m:r>
                        <m:r>
                          <a:rPr lang="en-US" altLang="zh-TW" sz="2300" i="1">
                            <a:latin typeface="Cambria Math"/>
                          </a:rPr>
                          <m:t>−</m:t>
                        </m:r>
                        <m:sSub>
                          <m:sSubPr>
                            <m:ctrlPr>
                              <a:rPr lang="en-US" altLang="zh-TW" sz="2300" i="1">
                                <a:latin typeface="Cambria Math"/>
                              </a:rPr>
                            </m:ctrlPr>
                          </m:sSubPr>
                          <m:e>
                            <m:r>
                              <a:rPr lang="en-US" altLang="zh-TW" sz="2300" b="0" i="1" smtClean="0">
                                <a:latin typeface="Cambria Math"/>
                              </a:rPr>
                              <m:t>𝑡</m:t>
                            </m:r>
                          </m:e>
                          <m:sub>
                            <m:r>
                              <a:rPr lang="en-US" altLang="zh-TW" sz="2300" i="1">
                                <a:latin typeface="Cambria Math"/>
                              </a:rPr>
                              <m:t>0</m:t>
                            </m:r>
                          </m:sub>
                        </m:sSub>
                        <m:r>
                          <a:rPr lang="en-US" altLang="zh-TW" sz="2300" b="0" i="1" smtClean="0">
                            <a:latin typeface="Cambria Math"/>
                          </a:rPr>
                          <m:t>)</m:t>
                        </m:r>
                      </m:e>
                    </m:d>
                  </m:oMath>
                </a14:m>
                <a:r>
                  <a:rPr lang="en-US" altLang="zh-TW" sz="2300" dirty="0" smtClean="0">
                    <a:latin typeface="Times New Roman" panose="02020603050405020304" pitchFamily="18" charset="0"/>
                    <a:cs typeface="Times New Roman" panose="02020603050405020304" pitchFamily="18" charset="0"/>
                  </a:rPr>
                  <a:t> </a:t>
                </a:r>
                <a:endParaRPr lang="zh-TW" altLang="en-US" sz="2300" dirty="0">
                  <a:latin typeface="Times New Roman" panose="02020603050405020304" pitchFamily="18" charset="0"/>
                  <a:cs typeface="Times New Roman" panose="02020603050405020304" pitchFamily="18"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0" y="907200"/>
                <a:ext cx="9144000" cy="879984"/>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66045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dirty="0"/>
              <a:t>Gabor Features (</a:t>
            </a:r>
            <a:r>
              <a:rPr lang="en-US" altLang="zh-TW" dirty="0" smtClean="0"/>
              <a:t>2/2)</a:t>
            </a:r>
            <a:endParaRPr lang="en-US" altLang="zh-TW" b="1" dirty="0" smtClean="0">
              <a:latin typeface="Times New Roman" pitchFamily="18"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27"/>
          <a:stretch/>
        </p:blipFill>
        <p:spPr bwMode="auto">
          <a:xfrm>
            <a:off x="611560" y="1211014"/>
            <a:ext cx="7887384" cy="495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68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96863"/>
            <a:ext cx="6434138"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矩形 1"/>
          <p:cNvSpPr>
            <a:spLocks noChangeArrowheads="1"/>
          </p:cNvSpPr>
          <p:nvPr/>
        </p:nvSpPr>
        <p:spPr bwMode="auto">
          <a:xfrm>
            <a:off x="1547813" y="1125538"/>
            <a:ext cx="4319587"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3200" dirty="0">
                <a:latin typeface="Times New Roman" pitchFamily="18" charset="0"/>
                <a:sym typeface="Symbol" pitchFamily="18" charset="2"/>
              </a:rPr>
              <a:t></a:t>
            </a:r>
            <a:r>
              <a:rPr lang="en-US" altLang="zh-TW" sz="3200" baseline="30000" dirty="0">
                <a:latin typeface="Times New Roman" pitchFamily="18" charset="0"/>
                <a:sym typeface="Symbol" pitchFamily="18" charset="2"/>
              </a:rPr>
              <a:t>(0)</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(1)</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(2)</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(9)</a:t>
            </a:r>
            <a:endParaRPr lang="zh-TW" altLang="en-US" sz="3200" dirty="0"/>
          </a:p>
          <a:p>
            <a:pPr eaLnBrk="1" hangingPunct="1"/>
            <a:endParaRPr lang="zh-TW" altLang="en-US" sz="3200" dirty="0"/>
          </a:p>
        </p:txBody>
      </p:sp>
      <p:sp>
        <p:nvSpPr>
          <p:cNvPr id="12293" name="矩形 2"/>
          <p:cNvSpPr>
            <a:spLocks noChangeArrowheads="1"/>
          </p:cNvSpPr>
          <p:nvPr/>
        </p:nvSpPr>
        <p:spPr bwMode="auto">
          <a:xfrm>
            <a:off x="1476375" y="2565400"/>
            <a:ext cx="1874838"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(k)</a:t>
            </a:r>
            <a:r>
              <a:rPr lang="en-US" altLang="zh-TW" sz="2800">
                <a:latin typeface="Times New Roman" pitchFamily="18" charset="0"/>
              </a:rPr>
              <a:t>)</a:t>
            </a:r>
          </a:p>
          <a:p>
            <a:pPr lvl="1" eaLnBrk="1" hangingPunct="1"/>
            <a:r>
              <a:rPr lang="en-US" altLang="zh-TW" sz="2800">
                <a:latin typeface="Times New Roman" pitchFamily="18" charset="0"/>
              </a:rPr>
              <a:t> </a:t>
            </a:r>
          </a:p>
        </p:txBody>
      </p:sp>
      <p:sp>
        <p:nvSpPr>
          <p:cNvPr id="12294" name="矩形 3"/>
          <p:cNvSpPr>
            <a:spLocks noChangeArrowheads="1"/>
          </p:cNvSpPr>
          <p:nvPr/>
        </p:nvSpPr>
        <p:spPr bwMode="auto">
          <a:xfrm>
            <a:off x="4643438" y="2781300"/>
            <a:ext cx="32305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(7)</a:t>
            </a:r>
            <a:r>
              <a:rPr lang="en-US" altLang="zh-TW" sz="2800">
                <a:latin typeface="Times New Roman" pitchFamily="18" charset="0"/>
              </a:rPr>
              <a:t>)</a:t>
            </a:r>
            <a:r>
              <a:rPr lang="zh-TW" altLang="en-US" sz="2800">
                <a:latin typeface="Times New Roman" pitchFamily="18" charset="0"/>
              </a:rPr>
              <a:t>：</a:t>
            </a:r>
            <a:r>
              <a:rPr lang="en-US" altLang="zh-TW" sz="2800">
                <a:latin typeface="Times New Roman" pitchFamily="18" charset="0"/>
              </a:rPr>
              <a:t>correct</a:t>
            </a:r>
          </a:p>
        </p:txBody>
      </p:sp>
      <p:sp>
        <p:nvSpPr>
          <p:cNvPr id="12295" name="矩形 6"/>
          <p:cNvSpPr>
            <a:spLocks noChangeArrowheads="1"/>
          </p:cNvSpPr>
          <p:nvPr/>
        </p:nvSpPr>
        <p:spPr bwMode="auto">
          <a:xfrm>
            <a:off x="4643438" y="3357563"/>
            <a:ext cx="381635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(1)</a:t>
            </a:r>
            <a:r>
              <a:rPr lang="en-US" altLang="zh-TW" sz="2800">
                <a:latin typeface="Times New Roman" pitchFamily="18" charset="0"/>
              </a:rPr>
              <a:t>)</a:t>
            </a:r>
            <a:r>
              <a:rPr lang="zh-TW" altLang="en-US" sz="2800">
                <a:latin typeface="Times New Roman" pitchFamily="18" charset="0"/>
              </a:rPr>
              <a:t>：</a:t>
            </a:r>
            <a:r>
              <a:rPr lang="en-US" altLang="zh-TW" sz="2800">
                <a:latin typeface="Times New Roman" pitchFamily="18" charset="0"/>
              </a:rPr>
              <a:t>competing</a:t>
            </a:r>
          </a:p>
          <a:p>
            <a:pPr lvl="1" eaLnBrk="1" hangingPunct="1"/>
            <a:endParaRPr lang="en-US" altLang="zh-TW" sz="2800">
              <a:latin typeface="Times New Roman" pitchFamily="18" charset="0"/>
            </a:endParaRPr>
          </a:p>
        </p:txBody>
      </p:sp>
      <p:sp>
        <p:nvSpPr>
          <p:cNvPr id="12296" name="矩形 7"/>
          <p:cNvSpPr>
            <a:spLocks noChangeArrowheads="1"/>
          </p:cNvSpPr>
          <p:nvPr/>
        </p:nvSpPr>
        <p:spPr bwMode="auto">
          <a:xfrm>
            <a:off x="4895850" y="5445125"/>
            <a:ext cx="9715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400">
                <a:solidFill>
                  <a:srgbClr val="0070C0"/>
                </a:solidFill>
                <a:latin typeface="Times New Roman" pitchFamily="18" charset="0"/>
                <a:sym typeface="Symbol" pitchFamily="18" charset="2"/>
              </a:rPr>
              <a:t>wrong</a:t>
            </a:r>
            <a:endParaRPr lang="zh-TW" altLang="en-US" sz="2400">
              <a:solidFill>
                <a:srgbClr val="0070C0"/>
              </a:solidFill>
            </a:endParaRPr>
          </a:p>
        </p:txBody>
      </p:sp>
      <p:sp>
        <p:nvSpPr>
          <p:cNvPr id="3" name="矩形 2"/>
          <p:cNvSpPr/>
          <p:nvPr/>
        </p:nvSpPr>
        <p:spPr>
          <a:xfrm>
            <a:off x="1403350" y="296863"/>
            <a:ext cx="1947863" cy="6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itchFamily="18" charset="0"/>
                <a:cs typeface="Times New Roman" pitchFamily="18" charset="0"/>
              </a:rPr>
              <a:t>Minimum-Classification-Error (MCE)</a:t>
            </a:r>
            <a:endParaRPr lang="zh-TW" altLang="en-US" sz="3300" b="1" dirty="0">
              <a:latin typeface="Times New Roman" pitchFamily="18" charset="0"/>
              <a:cs typeface="Times New Roman" pitchFamily="18" charset="0"/>
            </a:endParaRPr>
          </a:p>
        </p:txBody>
      </p:sp>
      <p:sp>
        <p:nvSpPr>
          <p:cNvPr id="1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539518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7" name="內容版面配置區 4"/>
          <p:cNvSpPr txBox="1">
            <a:spLocks/>
          </p:cNvSpPr>
          <p:nvPr/>
        </p:nvSpPr>
        <p:spPr>
          <a:xfrm>
            <a:off x="0" y="907200"/>
            <a:ext cx="9144000" cy="515474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2400" b="1" kern="1200" baseline="0">
                <a:solidFill>
                  <a:schemeClr val="tx1"/>
                </a:solidFill>
                <a:latin typeface="Times New Roman" panose="02020603050405020304" pitchFamily="18" charset="0"/>
                <a:ea typeface="新細明體" panose="02020500000000000000" pitchFamily="18" charset="-120"/>
                <a:cs typeface="+mn-cs"/>
              </a:defRPr>
            </a:lvl1pPr>
            <a:lvl2pPr marL="742950" indent="-285750" algn="l" defTabSz="914400" rtl="0" eaLnBrk="1" latinLnBrk="0" hangingPunct="1">
              <a:spcBef>
                <a:spcPct val="20000"/>
              </a:spcBef>
              <a:buFont typeface="Arial" pitchFamily="34" charset="0"/>
              <a:buChar char="–"/>
              <a:defRPr sz="2200" kern="1200" baseline="0">
                <a:solidFill>
                  <a:schemeClr val="tx1"/>
                </a:solidFill>
                <a:latin typeface="Times New Roman" panose="02020603050405020304" pitchFamily="18" charset="0"/>
                <a:ea typeface="新細明體" panose="02020500000000000000" pitchFamily="18"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新細明體" panose="02020500000000000000"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
              </a:spcBef>
            </a:pPr>
            <a:r>
              <a:rPr lang="en-US" altLang="zh-TW" sz="2800" dirty="0"/>
              <a:t>Tandem System</a:t>
            </a:r>
          </a:p>
          <a:p>
            <a:pPr lvl="1">
              <a:spcBef>
                <a:spcPts val="100"/>
              </a:spcBef>
            </a:pPr>
            <a:r>
              <a:rPr lang="en-US" altLang="zh-TW" sz="2400" dirty="0" smtClean="0"/>
              <a:t>Multi-layer Perceptron (MLP, or </a:t>
            </a:r>
            <a:r>
              <a:rPr lang="en-US" altLang="zh-TW" sz="2400" dirty="0"/>
              <a:t>Neural </a:t>
            </a:r>
            <a:r>
              <a:rPr lang="en-US" altLang="zh-TW" sz="2400" dirty="0" smtClean="0"/>
              <a:t>Network) offers phoneme posterior vectors (posterior probability for each phoneme)</a:t>
            </a:r>
          </a:p>
          <a:p>
            <a:pPr lvl="1">
              <a:spcBef>
                <a:spcPts val="100"/>
              </a:spcBef>
            </a:pPr>
            <a:r>
              <a:rPr lang="en-US" altLang="zh-TW" sz="2400" dirty="0" smtClean="0"/>
              <a:t>MLP trained with known phonemes for MFCC (or plus Gabor) vectors for one or several consecutive frames as target</a:t>
            </a:r>
          </a:p>
          <a:p>
            <a:pPr lvl="1">
              <a:spcBef>
                <a:spcPts val="100"/>
              </a:spcBef>
            </a:pPr>
            <a:r>
              <a:rPr lang="en-US" altLang="zh-TW" sz="2400" dirty="0" smtClean="0"/>
              <a:t>phoneme posteriors concatenated with MFCC as a new set of features for HMM</a:t>
            </a:r>
          </a:p>
          <a:p>
            <a:pPr lvl="1">
              <a:spcBef>
                <a:spcPts val="100"/>
              </a:spcBef>
            </a:pPr>
            <a:r>
              <a:rPr lang="en-US" altLang="zh-TW" sz="2400" dirty="0" smtClean="0"/>
              <a:t>phoneme posterior probabilities may need further processing to be better modeled by Gaussians</a:t>
            </a:r>
          </a:p>
          <a:p>
            <a:pPr>
              <a:spcBef>
                <a:spcPts val="100"/>
              </a:spcBef>
            </a:pPr>
            <a:r>
              <a:rPr lang="en-US" altLang="zh-TW" sz="2800" dirty="0"/>
              <a:t>Hybrid System</a:t>
            </a:r>
          </a:p>
          <a:p>
            <a:pPr lvl="1"/>
            <a:r>
              <a:rPr lang="en-US" altLang="zh-TW" sz="2400" dirty="0"/>
              <a:t>Gaussian probabilities in </a:t>
            </a:r>
            <a:r>
              <a:rPr lang="en-US" altLang="zh-TW" sz="2400" dirty="0" smtClean="0"/>
              <a:t>each </a:t>
            </a:r>
            <a:r>
              <a:rPr lang="en-US" altLang="zh-TW" sz="2400" dirty="0" err="1" smtClean="0"/>
              <a:t>triphone</a:t>
            </a:r>
            <a:r>
              <a:rPr lang="en-US" altLang="zh-TW" sz="2400" dirty="0" smtClean="0"/>
              <a:t> </a:t>
            </a:r>
            <a:r>
              <a:rPr lang="en-US" altLang="zh-TW" sz="2400" dirty="0"/>
              <a:t>HMM state replaced </a:t>
            </a:r>
            <a:r>
              <a:rPr lang="en-US" altLang="zh-TW" sz="2400" dirty="0" smtClean="0"/>
              <a:t>by state posteriors for </a:t>
            </a:r>
            <a:r>
              <a:rPr lang="en-US" altLang="zh-TW" sz="2400" dirty="0"/>
              <a:t>phonemes  from MLP </a:t>
            </a:r>
            <a:r>
              <a:rPr lang="en-US" altLang="zh-TW" sz="2400" dirty="0" smtClean="0"/>
              <a:t>trained by feature vectors </a:t>
            </a:r>
            <a:r>
              <a:rPr lang="en-US" altLang="zh-TW" sz="2400" dirty="0"/>
              <a:t>with known state </a:t>
            </a:r>
            <a:r>
              <a:rPr lang="en-US" altLang="zh-TW" sz="2400" dirty="0" smtClean="0"/>
              <a:t>segmentation  </a:t>
            </a:r>
            <a:endParaRPr lang="en-US" altLang="zh-TW" sz="2400" dirty="0"/>
          </a:p>
        </p:txBody>
      </p:sp>
    </p:spTree>
    <p:extLst>
      <p:ext uri="{BB962C8B-B14F-4D97-AF65-F5344CB8AC3E}">
        <p14:creationId xmlns:p14="http://schemas.microsoft.com/office/powerpoint/2010/main" val="4221583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dirty="0" smtClean="0"/>
              <a:t>Phoneme </a:t>
            </a:r>
            <a:r>
              <a:rPr lang="en-US" altLang="zh-TW" dirty="0"/>
              <a:t>Posteriors and </a:t>
            </a:r>
            <a:r>
              <a:rPr lang="en-US" altLang="zh-TW" dirty="0" smtClean="0"/>
              <a:t>State </a:t>
            </a:r>
            <a:r>
              <a:rPr lang="en-US" altLang="zh-TW" dirty="0"/>
              <a:t>Posteriors</a:t>
            </a:r>
            <a:endParaRPr lang="en-US" altLang="zh-TW" b="1" dirty="0" smtClean="0">
              <a:latin typeface="Times New Roman" pitchFamily="18" charset="0"/>
            </a:endParaRPr>
          </a:p>
        </p:txBody>
      </p:sp>
      <p:sp>
        <p:nvSpPr>
          <p:cNvPr id="4" name="內容版面配置區 4"/>
          <p:cNvSpPr txBox="1">
            <a:spLocks/>
          </p:cNvSpPr>
          <p:nvPr/>
        </p:nvSpPr>
        <p:spPr>
          <a:xfrm>
            <a:off x="0" y="907200"/>
            <a:ext cx="9144000" cy="523220"/>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2400" b="1" kern="1200" baseline="0">
                <a:solidFill>
                  <a:schemeClr val="tx1"/>
                </a:solidFill>
                <a:latin typeface="Times New Roman" panose="02020603050405020304" pitchFamily="18" charset="0"/>
                <a:ea typeface="新細明體" panose="02020500000000000000" pitchFamily="18" charset="-120"/>
                <a:cs typeface="+mn-cs"/>
              </a:defRPr>
            </a:lvl1pPr>
            <a:lvl2pPr marL="742950" indent="-285750" algn="l" defTabSz="914400" rtl="0" eaLnBrk="1" latinLnBrk="0" hangingPunct="1">
              <a:spcBef>
                <a:spcPct val="20000"/>
              </a:spcBef>
              <a:buFont typeface="Arial" pitchFamily="34" charset="0"/>
              <a:buChar char="–"/>
              <a:defRPr sz="2200" kern="1200" baseline="0">
                <a:solidFill>
                  <a:schemeClr val="tx1"/>
                </a:solidFill>
                <a:latin typeface="Times New Roman" panose="02020603050405020304" pitchFamily="18" charset="0"/>
                <a:ea typeface="新細明體" panose="02020500000000000000" pitchFamily="18"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新細明體" panose="02020500000000000000"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
              </a:spcBef>
            </a:pPr>
            <a:r>
              <a:rPr lang="en-US" altLang="zh-TW" sz="2800" dirty="0" smtClean="0"/>
              <a:t>Neural Network Training</a:t>
            </a:r>
            <a:endParaRPr lang="en-US" altLang="zh-TW" sz="2800" dirty="0"/>
          </a:p>
        </p:txBody>
      </p:sp>
      <p:grpSp>
        <p:nvGrpSpPr>
          <p:cNvPr id="7" name="群組 6"/>
          <p:cNvGrpSpPr/>
          <p:nvPr/>
        </p:nvGrpSpPr>
        <p:grpSpPr>
          <a:xfrm>
            <a:off x="748283" y="1772816"/>
            <a:ext cx="3895725" cy="2476500"/>
            <a:chOff x="748283" y="1988840"/>
            <a:chExt cx="3895725" cy="2476500"/>
          </a:xfrm>
        </p:grpSpPr>
        <p:grpSp>
          <p:nvGrpSpPr>
            <p:cNvPr id="8" name="群組 7"/>
            <p:cNvGrpSpPr/>
            <p:nvPr/>
          </p:nvGrpSpPr>
          <p:grpSpPr>
            <a:xfrm>
              <a:off x="748283" y="1988840"/>
              <a:ext cx="3895725" cy="2476500"/>
              <a:chOff x="748283" y="1988840"/>
              <a:chExt cx="3895725" cy="247650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83" y="1988840"/>
                <a:ext cx="38957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矩形 10"/>
                  <p:cNvSpPr/>
                  <p:nvPr/>
                </p:nvSpPr>
                <p:spPr>
                  <a:xfrm>
                    <a:off x="1918626" y="2365972"/>
                    <a:ext cx="141705"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𝑥</m:t>
                              </m:r>
                            </m:e>
                          </m:acc>
                        </m:oMath>
                      </m:oMathPara>
                    </a14:m>
                    <a:endParaRPr lang="zh-TW" altLang="en-US" sz="1400" dirty="0"/>
                  </a:p>
                </p:txBody>
              </p:sp>
            </mc:Choice>
            <mc:Fallback xmlns="">
              <p:sp>
                <p:nvSpPr>
                  <p:cNvPr id="11" name="矩形 10"/>
                  <p:cNvSpPr>
                    <a:spLocks noRot="1" noChangeAspect="1" noMove="1" noResize="1" noEditPoints="1" noAdjustHandles="1" noChangeArrowheads="1" noChangeShapeType="1" noTextEdit="1"/>
                  </p:cNvSpPr>
                  <p:nvPr/>
                </p:nvSpPr>
                <p:spPr>
                  <a:xfrm>
                    <a:off x="1918626" y="2365972"/>
                    <a:ext cx="141705" cy="215444"/>
                  </a:xfrm>
                  <a:prstGeom prst="rect">
                    <a:avLst/>
                  </a:prstGeom>
                  <a:blipFill rotWithShape="1">
                    <a:blip r:embed="rId4"/>
                    <a:stretch>
                      <a:fillRect l="-21739" t="-20000" r="-6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318217" y="2581416"/>
                    <a:ext cx="144142"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𝑦</m:t>
                              </m:r>
                            </m:e>
                          </m:acc>
                        </m:oMath>
                      </m:oMathPara>
                    </a14:m>
                    <a:endParaRPr lang="zh-TW" altLang="en-US" sz="1400" dirty="0"/>
                  </a:p>
                </p:txBody>
              </p:sp>
            </mc:Choice>
            <mc:Fallback xmlns="">
              <p:sp>
                <p:nvSpPr>
                  <p:cNvPr id="12" name="矩形 11"/>
                  <p:cNvSpPr>
                    <a:spLocks noRot="1" noChangeAspect="1" noMove="1" noResize="1" noEditPoints="1" noAdjustHandles="1" noChangeArrowheads="1" noChangeShapeType="1" noTextEdit="1"/>
                  </p:cNvSpPr>
                  <p:nvPr/>
                </p:nvSpPr>
                <p:spPr>
                  <a:xfrm>
                    <a:off x="4318217" y="2581416"/>
                    <a:ext cx="144142" cy="215444"/>
                  </a:xfrm>
                  <a:prstGeom prst="rect">
                    <a:avLst/>
                  </a:prstGeom>
                  <a:blipFill rotWithShape="1">
                    <a:blip r:embed="rId5"/>
                    <a:stretch>
                      <a:fillRect l="-29167" t="-17143" r="-66667" b="-25714"/>
                    </a:stretch>
                  </a:blipFill>
                </p:spPr>
                <p:txBody>
                  <a:bodyPr/>
                  <a:lstStyle/>
                  <a:p>
                    <a:r>
                      <a:rPr lang="zh-TW" altLang="en-US">
                        <a:noFill/>
                      </a:rPr>
                      <a:t> </a:t>
                    </a:r>
                  </a:p>
                </p:txBody>
              </p:sp>
            </mc:Fallback>
          </mc:AlternateContent>
        </p:grpSp>
        <p:sp>
          <p:nvSpPr>
            <p:cNvPr id="9" name="矩形 8"/>
            <p:cNvSpPr/>
            <p:nvPr/>
          </p:nvSpPr>
          <p:spPr>
            <a:xfrm>
              <a:off x="3248148" y="2060848"/>
              <a:ext cx="108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3" name="內容版面配置區 2"/>
              <p:cNvSpPr>
                <a:spLocks noGrp="1"/>
              </p:cNvSpPr>
              <p:nvPr>
                <p:ph idx="1"/>
              </p:nvPr>
            </p:nvSpPr>
            <p:spPr>
              <a:xfrm>
                <a:off x="3146033" y="1830970"/>
                <a:ext cx="298376" cy="282641"/>
              </a:xfrm>
            </p:spPr>
            <p:txBody>
              <a:bodyPr wrap="square" lIns="0" tIns="0" rIns="0" bIns="0">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zh-TW" altLang="en-US" sz="1600" i="1" smtClean="0">
                              <a:latin typeface="Cambria Math"/>
                            </a:rPr>
                          </m:ctrlPr>
                        </m:accPr>
                        <m:e>
                          <m:r>
                            <a:rPr lang="en-US" altLang="zh-TW" sz="1600" b="0" i="1" smtClean="0">
                              <a:latin typeface="Cambria Math"/>
                            </a:rPr>
                            <m:t>h</m:t>
                          </m:r>
                        </m:e>
                      </m:acc>
                    </m:oMath>
                  </m:oMathPara>
                </a14:m>
                <a:endParaRPr lang="zh-TW" altLang="en-US" sz="1600" dirty="0"/>
              </a:p>
            </p:txBody>
          </p:sp>
        </mc:Choice>
        <mc:Fallback xmlns="">
          <p:sp>
            <p:nvSpPr>
              <p:cNvPr id="13" name="內容版面配置區 2"/>
              <p:cNvSpPr>
                <a:spLocks noGrp="1" noRot="1" noChangeAspect="1" noMove="1" noResize="1" noEditPoints="1" noAdjustHandles="1" noChangeArrowheads="1" noChangeShapeType="1" noTextEdit="1"/>
              </p:cNvSpPr>
              <p:nvPr>
                <p:ph idx="1"/>
              </p:nvPr>
            </p:nvSpPr>
            <p:spPr>
              <a:xfrm>
                <a:off x="3146033" y="1830970"/>
                <a:ext cx="298376" cy="282641"/>
              </a:xfrm>
              <a:blipFill rotWithShape="1">
                <a:blip r:embed="rId6"/>
                <a:stretch>
                  <a:fillRect b="-6383"/>
                </a:stretch>
              </a:blipFill>
            </p:spPr>
            <p:txBody>
              <a:bodyPr/>
              <a:lstStyle/>
              <a:p>
                <a:r>
                  <a:rPr lang="zh-TW" altLang="en-US">
                    <a:noFill/>
                  </a:rPr>
                  <a:t> </a:t>
                </a:r>
              </a:p>
            </p:txBody>
          </p:sp>
        </mc:Fallback>
      </mc:AlternateContent>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4653136"/>
            <a:ext cx="4727448" cy="2048256"/>
          </a:xfrm>
          <a:prstGeom prst="rect">
            <a:avLst/>
          </a:prstGeom>
        </p:spPr>
      </p:pic>
      <p:sp>
        <p:nvSpPr>
          <p:cNvPr id="3" name="文字方塊 2"/>
          <p:cNvSpPr txBox="1"/>
          <p:nvPr/>
        </p:nvSpPr>
        <p:spPr>
          <a:xfrm>
            <a:off x="5076056" y="1952836"/>
            <a:ext cx="3600400" cy="369332"/>
          </a:xfrm>
          <a:prstGeom prst="rect">
            <a:avLst/>
          </a:prstGeom>
          <a:noFill/>
        </p:spPr>
        <p:txBody>
          <a:bodyPr wrap="square" rtlCol="0">
            <a:spAutoFit/>
          </a:bodyPr>
          <a:lstStyle/>
          <a:p>
            <a:endParaRPr lang="zh-TW" altLang="en-US" dirty="0"/>
          </a:p>
        </p:txBody>
      </p:sp>
      <p:sp>
        <p:nvSpPr>
          <p:cNvPr id="14" name="文字方塊 13"/>
          <p:cNvSpPr txBox="1"/>
          <p:nvPr/>
        </p:nvSpPr>
        <p:spPr>
          <a:xfrm>
            <a:off x="5076056" y="1844824"/>
            <a:ext cx="1152128"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cs typeface="Times New Roman" panose="02020603050405020304" pitchFamily="18" charset="0"/>
              </a:rPr>
              <a:t>Phone</a:t>
            </a:r>
          </a:p>
          <a:p>
            <a:pPr algn="ctr"/>
            <a:r>
              <a:rPr lang="en-US" altLang="zh-TW" sz="2000" dirty="0">
                <a:latin typeface="Times New Roman" panose="02020603050405020304" pitchFamily="18" charset="0"/>
                <a:cs typeface="Times New Roman" panose="02020603050405020304" pitchFamily="18" charset="0"/>
              </a:rPr>
              <a:t>Posterior</a:t>
            </a:r>
            <a:endParaRPr lang="zh-TW" altLang="en-US" sz="20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6948264" y="1844824"/>
            <a:ext cx="1152128"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cs typeface="Times New Roman" panose="02020603050405020304" pitchFamily="18" charset="0"/>
              </a:rPr>
              <a:t>State</a:t>
            </a:r>
          </a:p>
          <a:p>
            <a:pPr algn="ctr"/>
            <a:r>
              <a:rPr lang="en-US" altLang="zh-TW" sz="2000" dirty="0">
                <a:latin typeface="Times New Roman" panose="02020603050405020304" pitchFamily="18" charset="0"/>
                <a:cs typeface="Times New Roman" panose="02020603050405020304" pitchFamily="18" charset="0"/>
              </a:rPr>
              <a:t>Posterior</a:t>
            </a:r>
            <a:endParaRPr lang="zh-TW"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字方塊 16"/>
              <p:cNvSpPr txBox="1"/>
              <p:nvPr/>
            </p:nvSpPr>
            <p:spPr>
              <a:xfrm>
                <a:off x="5076056" y="2636912"/>
                <a:ext cx="1152128"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cs typeface="Times New Roman" panose="02020603050405020304" pitchFamily="18" charset="0"/>
                        </a:rPr>
                        <m:t>𝑃</m:t>
                      </m:r>
                      <m:d>
                        <m:dPr>
                          <m:ctrlPr>
                            <a:rPr lang="en-US" altLang="zh-TW" sz="2000" b="0" i="1" smtClean="0">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𝑎</m:t>
                          </m:r>
                        </m:e>
                        <m:e>
                          <m:r>
                            <a:rPr lang="en-US" altLang="zh-TW" sz="2000" b="0" i="1" smtClean="0">
                              <a:latin typeface="Cambria Math"/>
                              <a:cs typeface="Times New Roman" panose="02020603050405020304" pitchFamily="18" charset="0"/>
                            </a:rPr>
                            <m:t>𝑥</m:t>
                          </m:r>
                        </m:e>
                      </m:d>
                    </m:oMath>
                  </m:oMathPara>
                </a14:m>
                <a:endParaRPr lang="en-US" altLang="zh-TW" sz="2000" b="0" dirty="0" smtClean="0">
                  <a:latin typeface="Times New Roman" panose="02020603050405020304" pitchFamily="18" charset="0"/>
                  <a:cs typeface="Times New Roman" panose="02020603050405020304" pitchFamily="18" charset="0"/>
                </a:endParaRPr>
              </a:p>
              <a:p>
                <a:endParaRPr lang="en-US" altLang="zh-TW" sz="2000" i="1" dirty="0" smtClean="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sz="2000" i="1">
                          <a:latin typeface="Cambria Math"/>
                          <a:cs typeface="Times New Roman" panose="02020603050405020304" pitchFamily="18" charset="0"/>
                        </a:rPr>
                        <m:t>𝑃</m:t>
                      </m:r>
                      <m:d>
                        <m:dPr>
                          <m:ctrlPr>
                            <a:rPr lang="en-US" altLang="zh-TW" sz="2000" i="1">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𝑏</m:t>
                          </m:r>
                        </m:e>
                        <m:e>
                          <m:r>
                            <a:rPr lang="en-US" altLang="zh-TW" sz="2000" i="1">
                              <a:latin typeface="Cambria Math"/>
                              <a:cs typeface="Times New Roman" panose="02020603050405020304" pitchFamily="18" charset="0"/>
                            </a:rPr>
                            <m:t>𝑥</m:t>
                          </m:r>
                        </m:e>
                      </m:d>
                    </m:oMath>
                  </m:oMathPara>
                </a14:m>
                <a:endParaRPr lang="en-US" altLang="zh-TW"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zh-TW" altLang="en-US" sz="2000" i="1" smtClean="0">
                          <a:latin typeface="Cambria Math"/>
                          <a:cs typeface="Times New Roman" panose="020206030504050203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5076056" y="2636912"/>
                <a:ext cx="1152128" cy="1323439"/>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6444208" y="2636912"/>
                <a:ext cx="2232248"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cs typeface="Times New Roman" panose="02020603050405020304" pitchFamily="18" charset="0"/>
                        </a:rPr>
                        <m:t>𝑃</m:t>
                      </m:r>
                      <m:d>
                        <m:dPr>
                          <m:ctrlPr>
                            <a:rPr lang="en-US" altLang="zh-TW" sz="2000" b="0" i="1" smtClean="0">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𝑏</m:t>
                          </m:r>
                          <m:r>
                            <a:rPr lang="en-US" altLang="zh-TW" sz="2000" b="0" i="1" smtClean="0">
                              <a:latin typeface="Cambria Math"/>
                              <a:ea typeface="Cambria Math"/>
                              <a:cs typeface="Times New Roman" panose="02020603050405020304" pitchFamily="18" charset="0"/>
                            </a:rPr>
                            <m:t>–</m:t>
                          </m:r>
                          <m:r>
                            <a:rPr lang="en-US" altLang="zh-TW" sz="2000" b="0" i="1" smtClean="0">
                              <a:latin typeface="Cambria Math"/>
                              <a:cs typeface="Times New Roman" panose="02020603050405020304" pitchFamily="18" charset="0"/>
                            </a:rPr>
                            <m:t>𝑎</m:t>
                          </m:r>
                          <m:d>
                            <m:dPr>
                              <m:ctrlPr>
                                <a:rPr lang="en-US" altLang="zh-TW" sz="2000" b="0" i="1" smtClean="0">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1</m:t>
                              </m:r>
                            </m:e>
                          </m:d>
                          <m:r>
                            <a:rPr lang="en-US" altLang="zh-TW" sz="2000" b="0" i="1" smtClean="0">
                              <a:latin typeface="Cambria Math"/>
                              <a:ea typeface="Cambria Math"/>
                              <a:cs typeface="Times New Roman" panose="02020603050405020304" pitchFamily="18" charset="0"/>
                            </a:rPr>
                            <m:t>–</m:t>
                          </m:r>
                          <m:r>
                            <a:rPr lang="en-US" altLang="zh-TW" sz="2000" b="0" i="1" smtClean="0">
                              <a:latin typeface="Cambria Math"/>
                              <a:cs typeface="Times New Roman" panose="02020603050405020304" pitchFamily="18" charset="0"/>
                            </a:rPr>
                            <m:t>𝑡</m:t>
                          </m:r>
                        </m:e>
                        <m:e>
                          <m:r>
                            <a:rPr lang="en-US" altLang="zh-TW" sz="2000" b="0" i="1" smtClean="0">
                              <a:latin typeface="Cambria Math"/>
                              <a:cs typeface="Times New Roman" panose="02020603050405020304" pitchFamily="18" charset="0"/>
                            </a:rPr>
                            <m:t>𝑥</m:t>
                          </m:r>
                        </m:e>
                      </m:d>
                    </m:oMath>
                  </m:oMathPara>
                </a14:m>
                <a:endParaRPr lang="en-US" altLang="zh-TW" sz="2000" b="0" dirty="0" smtClean="0">
                  <a:latin typeface="Times New Roman" panose="02020603050405020304" pitchFamily="18" charset="0"/>
                  <a:cs typeface="Times New Roman" panose="02020603050405020304" pitchFamily="18" charset="0"/>
                </a:endParaRPr>
              </a:p>
              <a:p>
                <a:endParaRPr lang="en-US" altLang="zh-TW" sz="2000" i="1" dirty="0" smtClean="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sz="2000" i="1">
                          <a:latin typeface="Cambria Math"/>
                          <a:cs typeface="Times New Roman" panose="02020603050405020304" pitchFamily="18" charset="0"/>
                        </a:rPr>
                        <m:t>𝑃</m:t>
                      </m:r>
                      <m:d>
                        <m:dPr>
                          <m:ctrlPr>
                            <a:rPr lang="en-US" altLang="zh-TW" sz="2000" i="1">
                              <a:latin typeface="Cambria Math"/>
                              <a:cs typeface="Times New Roman" panose="02020603050405020304" pitchFamily="18" charset="0"/>
                            </a:rPr>
                          </m:ctrlPr>
                        </m:dPr>
                        <m:e>
                          <m:r>
                            <a:rPr lang="en-US" altLang="zh-TW" sz="2000" i="1">
                              <a:latin typeface="Cambria Math"/>
                              <a:cs typeface="Times New Roman" panose="02020603050405020304" pitchFamily="18" charset="0"/>
                            </a:rPr>
                            <m:t>𝑏</m:t>
                          </m:r>
                          <m:r>
                            <a:rPr lang="en-US" altLang="zh-TW" sz="2000" b="0" i="1" smtClean="0">
                              <a:latin typeface="Cambria Math"/>
                              <a:ea typeface="Cambria Math"/>
                              <a:cs typeface="Times New Roman" panose="02020603050405020304" pitchFamily="18" charset="0"/>
                            </a:rPr>
                            <m:t>–</m:t>
                          </m:r>
                          <m:r>
                            <a:rPr lang="en-US" altLang="zh-TW" sz="2000" i="1">
                              <a:latin typeface="Cambria Math"/>
                              <a:cs typeface="Times New Roman" panose="02020603050405020304" pitchFamily="18" charset="0"/>
                            </a:rPr>
                            <m:t>𝑎</m:t>
                          </m:r>
                          <m:r>
                            <a:rPr lang="en-US" altLang="zh-TW" sz="2000" b="0" i="1" smtClean="0">
                              <a:latin typeface="Cambria Math"/>
                              <a:cs typeface="Times New Roman" panose="02020603050405020304" pitchFamily="18" charset="0"/>
                            </a:rPr>
                            <m:t>(2)</m:t>
                          </m:r>
                          <m:r>
                            <a:rPr lang="en-US" altLang="zh-TW" sz="2000" b="0" i="1" smtClean="0">
                              <a:latin typeface="Cambria Math"/>
                              <a:ea typeface="Cambria Math"/>
                              <a:cs typeface="Times New Roman" panose="02020603050405020304" pitchFamily="18" charset="0"/>
                            </a:rPr>
                            <m:t>–</m:t>
                          </m:r>
                          <m:r>
                            <a:rPr lang="en-US" altLang="zh-TW" sz="2000" i="1">
                              <a:latin typeface="Cambria Math"/>
                              <a:cs typeface="Times New Roman" panose="02020603050405020304" pitchFamily="18" charset="0"/>
                            </a:rPr>
                            <m:t>𝑡</m:t>
                          </m:r>
                        </m:e>
                        <m:e>
                          <m:r>
                            <a:rPr lang="en-US" altLang="zh-TW" sz="2000" i="1">
                              <a:latin typeface="Cambria Math"/>
                              <a:cs typeface="Times New Roman" panose="02020603050405020304" pitchFamily="18" charset="0"/>
                            </a:rPr>
                            <m:t>𝑥</m:t>
                          </m:r>
                        </m:e>
                      </m:d>
                    </m:oMath>
                  </m:oMathPara>
                </a14:m>
                <a:endParaRPr lang="en-US" altLang="zh-TW"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zh-TW" altLang="en-US" sz="2000" i="1" smtClean="0">
                          <a:latin typeface="Cambria Math"/>
                          <a:cs typeface="Times New Roman" panose="020206030504050203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6444208" y="2636912"/>
                <a:ext cx="2232248" cy="1323439"/>
              </a:xfrm>
              <a:prstGeom prst="rect">
                <a:avLst/>
              </a:prstGeom>
              <a:blipFill rotWithShape="1">
                <a:blip r:embed="rId9"/>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0792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5" name="內容版面配置區 4"/>
          <p:cNvSpPr>
            <a:spLocks noGrp="1"/>
          </p:cNvSpPr>
          <p:nvPr>
            <p:ph idx="1"/>
          </p:nvPr>
        </p:nvSpPr>
        <p:spPr>
          <a:xfrm>
            <a:off x="0" y="907200"/>
            <a:ext cx="9144000" cy="1304973"/>
          </a:xfrm>
        </p:spPr>
        <p:txBody>
          <a:bodyPr/>
          <a:lstStyle/>
          <a:p>
            <a:r>
              <a:rPr lang="en-US" altLang="zh-TW" sz="2600" dirty="0"/>
              <a:t>Tandem </a:t>
            </a:r>
            <a:r>
              <a:rPr lang="en-US" altLang="zh-TW" sz="2600" dirty="0" smtClean="0"/>
              <a:t>System</a:t>
            </a:r>
          </a:p>
          <a:p>
            <a:pPr lvl="1"/>
            <a:r>
              <a:rPr lang="en-US" altLang="zh-TW" sz="2400" dirty="0"/>
              <a:t>phoneme </a:t>
            </a:r>
            <a:r>
              <a:rPr lang="en-US" altLang="zh-TW" sz="2400" dirty="0" smtClean="0"/>
              <a:t>posterior vectors from MLP concatenated with MFCC as a new set of </a:t>
            </a:r>
            <a:r>
              <a:rPr lang="en-US" altLang="zh-TW" sz="2400" dirty="0"/>
              <a:t>features for </a:t>
            </a:r>
            <a:r>
              <a:rPr lang="en-US" altLang="zh-TW" sz="2400" dirty="0" smtClean="0"/>
              <a:t>HMM </a:t>
            </a:r>
            <a:endParaRPr lang="zh-TW" altLang="en-US" sz="2400" dirty="0"/>
          </a:p>
        </p:txBody>
      </p:sp>
      <p:grpSp>
        <p:nvGrpSpPr>
          <p:cNvPr id="2" name="群組 1"/>
          <p:cNvGrpSpPr/>
          <p:nvPr/>
        </p:nvGrpSpPr>
        <p:grpSpPr>
          <a:xfrm>
            <a:off x="336869" y="2420888"/>
            <a:ext cx="8555611" cy="3369936"/>
            <a:chOff x="336869" y="2795368"/>
            <a:chExt cx="8555611" cy="3369936"/>
          </a:xfrm>
        </p:grpSpPr>
        <p:sp>
          <p:nvSpPr>
            <p:cNvPr id="4" name="文字方塊 3"/>
            <p:cNvSpPr txBox="1"/>
            <p:nvPr/>
          </p:nvSpPr>
          <p:spPr>
            <a:xfrm>
              <a:off x="1633272" y="279745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Feature</a:t>
              </a:r>
            </a:p>
            <a:p>
              <a:pPr algn="ctr"/>
              <a:r>
                <a:rPr lang="en-US" altLang="zh-TW" dirty="0" smtClean="0"/>
                <a:t>Extraction</a:t>
              </a:r>
              <a:endParaRPr lang="zh-TW" altLang="en-US" dirty="0"/>
            </a:p>
          </p:txBody>
        </p:sp>
        <p:sp>
          <p:nvSpPr>
            <p:cNvPr id="6" name="文字方塊 5"/>
            <p:cNvSpPr txBox="1"/>
            <p:nvPr/>
          </p:nvSpPr>
          <p:spPr>
            <a:xfrm>
              <a:off x="1633272" y="3918693"/>
              <a:ext cx="1382554" cy="777600"/>
            </a:xfrm>
            <a:prstGeom prst="rect">
              <a:avLst/>
            </a:prstGeom>
            <a:noFill/>
            <a:ln w="19050">
              <a:solidFill>
                <a:schemeClr val="tx1"/>
              </a:solidFill>
            </a:ln>
          </p:spPr>
          <p:txBody>
            <a:bodyPr wrap="square" rtlCol="0" anchor="ctr" anchorCtr="0">
              <a:spAutoFit/>
            </a:bodyPr>
            <a:lstStyle/>
            <a:p>
              <a:pPr algn="ctr"/>
              <a:r>
                <a:rPr lang="en-US" altLang="zh-TW" dirty="0" smtClean="0"/>
                <a:t>MLP</a:t>
              </a:r>
              <a:endParaRPr lang="zh-TW" altLang="en-US" dirty="0"/>
            </a:p>
          </p:txBody>
        </p:sp>
        <p:sp>
          <p:nvSpPr>
            <p:cNvPr id="7" name="文字方塊 6"/>
            <p:cNvSpPr txBox="1"/>
            <p:nvPr/>
          </p:nvSpPr>
          <p:spPr>
            <a:xfrm>
              <a:off x="2065147" y="504201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concatenation</a:t>
              </a:r>
              <a:endParaRPr lang="zh-TW" altLang="en-US" dirty="0"/>
            </a:p>
          </p:txBody>
        </p:sp>
        <p:sp>
          <p:nvSpPr>
            <p:cNvPr id="8" name="文字方塊 7"/>
            <p:cNvSpPr txBox="1"/>
            <p:nvPr/>
          </p:nvSpPr>
          <p:spPr>
            <a:xfrm>
              <a:off x="4311595" y="504201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HMM</a:t>
              </a:r>
            </a:p>
            <a:p>
              <a:pPr algn="ctr"/>
              <a:r>
                <a:rPr lang="en-US" altLang="zh-TW" dirty="0" smtClean="0"/>
                <a:t>Training</a:t>
              </a:r>
              <a:endParaRPr lang="zh-TW" altLang="en-US" dirty="0"/>
            </a:p>
          </p:txBody>
        </p:sp>
        <p:sp>
          <p:nvSpPr>
            <p:cNvPr id="9" name="文字方塊 8"/>
            <p:cNvSpPr txBox="1"/>
            <p:nvPr/>
          </p:nvSpPr>
          <p:spPr>
            <a:xfrm>
              <a:off x="4311595" y="3918693"/>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Acoustic</a:t>
              </a:r>
            </a:p>
            <a:p>
              <a:pPr algn="ctr"/>
              <a:r>
                <a:rPr lang="en-US" altLang="zh-TW" dirty="0" smtClean="0"/>
                <a:t>Models</a:t>
              </a:r>
              <a:endParaRPr lang="zh-TW" altLang="en-US" dirty="0"/>
            </a:p>
          </p:txBody>
        </p:sp>
        <p:sp>
          <p:nvSpPr>
            <p:cNvPr id="10" name="文字方塊 9"/>
            <p:cNvSpPr txBox="1"/>
            <p:nvPr/>
          </p:nvSpPr>
          <p:spPr>
            <a:xfrm>
              <a:off x="5896214" y="3918693"/>
              <a:ext cx="1382400" cy="777600"/>
            </a:xfrm>
            <a:prstGeom prst="rect">
              <a:avLst/>
            </a:prstGeom>
            <a:noFill/>
            <a:ln w="19050">
              <a:solidFill>
                <a:schemeClr val="tx1"/>
              </a:solidFill>
            </a:ln>
          </p:spPr>
          <p:txBody>
            <a:bodyPr wrap="square" rtlCol="0" anchor="ctr" anchorCtr="0">
              <a:spAutoFit/>
            </a:bodyPr>
            <a:lstStyle/>
            <a:p>
              <a:pPr algn="ctr"/>
              <a:r>
                <a:rPr lang="en-US" altLang="zh-TW" dirty="0" smtClean="0"/>
                <a:t>Lexicon</a:t>
              </a:r>
              <a:endParaRPr lang="zh-TW" altLang="en-US" dirty="0"/>
            </a:p>
          </p:txBody>
        </p:sp>
        <p:sp>
          <p:nvSpPr>
            <p:cNvPr id="11" name="文字方塊 10"/>
            <p:cNvSpPr txBox="1"/>
            <p:nvPr/>
          </p:nvSpPr>
          <p:spPr>
            <a:xfrm>
              <a:off x="7510080" y="3918693"/>
              <a:ext cx="1382400" cy="775597"/>
            </a:xfrm>
            <a:prstGeom prst="rect">
              <a:avLst/>
            </a:prstGeom>
            <a:noFill/>
            <a:ln w="19050">
              <a:solidFill>
                <a:schemeClr val="tx1"/>
              </a:solidFill>
            </a:ln>
          </p:spPr>
          <p:txBody>
            <a:bodyPr wrap="square" rtlCol="0" anchor="ctr" anchorCtr="0">
              <a:spAutoFit/>
            </a:bodyPr>
            <a:lstStyle/>
            <a:p>
              <a:pPr algn="ctr"/>
              <a:r>
                <a:rPr lang="en-US" altLang="zh-TW" dirty="0" smtClean="0"/>
                <a:t>Language</a:t>
              </a:r>
            </a:p>
            <a:p>
              <a:pPr algn="ctr"/>
              <a:r>
                <a:rPr lang="en-US" altLang="zh-TW" dirty="0" smtClean="0"/>
                <a:t>Model</a:t>
              </a:r>
              <a:endParaRPr lang="zh-TW" altLang="en-US" dirty="0"/>
            </a:p>
          </p:txBody>
        </p:sp>
        <p:sp>
          <p:nvSpPr>
            <p:cNvPr id="12" name="文字方塊 11"/>
            <p:cNvSpPr txBox="1"/>
            <p:nvPr/>
          </p:nvSpPr>
          <p:spPr>
            <a:xfrm>
              <a:off x="4777459" y="279536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Decoding and</a:t>
              </a:r>
            </a:p>
            <a:p>
              <a:pPr algn="ctr"/>
              <a:r>
                <a:rPr lang="en-US" altLang="zh-TW" dirty="0" smtClean="0"/>
                <a:t>search</a:t>
              </a:r>
              <a:endParaRPr lang="zh-TW" altLang="en-US" dirty="0"/>
            </a:p>
          </p:txBody>
        </p:sp>
        <p:cxnSp>
          <p:nvCxnSpPr>
            <p:cNvPr id="13" name="直線單箭頭接點 12"/>
            <p:cNvCxnSpPr>
              <a:stCxn id="4" idx="2"/>
              <a:endCxn id="6" idx="0"/>
            </p:cNvCxnSpPr>
            <p:nvPr/>
          </p:nvCxnSpPr>
          <p:spPr>
            <a:xfrm>
              <a:off x="2324549"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單箭頭接點 13"/>
            <p:cNvCxnSpPr/>
            <p:nvPr/>
          </p:nvCxnSpPr>
          <p:spPr>
            <a:xfrm>
              <a:off x="2324549"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p:nvPr/>
          </p:nvCxnSpPr>
          <p:spPr>
            <a:xfrm>
              <a:off x="3021329" y="3192753"/>
              <a:ext cx="576000" cy="345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肘形接點 15"/>
            <p:cNvCxnSpPr/>
            <p:nvPr/>
          </p:nvCxnSpPr>
          <p:spPr>
            <a:xfrm rot="5400000">
              <a:off x="2851644" y="3180645"/>
              <a:ext cx="432000" cy="1044000"/>
            </a:xfrm>
            <a:prstGeom prst="bentConnector3">
              <a:avLst>
                <a:gd name="adj1" fmla="val 481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a:off x="3589644" y="3702645"/>
              <a:ext cx="0" cy="1339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8" idx="0"/>
            </p:cNvCxnSpPr>
            <p:nvPr/>
          </p:nvCxnSpPr>
          <p:spPr>
            <a:xfrm flipV="1">
              <a:off x="5002872"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V="1">
              <a:off x="5002872" y="3576473"/>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flipV="1">
              <a:off x="6230074"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肘形接點 20"/>
            <p:cNvCxnSpPr/>
            <p:nvPr/>
          </p:nvCxnSpPr>
          <p:spPr>
            <a:xfrm rot="16200000" flipV="1">
              <a:off x="7161971" y="2886337"/>
              <a:ext cx="347728" cy="17280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p:nvPr/>
          </p:nvCxnSpPr>
          <p:spPr>
            <a:xfrm rot="16200000" flipH="1">
              <a:off x="4118868" y="5272504"/>
              <a:ext cx="345600" cy="1440000"/>
            </a:xfrm>
            <a:prstGeom prst="bent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單箭頭接點 22"/>
            <p:cNvCxnSpPr/>
            <p:nvPr/>
          </p:nvCxnSpPr>
          <p:spPr>
            <a:xfrm flipV="1">
              <a:off x="5002872" y="5814980"/>
              <a:ext cx="0" cy="34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文字方塊 24"/>
            <p:cNvSpPr txBox="1"/>
            <p:nvPr/>
          </p:nvSpPr>
          <p:spPr>
            <a:xfrm>
              <a:off x="336869" y="2805999"/>
              <a:ext cx="1036800" cy="775597"/>
            </a:xfrm>
            <a:prstGeom prst="rect">
              <a:avLst/>
            </a:prstGeom>
            <a:noFill/>
            <a:ln w="19050">
              <a:solidFill>
                <a:schemeClr val="bg1"/>
              </a:solidFill>
            </a:ln>
          </p:spPr>
          <p:txBody>
            <a:bodyPr wrap="square" rtlCol="0" anchor="ctr" anchorCtr="0">
              <a:spAutoFit/>
            </a:bodyPr>
            <a:lstStyle/>
            <a:p>
              <a:pPr algn="ctr"/>
              <a:r>
                <a:rPr lang="en-US" altLang="zh-TW" dirty="0" smtClean="0"/>
                <a:t>Input</a:t>
              </a:r>
            </a:p>
            <a:p>
              <a:pPr algn="ctr"/>
              <a:r>
                <a:rPr lang="en-US" altLang="zh-TW" dirty="0" smtClean="0"/>
                <a:t>speech</a:t>
              </a:r>
              <a:endParaRPr lang="zh-TW" altLang="en-US" dirty="0"/>
            </a:p>
          </p:txBody>
        </p:sp>
        <p:sp>
          <p:nvSpPr>
            <p:cNvPr id="28" name="文字方塊 27"/>
            <p:cNvSpPr txBox="1"/>
            <p:nvPr/>
          </p:nvSpPr>
          <p:spPr>
            <a:xfrm>
              <a:off x="6891496" y="2932564"/>
              <a:ext cx="1036800" cy="443198"/>
            </a:xfrm>
            <a:prstGeom prst="rect">
              <a:avLst/>
            </a:prstGeom>
            <a:noFill/>
            <a:ln w="19050">
              <a:solidFill>
                <a:schemeClr val="bg1"/>
              </a:solidFill>
            </a:ln>
          </p:spPr>
          <p:txBody>
            <a:bodyPr wrap="square" rtlCol="0" anchor="ctr" anchorCtr="0">
              <a:spAutoFit/>
            </a:bodyPr>
            <a:lstStyle/>
            <a:p>
              <a:pPr algn="ctr"/>
              <a:r>
                <a:rPr lang="en-US" altLang="zh-TW" dirty="0" smtClean="0"/>
                <a:t>output</a:t>
              </a:r>
              <a:endParaRPr lang="zh-TW" altLang="en-US" dirty="0"/>
            </a:p>
          </p:txBody>
        </p:sp>
        <p:cxnSp>
          <p:nvCxnSpPr>
            <p:cNvPr id="26" name="直線單箭頭接點 25"/>
            <p:cNvCxnSpPr/>
            <p:nvPr/>
          </p:nvCxnSpPr>
          <p:spPr>
            <a:xfrm>
              <a:off x="1200898" y="3191709"/>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4053543" y="3581596"/>
              <a:ext cx="0" cy="25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169" name="肘形接點 135168"/>
            <p:cNvCxnSpPr/>
            <p:nvPr/>
          </p:nvCxnSpPr>
          <p:spPr>
            <a:xfrm flipV="1">
              <a:off x="4067944" y="3148588"/>
              <a:ext cx="702000" cy="436956"/>
            </a:xfrm>
            <a:prstGeom prst="bentConnector3">
              <a:avLst>
                <a:gd name="adj1" fmla="val -1788"/>
              </a:avLst>
            </a:prstGeom>
            <a:ln>
              <a:tailEnd type="arrow"/>
            </a:ln>
          </p:spPr>
          <p:style>
            <a:lnRef idx="2">
              <a:schemeClr val="accent1"/>
            </a:lnRef>
            <a:fillRef idx="0">
              <a:schemeClr val="accent1"/>
            </a:fillRef>
            <a:effectRef idx="1">
              <a:schemeClr val="accent1"/>
            </a:effectRef>
            <a:fontRef idx="minor">
              <a:schemeClr val="tx1"/>
            </a:fontRef>
          </p:style>
        </p:cxnSp>
        <p:sp>
          <p:nvSpPr>
            <p:cNvPr id="135179" name="文字方塊 135178"/>
            <p:cNvSpPr txBox="1"/>
            <p:nvPr/>
          </p:nvSpPr>
          <p:spPr>
            <a:xfrm>
              <a:off x="2959521" y="2843644"/>
              <a:ext cx="748383" cy="369332"/>
            </a:xfrm>
            <a:prstGeom prst="rect">
              <a:avLst/>
            </a:prstGeom>
            <a:noFill/>
          </p:spPr>
          <p:txBody>
            <a:bodyPr wrap="square" rtlCol="0">
              <a:spAutoFit/>
            </a:bodyPr>
            <a:lstStyle/>
            <a:p>
              <a:r>
                <a:rPr lang="en-US" altLang="zh-TW" dirty="0" smtClean="0"/>
                <a:t>MFCC</a:t>
              </a:r>
              <a:endParaRPr lang="zh-TW" altLang="en-US" dirty="0"/>
            </a:p>
          </p:txBody>
        </p:sp>
        <p:sp>
          <p:nvSpPr>
            <p:cNvPr id="47" name="文字方塊 46"/>
            <p:cNvSpPr txBox="1"/>
            <p:nvPr/>
          </p:nvSpPr>
          <p:spPr>
            <a:xfrm>
              <a:off x="1679604" y="3573016"/>
              <a:ext cx="732156" cy="338554"/>
            </a:xfrm>
            <a:prstGeom prst="rect">
              <a:avLst/>
            </a:prstGeom>
            <a:noFill/>
          </p:spPr>
          <p:txBody>
            <a:bodyPr wrap="square" rtlCol="0">
              <a:spAutoFit/>
            </a:bodyPr>
            <a:lstStyle/>
            <a:p>
              <a:r>
                <a:rPr lang="en-US" altLang="zh-TW" sz="1600" dirty="0" smtClean="0"/>
                <a:t>Gabor</a:t>
              </a:r>
              <a:endParaRPr lang="zh-TW" altLang="en-US" sz="1600" dirty="0"/>
            </a:p>
          </p:txBody>
        </p:sp>
        <p:cxnSp>
          <p:nvCxnSpPr>
            <p:cNvPr id="24" name="直線單箭頭接點 23"/>
            <p:cNvCxnSpPr>
              <a:stCxn id="12" idx="3"/>
            </p:cNvCxnSpPr>
            <p:nvPr/>
          </p:nvCxnSpPr>
          <p:spPr>
            <a:xfrm>
              <a:off x="6591859" y="3183168"/>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6734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5" name="內容版面配置區 4"/>
          <p:cNvSpPr>
            <a:spLocks noGrp="1"/>
          </p:cNvSpPr>
          <p:nvPr>
            <p:ph idx="1"/>
          </p:nvPr>
        </p:nvSpPr>
        <p:spPr>
          <a:xfrm>
            <a:off x="0" y="907200"/>
            <a:ext cx="9144000" cy="1304973"/>
          </a:xfrm>
        </p:spPr>
        <p:txBody>
          <a:bodyPr/>
          <a:lstStyle/>
          <a:p>
            <a:r>
              <a:rPr lang="en-US" altLang="zh-TW" sz="2600" dirty="0"/>
              <a:t>Tandem </a:t>
            </a:r>
            <a:r>
              <a:rPr lang="en-US" altLang="zh-TW" sz="2600" dirty="0" smtClean="0"/>
              <a:t>System</a:t>
            </a:r>
          </a:p>
          <a:p>
            <a:pPr lvl="1"/>
            <a:r>
              <a:rPr lang="en-US" altLang="zh-TW" sz="2400" dirty="0"/>
              <a:t>phoneme </a:t>
            </a:r>
            <a:r>
              <a:rPr lang="en-US" altLang="zh-TW" sz="2400" dirty="0" smtClean="0"/>
              <a:t>posterior vectors from MLP concatenated with MFCC as a new set of </a:t>
            </a:r>
            <a:r>
              <a:rPr lang="en-US" altLang="zh-TW" sz="2400" dirty="0"/>
              <a:t>features for </a:t>
            </a:r>
            <a:r>
              <a:rPr lang="en-US" altLang="zh-TW" sz="2400" dirty="0" smtClean="0"/>
              <a:t>HMM </a:t>
            </a:r>
            <a:endParaRPr lang="zh-TW" altLang="en-US" sz="2400" dirty="0"/>
          </a:p>
        </p:txBody>
      </p:sp>
      <p:grpSp>
        <p:nvGrpSpPr>
          <p:cNvPr id="2" name="群組 1"/>
          <p:cNvGrpSpPr/>
          <p:nvPr/>
        </p:nvGrpSpPr>
        <p:grpSpPr>
          <a:xfrm>
            <a:off x="336869" y="2420888"/>
            <a:ext cx="8555611" cy="3369936"/>
            <a:chOff x="336869" y="2795368"/>
            <a:chExt cx="8555611" cy="3369936"/>
          </a:xfrm>
        </p:grpSpPr>
        <p:sp>
          <p:nvSpPr>
            <p:cNvPr id="4" name="文字方塊 3"/>
            <p:cNvSpPr txBox="1"/>
            <p:nvPr/>
          </p:nvSpPr>
          <p:spPr>
            <a:xfrm>
              <a:off x="1633272" y="279745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Feature</a:t>
              </a:r>
            </a:p>
            <a:p>
              <a:pPr algn="ctr"/>
              <a:r>
                <a:rPr lang="en-US" altLang="zh-TW" dirty="0" smtClean="0"/>
                <a:t>Extraction</a:t>
              </a:r>
              <a:endParaRPr lang="zh-TW" altLang="en-US" dirty="0"/>
            </a:p>
          </p:txBody>
        </p:sp>
        <p:sp>
          <p:nvSpPr>
            <p:cNvPr id="6" name="文字方塊 5"/>
            <p:cNvSpPr txBox="1"/>
            <p:nvPr/>
          </p:nvSpPr>
          <p:spPr>
            <a:xfrm>
              <a:off x="1633272" y="3918693"/>
              <a:ext cx="1382554" cy="777600"/>
            </a:xfrm>
            <a:prstGeom prst="rect">
              <a:avLst/>
            </a:prstGeom>
            <a:noFill/>
            <a:ln w="19050">
              <a:solidFill>
                <a:schemeClr val="tx1"/>
              </a:solidFill>
            </a:ln>
          </p:spPr>
          <p:txBody>
            <a:bodyPr wrap="square" rtlCol="0" anchor="ctr" anchorCtr="0">
              <a:spAutoFit/>
            </a:bodyPr>
            <a:lstStyle/>
            <a:p>
              <a:pPr algn="ctr"/>
              <a:r>
                <a:rPr lang="en-US" altLang="zh-TW" dirty="0" smtClean="0"/>
                <a:t>MLP</a:t>
              </a:r>
              <a:endParaRPr lang="zh-TW" altLang="en-US" dirty="0"/>
            </a:p>
          </p:txBody>
        </p:sp>
        <p:sp>
          <p:nvSpPr>
            <p:cNvPr id="7" name="文字方塊 6"/>
            <p:cNvSpPr txBox="1"/>
            <p:nvPr/>
          </p:nvSpPr>
          <p:spPr>
            <a:xfrm>
              <a:off x="2065147" y="504201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concatenation</a:t>
              </a:r>
              <a:endParaRPr lang="zh-TW" altLang="en-US" dirty="0"/>
            </a:p>
          </p:txBody>
        </p:sp>
        <p:sp>
          <p:nvSpPr>
            <p:cNvPr id="8" name="文字方塊 7"/>
            <p:cNvSpPr txBox="1"/>
            <p:nvPr/>
          </p:nvSpPr>
          <p:spPr>
            <a:xfrm>
              <a:off x="4311595" y="504201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HMM</a:t>
              </a:r>
            </a:p>
            <a:p>
              <a:pPr algn="ctr"/>
              <a:r>
                <a:rPr lang="en-US" altLang="zh-TW" dirty="0" smtClean="0"/>
                <a:t>Training</a:t>
              </a:r>
              <a:endParaRPr lang="zh-TW" altLang="en-US" dirty="0"/>
            </a:p>
          </p:txBody>
        </p:sp>
        <p:sp>
          <p:nvSpPr>
            <p:cNvPr id="9" name="文字方塊 8"/>
            <p:cNvSpPr txBox="1"/>
            <p:nvPr/>
          </p:nvSpPr>
          <p:spPr>
            <a:xfrm>
              <a:off x="4311595" y="3918693"/>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Acoustic</a:t>
              </a:r>
            </a:p>
            <a:p>
              <a:pPr algn="ctr"/>
              <a:r>
                <a:rPr lang="en-US" altLang="zh-TW" dirty="0" smtClean="0"/>
                <a:t>Models</a:t>
              </a:r>
              <a:endParaRPr lang="zh-TW" altLang="en-US" dirty="0"/>
            </a:p>
          </p:txBody>
        </p:sp>
        <p:sp>
          <p:nvSpPr>
            <p:cNvPr id="10" name="文字方塊 9"/>
            <p:cNvSpPr txBox="1"/>
            <p:nvPr/>
          </p:nvSpPr>
          <p:spPr>
            <a:xfrm>
              <a:off x="5896214" y="3918693"/>
              <a:ext cx="1382400" cy="777600"/>
            </a:xfrm>
            <a:prstGeom prst="rect">
              <a:avLst/>
            </a:prstGeom>
            <a:noFill/>
            <a:ln w="19050">
              <a:solidFill>
                <a:schemeClr val="tx1"/>
              </a:solidFill>
            </a:ln>
          </p:spPr>
          <p:txBody>
            <a:bodyPr wrap="square" rtlCol="0" anchor="ctr" anchorCtr="0">
              <a:spAutoFit/>
            </a:bodyPr>
            <a:lstStyle/>
            <a:p>
              <a:pPr algn="ctr"/>
              <a:r>
                <a:rPr lang="en-US" altLang="zh-TW" dirty="0" smtClean="0"/>
                <a:t>Lexicon</a:t>
              </a:r>
              <a:endParaRPr lang="zh-TW" altLang="en-US" dirty="0"/>
            </a:p>
          </p:txBody>
        </p:sp>
        <p:sp>
          <p:nvSpPr>
            <p:cNvPr id="11" name="文字方塊 10"/>
            <p:cNvSpPr txBox="1"/>
            <p:nvPr/>
          </p:nvSpPr>
          <p:spPr>
            <a:xfrm>
              <a:off x="7510080" y="3918693"/>
              <a:ext cx="1382400" cy="775597"/>
            </a:xfrm>
            <a:prstGeom prst="rect">
              <a:avLst/>
            </a:prstGeom>
            <a:noFill/>
            <a:ln w="19050">
              <a:solidFill>
                <a:schemeClr val="tx1"/>
              </a:solidFill>
            </a:ln>
          </p:spPr>
          <p:txBody>
            <a:bodyPr wrap="square" rtlCol="0" anchor="ctr" anchorCtr="0">
              <a:spAutoFit/>
            </a:bodyPr>
            <a:lstStyle/>
            <a:p>
              <a:pPr algn="ctr"/>
              <a:r>
                <a:rPr lang="en-US" altLang="zh-TW" dirty="0" smtClean="0"/>
                <a:t>Language</a:t>
              </a:r>
            </a:p>
            <a:p>
              <a:pPr algn="ctr"/>
              <a:r>
                <a:rPr lang="en-US" altLang="zh-TW" dirty="0" smtClean="0"/>
                <a:t>Model</a:t>
              </a:r>
              <a:endParaRPr lang="zh-TW" altLang="en-US" dirty="0"/>
            </a:p>
          </p:txBody>
        </p:sp>
        <p:sp>
          <p:nvSpPr>
            <p:cNvPr id="12" name="文字方塊 11"/>
            <p:cNvSpPr txBox="1"/>
            <p:nvPr/>
          </p:nvSpPr>
          <p:spPr>
            <a:xfrm>
              <a:off x="4777459" y="279536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Decoding and</a:t>
              </a:r>
            </a:p>
            <a:p>
              <a:pPr algn="ctr"/>
              <a:r>
                <a:rPr lang="en-US" altLang="zh-TW" dirty="0" smtClean="0"/>
                <a:t>search</a:t>
              </a:r>
              <a:endParaRPr lang="zh-TW" altLang="en-US" dirty="0"/>
            </a:p>
          </p:txBody>
        </p:sp>
        <p:cxnSp>
          <p:nvCxnSpPr>
            <p:cNvPr id="13" name="直線單箭頭接點 12"/>
            <p:cNvCxnSpPr>
              <a:stCxn id="4" idx="2"/>
              <a:endCxn id="6" idx="0"/>
            </p:cNvCxnSpPr>
            <p:nvPr/>
          </p:nvCxnSpPr>
          <p:spPr>
            <a:xfrm>
              <a:off x="2324549"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單箭頭接點 13"/>
            <p:cNvCxnSpPr/>
            <p:nvPr/>
          </p:nvCxnSpPr>
          <p:spPr>
            <a:xfrm>
              <a:off x="2324549"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p:nvPr/>
          </p:nvCxnSpPr>
          <p:spPr>
            <a:xfrm>
              <a:off x="3021329" y="3192753"/>
              <a:ext cx="576000" cy="345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肘形接點 15"/>
            <p:cNvCxnSpPr/>
            <p:nvPr/>
          </p:nvCxnSpPr>
          <p:spPr>
            <a:xfrm rot="5400000">
              <a:off x="2851644" y="3180645"/>
              <a:ext cx="432000" cy="1044000"/>
            </a:xfrm>
            <a:prstGeom prst="bentConnector3">
              <a:avLst>
                <a:gd name="adj1" fmla="val 481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a:off x="3589644" y="3702645"/>
              <a:ext cx="0" cy="1339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8" idx="0"/>
            </p:cNvCxnSpPr>
            <p:nvPr/>
          </p:nvCxnSpPr>
          <p:spPr>
            <a:xfrm flipV="1">
              <a:off x="5002872"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V="1">
              <a:off x="5002872" y="3576473"/>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flipV="1">
              <a:off x="6230074"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肘形接點 20"/>
            <p:cNvCxnSpPr/>
            <p:nvPr/>
          </p:nvCxnSpPr>
          <p:spPr>
            <a:xfrm rot="16200000" flipV="1">
              <a:off x="7161971" y="2886337"/>
              <a:ext cx="347728" cy="17280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p:nvPr/>
          </p:nvCxnSpPr>
          <p:spPr>
            <a:xfrm rot="16200000" flipH="1">
              <a:off x="4118868" y="5272504"/>
              <a:ext cx="345600" cy="1440000"/>
            </a:xfrm>
            <a:prstGeom prst="bent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單箭頭接點 22"/>
            <p:cNvCxnSpPr/>
            <p:nvPr/>
          </p:nvCxnSpPr>
          <p:spPr>
            <a:xfrm flipV="1">
              <a:off x="5002872" y="5814980"/>
              <a:ext cx="0" cy="34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文字方塊 24"/>
            <p:cNvSpPr txBox="1"/>
            <p:nvPr/>
          </p:nvSpPr>
          <p:spPr>
            <a:xfrm>
              <a:off x="336869" y="2805999"/>
              <a:ext cx="1036800" cy="775597"/>
            </a:xfrm>
            <a:prstGeom prst="rect">
              <a:avLst/>
            </a:prstGeom>
            <a:noFill/>
            <a:ln w="19050">
              <a:solidFill>
                <a:schemeClr val="bg1"/>
              </a:solidFill>
            </a:ln>
          </p:spPr>
          <p:txBody>
            <a:bodyPr wrap="square" rtlCol="0" anchor="ctr" anchorCtr="0">
              <a:spAutoFit/>
            </a:bodyPr>
            <a:lstStyle/>
            <a:p>
              <a:pPr algn="ctr"/>
              <a:r>
                <a:rPr lang="en-US" altLang="zh-TW" dirty="0" smtClean="0"/>
                <a:t>Input</a:t>
              </a:r>
            </a:p>
            <a:p>
              <a:pPr algn="ctr"/>
              <a:r>
                <a:rPr lang="en-US" altLang="zh-TW" dirty="0" smtClean="0"/>
                <a:t>speech</a:t>
              </a:r>
              <a:endParaRPr lang="zh-TW" altLang="en-US" dirty="0"/>
            </a:p>
          </p:txBody>
        </p:sp>
        <p:sp>
          <p:nvSpPr>
            <p:cNvPr id="28" name="文字方塊 27"/>
            <p:cNvSpPr txBox="1"/>
            <p:nvPr/>
          </p:nvSpPr>
          <p:spPr>
            <a:xfrm>
              <a:off x="6891496" y="2932564"/>
              <a:ext cx="1036800" cy="443198"/>
            </a:xfrm>
            <a:prstGeom prst="rect">
              <a:avLst/>
            </a:prstGeom>
            <a:noFill/>
            <a:ln w="19050">
              <a:solidFill>
                <a:schemeClr val="bg1"/>
              </a:solidFill>
            </a:ln>
          </p:spPr>
          <p:txBody>
            <a:bodyPr wrap="square" rtlCol="0" anchor="ctr" anchorCtr="0">
              <a:spAutoFit/>
            </a:bodyPr>
            <a:lstStyle/>
            <a:p>
              <a:pPr algn="ctr"/>
              <a:r>
                <a:rPr lang="en-US" altLang="zh-TW" dirty="0" smtClean="0"/>
                <a:t>output</a:t>
              </a:r>
              <a:endParaRPr lang="zh-TW" altLang="en-US" dirty="0"/>
            </a:p>
          </p:txBody>
        </p:sp>
        <p:cxnSp>
          <p:nvCxnSpPr>
            <p:cNvPr id="26" name="直線單箭頭接點 25"/>
            <p:cNvCxnSpPr/>
            <p:nvPr/>
          </p:nvCxnSpPr>
          <p:spPr>
            <a:xfrm>
              <a:off x="1200898" y="3191709"/>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4053543" y="3581596"/>
              <a:ext cx="0" cy="25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169" name="肘形接點 135168"/>
            <p:cNvCxnSpPr/>
            <p:nvPr/>
          </p:nvCxnSpPr>
          <p:spPr>
            <a:xfrm flipV="1">
              <a:off x="4067944" y="3148588"/>
              <a:ext cx="702000" cy="436956"/>
            </a:xfrm>
            <a:prstGeom prst="bentConnector3">
              <a:avLst>
                <a:gd name="adj1" fmla="val -1788"/>
              </a:avLst>
            </a:prstGeom>
            <a:ln>
              <a:tailEnd type="arrow"/>
            </a:ln>
          </p:spPr>
          <p:style>
            <a:lnRef idx="2">
              <a:schemeClr val="accent1"/>
            </a:lnRef>
            <a:fillRef idx="0">
              <a:schemeClr val="accent1"/>
            </a:fillRef>
            <a:effectRef idx="1">
              <a:schemeClr val="accent1"/>
            </a:effectRef>
            <a:fontRef idx="minor">
              <a:schemeClr val="tx1"/>
            </a:fontRef>
          </p:style>
        </p:cxnSp>
        <p:sp>
          <p:nvSpPr>
            <p:cNvPr id="135179" name="文字方塊 135178"/>
            <p:cNvSpPr txBox="1"/>
            <p:nvPr/>
          </p:nvSpPr>
          <p:spPr>
            <a:xfrm>
              <a:off x="2959521" y="2843644"/>
              <a:ext cx="748383" cy="369332"/>
            </a:xfrm>
            <a:prstGeom prst="rect">
              <a:avLst/>
            </a:prstGeom>
            <a:noFill/>
          </p:spPr>
          <p:txBody>
            <a:bodyPr wrap="square" rtlCol="0">
              <a:spAutoFit/>
            </a:bodyPr>
            <a:lstStyle/>
            <a:p>
              <a:r>
                <a:rPr lang="en-US" altLang="zh-TW" dirty="0" smtClean="0"/>
                <a:t>MFCC</a:t>
              </a:r>
              <a:endParaRPr lang="zh-TW" altLang="en-US" dirty="0"/>
            </a:p>
          </p:txBody>
        </p:sp>
        <p:sp>
          <p:nvSpPr>
            <p:cNvPr id="47" name="文字方塊 46"/>
            <p:cNvSpPr txBox="1"/>
            <p:nvPr/>
          </p:nvSpPr>
          <p:spPr>
            <a:xfrm>
              <a:off x="1679604" y="3573016"/>
              <a:ext cx="732156" cy="338554"/>
            </a:xfrm>
            <a:prstGeom prst="rect">
              <a:avLst/>
            </a:prstGeom>
            <a:noFill/>
          </p:spPr>
          <p:txBody>
            <a:bodyPr wrap="square" rtlCol="0">
              <a:spAutoFit/>
            </a:bodyPr>
            <a:lstStyle/>
            <a:p>
              <a:r>
                <a:rPr lang="en-US" altLang="zh-TW" sz="1600" dirty="0" smtClean="0"/>
                <a:t>Gabor</a:t>
              </a:r>
              <a:endParaRPr lang="zh-TW" altLang="en-US" sz="1600" dirty="0"/>
            </a:p>
          </p:txBody>
        </p:sp>
        <p:cxnSp>
          <p:nvCxnSpPr>
            <p:cNvPr id="24" name="直線單箭頭接點 23"/>
            <p:cNvCxnSpPr>
              <a:stCxn id="12" idx="3"/>
            </p:cNvCxnSpPr>
            <p:nvPr/>
          </p:nvCxnSpPr>
          <p:spPr>
            <a:xfrm>
              <a:off x="6591859" y="3183168"/>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2" name="群組 41"/>
          <p:cNvGrpSpPr/>
          <p:nvPr/>
        </p:nvGrpSpPr>
        <p:grpSpPr>
          <a:xfrm>
            <a:off x="3022902" y="2779969"/>
            <a:ext cx="1080000" cy="3000887"/>
            <a:chOff x="3022902" y="2779969"/>
            <a:chExt cx="1080000" cy="3000887"/>
          </a:xfrm>
        </p:grpSpPr>
        <p:cxnSp>
          <p:nvCxnSpPr>
            <p:cNvPr id="30" name="直線單箭頭接點 29"/>
            <p:cNvCxnSpPr/>
            <p:nvPr/>
          </p:nvCxnSpPr>
          <p:spPr>
            <a:xfrm>
              <a:off x="3022902" y="2790990"/>
              <a:ext cx="108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接點 32"/>
            <p:cNvCxnSpPr/>
            <p:nvPr/>
          </p:nvCxnSpPr>
          <p:spPr>
            <a:xfrm rot="16200000" flipH="1">
              <a:off x="2328888" y="4028413"/>
              <a:ext cx="3000887" cy="504000"/>
            </a:xfrm>
            <a:prstGeom prst="bentConnector3">
              <a:avLst>
                <a:gd name="adj1" fmla="val 10002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01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40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References</a:t>
            </a:r>
          </a:p>
        </p:txBody>
      </p:sp>
      <p:sp>
        <p:nvSpPr>
          <p:cNvPr id="5" name="內容版面配置區 4"/>
          <p:cNvSpPr>
            <a:spLocks noGrp="1"/>
          </p:cNvSpPr>
          <p:nvPr>
            <p:ph idx="1"/>
          </p:nvPr>
        </p:nvSpPr>
        <p:spPr>
          <a:xfrm>
            <a:off x="0" y="907200"/>
            <a:ext cx="9144000" cy="4850559"/>
          </a:xfrm>
        </p:spPr>
        <p:txBody>
          <a:bodyPr/>
          <a:lstStyle/>
          <a:p>
            <a:r>
              <a:rPr lang="en-US" altLang="zh-TW" sz="2600" dirty="0" smtClean="0"/>
              <a:t>References for Gabor Features and </a:t>
            </a:r>
            <a:r>
              <a:rPr lang="en-US" altLang="zh-TW" sz="2600" dirty="0"/>
              <a:t>Tandem System</a:t>
            </a:r>
          </a:p>
          <a:p>
            <a:pPr lvl="1"/>
            <a:r>
              <a:rPr lang="en-US" altLang="zh-TW" sz="2400" dirty="0"/>
              <a:t>Richard M. Stern &amp; Nelson Morgan, “Hearing Is Believing</a:t>
            </a:r>
            <a:r>
              <a:rPr lang="en-US" altLang="zh-TW" sz="2400" dirty="0" smtClean="0"/>
              <a:t>”, IEEE </a:t>
            </a:r>
            <a:r>
              <a:rPr lang="en-US" altLang="zh-TW" sz="2400" dirty="0"/>
              <a:t>SIGNAL PROCESSING MAGAZINE, NOVEMBER </a:t>
            </a:r>
            <a:r>
              <a:rPr lang="en-US" altLang="zh-TW" sz="2400" dirty="0" smtClean="0"/>
              <a:t>2012</a:t>
            </a:r>
            <a:endParaRPr lang="zh-TW" altLang="en-US" sz="2400" b="0" dirty="0"/>
          </a:p>
          <a:p>
            <a:pPr lvl="1"/>
            <a:r>
              <a:rPr lang="en-US" altLang="zh-TW" sz="2400" b="0" dirty="0" err="1" smtClean="0"/>
              <a:t>Hermansky</a:t>
            </a:r>
            <a:r>
              <a:rPr lang="en-US" altLang="zh-TW" sz="2400" b="0" dirty="0"/>
              <a:t>, H., Ellis, D.P.W., Sharma, S., “Tandem Connectionist Feature Extraction For Conventional Hmm Systems”, in Proc. ICASSP 2000. </a:t>
            </a:r>
          </a:p>
          <a:p>
            <a:pPr lvl="1"/>
            <a:r>
              <a:rPr lang="en-US" altLang="zh-TW" sz="2400" b="0" dirty="0" smtClean="0"/>
              <a:t>Ellis</a:t>
            </a:r>
            <a:r>
              <a:rPr lang="en-US" altLang="zh-TW" sz="2400" b="0" dirty="0"/>
              <a:t>, D.P.W. and Singh, R. and </a:t>
            </a:r>
            <a:r>
              <a:rPr lang="en-US" altLang="zh-TW" sz="2400" b="0" dirty="0" err="1"/>
              <a:t>Sivadas</a:t>
            </a:r>
            <a:r>
              <a:rPr lang="en-US" altLang="zh-TW" sz="2400" b="0" dirty="0"/>
              <a:t>, S., “Tandem acoustic modeling in large-vocabulary recognition”, in Proc. ICASSP 2001</a:t>
            </a:r>
            <a:r>
              <a:rPr lang="en-US" altLang="zh-TW" sz="2400" b="0" dirty="0" smtClean="0"/>
              <a:t>.</a:t>
            </a:r>
          </a:p>
          <a:p>
            <a:pPr lvl="1"/>
            <a:r>
              <a:rPr lang="en-US" altLang="zh-TW" sz="2400" dirty="0" smtClean="0"/>
              <a:t>“</a:t>
            </a:r>
            <a:r>
              <a:rPr lang="en-US" altLang="zh-TW" sz="2400" dirty="0"/>
              <a:t>Improved Tonal Language </a:t>
            </a:r>
            <a:r>
              <a:rPr lang="en-US" altLang="zh-TW" sz="2400" dirty="0" smtClean="0"/>
              <a:t>Speech </a:t>
            </a:r>
            <a:r>
              <a:rPr lang="en-US" altLang="zh-TW" sz="2400" dirty="0"/>
              <a:t>Recognition by Integrating </a:t>
            </a:r>
            <a:r>
              <a:rPr lang="en-US" altLang="zh-TW" sz="2400" dirty="0" err="1"/>
              <a:t>Spectro</a:t>
            </a:r>
            <a:r>
              <a:rPr lang="en-US" altLang="zh-TW" sz="2400" dirty="0"/>
              <a:t>-Temporal Evidence and Pitch Information with Properly </a:t>
            </a:r>
            <a:r>
              <a:rPr lang="en-US" altLang="zh-TW" sz="2400" dirty="0" smtClean="0"/>
              <a:t>Chosen</a:t>
            </a:r>
            <a:r>
              <a:rPr lang="en-US" altLang="zh-TW" sz="2400" dirty="0"/>
              <a:t> Tonal Acoustic Units”, </a:t>
            </a:r>
            <a:r>
              <a:rPr lang="en-US" altLang="zh-TW" sz="2400" dirty="0" err="1"/>
              <a:t>Interspeech</a:t>
            </a:r>
            <a:r>
              <a:rPr lang="en-US" altLang="zh-TW" sz="2400" dirty="0"/>
              <a:t>, Florence, Italy, Aug 2011, pp. 2293-2296.</a:t>
            </a:r>
          </a:p>
        </p:txBody>
      </p:sp>
    </p:spTree>
    <p:extLst>
      <p:ext uri="{BB962C8B-B14F-4D97-AF65-F5344CB8AC3E}">
        <p14:creationId xmlns:p14="http://schemas.microsoft.com/office/powerpoint/2010/main" val="317965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Deep Neural Network (DNN)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1"/>
                <a:ext cx="8964612" cy="5386090"/>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200" b="1" dirty="0" smtClean="0">
                    <a:latin typeface="Times New Roman" pitchFamily="18" charset="0"/>
                  </a:rPr>
                  <a:t>Deep Neural Network (DNN):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Neural network with multiple hidden layers</a:t>
                </a:r>
              </a:p>
              <a:p>
                <a:pPr marL="542925" lvl="1" indent="-182563">
                  <a:spcBef>
                    <a:spcPct val="0"/>
                  </a:spcBef>
                </a:pPr>
                <a:r>
                  <a:rPr lang="en-US" altLang="zh-TW" sz="2000" dirty="0" smtClean="0">
                    <a:latin typeface="Times New Roman" pitchFamily="18" charset="0"/>
                  </a:rPr>
                  <a:t>architecture: with input </a:t>
                </a:r>
                <a14:m>
                  <m:oMath xmlns:m="http://schemas.openxmlformats.org/officeDocument/2006/math">
                    <m:acc>
                      <m:accPr>
                        <m:chr m:val="⃑"/>
                        <m:ctrlPr>
                          <a:rPr lang="en-US" altLang="zh-TW" sz="2000" i="1" smtClean="0">
                            <a:latin typeface="Cambria Math"/>
                          </a:rPr>
                        </m:ctrlPr>
                      </m:accPr>
                      <m:e>
                        <m:r>
                          <a:rPr lang="en-US" altLang="zh-TW" sz="2000" b="0" i="1" smtClean="0">
                            <a:latin typeface="Cambria Math"/>
                          </a:rPr>
                          <m:t>𝑥</m:t>
                        </m:r>
                      </m:e>
                    </m:acc>
                  </m:oMath>
                </a14:m>
                <a:r>
                  <a:rPr lang="en-US" altLang="zh-TW" sz="2000" dirty="0" smtClean="0">
                    <a:latin typeface="Times New Roman" pitchFamily="18" charset="0"/>
                  </a:rPr>
                  <a:t>, N hidden layers and output </a:t>
                </a:r>
                <a14:m>
                  <m:oMath xmlns:m="http://schemas.openxmlformats.org/officeDocument/2006/math">
                    <m:acc>
                      <m:accPr>
                        <m:chr m:val="⃑"/>
                        <m:ctrlPr>
                          <a:rPr lang="en-US" altLang="zh-TW" sz="2000" i="1">
                            <a:latin typeface="Cambria Math"/>
                          </a:rPr>
                        </m:ctrlPr>
                      </m:accPr>
                      <m:e>
                        <m:r>
                          <a:rPr lang="en-US" altLang="zh-TW" sz="2000" b="0" i="1" smtClean="0">
                            <a:latin typeface="Cambria Math"/>
                          </a:rPr>
                          <m:t>𝑦</m:t>
                        </m:r>
                      </m:e>
                    </m:acc>
                  </m:oMath>
                </a14:m>
                <a:endParaRPr lang="en-US" altLang="zh-TW" sz="20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Property: </a:t>
                </a:r>
              </a:p>
              <a:p>
                <a:pPr marL="542925" lvl="1" indent="-182563">
                  <a:spcBef>
                    <a:spcPct val="0"/>
                  </a:spcBef>
                </a:pPr>
                <a:r>
                  <a:rPr lang="en-US" altLang="zh-TW" sz="2000" dirty="0">
                    <a:latin typeface="Times New Roman" pitchFamily="18" charset="0"/>
                  </a:rPr>
                  <a:t>able to deal with huge and complicated structure of data</a:t>
                </a:r>
              </a:p>
              <a:p>
                <a:pPr marL="542925" lvl="1" indent="-182563">
                  <a:lnSpc>
                    <a:spcPct val="80000"/>
                  </a:lnSpc>
                  <a:spcBef>
                    <a:spcPct val="0"/>
                  </a:spcBef>
                </a:pPr>
                <a:endParaRPr lang="en-US" altLang="zh-TW" sz="2000" dirty="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Difficulties: </a:t>
                </a:r>
              </a:p>
              <a:p>
                <a:pPr marL="542925" lvl="1" indent="-182563">
                  <a:spcBef>
                    <a:spcPct val="0"/>
                  </a:spcBef>
                </a:pPr>
                <a:r>
                  <a:rPr lang="en-US" altLang="zh-TW" sz="2000" dirty="0">
                    <a:latin typeface="Times New Roman" pitchFamily="18" charset="0"/>
                  </a:rPr>
                  <a:t>large quantities of </a:t>
                </a:r>
                <a:r>
                  <a:rPr lang="en-US" altLang="zh-TW" sz="2000" dirty="0" err="1">
                    <a:latin typeface="Times New Roman" pitchFamily="18" charset="0"/>
                  </a:rPr>
                  <a:t>labelled</a:t>
                </a:r>
                <a:r>
                  <a:rPr lang="en-US" altLang="zh-TW" sz="2000" dirty="0">
                    <a:latin typeface="Times New Roman" pitchFamily="18" charset="0"/>
                  </a:rPr>
                  <a:t> data needed for training</a:t>
                </a:r>
              </a:p>
              <a:p>
                <a:pPr marL="542925" lvl="1" indent="-182563">
                  <a:spcBef>
                    <a:spcPct val="0"/>
                  </a:spcBef>
                </a:pPr>
                <a:r>
                  <a:rPr lang="en-US" altLang="zh-TW" sz="2000" dirty="0">
                    <a:latin typeface="Times New Roman" pitchFamily="18" charset="0"/>
                  </a:rPr>
                  <a:t>very long training time needed</a:t>
                </a:r>
              </a:p>
              <a:p>
                <a:pPr marL="542925" lvl="1" indent="-182563">
                  <a:spcBef>
                    <a:spcPct val="0"/>
                  </a:spcBef>
                </a:pPr>
                <a:r>
                  <a:rPr lang="en-US" altLang="zh-TW" sz="2000" dirty="0">
                    <a:latin typeface="Times New Roman" pitchFamily="18" charset="0"/>
                  </a:rPr>
                  <a:t>solution: Restricted Boltzmann Machine for </a:t>
                </a:r>
                <a:r>
                  <a:rPr lang="en-US" altLang="zh-TW" sz="2000" dirty="0" smtClean="0">
                    <a:latin typeface="Times New Roman" pitchFamily="18" charset="0"/>
                  </a:rPr>
                  <a:t>initialization</a:t>
                </a:r>
                <a:endParaRPr lang="en-US" altLang="zh-TW" sz="1800" dirty="0" smtClean="0">
                  <a:latin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1"/>
                <a:ext cx="8964612" cy="5386090"/>
              </a:xfrm>
              <a:blipFill rotWithShape="1">
                <a:blip r:embed="rId3"/>
                <a:stretch>
                  <a:fillRect l="-816" t="-1925" b="-1133"/>
                </a:stretch>
              </a:blipFill>
              <a:ln>
                <a:miter lim="800000"/>
                <a:headEnd/>
                <a:tailEnd/>
              </a:ln>
            </p:spPr>
            <p:txBody>
              <a:bodyPr/>
              <a:lstStyle/>
              <a:p>
                <a:r>
                  <a:rPr lang="zh-TW" altLang="en-US">
                    <a:noFill/>
                  </a:rPr>
                  <a:t> </a:t>
                </a:r>
              </a:p>
            </p:txBody>
          </p:sp>
        </mc:Fallback>
      </mc:AlternateContent>
      <p:pic>
        <p:nvPicPr>
          <p:cNvPr id="4" name="圖片 3" descr="dnn.png"/>
          <p:cNvPicPr>
            <a:picLocks noChangeAspect="1"/>
          </p:cNvPicPr>
          <p:nvPr/>
        </p:nvPicPr>
        <p:blipFill>
          <a:blip r:embed="rId4"/>
          <a:stretch>
            <a:fillRect/>
          </a:stretch>
        </p:blipFill>
        <p:spPr>
          <a:xfrm>
            <a:off x="500034" y="1852186"/>
            <a:ext cx="3262402" cy="1785950"/>
          </a:xfrm>
          <a:prstGeom prst="rect">
            <a:avLst/>
          </a:prstGeom>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3794200" y="1959629"/>
                <a:ext cx="2438873" cy="428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b="0" i="1" smtClean="0">
                              <a:latin typeface="Cambria Math"/>
                            </a:rPr>
                            <m:t>(1)</m:t>
                          </m:r>
                        </m:sup>
                      </m:sSup>
                      <m:r>
                        <a:rPr lang="en-US" altLang="zh-TW" b="0" i="1" smtClean="0">
                          <a:latin typeface="Cambria Math"/>
                        </a:rPr>
                        <m:t>=</m:t>
                      </m:r>
                      <m:r>
                        <a:rPr lang="en-US" altLang="zh-TW" b="0" i="1" smtClean="0">
                          <a:latin typeface="Cambria Math"/>
                        </a:rPr>
                        <m:t>𝑓</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𝑊</m:t>
                          </m:r>
                        </m:e>
                        <m:sub>
                          <m:r>
                            <a:rPr lang="en-US" altLang="zh-TW" b="0" i="1" smtClean="0">
                              <a:latin typeface="Cambria Math"/>
                            </a:rPr>
                            <m:t>0,1</m:t>
                          </m:r>
                        </m:sub>
                      </m:sSub>
                      <m:acc>
                        <m:accPr>
                          <m:chr m:val="⃑"/>
                          <m:ctrlPr>
                            <a:rPr lang="en-US" altLang="zh-TW" i="1">
                              <a:latin typeface="Cambria Math"/>
                            </a:rPr>
                          </m:ctrlPr>
                        </m:accPr>
                        <m:e>
                          <m:r>
                            <a:rPr lang="en-US" altLang="zh-TW" i="1">
                              <a:latin typeface="Cambria Math"/>
                            </a:rPr>
                            <m:t>𝑥</m:t>
                          </m:r>
                        </m:e>
                      </m:acc>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𝑏</m:t>
                          </m:r>
                        </m:e>
                        <m:sub>
                          <m:r>
                            <a:rPr lang="en-US" altLang="zh-TW" b="0" i="1" smtClean="0">
                              <a:latin typeface="Cambria Math"/>
                            </a:rPr>
                            <m:t>0,1</m:t>
                          </m:r>
                        </m:sub>
                      </m:sSub>
                      <m:r>
                        <a:rPr lang="en-US" altLang="zh-TW" b="0" i="1" smtClean="0">
                          <a:latin typeface="Cambria Math"/>
                        </a:rPr>
                        <m:t>)</m:t>
                      </m:r>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3794200" y="1959629"/>
                <a:ext cx="2438873" cy="428835"/>
              </a:xfrm>
              <a:prstGeom prst="rect">
                <a:avLst/>
              </a:prstGeom>
              <a:blipFill rotWithShape="1">
                <a:blip r:embed="rId5"/>
                <a:stretch>
                  <a:fillRect b="-7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3801725" y="2323669"/>
                <a:ext cx="3418436" cy="428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i="1">
                              <a:latin typeface="Cambria Math"/>
                            </a:rPr>
                            <m:t>𝑛</m:t>
                          </m:r>
                          <m:r>
                            <a:rPr lang="en-US" altLang="zh-TW" i="1">
                              <a:latin typeface="Cambria Math"/>
                            </a:rPr>
                            <m:t>)</m:t>
                          </m:r>
                        </m:sup>
                      </m:sSup>
                      <m:r>
                        <a:rPr lang="en-US" altLang="zh-TW" i="1">
                          <a:latin typeface="Cambria Math"/>
                        </a:rPr>
                        <m:t>=</m:t>
                      </m:r>
                      <m:r>
                        <a:rPr lang="en-US" altLang="zh-TW" i="1">
                          <a:latin typeface="Cambria Math"/>
                        </a:rPr>
                        <m:t>𝑓</m:t>
                      </m:r>
                      <m:r>
                        <a:rPr lang="en-US" altLang="zh-TW" i="1">
                          <a:latin typeface="Cambria Math"/>
                        </a:rPr>
                        <m:t>(</m:t>
                      </m:r>
                      <m:sSub>
                        <m:sSubPr>
                          <m:ctrlPr>
                            <a:rPr lang="en-US" altLang="zh-TW" i="1">
                              <a:latin typeface="Cambria Math"/>
                            </a:rPr>
                          </m:ctrlPr>
                        </m:sSubPr>
                        <m:e>
                          <m:r>
                            <a:rPr lang="en-US" altLang="zh-TW" i="1">
                              <a:latin typeface="Cambria Math"/>
                            </a:rPr>
                            <m:t>𝑊</m:t>
                          </m:r>
                        </m:e>
                        <m:sub>
                          <m:r>
                            <a:rPr lang="en-US" altLang="zh-TW" i="1">
                              <a:latin typeface="Cambria Math"/>
                            </a:rPr>
                            <m:t>𝑛</m:t>
                          </m:r>
                          <m:r>
                            <a:rPr lang="en-US" altLang="zh-TW" i="1">
                              <a:latin typeface="Cambria Math"/>
                            </a:rPr>
                            <m:t>−1,</m:t>
                          </m:r>
                          <m:r>
                            <a:rPr lang="en-US" altLang="zh-TW" i="1">
                              <a:latin typeface="Cambria Math"/>
                            </a:rPr>
                            <m:t>𝑛</m:t>
                          </m:r>
                        </m:sub>
                      </m:sSub>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i="1">
                              <a:latin typeface="Cambria Math"/>
                            </a:rPr>
                            <m:t>𝑛</m:t>
                          </m:r>
                          <m:r>
                            <a:rPr lang="en-US" altLang="zh-TW" i="1">
                              <a:latin typeface="Cambria Math"/>
                            </a:rPr>
                            <m:t>−1)</m:t>
                          </m:r>
                        </m:sup>
                      </m:sSup>
                      <m:r>
                        <a:rPr lang="en-US" altLang="zh-TW" i="1">
                          <a:latin typeface="Cambria Math"/>
                        </a:rPr>
                        <m:t>+</m:t>
                      </m:r>
                      <m:sSub>
                        <m:sSubPr>
                          <m:ctrlPr>
                            <a:rPr lang="en-US" altLang="zh-TW" i="1">
                              <a:latin typeface="Cambria Math"/>
                            </a:rPr>
                          </m:ctrlPr>
                        </m:sSubPr>
                        <m:e>
                          <m:r>
                            <a:rPr lang="en-US" altLang="zh-TW" i="1">
                              <a:latin typeface="Cambria Math"/>
                            </a:rPr>
                            <m:t>𝑏</m:t>
                          </m:r>
                        </m:e>
                        <m:sub>
                          <m:r>
                            <a:rPr lang="en-US" altLang="zh-TW" i="1">
                              <a:latin typeface="Cambria Math"/>
                            </a:rPr>
                            <m:t>𝑛</m:t>
                          </m:r>
                          <m:r>
                            <a:rPr lang="en-US" altLang="zh-TW" i="1">
                              <a:latin typeface="Cambria Math"/>
                            </a:rPr>
                            <m:t>−1,</m:t>
                          </m:r>
                          <m:r>
                            <a:rPr lang="en-US" altLang="zh-TW" i="1">
                              <a:latin typeface="Cambria Math"/>
                            </a:rPr>
                            <m:t>𝑛</m:t>
                          </m:r>
                        </m:sub>
                      </m:sSub>
                      <m:r>
                        <a:rPr lang="en-US" altLang="zh-TW" i="1">
                          <a:latin typeface="Cambria Math"/>
                        </a:rPr>
                        <m:t>)</m:t>
                      </m:r>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3801725" y="2323669"/>
                <a:ext cx="3418436" cy="428835"/>
              </a:xfrm>
              <a:prstGeom prst="rect">
                <a:avLst/>
              </a:prstGeom>
              <a:blipFill rotWithShape="1">
                <a:blip r:embed="rId6"/>
                <a:stretch>
                  <a:fillRect b="-7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794200" y="2679776"/>
                <a:ext cx="3045321" cy="4288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smtClean="0">
                              <a:latin typeface="Cambria Math"/>
                            </a:rPr>
                          </m:ctrlPr>
                        </m:accPr>
                        <m:e>
                          <m:r>
                            <a:rPr lang="en-US" altLang="zh-TW" b="0" i="1" smtClean="0">
                              <a:latin typeface="Cambria Math"/>
                            </a:rPr>
                            <m:t>𝑦</m:t>
                          </m:r>
                        </m:e>
                      </m:acc>
                      <m:r>
                        <a:rPr lang="en-US" altLang="zh-TW" i="1">
                          <a:latin typeface="Cambria Math"/>
                        </a:rPr>
                        <m:t>=</m:t>
                      </m:r>
                      <m:r>
                        <a:rPr lang="en-US" altLang="zh-TW" i="1">
                          <a:latin typeface="Cambria Math"/>
                        </a:rPr>
                        <m:t>𝑓</m:t>
                      </m:r>
                      <m:r>
                        <a:rPr lang="en-US" altLang="zh-TW" i="1">
                          <a:latin typeface="Cambria Math"/>
                        </a:rPr>
                        <m:t>(</m:t>
                      </m:r>
                      <m:sSub>
                        <m:sSubPr>
                          <m:ctrlPr>
                            <a:rPr lang="en-US" altLang="zh-TW" i="1">
                              <a:latin typeface="Cambria Math"/>
                            </a:rPr>
                          </m:ctrlPr>
                        </m:sSubPr>
                        <m:e>
                          <m:r>
                            <a:rPr lang="en-US" altLang="zh-TW" i="1">
                              <a:latin typeface="Cambria Math"/>
                            </a:rPr>
                            <m:t>𝑊</m:t>
                          </m:r>
                        </m:e>
                        <m:sub>
                          <m:r>
                            <a:rPr lang="en-US" altLang="zh-TW" b="0" i="1" smtClean="0">
                              <a:latin typeface="Cambria Math"/>
                            </a:rPr>
                            <m:t>𝑁</m:t>
                          </m:r>
                          <m:r>
                            <a:rPr lang="en-US" altLang="zh-TW" i="1">
                              <a:latin typeface="Cambria Math"/>
                            </a:rPr>
                            <m:t>,</m:t>
                          </m:r>
                          <m:r>
                            <a:rPr lang="en-US" altLang="zh-TW" b="0" i="1" smtClean="0">
                              <a:latin typeface="Cambria Math"/>
                            </a:rPr>
                            <m:t>𝑁</m:t>
                          </m:r>
                          <m:r>
                            <a:rPr lang="en-US" altLang="zh-TW" b="0" i="1" smtClean="0">
                              <a:latin typeface="Cambria Math"/>
                            </a:rPr>
                            <m:t>+1</m:t>
                          </m:r>
                        </m:sub>
                      </m:sSub>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b="0" i="1" smtClean="0">
                              <a:latin typeface="Cambria Math"/>
                            </a:rPr>
                            <m:t>𝑁</m:t>
                          </m:r>
                          <m:r>
                            <a:rPr lang="en-US" altLang="zh-TW" i="1">
                              <a:latin typeface="Cambria Math"/>
                            </a:rPr>
                            <m:t>)</m:t>
                          </m:r>
                        </m:sup>
                      </m:sSup>
                      <m:r>
                        <a:rPr lang="en-US" altLang="zh-TW" i="1">
                          <a:latin typeface="Cambria Math"/>
                        </a:rPr>
                        <m:t>+</m:t>
                      </m:r>
                      <m:sSub>
                        <m:sSubPr>
                          <m:ctrlPr>
                            <a:rPr lang="en-US" altLang="zh-TW" i="1">
                              <a:latin typeface="Cambria Math"/>
                            </a:rPr>
                          </m:ctrlPr>
                        </m:sSubPr>
                        <m:e>
                          <m:r>
                            <a:rPr lang="en-US" altLang="zh-TW" i="1">
                              <a:latin typeface="Cambria Math"/>
                            </a:rPr>
                            <m:t>𝑏</m:t>
                          </m:r>
                        </m:e>
                        <m:sub>
                          <m:r>
                            <a:rPr lang="en-US" altLang="zh-TW" b="0" i="1" smtClean="0">
                              <a:latin typeface="Cambria Math"/>
                            </a:rPr>
                            <m:t>𝑁</m:t>
                          </m:r>
                          <m:r>
                            <a:rPr lang="en-US" altLang="zh-TW" i="1">
                              <a:latin typeface="Cambria Math"/>
                            </a:rPr>
                            <m:t>,</m:t>
                          </m:r>
                          <m:r>
                            <a:rPr lang="en-US" altLang="zh-TW" b="0" i="1" smtClean="0">
                              <a:latin typeface="Cambria Math"/>
                            </a:rPr>
                            <m:t>𝑁</m:t>
                          </m:r>
                          <m:r>
                            <a:rPr lang="en-US" altLang="zh-TW" b="0" i="1" smtClean="0">
                              <a:latin typeface="Cambria Math"/>
                            </a:rPr>
                            <m:t>+1</m:t>
                          </m:r>
                        </m:sub>
                      </m:sSub>
                      <m:r>
                        <a:rPr lang="en-US" altLang="zh-TW" i="1">
                          <a:latin typeface="Cambria Math"/>
                        </a:rPr>
                        <m:t>)</m:t>
                      </m:r>
                    </m:oMath>
                  </m:oMathPara>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794200" y="2679776"/>
                <a:ext cx="3045321" cy="428835"/>
              </a:xfrm>
              <a:prstGeom prst="rect">
                <a:avLst/>
              </a:prstGeom>
              <a:blipFill rotWithShape="1">
                <a:blip r:embed="rId7"/>
                <a:stretch>
                  <a:fillRect b="-857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15616" y="329630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a:latin typeface="Cambria Math"/>
                            </a:rPr>
                          </m:ctrlPr>
                        </m:accPr>
                        <m:e>
                          <m:r>
                            <a:rPr lang="en-US" altLang="zh-TW" i="1">
                              <a:latin typeface="Cambria Math"/>
                            </a:rPr>
                            <m:t>𝑥</m:t>
                          </m:r>
                        </m:e>
                      </m:acc>
                    </m:oMath>
                  </m:oMathPara>
                </a14:m>
                <a:endParaRPr lang="zh-TW"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115616" y="3296309"/>
                <a:ext cx="367985" cy="369332"/>
              </a:xfrm>
              <a:prstGeom prst="rect">
                <a:avLst/>
              </a:prstGeom>
              <a:blipFill rotWithShape="1">
                <a:blip r:embed="rId8"/>
                <a:stretch>
                  <a:fillRect t="-6667" r="-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544432" y="3227264"/>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a:latin typeface="Cambria Math"/>
                            </a:rPr>
                          </m:ctrlPr>
                        </m:accPr>
                        <m:e>
                          <m:r>
                            <a:rPr lang="en-US" altLang="zh-TW" i="1">
                              <a:latin typeface="Cambria Math"/>
                            </a:rPr>
                            <m:t>𝑦</m:t>
                          </m:r>
                        </m:e>
                      </m:acc>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544432" y="3227264"/>
                <a:ext cx="371384" cy="369332"/>
              </a:xfrm>
              <a:prstGeom prst="rect">
                <a:avLst/>
              </a:prstGeom>
              <a:blipFill rotWithShape="1">
                <a:blip r:embed="rId9"/>
                <a:stretch>
                  <a:fillRect t="-6557" r="-14754" b="-49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475656" y="3551895"/>
                <a:ext cx="618183"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(1)</m:t>
                          </m:r>
                        </m:sup>
                      </m:sSup>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475656" y="3551895"/>
                <a:ext cx="618183" cy="410305"/>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122592" y="3551895"/>
                <a:ext cx="650947"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i="1">
                              <a:latin typeface="Cambria Math"/>
                            </a:rPr>
                            <m:t>𝑁</m:t>
                          </m:r>
                          <m:r>
                            <a:rPr lang="en-US" altLang="zh-TW" i="1">
                              <a:latin typeface="Cambria Math"/>
                            </a:rPr>
                            <m:t>)</m:t>
                          </m:r>
                        </m:sup>
                      </m:sSup>
                    </m:oMath>
                  </m:oMathPara>
                </a14:m>
                <a:endParaRPr lang="zh-TW"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2122592" y="3551895"/>
                <a:ext cx="650947" cy="410305"/>
              </a:xfrm>
              <a:prstGeom prst="rect">
                <a:avLst/>
              </a:prstGeom>
              <a:blipFill rotWithShape="1">
                <a:blip r:embed="rId11"/>
                <a:stretch>
                  <a:fillRect/>
                </a:stretch>
              </a:blipFill>
            </p:spPr>
            <p:txBody>
              <a:bodyPr/>
              <a:lstStyle/>
              <a:p>
                <a:r>
                  <a:rPr lang="zh-TW" altLang="en-US">
                    <a:noFill/>
                  </a:rPr>
                  <a:t> </a:t>
                </a:r>
              </a:p>
            </p:txBody>
          </p:sp>
        </mc:Fallback>
      </mc:AlternateContent>
      <p:sp>
        <p:nvSpPr>
          <p:cNvPr id="1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939754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Restricted Boltzmann Machine</a:t>
            </a:r>
          </a:p>
        </p:txBody>
      </p:sp>
      <p:sp>
        <p:nvSpPr>
          <p:cNvPr id="34819" name="Rectangle 3"/>
          <p:cNvSpPr>
            <a:spLocks noGrp="1" noChangeArrowheads="1"/>
          </p:cNvSpPr>
          <p:nvPr>
            <p:ph type="body" sz="half" idx="1"/>
          </p:nvPr>
        </p:nvSpPr>
        <p:spPr bwMode="auto">
          <a:xfrm>
            <a:off x="0" y="907200"/>
            <a:ext cx="9144000" cy="5644622"/>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200" b="1" dirty="0" smtClean="0">
                <a:latin typeface="Times New Roman" pitchFamily="18" charset="0"/>
              </a:rPr>
              <a:t>Restricted Boltzmann Machine (RBM):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a generative model for probability of visible examples (p(v))</a:t>
            </a:r>
          </a:p>
          <a:p>
            <a:pPr marL="542925" lvl="1" indent="-182563">
              <a:spcBef>
                <a:spcPct val="0"/>
              </a:spcBef>
            </a:pPr>
            <a:r>
              <a:rPr lang="en-US" altLang="zh-TW" sz="2000" dirty="0" smtClean="0">
                <a:latin typeface="Times New Roman" pitchFamily="18" charset="0"/>
              </a:rPr>
              <a:t>with a hidden layer of random variables (h)</a:t>
            </a:r>
          </a:p>
          <a:p>
            <a:pPr marL="542925" lvl="1" indent="-182563">
              <a:spcBef>
                <a:spcPct val="0"/>
              </a:spcBef>
            </a:pPr>
            <a:r>
              <a:rPr lang="en-US" altLang="zh-TW" sz="2000" dirty="0" smtClean="0">
                <a:latin typeface="Times New Roman" pitchFamily="18" charset="0"/>
              </a:rPr>
              <a:t>topology: undirected bipartite graph</a:t>
            </a: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spcBef>
                <a:spcPct val="0"/>
              </a:spcBef>
            </a:pPr>
            <a:r>
              <a:rPr lang="en-US" altLang="zh-TW" sz="2000" dirty="0">
                <a:latin typeface="Times New Roman" pitchFamily="18" charset="0"/>
                <a:sym typeface="Symbol" pitchFamily="18" charset="2"/>
              </a:rPr>
              <a:t>W: weight matrix, describing correlation between visible and hidden layers</a:t>
            </a:r>
          </a:p>
          <a:p>
            <a:pPr marL="542925" lvl="1" indent="-182563">
              <a:spcBef>
                <a:spcPct val="0"/>
              </a:spcBef>
            </a:pPr>
            <a:r>
              <a:rPr lang="en-US" altLang="zh-TW" sz="2000" dirty="0">
                <a:latin typeface="Times New Roman" pitchFamily="18" charset="0"/>
                <a:sym typeface="Symbol" pitchFamily="18" charset="2"/>
              </a:rPr>
              <a:t>a, b: bias vectors for visible and hidden layers</a:t>
            </a:r>
          </a:p>
          <a:p>
            <a:pPr marL="542925" lvl="1" indent="-182563">
              <a:spcBef>
                <a:spcPct val="0"/>
              </a:spcBef>
            </a:pPr>
            <a:r>
              <a:rPr lang="en-US" altLang="zh-TW" sz="2000" dirty="0">
                <a:latin typeface="Times New Roman" pitchFamily="18" charset="0"/>
                <a:sym typeface="Symbol" pitchFamily="18" charset="2"/>
              </a:rPr>
              <a:t>E: energy function for a (</a:t>
            </a:r>
            <a:r>
              <a:rPr lang="en-US" altLang="zh-TW" sz="2000" dirty="0" err="1">
                <a:latin typeface="Times New Roman" pitchFamily="18" charset="0"/>
                <a:sym typeface="Symbol" pitchFamily="18" charset="2"/>
              </a:rPr>
              <a:t>v,h</a:t>
            </a:r>
            <a:r>
              <a:rPr lang="en-US" altLang="zh-TW" sz="2000" dirty="0">
                <a:latin typeface="Times New Roman" pitchFamily="18" charset="0"/>
                <a:sym typeface="Symbol" pitchFamily="18" charset="2"/>
              </a:rPr>
              <a:t>) pair</a:t>
            </a:r>
          </a:p>
          <a:p>
            <a:pPr marL="542925" lvl="1" indent="-182563">
              <a:spcBef>
                <a:spcPct val="0"/>
              </a:spcBef>
            </a:pPr>
            <a:r>
              <a:rPr lang="en-US" altLang="zh-TW" sz="2000" dirty="0">
                <a:latin typeface="Times New Roman" pitchFamily="18" charset="0"/>
                <a:sym typeface="Symbol" pitchFamily="18" charset="2"/>
              </a:rPr>
              <a:t>RBM training: adjusting W, a, and b to maximize p(v)</a:t>
            </a: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Property: </a:t>
            </a:r>
          </a:p>
          <a:p>
            <a:pPr marL="542925" lvl="1" indent="-182563" eaLnBrk="1" hangingPunct="1">
              <a:spcBef>
                <a:spcPct val="0"/>
              </a:spcBef>
            </a:pPr>
            <a:r>
              <a:rPr lang="en-US" altLang="zh-TW" sz="2000" dirty="0" smtClean="0">
                <a:latin typeface="Times New Roman" pitchFamily="18" charset="0"/>
              </a:rPr>
              <a:t>finding a good representation (h) for v in unsupervised manner</a:t>
            </a:r>
          </a:p>
          <a:p>
            <a:pPr marL="542925" lvl="1" indent="-182563" eaLnBrk="1" hangingPunct="1">
              <a:spcBef>
                <a:spcPct val="0"/>
              </a:spcBef>
            </a:pPr>
            <a:r>
              <a:rPr lang="en-US" altLang="zh-TW" sz="2000" dirty="0" smtClean="0">
                <a:latin typeface="Times New Roman" pitchFamily="18" charset="0"/>
              </a:rPr>
              <a:t>Using large quantities of </a:t>
            </a:r>
            <a:r>
              <a:rPr lang="en-US" altLang="zh-TW" sz="2000" dirty="0" err="1" smtClean="0">
                <a:latin typeface="Times New Roman" pitchFamily="18" charset="0"/>
              </a:rPr>
              <a:t>unlabelled</a:t>
            </a:r>
            <a:r>
              <a:rPr lang="en-US" altLang="zh-TW" sz="2000" dirty="0" smtClean="0">
                <a:latin typeface="Times New Roman" pitchFamily="18" charset="0"/>
              </a:rPr>
              <a:t> data</a:t>
            </a:r>
            <a:endParaRPr lang="en-US" altLang="zh-TW" sz="1800" dirty="0" smtClean="0">
              <a:latin typeface="Times New Roman" pitchFamily="18" charset="0"/>
              <a:sym typeface="Symbol" pitchFamily="18" charset="2"/>
            </a:endParaRPr>
          </a:p>
        </p:txBody>
      </p:sp>
      <p:pic>
        <p:nvPicPr>
          <p:cNvPr id="4" name="圖片 3" descr="rbm.png"/>
          <p:cNvPicPr>
            <a:picLocks noChangeAspect="1"/>
          </p:cNvPicPr>
          <p:nvPr/>
        </p:nvPicPr>
        <p:blipFill>
          <a:blip r:embed="rId3"/>
          <a:stretch>
            <a:fillRect/>
          </a:stretch>
        </p:blipFill>
        <p:spPr>
          <a:xfrm>
            <a:off x="1071538" y="2121092"/>
            <a:ext cx="2661523" cy="1667948"/>
          </a:xfrm>
          <a:prstGeom prst="rect">
            <a:avLst/>
          </a:prstGeom>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3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5186" y="2115740"/>
            <a:ext cx="1819275" cy="685800"/>
          </a:xfrm>
          <a:prstGeom prst="rect">
            <a:avLst/>
          </a:prstGeom>
          <a:noFill/>
        </p:spPr>
      </p:pic>
      <p:sp>
        <p:nvSpPr>
          <p:cNvPr id="18435" name="Rectangle 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3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79824" y="2813143"/>
            <a:ext cx="2952750" cy="276225"/>
          </a:xfrm>
          <a:prstGeom prst="rect">
            <a:avLst/>
          </a:prstGeom>
          <a:noFill/>
        </p:spPr>
      </p:pic>
      <p:sp>
        <p:nvSpPr>
          <p:cNvPr id="18438"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1" name="Rectangle 9"/>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4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04652" y="3141340"/>
            <a:ext cx="1952625" cy="647700"/>
          </a:xfrm>
          <a:prstGeom prst="rect">
            <a:avLst/>
          </a:prstGeom>
          <a:noFill/>
        </p:spPr>
      </p:pic>
      <p:sp>
        <p:nvSpPr>
          <p:cNvPr id="18444" name="Rectangle 12"/>
          <p:cNvSpPr>
            <a:spLocks noChangeArrowheads="1"/>
          </p:cNvSpPr>
          <p:nvPr/>
        </p:nvSpPr>
        <p:spPr bwMode="auto">
          <a:xfrm>
            <a:off x="0" y="110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RBM Initialization for DNN Training</a:t>
            </a:r>
          </a:p>
        </p:txBody>
      </p:sp>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200" b="1" dirty="0" smtClean="0">
                <a:latin typeface="Times New Roman" pitchFamily="18" charset="0"/>
              </a:rPr>
              <a:t>RBM Initialization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weight matrices of DNN initialized by weight matrixes of RBMs</a:t>
            </a:r>
          </a:p>
          <a:p>
            <a:pPr marL="542925" lvl="1" indent="-182563">
              <a:spcBef>
                <a:spcPct val="0"/>
              </a:spcBef>
            </a:pPr>
            <a:r>
              <a:rPr lang="en-US" altLang="zh-TW" sz="2000" dirty="0" smtClean="0">
                <a:latin typeface="Times New Roman" pitchFamily="18" charset="0"/>
              </a:rPr>
              <a:t>after training an RBM, generate samples in hidden layer used for next layer of RBM</a:t>
            </a:r>
          </a:p>
          <a:p>
            <a:pPr marL="542925" lvl="1" indent="-182563">
              <a:spcBef>
                <a:spcPct val="0"/>
              </a:spcBef>
            </a:pPr>
            <a:r>
              <a:rPr lang="en-US" altLang="zh-TW" sz="2000" dirty="0" smtClean="0">
                <a:latin typeface="Times New Roman" pitchFamily="18" charset="0"/>
              </a:rPr>
              <a:t>steps of initialization (e.g. 3 hidden layers)</a:t>
            </a:r>
          </a:p>
          <a:p>
            <a:pPr marL="542925" lvl="1" indent="-182563">
              <a:lnSpc>
                <a:spcPct val="80000"/>
              </a:lnSpc>
              <a:spcBef>
                <a:spcPct val="0"/>
              </a:spcBef>
            </a:pPr>
            <a:endParaRPr lang="en-US" altLang="zh-TW" sz="18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p:txBody>
      </p:sp>
      <p:sp>
        <p:nvSpPr>
          <p:cNvPr id="2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2" name="群組 1"/>
          <p:cNvGrpSpPr/>
          <p:nvPr/>
        </p:nvGrpSpPr>
        <p:grpSpPr>
          <a:xfrm>
            <a:off x="395536" y="2486009"/>
            <a:ext cx="7848872" cy="4399375"/>
            <a:chOff x="395536" y="2206837"/>
            <a:chExt cx="7848872" cy="4399375"/>
          </a:xfrm>
        </p:grpSpPr>
        <p:pic>
          <p:nvPicPr>
            <p:cNvPr id="5" name="圖片 4" descr="rbm2.png"/>
            <p:cNvPicPr>
              <a:picLocks noChangeAspect="1"/>
            </p:cNvPicPr>
            <p:nvPr/>
          </p:nvPicPr>
          <p:blipFill>
            <a:blip r:embed="rId3"/>
            <a:stretch>
              <a:fillRect/>
            </a:stretch>
          </p:blipFill>
          <p:spPr>
            <a:xfrm>
              <a:off x="2143108" y="2553314"/>
              <a:ext cx="685308" cy="1393925"/>
            </a:xfrm>
            <a:prstGeom prst="rect">
              <a:avLst/>
            </a:prstGeom>
          </p:spPr>
        </p:pic>
        <p:pic>
          <p:nvPicPr>
            <p:cNvPr id="6" name="圖片 5" descr="rbm3.png"/>
            <p:cNvPicPr>
              <a:picLocks noChangeAspect="1"/>
            </p:cNvPicPr>
            <p:nvPr/>
          </p:nvPicPr>
          <p:blipFill>
            <a:blip r:embed="rId4"/>
            <a:stretch>
              <a:fillRect/>
            </a:stretch>
          </p:blipFill>
          <p:spPr>
            <a:xfrm>
              <a:off x="3643306" y="2553314"/>
              <a:ext cx="747829" cy="1406294"/>
            </a:xfrm>
            <a:prstGeom prst="rect">
              <a:avLst/>
            </a:prstGeom>
          </p:spPr>
        </p:pic>
        <p:pic>
          <p:nvPicPr>
            <p:cNvPr id="9" name="圖片 8" descr="rbm3.png"/>
            <p:cNvPicPr>
              <a:picLocks noChangeAspect="1"/>
            </p:cNvPicPr>
            <p:nvPr/>
          </p:nvPicPr>
          <p:blipFill>
            <a:blip r:embed="rId4"/>
            <a:stretch>
              <a:fillRect/>
            </a:stretch>
          </p:blipFill>
          <p:spPr>
            <a:xfrm>
              <a:off x="5286380" y="2553314"/>
              <a:ext cx="747829" cy="1406294"/>
            </a:xfrm>
            <a:prstGeom prst="rect">
              <a:avLst/>
            </a:prstGeom>
          </p:spPr>
        </p:pic>
        <p:sp>
          <p:nvSpPr>
            <p:cNvPr id="10" name="文字方塊 9"/>
            <p:cNvSpPr txBox="1"/>
            <p:nvPr/>
          </p:nvSpPr>
          <p:spPr>
            <a:xfrm>
              <a:off x="1617005" y="2206837"/>
              <a:ext cx="1586843"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1. RBM training</a:t>
              </a:r>
              <a:endParaRPr lang="zh-TW" altLang="en-US" sz="1600" dirty="0">
                <a:latin typeface="Times New Roman" pitchFamily="18" charset="0"/>
                <a:cs typeface="Times New Roman" pitchFamily="18" charset="0"/>
              </a:endParaRPr>
            </a:p>
          </p:txBody>
        </p:sp>
        <p:sp>
          <p:nvSpPr>
            <p:cNvPr id="13" name="左右括弧 12"/>
            <p:cNvSpPr/>
            <p:nvPr/>
          </p:nvSpPr>
          <p:spPr>
            <a:xfrm>
              <a:off x="1857356" y="2932354"/>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4" name="文字方塊 13"/>
            <p:cNvSpPr txBox="1"/>
            <p:nvPr/>
          </p:nvSpPr>
          <p:spPr>
            <a:xfrm>
              <a:off x="2584988" y="3862806"/>
              <a:ext cx="114486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2. sampling</a:t>
              </a:r>
              <a:endParaRPr lang="zh-TW" altLang="en-US" sz="1600" dirty="0">
                <a:latin typeface="Times New Roman" pitchFamily="18" charset="0"/>
                <a:cs typeface="Times New Roman" pitchFamily="18" charset="0"/>
              </a:endParaRPr>
            </a:p>
          </p:txBody>
        </p:sp>
        <p:sp>
          <p:nvSpPr>
            <p:cNvPr id="15" name="左右括弧 14"/>
            <p:cNvSpPr/>
            <p:nvPr/>
          </p:nvSpPr>
          <p:spPr>
            <a:xfrm>
              <a:off x="3071802" y="2553314"/>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6" name="左右括弧 15"/>
            <p:cNvSpPr/>
            <p:nvPr/>
          </p:nvSpPr>
          <p:spPr>
            <a:xfrm>
              <a:off x="1428728" y="2932354"/>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7" name="文字方塊 16"/>
            <p:cNvSpPr txBox="1"/>
            <p:nvPr/>
          </p:nvSpPr>
          <p:spPr>
            <a:xfrm>
              <a:off x="1547664" y="3053380"/>
              <a:ext cx="343364" cy="369332"/>
            </a:xfrm>
            <a:prstGeom prst="rect">
              <a:avLst/>
            </a:prstGeom>
            <a:noFill/>
          </p:spPr>
          <p:txBody>
            <a:bodyPr wrap="none" rtlCol="0">
              <a:spAutoFit/>
            </a:bodyPr>
            <a:lstStyle/>
            <a:p>
              <a:r>
                <a:rPr lang="en-US" altLang="zh-TW" dirty="0" smtClean="0"/>
                <a:t>…</a:t>
              </a:r>
              <a:endParaRPr lang="zh-TW" altLang="en-US" dirty="0"/>
            </a:p>
          </p:txBody>
        </p:sp>
        <p:sp>
          <p:nvSpPr>
            <p:cNvPr id="18" name="左右括弧 17"/>
            <p:cNvSpPr/>
            <p:nvPr/>
          </p:nvSpPr>
          <p:spPr>
            <a:xfrm>
              <a:off x="3357554" y="2553314"/>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9" name="文字方塊 18"/>
            <p:cNvSpPr txBox="1"/>
            <p:nvPr/>
          </p:nvSpPr>
          <p:spPr>
            <a:xfrm>
              <a:off x="3124810" y="3053380"/>
              <a:ext cx="343364" cy="369332"/>
            </a:xfrm>
            <a:prstGeom prst="rect">
              <a:avLst/>
            </a:prstGeom>
            <a:noFill/>
          </p:spPr>
          <p:txBody>
            <a:bodyPr wrap="none" rtlCol="0">
              <a:spAutoFit/>
            </a:bodyPr>
            <a:lstStyle/>
            <a:p>
              <a:r>
                <a:rPr lang="en-US" altLang="zh-TW" dirty="0" smtClean="0"/>
                <a:t>…</a:t>
              </a:r>
              <a:endParaRPr lang="zh-TW" altLang="en-US" dirty="0"/>
            </a:p>
          </p:txBody>
        </p:sp>
        <p:sp>
          <p:nvSpPr>
            <p:cNvPr id="20" name="文字方塊 19"/>
            <p:cNvSpPr txBox="1"/>
            <p:nvPr/>
          </p:nvSpPr>
          <p:spPr>
            <a:xfrm>
              <a:off x="3384815" y="2206837"/>
              <a:ext cx="1588098"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3. RBM training</a:t>
              </a:r>
              <a:endParaRPr lang="zh-TW" altLang="en-US" sz="1600" dirty="0">
                <a:latin typeface="Times New Roman" pitchFamily="18" charset="0"/>
                <a:cs typeface="Times New Roman" pitchFamily="18" charset="0"/>
              </a:endParaRPr>
            </a:p>
          </p:txBody>
        </p:sp>
        <p:sp>
          <p:nvSpPr>
            <p:cNvPr id="21" name="左右括弧 20"/>
            <p:cNvSpPr/>
            <p:nvPr/>
          </p:nvSpPr>
          <p:spPr>
            <a:xfrm>
              <a:off x="4651512" y="2598248"/>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2" name="左右括弧 21"/>
            <p:cNvSpPr/>
            <p:nvPr/>
          </p:nvSpPr>
          <p:spPr>
            <a:xfrm>
              <a:off x="4937264" y="2598248"/>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3" name="文字方塊 22"/>
            <p:cNvSpPr txBox="1"/>
            <p:nvPr/>
          </p:nvSpPr>
          <p:spPr>
            <a:xfrm>
              <a:off x="4704520" y="3098314"/>
              <a:ext cx="343364" cy="369332"/>
            </a:xfrm>
            <a:prstGeom prst="rect">
              <a:avLst/>
            </a:prstGeom>
            <a:noFill/>
          </p:spPr>
          <p:txBody>
            <a:bodyPr wrap="none" rtlCol="0">
              <a:spAutoFit/>
            </a:bodyPr>
            <a:lstStyle/>
            <a:p>
              <a:r>
                <a:rPr lang="en-US" altLang="zh-TW" dirty="0" smtClean="0"/>
                <a:t>…</a:t>
              </a:r>
              <a:endParaRPr lang="zh-TW" altLang="en-US" dirty="0"/>
            </a:p>
          </p:txBody>
        </p:sp>
        <p:sp>
          <p:nvSpPr>
            <p:cNvPr id="24" name="文字方塊 23"/>
            <p:cNvSpPr txBox="1"/>
            <p:nvPr/>
          </p:nvSpPr>
          <p:spPr>
            <a:xfrm>
              <a:off x="4140476" y="3841480"/>
              <a:ext cx="114486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4. sampling</a:t>
              </a:r>
              <a:endParaRPr lang="zh-TW" altLang="en-US" sz="1600" dirty="0">
                <a:latin typeface="Times New Roman" pitchFamily="18" charset="0"/>
                <a:cs typeface="Times New Roman" pitchFamily="18" charset="0"/>
              </a:endParaRPr>
            </a:p>
          </p:txBody>
        </p:sp>
        <p:sp>
          <p:nvSpPr>
            <p:cNvPr id="25" name="文字方塊 24"/>
            <p:cNvSpPr txBox="1"/>
            <p:nvPr/>
          </p:nvSpPr>
          <p:spPr>
            <a:xfrm>
              <a:off x="5214942" y="2208428"/>
              <a:ext cx="1661314"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5. RBM training</a:t>
              </a:r>
              <a:endParaRPr lang="zh-TW" altLang="en-US" sz="1600" dirty="0">
                <a:latin typeface="Times New Roman" pitchFamily="18" charset="0"/>
                <a:cs typeface="Times New Roman" pitchFamily="18" charset="0"/>
              </a:endParaRPr>
            </a:p>
          </p:txBody>
        </p:sp>
        <p:pic>
          <p:nvPicPr>
            <p:cNvPr id="26" name="圖片 25" descr="dnn2.png"/>
            <p:cNvPicPr>
              <a:picLocks noChangeAspect="1"/>
            </p:cNvPicPr>
            <p:nvPr/>
          </p:nvPicPr>
          <p:blipFill>
            <a:blip r:embed="rId5"/>
            <a:stretch>
              <a:fillRect/>
            </a:stretch>
          </p:blipFill>
          <p:spPr>
            <a:xfrm>
              <a:off x="2285984" y="4429132"/>
              <a:ext cx="2928958" cy="1891486"/>
            </a:xfrm>
            <a:prstGeom prst="rect">
              <a:avLst/>
            </a:prstGeom>
          </p:spPr>
        </p:pic>
        <p:cxnSp>
          <p:nvCxnSpPr>
            <p:cNvPr id="48" name="直線單箭頭接點 47"/>
            <p:cNvCxnSpPr/>
            <p:nvPr/>
          </p:nvCxnSpPr>
          <p:spPr>
            <a:xfrm rot="16200000" flipH="1">
              <a:off x="1928794" y="4286256"/>
              <a:ext cx="135732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直線單箭頭接點 49"/>
            <p:cNvCxnSpPr>
              <a:stCxn id="6" idx="2"/>
            </p:cNvCxnSpPr>
            <p:nvPr/>
          </p:nvCxnSpPr>
          <p:spPr>
            <a:xfrm rot="5400000">
              <a:off x="3202593" y="4114570"/>
              <a:ext cx="969590" cy="6596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直線單箭頭接點 51"/>
            <p:cNvCxnSpPr/>
            <p:nvPr/>
          </p:nvCxnSpPr>
          <p:spPr>
            <a:xfrm rot="10800000" flipV="1">
              <a:off x="4071934" y="3786190"/>
              <a:ext cx="1643074" cy="1143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文字方塊 52"/>
            <p:cNvSpPr txBox="1"/>
            <p:nvPr/>
          </p:nvSpPr>
          <p:spPr>
            <a:xfrm>
              <a:off x="4786314" y="4357694"/>
              <a:ext cx="3458094"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6. copy weight and bias as initialization</a:t>
              </a:r>
              <a:endParaRPr lang="zh-TW" altLang="en-US" sz="1600" dirty="0">
                <a:latin typeface="Times New Roman" pitchFamily="18" charset="0"/>
                <a:cs typeface="Times New Roman" pitchFamily="18" charset="0"/>
              </a:endParaRPr>
            </a:p>
          </p:txBody>
        </p:sp>
        <p:cxnSp>
          <p:nvCxnSpPr>
            <p:cNvPr id="58" name="直線接點 57"/>
            <p:cNvCxnSpPr/>
            <p:nvPr/>
          </p:nvCxnSpPr>
          <p:spPr>
            <a:xfrm>
              <a:off x="1357290" y="4286256"/>
              <a:ext cx="5572164" cy="15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9" name="文字方塊 58"/>
            <p:cNvSpPr txBox="1"/>
            <p:nvPr/>
          </p:nvSpPr>
          <p:spPr>
            <a:xfrm>
              <a:off x="395536" y="2595250"/>
              <a:ext cx="1322798"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input samples</a:t>
              </a:r>
              <a:endParaRPr lang="zh-TW" altLang="en-US" sz="1600" dirty="0">
                <a:latin typeface="Times New Roman" pitchFamily="18" charset="0"/>
                <a:cs typeface="Times New Roman" pitchFamily="18" charset="0"/>
              </a:endParaRPr>
            </a:p>
          </p:txBody>
        </p:sp>
        <p:sp>
          <p:nvSpPr>
            <p:cNvPr id="60" name="文字方塊 59"/>
            <p:cNvSpPr txBox="1"/>
            <p:nvPr/>
          </p:nvSpPr>
          <p:spPr>
            <a:xfrm>
              <a:off x="3428992" y="6267658"/>
              <a:ext cx="62709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DNN</a:t>
              </a:r>
              <a:endParaRPr lang="zh-TW" altLang="en-US" sz="1600" dirty="0">
                <a:latin typeface="Times New Roman" pitchFamily="18" charset="0"/>
                <a:cs typeface="Times New Roman" pitchFamily="18" charset="0"/>
              </a:endParaRPr>
            </a:p>
          </p:txBody>
        </p:sp>
        <p:sp>
          <p:nvSpPr>
            <p:cNvPr id="30" name="文字方塊 29"/>
            <p:cNvSpPr txBox="1"/>
            <p:nvPr/>
          </p:nvSpPr>
          <p:spPr>
            <a:xfrm>
              <a:off x="5364088" y="5374875"/>
              <a:ext cx="1944216"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7. back propagation</a:t>
              </a:r>
              <a:endParaRPr lang="zh-TW" altLang="en-US" sz="16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Deep Neural Network for Acoustic Modeling</a:t>
            </a:r>
          </a:p>
        </p:txBody>
      </p:sp>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200" b="1" dirty="0" smtClean="0">
                <a:latin typeface="Times New Roman" pitchFamily="18" charset="0"/>
              </a:rPr>
              <a:t>DNN as </a:t>
            </a:r>
            <a:r>
              <a:rPr lang="en-US" altLang="zh-TW" sz="2200" b="1" dirty="0" err="1" smtClean="0">
                <a:latin typeface="Times New Roman" pitchFamily="18" charset="0"/>
              </a:rPr>
              <a:t>triphone</a:t>
            </a:r>
            <a:r>
              <a:rPr lang="en-US" altLang="zh-TW" sz="2200" b="1" dirty="0" smtClean="0">
                <a:latin typeface="Times New Roman" pitchFamily="18" charset="0"/>
              </a:rPr>
              <a:t> state classifier</a:t>
            </a:r>
            <a:endParaRPr lang="en-US" altLang="zh-TW" sz="2200" dirty="0" smtClean="0">
              <a:latin typeface="Times New Roman" pitchFamily="18" charset="0"/>
            </a:endParaRPr>
          </a:p>
          <a:p>
            <a:pPr marL="542925" lvl="1" indent="-182563">
              <a:lnSpc>
                <a:spcPct val="80000"/>
              </a:lnSpc>
              <a:spcBef>
                <a:spcPct val="0"/>
              </a:spcBef>
            </a:pPr>
            <a:r>
              <a:rPr lang="en-US" altLang="zh-TW" sz="2000" dirty="0" smtClean="0">
                <a:latin typeface="Times New Roman" pitchFamily="18" charset="0"/>
              </a:rPr>
              <a:t>input: acoustic features, e.g. MFCC</a:t>
            </a:r>
          </a:p>
          <a:p>
            <a:pPr marL="542925" lvl="1" indent="-182563">
              <a:lnSpc>
                <a:spcPct val="80000"/>
              </a:lnSpc>
              <a:spcBef>
                <a:spcPct val="0"/>
              </a:spcBef>
            </a:pPr>
            <a:r>
              <a:rPr lang="en-US" altLang="zh-TW" sz="2000" dirty="0" smtClean="0">
                <a:latin typeface="Times New Roman" pitchFamily="18" charset="0"/>
              </a:rPr>
              <a:t>output layer of DNN representing </a:t>
            </a:r>
            <a:r>
              <a:rPr lang="en-US" altLang="zh-TW" sz="2000" dirty="0" err="1" smtClean="0">
                <a:latin typeface="Times New Roman" pitchFamily="18" charset="0"/>
              </a:rPr>
              <a:t>triphone</a:t>
            </a:r>
            <a:r>
              <a:rPr lang="en-US" altLang="zh-TW" sz="2000" dirty="0" smtClean="0">
                <a:latin typeface="Times New Roman" pitchFamily="18" charset="0"/>
              </a:rPr>
              <a:t> states</a:t>
            </a:r>
          </a:p>
          <a:p>
            <a:pPr marL="542925" lvl="1" indent="-182563">
              <a:lnSpc>
                <a:spcPct val="80000"/>
              </a:lnSpc>
              <a:spcBef>
                <a:spcPct val="0"/>
              </a:spcBef>
            </a:pPr>
            <a:r>
              <a:rPr lang="en-US" altLang="zh-TW" sz="2000" dirty="0" smtClean="0">
                <a:latin typeface="Times New Roman" pitchFamily="18" charset="0"/>
              </a:rPr>
              <a:t>fine tuning the DNN by back propagation using </a:t>
            </a:r>
            <a:r>
              <a:rPr lang="en-US" altLang="zh-TW" sz="2000" dirty="0" err="1" smtClean="0">
                <a:latin typeface="Times New Roman" pitchFamily="18" charset="0"/>
              </a:rPr>
              <a:t>labelled</a:t>
            </a:r>
            <a:r>
              <a:rPr lang="en-US" altLang="zh-TW" sz="2000" dirty="0" smtClean="0">
                <a:latin typeface="Times New Roman" pitchFamily="18" charset="0"/>
              </a:rPr>
              <a:t> data</a:t>
            </a:r>
          </a:p>
          <a:p>
            <a:pPr marL="180975" indent="-180975" eaLnBrk="1" hangingPunct="1">
              <a:lnSpc>
                <a:spcPct val="80000"/>
              </a:lnSpc>
              <a:spcBef>
                <a:spcPct val="0"/>
              </a:spcBef>
              <a:buNone/>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Hybrid System </a:t>
            </a:r>
          </a:p>
          <a:p>
            <a:pPr marL="542925" lvl="1" indent="-182563">
              <a:lnSpc>
                <a:spcPct val="80000"/>
              </a:lnSpc>
              <a:spcBef>
                <a:spcPct val="0"/>
              </a:spcBef>
            </a:pPr>
            <a:r>
              <a:rPr lang="en-US" altLang="zh-TW" sz="2000" dirty="0" smtClean="0">
                <a:latin typeface="Times New Roman" pitchFamily="18" charset="0"/>
              </a:rPr>
              <a:t>normalized output of DNN as posterior of states p(</a:t>
            </a:r>
            <a:r>
              <a:rPr lang="en-US" altLang="zh-TW" sz="2000" dirty="0" err="1" smtClean="0">
                <a:latin typeface="Times New Roman" pitchFamily="18" charset="0"/>
              </a:rPr>
              <a:t>s|x</a:t>
            </a:r>
            <a:r>
              <a:rPr lang="en-US" altLang="zh-TW" sz="2000" dirty="0" smtClean="0">
                <a:latin typeface="Times New Roman" pitchFamily="18" charset="0"/>
              </a:rPr>
              <a:t>)</a:t>
            </a:r>
          </a:p>
          <a:p>
            <a:pPr marL="542925" lvl="1" indent="-182563">
              <a:lnSpc>
                <a:spcPct val="80000"/>
              </a:lnSpc>
              <a:spcBef>
                <a:spcPct val="0"/>
              </a:spcBef>
            </a:pPr>
            <a:r>
              <a:rPr lang="en-US" altLang="zh-TW" sz="2000" dirty="0" smtClean="0">
                <a:latin typeface="Times New Roman" pitchFamily="18" charset="0"/>
              </a:rPr>
              <a:t>state transition remaining unchanged, modeled by transition probabilities of HMM</a:t>
            </a:r>
          </a:p>
          <a:p>
            <a:pPr marL="180975" indent="-180975">
              <a:lnSpc>
                <a:spcPct val="80000"/>
              </a:lnSpc>
              <a:spcBef>
                <a:spcPct val="0"/>
              </a:spcBef>
            </a:pPr>
            <a:endParaRPr lang="en-US" altLang="zh-TW" sz="1300"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542925" lvl="1" indent="-182563" eaLnBrk="1" hangingPunct="1">
              <a:lnSpc>
                <a:spcPct val="80000"/>
              </a:lnSpc>
              <a:spcBef>
                <a:spcPct val="0"/>
              </a:spcBef>
              <a:buNone/>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2" name="圖片 11" descr="dnn2.png"/>
          <p:cNvPicPr>
            <a:picLocks noChangeAspect="1"/>
          </p:cNvPicPr>
          <p:nvPr/>
        </p:nvPicPr>
        <p:blipFill>
          <a:blip r:embed="rId3"/>
          <a:stretch>
            <a:fillRect/>
          </a:stretch>
        </p:blipFill>
        <p:spPr>
          <a:xfrm>
            <a:off x="1714480" y="3571876"/>
            <a:ext cx="2928958" cy="1891486"/>
          </a:xfrm>
          <a:prstGeom prst="rect">
            <a:avLst/>
          </a:prstGeom>
        </p:spPr>
      </p:pic>
      <p:sp>
        <p:nvSpPr>
          <p:cNvPr id="14" name="左右括弧 13"/>
          <p:cNvSpPr/>
          <p:nvPr/>
        </p:nvSpPr>
        <p:spPr>
          <a:xfrm>
            <a:off x="1500166" y="3995326"/>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5" name="左右括弧 14"/>
          <p:cNvSpPr/>
          <p:nvPr/>
        </p:nvSpPr>
        <p:spPr>
          <a:xfrm>
            <a:off x="1071538" y="3995326"/>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6" name="文字方塊 15"/>
          <p:cNvSpPr txBox="1"/>
          <p:nvPr/>
        </p:nvSpPr>
        <p:spPr>
          <a:xfrm>
            <a:off x="1195984" y="4281078"/>
            <a:ext cx="343364" cy="369332"/>
          </a:xfrm>
          <a:prstGeom prst="rect">
            <a:avLst/>
          </a:prstGeom>
          <a:noFill/>
        </p:spPr>
        <p:txBody>
          <a:bodyPr wrap="none" rtlCol="0">
            <a:spAutoFit/>
          </a:bodyPr>
          <a:lstStyle/>
          <a:p>
            <a:r>
              <a:rPr lang="en-US" altLang="zh-TW" dirty="0" smtClean="0"/>
              <a:t>…</a:t>
            </a:r>
            <a:endParaRPr lang="zh-TW" altLang="en-US" dirty="0"/>
          </a:p>
        </p:txBody>
      </p:sp>
      <p:sp>
        <p:nvSpPr>
          <p:cNvPr id="17" name="橢圓 16"/>
          <p:cNvSpPr/>
          <p:nvPr/>
        </p:nvSpPr>
        <p:spPr>
          <a:xfrm>
            <a:off x="6072198" y="3500438"/>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a:t>
            </a:r>
            <a:r>
              <a:rPr lang="en-US" altLang="zh-TW" baseline="-25000" dirty="0" smtClean="0"/>
              <a:t>1</a:t>
            </a:r>
            <a:endParaRPr lang="zh-TW" altLang="en-US" baseline="-25000" dirty="0"/>
          </a:p>
        </p:txBody>
      </p:sp>
      <p:sp>
        <p:nvSpPr>
          <p:cNvPr id="18" name="橢圓 17"/>
          <p:cNvSpPr/>
          <p:nvPr/>
        </p:nvSpPr>
        <p:spPr>
          <a:xfrm>
            <a:off x="6072198" y="4558756"/>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a:t>
            </a:r>
            <a:r>
              <a:rPr lang="en-US" altLang="zh-TW" baseline="-25000" dirty="0" smtClean="0"/>
              <a:t>2</a:t>
            </a:r>
            <a:endParaRPr lang="zh-TW" altLang="en-US" baseline="-25000" dirty="0"/>
          </a:p>
        </p:txBody>
      </p:sp>
      <p:sp>
        <p:nvSpPr>
          <p:cNvPr id="19" name="橢圓 18"/>
          <p:cNvSpPr/>
          <p:nvPr/>
        </p:nvSpPr>
        <p:spPr>
          <a:xfrm>
            <a:off x="6072198" y="5572140"/>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err="1" smtClean="0"/>
              <a:t>s</a:t>
            </a:r>
            <a:r>
              <a:rPr lang="en-US" altLang="zh-TW" baseline="-25000" dirty="0" err="1" smtClean="0"/>
              <a:t>n</a:t>
            </a:r>
            <a:endParaRPr lang="zh-TW" altLang="en-US" baseline="-25000" dirty="0"/>
          </a:p>
        </p:txBody>
      </p:sp>
      <p:cxnSp>
        <p:nvCxnSpPr>
          <p:cNvPr id="27" name="圖案 26"/>
          <p:cNvCxnSpPr>
            <a:stCxn id="17" idx="7"/>
            <a:endCxn id="17" idx="5"/>
          </p:cNvCxnSpPr>
          <p:nvPr/>
        </p:nvCxnSpPr>
        <p:spPr>
          <a:xfrm rot="16200000" flipH="1">
            <a:off x="6322231" y="3750471"/>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cxnSp>
        <p:nvCxnSpPr>
          <p:cNvPr id="34" name="直線單箭頭接點 33"/>
          <p:cNvCxnSpPr>
            <a:stCxn id="17" idx="4"/>
            <a:endCxn id="18" idx="0"/>
          </p:cNvCxnSpPr>
          <p:nvPr/>
        </p:nvCxnSpPr>
        <p:spPr>
          <a:xfrm rot="5400000">
            <a:off x="6043105" y="4279630"/>
            <a:ext cx="5582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圖案 34"/>
          <p:cNvCxnSpPr/>
          <p:nvPr/>
        </p:nvCxnSpPr>
        <p:spPr>
          <a:xfrm rot="16200000" flipH="1">
            <a:off x="6311568" y="4832704"/>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cxnSp>
        <p:nvCxnSpPr>
          <p:cNvPr id="36" name="圖案 35"/>
          <p:cNvCxnSpPr/>
          <p:nvPr/>
        </p:nvCxnSpPr>
        <p:spPr>
          <a:xfrm rot="16200000" flipH="1">
            <a:off x="6311568" y="5819584"/>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sp>
        <p:nvSpPr>
          <p:cNvPr id="37" name="文字方塊 36"/>
          <p:cNvSpPr txBox="1"/>
          <p:nvPr/>
        </p:nvSpPr>
        <p:spPr>
          <a:xfrm>
            <a:off x="6072198" y="5214950"/>
            <a:ext cx="461665" cy="251031"/>
          </a:xfrm>
          <a:prstGeom prst="rect">
            <a:avLst/>
          </a:prstGeom>
          <a:noFill/>
        </p:spPr>
        <p:txBody>
          <a:bodyPr vert="eaVert" wrap="none" rtlCol="0">
            <a:spAutoFit/>
          </a:bodyPr>
          <a:lstStyle/>
          <a:p>
            <a:r>
              <a:rPr lang="en-US" altLang="zh-TW" dirty="0" smtClean="0"/>
              <a:t>…</a:t>
            </a:r>
            <a:endParaRPr lang="zh-TW" altLang="en-US" dirty="0"/>
          </a:p>
        </p:txBody>
      </p:sp>
      <p:sp>
        <p:nvSpPr>
          <p:cNvPr id="38" name="文字方塊 37"/>
          <p:cNvSpPr txBox="1"/>
          <p:nvPr/>
        </p:nvSpPr>
        <p:spPr>
          <a:xfrm>
            <a:off x="7170272" y="3500438"/>
            <a:ext cx="420308"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11</a:t>
            </a:r>
            <a:endParaRPr lang="zh-TW" altLang="en-US" sz="1600" baseline="-25000" dirty="0">
              <a:latin typeface="Times New Roman" pitchFamily="18" charset="0"/>
              <a:cs typeface="Times New Roman" pitchFamily="18" charset="0"/>
            </a:endParaRPr>
          </a:p>
        </p:txBody>
      </p:sp>
      <p:sp>
        <p:nvSpPr>
          <p:cNvPr id="39" name="文字方塊 38"/>
          <p:cNvSpPr txBox="1"/>
          <p:nvPr/>
        </p:nvSpPr>
        <p:spPr>
          <a:xfrm>
            <a:off x="6286512" y="4071942"/>
            <a:ext cx="413896"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12</a:t>
            </a:r>
            <a:endParaRPr lang="zh-TW" altLang="en-US" sz="1600" baseline="-25000" dirty="0">
              <a:latin typeface="Times New Roman" pitchFamily="18" charset="0"/>
              <a:cs typeface="Times New Roman" pitchFamily="18" charset="0"/>
            </a:endParaRPr>
          </a:p>
        </p:txBody>
      </p:sp>
      <p:sp>
        <p:nvSpPr>
          <p:cNvPr id="40" name="文字方塊 39"/>
          <p:cNvSpPr txBox="1"/>
          <p:nvPr/>
        </p:nvSpPr>
        <p:spPr>
          <a:xfrm>
            <a:off x="7170272" y="4643446"/>
            <a:ext cx="413896"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22</a:t>
            </a:r>
            <a:endParaRPr lang="zh-TW" altLang="en-US" sz="1600" baseline="-25000" dirty="0">
              <a:latin typeface="Times New Roman" pitchFamily="18" charset="0"/>
              <a:cs typeface="Times New Roman" pitchFamily="18" charset="0"/>
            </a:endParaRPr>
          </a:p>
        </p:txBody>
      </p:sp>
      <p:sp>
        <p:nvSpPr>
          <p:cNvPr id="41" name="文字方塊 40"/>
          <p:cNvSpPr txBox="1"/>
          <p:nvPr/>
        </p:nvSpPr>
        <p:spPr>
          <a:xfrm>
            <a:off x="7170272" y="5643578"/>
            <a:ext cx="413896" cy="338554"/>
          </a:xfrm>
          <a:prstGeom prst="rect">
            <a:avLst/>
          </a:prstGeom>
          <a:noFill/>
        </p:spPr>
        <p:txBody>
          <a:bodyPr wrap="none" rtlCol="0">
            <a:spAutoFit/>
          </a:bodyPr>
          <a:lstStyle/>
          <a:p>
            <a:r>
              <a:rPr lang="en-US" altLang="zh-TW" sz="1600" dirty="0" err="1" smtClean="0">
                <a:latin typeface="Times New Roman" pitchFamily="18" charset="0"/>
                <a:cs typeface="Times New Roman" pitchFamily="18" charset="0"/>
              </a:rPr>
              <a:t>a</a:t>
            </a:r>
            <a:r>
              <a:rPr lang="en-US" altLang="zh-TW" sz="1600" baseline="-25000" dirty="0" err="1" smtClean="0">
                <a:latin typeface="Times New Roman" pitchFamily="18" charset="0"/>
                <a:cs typeface="Times New Roman" pitchFamily="18" charset="0"/>
              </a:rPr>
              <a:t>nn</a:t>
            </a:r>
            <a:endParaRPr lang="zh-TW" altLang="en-US" sz="1600" baseline="-25000" dirty="0">
              <a:latin typeface="Times New Roman" pitchFamily="18" charset="0"/>
              <a:cs typeface="Times New Roman" pitchFamily="18" charset="0"/>
            </a:endParaRPr>
          </a:p>
        </p:txBody>
      </p:sp>
      <p:cxnSp>
        <p:nvCxnSpPr>
          <p:cNvPr id="43" name="直線接點 42"/>
          <p:cNvCxnSpPr/>
          <p:nvPr/>
        </p:nvCxnSpPr>
        <p:spPr>
          <a:xfrm rot="5400000">
            <a:off x="3643306" y="4786322"/>
            <a:ext cx="3286148"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5" name="直線單箭頭接點 44"/>
          <p:cNvCxnSpPr>
            <a:stCxn id="17" idx="2"/>
          </p:cNvCxnSpPr>
          <p:nvPr/>
        </p:nvCxnSpPr>
        <p:spPr>
          <a:xfrm rot="10800000" flipV="1">
            <a:off x="4643438" y="3750470"/>
            <a:ext cx="1428760" cy="4643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直線單箭頭接點 46"/>
          <p:cNvCxnSpPr>
            <a:stCxn id="19" idx="2"/>
          </p:cNvCxnSpPr>
          <p:nvPr/>
        </p:nvCxnSpPr>
        <p:spPr>
          <a:xfrm rot="10800000">
            <a:off x="4572000" y="4786323"/>
            <a:ext cx="1500198" cy="10358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文字方塊 47"/>
          <p:cNvSpPr txBox="1"/>
          <p:nvPr/>
        </p:nvSpPr>
        <p:spPr>
          <a:xfrm>
            <a:off x="-2928" y="3683070"/>
            <a:ext cx="1838965"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MFCC frames (x)</a:t>
            </a:r>
            <a:endParaRPr lang="zh-TW" altLang="en-US" dirty="0">
              <a:latin typeface="Times New Roman" pitchFamily="18" charset="0"/>
              <a:cs typeface="Times New Roman" pitchFamily="18" charset="0"/>
            </a:endParaRPr>
          </a:p>
        </p:txBody>
      </p:sp>
      <p:sp>
        <p:nvSpPr>
          <p:cNvPr id="49" name="文字方塊 48"/>
          <p:cNvSpPr txBox="1"/>
          <p:nvPr/>
        </p:nvSpPr>
        <p:spPr>
          <a:xfrm>
            <a:off x="2643174" y="3203684"/>
            <a:ext cx="684803"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DNN</a:t>
            </a:r>
            <a:endParaRPr lang="zh-TW" altLang="en-US" dirty="0">
              <a:latin typeface="Times New Roman" pitchFamily="18" charset="0"/>
              <a:cs typeface="Times New Roman" pitchFamily="18" charset="0"/>
            </a:endParaRPr>
          </a:p>
        </p:txBody>
      </p:sp>
      <p:sp>
        <p:nvSpPr>
          <p:cNvPr id="50" name="文字方塊 49"/>
          <p:cNvSpPr txBox="1"/>
          <p:nvPr/>
        </p:nvSpPr>
        <p:spPr>
          <a:xfrm>
            <a:off x="6000760" y="3000372"/>
            <a:ext cx="761747"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HMM</a:t>
            </a:r>
            <a:endParaRPr lang="zh-TW" altLang="en-US" dirty="0">
              <a:latin typeface="Times New Roman" pitchFamily="18" charset="0"/>
              <a:cs typeface="Times New Roman" pitchFamily="18" charset="0"/>
            </a:endParaRPr>
          </a:p>
        </p:txBody>
      </p:sp>
      <p:sp>
        <p:nvSpPr>
          <p:cNvPr id="2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References for DNN</a:t>
            </a:r>
          </a:p>
        </p:txBody>
      </p:sp>
      <p:sp>
        <p:nvSpPr>
          <p:cNvPr id="34819" name="Rectangle 3"/>
          <p:cNvSpPr>
            <a:spLocks noGrp="1" noChangeArrowheads="1"/>
          </p:cNvSpPr>
          <p:nvPr>
            <p:ph type="body" sz="half" idx="1"/>
          </p:nvPr>
        </p:nvSpPr>
        <p:spPr bwMode="auto">
          <a:xfrm>
            <a:off x="0" y="907200"/>
            <a:ext cx="9144000" cy="5834931"/>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spcBef>
                <a:spcPct val="0"/>
              </a:spcBef>
            </a:pPr>
            <a:r>
              <a:rPr lang="en-US" altLang="zh-TW" sz="2400" b="1" dirty="0" smtClean="0">
                <a:latin typeface="Times New Roman" pitchFamily="18" charset="0"/>
              </a:rPr>
              <a:t>Context-Dependent Pre-trained Deep Neural Networks for Large Vocabulary Speech Recognition</a:t>
            </a:r>
          </a:p>
          <a:p>
            <a:pPr marL="581025" lvl="1" indent="-180975">
              <a:spcBef>
                <a:spcPts val="300"/>
              </a:spcBef>
            </a:pPr>
            <a:r>
              <a:rPr lang="en-US" altLang="zh-TW" sz="2200" dirty="0" smtClean="0">
                <a:latin typeface="Times New Roman" pitchFamily="18" charset="0"/>
                <a:cs typeface="Times New Roman" pitchFamily="18" charset="0"/>
              </a:rPr>
              <a:t>George E. Dahl, Dong Yu, Deng Li, and Alex </a:t>
            </a:r>
            <a:r>
              <a:rPr lang="en-US" altLang="zh-TW" sz="2200" dirty="0" err="1" smtClean="0">
                <a:latin typeface="Times New Roman" pitchFamily="18" charset="0"/>
                <a:cs typeface="Times New Roman" pitchFamily="18" charset="0"/>
              </a:rPr>
              <a:t>Acero</a:t>
            </a:r>
            <a:endParaRPr lang="en-US" altLang="zh-TW" sz="2200" dirty="0" smtClean="0">
              <a:latin typeface="Times New Roman" pitchFamily="18" charset="0"/>
              <a:cs typeface="Times New Roman" pitchFamily="18" charset="0"/>
            </a:endParaRPr>
          </a:p>
          <a:p>
            <a:pPr marL="581025" lvl="1" indent="-180975">
              <a:spcBef>
                <a:spcPts val="300"/>
              </a:spcBef>
            </a:pPr>
            <a:r>
              <a:rPr lang="en-US" altLang="zh-TW" sz="2200" dirty="0" smtClean="0">
                <a:latin typeface="Times New Roman" pitchFamily="18" charset="0"/>
                <a:cs typeface="Times New Roman" pitchFamily="18" charset="0"/>
              </a:rPr>
              <a:t>IEEE</a:t>
            </a:r>
            <a:r>
              <a:rPr lang="zh-TW" altLang="en-US" sz="2200"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Trans. on Audio, Speech and Language Processing, Jan, 2012</a:t>
            </a:r>
            <a:endParaRPr lang="en-US" altLang="zh-TW" sz="2000" dirty="0" smtClean="0">
              <a:latin typeface="Times New Roman" pitchFamily="18" charset="0"/>
              <a:cs typeface="Times New Roman" pitchFamily="18" charset="0"/>
            </a:endParaRPr>
          </a:p>
          <a:p>
            <a:pPr marL="180975" indent="-180975">
              <a:spcBef>
                <a:spcPts val="300"/>
              </a:spcBef>
            </a:pPr>
            <a:r>
              <a:rPr lang="en-US" sz="2400" b="1" dirty="0">
                <a:latin typeface="Times New Roman" pitchFamily="18" charset="0"/>
              </a:rPr>
              <a:t>A fast learning algorithm for deep belief</a:t>
            </a:r>
            <a:endParaRPr lang="en-US" altLang="zh-TW" sz="2400" b="1" dirty="0">
              <a:latin typeface="Times New Roman" pitchFamily="18" charset="0"/>
            </a:endParaRPr>
          </a:p>
          <a:p>
            <a:pPr marL="581025" lvl="1" indent="-180975">
              <a:spcBef>
                <a:spcPts val="300"/>
              </a:spcBef>
            </a:pPr>
            <a:r>
              <a:rPr lang="es-ES" sz="2200" dirty="0">
                <a:latin typeface="Times New Roman" pitchFamily="18" charset="0"/>
                <a:cs typeface="Times New Roman" pitchFamily="18" charset="0"/>
              </a:rPr>
              <a:t>Hinton, G. E., Osindero, S. and Teh, Y</a:t>
            </a:r>
            <a:endParaRPr lang="en-US" altLang="zh-TW" sz="2200" dirty="0">
              <a:latin typeface="Times New Roman" pitchFamily="18" charset="0"/>
              <a:cs typeface="Times New Roman" pitchFamily="18" charset="0"/>
            </a:endParaRPr>
          </a:p>
          <a:p>
            <a:pPr marL="581025" lvl="1" indent="-180975">
              <a:spcBef>
                <a:spcPts val="300"/>
              </a:spcBef>
            </a:pPr>
            <a:r>
              <a:rPr lang="en-US" sz="2200" dirty="0">
                <a:latin typeface="Times New Roman" pitchFamily="18" charset="0"/>
                <a:cs typeface="Times New Roman" pitchFamily="18" charset="0"/>
              </a:rPr>
              <a:t>Neural Computation, 18, pp 1527-1554</a:t>
            </a:r>
            <a:r>
              <a:rPr lang="en-US" altLang="zh-TW" sz="2200" dirty="0">
                <a:latin typeface="Times New Roman" pitchFamily="18" charset="0"/>
                <a:cs typeface="Times New Roman" pitchFamily="18" charset="0"/>
              </a:rPr>
              <a:t>,</a:t>
            </a:r>
            <a:r>
              <a:rPr lang="zh-TW" altLang="en-US" sz="2200" dirty="0">
                <a:latin typeface="Times New Roman" pitchFamily="18" charset="0"/>
                <a:cs typeface="Times New Roman" pitchFamily="18" charset="0"/>
              </a:rPr>
              <a:t> </a:t>
            </a:r>
            <a:r>
              <a:rPr lang="en-US" altLang="zh-TW" sz="2200" dirty="0">
                <a:latin typeface="Times New Roman" pitchFamily="18" charset="0"/>
                <a:cs typeface="Times New Roman" pitchFamily="18" charset="0"/>
              </a:rPr>
              <a:t>2006</a:t>
            </a:r>
          </a:p>
          <a:p>
            <a:pPr marL="180975" indent="-180975">
              <a:spcBef>
                <a:spcPts val="300"/>
              </a:spcBef>
            </a:pPr>
            <a:r>
              <a:rPr lang="en-US" sz="2400" b="1" dirty="0">
                <a:latin typeface="Times New Roman" pitchFamily="18" charset="0"/>
              </a:rPr>
              <a:t>Deep Neural Networks for Acoustic Modeling in Speech Recognition</a:t>
            </a:r>
            <a:endParaRPr lang="en-US" altLang="zh-TW" sz="2400" b="1" dirty="0">
              <a:latin typeface="Times New Roman" pitchFamily="18" charset="0"/>
            </a:endParaRPr>
          </a:p>
          <a:p>
            <a:pPr marL="581025" lvl="1" indent="-180975">
              <a:spcBef>
                <a:spcPts val="300"/>
              </a:spcBef>
            </a:pPr>
            <a:r>
              <a:rPr lang="en-US" sz="2200" dirty="0">
                <a:latin typeface="Times New Roman" pitchFamily="18" charset="0"/>
                <a:cs typeface="Times New Roman" pitchFamily="18" charset="0"/>
              </a:rPr>
              <a:t>G. Hinton, L. Deng, D. Yu, G. Dahl, </a:t>
            </a:r>
            <a:r>
              <a:rPr lang="en-US" sz="2200" dirty="0" err="1">
                <a:latin typeface="Times New Roman" pitchFamily="18" charset="0"/>
                <a:cs typeface="Times New Roman" pitchFamily="18" charset="0"/>
              </a:rPr>
              <a:t>A.Mohamed</a:t>
            </a:r>
            <a:r>
              <a:rPr lang="en-US" sz="2200" dirty="0">
                <a:latin typeface="Times New Roman" pitchFamily="18" charset="0"/>
                <a:cs typeface="Times New Roman" pitchFamily="18" charset="0"/>
              </a:rPr>
              <a:t>, N. </a:t>
            </a:r>
            <a:r>
              <a:rPr lang="en-US" sz="2200" dirty="0" err="1">
                <a:latin typeface="Times New Roman" pitchFamily="18" charset="0"/>
                <a:cs typeface="Times New Roman" pitchFamily="18" charset="0"/>
              </a:rPr>
              <a:t>Jaitly</a:t>
            </a:r>
            <a:r>
              <a:rPr lang="en-US" sz="2200" dirty="0">
                <a:latin typeface="Times New Roman" pitchFamily="18" charset="0"/>
                <a:cs typeface="Times New Roman" pitchFamily="18" charset="0"/>
              </a:rPr>
              <a:t>, A. Senior, V. </a:t>
            </a:r>
            <a:r>
              <a:rPr lang="en-US" sz="2200" dirty="0" err="1">
                <a:latin typeface="Times New Roman" pitchFamily="18" charset="0"/>
                <a:cs typeface="Times New Roman" pitchFamily="18" charset="0"/>
              </a:rPr>
              <a:t>Vanhoucke</a:t>
            </a:r>
            <a:r>
              <a:rPr lang="en-US" sz="2200" dirty="0">
                <a:latin typeface="Times New Roman" pitchFamily="18" charset="0"/>
                <a:cs typeface="Times New Roman" pitchFamily="18" charset="0"/>
              </a:rPr>
              <a:t>, P. Nguyen, T. </a:t>
            </a:r>
            <a:r>
              <a:rPr lang="en-US" sz="2200" dirty="0" err="1">
                <a:latin typeface="Times New Roman" pitchFamily="18" charset="0"/>
                <a:cs typeface="Times New Roman" pitchFamily="18" charset="0"/>
              </a:rPr>
              <a:t>Sainath</a:t>
            </a:r>
            <a:r>
              <a:rPr lang="en-US" sz="2200" dirty="0">
                <a:latin typeface="Times New Roman" pitchFamily="18" charset="0"/>
                <a:cs typeface="Times New Roman" pitchFamily="18" charset="0"/>
              </a:rPr>
              <a:t>, and B. Kingsbury</a:t>
            </a:r>
            <a:endParaRPr lang="en-US" altLang="zh-TW" sz="2200" dirty="0">
              <a:latin typeface="Times New Roman" pitchFamily="18" charset="0"/>
              <a:cs typeface="Times New Roman" pitchFamily="18" charset="0"/>
            </a:endParaRPr>
          </a:p>
          <a:p>
            <a:pPr marL="581025" lvl="1" indent="-180975">
              <a:spcBef>
                <a:spcPts val="300"/>
              </a:spcBef>
            </a:pPr>
            <a:r>
              <a:rPr lang="en-US" sz="2200" dirty="0">
                <a:latin typeface="Times New Roman" pitchFamily="18" charset="0"/>
                <a:cs typeface="Times New Roman" pitchFamily="18" charset="0"/>
              </a:rPr>
              <a:t>IEEE Signal Processing Magazine, 29, November 2012</a:t>
            </a:r>
          </a:p>
          <a:p>
            <a:pPr marL="180975" indent="-180975">
              <a:spcBef>
                <a:spcPts val="300"/>
              </a:spcBef>
            </a:pPr>
            <a:r>
              <a:rPr lang="en-US" altLang="zh-TW" sz="2400" b="1" dirty="0">
                <a:latin typeface="Times New Roman" pitchFamily="18" charset="0"/>
              </a:rPr>
              <a:t>Deep </a:t>
            </a:r>
            <a:r>
              <a:rPr lang="en-US" altLang="zh-TW" sz="2400" b="1" dirty="0" smtClean="0">
                <a:latin typeface="Times New Roman" pitchFamily="18" charset="0"/>
              </a:rPr>
              <a:t>Learning </a:t>
            </a:r>
            <a:r>
              <a:rPr lang="en-US" altLang="zh-TW" sz="2400" b="1" dirty="0">
                <a:latin typeface="Times New Roman" pitchFamily="18" charset="0"/>
              </a:rPr>
              <a:t>and Its </a:t>
            </a:r>
            <a:r>
              <a:rPr lang="en-US" altLang="zh-TW" sz="2400" b="1" dirty="0" smtClean="0">
                <a:latin typeface="Times New Roman" pitchFamily="18" charset="0"/>
              </a:rPr>
              <a:t>Applications </a:t>
            </a:r>
            <a:r>
              <a:rPr lang="en-US" altLang="zh-TW" sz="2400" b="1" dirty="0">
                <a:latin typeface="Times New Roman" pitchFamily="18" charset="0"/>
              </a:rPr>
              <a:t>to Signal and Information Processing</a:t>
            </a:r>
          </a:p>
          <a:p>
            <a:pPr marL="581025" lvl="1" indent="-180975">
              <a:spcBef>
                <a:spcPts val="300"/>
              </a:spcBef>
            </a:pPr>
            <a:r>
              <a:rPr lang="en-US" altLang="zh-TW" sz="2200" dirty="0">
                <a:latin typeface="Times New Roman" pitchFamily="18" charset="0"/>
                <a:cs typeface="Times New Roman" pitchFamily="18" charset="0"/>
              </a:rPr>
              <a:t>IEEE Signal Processing Magazine, Jan 2011</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itchFamily="18" charset="0"/>
              </a:rPr>
              <a:t>Minimum-Classification-Error (MCE) Training</a:t>
            </a:r>
          </a:p>
        </p:txBody>
      </p:sp>
      <p:sp>
        <p:nvSpPr>
          <p:cNvPr id="13315" name="Rectangle 3"/>
          <p:cNvSpPr>
            <a:spLocks noGrp="1" noChangeArrowheads="1"/>
          </p:cNvSpPr>
          <p:nvPr>
            <p:ph type="body" idx="1"/>
          </p:nvPr>
        </p:nvSpPr>
        <p:spPr bwMode="auto">
          <a:xfrm>
            <a:off x="9525" y="855663"/>
            <a:ext cx="9134475" cy="5304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pPr>
            <a:r>
              <a:rPr lang="en-US" altLang="zh-TW" sz="2300" b="1" dirty="0" smtClean="0">
                <a:latin typeface="Times New Roman" pitchFamily="18" charset="0"/>
              </a:rPr>
              <a:t>One form of the misclassification measure</a:t>
            </a:r>
            <a:r>
              <a:rPr lang="en-US" altLang="zh-TW" sz="2600" dirty="0" smtClean="0">
                <a:latin typeface="Times New Roman" pitchFamily="18" charset="0"/>
              </a:rPr>
              <a:t> </a:t>
            </a: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spcBef>
                <a:spcPct val="50000"/>
              </a:spcBef>
            </a:pPr>
            <a:r>
              <a:rPr lang="en-US" altLang="zh-TW" sz="2100" dirty="0" smtClean="0">
                <a:latin typeface="Times New Roman" pitchFamily="18" charset="0"/>
              </a:rPr>
              <a:t>Comparison between the likelihood functions for the correct class and the competing classes</a:t>
            </a:r>
          </a:p>
          <a:p>
            <a:pPr marL="628650" lvl="1" indent="-266700" eaLnBrk="1" hangingPunct="1">
              <a:lnSpc>
                <a:spcPct val="80000"/>
              </a:lnSpc>
              <a:buFontTx/>
              <a:buNone/>
            </a:pPr>
            <a:r>
              <a:rPr lang="en-US" altLang="zh-TW" sz="2200" dirty="0" smtClean="0">
                <a:latin typeface="Times New Roman" pitchFamily="18" charset="0"/>
              </a:rPr>
              <a:t>	</a:t>
            </a:r>
          </a:p>
          <a:p>
            <a:pPr marL="628650" lvl="1" indent="-266700" eaLnBrk="1" hangingPunct="1">
              <a:lnSpc>
                <a:spcPct val="80000"/>
              </a:lnSpc>
            </a:pPr>
            <a:endParaRPr lang="en-US" altLang="zh-TW" sz="2200" dirty="0" smtClean="0">
              <a:latin typeface="Times New Roman" pitchFamily="18" charset="0"/>
            </a:endParaRPr>
          </a:p>
          <a:p>
            <a:pPr marL="180975" indent="-180975" eaLnBrk="1" hangingPunct="1">
              <a:lnSpc>
                <a:spcPct val="80000"/>
              </a:lnSpc>
              <a:spcBef>
                <a:spcPts val="3500"/>
              </a:spcBef>
            </a:pPr>
            <a:r>
              <a:rPr lang="en-US" altLang="zh-TW" sz="2300" b="1" dirty="0" smtClean="0">
                <a:latin typeface="Times New Roman" pitchFamily="18" charset="0"/>
              </a:rPr>
              <a:t>A continuous loss function is defined</a:t>
            </a:r>
            <a:endParaRPr lang="en-US" altLang="zh-TW" sz="2600" dirty="0" smtClean="0">
              <a:latin typeface="Times New Roman" pitchFamily="18" charset="0"/>
            </a:endParaRP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spcBef>
                <a:spcPct val="100000"/>
              </a:spcBef>
            </a:pPr>
            <a:r>
              <a:rPr lang="en-US" altLang="zh-TW" sz="2100" dirty="0" smtClean="0">
                <a:latin typeface="Times New Roman" pitchFamily="18" charset="0"/>
              </a:rPr>
              <a:t>l(d) →0 when d →-∞</a:t>
            </a:r>
          </a:p>
          <a:p>
            <a:pPr marL="628650" lvl="1" indent="-266700" eaLnBrk="1" hangingPunct="1">
              <a:lnSpc>
                <a:spcPct val="80000"/>
              </a:lnSpc>
              <a:spcBef>
                <a:spcPts val="200"/>
              </a:spcBef>
              <a:buFontTx/>
              <a:buNone/>
            </a:pPr>
            <a:r>
              <a:rPr lang="en-US" altLang="zh-TW" sz="2100" dirty="0" smtClean="0">
                <a:latin typeface="Times New Roman" pitchFamily="18" charset="0"/>
              </a:rPr>
              <a:t>	l(d) →1 when d →∞</a:t>
            </a:r>
          </a:p>
          <a:p>
            <a:pPr marL="628650" lvl="1" indent="-266700" eaLnBrk="1" hangingPunct="1">
              <a:lnSpc>
                <a:spcPct val="80000"/>
              </a:lnSpc>
              <a:spcBef>
                <a:spcPts val="200"/>
              </a:spcBef>
              <a:buFontTx/>
              <a:buNone/>
            </a:pPr>
            <a:r>
              <a:rPr lang="en-US" altLang="zh-TW" sz="2100" dirty="0" smtClean="0">
                <a:latin typeface="Times New Roman" pitchFamily="18" charset="0"/>
              </a:rPr>
              <a:t>	θ: switching from 0 to 1 near θ</a:t>
            </a:r>
          </a:p>
          <a:p>
            <a:pPr marL="628650" lvl="1" indent="-266700" eaLnBrk="1" hangingPunct="1">
              <a:lnSpc>
                <a:spcPct val="80000"/>
              </a:lnSpc>
              <a:spcBef>
                <a:spcPts val="200"/>
              </a:spcBef>
              <a:buFontTx/>
              <a:buNone/>
            </a:pPr>
            <a:r>
              <a:rPr lang="en-US" altLang="zh-TW" sz="2100" dirty="0" smtClean="0">
                <a:latin typeface="Times New Roman" pitchFamily="18" charset="0"/>
              </a:rPr>
              <a:t>	</a:t>
            </a:r>
            <a:r>
              <a:rPr lang="el-GR" altLang="zh-TW" sz="2100" dirty="0" smtClean="0">
                <a:latin typeface="Times New Roman" pitchFamily="18" charset="0"/>
                <a:cs typeface="Times New Roman" pitchFamily="18" charset="0"/>
              </a:rPr>
              <a:t>γ</a:t>
            </a:r>
            <a:r>
              <a:rPr lang="en-US" altLang="zh-TW" sz="2100" dirty="0" smtClean="0">
                <a:latin typeface="Times New Roman" pitchFamily="18" charset="0"/>
              </a:rPr>
              <a:t>: determining the slope at switching point</a:t>
            </a:r>
          </a:p>
          <a:p>
            <a:pPr marL="180975" indent="-180975" eaLnBrk="1" hangingPunct="1">
              <a:lnSpc>
                <a:spcPct val="80000"/>
              </a:lnSpc>
            </a:pPr>
            <a:r>
              <a:rPr lang="en-US" altLang="zh-TW" sz="2300" b="1" dirty="0" smtClean="0">
                <a:latin typeface="Times New Roman" pitchFamily="18" charset="0"/>
              </a:rPr>
              <a:t>Overall Classification Performance Measure :</a:t>
            </a:r>
          </a:p>
        </p:txBody>
      </p:sp>
      <p:graphicFrame>
        <p:nvGraphicFramePr>
          <p:cNvPr id="13316" name="Object 4"/>
          <p:cNvGraphicFramePr>
            <a:graphicFrameLocks noChangeAspect="1"/>
          </p:cNvGraphicFramePr>
          <p:nvPr/>
        </p:nvGraphicFramePr>
        <p:xfrm>
          <a:off x="854075" y="1130300"/>
          <a:ext cx="4656138" cy="666750"/>
        </p:xfrm>
        <a:graphic>
          <a:graphicData uri="http://schemas.openxmlformats.org/presentationml/2006/ole">
            <mc:AlternateContent xmlns:mc="http://schemas.openxmlformats.org/markup-compatibility/2006">
              <mc:Choice xmlns:v="urn:schemas-microsoft-com:vml" Requires="v">
                <p:oleObj spid="_x0000_s16022" name="方程式" r:id="rId3" imgW="2959100" imgH="457200" progId="Equation.3">
                  <p:embed/>
                </p:oleObj>
              </mc:Choice>
              <mc:Fallback>
                <p:oleObj name="方程式" r:id="rId3" imgW="2959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130300"/>
                        <a:ext cx="4656138" cy="66675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628650" y="3609975"/>
          <a:ext cx="4600575" cy="931863"/>
        </p:xfrm>
        <a:graphic>
          <a:graphicData uri="http://schemas.openxmlformats.org/presentationml/2006/ole">
            <mc:AlternateContent xmlns:mc="http://schemas.openxmlformats.org/markup-compatibility/2006">
              <mc:Choice xmlns:v="urn:schemas-microsoft-com:vml" Requires="v">
                <p:oleObj spid="_x0000_s16023" name="方程式" r:id="rId5" imgW="2476500" imgH="546100" progId="Equation.3">
                  <p:embed/>
                </p:oleObj>
              </mc:Choice>
              <mc:Fallback>
                <p:oleObj name="方程式" r:id="rId5" imgW="2476500" imgH="546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3609975"/>
                        <a:ext cx="460057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3319" name="Rectangle 10"/>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grpSp>
        <p:nvGrpSpPr>
          <p:cNvPr id="13320" name="Group 36"/>
          <p:cNvGrpSpPr>
            <a:grpSpLocks/>
          </p:cNvGrpSpPr>
          <p:nvPr/>
        </p:nvGrpSpPr>
        <p:grpSpPr bwMode="auto">
          <a:xfrm>
            <a:off x="703263" y="2244725"/>
            <a:ext cx="7910512" cy="1093788"/>
            <a:chOff x="443" y="1414"/>
            <a:chExt cx="4983" cy="689"/>
          </a:xfrm>
        </p:grpSpPr>
        <p:graphicFrame>
          <p:nvGraphicFramePr>
            <p:cNvPr id="13331" name="Object 7"/>
            <p:cNvGraphicFramePr>
              <a:graphicFrameLocks noChangeAspect="1"/>
            </p:cNvGraphicFramePr>
            <p:nvPr/>
          </p:nvGraphicFramePr>
          <p:xfrm>
            <a:off x="443" y="1414"/>
            <a:ext cx="4983" cy="356"/>
          </p:xfrm>
          <a:graphic>
            <a:graphicData uri="http://schemas.openxmlformats.org/presentationml/2006/ole">
              <mc:AlternateContent xmlns:mc="http://schemas.openxmlformats.org/markup-compatibility/2006">
                <mc:Choice xmlns:v="urn:schemas-microsoft-com:vml" Requires="v">
                  <p:oleObj spid="_x0000_s16024" name="方程式" r:id="rId7" imgW="3822700" imgH="330200" progId="Equation.3">
                    <p:embed/>
                  </p:oleObj>
                </mc:Choice>
                <mc:Fallback>
                  <p:oleObj name="方程式" r:id="rId7" imgW="38227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 y="1414"/>
                          <a:ext cx="49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2" name="Object 9"/>
            <p:cNvGraphicFramePr>
              <a:graphicFrameLocks noChangeAspect="1"/>
            </p:cNvGraphicFramePr>
            <p:nvPr/>
          </p:nvGraphicFramePr>
          <p:xfrm>
            <a:off x="453" y="1719"/>
            <a:ext cx="2621" cy="384"/>
          </p:xfrm>
          <a:graphic>
            <a:graphicData uri="http://schemas.openxmlformats.org/presentationml/2006/ole">
              <mc:AlternateContent xmlns:mc="http://schemas.openxmlformats.org/markup-compatibility/2006">
                <mc:Choice xmlns:v="urn:schemas-microsoft-com:vml" Requires="v">
                  <p:oleObj spid="_x0000_s16025" name="方程式" r:id="rId9" imgW="2311400" imgH="342900" progId="Equation.3">
                    <p:embed/>
                  </p:oleObj>
                </mc:Choice>
                <mc:Fallback>
                  <p:oleObj name="方程式" r:id="rId9" imgW="2311400" imgH="342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 y="1719"/>
                          <a:ext cx="262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3323" name="Object 6"/>
          <p:cNvGraphicFramePr>
            <a:graphicFrameLocks noChangeAspect="1"/>
          </p:cNvGraphicFramePr>
          <p:nvPr>
            <p:extLst>
              <p:ext uri="{D42A27DB-BD31-4B8C-83A1-F6EECF244321}">
                <p14:modId xmlns:p14="http://schemas.microsoft.com/office/powerpoint/2010/main" val="2633462011"/>
              </p:ext>
            </p:extLst>
          </p:nvPr>
        </p:nvGraphicFramePr>
        <p:xfrm>
          <a:off x="579438" y="5987867"/>
          <a:ext cx="5402262" cy="969525"/>
        </p:xfrm>
        <a:graphic>
          <a:graphicData uri="http://schemas.openxmlformats.org/presentationml/2006/ole">
            <mc:AlternateContent xmlns:mc="http://schemas.openxmlformats.org/markup-compatibility/2006">
              <mc:Choice xmlns:v="urn:schemas-microsoft-com:vml" Requires="v">
                <p:oleObj spid="_x0000_s16026" name="方程式" r:id="rId11" imgW="3390840" imgH="583920" progId="Equation.3">
                  <p:embed/>
                </p:oleObj>
              </mc:Choice>
              <mc:Fallback>
                <p:oleObj name="方程式" r:id="rId11" imgW="3390840" imgH="583920" progId="Equation.3">
                  <p:embed/>
                  <p:pic>
                    <p:nvPicPr>
                      <p:cNvPr id="0" name=""/>
                      <p:cNvPicPr>
                        <a:picLocks noChangeAspect="1" noChangeArrowheads="1"/>
                      </p:cNvPicPr>
                      <p:nvPr/>
                    </p:nvPicPr>
                    <p:blipFill>
                      <a:blip r:embed="rId12"/>
                      <a:srcRect/>
                      <a:stretch>
                        <a:fillRect/>
                      </a:stretch>
                    </p:blipFill>
                    <p:spPr bwMode="auto">
                      <a:xfrm>
                        <a:off x="579438" y="5987867"/>
                        <a:ext cx="5402262" cy="96952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179497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字版面配置區 2"/>
              <p:cNvSpPr>
                <a:spLocks noGrp="1"/>
              </p:cNvSpPr>
              <p:nvPr>
                <p:ph type="body" sz="half" idx="1"/>
              </p:nvPr>
            </p:nvSpPr>
            <p:spPr>
              <a:xfrm>
                <a:off x="0" y="1257687"/>
                <a:ext cx="4140000" cy="5483681"/>
              </a:xfrm>
            </p:spPr>
            <p:txBody>
              <a:bodyPr>
                <a:spAutoFit/>
              </a:bodyPr>
              <a:lstStyle/>
              <a:p>
                <a:pPr marL="180975" indent="-180975">
                  <a:spcBef>
                    <a:spcPct val="0"/>
                  </a:spcBef>
                </a:pPr>
                <a:r>
                  <a:rPr lang="en-US" altLang="zh-TW" sz="2400" b="1" dirty="0" smtClean="0">
                    <a:latin typeface="Times New Roman" pitchFamily="18" charset="0"/>
                  </a:rPr>
                  <a:t>Input words represented by 1-of-N encoding</a:t>
                </a:r>
              </a:p>
              <a:p>
                <a:pPr marL="180000" indent="0">
                  <a:spcBef>
                    <a:spcPts val="500"/>
                  </a:spcBef>
                  <a:buNone/>
                </a:pPr>
                <a:r>
                  <a:rPr lang="en-US" altLang="zh-TW" sz="2200" dirty="0" smtClean="0">
                    <a:latin typeface="Times New Roman" panose="02020603050405020304" pitchFamily="18" charset="0"/>
                    <a:cs typeface="Times New Roman" panose="02020603050405020304" pitchFamily="18" charset="0"/>
                  </a:rPr>
                  <a:t>       [ 0 0 0 </a:t>
                </a:r>
                <a14:m>
                  <m:oMath xmlns:m="http://schemas.openxmlformats.org/officeDocument/2006/math">
                    <m:r>
                      <a:rPr lang="en-US" altLang="zh-TW" sz="2200" i="1" smtClean="0">
                        <a:latin typeface="Cambria Math"/>
                        <a:ea typeface="Cambria Math"/>
                        <a:cs typeface="Times New Roman" panose="02020603050405020304" pitchFamily="18" charset="0"/>
                      </a:rPr>
                      <m:t>⋯</m:t>
                    </m:r>
                  </m:oMath>
                </a14:m>
                <a:r>
                  <a:rPr lang="en-US" altLang="zh-TW" sz="2200" dirty="0" smtClean="0">
                    <a:latin typeface="Times New Roman" panose="02020603050405020304" pitchFamily="18" charset="0"/>
                    <a:cs typeface="Times New Roman" panose="02020603050405020304" pitchFamily="18" charset="0"/>
                  </a:rPr>
                  <a:t> 0 1 0 0</a:t>
                </a:r>
                <a:r>
                  <a:rPr lang="en-US" altLang="zh-TW" sz="2200" dirty="0" smtClean="0">
                    <a:ea typeface="Cambria Math"/>
                    <a:cs typeface="Times New Roman" panose="02020603050405020304" pitchFamily="18" charset="0"/>
                  </a:rPr>
                  <a:t> </a:t>
                </a:r>
                <a14:m>
                  <m:oMath xmlns:m="http://schemas.openxmlformats.org/officeDocument/2006/math">
                    <m:r>
                      <a:rPr lang="en-US" altLang="zh-TW" sz="2200" i="1">
                        <a:latin typeface="Cambria Math"/>
                        <a:ea typeface="Cambria Math"/>
                        <a:cs typeface="Times New Roman" panose="02020603050405020304" pitchFamily="18" charset="0"/>
                      </a:rPr>
                      <m:t>⋯</m:t>
                    </m:r>
                  </m:oMath>
                </a14:m>
                <a:r>
                  <a:rPr lang="en-US" altLang="zh-TW" sz="2200" dirty="0" smtClean="0">
                    <a:latin typeface="Times New Roman" panose="02020603050405020304" pitchFamily="18" charset="0"/>
                    <a:cs typeface="Times New Roman" panose="02020603050405020304" pitchFamily="18" charset="0"/>
                  </a:rPr>
                  <a:t> 0 ]</a:t>
                </a:r>
              </a:p>
              <a:p>
                <a:pPr marL="180000" indent="0">
                  <a:spcBef>
                    <a:spcPct val="0"/>
                  </a:spcBef>
                  <a:buNone/>
                </a:pPr>
                <a:endParaRPr lang="en-US" altLang="zh-TW" sz="2200" dirty="0">
                  <a:latin typeface="Times New Roman" panose="02020603050405020304" pitchFamily="18" charset="0"/>
                  <a:cs typeface="Times New Roman" panose="02020603050405020304" pitchFamily="18" charset="0"/>
                </a:endParaRPr>
              </a:p>
              <a:p>
                <a:pPr marL="180000" indent="0">
                  <a:spcBef>
                    <a:spcPct val="0"/>
                  </a:spcBef>
                  <a:buNone/>
                </a:pPr>
                <a:endParaRPr lang="en-US" altLang="zh-TW" sz="2200" dirty="0" smtClean="0">
                  <a:latin typeface="Times New Roman" panose="02020603050405020304" pitchFamily="18" charset="0"/>
                  <a:cs typeface="Times New Roman" panose="02020603050405020304" pitchFamily="18" charset="0"/>
                </a:endParaRPr>
              </a:p>
              <a:p>
                <a:pPr marL="180000" indent="0">
                  <a:spcBef>
                    <a:spcPct val="0"/>
                  </a:spcBef>
                  <a:buNone/>
                </a:pPr>
                <a:endParaRPr lang="en-US" altLang="zh-TW" sz="2200" dirty="0" smtClean="0">
                  <a:latin typeface="Times New Roman" panose="02020603050405020304" pitchFamily="18" charset="0"/>
                  <a:cs typeface="Times New Roman" panose="02020603050405020304" pitchFamily="18" charset="0"/>
                </a:endParaRPr>
              </a:p>
              <a:p>
                <a:pPr marL="180975" indent="-180975">
                  <a:spcBef>
                    <a:spcPct val="0"/>
                  </a:spcBef>
                </a:pPr>
                <a:r>
                  <a:rPr lang="en-US" altLang="zh-TW" sz="2400" b="1" dirty="0" smtClean="0">
                    <a:latin typeface="Times New Roman" pitchFamily="18" charset="0"/>
                  </a:rPr>
                  <a:t>Output layer gives the probabilities of words given the history</a:t>
                </a:r>
                <a:endParaRPr lang="en-US" altLang="zh-TW" sz="2400" b="1" dirty="0">
                  <a:latin typeface="Times New Roman" pitchFamily="18" charset="0"/>
                </a:endParaRPr>
              </a:p>
              <a:p>
                <a:pPr marL="180000" indent="0">
                  <a:spcBef>
                    <a:spcPts val="500"/>
                  </a:spcBef>
                  <a:buNone/>
                </a:pPr>
                <a:r>
                  <a:rPr lang="en-US" altLang="zh-TW" sz="2200" dirty="0" smtClean="0">
                    <a:latin typeface="Times New Roman" panose="02020603050405020304" pitchFamily="18" charset="0"/>
                    <a:cs typeface="Times New Roman" panose="02020603050405020304" pitchFamily="18" charset="0"/>
                  </a:rPr>
                  <a:t>          </a:t>
                </a:r>
                <a:r>
                  <a:rPr lang="en-US" altLang="zh-TW" sz="2200" dirty="0" err="1" smtClean="0">
                    <a:latin typeface="Times New Roman" panose="02020603050405020304" pitchFamily="18" charset="0"/>
                    <a:cs typeface="Times New Roman" panose="02020603050405020304" pitchFamily="18" charset="0"/>
                  </a:rPr>
                  <a:t>Prob</a:t>
                </a:r>
                <a:r>
                  <a:rPr lang="en-US" altLang="zh-TW" sz="22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altLang="zh-TW" sz="2200" i="1" smtClean="0">
                            <a:latin typeface="Cambria Math"/>
                            <a:cs typeface="Times New Roman" panose="02020603050405020304" pitchFamily="18" charset="0"/>
                          </a:rPr>
                        </m:ctrlPr>
                      </m:dPr>
                      <m:e>
                        <m:sSub>
                          <m:sSubPr>
                            <m:ctrlPr>
                              <a:rPr lang="en-US" altLang="zh-TW" sz="2200" i="1" smtClean="0">
                                <a:latin typeface="Cambria Math"/>
                                <a:cs typeface="Times New Roman" panose="02020603050405020304" pitchFamily="18" charset="0"/>
                              </a:rPr>
                            </m:ctrlPr>
                          </m:sSubPr>
                          <m:e>
                            <m:r>
                              <a:rPr lang="en-US" altLang="zh-TW" sz="2200" b="0" i="1" smtClean="0">
                                <a:latin typeface="Cambria Math"/>
                                <a:cs typeface="Times New Roman" panose="02020603050405020304" pitchFamily="18" charset="0"/>
                              </a:rPr>
                              <m:t> </m:t>
                            </m:r>
                            <m:r>
                              <a:rPr lang="en-US" altLang="zh-TW" sz="2200" b="0" i="1" smtClean="0">
                                <a:latin typeface="Cambria Math"/>
                                <a:cs typeface="Times New Roman" panose="02020603050405020304" pitchFamily="18" charset="0"/>
                              </a:rPr>
                              <m:t>𝑤</m:t>
                            </m:r>
                          </m:e>
                          <m:sub>
                            <m:r>
                              <a:rPr lang="en-US" altLang="zh-TW" sz="2200" b="0" i="1" smtClean="0">
                                <a:latin typeface="Cambria Math"/>
                                <a:cs typeface="Times New Roman" panose="02020603050405020304" pitchFamily="18" charset="0"/>
                              </a:rPr>
                              <m:t>𝑗</m:t>
                            </m:r>
                          </m:sub>
                        </m:sSub>
                        <m:r>
                          <a:rPr lang="en-US" altLang="zh-TW" sz="2200" b="0" i="1" smtClean="0">
                            <a:latin typeface="Cambria Math"/>
                            <a:cs typeface="Times New Roman" panose="02020603050405020304" pitchFamily="18" charset="0"/>
                          </a:rPr>
                          <m:t>=</m:t>
                        </m:r>
                        <m:r>
                          <a:rPr lang="en-US" altLang="zh-TW" sz="2200" b="0" i="1" smtClean="0">
                            <a:latin typeface="Cambria Math"/>
                            <a:cs typeface="Times New Roman" panose="02020603050405020304" pitchFamily="18" charset="0"/>
                          </a:rPr>
                          <m:t>𝑖</m:t>
                        </m:r>
                        <m:d>
                          <m:dPr>
                            <m:begChr m:val="|"/>
                            <m:endChr m:val=""/>
                            <m:ctrlPr>
                              <a:rPr lang="en-US" altLang="zh-TW" sz="2200" b="0" i="1" smtClean="0">
                                <a:latin typeface="Cambria Math"/>
                                <a:cs typeface="Times New Roman" panose="02020603050405020304" pitchFamily="18" charset="0"/>
                              </a:rPr>
                            </m:ctrlPr>
                          </m:dPr>
                          <m:e>
                            <m:sSub>
                              <m:sSubPr>
                                <m:ctrlPr>
                                  <a:rPr lang="en-US" altLang="zh-TW" sz="2200" b="0" i="1" smtClean="0">
                                    <a:latin typeface="Cambria Math"/>
                                    <a:cs typeface="Times New Roman" panose="02020603050405020304" pitchFamily="18" charset="0"/>
                                  </a:rPr>
                                </m:ctrlPr>
                              </m:sSubPr>
                              <m:e>
                                <m:r>
                                  <a:rPr lang="en-US" altLang="zh-TW" sz="2200" b="0" i="1" smtClean="0">
                                    <a:latin typeface="Cambria Math"/>
                                    <a:cs typeface="Times New Roman" panose="02020603050405020304" pitchFamily="18" charset="0"/>
                                  </a:rPr>
                                  <m:t>h</m:t>
                                </m:r>
                              </m:e>
                              <m:sub>
                                <m:r>
                                  <a:rPr lang="en-US" altLang="zh-TW" sz="2200" b="0" i="1" smtClean="0">
                                    <a:latin typeface="Cambria Math"/>
                                    <a:cs typeface="Times New Roman" panose="02020603050405020304" pitchFamily="18" charset="0"/>
                                  </a:rPr>
                                  <m:t>𝑗</m:t>
                                </m:r>
                              </m:sub>
                            </m:sSub>
                          </m:e>
                        </m:d>
                        <m:r>
                          <a:rPr lang="en-US" altLang="zh-TW" sz="2200" b="0" i="1" smtClean="0">
                            <a:latin typeface="Cambria Math"/>
                            <a:cs typeface="Times New Roman" panose="02020603050405020304" pitchFamily="18" charset="0"/>
                          </a:rPr>
                          <m:t> </m:t>
                        </m:r>
                      </m:e>
                    </m:d>
                  </m:oMath>
                </a14:m>
                <a:endParaRPr lang="en-US" altLang="zh-TW" sz="2200" dirty="0" smtClean="0">
                  <a:latin typeface="Times New Roman" panose="02020603050405020304" pitchFamily="18" charset="0"/>
                  <a:cs typeface="Times New Roman" panose="02020603050405020304" pitchFamily="18" charset="0"/>
                </a:endParaRPr>
              </a:p>
              <a:p>
                <a:pPr marL="180975" indent="-180975">
                  <a:spcBef>
                    <a:spcPts val="1000"/>
                  </a:spcBef>
                </a:pPr>
                <a:r>
                  <a:rPr lang="en-US" altLang="zh-TW" sz="2400" b="1" dirty="0" smtClean="0">
                    <a:latin typeface="Times New Roman" pitchFamily="18" charset="0"/>
                  </a:rPr>
                  <a:t>Example:</a:t>
                </a:r>
              </a:p>
              <a:p>
                <a:pPr marL="400050" lvl="1" indent="0">
                  <a:spcBef>
                    <a:spcPct val="0"/>
                  </a:spcBef>
                  <a:buNone/>
                </a:pPr>
                <a:r>
                  <a:rPr lang="en-US" altLang="zh-TW" sz="2000" dirty="0" smtClean="0">
                    <a:latin typeface="Times New Roman" pitchFamily="18" charset="0"/>
                  </a:rPr>
                  <a:t>                P=120,  H=800</a:t>
                </a:r>
                <a:endParaRPr lang="en-US" altLang="zh-TW" sz="2000" dirty="0">
                  <a:latin typeface="Times New Roman" pitchFamily="18" charset="0"/>
                </a:endParaRPr>
              </a:p>
              <a:p>
                <a:pPr marL="180975" indent="-180975">
                  <a:spcBef>
                    <a:spcPts val="1000"/>
                  </a:spcBef>
                </a:pPr>
                <a:r>
                  <a:rPr lang="en-US" altLang="zh-TW" sz="2400" b="1" dirty="0" smtClean="0">
                    <a:latin typeface="Times New Roman" pitchFamily="18" charset="0"/>
                  </a:rPr>
                  <a:t>Continuous space language modeling</a:t>
                </a:r>
                <a:endParaRPr lang="zh-TW" altLang="en-US" sz="2200" dirty="0">
                  <a:latin typeface="Times New Roman" panose="02020603050405020304" pitchFamily="18" charset="0"/>
                  <a:cs typeface="Times New Roman" panose="02020603050405020304" pitchFamily="18" charset="0"/>
                </a:endParaRPr>
              </a:p>
            </p:txBody>
          </p:sp>
        </mc:Choice>
        <mc:Fallback xmlns="">
          <p:sp>
            <p:nvSpPr>
              <p:cNvPr id="3" name="文字版面配置區 2"/>
              <p:cNvSpPr>
                <a:spLocks noGrp="1" noRot="1" noChangeAspect="1" noMove="1" noResize="1" noEditPoints="1" noAdjustHandles="1" noChangeArrowheads="1" noChangeShapeType="1" noTextEdit="1"/>
              </p:cNvSpPr>
              <p:nvPr>
                <p:ph type="body" sz="half" idx="1"/>
              </p:nvPr>
            </p:nvSpPr>
            <p:spPr>
              <a:xfrm>
                <a:off x="0" y="1257687"/>
                <a:ext cx="4140000" cy="5483681"/>
              </a:xfrm>
              <a:blipFill rotWithShape="1">
                <a:blip r:embed="rId2"/>
                <a:stretch>
                  <a:fillRect l="-1915" t="-889" r="-147" b="-1556"/>
                </a:stretch>
              </a:blipFill>
            </p:spPr>
            <p:txBody>
              <a:bodyPr/>
              <a:lstStyle/>
              <a:p>
                <a:r>
                  <a:rPr lang="zh-TW" altLang="en-US">
                    <a:noFill/>
                  </a:rPr>
                  <a:t> </a:t>
                </a:r>
              </a:p>
            </p:txBody>
          </p:sp>
        </mc:Fallback>
      </mc:AlternateContent>
      <p:sp>
        <p:nvSpPr>
          <p:cNvPr id="6"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bodyPr>
          <a:lstStyle/>
          <a:p>
            <a:pPr algn="l">
              <a:lnSpc>
                <a:spcPct val="90000"/>
              </a:lnSpc>
            </a:pPr>
            <a:r>
              <a:rPr lang="en-US" altLang="zh-TW" sz="3300" b="1" dirty="0">
                <a:latin typeface="Times New Roman" pitchFamily="18" charset="0"/>
                <a:cs typeface="Times New Roman" pitchFamily="18" charset="0"/>
              </a:rPr>
              <a:t>Neural Network Language Modeling</a:t>
            </a:r>
            <a:endParaRPr lang="en-US" altLang="zh-TW" sz="3300" b="1" dirty="0" smtClean="0">
              <a:latin typeface="Times New Roman"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01" b="2126"/>
          <a:stretch/>
        </p:blipFill>
        <p:spPr bwMode="auto">
          <a:xfrm>
            <a:off x="4367296" y="1268760"/>
            <a:ext cx="4701238" cy="523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群組 8"/>
          <p:cNvGrpSpPr/>
          <p:nvPr/>
        </p:nvGrpSpPr>
        <p:grpSpPr>
          <a:xfrm>
            <a:off x="874400" y="2420888"/>
            <a:ext cx="2348116" cy="805775"/>
            <a:chOff x="395536" y="2204864"/>
            <a:chExt cx="2348116" cy="805775"/>
          </a:xfrm>
        </p:grpSpPr>
        <p:sp>
          <p:nvSpPr>
            <p:cNvPr id="7" name="右大括弧 6"/>
            <p:cNvSpPr/>
            <p:nvPr/>
          </p:nvSpPr>
          <p:spPr>
            <a:xfrm rot="5400000">
              <a:off x="1353570" y="1246830"/>
              <a:ext cx="432048" cy="2348116"/>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8" name="文字方塊 7"/>
            <p:cNvSpPr txBox="1"/>
            <p:nvPr/>
          </p:nvSpPr>
          <p:spPr>
            <a:xfrm>
              <a:off x="611560" y="2579752"/>
              <a:ext cx="1944216" cy="430887"/>
            </a:xfrm>
            <a:prstGeom prst="rect">
              <a:avLst/>
            </a:prstGeom>
            <a:noFill/>
          </p:spPr>
          <p:txBody>
            <a:bodyPr wrap="square" rtlCol="0">
              <a:spAutoFit/>
            </a:bodyPr>
            <a:lstStyle/>
            <a:p>
              <a:r>
                <a:rPr lang="en-US" altLang="zh-TW" sz="2200" dirty="0" smtClean="0">
                  <a:latin typeface="Times New Roman" panose="02020603050405020304" pitchFamily="18" charset="0"/>
                  <a:cs typeface="Times New Roman" panose="02020603050405020304" pitchFamily="18" charset="0"/>
                </a:rPr>
                <a:t>vocabulary size</a:t>
              </a:r>
              <a:endParaRPr lang="zh-TW" altLang="en-US" sz="2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10345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08666" y="1257140"/>
            <a:ext cx="3530208" cy="4442693"/>
            <a:chOff x="3270364" y="1059313"/>
            <a:chExt cx="3530206" cy="4442693"/>
          </a:xfrm>
        </p:grpSpPr>
        <p:sp>
          <p:nvSpPr>
            <p:cNvPr id="5" name="Rectangle 4"/>
            <p:cNvSpPr/>
            <p:nvPr/>
          </p:nvSpPr>
          <p:spPr>
            <a:xfrm rot="16200000">
              <a:off x="4516791" y="3395530"/>
              <a:ext cx="390796" cy="282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rot="16200000">
              <a:off x="4516791" y="2318113"/>
              <a:ext cx="390796" cy="18868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rot="16200000">
              <a:off x="4485336" y="357260"/>
              <a:ext cx="390796" cy="282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p:cNvCxnSpPr>
              <a:stCxn id="6" idx="3"/>
              <a:endCxn id="7" idx="1"/>
            </p:cNvCxnSpPr>
            <p:nvPr/>
          </p:nvCxnSpPr>
          <p:spPr>
            <a:xfrm flipH="1" flipV="1">
              <a:off x="4680734" y="1963028"/>
              <a:ext cx="31455" cy="11031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5" idx="3"/>
              <a:endCxn id="6" idx="1"/>
            </p:cNvCxnSpPr>
            <p:nvPr/>
          </p:nvCxnSpPr>
          <p:spPr>
            <a:xfrm flipV="1">
              <a:off x="4712189" y="3456940"/>
              <a:ext cx="0" cy="1153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Circular Arrow 9"/>
            <p:cNvSpPr/>
            <p:nvPr/>
          </p:nvSpPr>
          <p:spPr>
            <a:xfrm rot="5400000">
              <a:off x="5161599" y="2460203"/>
              <a:ext cx="1650009" cy="1627933"/>
            </a:xfrm>
            <a:prstGeom prst="circularArrow">
              <a:avLst>
                <a:gd name="adj1" fmla="val 0"/>
                <a:gd name="adj2" fmla="val 274655"/>
                <a:gd name="adj3" fmla="val 3998876"/>
                <a:gd name="adj4" fmla="val 6519587"/>
                <a:gd name="adj5" fmla="val 38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endParaRPr>
            </a:p>
          </p:txBody>
        </p:sp>
        <p:cxnSp>
          <p:nvCxnSpPr>
            <p:cNvPr id="11" name="Straight Arrow Connector 10"/>
            <p:cNvCxnSpPr>
              <a:endCxn id="5" idx="1"/>
            </p:cNvCxnSpPr>
            <p:nvPr/>
          </p:nvCxnSpPr>
          <p:spPr>
            <a:xfrm flipH="1" flipV="1">
              <a:off x="4712189" y="5001298"/>
              <a:ext cx="2" cy="500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a:off x="3319060"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16200000">
              <a:off x="3874424" y="1309667"/>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6200000">
              <a:off x="4430262"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6200000">
              <a:off x="4971631"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6200000">
              <a:off x="5528302"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863131" y="4606408"/>
              <a:ext cx="1865758" cy="371645"/>
            </a:xfrm>
            <a:prstGeom prst="rect">
              <a:avLst/>
            </a:prstGeom>
            <a:noFill/>
          </p:spPr>
          <p:txBody>
            <a:bodyPr wrap="square" rtlCol="0">
              <a:spAutoFit/>
            </a:bodyPr>
            <a:lstStyle/>
            <a:p>
              <a:r>
                <a:rPr lang="en-US" dirty="0" smtClean="0"/>
                <a:t>x(t):input layer</a:t>
              </a:r>
              <a:endParaRPr lang="en-US" dirty="0"/>
            </a:p>
          </p:txBody>
        </p:sp>
        <p:sp>
          <p:nvSpPr>
            <p:cNvPr id="18" name="TextBox 17"/>
            <p:cNvSpPr txBox="1"/>
            <p:nvPr/>
          </p:nvSpPr>
          <p:spPr>
            <a:xfrm>
              <a:off x="3791748" y="1555251"/>
              <a:ext cx="1791685" cy="371645"/>
            </a:xfrm>
            <a:prstGeom prst="rect">
              <a:avLst/>
            </a:prstGeom>
            <a:noFill/>
          </p:spPr>
          <p:txBody>
            <a:bodyPr wrap="square" rtlCol="0">
              <a:spAutoFit/>
            </a:bodyPr>
            <a:lstStyle/>
            <a:p>
              <a:r>
                <a:rPr lang="en-US" dirty="0" smtClean="0"/>
                <a:t>y(t): output layer</a:t>
              </a:r>
              <a:endParaRPr lang="en-US" dirty="0"/>
            </a:p>
          </p:txBody>
        </p:sp>
        <p:sp>
          <p:nvSpPr>
            <p:cNvPr id="19" name="TextBox 18"/>
            <p:cNvSpPr txBox="1"/>
            <p:nvPr/>
          </p:nvSpPr>
          <p:spPr>
            <a:xfrm>
              <a:off x="3867012" y="3056226"/>
              <a:ext cx="1911640" cy="371645"/>
            </a:xfrm>
            <a:prstGeom prst="rect">
              <a:avLst/>
            </a:prstGeom>
            <a:noFill/>
          </p:spPr>
          <p:txBody>
            <a:bodyPr wrap="square" rtlCol="0">
              <a:spAutoFit/>
            </a:bodyPr>
            <a:lstStyle/>
            <a:p>
              <a:r>
                <a:rPr lang="en-US" dirty="0" smtClean="0"/>
                <a:t>s(t): hidden layer</a:t>
              </a:r>
              <a:endParaRPr lang="en-US" dirty="0"/>
            </a:p>
          </p:txBody>
        </p:sp>
        <p:pic>
          <p:nvPicPr>
            <p:cNvPr id="21" name="Picture 20" descr="螢幕快照 2013-02-26 下午10.1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53" y="3137982"/>
              <a:ext cx="207351" cy="241909"/>
            </a:xfrm>
            <a:prstGeom prst="rect">
              <a:avLst/>
            </a:prstGeom>
          </p:spPr>
        </p:pic>
      </p:grpSp>
      <p:sp>
        <p:nvSpPr>
          <p:cNvPr id="3" name="TextBox 2"/>
          <p:cNvSpPr txBox="1"/>
          <p:nvPr/>
        </p:nvSpPr>
        <p:spPr>
          <a:xfrm>
            <a:off x="895356" y="4462492"/>
            <a:ext cx="3361605" cy="1774820"/>
          </a:xfrm>
          <a:prstGeom prst="rect">
            <a:avLst/>
          </a:prstGeom>
          <a:noFill/>
        </p:spPr>
        <p:txBody>
          <a:bodyPr wrap="square" lIns="91403" tIns="45701" rIns="91403" bIns="45701" rtlCol="0">
            <a:spAutoFit/>
          </a:bodyPr>
          <a:lstStyle/>
          <a:p>
            <a:r>
              <a:rPr lang="en-US" sz="2200" dirty="0"/>
              <a:t>Previous word, using 1-of-N </a:t>
            </a:r>
            <a:r>
              <a:rPr lang="en-US" sz="2200" dirty="0" smtClean="0"/>
              <a:t>encoding </a:t>
            </a:r>
            <a:endParaRPr lang="en-US" sz="2200" dirty="0"/>
          </a:p>
          <a:p>
            <a:r>
              <a:rPr lang="en-US" sz="2200" dirty="0"/>
              <a:t>0 0 0 ……… 0 0 1 0 0 0 …</a:t>
            </a:r>
          </a:p>
          <a:p>
            <a:endParaRPr lang="en-US" sz="2000" dirty="0"/>
          </a:p>
          <a:p>
            <a:r>
              <a:rPr lang="en-US" sz="2000" dirty="0"/>
              <a:t>         </a:t>
            </a:r>
            <a:r>
              <a:rPr lang="en-US" sz="2200" dirty="0"/>
              <a:t>    Vocab. size</a:t>
            </a:r>
          </a:p>
        </p:txBody>
      </p:sp>
      <p:sp>
        <p:nvSpPr>
          <p:cNvPr id="23" name="Double Bracket 22"/>
          <p:cNvSpPr/>
          <p:nvPr/>
        </p:nvSpPr>
        <p:spPr>
          <a:xfrm>
            <a:off x="850905" y="5211667"/>
            <a:ext cx="3111500" cy="242287"/>
          </a:xfrm>
          <a:prstGeom prst="bracketPair">
            <a:avLst/>
          </a:prstGeom>
        </p:spPr>
        <p:style>
          <a:lnRef idx="3">
            <a:schemeClr val="dk1"/>
          </a:lnRef>
          <a:fillRef idx="0">
            <a:schemeClr val="dk1"/>
          </a:fillRef>
          <a:effectRef idx="2">
            <a:schemeClr val="dk1"/>
          </a:effectRef>
          <a:fontRef idx="minor">
            <a:schemeClr val="tx1"/>
          </a:fontRef>
        </p:style>
        <p:txBody>
          <a:bodyPr lIns="91403" tIns="45701" rIns="91403" bIns="45701" rtlCol="0" anchor="ctr"/>
          <a:lstStyle/>
          <a:p>
            <a:pPr algn="ctr"/>
            <a:endParaRPr lang="en-US" dirty="0"/>
          </a:p>
        </p:txBody>
      </p:sp>
      <p:sp>
        <p:nvSpPr>
          <p:cNvPr id="25" name="Left Brace 24"/>
          <p:cNvSpPr/>
          <p:nvPr/>
        </p:nvSpPr>
        <p:spPr>
          <a:xfrm rot="16200000">
            <a:off x="2254250" y="4126805"/>
            <a:ext cx="323850" cy="3117852"/>
          </a:xfrm>
          <a:prstGeom prst="leftBrace">
            <a:avLst/>
          </a:prstGeom>
        </p:spPr>
        <p:style>
          <a:lnRef idx="2">
            <a:schemeClr val="dk1"/>
          </a:lnRef>
          <a:fillRef idx="0">
            <a:schemeClr val="dk1"/>
          </a:fillRef>
          <a:effectRef idx="1">
            <a:schemeClr val="dk1"/>
          </a:effectRef>
          <a:fontRef idx="minor">
            <a:schemeClr val="tx1"/>
          </a:fontRef>
        </p:style>
        <p:txBody>
          <a:bodyPr lIns="91403" tIns="45701" rIns="91403" bIns="45701" rtlCol="0" anchor="ctr"/>
          <a:lstStyle/>
          <a:p>
            <a:pPr algn="ctr"/>
            <a:endParaRPr lang="en-US"/>
          </a:p>
        </p:txBody>
      </p:sp>
      <p:sp>
        <p:nvSpPr>
          <p:cNvPr id="27" name="Right Brace 26"/>
          <p:cNvSpPr/>
          <p:nvPr/>
        </p:nvSpPr>
        <p:spPr>
          <a:xfrm>
            <a:off x="4292603" y="4590351"/>
            <a:ext cx="495300" cy="1206503"/>
          </a:xfrm>
          <a:prstGeom prst="rightBrace">
            <a:avLst>
              <a:gd name="adj1" fmla="val 8333"/>
              <a:gd name="adj2" fmla="val 38421"/>
            </a:avLst>
          </a:prstGeom>
        </p:spPr>
        <p:style>
          <a:lnRef idx="2">
            <a:schemeClr val="dk1"/>
          </a:lnRef>
          <a:fillRef idx="0">
            <a:schemeClr val="dk1"/>
          </a:fillRef>
          <a:effectRef idx="1">
            <a:schemeClr val="dk1"/>
          </a:effectRef>
          <a:fontRef idx="minor">
            <a:schemeClr val="tx1"/>
          </a:fontRef>
        </p:style>
        <p:txBody>
          <a:bodyPr lIns="91403" tIns="45701" rIns="91403" bIns="45701" rtlCol="0" anchor="ctr"/>
          <a:lstStyle/>
          <a:p>
            <a:pPr algn="ctr"/>
            <a:endParaRPr lang="en-US"/>
          </a:p>
        </p:txBody>
      </p:sp>
      <p:grpSp>
        <p:nvGrpSpPr>
          <p:cNvPr id="35" name="Group 34"/>
          <p:cNvGrpSpPr/>
          <p:nvPr/>
        </p:nvGrpSpPr>
        <p:grpSpPr>
          <a:xfrm>
            <a:off x="4256962" y="3062870"/>
            <a:ext cx="999481" cy="1091979"/>
            <a:chOff x="4286250" y="3675367"/>
            <a:chExt cx="999480" cy="922081"/>
          </a:xfrm>
        </p:grpSpPr>
        <p:sp>
          <p:nvSpPr>
            <p:cNvPr id="29" name="Right Brace 28"/>
            <p:cNvSpPr/>
            <p:nvPr/>
          </p:nvSpPr>
          <p:spPr>
            <a:xfrm>
              <a:off x="4286250" y="3675367"/>
              <a:ext cx="495300" cy="922081"/>
            </a:xfrm>
            <a:prstGeom prst="rightBrace">
              <a:avLst>
                <a:gd name="adj1" fmla="val 8333"/>
                <a:gd name="adj2" fmla="val 3332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0" name="Straight Connector 29"/>
            <p:cNvCxnSpPr>
              <a:stCxn id="29" idx="1"/>
            </p:cNvCxnSpPr>
            <p:nvPr/>
          </p:nvCxnSpPr>
          <p:spPr>
            <a:xfrm>
              <a:off x="4781550" y="3982604"/>
              <a:ext cx="504180" cy="0"/>
            </a:xfrm>
            <a:prstGeom prst="line">
              <a:avLst/>
            </a:prstGeom>
          </p:spPr>
          <p:style>
            <a:lnRef idx="2">
              <a:schemeClr val="dk1"/>
            </a:lnRef>
            <a:fillRef idx="0">
              <a:schemeClr val="dk1"/>
            </a:fillRef>
            <a:effectRef idx="1">
              <a:schemeClr val="dk1"/>
            </a:effectRef>
            <a:fontRef idx="minor">
              <a:schemeClr val="tx1"/>
            </a:fontRef>
          </p:style>
        </p:cxnSp>
      </p:grpSp>
      <p:sp>
        <p:nvSpPr>
          <p:cNvPr id="32" name="TextBox 31"/>
          <p:cNvSpPr txBox="1"/>
          <p:nvPr/>
        </p:nvSpPr>
        <p:spPr>
          <a:xfrm>
            <a:off x="716082" y="2935576"/>
            <a:ext cx="3594881" cy="1107957"/>
          </a:xfrm>
          <a:prstGeom prst="rect">
            <a:avLst/>
          </a:prstGeom>
          <a:noFill/>
        </p:spPr>
        <p:txBody>
          <a:bodyPr wrap="square" lIns="91403" tIns="45701" rIns="91403" bIns="45701" rtlCol="0">
            <a:spAutoFit/>
          </a:bodyPr>
          <a:lstStyle/>
          <a:p>
            <a:r>
              <a:rPr lang="en-US" sz="2200" dirty="0"/>
              <a:t>Recursive structure preserves long-term historical context</a:t>
            </a:r>
            <a:r>
              <a:rPr lang="en-US" sz="2200" dirty="0" smtClean="0"/>
              <a:t>.</a:t>
            </a:r>
          </a:p>
          <a:p>
            <a:endParaRPr lang="en-US" sz="2200" dirty="0"/>
          </a:p>
        </p:txBody>
      </p:sp>
      <p:grpSp>
        <p:nvGrpSpPr>
          <p:cNvPr id="36" name="Group 35"/>
          <p:cNvGrpSpPr/>
          <p:nvPr/>
        </p:nvGrpSpPr>
        <p:grpSpPr>
          <a:xfrm>
            <a:off x="4286254" y="1587971"/>
            <a:ext cx="501649" cy="997965"/>
            <a:chOff x="4286250" y="3675367"/>
            <a:chExt cx="528153" cy="922081"/>
          </a:xfrm>
        </p:grpSpPr>
        <p:sp>
          <p:nvSpPr>
            <p:cNvPr id="37" name="Right Brace 36"/>
            <p:cNvSpPr/>
            <p:nvPr/>
          </p:nvSpPr>
          <p:spPr>
            <a:xfrm>
              <a:off x="4286250" y="3675367"/>
              <a:ext cx="495300" cy="922081"/>
            </a:xfrm>
            <a:prstGeom prst="rightBrace">
              <a:avLst>
                <a:gd name="adj1" fmla="val 8333"/>
                <a:gd name="adj2" fmla="val 43684"/>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8" name="Straight Connector 37"/>
            <p:cNvCxnSpPr>
              <a:stCxn id="37" idx="1"/>
            </p:cNvCxnSpPr>
            <p:nvPr/>
          </p:nvCxnSpPr>
          <p:spPr>
            <a:xfrm>
              <a:off x="4781550" y="4078169"/>
              <a:ext cx="32853" cy="0"/>
            </a:xfrm>
            <a:prstGeom prst="line">
              <a:avLst/>
            </a:prstGeom>
          </p:spPr>
          <p:style>
            <a:lnRef idx="2">
              <a:schemeClr val="dk1"/>
            </a:lnRef>
            <a:fillRef idx="0">
              <a:schemeClr val="dk1"/>
            </a:fillRef>
            <a:effectRef idx="1">
              <a:schemeClr val="dk1"/>
            </a:effectRef>
            <a:fontRef idx="minor">
              <a:schemeClr val="tx1"/>
            </a:fontRef>
          </p:style>
        </p:cxnSp>
      </p:grpSp>
      <p:sp>
        <p:nvSpPr>
          <p:cNvPr id="39" name="TextBox 38"/>
          <p:cNvSpPr txBox="1"/>
          <p:nvPr/>
        </p:nvSpPr>
        <p:spPr>
          <a:xfrm>
            <a:off x="736598" y="1413244"/>
            <a:ext cx="3430105" cy="778812"/>
          </a:xfrm>
          <a:prstGeom prst="rect">
            <a:avLst/>
          </a:prstGeom>
          <a:noFill/>
        </p:spPr>
        <p:txBody>
          <a:bodyPr wrap="square" lIns="91403" tIns="45701" rIns="91403" bIns="45701" rtlCol="0">
            <a:spAutoFit/>
          </a:bodyPr>
          <a:lstStyle/>
          <a:p>
            <a:r>
              <a:rPr lang="en-US" sz="2200" dirty="0"/>
              <a:t>Probability distribution of next word, vocabulary size.</a:t>
            </a:r>
          </a:p>
        </p:txBody>
      </p:sp>
      <p:graphicFrame>
        <p:nvGraphicFramePr>
          <p:cNvPr id="24" name="Object 23"/>
          <p:cNvGraphicFramePr>
            <a:graphicFrameLocks noChangeAspect="1"/>
          </p:cNvGraphicFramePr>
          <p:nvPr>
            <p:extLst>
              <p:ext uri="{D42A27DB-BD31-4B8C-83A1-F6EECF244321}">
                <p14:modId xmlns:p14="http://schemas.microsoft.com/office/powerpoint/2010/main" val="4034521773"/>
              </p:ext>
            </p:extLst>
          </p:nvPr>
        </p:nvGraphicFramePr>
        <p:xfrm>
          <a:off x="820293" y="3597850"/>
          <a:ext cx="10405278" cy="481275"/>
        </p:xfrm>
        <a:graphic>
          <a:graphicData uri="http://schemas.openxmlformats.org/presentationml/2006/ole">
            <mc:AlternateContent xmlns:mc="http://schemas.openxmlformats.org/markup-compatibility/2006">
              <mc:Choice xmlns:v="urn:schemas-microsoft-com:vml" Requires="v">
                <p:oleObj spid="_x0000_s14612" name="Document" r:id="rId4" imgW="5486400" imgH="254000" progId="Word.Document.12">
                  <p:link updateAutomatic="1"/>
                </p:oleObj>
              </mc:Choice>
              <mc:Fallback>
                <p:oleObj name="Document" r:id="rId4" imgW="5486400" imgH="254000" progId="Word.Document.12">
                  <p:link updateAutomatic="1"/>
                  <p:pic>
                    <p:nvPicPr>
                      <p:cNvPr id="0" name=""/>
                      <p:cNvPicPr/>
                      <p:nvPr/>
                    </p:nvPicPr>
                    <p:blipFill>
                      <a:blip r:embed="rId5"/>
                      <a:stretch>
                        <a:fillRect/>
                      </a:stretch>
                    </p:blipFill>
                    <p:spPr>
                      <a:xfrm>
                        <a:off x="820293" y="3597850"/>
                        <a:ext cx="10405278" cy="4812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900734822"/>
              </p:ext>
            </p:extLst>
          </p:nvPr>
        </p:nvGraphicFramePr>
        <p:xfrm>
          <a:off x="820293" y="2112148"/>
          <a:ext cx="10049938" cy="557073"/>
        </p:xfrm>
        <a:graphic>
          <a:graphicData uri="http://schemas.openxmlformats.org/presentationml/2006/ole">
            <mc:AlternateContent xmlns:mc="http://schemas.openxmlformats.org/markup-compatibility/2006">
              <mc:Choice xmlns:v="urn:schemas-microsoft-com:vml" Requires="v">
                <p:oleObj spid="_x0000_s14613" name="Document" r:id="rId6" imgW="5486400" imgH="304800" progId="Word.Document.12">
                  <p:link updateAutomatic="1"/>
                </p:oleObj>
              </mc:Choice>
              <mc:Fallback>
                <p:oleObj name="Document" r:id="rId6" imgW="5486400" imgH="304800" progId="Word.Document.12">
                  <p:link updateAutomatic="1"/>
                  <p:pic>
                    <p:nvPicPr>
                      <p:cNvPr id="0" name=""/>
                      <p:cNvPicPr/>
                      <p:nvPr/>
                    </p:nvPicPr>
                    <p:blipFill>
                      <a:blip r:embed="rId7"/>
                      <a:stretch>
                        <a:fillRect/>
                      </a:stretch>
                    </p:blipFill>
                    <p:spPr>
                      <a:xfrm>
                        <a:off x="820293" y="2112148"/>
                        <a:ext cx="10049938" cy="557073"/>
                      </a:xfrm>
                      <a:prstGeom prst="rect">
                        <a:avLst/>
                      </a:prstGeom>
                    </p:spPr>
                  </p:pic>
                </p:oleObj>
              </mc:Fallback>
            </mc:AlternateContent>
          </a:graphicData>
        </a:graphic>
      </p:graphicFrame>
      <p:sp>
        <p:nvSpPr>
          <p:cNvPr id="40" name="Title 1"/>
          <p:cNvSpPr>
            <a:spLocks noGrp="1"/>
          </p:cNvSpPr>
          <p:nvPr>
            <p:ph type="title" idx="4294967295"/>
          </p:nvPr>
        </p:nvSpPr>
        <p:spPr>
          <a:xfrm>
            <a:off x="0" y="0"/>
            <a:ext cx="9144000" cy="719138"/>
          </a:xfrm>
          <a:prstGeom prst="rect">
            <a:avLst/>
          </a:prstGeom>
        </p:spPr>
        <p:txBody>
          <a:bodyPr anchor="ctr" anchorCtr="0">
            <a:noAutofit/>
          </a:bodyPr>
          <a:lstStyle/>
          <a:p>
            <a:pPr algn="l"/>
            <a:r>
              <a:rPr lang="en-US" altLang="zh-TW" sz="2800" b="1" dirty="0">
                <a:latin typeface="Times New Roman" pitchFamily="18" charset="0"/>
                <a:cs typeface="Times New Roman" pitchFamily="18" charset="0"/>
              </a:rPr>
              <a:t>Recurrent Neural Network </a:t>
            </a:r>
            <a:r>
              <a:rPr lang="en-US" altLang="zh-TW" sz="2800" b="1" dirty="0" smtClean="0">
                <a:latin typeface="Times New Roman" pitchFamily="18" charset="0"/>
                <a:cs typeface="Times New Roman" pitchFamily="18" charset="0"/>
              </a:rPr>
              <a:t>Language Modeling(RNNLM</a:t>
            </a:r>
            <a:r>
              <a:rPr lang="en-US" altLang="zh-TW"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41" name="文字方塊 40"/>
          <p:cNvSpPr txBox="1"/>
          <p:nvPr/>
        </p:nvSpPr>
        <p:spPr>
          <a:xfrm>
            <a:off x="5949056" y="2594282"/>
            <a:ext cx="449869" cy="369332"/>
          </a:xfrm>
          <a:prstGeom prst="rect">
            <a:avLst/>
          </a:prstGeom>
          <a:noFill/>
        </p:spPr>
        <p:txBody>
          <a:bodyPr wrap="square" rtlCol="0">
            <a:spAutoFit/>
          </a:bodyPr>
          <a:lstStyle/>
          <a:p>
            <a:r>
              <a:rPr lang="en-US" altLang="zh-TW" dirty="0"/>
              <a:t>V</a:t>
            </a:r>
            <a:endParaRPr lang="zh-TW" altLang="en-US" dirty="0"/>
          </a:p>
        </p:txBody>
      </p:sp>
      <p:sp>
        <p:nvSpPr>
          <p:cNvPr id="43" name="文字方塊 42"/>
          <p:cNvSpPr txBox="1"/>
          <p:nvPr/>
        </p:nvSpPr>
        <p:spPr>
          <a:xfrm>
            <a:off x="5956805" y="4040817"/>
            <a:ext cx="449869" cy="369332"/>
          </a:xfrm>
          <a:prstGeom prst="rect">
            <a:avLst/>
          </a:prstGeom>
          <a:noFill/>
        </p:spPr>
        <p:txBody>
          <a:bodyPr wrap="square" rtlCol="0">
            <a:spAutoFit/>
          </a:bodyPr>
          <a:lstStyle/>
          <a:p>
            <a:r>
              <a:rPr lang="en-US" altLang="zh-TW" dirty="0" smtClean="0"/>
              <a:t>U</a:t>
            </a:r>
            <a:endParaRPr lang="zh-TW" altLang="en-US" dirty="0"/>
          </a:p>
        </p:txBody>
      </p:sp>
    </p:spTree>
    <p:extLst>
      <p:ext uri="{BB962C8B-B14F-4D97-AF65-F5344CB8AC3E}">
        <p14:creationId xmlns:p14="http://schemas.microsoft.com/office/powerpoint/2010/main" val="172519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75600"/>
            <a:ext cx="9133200" cy="720000"/>
          </a:xfrm>
        </p:spPr>
        <p:txBody>
          <a:bodyPr>
            <a:normAutofit/>
          </a:bodyPr>
          <a:lstStyle/>
          <a:p>
            <a:pPr>
              <a:defRPr/>
            </a:pPr>
            <a:r>
              <a:rPr lang="en-US" sz="3300" b="1" dirty="0" smtClean="0">
                <a:latin typeface="Times New Roman" pitchFamily="18" charset="0"/>
              </a:rPr>
              <a:t>RNNLM Structure</a:t>
            </a:r>
            <a:endParaRPr lang="en-US" sz="3300" b="1" dirty="0">
              <a:latin typeface="Times New Roman" pitchFamily="18" charset="0"/>
            </a:endParaRPr>
          </a:p>
        </p:txBody>
      </p:sp>
      <p:pic>
        <p:nvPicPr>
          <p:cNvPr id="9222" name="Picture 7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3861048"/>
            <a:ext cx="4376928"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群組 6"/>
          <p:cNvGrpSpPr>
            <a:grpSpLocks noChangeAspect="1"/>
          </p:cNvGrpSpPr>
          <p:nvPr/>
        </p:nvGrpSpPr>
        <p:grpSpPr>
          <a:xfrm>
            <a:off x="306000" y="1484784"/>
            <a:ext cx="4224000" cy="4783429"/>
            <a:chOff x="1539438" y="1556791"/>
            <a:chExt cx="3520000" cy="3986191"/>
          </a:xfrm>
        </p:grpSpPr>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438" y="1556791"/>
              <a:ext cx="3520000" cy="3986191"/>
            </a:xfrm>
            <a:prstGeom prst="rect">
              <a:avLst/>
            </a:prstGeom>
          </p:spPr>
        </p:pic>
        <p:sp>
          <p:nvSpPr>
            <p:cNvPr id="9" name="文字方塊 8"/>
            <p:cNvSpPr txBox="1"/>
            <p:nvPr/>
          </p:nvSpPr>
          <p:spPr>
            <a:xfrm>
              <a:off x="2111028" y="1594892"/>
              <a:ext cx="110608" cy="215444"/>
            </a:xfrm>
            <a:prstGeom prst="rect">
              <a:avLst/>
            </a:prstGeom>
            <a:noFill/>
          </p:spPr>
          <p:txBody>
            <a:bodyPr wrap="none" lIns="0" tIns="0" rIns="0" bIns="0" rtlCol="0" anchor="ctr" anchorCtr="0">
              <a:spAutoFit/>
            </a:bodyPr>
            <a:lstStyle/>
            <a:p>
              <a:r>
                <a:rPr lang="en-US" altLang="zh-TW" sz="1400" i="1" dirty="0" smtClean="0">
                  <a:latin typeface="Gungsuh" pitchFamily="18" charset="-127"/>
                  <a:ea typeface="Gungsuh" pitchFamily="18" charset="-127"/>
                </a:rPr>
                <a:t>x</a:t>
              </a:r>
              <a:endParaRPr lang="zh-TW" altLang="en-US" sz="1400" i="1" dirty="0">
                <a:latin typeface="Gungsuh" pitchFamily="18" charset="-127"/>
                <a:ea typeface="Gungsuh" pitchFamily="18" charset="-127"/>
              </a:endParaRPr>
            </a:p>
          </p:txBody>
        </p:sp>
        <p:cxnSp>
          <p:nvCxnSpPr>
            <p:cNvPr id="10" name="直線單箭頭接點 9"/>
            <p:cNvCxnSpPr/>
            <p:nvPr/>
          </p:nvCxnSpPr>
          <p:spPr>
            <a:xfrm flipH="1">
              <a:off x="2435512" y="3396801"/>
              <a:ext cx="930918" cy="1478297"/>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文字方塊 10"/>
              <p:cNvSpPr txBox="1"/>
              <p:nvPr/>
            </p:nvSpPr>
            <p:spPr>
              <a:xfrm>
                <a:off x="4499992" y="1844824"/>
                <a:ext cx="4608512" cy="1821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𝑠</m:t>
                          </m:r>
                        </m:e>
                        <m:sub>
                          <m:r>
                            <a:rPr lang="en-US" altLang="zh-TW" b="0" i="1" smtClean="0">
                              <a:latin typeface="Cambria Math"/>
                            </a:rPr>
                            <m:t>𝑗</m:t>
                          </m:r>
                        </m:sub>
                      </m:sSub>
                      <m:d>
                        <m:dPr>
                          <m:ctrlPr>
                            <a:rPr lang="en-US" altLang="zh-TW" b="0" i="1" smtClean="0">
                              <a:latin typeface="Cambria Math"/>
                            </a:rPr>
                          </m:ctrlPr>
                        </m:dPr>
                        <m:e>
                          <m:r>
                            <a:rPr lang="en-US" altLang="zh-TW" b="0" i="1" smtClean="0">
                              <a:latin typeface="Cambria Math"/>
                            </a:rPr>
                            <m:t>𝑡</m:t>
                          </m:r>
                        </m:e>
                      </m:d>
                      <m:r>
                        <a:rPr lang="en-US" altLang="zh-TW" b="0" i="1" smtClean="0">
                          <a:latin typeface="Cambria Math"/>
                        </a:rPr>
                        <m:t>=</m:t>
                      </m:r>
                      <m:r>
                        <a:rPr lang="en-US" altLang="zh-TW" b="0" i="1" smtClean="0">
                          <a:latin typeface="Cambria Math"/>
                        </a:rPr>
                        <m:t>𝑓</m:t>
                      </m:r>
                      <m:d>
                        <m:dPr>
                          <m:ctrlPr>
                            <a:rPr lang="en-US" altLang="zh-TW" b="0" i="1" smtClean="0">
                              <a:latin typeface="Cambria Math"/>
                            </a:rPr>
                          </m:ctrlPr>
                        </m:dPr>
                        <m:e>
                          <m:nary>
                            <m:naryPr>
                              <m:chr m:val="∑"/>
                              <m:supHide m:val="on"/>
                              <m:ctrlPr>
                                <a:rPr lang="en-US" altLang="zh-TW" b="0" i="1" smtClean="0">
                                  <a:latin typeface="Cambria Math"/>
                                </a:rPr>
                              </m:ctrlPr>
                            </m:naryPr>
                            <m:sub>
                              <m:r>
                                <m:rPr>
                                  <m:brk m:alnAt="7"/>
                                </m:rPr>
                                <a:rPr lang="en-US" altLang="zh-TW" b="0" i="1" smtClean="0">
                                  <a:latin typeface="Cambria Math"/>
                                </a:rPr>
                                <m:t>𝑖</m:t>
                              </m:r>
                            </m:sub>
                            <m:sup/>
                            <m:e>
                              <m:sSub>
                                <m:sSubPr>
                                  <m:ctrlPr>
                                    <a:rPr lang="en-US" altLang="zh-TW" i="1" smtClean="0">
                                      <a:latin typeface="Cambria Math"/>
                                    </a:rPr>
                                  </m:ctrlPr>
                                </m:sSubPr>
                                <m:e>
                                  <m:r>
                                    <a:rPr lang="en-US" altLang="zh-TW" b="0" i="1" smtClean="0">
                                      <a:latin typeface="Cambria Math"/>
                                    </a:rPr>
                                    <m:t>𝑥</m:t>
                                  </m:r>
                                </m:e>
                                <m:sub>
                                  <m:r>
                                    <a:rPr lang="en-US" altLang="zh-TW" b="0" i="1" smtClean="0">
                                      <a:latin typeface="Cambria Math"/>
                                    </a:rPr>
                                    <m:t>𝑖</m:t>
                                  </m:r>
                                </m:sub>
                              </m:sSub>
                              <m:r>
                                <a:rPr lang="en-US" altLang="zh-TW" b="0" i="1" smtClean="0">
                                  <a:latin typeface="Cambria Math"/>
                                </a:rPr>
                                <m:t>(</m:t>
                              </m:r>
                              <m:r>
                                <a:rPr lang="en-US" altLang="zh-TW" b="0" i="1" smtClean="0">
                                  <a:latin typeface="Cambria Math"/>
                                </a:rPr>
                                <m:t>𝑡</m:t>
                              </m:r>
                              <m:r>
                                <a:rPr lang="en-US" altLang="zh-TW" b="0" i="1" smtClean="0">
                                  <a:latin typeface="Cambria Math"/>
                                </a:rPr>
                                <m:t>)</m:t>
                              </m:r>
                            </m:e>
                          </m:nary>
                          <m:sSub>
                            <m:sSubPr>
                              <m:ctrlPr>
                                <a:rPr lang="en-US" altLang="zh-TW" i="1" smtClean="0">
                                  <a:latin typeface="Cambria Math"/>
                                </a:rPr>
                              </m:ctrlPr>
                            </m:sSubPr>
                            <m:e>
                              <m:r>
                                <a:rPr lang="en-US" altLang="zh-TW" b="0" i="1" smtClean="0">
                                  <a:latin typeface="Cambria Math"/>
                                </a:rPr>
                                <m:t>𝑢</m:t>
                              </m:r>
                            </m:e>
                            <m:sub>
                              <m:r>
                                <a:rPr lang="en-US" altLang="zh-TW" b="0" i="1" smtClean="0">
                                  <a:latin typeface="Cambria Math"/>
                                </a:rPr>
                                <m:t>𝑗𝑖</m:t>
                              </m:r>
                            </m:sub>
                          </m:sSub>
                          <m:r>
                            <a:rPr lang="en-US" altLang="zh-TW" b="0" i="1" smtClean="0">
                              <a:latin typeface="Cambria Math"/>
                            </a:rPr>
                            <m:t>+</m:t>
                          </m:r>
                          <m:nary>
                            <m:naryPr>
                              <m:chr m:val="∑"/>
                              <m:supHide m:val="on"/>
                              <m:ctrlPr>
                                <a:rPr lang="en-US" altLang="zh-TW" b="0" i="1" smtClean="0">
                                  <a:latin typeface="Cambria Math"/>
                                </a:rPr>
                              </m:ctrlPr>
                            </m:naryPr>
                            <m:sub>
                              <m:r>
                                <m:rPr>
                                  <m:brk m:alnAt="7"/>
                                </m:rPr>
                                <a:rPr lang="en-US" altLang="zh-TW" b="0" i="1" smtClean="0">
                                  <a:latin typeface="Cambria Math"/>
                                </a:rPr>
                                <m:t>𝑙</m:t>
                              </m:r>
                            </m:sub>
                            <m:sup/>
                            <m:e>
                              <m:sSub>
                                <m:sSubPr>
                                  <m:ctrlPr>
                                    <a:rPr lang="en-US" altLang="zh-TW" i="1" smtClean="0">
                                      <a:latin typeface="Cambria Math"/>
                                    </a:rPr>
                                  </m:ctrlPr>
                                </m:sSubPr>
                                <m:e>
                                  <m:r>
                                    <a:rPr lang="en-US" altLang="zh-TW" b="0" i="1" smtClean="0">
                                      <a:latin typeface="Cambria Math"/>
                                    </a:rPr>
                                    <m:t>𝑠</m:t>
                                  </m:r>
                                </m:e>
                                <m:sub>
                                  <m:r>
                                    <a:rPr lang="en-US" altLang="zh-TW" b="0" i="1" smtClean="0">
                                      <a:latin typeface="Cambria Math"/>
                                    </a:rPr>
                                    <m:t>𝑙</m:t>
                                  </m:r>
                                </m:sub>
                              </m:sSub>
                              <m:r>
                                <a:rPr lang="en-US" altLang="zh-TW" b="0" i="1" smtClean="0">
                                  <a:latin typeface="Cambria Math"/>
                                </a:rPr>
                                <m:t>(</m:t>
                              </m:r>
                              <m:r>
                                <a:rPr lang="en-US" altLang="zh-TW" b="0" i="1" smtClean="0">
                                  <a:latin typeface="Cambria Math"/>
                                </a:rPr>
                                <m:t>𝑡</m:t>
                              </m:r>
                              <m:r>
                                <a:rPr lang="en-US" altLang="zh-TW" b="0" i="1" smtClean="0">
                                  <a:latin typeface="Cambria Math"/>
                                  <a:ea typeface="Cambria Math"/>
                                </a:rPr>
                                <m:t>−</m:t>
                              </m:r>
                              <m:r>
                                <a:rPr lang="en-US" altLang="zh-TW" b="0" i="1" smtClean="0">
                                  <a:latin typeface="Cambria Math"/>
                                </a:rPr>
                                <m:t>1)</m:t>
                              </m:r>
                            </m:e>
                          </m:nary>
                          <m:sSub>
                            <m:sSubPr>
                              <m:ctrlPr>
                                <a:rPr lang="en-US" altLang="zh-TW" i="1" smtClean="0">
                                  <a:latin typeface="Cambria Math"/>
                                </a:rPr>
                              </m:ctrlPr>
                            </m:sSubPr>
                            <m:e>
                              <m:r>
                                <a:rPr lang="en-US" altLang="zh-TW" b="0" i="1" smtClean="0">
                                  <a:latin typeface="Cambria Math"/>
                                </a:rPr>
                                <m:t>𝑤</m:t>
                              </m:r>
                            </m:e>
                            <m:sub>
                              <m:r>
                                <a:rPr lang="en-US" altLang="zh-TW" b="0" i="1" smtClean="0">
                                  <a:latin typeface="Cambria Math"/>
                                </a:rPr>
                                <m:t>𝑗𝑙</m:t>
                              </m:r>
                            </m:sub>
                          </m:sSub>
                        </m:e>
                      </m:d>
                    </m:oMath>
                  </m:oMathPara>
                </a14:m>
                <a:endParaRPr lang="en-US" altLang="zh-TW" b="0" i="1" dirty="0" smtClean="0">
                  <a:latin typeface="FangSong" pitchFamily="49" charset="-122"/>
                  <a:ea typeface="FangSong" pitchFamily="49" charset="-122"/>
                  <a:cs typeface="Arial Unicode MS" pitchFamily="34" charset="-120"/>
                </a:endParaRPr>
              </a:p>
              <a:p>
                <a:endParaRPr lang="en-US" altLang="zh-TW" b="0" i="1" dirty="0" smtClean="0">
                  <a:latin typeface="FangSong" pitchFamily="49" charset="-122"/>
                  <a:ea typeface="FangSong" pitchFamily="49" charset="-122"/>
                  <a:cs typeface="Arial Unicode MS" pitchFamily="34" charset="-120"/>
                </a:endParaRPr>
              </a:p>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𝑦</m:t>
                          </m:r>
                        </m:e>
                        <m:sub>
                          <m:r>
                            <a:rPr lang="en-US" altLang="zh-TW" b="0" i="1" smtClean="0">
                              <a:latin typeface="Cambria Math"/>
                            </a:rPr>
                            <m:t>𝑘</m:t>
                          </m:r>
                        </m:sub>
                      </m:sSub>
                      <m:d>
                        <m:dPr>
                          <m:ctrlPr>
                            <a:rPr lang="en-US" altLang="zh-TW" b="0" i="1" smtClean="0">
                              <a:latin typeface="Cambria Math"/>
                            </a:rPr>
                          </m:ctrlPr>
                        </m:dPr>
                        <m:e>
                          <m:r>
                            <a:rPr lang="en-US" altLang="zh-TW" b="0" i="1" smtClean="0">
                              <a:latin typeface="Cambria Math"/>
                            </a:rPr>
                            <m:t>𝑡</m:t>
                          </m:r>
                        </m:e>
                      </m:d>
                      <m:r>
                        <a:rPr lang="en-US" altLang="zh-TW" b="0" i="1" smtClean="0">
                          <a:latin typeface="Cambria Math"/>
                          <a:ea typeface="Cambria Math"/>
                        </a:rPr>
                        <m:t>=</m:t>
                      </m:r>
                      <m:r>
                        <a:rPr lang="en-US" altLang="zh-TW" b="0" i="1" smtClean="0">
                          <a:latin typeface="Cambria Math"/>
                        </a:rPr>
                        <m:t>𝑔</m:t>
                      </m:r>
                      <m:d>
                        <m:dPr>
                          <m:ctrlPr>
                            <a:rPr lang="en-US" altLang="zh-TW" b="0" i="1" smtClean="0">
                              <a:latin typeface="Cambria Math"/>
                            </a:rPr>
                          </m:ctrlPr>
                        </m:dPr>
                        <m:e>
                          <m:nary>
                            <m:naryPr>
                              <m:chr m:val="∑"/>
                              <m:supHide m:val="on"/>
                              <m:ctrlPr>
                                <a:rPr lang="en-US" altLang="zh-TW" b="0" i="1" smtClean="0">
                                  <a:latin typeface="Cambria Math"/>
                                </a:rPr>
                              </m:ctrlPr>
                            </m:naryPr>
                            <m:sub>
                              <m:r>
                                <m:rPr>
                                  <m:brk m:alnAt="7"/>
                                </m:rPr>
                                <a:rPr lang="en-US" altLang="zh-TW" b="0" i="1" smtClean="0">
                                  <a:latin typeface="Cambria Math"/>
                                </a:rPr>
                                <m:t>𝑗</m:t>
                              </m:r>
                            </m:sub>
                            <m:sup/>
                            <m:e>
                              <m:sSub>
                                <m:sSubPr>
                                  <m:ctrlPr>
                                    <a:rPr lang="en-US" altLang="zh-TW" i="1" smtClean="0">
                                      <a:latin typeface="Cambria Math"/>
                                    </a:rPr>
                                  </m:ctrlPr>
                                </m:sSubPr>
                                <m:e>
                                  <m:r>
                                    <a:rPr lang="en-US" altLang="zh-TW" b="0" i="1" smtClean="0">
                                      <a:latin typeface="Cambria Math"/>
                                    </a:rPr>
                                    <m:t>𝑠</m:t>
                                  </m:r>
                                </m:e>
                                <m:sub>
                                  <m:r>
                                    <a:rPr lang="en-US" altLang="zh-TW" b="0" i="1" smtClean="0">
                                      <a:latin typeface="Cambria Math"/>
                                    </a:rPr>
                                    <m:t>𝑗</m:t>
                                  </m:r>
                                </m:sub>
                              </m:sSub>
                              <m:r>
                                <a:rPr lang="en-US" altLang="zh-TW" b="0" i="1" smtClean="0">
                                  <a:latin typeface="Cambria Math"/>
                                </a:rPr>
                                <m:t>(</m:t>
                              </m:r>
                              <m:r>
                                <a:rPr lang="en-US" altLang="zh-TW" b="0" i="1" smtClean="0">
                                  <a:latin typeface="Cambria Math"/>
                                </a:rPr>
                                <m:t>𝑡</m:t>
                              </m:r>
                              <m:r>
                                <a:rPr lang="en-US" altLang="zh-TW" b="0" i="1" smtClean="0">
                                  <a:latin typeface="Cambria Math"/>
                                </a:rPr>
                                <m:t>)</m:t>
                              </m:r>
                            </m:e>
                          </m:nary>
                          <m:sSub>
                            <m:sSubPr>
                              <m:ctrlPr>
                                <a:rPr lang="en-US" altLang="zh-TW" i="1" smtClean="0">
                                  <a:latin typeface="Cambria Math"/>
                                </a:rPr>
                              </m:ctrlPr>
                            </m:sSubPr>
                            <m:e>
                              <m:r>
                                <a:rPr lang="en-US" altLang="zh-TW" b="0" i="1" smtClean="0">
                                  <a:latin typeface="Cambria Math"/>
                                </a:rPr>
                                <m:t>𝑣</m:t>
                              </m:r>
                            </m:e>
                            <m:sub>
                              <m:r>
                                <a:rPr lang="en-US" altLang="zh-TW" b="0" i="1" smtClean="0">
                                  <a:latin typeface="Cambria Math"/>
                                </a:rPr>
                                <m:t>𝑘𝑗</m:t>
                              </m:r>
                            </m:sub>
                          </m:sSub>
                        </m:e>
                      </m:d>
                    </m:oMath>
                  </m:oMathPara>
                </a14:m>
                <a:endParaRPr lang="en-US" altLang="zh-TW" b="0" i="1" dirty="0" smtClean="0">
                  <a:latin typeface="FangSong" pitchFamily="49" charset="-122"/>
                  <a:ea typeface="FangSong" pitchFamily="49" charset="-122"/>
                  <a:cs typeface="Arial Unicode MS" pitchFamily="34" charset="-12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4499992" y="1844824"/>
                <a:ext cx="4608512" cy="1821781"/>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18401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a:normAutofit/>
          </a:bodyPr>
          <a:lstStyle/>
          <a:p>
            <a:pPr algn="l"/>
            <a:r>
              <a:rPr lang="en-US" sz="3300" b="1" dirty="0" smtClean="0">
                <a:latin typeface="Times New Roman" pitchFamily="18" charset="0"/>
                <a:cs typeface="Times New Roman" pitchFamily="18" charset="0"/>
              </a:rPr>
              <a:t>Back propagation for </a:t>
            </a:r>
            <a:r>
              <a:rPr lang="en-US" altLang="zh-TW" sz="3300" b="1" dirty="0">
                <a:latin typeface="Times New Roman" pitchFamily="18" charset="0"/>
                <a:cs typeface="Times New Roman" pitchFamily="18" charset="0"/>
              </a:rPr>
              <a:t>RNNLM</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0" y="1340768"/>
            <a:ext cx="5576040" cy="1348061"/>
          </a:xfrm>
        </p:spPr>
        <p:txBody>
          <a:bodyPr>
            <a:spAutoFit/>
          </a:bodyPr>
          <a:lstStyle/>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Unfold recurrent structure</a:t>
            </a:r>
          </a:p>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Input one word at a time</a:t>
            </a:r>
          </a:p>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Do normal back propagation</a:t>
            </a:r>
            <a:endParaRPr lang="en-US" sz="2400" b="1" dirty="0">
              <a:latin typeface="Times New Roman" panose="02020603050405020304" pitchFamily="18" charset="0"/>
              <a:cs typeface="Times New Roman" panose="02020603050405020304" pitchFamily="18" charset="0"/>
            </a:endParaRPr>
          </a:p>
        </p:txBody>
      </p:sp>
      <p:grpSp>
        <p:nvGrpSpPr>
          <p:cNvPr id="5" name="Group 4"/>
          <p:cNvGrpSpPr>
            <a:grpSpLocks noChangeAspect="1"/>
          </p:cNvGrpSpPr>
          <p:nvPr/>
        </p:nvGrpSpPr>
        <p:grpSpPr>
          <a:xfrm rot="5400000">
            <a:off x="5967257" y="75289"/>
            <a:ext cx="2091792" cy="3902670"/>
            <a:chOff x="1879164" y="1059313"/>
            <a:chExt cx="1839864" cy="4748002"/>
          </a:xfrm>
        </p:grpSpPr>
        <p:sp>
          <p:nvSpPr>
            <p:cNvPr id="26" name="Rectangle 25"/>
            <p:cNvSpPr/>
            <p:nvPr/>
          </p:nvSpPr>
          <p:spPr>
            <a:xfrm rot="16200000">
              <a:off x="2666928" y="4254509"/>
              <a:ext cx="390796" cy="171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rot="16200000">
              <a:off x="2666928" y="2883874"/>
              <a:ext cx="390796" cy="1146135"/>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rot="16200000">
              <a:off x="2647822" y="910928"/>
              <a:ext cx="390796" cy="171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9" name="Straight Arrow Connector 28"/>
            <p:cNvCxnSpPr>
              <a:stCxn id="27" idx="3"/>
              <a:endCxn id="28" idx="1"/>
            </p:cNvCxnSpPr>
            <p:nvPr/>
          </p:nvCxnSpPr>
          <p:spPr>
            <a:xfrm rot="16200000" flipV="1">
              <a:off x="2203516" y="2602733"/>
              <a:ext cx="1298516" cy="19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6" idx="3"/>
              <a:endCxn id="27" idx="1"/>
            </p:cNvCxnSpPr>
            <p:nvPr/>
          </p:nvCxnSpPr>
          <p:spPr>
            <a:xfrm rot="16200000">
              <a:off x="2230589" y="4284076"/>
              <a:ext cx="12634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Circular Arrow 30"/>
            <p:cNvSpPr/>
            <p:nvPr/>
          </p:nvSpPr>
          <p:spPr>
            <a:xfrm rot="5400000" flipV="1">
              <a:off x="1454824" y="3056276"/>
              <a:ext cx="1650009" cy="801330"/>
            </a:xfrm>
            <a:prstGeom prst="circularArrow">
              <a:avLst>
                <a:gd name="adj1" fmla="val 0"/>
                <a:gd name="adj2" fmla="val 274655"/>
                <a:gd name="adj3" fmla="val 3998876"/>
                <a:gd name="adj4" fmla="val 6519587"/>
                <a:gd name="adj5" fmla="val 38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endParaRPr>
            </a:p>
          </p:txBody>
        </p:sp>
        <p:cxnSp>
          <p:nvCxnSpPr>
            <p:cNvPr id="32" name="Straight Arrow Connector 31"/>
            <p:cNvCxnSpPr>
              <a:endCxn id="26" idx="1"/>
            </p:cNvCxnSpPr>
            <p:nvPr/>
          </p:nvCxnSpPr>
          <p:spPr>
            <a:xfrm flipH="1" flipV="1">
              <a:off x="2862328" y="5306607"/>
              <a:ext cx="1" cy="500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6200000">
              <a:off x="1917817"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16200000">
              <a:off x="2255162" y="1309666"/>
              <a:ext cx="5007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rot="16200000">
              <a:off x="2592796" y="1310170"/>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16200000">
              <a:off x="2921640" y="1310172"/>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16200000">
              <a:off x="3233145" y="1321878"/>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8" name="Group 37"/>
          <p:cNvGrpSpPr>
            <a:grpSpLocks noChangeAspect="1"/>
          </p:cNvGrpSpPr>
          <p:nvPr/>
        </p:nvGrpSpPr>
        <p:grpSpPr>
          <a:xfrm>
            <a:off x="4128635" y="3111464"/>
            <a:ext cx="4763845" cy="3565311"/>
            <a:chOff x="4612076" y="3235807"/>
            <a:chExt cx="4330768" cy="3241192"/>
          </a:xfrm>
        </p:grpSpPr>
        <p:sp>
          <p:nvSpPr>
            <p:cNvPr id="6" name="Rectangle 5"/>
            <p:cNvSpPr/>
            <p:nvPr/>
          </p:nvSpPr>
          <p:spPr>
            <a:xfrm>
              <a:off x="5422589" y="3235807"/>
              <a:ext cx="267682" cy="1623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7166359" y="4305211"/>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8323482" y="4036485"/>
              <a:ext cx="267682" cy="1623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Straight Arrow Connector 8"/>
            <p:cNvCxnSpPr>
              <a:stCxn id="7" idx="3"/>
              <a:endCxn id="8" idx="1"/>
            </p:cNvCxnSpPr>
            <p:nvPr/>
          </p:nvCxnSpPr>
          <p:spPr>
            <a:xfrm>
              <a:off x="7434041" y="4848159"/>
              <a:ext cx="88944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6" idx="3"/>
              <a:endCxn id="7" idx="1"/>
            </p:cNvCxnSpPr>
            <p:nvPr/>
          </p:nvCxnSpPr>
          <p:spPr>
            <a:xfrm>
              <a:off x="5690271" y="4047481"/>
              <a:ext cx="1476088" cy="8006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flipH="1" flipV="1">
              <a:off x="5251106" y="3875998"/>
              <a:ext cx="1" cy="3429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8599530" y="4218580"/>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8599877" y="4538194"/>
              <a:ext cx="34296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8599531" y="4858082"/>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8599530" y="5169642"/>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8591511" y="5464774"/>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6233101" y="4848158"/>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Arrow Connector 17"/>
            <p:cNvCxnSpPr>
              <a:stCxn id="17" idx="3"/>
              <a:endCxn id="7" idx="1"/>
            </p:cNvCxnSpPr>
            <p:nvPr/>
          </p:nvCxnSpPr>
          <p:spPr>
            <a:xfrm flipV="1">
              <a:off x="6500783" y="4848159"/>
              <a:ext cx="665576" cy="542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5288747" y="5391105"/>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a:stCxn id="19" idx="3"/>
              <a:endCxn id="17" idx="1"/>
            </p:cNvCxnSpPr>
            <p:nvPr/>
          </p:nvCxnSpPr>
          <p:spPr>
            <a:xfrm flipV="1">
              <a:off x="5556430" y="5391105"/>
              <a:ext cx="676671" cy="5429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7" idx="1"/>
            </p:cNvCxnSpPr>
            <p:nvPr/>
          </p:nvCxnSpPr>
          <p:spPr>
            <a:xfrm>
              <a:off x="5556430" y="4998497"/>
              <a:ext cx="676671" cy="3926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9" idx="1"/>
            </p:cNvCxnSpPr>
            <p:nvPr/>
          </p:nvCxnSpPr>
          <p:spPr>
            <a:xfrm>
              <a:off x="4612076" y="5522968"/>
              <a:ext cx="676671" cy="4110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endCxn id="19" idx="1"/>
            </p:cNvCxnSpPr>
            <p:nvPr/>
          </p:nvCxnSpPr>
          <p:spPr>
            <a:xfrm flipV="1">
              <a:off x="4612076" y="5934053"/>
              <a:ext cx="676671" cy="542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4" name="Down Arrow 23"/>
          <p:cNvSpPr>
            <a:spLocks noChangeAspect="1"/>
          </p:cNvSpPr>
          <p:nvPr/>
        </p:nvSpPr>
        <p:spPr>
          <a:xfrm>
            <a:off x="5971417" y="3212976"/>
            <a:ext cx="400783" cy="790088"/>
          </a:xfrm>
          <a:prstGeom prst="downArrow">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6350598" y="3132067"/>
            <a:ext cx="2202329" cy="892552"/>
          </a:xfrm>
          <a:prstGeom prst="rect">
            <a:avLst/>
          </a:prstGeom>
          <a:noFill/>
        </p:spPr>
        <p:txBody>
          <a:bodyPr wrap="square" rtlCol="0">
            <a:spAutoFit/>
          </a:bodyPr>
          <a:lstStyle/>
          <a:p>
            <a:r>
              <a:rPr lang="en-US" sz="2600" dirty="0"/>
              <a:t>u</a:t>
            </a:r>
            <a:r>
              <a:rPr lang="en-US" sz="2600" dirty="0" smtClean="0"/>
              <a:t>nfold </a:t>
            </a:r>
          </a:p>
          <a:p>
            <a:r>
              <a:rPr lang="en-US" sz="2600" dirty="0" smtClean="0"/>
              <a:t>through time</a:t>
            </a:r>
            <a:endParaRPr lang="en-US" sz="2600" dirty="0"/>
          </a:p>
        </p:txBody>
      </p:sp>
    </p:spTree>
    <p:extLst>
      <p:ext uri="{BB962C8B-B14F-4D97-AF65-F5344CB8AC3E}">
        <p14:creationId xmlns:p14="http://schemas.microsoft.com/office/powerpoint/2010/main" val="3140896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7"/>
          <p:cNvSpPr>
            <a:spLocks noGrp="1"/>
          </p:cNvSpPr>
          <p:nvPr>
            <p:ph idx="1"/>
          </p:nvPr>
        </p:nvSpPr>
        <p:spPr>
          <a:xfrm>
            <a:off x="75600" y="989999"/>
            <a:ext cx="8954100" cy="5213735"/>
          </a:xfrm>
        </p:spPr>
        <p:txBody>
          <a:bodyPr>
            <a:spAutoFit/>
          </a:bodyPr>
          <a:lstStyle/>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Yoshua</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Bengio</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Rejean</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Ducharme</a:t>
            </a:r>
            <a:r>
              <a:rPr lang="en-US" altLang="zh-TW" sz="2600" dirty="0" smtClean="0">
                <a:latin typeface="Times New Roman" panose="02020603050405020304" pitchFamily="18" charset="0"/>
                <a:ea typeface="新細明體" pitchFamily="18" charset="-120"/>
                <a:cs typeface="Times New Roman" panose="02020603050405020304" pitchFamily="18" charset="0"/>
              </a:rPr>
              <a:t> and Pascal Vincent.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A neural probabilistic language model</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i="1" dirty="0" smtClean="0">
                <a:latin typeface="Times New Roman" panose="02020603050405020304" pitchFamily="18" charset="0"/>
                <a:ea typeface="新細明體" pitchFamily="18" charset="-120"/>
                <a:cs typeface="Times New Roman" panose="02020603050405020304" pitchFamily="18" charset="0"/>
              </a:rPr>
              <a:t>Journal of Machine Learning Research</a:t>
            </a:r>
            <a:r>
              <a:rPr lang="en-US" altLang="zh-TW" sz="2600" dirty="0" smtClean="0">
                <a:latin typeface="Times New Roman" panose="02020603050405020304" pitchFamily="18" charset="0"/>
                <a:ea typeface="新細明體" pitchFamily="18" charset="-120"/>
                <a:cs typeface="Times New Roman" panose="02020603050405020304" pitchFamily="18" charset="0"/>
              </a:rPr>
              <a:t>, 3:1137–1155, 2003</a:t>
            </a:r>
          </a:p>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Holger</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Schwenk</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Continuous space language models</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i="1" dirty="0" smtClean="0">
                <a:latin typeface="Times New Roman" panose="02020603050405020304" pitchFamily="18" charset="0"/>
                <a:ea typeface="新細明體" pitchFamily="18" charset="-120"/>
                <a:cs typeface="Times New Roman" panose="02020603050405020304" pitchFamily="18" charset="0"/>
              </a:rPr>
              <a:t>Computer Speech and Language</a:t>
            </a:r>
            <a:r>
              <a:rPr lang="en-US" altLang="zh-TW" sz="2600" dirty="0" smtClean="0">
                <a:latin typeface="Times New Roman" panose="02020603050405020304" pitchFamily="18" charset="0"/>
                <a:ea typeface="新細明體" pitchFamily="18" charset="-120"/>
                <a:cs typeface="Times New Roman" panose="02020603050405020304" pitchFamily="18" charset="0"/>
              </a:rPr>
              <a:t>,</a:t>
            </a:r>
            <a:r>
              <a:rPr lang="en-US" altLang="zh-TW" sz="2600" i="1"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smtClean="0">
                <a:latin typeface="Times New Roman" panose="02020603050405020304" pitchFamily="18" charset="0"/>
                <a:ea typeface="新細明體" pitchFamily="18" charset="-120"/>
                <a:cs typeface="Times New Roman" panose="02020603050405020304" pitchFamily="18" charset="0"/>
              </a:rPr>
              <a:t>vol. 21, pp. 492–518, 2007</a:t>
            </a:r>
          </a:p>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Tomáš</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Mikolov</a:t>
            </a:r>
            <a:r>
              <a:rPr lang="en-US" altLang="zh-TW" sz="2600" dirty="0" smtClean="0">
                <a:latin typeface="Times New Roman" panose="02020603050405020304" pitchFamily="18" charset="0"/>
                <a:ea typeface="新細明體" pitchFamily="18" charset="-120"/>
                <a:cs typeface="Times New Roman" panose="02020603050405020304" pitchFamily="18" charset="0"/>
              </a:rPr>
              <a:t>, Martin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Karafiát</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Lukáš</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Burget</a:t>
            </a:r>
            <a:r>
              <a:rPr lang="en-US" altLang="zh-TW" sz="2600" dirty="0" smtClean="0">
                <a:latin typeface="Times New Roman" panose="02020603050405020304" pitchFamily="18" charset="0"/>
                <a:ea typeface="新細明體" pitchFamily="18" charset="-120"/>
                <a:cs typeface="Times New Roman" panose="02020603050405020304" pitchFamily="18" charset="0"/>
              </a:rPr>
              <a:t>, Jan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Černocký</a:t>
            </a:r>
            <a:r>
              <a:rPr lang="en-US" altLang="zh-TW" sz="2600" dirty="0" smtClean="0">
                <a:latin typeface="Times New Roman" panose="02020603050405020304" pitchFamily="18" charset="0"/>
                <a:ea typeface="新細明體" pitchFamily="18" charset="-120"/>
                <a:cs typeface="Times New Roman" panose="02020603050405020304" pitchFamily="18" charset="0"/>
              </a:rPr>
              <a:t> and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Sanjeev</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Khudanpur</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Recurrent neural network based language model</a:t>
            </a:r>
            <a:r>
              <a:rPr lang="en-US" altLang="zh-TW" sz="2600" dirty="0" smtClean="0">
                <a:latin typeface="Times New Roman" panose="02020603050405020304" pitchFamily="18" charset="0"/>
                <a:ea typeface="新細明體" pitchFamily="18" charset="-120"/>
                <a:cs typeface="Times New Roman" panose="02020603050405020304" pitchFamily="18" charset="0"/>
              </a:rPr>
              <a:t>,” in </a:t>
            </a:r>
            <a:r>
              <a:rPr lang="en-US" altLang="zh-TW" sz="2600" i="1" dirty="0" err="1" smtClean="0">
                <a:latin typeface="Times New Roman" panose="02020603050405020304" pitchFamily="18" charset="0"/>
                <a:ea typeface="新細明體" pitchFamily="18" charset="-120"/>
                <a:cs typeface="Times New Roman" panose="02020603050405020304" pitchFamily="18" charset="0"/>
              </a:rPr>
              <a:t>Interspeech</a:t>
            </a:r>
            <a:r>
              <a:rPr lang="en-US" altLang="zh-TW" sz="2600" i="1" dirty="0" smtClean="0">
                <a:latin typeface="Times New Roman" panose="02020603050405020304" pitchFamily="18" charset="0"/>
                <a:ea typeface="新細明體" pitchFamily="18" charset="-120"/>
                <a:cs typeface="Times New Roman" panose="02020603050405020304" pitchFamily="18" charset="0"/>
              </a:rPr>
              <a:t> 2010</a:t>
            </a:r>
          </a:p>
          <a:p>
            <a:pPr algn="just"/>
            <a:r>
              <a:rPr lang="en-US" altLang="zh-TW" sz="2600" dirty="0" err="1">
                <a:latin typeface="Times New Roman" panose="02020603050405020304" pitchFamily="18" charset="0"/>
                <a:cs typeface="Times New Roman" panose="02020603050405020304" pitchFamily="18" charset="0"/>
              </a:rPr>
              <a:t>Mikolov</a:t>
            </a:r>
            <a:r>
              <a:rPr lang="en-US" altLang="zh-TW" sz="2600" dirty="0">
                <a:latin typeface="Times New Roman" panose="02020603050405020304" pitchFamily="18" charset="0"/>
                <a:cs typeface="Times New Roman" panose="02020603050405020304" pitchFamily="18" charset="0"/>
              </a:rPr>
              <a:t> </a:t>
            </a:r>
            <a:r>
              <a:rPr lang="en-US" altLang="zh-TW" sz="2600" dirty="0" err="1">
                <a:latin typeface="Times New Roman" panose="02020603050405020304" pitchFamily="18" charset="0"/>
                <a:cs typeface="Times New Roman" panose="02020603050405020304" pitchFamily="18" charset="0"/>
              </a:rPr>
              <a:t>Tomáš</a:t>
            </a:r>
            <a:r>
              <a:rPr lang="en-US" altLang="zh-TW" sz="2600" dirty="0">
                <a:latin typeface="Times New Roman" panose="02020603050405020304" pitchFamily="18" charset="0"/>
                <a:cs typeface="Times New Roman" panose="02020603050405020304" pitchFamily="18" charset="0"/>
              </a:rPr>
              <a:t> et al, “Extensions of Recurrent Neural Network Language Model”, ICASSP 2011.</a:t>
            </a:r>
          </a:p>
          <a:p>
            <a:pPr algn="just"/>
            <a:r>
              <a:rPr lang="en-US" altLang="zh-TW" sz="2600" dirty="0" err="1">
                <a:latin typeface="Times New Roman" panose="02020603050405020304" pitchFamily="18" charset="0"/>
                <a:cs typeface="Times New Roman" panose="02020603050405020304" pitchFamily="18" charset="0"/>
              </a:rPr>
              <a:t>Mikolov</a:t>
            </a:r>
            <a:r>
              <a:rPr lang="en-US" altLang="zh-TW" sz="2600" dirty="0">
                <a:latin typeface="Times New Roman" panose="02020603050405020304" pitchFamily="18" charset="0"/>
                <a:cs typeface="Times New Roman" panose="02020603050405020304" pitchFamily="18" charset="0"/>
              </a:rPr>
              <a:t> </a:t>
            </a:r>
            <a:r>
              <a:rPr lang="en-US" altLang="zh-TW" sz="2600" dirty="0" err="1">
                <a:latin typeface="Times New Roman" panose="02020603050405020304" pitchFamily="18" charset="0"/>
                <a:cs typeface="Times New Roman" panose="02020603050405020304" pitchFamily="18" charset="0"/>
              </a:rPr>
              <a:t>Tomáš</a:t>
            </a:r>
            <a:r>
              <a:rPr lang="en-US" altLang="zh-TW" sz="2600" dirty="0">
                <a:latin typeface="Times New Roman" panose="02020603050405020304" pitchFamily="18" charset="0"/>
                <a:cs typeface="Times New Roman" panose="02020603050405020304" pitchFamily="18" charset="0"/>
              </a:rPr>
              <a:t> et al, “Context Dependent Recurrent Neural Network Language Model”, IEEE SLT 2012</a:t>
            </a:r>
            <a:r>
              <a:rPr lang="en-US" altLang="zh-TW" sz="2600" dirty="0" smtClean="0">
                <a:latin typeface="Times New Roman" panose="02020603050405020304" pitchFamily="18" charset="0"/>
                <a:cs typeface="Times New Roman" panose="02020603050405020304" pitchFamily="18" charset="0"/>
              </a:rPr>
              <a:t>.</a:t>
            </a:r>
            <a:endParaRPr lang="en-US" altLang="zh-TW" sz="2600" i="1" dirty="0" smtClean="0">
              <a:latin typeface="Times New Roman" panose="02020603050405020304" pitchFamily="18" charset="0"/>
              <a:ea typeface="新細明體" pitchFamily="18" charset="-120"/>
              <a:cs typeface="Times New Roman" panose="02020603050405020304" pitchFamily="18" charset="0"/>
            </a:endParaRPr>
          </a:p>
        </p:txBody>
      </p:sp>
      <p:sp>
        <p:nvSpPr>
          <p:cNvPr id="7" name="Title 1"/>
          <p:cNvSpPr txBox="1">
            <a:spLocks/>
          </p:cNvSpPr>
          <p:nvPr/>
        </p:nvSpPr>
        <p:spPr>
          <a:xfrm>
            <a:off x="0" y="75600"/>
            <a:ext cx="9133200" cy="720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a:lstStyle>
          <a:p>
            <a:r>
              <a:rPr lang="en-US" altLang="zh-TW" dirty="0" smtClean="0"/>
              <a:t>References for </a:t>
            </a:r>
            <a:r>
              <a:rPr lang="en-US" altLang="zh-TW" dirty="0"/>
              <a:t>RNNLM</a:t>
            </a:r>
            <a:r>
              <a:rPr lang="en-US" altLang="zh-TW" dirty="0" smtClean="0"/>
              <a:t> </a:t>
            </a:r>
            <a:endParaRPr lang="en-US" dirty="0"/>
          </a:p>
        </p:txBody>
      </p:sp>
    </p:spTree>
    <p:extLst>
      <p:ext uri="{BB962C8B-B14F-4D97-AF65-F5344CB8AC3E}">
        <p14:creationId xmlns:p14="http://schemas.microsoft.com/office/powerpoint/2010/main" val="3093947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title"/>
          </p:nvPr>
        </p:nvSpPr>
        <p:spPr>
          <a:xfrm>
            <a:off x="36000" y="115200"/>
            <a:ext cx="9000000" cy="633600"/>
          </a:xfrm>
        </p:spPr>
        <p:txBody>
          <a:bodyPr/>
          <a:lstStyle/>
          <a:p>
            <a:pPr algn="l"/>
            <a:r>
              <a:rPr lang="en-US" altLang="zh-TW" b="1" dirty="0"/>
              <a:t>Weighted Finite State Transducer(WFST)</a:t>
            </a:r>
            <a:endParaRPr lang="zh-TW" altLang="en-US" b="1" dirty="0"/>
          </a:p>
        </p:txBody>
      </p:sp>
      <p:sp>
        <p:nvSpPr>
          <p:cNvPr id="3" name="內容版面配置區 2"/>
          <p:cNvSpPr>
            <a:spLocks noGrp="1"/>
          </p:cNvSpPr>
          <p:nvPr>
            <p:ph idx="1"/>
          </p:nvPr>
        </p:nvSpPr>
        <p:spPr>
          <a:xfrm>
            <a:off x="36000" y="907200"/>
            <a:ext cx="9000000" cy="5832000"/>
          </a:xfrm>
        </p:spPr>
        <p:txBody>
          <a:bodyPr rtlCol="0">
            <a:normAutofit/>
          </a:bodyPr>
          <a:lstStyle/>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Finite State Machine</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A mathematical model with theories and algorithms used to design computer programs and digital logic circuits, which is also called “Finite Automaton”.</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The common automata are used as acceptors, which can recognize its legal input strings.</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Acceptor</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Accept any legal string, or reject it</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EX: {</a:t>
            </a:r>
            <a:r>
              <a:rPr lang="en-US" altLang="zh-TW" sz="1800" dirty="0" err="1">
                <a:latin typeface="Times New Roman" panose="02020603050405020304" pitchFamily="18" charset="0"/>
                <a:cs typeface="Times New Roman" panose="02020603050405020304" pitchFamily="18" charset="0"/>
              </a:rPr>
              <a:t>ab</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aab</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aaab</a:t>
            </a:r>
            <a:r>
              <a:rPr lang="en-US" altLang="zh-TW" sz="1800" dirty="0">
                <a:latin typeface="Times New Roman" panose="02020603050405020304" pitchFamily="18" charset="0"/>
                <a:cs typeface="Times New Roman" panose="02020603050405020304" pitchFamily="18" charset="0"/>
              </a:rPr>
              <a:t>, . . .} = </a:t>
            </a:r>
            <a:r>
              <a:rPr lang="en-US" altLang="zh-TW" sz="1800" dirty="0" err="1">
                <a:latin typeface="Times New Roman" panose="02020603050405020304" pitchFamily="18" charset="0"/>
                <a:cs typeface="Times New Roman" panose="02020603050405020304" pitchFamily="18" charset="0"/>
              </a:rPr>
              <a:t>aa</a:t>
            </a:r>
            <a:r>
              <a:rPr lang="en-US" altLang="zh-TW" sz="1800" dirty="0">
                <a:latin typeface="Times New Roman" panose="02020603050405020304" pitchFamily="18" charset="0"/>
                <a:cs typeface="Times New Roman" panose="02020603050405020304" pitchFamily="18" charset="0"/>
              </a:rPr>
              <a:t>*b</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Transducer</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A finite state transducer (FST) is a extension to FSA</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Transduce any legal input string to another output string, or reject it</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EX: {</a:t>
            </a:r>
            <a:r>
              <a:rPr lang="en-US" altLang="zh-TW" sz="1800" dirty="0" err="1" smtClean="0">
                <a:latin typeface="Times New Roman" panose="02020603050405020304" pitchFamily="18" charset="0"/>
                <a:cs typeface="Times New Roman" panose="02020603050405020304" pitchFamily="18" charset="0"/>
              </a:rPr>
              <a:t>aaa</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aab</a:t>
            </a:r>
            <a:r>
              <a:rPr lang="en-US" altLang="zh-TW" sz="1800" dirty="0" smtClean="0">
                <a:latin typeface="Times New Roman" panose="02020603050405020304" pitchFamily="18" charset="0"/>
                <a:cs typeface="Times New Roman" panose="02020603050405020304" pitchFamily="18" charset="0"/>
              </a:rPr>
              <a:t>, aba, </a:t>
            </a:r>
            <a:r>
              <a:rPr lang="en-US" altLang="zh-TW" sz="1800" dirty="0" err="1" smtClean="0">
                <a:latin typeface="Times New Roman" panose="02020603050405020304" pitchFamily="18" charset="0"/>
                <a:cs typeface="Times New Roman" panose="02020603050405020304" pitchFamily="18" charset="0"/>
              </a:rPr>
              <a:t>abb</a:t>
            </a:r>
            <a:r>
              <a:rPr lang="en-US" altLang="zh-TW" sz="1800" dirty="0" smtClean="0">
                <a:latin typeface="Times New Roman" panose="02020603050405020304" pitchFamily="18" charset="0"/>
                <a:cs typeface="Times New Roman" panose="02020603050405020304" pitchFamily="18" charset="0"/>
              </a:rPr>
              <a:t>} -&gt; {</a:t>
            </a:r>
            <a:r>
              <a:rPr lang="en-US" altLang="zh-TW" sz="1800" dirty="0" err="1" smtClean="0">
                <a:latin typeface="Times New Roman" panose="02020603050405020304" pitchFamily="18" charset="0"/>
                <a:cs typeface="Times New Roman" panose="02020603050405020304" pitchFamily="18" charset="0"/>
              </a:rPr>
              <a:t>bbb</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bba</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bab</a:t>
            </a:r>
            <a:r>
              <a:rPr lang="en-US" altLang="zh-TW" sz="1800" dirty="0" smtClean="0">
                <a:latin typeface="Times New Roman" panose="02020603050405020304" pitchFamily="18" charset="0"/>
                <a:cs typeface="Times New Roman" panose="02020603050405020304" pitchFamily="18" charset="0"/>
              </a:rPr>
              <a:t>, baa}</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Weighted Finite State Machine</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FSM with weighted transition</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An example of WFSA</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Two paths for “</a:t>
            </a:r>
            <a:r>
              <a:rPr lang="en-US" altLang="zh-TW" sz="1800" dirty="0" err="1" smtClean="0">
                <a:latin typeface="Times New Roman" panose="02020603050405020304" pitchFamily="18" charset="0"/>
                <a:cs typeface="Times New Roman" panose="02020603050405020304" pitchFamily="18" charset="0"/>
              </a:rPr>
              <a:t>ab</a:t>
            </a:r>
            <a:r>
              <a:rPr lang="en-US" altLang="zh-TW" sz="1800" dirty="0" smtClean="0">
                <a:latin typeface="Times New Roman" panose="02020603050405020304" pitchFamily="18" charset="0"/>
                <a:cs typeface="Times New Roman" panose="02020603050405020304" pitchFamily="18" charset="0"/>
              </a:rPr>
              <a:t>”</a:t>
            </a:r>
          </a:p>
          <a:p>
            <a:pPr lvl="2" fontAlgn="auto">
              <a:spcAft>
                <a:spcPts val="0"/>
              </a:spcAft>
              <a:defRPr/>
            </a:pPr>
            <a:r>
              <a:rPr lang="en-US" altLang="zh-TW" sz="1700" dirty="0" smtClean="0">
                <a:solidFill>
                  <a:schemeClr val="accent3">
                    <a:lumMod val="50000"/>
                  </a:schemeClr>
                </a:solidFill>
                <a:latin typeface="Times New Roman" panose="02020603050405020304" pitchFamily="18" charset="0"/>
                <a:cs typeface="Times New Roman" panose="02020603050405020304" pitchFamily="18" charset="0"/>
              </a:rPr>
              <a:t>Through states (0, 1, 1); cost is (0+1+2) = 3</a:t>
            </a:r>
          </a:p>
          <a:p>
            <a:pPr lvl="2" fontAlgn="auto">
              <a:spcAft>
                <a:spcPts val="0"/>
              </a:spcAft>
              <a:defRPr/>
            </a:pPr>
            <a:r>
              <a:rPr lang="en-US" altLang="zh-TW" sz="1700" dirty="0" smtClean="0">
                <a:solidFill>
                  <a:schemeClr val="accent2">
                    <a:lumMod val="75000"/>
                  </a:schemeClr>
                </a:solidFill>
                <a:latin typeface="Times New Roman" panose="02020603050405020304" pitchFamily="18" charset="0"/>
                <a:cs typeface="Times New Roman" panose="02020603050405020304" pitchFamily="18" charset="0"/>
              </a:rPr>
              <a:t>Through states (0, 2, 4); cost is (1+2+2) = 5</a:t>
            </a:r>
            <a:endParaRPr lang="en-US" altLang="zh-TW" sz="2400" dirty="0" smtClean="0">
              <a:latin typeface="Times New Roman" panose="02020603050405020304" pitchFamily="18" charset="0"/>
              <a:cs typeface="Times New Roman" panose="02020603050405020304" pitchFamily="18" charset="0"/>
            </a:endParaRP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548" y="4437062"/>
            <a:ext cx="371094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49" y="5235575"/>
            <a:ext cx="2474366" cy="162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弧形箭號 (下彎) 9"/>
          <p:cNvSpPr/>
          <p:nvPr/>
        </p:nvSpPr>
        <p:spPr>
          <a:xfrm>
            <a:off x="6327775" y="5199063"/>
            <a:ext cx="508000" cy="309562"/>
          </a:xfrm>
          <a:prstGeom prst="curved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solidFill>
                <a:prstClr val="black"/>
              </a:solidFill>
            </a:endParaRPr>
          </a:p>
        </p:txBody>
      </p:sp>
      <p:sp>
        <p:nvSpPr>
          <p:cNvPr id="11" name="向右箭號 10"/>
          <p:cNvSpPr/>
          <p:nvPr/>
        </p:nvSpPr>
        <p:spPr>
          <a:xfrm rot="20256916">
            <a:off x="5761038" y="5702300"/>
            <a:ext cx="554037" cy="176213"/>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solidFill>
                <a:prstClr val="black"/>
              </a:solidFill>
            </a:endParaRPr>
          </a:p>
        </p:txBody>
      </p:sp>
      <p:sp>
        <p:nvSpPr>
          <p:cNvPr id="12" name="向右箭號 11"/>
          <p:cNvSpPr/>
          <p:nvPr/>
        </p:nvSpPr>
        <p:spPr>
          <a:xfrm rot="1338376">
            <a:off x="5829300" y="6281738"/>
            <a:ext cx="554038" cy="17621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solidFill>
                <a:prstClr val="black"/>
              </a:solidFill>
            </a:endParaRPr>
          </a:p>
        </p:txBody>
      </p:sp>
      <p:sp>
        <p:nvSpPr>
          <p:cNvPr id="13" name="向右箭號 12"/>
          <p:cNvSpPr/>
          <p:nvPr/>
        </p:nvSpPr>
        <p:spPr>
          <a:xfrm rot="207201">
            <a:off x="6683375" y="6469063"/>
            <a:ext cx="552450" cy="1873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solidFill>
                <a:prstClr val="black"/>
              </a:solidFill>
            </a:endParaRPr>
          </a:p>
        </p:txBody>
      </p:sp>
      <p:sp>
        <p:nvSpPr>
          <p:cNvPr id="1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8" name="群組 7"/>
          <p:cNvGrpSpPr>
            <a:grpSpLocks noChangeAspect="1"/>
          </p:cNvGrpSpPr>
          <p:nvPr/>
        </p:nvGrpSpPr>
        <p:grpSpPr>
          <a:xfrm>
            <a:off x="4762260" y="2501876"/>
            <a:ext cx="3842188" cy="916258"/>
            <a:chOff x="3800564" y="2501876"/>
            <a:chExt cx="3175364" cy="757238"/>
          </a:xfrm>
        </p:grpSpPr>
        <p:pic>
          <p:nvPicPr>
            <p:cNvPr id="20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925" y="2501876"/>
              <a:ext cx="180022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061975" y="2631233"/>
              <a:ext cx="913953" cy="27979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final state</a:t>
              </a:r>
              <a:endParaRPr kumimoji="1" lang="zh-TW" altLang="en-US" sz="1400" dirty="0">
                <a:solidFill>
                  <a:prstClr val="black"/>
                </a:solidFill>
              </a:endParaRPr>
            </a:p>
          </p:txBody>
        </p:sp>
        <p:sp>
          <p:nvSpPr>
            <p:cNvPr id="15" name="文字方塊 14"/>
            <p:cNvSpPr txBox="1"/>
            <p:nvPr/>
          </p:nvSpPr>
          <p:spPr>
            <a:xfrm>
              <a:off x="3800564" y="2654164"/>
              <a:ext cx="913953" cy="27979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initial state</a:t>
              </a:r>
              <a:endParaRPr kumimoji="1" lang="zh-TW" altLang="en-US" sz="1400" dirty="0">
                <a:solidFill>
                  <a:prstClr val="black"/>
                </a:solidFill>
              </a:endParaRPr>
            </a:p>
          </p:txBody>
        </p:sp>
        <p:cxnSp>
          <p:nvCxnSpPr>
            <p:cNvPr id="5" name="直線單箭頭接點 4"/>
            <p:cNvCxnSpPr/>
            <p:nvPr/>
          </p:nvCxnSpPr>
          <p:spPr>
            <a:xfrm flipH="1">
              <a:off x="6257150" y="2868999"/>
              <a:ext cx="259066" cy="1279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線單箭頭接點 6"/>
            <p:cNvCxnSpPr/>
            <p:nvPr/>
          </p:nvCxnSpPr>
          <p:spPr>
            <a:xfrm>
              <a:off x="4283968" y="2868999"/>
              <a:ext cx="180081" cy="1279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2" name="群組 21"/>
          <p:cNvGrpSpPr/>
          <p:nvPr/>
        </p:nvGrpSpPr>
        <p:grpSpPr>
          <a:xfrm>
            <a:off x="7433652" y="4093076"/>
            <a:ext cx="1348720" cy="488052"/>
            <a:chOff x="7153240" y="4039736"/>
            <a:chExt cx="1348720" cy="488052"/>
          </a:xfrm>
        </p:grpSpPr>
        <p:sp>
          <p:nvSpPr>
            <p:cNvPr id="19" name="文字方塊 18"/>
            <p:cNvSpPr txBox="1"/>
            <p:nvPr/>
          </p:nvSpPr>
          <p:spPr>
            <a:xfrm>
              <a:off x="7764146" y="4039736"/>
              <a:ext cx="737814"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output</a:t>
              </a:r>
              <a:endParaRPr kumimoji="1" lang="zh-TW" altLang="en-US" sz="1400" dirty="0">
                <a:solidFill>
                  <a:prstClr val="black"/>
                </a:solidFill>
              </a:endParaRPr>
            </a:p>
          </p:txBody>
        </p:sp>
        <p:sp>
          <p:nvSpPr>
            <p:cNvPr id="21" name="文字方塊 20"/>
            <p:cNvSpPr txBox="1"/>
            <p:nvPr/>
          </p:nvSpPr>
          <p:spPr>
            <a:xfrm>
              <a:off x="7153240" y="4060755"/>
              <a:ext cx="611532"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input</a:t>
              </a:r>
              <a:endParaRPr kumimoji="1" lang="zh-TW" altLang="en-US" sz="1400" dirty="0">
                <a:solidFill>
                  <a:prstClr val="black"/>
                </a:solidFill>
              </a:endParaRPr>
            </a:p>
          </p:txBody>
        </p:sp>
        <p:cxnSp>
          <p:nvCxnSpPr>
            <p:cNvPr id="18" name="直線單箭頭接點 17"/>
            <p:cNvCxnSpPr/>
            <p:nvPr/>
          </p:nvCxnSpPr>
          <p:spPr>
            <a:xfrm>
              <a:off x="7524328" y="4311788"/>
              <a:ext cx="172800" cy="216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 name="群組 1"/>
          <p:cNvGrpSpPr/>
          <p:nvPr/>
        </p:nvGrpSpPr>
        <p:grpSpPr>
          <a:xfrm>
            <a:off x="7201109" y="5118911"/>
            <a:ext cx="887230" cy="634064"/>
            <a:chOff x="7201109" y="5118911"/>
            <a:chExt cx="887230" cy="634064"/>
          </a:xfrm>
        </p:grpSpPr>
        <p:sp>
          <p:nvSpPr>
            <p:cNvPr id="26" name="文字方塊 25"/>
            <p:cNvSpPr txBox="1"/>
            <p:nvPr/>
          </p:nvSpPr>
          <p:spPr>
            <a:xfrm>
              <a:off x="7300684" y="5118911"/>
              <a:ext cx="787655"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weight</a:t>
              </a:r>
              <a:endParaRPr kumimoji="1" lang="zh-TW" altLang="en-US" sz="1400" dirty="0">
                <a:solidFill>
                  <a:prstClr val="black"/>
                </a:solidFill>
              </a:endParaRPr>
            </a:p>
          </p:txBody>
        </p:sp>
        <p:cxnSp>
          <p:nvCxnSpPr>
            <p:cNvPr id="28" name="直線單箭頭接點 27"/>
            <p:cNvCxnSpPr/>
            <p:nvPr/>
          </p:nvCxnSpPr>
          <p:spPr>
            <a:xfrm flipH="1">
              <a:off x="7201109" y="5359092"/>
              <a:ext cx="171153" cy="2990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單箭頭接點 28"/>
            <p:cNvCxnSpPr/>
            <p:nvPr/>
          </p:nvCxnSpPr>
          <p:spPr>
            <a:xfrm flipH="1">
              <a:off x="7679709" y="5353844"/>
              <a:ext cx="171152" cy="3991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7" name="直線單箭頭接點 26"/>
          <p:cNvCxnSpPr/>
          <p:nvPr/>
        </p:nvCxnSpPr>
        <p:spPr>
          <a:xfrm flipH="1">
            <a:off x="8129940" y="4331776"/>
            <a:ext cx="186476" cy="260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3276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374928"/>
            <a:ext cx="6696058" cy="3703838"/>
          </a:xfrm>
          <a:prstGeom prst="rect">
            <a:avLst/>
          </a:prstGeom>
        </p:spPr>
      </p:pic>
      <p:sp>
        <p:nvSpPr>
          <p:cNvPr id="2" name="標題 1"/>
          <p:cNvSpPr>
            <a:spLocks noGrp="1"/>
          </p:cNvSpPr>
          <p:nvPr>
            <p:ph type="title"/>
          </p:nvPr>
        </p:nvSpPr>
        <p:spPr/>
        <p:txBody>
          <a:bodyPr/>
          <a:lstStyle/>
          <a:p>
            <a:pPr algn="l"/>
            <a:r>
              <a:rPr lang="en-US" altLang="zh-TW" b="1" dirty="0"/>
              <a:t>WFST Operations (1/2)</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907200"/>
                <a:ext cx="9144000" cy="1692771"/>
              </a:xfrm>
            </p:spPr>
            <p:txBody>
              <a:bodyPr>
                <a:spAutoFit/>
              </a:bodyPr>
              <a:lstStyle/>
              <a:p>
                <a:r>
                  <a:rPr lang="en-US" altLang="zh-TW" sz="2400" b="1" dirty="0" smtClean="0">
                    <a:latin typeface="Times New Roman" panose="02020603050405020304" pitchFamily="18" charset="0"/>
                    <a:cs typeface="Times New Roman" panose="02020603050405020304" pitchFamily="18" charset="0"/>
                  </a:rPr>
                  <a:t>Composition</a:t>
                </a:r>
                <a:endParaRPr lang="en-US" altLang="zh-TW" sz="2400" b="1" dirty="0">
                  <a:latin typeface="Times New Roman" panose="02020603050405020304" pitchFamily="18" charset="0"/>
                  <a:cs typeface="Times New Roman" panose="02020603050405020304" pitchFamily="18" charset="0"/>
                </a:endParaRPr>
              </a:p>
              <a:p>
                <a:pPr marL="581025" lvl="1" indent="-180975">
                  <a:spcBef>
                    <a:spcPct val="0"/>
                  </a:spcBef>
                </a:pPr>
                <a:r>
                  <a:rPr lang="en-US" altLang="zh-TW" sz="2000" dirty="0">
                    <a:latin typeface="Times New Roman" pitchFamily="18" charset="0"/>
                    <a:cs typeface="Times New Roman" pitchFamily="18" charset="0"/>
                  </a:rPr>
                  <a:t>Combining different levels of representation</a:t>
                </a:r>
              </a:p>
              <a:p>
                <a:pPr marL="581025" lvl="1" indent="-180975">
                  <a:spcBef>
                    <a:spcPct val="0"/>
                  </a:spcBef>
                </a:pPr>
                <a:r>
                  <a:rPr lang="en-US" altLang="zh-TW" sz="2000" dirty="0">
                    <a:latin typeface="Times New Roman" pitchFamily="18" charset="0"/>
                    <a:cs typeface="Times New Roman" pitchFamily="18" charset="0"/>
                  </a:rPr>
                  <a:t>T is the composition of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oMath>
                </a14:m>
                <a:r>
                  <a:rPr lang="en-US" altLang="zh-TW" sz="2000" dirty="0">
                    <a:latin typeface="Times New Roman" pitchFamily="18" charset="0"/>
                    <a:cs typeface="Times New Roman" pitchFamily="18" charset="0"/>
                  </a:rPr>
                  <a:t> and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r>
                  <a:rPr lang="en-US" altLang="zh-TW" sz="2000" dirty="0">
                    <a:latin typeface="Times New Roman" pitchFamily="18" charset="0"/>
                    <a:cs typeface="Times New Roman" pitchFamily="18" charset="0"/>
                  </a:rPr>
                  <a:t> ⇒</a:t>
                </a:r>
                <a14:m>
                  <m:oMath xmlns:m="http://schemas.openxmlformats.org/officeDocument/2006/math">
                    <m:r>
                      <m:rPr>
                        <m:sty m:val="p"/>
                      </m:rPr>
                      <a:rPr lang="en-US" altLang="zh-TW" sz="2000" dirty="0">
                        <a:latin typeface="Cambria Math"/>
                        <a:cs typeface="Times New Roman" pitchFamily="18" charset="0"/>
                      </a:rPr>
                      <m:t>T</m:t>
                    </m:r>
                    <m:r>
                      <a:rPr lang="en-US" altLang="zh-TW" sz="2000" dirty="0">
                        <a:latin typeface="Cambria Math"/>
                        <a:cs typeface="Times New Roman" pitchFamily="18" charset="0"/>
                      </a:rPr>
                      <m:t>≡</m:t>
                    </m:r>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r>
                      <a:rPr lang="en-US" altLang="zh-TW" sz="2000">
                        <a:latin typeface="Cambria Math"/>
                        <a:cs typeface="Times New Roman" pitchFamily="18" charset="0"/>
                      </a:rPr>
                      <m:t>° </m:t>
                    </m:r>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endParaRPr lang="en-US" altLang="zh-TW" sz="2000" dirty="0">
                  <a:latin typeface="Times New Roman" pitchFamily="18" charset="0"/>
                  <a:cs typeface="Times New Roman" pitchFamily="18" charset="0"/>
                </a:endParaRPr>
              </a:p>
              <a:p>
                <a:pPr marL="581025" lvl="1" indent="-180975">
                  <a:spcBef>
                    <a:spcPct val="0"/>
                  </a:spcBef>
                </a:pPr>
                <a:r>
                  <a:rPr lang="en-US" altLang="zh-TW" sz="2000" dirty="0">
                    <a:latin typeface="Times New Roman" pitchFamily="18" charset="0"/>
                    <a:cs typeface="Times New Roman" pitchFamily="18" charset="0"/>
                  </a:rPr>
                  <a:t>The fact that T mapping u to w, implying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oMath>
                </a14:m>
                <a:r>
                  <a:rPr lang="en-US" altLang="zh-TW" sz="2000" dirty="0">
                    <a:latin typeface="Times New Roman" pitchFamily="18" charset="0"/>
                    <a:cs typeface="Times New Roman" pitchFamily="18" charset="0"/>
                  </a:rPr>
                  <a:t> mapping u to v, and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r>
                  <a:rPr lang="en-US" altLang="zh-TW" sz="2000" dirty="0">
                    <a:latin typeface="Times New Roman" pitchFamily="18" charset="0"/>
                    <a:cs typeface="Times New Roman" pitchFamily="18" charset="0"/>
                  </a:rPr>
                  <a:t> mapping v to w.</a:t>
                </a:r>
                <a:endParaRPr lang="zh-TW" altLang="en-US" sz="2000" dirty="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907200"/>
                <a:ext cx="9144000" cy="1692771"/>
              </a:xfrm>
              <a:blipFill rotWithShape="1">
                <a:blip r:embed="rId4"/>
                <a:stretch>
                  <a:fillRect l="-867" t="-2878" r="-333" b="-5396"/>
                </a:stretch>
              </a:blipFill>
            </p:spPr>
            <p:txBody>
              <a:bodyPr/>
              <a:lstStyle/>
              <a:p>
                <a:r>
                  <a:rPr lang="zh-TW" altLang="en-US">
                    <a:noFill/>
                  </a:rPr>
                  <a:t> </a:t>
                </a:r>
              </a:p>
            </p:txBody>
          </p:sp>
        </mc:Fallback>
      </mc:AlternateContent>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mc:AlternateContent xmlns:mc="http://schemas.openxmlformats.org/markup-compatibility/2006" xmlns:a14="http://schemas.microsoft.com/office/drawing/2010/main">
        <mc:Choice Requires="a14">
          <p:sp>
            <p:nvSpPr>
              <p:cNvPr id="7" name="文字方塊 6"/>
              <p:cNvSpPr txBox="1"/>
              <p:nvPr/>
            </p:nvSpPr>
            <p:spPr>
              <a:xfrm>
                <a:off x="1331640" y="2420888"/>
                <a:ext cx="360040"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zh-TW" sz="1200" i="1">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1</m:t>
                          </m:r>
                        </m:sub>
                      </m:sSub>
                    </m:oMath>
                  </m:oMathPara>
                </a14:m>
                <a:endParaRPr kumimoji="1" lang="zh-TW" altLang="en-US" sz="12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1331640" y="2420888"/>
                <a:ext cx="360040" cy="276999"/>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5748376" y="2492896"/>
                <a:ext cx="360040"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zh-TW" sz="1200" i="1" smtClean="0">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smtClean="0">
                              <a:solidFill>
                                <a:prstClr val="black"/>
                              </a:solidFill>
                              <a:latin typeface="Cambria Math"/>
                            </a:rPr>
                            <m:t>2</m:t>
                          </m:r>
                        </m:sub>
                      </m:sSub>
                    </m:oMath>
                  </m:oMathPara>
                </a14:m>
                <a:endParaRPr kumimoji="1" lang="zh-TW" altLang="en-US" sz="1200" dirty="0">
                  <a:solidFill>
                    <a:prstClr val="black"/>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5748376" y="2492896"/>
                <a:ext cx="360040" cy="276999"/>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841202" y="4442628"/>
                <a:ext cx="1244467"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kumimoji="1" lang="en-US" altLang="zh-TW" sz="1200" dirty="0" smtClean="0">
                          <a:solidFill>
                            <a:prstClr val="black"/>
                          </a:solidFill>
                          <a:latin typeface="Cambria Math"/>
                        </a:rPr>
                        <m:t>T</m:t>
                      </m:r>
                      <m:r>
                        <a:rPr kumimoji="1" lang="en-US" altLang="zh-TW" sz="1200" i="1" dirty="0" smtClean="0">
                          <a:solidFill>
                            <a:prstClr val="black"/>
                          </a:solidFill>
                          <a:latin typeface="Cambria Math"/>
                        </a:rPr>
                        <m:t>=</m:t>
                      </m:r>
                      <m:sSub>
                        <m:sSubPr>
                          <m:ctrlPr>
                            <a:rPr kumimoji="1" lang="en-US" altLang="zh-TW" sz="1200" i="1">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1</m:t>
                          </m:r>
                        </m:sub>
                      </m:sSub>
                      <m:r>
                        <a:rPr kumimoji="1" lang="zh-TW" altLang="en-US" sz="1200" i="1" smtClean="0">
                          <a:solidFill>
                            <a:prstClr val="black"/>
                          </a:solidFill>
                          <a:latin typeface="Cambria Math"/>
                        </a:rPr>
                        <m:t>。</m:t>
                      </m:r>
                      <m:r>
                        <a:rPr kumimoji="1" lang="en-US" altLang="zh-TW" sz="1200" i="1">
                          <a:solidFill>
                            <a:prstClr val="black"/>
                          </a:solidFill>
                          <a:latin typeface="Cambria Math"/>
                          <a:ea typeface="Cambria Math"/>
                        </a:rPr>
                        <m:t> </m:t>
                      </m:r>
                      <m:sSub>
                        <m:sSubPr>
                          <m:ctrlPr>
                            <a:rPr kumimoji="1" lang="en-US" altLang="zh-TW" sz="1200" i="1">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2</m:t>
                          </m:r>
                        </m:sub>
                      </m:sSub>
                    </m:oMath>
                  </m:oMathPara>
                </a14:m>
                <a:endParaRPr kumimoji="1" lang="zh-TW" altLang="en-US" sz="1200" dirty="0">
                  <a:solidFill>
                    <a:prstClr val="black"/>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1841202" y="4442628"/>
                <a:ext cx="1244467" cy="27699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467544" y="5955656"/>
                <a:ext cx="2606777" cy="707886"/>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left"/>
                    </m:oMathParaPr>
                    <m:oMath xmlns:m="http://schemas.openxmlformats.org/officeDocument/2006/math">
                      <m:d>
                        <m:dPr>
                          <m:begChr m:val="{"/>
                          <m:endChr m:val="}"/>
                          <m:ctrlPr>
                            <a:rPr kumimoji="1" lang="en-US" altLang="zh-TW" sz="2000" i="1" dirty="0" smtClean="0">
                              <a:solidFill>
                                <a:prstClr val="black"/>
                              </a:solidFill>
                              <a:latin typeface="Cambria Math"/>
                            </a:rPr>
                          </m:ctrlPr>
                        </m:dPr>
                        <m:e>
                          <m:r>
                            <a:rPr kumimoji="1" lang="en-US" altLang="zh-TW" sz="2000" i="1" dirty="0" smtClean="0">
                              <a:solidFill>
                                <a:prstClr val="black"/>
                              </a:solidFill>
                              <a:latin typeface="Cambria Math"/>
                            </a:rPr>
                            <m:t>𝑎𝑎</m:t>
                          </m:r>
                        </m:e>
                      </m:d>
                      <m:r>
                        <a:rPr kumimoji="1" lang="en-US" altLang="zh-TW" sz="2000" i="1" dirty="0" smtClean="0">
                          <a:solidFill>
                            <a:prstClr val="black"/>
                          </a:solidFill>
                          <a:latin typeface="Cambria Math"/>
                          <a:ea typeface="Cambria Math"/>
                        </a:rPr>
                        <m:t>→</m:t>
                      </m:r>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𝑏𝑎</m:t>
                          </m:r>
                        </m:e>
                      </m:d>
                      <m:r>
                        <a:rPr kumimoji="1" lang="en-US" altLang="zh-TW" sz="2000" i="1" dirty="0" smtClean="0">
                          <a:solidFill>
                            <a:prstClr val="black"/>
                          </a:solidFill>
                          <a:latin typeface="Cambria Math"/>
                        </a:rPr>
                        <m:t> :1.1</m:t>
                      </m:r>
                    </m:oMath>
                  </m:oMathPara>
                </a14:m>
                <a:endParaRPr kumimoji="1" lang="en-US" altLang="zh-TW" sz="2000" i="1" dirty="0" smtClean="0">
                  <a:solidFill>
                    <a:prstClr val="black"/>
                  </a:solidFill>
                  <a:latin typeface="Cambria Math"/>
                </a:endParaRPr>
              </a:p>
              <a:p>
                <a:pPr fontAlgn="base">
                  <a:spcBef>
                    <a:spcPct val="0"/>
                  </a:spcBef>
                  <a:spcAft>
                    <a:spcPct val="0"/>
                  </a:spcAft>
                </a:pPr>
                <a14:m>
                  <m:oMathPara xmlns:m="http://schemas.openxmlformats.org/officeDocument/2006/math">
                    <m:oMathParaPr>
                      <m:jc m:val="left"/>
                    </m:oMathParaPr>
                    <m:oMath xmlns:m="http://schemas.openxmlformats.org/officeDocument/2006/math">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𝑏</m:t>
                          </m:r>
                          <m:r>
                            <a:rPr kumimoji="1" lang="en-US" altLang="zh-TW" sz="2000" i="1" dirty="0">
                              <a:solidFill>
                                <a:prstClr val="black"/>
                              </a:solidFill>
                              <a:latin typeface="Cambria Math"/>
                            </a:rPr>
                            <m:t>𝑎</m:t>
                          </m:r>
                        </m:e>
                      </m:d>
                      <m:r>
                        <a:rPr kumimoji="1" lang="en-US" altLang="zh-TW" sz="2000" i="1" dirty="0">
                          <a:solidFill>
                            <a:prstClr val="black"/>
                          </a:solidFill>
                          <a:latin typeface="Cambria Math"/>
                          <a:ea typeface="Cambria Math"/>
                        </a:rPr>
                        <m:t>→</m:t>
                      </m:r>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𝑐</m:t>
                          </m:r>
                          <m:r>
                            <a:rPr kumimoji="1" lang="en-US" altLang="zh-TW" sz="2000" i="1" dirty="0">
                              <a:solidFill>
                                <a:prstClr val="black"/>
                              </a:solidFill>
                              <a:latin typeface="Cambria Math"/>
                            </a:rPr>
                            <m:t>𝑏</m:t>
                          </m:r>
                        </m:e>
                      </m:d>
                      <m:r>
                        <a:rPr kumimoji="1" lang="en-US" altLang="zh-TW" sz="2000" i="1" dirty="0">
                          <a:solidFill>
                            <a:prstClr val="black"/>
                          </a:solidFill>
                          <a:latin typeface="Cambria Math"/>
                        </a:rPr>
                        <m:t> :1.</m:t>
                      </m:r>
                      <m:r>
                        <a:rPr kumimoji="1" lang="en-US" altLang="zh-TW" sz="2000" i="1" dirty="0" smtClean="0">
                          <a:solidFill>
                            <a:prstClr val="black"/>
                          </a:solidFill>
                          <a:latin typeface="Cambria Math"/>
                        </a:rPr>
                        <m:t>4</m:t>
                      </m:r>
                    </m:oMath>
                  </m:oMathPara>
                </a14:m>
                <a:endParaRPr kumimoji="1" lang="zh-TW" altLang="en-US" sz="2000" dirty="0">
                  <a:solidFill>
                    <a:prstClr val="black"/>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467544" y="5955656"/>
                <a:ext cx="2606777" cy="707886"/>
              </a:xfrm>
              <a:prstGeom prst="rect">
                <a:avLst/>
              </a:prstGeom>
              <a:blipFill rotWithShape="1">
                <a:blip r:embed="rId8"/>
                <a:stretch>
                  <a:fillRect/>
                </a:stretch>
              </a:blipFill>
            </p:spPr>
            <p:txBody>
              <a:bodyPr/>
              <a:lstStyle/>
              <a:p>
                <a:r>
                  <a:rPr lang="zh-TW" altLang="en-US">
                    <a:noFill/>
                  </a:rPr>
                  <a:t> </a:t>
                </a:r>
              </a:p>
            </p:txBody>
          </p:sp>
        </mc:Fallback>
      </mc:AlternateContent>
      <p:sp>
        <p:nvSpPr>
          <p:cNvPr id="11" name="向右箭號 10"/>
          <p:cNvSpPr/>
          <p:nvPr/>
        </p:nvSpPr>
        <p:spPr>
          <a:xfrm>
            <a:off x="2907302" y="6185029"/>
            <a:ext cx="216025" cy="24914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kumimoji="1" lang="zh-TW" altLang="en-US" sz="2000" dirty="0">
              <a:solidFill>
                <a:prstClr val="black"/>
              </a:solidFill>
            </a:endParaRPr>
          </a:p>
        </p:txBody>
      </p:sp>
      <mc:AlternateContent xmlns:mc="http://schemas.openxmlformats.org/markup-compatibility/2006" xmlns:a14="http://schemas.microsoft.com/office/drawing/2010/main">
        <mc:Choice Requires="a14">
          <p:sp>
            <p:nvSpPr>
              <p:cNvPr id="12" name="文字方塊 11"/>
              <p:cNvSpPr txBox="1"/>
              <p:nvPr/>
            </p:nvSpPr>
            <p:spPr>
              <a:xfrm>
                <a:off x="3304549" y="6109544"/>
                <a:ext cx="2534901" cy="400110"/>
              </a:xfrm>
              <a:prstGeom prst="rect">
                <a:avLst/>
              </a:prstGeom>
              <a:noFill/>
            </p:spPr>
            <p:txBody>
              <a:bodyPr wrap="square" rtlCol="0">
                <a:spAutoFit/>
              </a:bodyPr>
              <a:lstStyle/>
              <a:p>
                <a:pPr fontAlgn="base">
                  <a:spcBef>
                    <a:spcPct val="0"/>
                  </a:spcBef>
                  <a:spcAft>
                    <a:spcPct val="0"/>
                  </a:spcAft>
                </a:pPr>
                <a14:m>
                  <m:oMath xmlns:m="http://schemas.openxmlformats.org/officeDocument/2006/math">
                    <m:d>
                      <m:dPr>
                        <m:begChr m:val="{"/>
                        <m:endChr m:val="}"/>
                        <m:ctrlPr>
                          <a:rPr kumimoji="1" lang="en-US" altLang="zh-TW" sz="2000" i="1" dirty="0" smtClean="0">
                            <a:solidFill>
                              <a:prstClr val="black"/>
                            </a:solidFill>
                            <a:latin typeface="Cambria Math"/>
                          </a:rPr>
                        </m:ctrlPr>
                      </m:dPr>
                      <m:e>
                        <m:r>
                          <a:rPr kumimoji="1" lang="en-US" altLang="zh-TW" sz="2000" i="1" dirty="0" smtClean="0">
                            <a:solidFill>
                              <a:prstClr val="black"/>
                            </a:solidFill>
                            <a:latin typeface="Cambria Math"/>
                          </a:rPr>
                          <m:t>𝑎𝑎</m:t>
                        </m:r>
                      </m:e>
                    </m:d>
                    <m:r>
                      <a:rPr kumimoji="1" lang="en-US" altLang="zh-TW" sz="2000" i="1" dirty="0" smtClean="0">
                        <a:solidFill>
                          <a:prstClr val="black"/>
                        </a:solidFill>
                        <a:latin typeface="Cambria Math"/>
                        <a:ea typeface="Cambria Math"/>
                      </a:rPr>
                      <m:t>→</m:t>
                    </m:r>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𝑐𝑏</m:t>
                        </m:r>
                      </m:e>
                    </m:d>
                    <m:r>
                      <a:rPr kumimoji="1" lang="en-US" altLang="zh-TW" sz="2000" i="1" dirty="0" smtClean="0">
                        <a:solidFill>
                          <a:prstClr val="black"/>
                        </a:solidFill>
                        <a:latin typeface="Cambria Math"/>
                      </a:rPr>
                      <m:t> :</m:t>
                    </m:r>
                    <m:r>
                      <m:rPr>
                        <m:nor/>
                      </m:rPr>
                      <a:rPr kumimoji="1" lang="en-US" altLang="zh-TW" sz="2000" dirty="0" smtClean="0">
                        <a:solidFill>
                          <a:prstClr val="black"/>
                        </a:solidFill>
                        <a:latin typeface="Times New Roman" pitchFamily="18" charset="0"/>
                        <a:cs typeface="Times New Roman" pitchFamily="18" charset="0"/>
                      </a:rPr>
                      <m:t>2.</m:t>
                    </m:r>
                  </m:oMath>
                </a14:m>
                <a:r>
                  <a:rPr kumimoji="1" lang="en-US" altLang="zh-TW" sz="2000" dirty="0" smtClean="0">
                    <a:solidFill>
                      <a:prstClr val="black"/>
                    </a:solidFill>
                    <a:latin typeface="Times New Roman" pitchFamily="18" charset="0"/>
                    <a:cs typeface="Times New Roman" pitchFamily="18" charset="0"/>
                  </a:rPr>
                  <a:t>5</a:t>
                </a:r>
              </a:p>
            </p:txBody>
          </p:sp>
        </mc:Choice>
        <mc:Fallback xmlns="">
          <p:sp>
            <p:nvSpPr>
              <p:cNvPr id="12" name="文字方塊 11"/>
              <p:cNvSpPr txBox="1">
                <a:spLocks noRot="1" noChangeAspect="1" noMove="1" noResize="1" noEditPoints="1" noAdjustHandles="1" noChangeArrowheads="1" noChangeShapeType="1" noTextEdit="1"/>
              </p:cNvSpPr>
              <p:nvPr/>
            </p:nvSpPr>
            <p:spPr>
              <a:xfrm>
                <a:off x="3304549" y="6109544"/>
                <a:ext cx="2534901" cy="400110"/>
              </a:xfrm>
              <a:prstGeom prst="rect">
                <a:avLst/>
              </a:prstGeom>
              <a:blipFill rotWithShape="1">
                <a:blip r:embed="rId9"/>
                <a:stretch>
                  <a:fillRect t="-7576" b="-257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76777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algn="l"/>
            <a:r>
              <a:rPr lang="en-US" altLang="zh-TW" b="1" dirty="0" smtClean="0"/>
              <a:t>WFST Operations (2/2)</a:t>
            </a:r>
            <a:endParaRPr lang="zh-TW" altLang="en-US" dirty="0" smtClean="0"/>
          </a:p>
        </p:txBody>
      </p:sp>
      <p:sp>
        <p:nvSpPr>
          <p:cNvPr id="4099" name="內容版面配置區 2"/>
          <p:cNvSpPr>
            <a:spLocks noGrp="1"/>
          </p:cNvSpPr>
          <p:nvPr>
            <p:ph idx="1"/>
          </p:nvPr>
        </p:nvSpPr>
        <p:spPr>
          <a:xfrm>
            <a:off x="0" y="907200"/>
            <a:ext cx="9144000" cy="2899255"/>
          </a:xfrm>
        </p:spPr>
        <p:txBody>
          <a:bodyPr>
            <a:spAutoFit/>
          </a:bodyPr>
          <a:lstStyle/>
          <a:p>
            <a:r>
              <a:rPr lang="en-US" altLang="zh-TW" sz="2400" b="1" dirty="0" smtClean="0">
                <a:latin typeface="Times New Roman" panose="02020603050405020304" pitchFamily="18" charset="0"/>
                <a:cs typeface="Times New Roman" panose="02020603050405020304" pitchFamily="18" charset="0"/>
              </a:rPr>
              <a:t>Minimization</a:t>
            </a:r>
          </a:p>
          <a:p>
            <a:pPr lvl="1"/>
            <a:r>
              <a:rPr lang="en-US" altLang="zh-TW" sz="2400" dirty="0" smtClean="0">
                <a:latin typeface="Times New Roman" panose="02020603050405020304" pitchFamily="18" charset="0"/>
                <a:cs typeface="Times New Roman" panose="02020603050405020304" pitchFamily="18" charset="0"/>
              </a:rPr>
              <a:t>The equivalent automaton with least number of states and  least transitions</a:t>
            </a:r>
          </a:p>
          <a:p>
            <a:r>
              <a:rPr lang="en-US" altLang="zh-TW" sz="2400" b="1" dirty="0" smtClean="0">
                <a:latin typeface="Times New Roman" panose="02020603050405020304" pitchFamily="18" charset="0"/>
                <a:cs typeface="Times New Roman" panose="02020603050405020304" pitchFamily="18" charset="0"/>
              </a:rPr>
              <a:t>Weight pushing</a:t>
            </a:r>
          </a:p>
          <a:p>
            <a:pPr lvl="1"/>
            <a:r>
              <a:rPr lang="en-US" altLang="zh-TW" sz="2400" dirty="0" smtClean="0">
                <a:latin typeface="Times New Roman" panose="02020603050405020304" pitchFamily="18" charset="0"/>
                <a:cs typeface="Times New Roman" panose="02020603050405020304" pitchFamily="18" charset="0"/>
              </a:rPr>
              <a:t>Re-distributing weight among transitions while kept equivalent to improve search(future developments known earlier, </a:t>
            </a:r>
            <a:r>
              <a:rPr lang="en-US" altLang="zh-TW" sz="2400" i="1" dirty="0" smtClean="0">
                <a:latin typeface="Times New Roman" panose="02020603050405020304" pitchFamily="18" charset="0"/>
                <a:cs typeface="Times New Roman" panose="02020603050405020304" pitchFamily="18" charset="0"/>
              </a:rPr>
              <a:t>etc.</a:t>
            </a:r>
            <a:r>
              <a:rPr lang="en-US" altLang="zh-TW" sz="2400" dirty="0" smtClean="0">
                <a:latin typeface="Times New Roman" panose="02020603050405020304" pitchFamily="18" charset="0"/>
                <a:cs typeface="Times New Roman" panose="02020603050405020304" pitchFamily="18" charset="0"/>
              </a:rPr>
              <a:t>), especially pruned search</a:t>
            </a:r>
            <a:endParaRPr lang="en-US" altLang="zh-TW" sz="2000" dirty="0" smtClean="0">
              <a:latin typeface="Times New Roman" panose="02020603050405020304" pitchFamily="18" charset="0"/>
              <a:cs typeface="Times New Roman" panose="02020603050405020304" pitchFamily="18"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4338"/>
            <a:ext cx="2881313"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4360863"/>
            <a:ext cx="26638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437063"/>
            <a:ext cx="26638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a:xfrm>
            <a:off x="2938463" y="5516563"/>
            <a:ext cx="446087" cy="31432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zh-TW" altLang="en-US">
              <a:solidFill>
                <a:prstClr val="white"/>
              </a:solidFill>
            </a:endParaRPr>
          </a:p>
        </p:txBody>
      </p:sp>
      <p:sp>
        <p:nvSpPr>
          <p:cNvPr id="9" name="向右箭號 8"/>
          <p:cNvSpPr/>
          <p:nvPr/>
        </p:nvSpPr>
        <p:spPr>
          <a:xfrm>
            <a:off x="5940425" y="5564188"/>
            <a:ext cx="444500" cy="312737"/>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zh-TW" altLang="en-US">
              <a:solidFill>
                <a:prstClr val="white"/>
              </a:solidFill>
            </a:endParaRPr>
          </a:p>
        </p:txBody>
      </p:sp>
      <p:sp>
        <p:nvSpPr>
          <p:cNvPr id="4105" name="文字方塊 9"/>
          <p:cNvSpPr txBox="1">
            <a:spLocks noChangeArrowheads="1"/>
          </p:cNvSpPr>
          <p:nvPr/>
        </p:nvSpPr>
        <p:spPr bwMode="auto">
          <a:xfrm>
            <a:off x="2671763" y="5926138"/>
            <a:ext cx="979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r>
              <a:rPr lang="en-US" altLang="zh-TW" b="1" dirty="0">
                <a:solidFill>
                  <a:prstClr val="black"/>
                </a:solidFill>
              </a:rPr>
              <a:t>Weight Pushing</a:t>
            </a:r>
            <a:endParaRPr lang="zh-TW" altLang="en-US" b="1" dirty="0">
              <a:solidFill>
                <a:prstClr val="black"/>
              </a:solidFill>
            </a:endParaRPr>
          </a:p>
        </p:txBody>
      </p:sp>
      <p:sp>
        <p:nvSpPr>
          <p:cNvPr id="4106" name="文字方塊 10"/>
          <p:cNvSpPr txBox="1">
            <a:spLocks noChangeArrowheads="1"/>
          </p:cNvSpPr>
          <p:nvPr/>
        </p:nvSpPr>
        <p:spPr bwMode="auto">
          <a:xfrm>
            <a:off x="5435600" y="6035675"/>
            <a:ext cx="151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r>
              <a:rPr lang="en-US" altLang="zh-TW" b="1">
                <a:solidFill>
                  <a:prstClr val="black"/>
                </a:solidFill>
              </a:rPr>
              <a:t>Minimization</a:t>
            </a:r>
            <a:endParaRPr lang="zh-TW" altLang="en-US" b="1">
              <a:solidFill>
                <a:prstClr val="black"/>
              </a:solidFill>
            </a:endParaRPr>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3321440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l"/>
            <a:r>
              <a:rPr lang="en-US" altLang="zh-TW" b="1" dirty="0" smtClean="0"/>
              <a:t>WFST for ASR (1/6)</a:t>
            </a:r>
            <a:endParaRPr lang="zh-TW" altLang="en-US" dirty="0" smtClean="0"/>
          </a:p>
        </p:txBody>
      </p:sp>
      <p:sp>
        <p:nvSpPr>
          <p:cNvPr id="5123" name="內容版面配置區 2"/>
          <p:cNvSpPr>
            <a:spLocks noGrp="1"/>
          </p:cNvSpPr>
          <p:nvPr>
            <p:ph idx="1"/>
          </p:nvPr>
        </p:nvSpPr>
        <p:spPr>
          <a:xfrm>
            <a:off x="0" y="907200"/>
            <a:ext cx="9144000" cy="2265236"/>
          </a:xfrm>
        </p:spPr>
        <p:txBody>
          <a:bodyPr>
            <a:spAutoFit/>
          </a:bodyPr>
          <a:lstStyle/>
          <a:p>
            <a:r>
              <a:rPr lang="en-US" altLang="zh-TW" sz="2600" b="1" dirty="0" smtClean="0">
                <a:latin typeface="Times New Roman" panose="02020603050405020304" pitchFamily="18" charset="0"/>
                <a:cs typeface="Times New Roman" panose="02020603050405020304" pitchFamily="18" charset="0"/>
              </a:rPr>
              <a:t>HCLG ≡ H </a:t>
            </a:r>
            <a:r>
              <a:rPr lang="en-US" altLang="zh-TW" sz="2600" b="1" dirty="0" smtClean="0"/>
              <a:t>◦ </a:t>
            </a:r>
            <a:r>
              <a:rPr lang="en-US" altLang="zh-TW" sz="2600" b="1" dirty="0" smtClean="0">
                <a:latin typeface="Times New Roman" panose="02020603050405020304" pitchFamily="18" charset="0"/>
                <a:cs typeface="Times New Roman" panose="02020603050405020304" pitchFamily="18" charset="0"/>
              </a:rPr>
              <a:t>C</a:t>
            </a:r>
            <a:r>
              <a:rPr lang="en-US" altLang="zh-TW" sz="2600" b="1" dirty="0" smtClean="0"/>
              <a:t> ◦ </a:t>
            </a:r>
            <a:r>
              <a:rPr lang="en-US" altLang="zh-TW" sz="2600" b="1" dirty="0">
                <a:latin typeface="Times New Roman" panose="02020603050405020304" pitchFamily="18" charset="0"/>
                <a:cs typeface="Times New Roman" panose="02020603050405020304" pitchFamily="18" charset="0"/>
              </a:rPr>
              <a:t>L</a:t>
            </a:r>
            <a:r>
              <a:rPr lang="en-US" altLang="zh-TW" sz="2600" b="1" dirty="0" smtClean="0"/>
              <a:t> ◦ </a:t>
            </a:r>
            <a:r>
              <a:rPr lang="en-US" altLang="zh-TW" sz="2600" b="1" dirty="0">
                <a:latin typeface="Times New Roman" panose="02020603050405020304" pitchFamily="18" charset="0"/>
                <a:cs typeface="Times New Roman" panose="02020603050405020304" pitchFamily="18" charset="0"/>
              </a:rPr>
              <a:t>G is the recognition graph</a:t>
            </a:r>
          </a:p>
          <a:p>
            <a:pPr lvl="1" fontAlgn="auto">
              <a:spcAft>
                <a:spcPts val="0"/>
              </a:spcAft>
              <a:defRPr/>
            </a:pPr>
            <a:r>
              <a:rPr lang="en-US" altLang="zh-TW" sz="2400" dirty="0">
                <a:latin typeface="Times New Roman" panose="02020603050405020304" pitchFamily="18" charset="0"/>
                <a:cs typeface="Times New Roman" panose="02020603050405020304" pitchFamily="18" charset="0"/>
              </a:rPr>
              <a:t>G is the grammar or LM (an acceptor</a:t>
            </a:r>
            <a:r>
              <a:rPr lang="en-US" altLang="zh-TW"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a:t>
            </a:r>
            <a:endParaRPr lang="en-US" altLang="zh-TW" sz="2400" dirty="0" smtClean="0">
              <a:latin typeface="Times New Roman" panose="02020603050405020304" pitchFamily="18" charset="0"/>
              <a:cs typeface="Times New Roman" panose="02020603050405020304" pitchFamily="18" charset="0"/>
            </a:endParaRP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L </a:t>
            </a:r>
            <a:r>
              <a:rPr lang="en-US" altLang="zh-TW" sz="2400" dirty="0">
                <a:latin typeface="Times New Roman" panose="02020603050405020304" pitchFamily="18" charset="0"/>
                <a:cs typeface="Times New Roman" panose="02020603050405020304" pitchFamily="18" charset="0"/>
              </a:rPr>
              <a:t>is the </a:t>
            </a:r>
            <a:r>
              <a:rPr lang="en-US" altLang="zh-TW" sz="2400" dirty="0" smtClean="0">
                <a:latin typeface="Times New Roman" panose="02020603050405020304" pitchFamily="18" charset="0"/>
                <a:cs typeface="Times New Roman" panose="02020603050405020304" pitchFamily="18" charset="0"/>
              </a:rPr>
              <a:t>lexicon</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C </a:t>
            </a:r>
            <a:r>
              <a:rPr lang="en-US" altLang="zh-TW" sz="2400" dirty="0">
                <a:latin typeface="Times New Roman" panose="02020603050405020304" pitchFamily="18" charset="0"/>
                <a:cs typeface="Times New Roman" panose="02020603050405020304" pitchFamily="18" charset="0"/>
              </a:rPr>
              <a:t>adds phonetic </a:t>
            </a:r>
            <a:r>
              <a:rPr lang="en-US" altLang="zh-TW" sz="2400" dirty="0" smtClean="0">
                <a:latin typeface="Times New Roman" panose="02020603050405020304" pitchFamily="18" charset="0"/>
                <a:cs typeface="Times New Roman" panose="02020603050405020304" pitchFamily="18" charset="0"/>
              </a:rPr>
              <a:t>context-dependency</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H </a:t>
            </a:r>
            <a:r>
              <a:rPr lang="en-US" altLang="zh-TW" sz="2400" dirty="0">
                <a:latin typeface="Times New Roman" panose="02020603050405020304" pitchFamily="18" charset="0"/>
                <a:cs typeface="Times New Roman" panose="02020603050405020304" pitchFamily="18" charset="0"/>
              </a:rPr>
              <a:t>specifies the HMM structure of context-dependent </a:t>
            </a:r>
            <a:r>
              <a:rPr lang="en-US" altLang="zh-TW" sz="2400" dirty="0" smtClean="0">
                <a:latin typeface="Times New Roman" panose="02020603050405020304" pitchFamily="18" charset="0"/>
                <a:cs typeface="Times New Roman" panose="02020603050405020304" pitchFamily="18" charset="0"/>
              </a:rPr>
              <a:t>phones</a:t>
            </a:r>
            <a:endParaRPr lang="en-US" altLang="zh-TW" sz="2400" dirty="0"/>
          </a:p>
        </p:txBody>
      </p:sp>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292610310"/>
              </p:ext>
            </p:extLst>
          </p:nvPr>
        </p:nvGraphicFramePr>
        <p:xfrm>
          <a:off x="1547664" y="3789040"/>
          <a:ext cx="5328046" cy="2011680"/>
        </p:xfrm>
        <a:graphic>
          <a:graphicData uri="http://schemas.openxmlformats.org/drawingml/2006/table">
            <a:tbl>
              <a:tblPr firstRow="1" bandRow="1">
                <a:tableStyleId>{5C22544A-7EE6-4342-B048-85BDC9FD1C3A}</a:tableStyleId>
              </a:tblPr>
              <a:tblGrid>
                <a:gridCol w="553563"/>
                <a:gridCol w="2902821"/>
                <a:gridCol w="1871662"/>
              </a:tblGrid>
              <a:tr h="417552">
                <a:tc>
                  <a:txBody>
                    <a:bodyPr/>
                    <a:lstStyle/>
                    <a:p>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Input</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Output</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94522">
                <a:tc>
                  <a:txBody>
                    <a:bodyPr/>
                    <a:lstStyle/>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H</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C</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L</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G</a:t>
                      </a:r>
                      <a:endParaRPr lang="zh-TW" alt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HMM state</a:t>
                      </a:r>
                      <a:r>
                        <a:rPr lang="en-US" altLang="zh-TW" sz="2400" b="0" baseline="0" dirty="0" smtClean="0">
                          <a:solidFill>
                            <a:schemeClr val="tx1"/>
                          </a:solidFill>
                          <a:latin typeface="Times New Roman" panose="02020603050405020304" pitchFamily="18" charset="0"/>
                          <a:cs typeface="Times New Roman" panose="02020603050405020304" pitchFamily="18" charset="0"/>
                        </a:rPr>
                        <a:t> sequence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err="1" smtClean="0">
                          <a:solidFill>
                            <a:schemeClr val="tx1"/>
                          </a:solidFill>
                          <a:latin typeface="Times New Roman" panose="02020603050405020304" pitchFamily="18" charset="0"/>
                          <a:cs typeface="Times New Roman" panose="02020603050405020304" pitchFamily="18" charset="0"/>
                        </a:rPr>
                        <a:t>triphone</a:t>
                      </a:r>
                      <a:endParaRPr lang="en-US" altLang="zh-TW" sz="24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Phone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err="1" smtClean="0">
                          <a:solidFill>
                            <a:schemeClr val="tx1"/>
                          </a:solidFill>
                          <a:latin typeface="Times New Roman" panose="02020603050405020304" pitchFamily="18" charset="0"/>
                          <a:cs typeface="Times New Roman" panose="02020603050405020304" pitchFamily="18" charset="0"/>
                        </a:rPr>
                        <a:t>triphone</a:t>
                      </a:r>
                      <a:endParaRPr lang="en-US" altLang="zh-TW" sz="24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phone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4989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gn="l"/>
            <a:r>
              <a:rPr lang="en-US" altLang="zh-TW" b="1" dirty="0" smtClean="0"/>
              <a:t>WFST for ASR (2/6)</a:t>
            </a:r>
            <a:endParaRPr lang="zh-TW" altLang="en-US" dirty="0" smtClean="0"/>
          </a:p>
        </p:txBody>
      </p:sp>
      <p:sp>
        <p:nvSpPr>
          <p:cNvPr id="6147" name="內容版面配置區 2"/>
          <p:cNvSpPr>
            <a:spLocks noGrp="1"/>
          </p:cNvSpPr>
          <p:nvPr>
            <p:ph idx="1"/>
          </p:nvPr>
        </p:nvSpPr>
        <p:spPr>
          <a:xfrm>
            <a:off x="0" y="907200"/>
            <a:ext cx="9144000" cy="1852815"/>
          </a:xfrm>
        </p:spPr>
        <p:txBody>
          <a:bodyPr>
            <a:spAutoFit/>
          </a:bodyPr>
          <a:lstStyle/>
          <a:p>
            <a:r>
              <a:rPr lang="en-US" altLang="zh-TW" sz="2800" b="1" dirty="0" smtClean="0">
                <a:latin typeface="Times New Roman" panose="02020603050405020304" pitchFamily="18" charset="0"/>
                <a:cs typeface="Times New Roman" panose="02020603050405020304" pitchFamily="18" charset="0"/>
              </a:rPr>
              <a:t>Transducer H: HMM topology</a:t>
            </a:r>
          </a:p>
          <a:p>
            <a:pPr lvl="1"/>
            <a:r>
              <a:rPr lang="en-US" altLang="zh-TW" sz="2400" dirty="0" smtClean="0">
                <a:latin typeface="Times New Roman" panose="02020603050405020304" pitchFamily="18" charset="0"/>
                <a:cs typeface="Times New Roman" panose="02020603050405020304" pitchFamily="18" charset="0"/>
              </a:rPr>
              <a:t>Input: HMM state</a:t>
            </a:r>
          </a:p>
          <a:p>
            <a:pPr lvl="1"/>
            <a:r>
              <a:rPr lang="en-US" altLang="zh-TW" sz="2400" dirty="0" smtClean="0">
                <a:latin typeface="Times New Roman" panose="02020603050405020304" pitchFamily="18" charset="0"/>
                <a:cs typeface="Times New Roman" panose="02020603050405020304" pitchFamily="18" charset="0"/>
              </a:rPr>
              <a:t>Output: context-dependent phone (e.g., </a:t>
            </a:r>
            <a:r>
              <a:rPr lang="en-US" altLang="zh-TW" sz="2400" dirty="0" err="1" smtClean="0">
                <a:latin typeface="Times New Roman" panose="02020603050405020304" pitchFamily="18" charset="0"/>
                <a:cs typeface="Times New Roman" panose="02020603050405020304" pitchFamily="18" charset="0"/>
              </a:rPr>
              <a:t>triphone</a:t>
            </a:r>
            <a:r>
              <a:rPr lang="en-US" altLang="zh-TW" sz="2400" dirty="0" smtClean="0">
                <a:latin typeface="Times New Roman" panose="02020603050405020304" pitchFamily="18" charset="0"/>
                <a:cs typeface="Times New Roman" panose="02020603050405020304" pitchFamily="18" charset="0"/>
              </a:rPr>
              <a:t>)</a:t>
            </a:r>
          </a:p>
          <a:p>
            <a:pPr lvl="1"/>
            <a:r>
              <a:rPr lang="en-US" altLang="zh-TW" sz="2400" dirty="0" smtClean="0">
                <a:latin typeface="Times New Roman" panose="02020603050405020304" pitchFamily="18" charset="0"/>
                <a:cs typeface="Times New Roman" panose="02020603050405020304" pitchFamily="18" charset="0"/>
              </a:rPr>
              <a:t>Weight: HMM transition probability</a:t>
            </a:r>
            <a:endParaRPr lang="en-US" altLang="zh-TW" sz="2000" dirty="0" smtClean="0">
              <a:latin typeface="Times New Roman" pitchFamily="18" charset="0"/>
              <a:cs typeface="Times New Roman" pitchFamily="18" charset="0"/>
            </a:endParaRPr>
          </a:p>
        </p:txBody>
      </p:sp>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3" name="群組 2"/>
          <p:cNvGrpSpPr>
            <a:grpSpLocks noChangeAspect="1"/>
          </p:cNvGrpSpPr>
          <p:nvPr/>
        </p:nvGrpSpPr>
        <p:grpSpPr>
          <a:xfrm>
            <a:off x="539552" y="3105223"/>
            <a:ext cx="8298657" cy="1835945"/>
            <a:chOff x="2051050" y="4149725"/>
            <a:chExt cx="5532438" cy="1223963"/>
          </a:xfrm>
        </p:grpSpPr>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149725"/>
              <a:ext cx="5532438"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496481" y="4169448"/>
              <a:ext cx="450487" cy="26674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latin typeface="Times New Roman" pitchFamily="18" charset="0"/>
                  <a:cs typeface="Times New Roman" pitchFamily="18" charset="0"/>
                </a:rPr>
                <a:t>/a</a:t>
              </a:r>
              <a:r>
                <a:rPr kumimoji="1" lang="en-US" altLang="zh-TW" sz="2000" baseline="-25000" dirty="0" smtClean="0">
                  <a:solidFill>
                    <a:prstClr val="black"/>
                  </a:solidFill>
                  <a:latin typeface="Times New Roman" pitchFamily="18" charset="0"/>
                  <a:cs typeface="Times New Roman" pitchFamily="18" charset="0"/>
                </a:rPr>
                <a:t>00</a:t>
              </a:r>
              <a:endParaRPr kumimoji="1" lang="zh-TW" altLang="en-US" sz="2000" dirty="0">
                <a:solidFill>
                  <a:prstClr val="black"/>
                </a:solidFill>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7" name="文字方塊 6"/>
              <p:cNvSpPr txBox="1"/>
              <p:nvPr/>
            </p:nvSpPr>
            <p:spPr>
              <a:xfrm>
                <a:off x="971600" y="5219908"/>
                <a:ext cx="7704856" cy="461665"/>
              </a:xfrm>
              <a:prstGeom prst="rect">
                <a:avLst/>
              </a:prstGeom>
              <a:noFill/>
            </p:spPr>
            <p:txBody>
              <a:bodyPr wrap="square" rtlCol="0">
                <a:spAutoFit/>
              </a:bodyPr>
              <a:lstStyle/>
              <a:p>
                <a:pPr marL="0" lvl="1" fontAlgn="base">
                  <a:spcBef>
                    <a:spcPct val="0"/>
                  </a:spcBef>
                  <a:spcAft>
                    <a:spcPct val="0"/>
                  </a:spcAft>
                </a:pPr>
                <a14:m>
                  <m:oMath xmlns:m="http://schemas.openxmlformats.org/officeDocument/2006/math">
                    <m:d>
                      <m:dPr>
                        <m:begChr m:val="{"/>
                        <m:endChr m:val="}"/>
                        <m:ctrlPr>
                          <a:rPr kumimoji="1" lang="en-US" altLang="zh-TW" sz="2400" i="1" smtClean="0">
                            <a:solidFill>
                              <a:prstClr val="black"/>
                            </a:solidFill>
                            <a:latin typeface="Cambria Math"/>
                          </a:rPr>
                        </m:ctrlPr>
                      </m:dPr>
                      <m:e>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1</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1</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 </m:t>
                            </m:r>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e>
                    </m:d>
                    <m:r>
                      <a:rPr kumimoji="1" lang="en-US" altLang="zh-TW" sz="2400" i="1">
                        <a:solidFill>
                          <a:prstClr val="black"/>
                        </a:solidFill>
                        <a:latin typeface="Cambria Math"/>
                        <a:ea typeface="Cambria Math"/>
                      </a:rPr>
                      <m:t>→</m:t>
                    </m:r>
                    <m:d>
                      <m:dPr>
                        <m:begChr m:val="{"/>
                        <m:endChr m:val="}"/>
                        <m:ctrlPr>
                          <a:rPr kumimoji="1" lang="en-US" altLang="zh-TW" sz="2400" i="1">
                            <a:solidFill>
                              <a:prstClr val="black"/>
                            </a:solidFill>
                            <a:latin typeface="Cambria Math"/>
                            <a:ea typeface="Cambria Math"/>
                          </a:rPr>
                        </m:ctrlPr>
                      </m:dPr>
                      <m:e>
                        <m:r>
                          <a:rPr kumimoji="1" lang="en-US" altLang="zh-TW" sz="2400" i="1">
                            <a:solidFill>
                              <a:prstClr val="black"/>
                            </a:solidFill>
                            <a:latin typeface="Cambria Math"/>
                            <a:ea typeface="Cambria Math"/>
                          </a:rPr>
                          <m:t>𝑠h</m:t>
                        </m:r>
                        <m:r>
                          <a:rPr kumimoji="1" lang="en-US" altLang="zh-TW" sz="2400" i="1">
                            <a:solidFill>
                              <a:prstClr val="black"/>
                            </a:solidFill>
                            <a:latin typeface="Cambria Math"/>
                            <a:ea typeface="Cambria Math"/>
                          </a:rPr>
                          <m:t>−</m:t>
                        </m:r>
                        <m:r>
                          <a:rPr kumimoji="1" lang="en-US" altLang="zh-TW" sz="2400" i="1">
                            <a:solidFill>
                              <a:prstClr val="black"/>
                            </a:solidFill>
                            <a:latin typeface="Cambria Math"/>
                            <a:ea typeface="Cambria Math"/>
                          </a:rPr>
                          <m:t>𝑎h</m:t>
                        </m:r>
                        <m:r>
                          <a:rPr kumimoji="1" lang="en-US" altLang="zh-TW" sz="2400" i="1">
                            <a:solidFill>
                              <a:prstClr val="black"/>
                            </a:solidFill>
                            <a:latin typeface="Cambria Math"/>
                            <a:ea typeface="Cambria Math"/>
                          </a:rPr>
                          <m:t>−</m:t>
                        </m:r>
                        <m:r>
                          <a:rPr kumimoji="1" lang="en-US" altLang="zh-TW" sz="2400" i="1">
                            <a:solidFill>
                              <a:prstClr val="black"/>
                            </a:solidFill>
                            <a:latin typeface="Cambria Math"/>
                            <a:ea typeface="Cambria Math"/>
                          </a:rPr>
                          <m:t>𝑛</m:t>
                        </m:r>
                      </m:e>
                    </m:d>
                    <m:r>
                      <a:rPr kumimoji="1" lang="en-US" altLang="zh-TW" sz="2400" i="1">
                        <a:solidFill>
                          <a:prstClr val="black"/>
                        </a:solidFill>
                        <a:latin typeface="Cambria Math"/>
                        <a:ea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00</m:t>
                        </m:r>
                      </m:sub>
                    </m:sSub>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00</m:t>
                        </m:r>
                      </m:sub>
                    </m:sSub>
                  </m:oMath>
                </a14:m>
                <a:r>
                  <a:rPr kumimoji="1" lang="zh-TW" altLang="en-US" sz="2400" dirty="0">
                    <a:solidFill>
                      <a:prstClr val="black"/>
                    </a:solidFill>
                    <a:latin typeface="Times New Roman" pitchFamily="18" charset="0"/>
                    <a:cs typeface="Times New Roman" pitchFamily="18" charset="0"/>
                  </a:rPr>
                  <a:t> </a:t>
                </a:r>
                <a14:m>
                  <m:oMath xmlns:m="http://schemas.openxmlformats.org/officeDocument/2006/math">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01</m:t>
                        </m:r>
                      </m:sub>
                    </m:sSub>
                    <m:r>
                      <a:rPr kumimoji="1" lang="en-US" altLang="zh-TW" sz="2400" i="1">
                        <a:solidFill>
                          <a:prstClr val="black"/>
                        </a:solidFill>
                        <a:latin typeface="Cambria Math"/>
                        <a:ea typeface="Cambria Math"/>
                      </a:rPr>
                      <m:t>⋯</m:t>
                    </m:r>
                  </m:oMath>
                </a14:m>
                <a:endParaRPr kumimoji="1" lang="zh-TW" altLang="en-US" sz="2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971600" y="5219908"/>
                <a:ext cx="7704856" cy="461665"/>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9076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矩形 1"/>
          <p:cNvSpPr>
            <a:spLocks noChangeArrowheads="1"/>
          </p:cNvSpPr>
          <p:nvPr/>
        </p:nvSpPr>
        <p:spPr bwMode="auto">
          <a:xfrm>
            <a:off x="5056188" y="4797425"/>
            <a:ext cx="45243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a:t>
            </a:r>
            <a:endParaRPr lang="zh-TW" altLang="en-US" sz="4000">
              <a:solidFill>
                <a:srgbClr val="0070C0"/>
              </a:solidFill>
            </a:endParaRPr>
          </a:p>
        </p:txBody>
      </p:sp>
      <p:sp>
        <p:nvSpPr>
          <p:cNvPr id="14341" name="矩形 4"/>
          <p:cNvSpPr>
            <a:spLocks noChangeArrowheads="1"/>
          </p:cNvSpPr>
          <p:nvPr/>
        </p:nvSpPr>
        <p:spPr bwMode="auto">
          <a:xfrm>
            <a:off x="8583613" y="2708275"/>
            <a:ext cx="45243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1</a:t>
            </a:r>
            <a:endParaRPr lang="zh-TW" altLang="en-US" sz="4000">
              <a:solidFill>
                <a:srgbClr val="0070C0"/>
              </a:solidFill>
            </a:endParaRPr>
          </a:p>
        </p:txBody>
      </p:sp>
      <p:sp>
        <p:nvSpPr>
          <p:cNvPr id="14342" name="矩形 5"/>
          <p:cNvSpPr>
            <a:spLocks noChangeArrowheads="1"/>
          </p:cNvSpPr>
          <p:nvPr/>
        </p:nvSpPr>
        <p:spPr bwMode="auto">
          <a:xfrm>
            <a:off x="1331913" y="4160838"/>
            <a:ext cx="4413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0</a:t>
            </a:r>
            <a:endParaRPr lang="zh-TW" altLang="en-US" sz="4000">
              <a:solidFill>
                <a:srgbClr val="0070C0"/>
              </a:solidFill>
            </a:endParaRPr>
          </a:p>
        </p:txBody>
      </p:sp>
      <p:grpSp>
        <p:nvGrpSpPr>
          <p:cNvPr id="4" name="群組 3"/>
          <p:cNvGrpSpPr/>
          <p:nvPr/>
        </p:nvGrpSpPr>
        <p:grpSpPr>
          <a:xfrm>
            <a:off x="147638" y="548680"/>
            <a:ext cx="8820150" cy="4880570"/>
            <a:chOff x="147638" y="548680"/>
            <a:chExt cx="8820150" cy="4880570"/>
          </a:xfrm>
        </p:grpSpPr>
        <p:pic>
          <p:nvPicPr>
            <p:cNvPr id="1433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8" y="692150"/>
              <a:ext cx="88201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矩形 6"/>
            <p:cNvSpPr>
              <a:spLocks noChangeArrowheads="1"/>
            </p:cNvSpPr>
            <p:nvPr/>
          </p:nvSpPr>
          <p:spPr bwMode="auto">
            <a:xfrm>
              <a:off x="5868144" y="3790201"/>
              <a:ext cx="463588"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l-GR" altLang="zh-TW" sz="2800" dirty="0" smtClean="0">
                  <a:solidFill>
                    <a:srgbClr val="0070C0"/>
                  </a:solidFill>
                  <a:latin typeface="Times New Roman" pitchFamily="18" charset="0"/>
                  <a:sym typeface="Symbol" pitchFamily="18" charset="2"/>
                </a:rPr>
                <a:t>γ</a:t>
              </a:r>
              <a:r>
                <a:rPr lang="en-US" altLang="zh-TW" sz="2800" baseline="-25000" dirty="0" smtClean="0">
                  <a:solidFill>
                    <a:srgbClr val="0070C0"/>
                  </a:solidFill>
                  <a:latin typeface="Times New Roman" pitchFamily="18" charset="0"/>
                  <a:sym typeface="Symbol" pitchFamily="18" charset="2"/>
                </a:rPr>
                <a:t>1</a:t>
              </a:r>
              <a:endParaRPr lang="zh-TW" altLang="en-US" sz="2800" baseline="-25000" dirty="0">
                <a:solidFill>
                  <a:srgbClr val="0070C0"/>
                </a:solidFill>
              </a:endParaRPr>
            </a:p>
          </p:txBody>
        </p:sp>
        <p:sp>
          <p:nvSpPr>
            <p:cNvPr id="14344" name="矩形 7"/>
            <p:cNvSpPr>
              <a:spLocks noChangeArrowheads="1"/>
            </p:cNvSpPr>
            <p:nvPr/>
          </p:nvSpPr>
          <p:spPr bwMode="auto">
            <a:xfrm>
              <a:off x="5364088" y="3860800"/>
              <a:ext cx="463588"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l-GR" altLang="zh-TW" sz="2800" dirty="0" smtClean="0">
                  <a:solidFill>
                    <a:srgbClr val="FF0000"/>
                  </a:solidFill>
                  <a:latin typeface="Times New Roman" pitchFamily="18" charset="0"/>
                  <a:sym typeface="Symbol" pitchFamily="18" charset="2"/>
                </a:rPr>
                <a:t>γ</a:t>
              </a:r>
              <a:r>
                <a:rPr lang="en-US" altLang="zh-TW" sz="2800" baseline="-25000" dirty="0" smtClean="0">
                  <a:solidFill>
                    <a:srgbClr val="FF0000"/>
                  </a:solidFill>
                  <a:latin typeface="Times New Roman" pitchFamily="18" charset="0"/>
                  <a:sym typeface="Symbol" pitchFamily="18" charset="2"/>
                </a:rPr>
                <a:t>2</a:t>
              </a:r>
              <a:endParaRPr lang="zh-TW" altLang="en-US" sz="2800" baseline="-25000" dirty="0">
                <a:solidFill>
                  <a:srgbClr val="FF0000"/>
                </a:solidFill>
              </a:endParaRPr>
            </a:p>
          </p:txBody>
        </p:sp>
        <p:sp>
          <p:nvSpPr>
            <p:cNvPr id="2" name="矩形 1"/>
            <p:cNvSpPr/>
            <p:nvPr/>
          </p:nvSpPr>
          <p:spPr>
            <a:xfrm>
              <a:off x="147638" y="548680"/>
              <a:ext cx="490855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標題 1"/>
          <p:cNvSpPr txBox="1">
            <a:spLocks/>
          </p:cNvSpPr>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a:latin typeface="Times New Roman" panose="02020603050405020304" pitchFamily="18" charset="0"/>
                <a:cs typeface="Times New Roman" panose="02020603050405020304" pitchFamily="18" charset="0"/>
              </a:rPr>
              <a:t>Sigmoid Function</a:t>
            </a:r>
            <a:endParaRPr lang="zh-TW" altLang="en-US" sz="3300" b="1" dirty="0">
              <a:latin typeface="Times New Roman" panose="02020603050405020304" pitchFamily="18" charset="0"/>
              <a:cs typeface="Times New Roman" panose="02020603050405020304" pitchFamily="18" charset="0"/>
            </a:endParaRPr>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251520" y="1124744"/>
                <a:ext cx="4804668" cy="2175724"/>
              </a:xfrm>
              <a:prstGeom prst="rect">
                <a:avLst/>
              </a:prstGeom>
              <a:noFill/>
            </p:spPr>
            <p:txBody>
              <a:bodyPr wrap="square" rtlCol="0">
                <a:spAutoFit/>
              </a:bodyPr>
              <a:lstStyle/>
              <a:p>
                <a:pPr marL="0" lvl="1">
                  <a:lnSpc>
                    <a:spcPct val="80000"/>
                  </a:lnSpc>
                  <a:spcBef>
                    <a:spcPts val="1000"/>
                  </a:spcBef>
                </a:pPr>
                <a14:m>
                  <m:oMathPara xmlns:m="http://schemas.openxmlformats.org/officeDocument/2006/math">
                    <m:oMathParaPr>
                      <m:jc m:val="left"/>
                    </m:oMathParaPr>
                    <m:oMath xmlns:m="http://schemas.openxmlformats.org/officeDocument/2006/math">
                      <m:r>
                        <a:rPr lang="en-US" altLang="zh-TW" sz="2100" b="0" i="1" smtClean="0">
                          <a:latin typeface="Cambria Math"/>
                        </a:rPr>
                        <m:t>1</m:t>
                      </m:r>
                      <m:d>
                        <m:dPr>
                          <m:ctrlPr>
                            <a:rPr lang="en-US" altLang="zh-TW" sz="2100" b="0" i="1" smtClean="0">
                              <a:latin typeface="Cambria Math"/>
                            </a:rPr>
                          </m:ctrlPr>
                        </m:dPr>
                        <m:e>
                          <m:r>
                            <a:rPr lang="en-US" altLang="zh-TW" sz="2100" b="0" i="1" smtClean="0">
                              <a:latin typeface="Cambria Math"/>
                            </a:rPr>
                            <m:t>𝑑</m:t>
                          </m:r>
                        </m:e>
                      </m:d>
                      <m:r>
                        <a:rPr lang="en-US" altLang="zh-TW" sz="2100" b="0" i="1" smtClean="0">
                          <a:latin typeface="Cambria Math"/>
                        </a:rPr>
                        <m:t>=</m:t>
                      </m:r>
                      <m:f>
                        <m:fPr>
                          <m:ctrlPr>
                            <a:rPr lang="en-US" altLang="zh-TW" sz="2100" b="0" i="1" smtClean="0">
                              <a:latin typeface="Cambria Math"/>
                            </a:rPr>
                          </m:ctrlPr>
                        </m:fPr>
                        <m:num>
                          <m:r>
                            <a:rPr lang="en-US" altLang="zh-TW" sz="2100" b="0" i="1" smtClean="0">
                              <a:latin typeface="Cambria Math"/>
                            </a:rPr>
                            <m:t>1</m:t>
                          </m:r>
                        </m:num>
                        <m:den>
                          <m:r>
                            <a:rPr lang="en-US" altLang="zh-TW" sz="2100" b="0" i="1" smtClean="0">
                              <a:latin typeface="Cambria Math"/>
                            </a:rPr>
                            <m:t>1+</m:t>
                          </m:r>
                          <m:r>
                            <a:rPr lang="en-US" altLang="zh-TW" sz="2100" b="0" i="1" smtClean="0">
                              <a:latin typeface="Cambria Math"/>
                            </a:rPr>
                            <m:t>𝑒𝑥𝑝</m:t>
                          </m:r>
                          <m:d>
                            <m:dPr>
                              <m:begChr m:val="["/>
                              <m:endChr m:val="]"/>
                              <m:ctrlPr>
                                <a:rPr lang="en-US" altLang="zh-TW" sz="2100" b="0" i="1" smtClean="0">
                                  <a:latin typeface="Cambria Math"/>
                                </a:rPr>
                              </m:ctrlPr>
                            </m:dPr>
                            <m:e>
                              <m:r>
                                <a:rPr lang="en-US" altLang="zh-TW" sz="2100" b="0" i="1" smtClean="0">
                                  <a:latin typeface="Cambria Math"/>
                                </a:rPr>
                                <m:t>−</m:t>
                              </m:r>
                              <m:r>
                                <a:rPr lang="zh-TW" altLang="en-US" sz="2100" b="0" i="1" smtClean="0">
                                  <a:latin typeface="Cambria Math"/>
                                </a:rPr>
                                <m:t>𝛾</m:t>
                              </m:r>
                              <m:r>
                                <a:rPr lang="en-US" altLang="zh-TW" sz="2100" b="0" i="1" smtClean="0">
                                  <a:latin typeface="Cambria Math"/>
                                </a:rPr>
                                <m:t>(</m:t>
                              </m:r>
                              <m:r>
                                <a:rPr lang="en-US" altLang="zh-TW" sz="2100" b="0" i="1" smtClean="0">
                                  <a:latin typeface="Cambria Math"/>
                                </a:rPr>
                                <m:t>𝑑</m:t>
                              </m:r>
                              <m:r>
                                <a:rPr lang="en-US" altLang="zh-TW" sz="2100" b="0" i="1" smtClean="0">
                                  <a:latin typeface="Cambria Math"/>
                                </a:rPr>
                                <m:t>−</m:t>
                              </m:r>
                              <m:r>
                                <m:rPr>
                                  <m:nor/>
                                </m:rPr>
                                <a:rPr lang="en-US" altLang="zh-TW" sz="2100" i="1" dirty="0">
                                  <a:latin typeface="Times New Roman" pitchFamily="18" charset="0"/>
                                </a:rPr>
                                <m:t>θ</m:t>
                              </m:r>
                              <m:r>
                                <a:rPr lang="en-US" altLang="zh-TW" sz="2100" b="0" i="1" smtClean="0">
                                  <a:latin typeface="Cambria Math"/>
                                </a:rPr>
                                <m:t>)</m:t>
                              </m:r>
                            </m:e>
                          </m:d>
                        </m:den>
                      </m:f>
                    </m:oMath>
                  </m:oMathPara>
                </a14:m>
                <a:endParaRPr lang="en-US" altLang="zh-TW" sz="2100" dirty="0" smtClean="0">
                  <a:latin typeface="Times New Roman" pitchFamily="18" charset="0"/>
                </a:endParaRPr>
              </a:p>
              <a:p>
                <a:pPr marL="0" lvl="1" indent="-266700">
                  <a:lnSpc>
                    <a:spcPct val="80000"/>
                  </a:lnSpc>
                  <a:spcBef>
                    <a:spcPts val="1000"/>
                  </a:spcBef>
                </a:pPr>
                <a:r>
                  <a:rPr lang="en-US" altLang="zh-TW" sz="2100" dirty="0" smtClean="0">
                    <a:latin typeface="Times New Roman" pitchFamily="18" charset="0"/>
                  </a:rPr>
                  <a:t>l(d</a:t>
                </a:r>
                <a:r>
                  <a:rPr lang="en-US" altLang="zh-TW" sz="2100" dirty="0">
                    <a:latin typeface="Times New Roman" pitchFamily="18" charset="0"/>
                  </a:rPr>
                  <a:t>) →0 when d →-∞</a:t>
                </a:r>
              </a:p>
              <a:p>
                <a:pPr marL="0" lvl="1" indent="-266700">
                  <a:lnSpc>
                    <a:spcPct val="80000"/>
                  </a:lnSpc>
                  <a:spcBef>
                    <a:spcPts val="1000"/>
                  </a:spcBef>
                </a:pPr>
                <a:r>
                  <a:rPr lang="en-US" altLang="zh-TW" sz="2100" dirty="0">
                    <a:latin typeface="Times New Roman" pitchFamily="18" charset="0"/>
                  </a:rPr>
                  <a:t>l(d) →1 when d →∞</a:t>
                </a:r>
              </a:p>
              <a:p>
                <a:pPr marL="0" lvl="1" indent="-266700">
                  <a:lnSpc>
                    <a:spcPct val="80000"/>
                  </a:lnSpc>
                  <a:spcBef>
                    <a:spcPts val="1000"/>
                  </a:spcBef>
                </a:pPr>
                <a:r>
                  <a:rPr lang="en-US" altLang="zh-TW" sz="2100" dirty="0" smtClean="0">
                    <a:latin typeface="Times New Roman" pitchFamily="18" charset="0"/>
                  </a:rPr>
                  <a:t>θ: switching </a:t>
                </a:r>
                <a:r>
                  <a:rPr lang="en-US" altLang="zh-TW" sz="2100" dirty="0">
                    <a:latin typeface="Times New Roman" pitchFamily="18" charset="0"/>
                  </a:rPr>
                  <a:t>from 0 to 1 near θ</a:t>
                </a:r>
              </a:p>
              <a:p>
                <a:pPr marL="0" lvl="1" indent="-266700">
                  <a:lnSpc>
                    <a:spcPct val="80000"/>
                  </a:lnSpc>
                  <a:spcBef>
                    <a:spcPts val="1000"/>
                  </a:spcBef>
                </a:pPr>
                <a:r>
                  <a:rPr lang="el-GR" altLang="zh-TW" sz="2100" dirty="0" smtClean="0">
                    <a:latin typeface="Times New Roman" pitchFamily="18" charset="0"/>
                  </a:rPr>
                  <a:t>γ</a:t>
                </a:r>
                <a:r>
                  <a:rPr lang="en-US" altLang="zh-TW" sz="2100" dirty="0">
                    <a:latin typeface="Times New Roman" pitchFamily="18" charset="0"/>
                  </a:rPr>
                  <a:t>: determining the slope at switching </a:t>
                </a:r>
                <a:r>
                  <a:rPr lang="en-US" altLang="zh-TW" sz="2100" dirty="0" smtClean="0">
                    <a:latin typeface="Times New Roman" pitchFamily="18" charset="0"/>
                  </a:rPr>
                  <a:t>point</a:t>
                </a:r>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251520" y="1124744"/>
                <a:ext cx="4804668" cy="2175724"/>
              </a:xfrm>
              <a:prstGeom prst="rect">
                <a:avLst/>
              </a:prstGeom>
              <a:blipFill rotWithShape="1">
                <a:blip r:embed="rId3"/>
                <a:stretch>
                  <a:fillRect l="-1396" t="-2809" b="-4494"/>
                </a:stretch>
              </a:blipFill>
            </p:spPr>
            <p:txBody>
              <a:bodyPr/>
              <a:lstStyle/>
              <a:p>
                <a:r>
                  <a:rPr lang="zh-TW" altLang="en-US">
                    <a:noFill/>
                  </a:rPr>
                  <a:t> </a:t>
                </a:r>
              </a:p>
            </p:txBody>
          </p:sp>
        </mc:Fallback>
      </mc:AlternateContent>
      <p:sp>
        <p:nvSpPr>
          <p:cNvPr id="5" name="向右箭號 4"/>
          <p:cNvSpPr/>
          <p:nvPr/>
        </p:nvSpPr>
        <p:spPr>
          <a:xfrm rot="3626364">
            <a:off x="6516216" y="5151437"/>
            <a:ext cx="720080" cy="581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03356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algn="l"/>
            <a:r>
              <a:rPr lang="en-US" altLang="zh-TW" b="1" dirty="0" smtClean="0"/>
              <a:t>WFST for ASR (3/6)</a:t>
            </a:r>
            <a:endParaRPr lang="zh-TW" altLang="en-US" dirty="0" smtClean="0"/>
          </a:p>
        </p:txBody>
      </p:sp>
      <p:sp>
        <p:nvSpPr>
          <p:cNvPr id="3" name="內容版面配置區 2"/>
          <p:cNvSpPr>
            <a:spLocks noGrp="1"/>
          </p:cNvSpPr>
          <p:nvPr>
            <p:ph idx="1"/>
          </p:nvPr>
        </p:nvSpPr>
        <p:spPr>
          <a:xfrm>
            <a:off x="0" y="908720"/>
            <a:ext cx="9144000" cy="1409617"/>
          </a:xfrm>
        </p:spPr>
        <p:txBody>
          <a:bodyPr rtlCol="0">
            <a:spAutoFit/>
          </a:bodyPr>
          <a:lstStyle/>
          <a:p>
            <a:pPr fontAlgn="auto">
              <a:spcAft>
                <a:spcPts val="0"/>
              </a:spcAft>
              <a:defRPr/>
            </a:pPr>
            <a:r>
              <a:rPr lang="en-US" altLang="zh-TW" sz="2800" b="1" dirty="0">
                <a:latin typeface="Times New Roman" panose="02020603050405020304" pitchFamily="18" charset="0"/>
                <a:cs typeface="Times New Roman" panose="02020603050405020304" pitchFamily="18" charset="0"/>
              </a:rPr>
              <a:t>Transducer </a:t>
            </a:r>
            <a:r>
              <a:rPr lang="en-US" altLang="zh-TW" sz="2800" b="1" dirty="0" smtClean="0">
                <a:latin typeface="Times New Roman" panose="02020603050405020304" pitchFamily="18" charset="0"/>
                <a:cs typeface="Times New Roman" panose="02020603050405020304" pitchFamily="18" charset="0"/>
              </a:rPr>
              <a:t>C</a:t>
            </a:r>
            <a:r>
              <a:rPr lang="en-US" altLang="zh-TW" sz="2800" b="1" dirty="0">
                <a:latin typeface="Times New Roman" panose="02020603050405020304" pitchFamily="18" charset="0"/>
                <a:cs typeface="Times New Roman" panose="02020603050405020304" pitchFamily="18" charset="0"/>
              </a:rPr>
              <a:t>: </a:t>
            </a:r>
            <a:r>
              <a:rPr lang="en-US" altLang="zh-TW" sz="2800" b="1" dirty="0" smtClean="0">
                <a:latin typeface="Times New Roman" panose="02020603050405020304" pitchFamily="18" charset="0"/>
                <a:cs typeface="Times New Roman" panose="02020603050405020304" pitchFamily="18" charset="0"/>
              </a:rPr>
              <a:t>context-dependency</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Input</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context-dependent </a:t>
            </a:r>
            <a:r>
              <a:rPr lang="en-US" altLang="zh-TW" sz="2400" dirty="0">
                <a:latin typeface="Times New Roman" panose="02020603050405020304" pitchFamily="18" charset="0"/>
                <a:cs typeface="Times New Roman" panose="02020603050405020304" pitchFamily="18" charset="0"/>
              </a:rPr>
              <a:t>phone</a:t>
            </a:r>
            <a:endParaRPr lang="en-US" altLang="zh-TW" sz="2400" dirty="0" smtClean="0">
              <a:latin typeface="Times New Roman" panose="02020603050405020304" pitchFamily="18" charset="0"/>
              <a:cs typeface="Times New Roman" panose="02020603050405020304" pitchFamily="18" charset="0"/>
            </a:endParaRPr>
          </a:p>
          <a:p>
            <a:pPr lvl="1" fontAlgn="auto">
              <a:spcAft>
                <a:spcPts val="0"/>
              </a:spcAft>
              <a:defRPr/>
            </a:pPr>
            <a:r>
              <a:rPr lang="en-US" altLang="zh-TW" sz="2400" dirty="0">
                <a:latin typeface="Times New Roman" panose="02020603050405020304" pitchFamily="18" charset="0"/>
                <a:cs typeface="Times New Roman" panose="02020603050405020304" pitchFamily="18" charset="0"/>
              </a:rPr>
              <a:t>Output: </a:t>
            </a:r>
            <a:r>
              <a:rPr lang="en-US" altLang="zh-TW" sz="2400" dirty="0" smtClean="0">
                <a:latin typeface="Times New Roman" panose="02020603050405020304" pitchFamily="18" charset="0"/>
                <a:cs typeface="Times New Roman" panose="02020603050405020304" pitchFamily="18" charset="0"/>
              </a:rPr>
              <a:t>context-independent </a:t>
            </a:r>
            <a:r>
              <a:rPr lang="en-US" altLang="zh-TW" sz="2400" dirty="0">
                <a:latin typeface="Times New Roman" panose="02020603050405020304" pitchFamily="18" charset="0"/>
                <a:cs typeface="Times New Roman" panose="02020603050405020304" pitchFamily="18" charset="0"/>
              </a:rPr>
              <a:t>phone (phoneme</a:t>
            </a:r>
            <a:r>
              <a:rPr lang="en-US" altLang="zh-TW" sz="2400"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35683"/>
            <a:ext cx="7700963" cy="375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4" name="群組 3"/>
          <p:cNvGrpSpPr/>
          <p:nvPr/>
        </p:nvGrpSpPr>
        <p:grpSpPr>
          <a:xfrm>
            <a:off x="7857909" y="4678371"/>
            <a:ext cx="1031680" cy="1107996"/>
            <a:chOff x="7857909" y="4678371"/>
            <a:chExt cx="1031680" cy="1107996"/>
          </a:xfrm>
        </p:grpSpPr>
        <p:sp>
          <p:nvSpPr>
            <p:cNvPr id="7" name="文字方塊 6"/>
            <p:cNvSpPr txBox="1"/>
            <p:nvPr/>
          </p:nvSpPr>
          <p:spPr>
            <a:xfrm>
              <a:off x="7953485" y="4678371"/>
              <a:ext cx="936104" cy="1107996"/>
            </a:xfrm>
            <a:prstGeom prst="rect">
              <a:avLst/>
            </a:prstGeom>
            <a:noFill/>
          </p:spPr>
          <p:txBody>
            <a:bodyPr wrap="square" rtlCol="0">
              <a:spAutoFit/>
            </a:bodyPr>
            <a:lstStyle/>
            <a:p>
              <a:pPr fontAlgn="base">
                <a:spcBef>
                  <a:spcPct val="0"/>
                </a:spcBef>
                <a:spcAft>
                  <a:spcPct val="0"/>
                </a:spcAft>
              </a:pPr>
              <a:r>
                <a:rPr kumimoji="1" lang="en-US" altLang="zh-TW" sz="2200" dirty="0" smtClean="0">
                  <a:solidFill>
                    <a:prstClr val="black"/>
                  </a:solidFill>
                </a:rPr>
                <a:t>$ aba</a:t>
              </a:r>
            </a:p>
            <a:p>
              <a:pPr fontAlgn="base">
                <a:spcBef>
                  <a:spcPct val="0"/>
                </a:spcBef>
                <a:spcAft>
                  <a:spcPct val="0"/>
                </a:spcAft>
              </a:pPr>
              <a:endParaRPr kumimoji="1" lang="en-US" altLang="zh-TW" sz="2200" dirty="0" smtClean="0">
                <a:solidFill>
                  <a:prstClr val="black"/>
                </a:solidFill>
              </a:endParaRPr>
            </a:p>
            <a:p>
              <a:pPr fontAlgn="base">
                <a:spcBef>
                  <a:spcPct val="0"/>
                </a:spcBef>
                <a:spcAft>
                  <a:spcPct val="0"/>
                </a:spcAft>
              </a:pPr>
              <a:r>
                <a:rPr kumimoji="1" lang="en-US" altLang="zh-TW" sz="2200" dirty="0" smtClean="0">
                  <a:solidFill>
                    <a:prstClr val="black"/>
                  </a:solidFill>
                </a:rPr>
                <a:t>      </a:t>
              </a:r>
              <a:endParaRPr kumimoji="1" lang="zh-TW" altLang="en-US" sz="2200" dirty="0">
                <a:solidFill>
                  <a:prstClr val="black"/>
                </a:solidFill>
              </a:endParaRPr>
            </a:p>
          </p:txBody>
        </p:sp>
        <p:cxnSp>
          <p:nvCxnSpPr>
            <p:cNvPr id="8" name="直線接點 7"/>
            <p:cNvCxnSpPr/>
            <p:nvPr/>
          </p:nvCxnSpPr>
          <p:spPr>
            <a:xfrm flipV="1">
              <a:off x="8205141" y="5100424"/>
              <a:ext cx="372000" cy="3"/>
            </a:xfrm>
            <a:prstGeom prst="line">
              <a:avLst/>
            </a:prstGeom>
          </p:spPr>
          <p:style>
            <a:lnRef idx="1">
              <a:schemeClr val="dk1"/>
            </a:lnRef>
            <a:fillRef idx="0">
              <a:schemeClr val="dk1"/>
            </a:fillRef>
            <a:effectRef idx="0">
              <a:schemeClr val="dk1"/>
            </a:effectRef>
            <a:fontRef idx="minor">
              <a:schemeClr val="tx1"/>
            </a:fontRef>
          </p:style>
        </p:cxnSp>
        <p:cxnSp>
          <p:nvCxnSpPr>
            <p:cNvPr id="9" name="直線單箭頭接點 8"/>
            <p:cNvCxnSpPr/>
            <p:nvPr/>
          </p:nvCxnSpPr>
          <p:spPr>
            <a:xfrm flipH="1">
              <a:off x="8021190" y="5048309"/>
              <a:ext cx="144000" cy="324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flipV="1">
              <a:off x="8009622" y="5054701"/>
              <a:ext cx="409200" cy="3"/>
            </a:xfrm>
            <a:prstGeom prst="line">
              <a:avLst/>
            </a:prstGeom>
          </p:spPr>
          <p:style>
            <a:lnRef idx="1">
              <a:schemeClr val="dk1"/>
            </a:lnRef>
            <a:fillRef idx="0">
              <a:schemeClr val="dk1"/>
            </a:fillRef>
            <a:effectRef idx="0">
              <a:schemeClr val="dk1"/>
            </a:effectRef>
            <a:fontRef idx="minor">
              <a:schemeClr val="tx1"/>
            </a:fontRef>
          </p:style>
        </p:cxnSp>
        <p:cxnSp>
          <p:nvCxnSpPr>
            <p:cNvPr id="11" name="直線單箭頭接點 10"/>
            <p:cNvCxnSpPr/>
            <p:nvPr/>
          </p:nvCxnSpPr>
          <p:spPr>
            <a:xfrm>
              <a:off x="8405622" y="5097646"/>
              <a:ext cx="92942" cy="2755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文字方塊 1"/>
            <p:cNvSpPr txBox="1"/>
            <p:nvPr/>
          </p:nvSpPr>
          <p:spPr>
            <a:xfrm>
              <a:off x="7857909" y="5262344"/>
              <a:ext cx="363933" cy="430887"/>
            </a:xfrm>
            <a:prstGeom prst="rect">
              <a:avLst/>
            </a:prstGeom>
            <a:noFill/>
          </p:spPr>
          <p:txBody>
            <a:bodyPr wrap="square" rtlCol="0">
              <a:spAutoFit/>
            </a:bodyPr>
            <a:lstStyle/>
            <a:p>
              <a:r>
                <a:rPr lang="en-US" altLang="zh-TW" sz="2200" dirty="0" smtClean="0"/>
                <a:t>a</a:t>
              </a:r>
              <a:endParaRPr lang="zh-TW" altLang="en-US" sz="2200" dirty="0"/>
            </a:p>
          </p:txBody>
        </p:sp>
        <p:sp>
          <p:nvSpPr>
            <p:cNvPr id="13" name="文字方塊 12"/>
            <p:cNvSpPr txBox="1"/>
            <p:nvPr/>
          </p:nvSpPr>
          <p:spPr>
            <a:xfrm>
              <a:off x="8369043" y="5293196"/>
              <a:ext cx="363933" cy="430887"/>
            </a:xfrm>
            <a:prstGeom prst="rect">
              <a:avLst/>
            </a:prstGeom>
            <a:noFill/>
          </p:spPr>
          <p:txBody>
            <a:bodyPr wrap="square" rtlCol="0">
              <a:spAutoFit/>
            </a:bodyPr>
            <a:lstStyle/>
            <a:p>
              <a:r>
                <a:rPr lang="en-US" altLang="zh-TW" sz="2200" dirty="0" smtClean="0"/>
                <a:t>b</a:t>
              </a:r>
              <a:endParaRPr lang="zh-TW" altLang="en-US" sz="2200" dirty="0"/>
            </a:p>
          </p:txBody>
        </p:sp>
      </p:grpSp>
    </p:spTree>
    <p:extLst>
      <p:ext uri="{BB962C8B-B14F-4D97-AF65-F5344CB8AC3E}">
        <p14:creationId xmlns:p14="http://schemas.microsoft.com/office/powerpoint/2010/main" val="1619054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algn="l"/>
            <a:r>
              <a:rPr lang="en-US" altLang="zh-TW" b="1" dirty="0" smtClean="0"/>
              <a:t>WFST for ASR (4/6)</a:t>
            </a:r>
            <a:endParaRPr lang="zh-TW" altLang="en-US" dirty="0" smtClean="0"/>
          </a:p>
        </p:txBody>
      </p:sp>
      <p:sp>
        <p:nvSpPr>
          <p:cNvPr id="8195" name="內容版面配置區 2"/>
          <p:cNvSpPr>
            <a:spLocks noGrp="1"/>
          </p:cNvSpPr>
          <p:nvPr>
            <p:ph idx="1"/>
          </p:nvPr>
        </p:nvSpPr>
        <p:spPr>
          <a:xfrm>
            <a:off x="0" y="1052736"/>
            <a:ext cx="9144000" cy="1852815"/>
          </a:xfrm>
        </p:spPr>
        <p:txBody>
          <a:bodyPr>
            <a:spAutoFit/>
          </a:bodyPr>
          <a:lstStyle/>
          <a:p>
            <a:r>
              <a:rPr lang="en-US" altLang="zh-TW" sz="2800" b="1" dirty="0" smtClean="0">
                <a:latin typeface="Times New Roman" panose="02020603050405020304" pitchFamily="18" charset="0"/>
                <a:cs typeface="Times New Roman" panose="02020603050405020304" pitchFamily="18" charset="0"/>
              </a:rPr>
              <a:t>Transducer L: lexicon</a:t>
            </a:r>
          </a:p>
          <a:p>
            <a:pPr lvl="1"/>
            <a:r>
              <a:rPr lang="en-US" altLang="zh-TW" sz="2400" dirty="0" smtClean="0">
                <a:latin typeface="Times New Roman" panose="02020603050405020304" pitchFamily="18" charset="0"/>
                <a:cs typeface="Times New Roman" panose="02020603050405020304" pitchFamily="18" charset="0"/>
              </a:rPr>
              <a:t>Input: context-independent phone (phoneme)</a:t>
            </a:r>
          </a:p>
          <a:p>
            <a:pPr lvl="1"/>
            <a:r>
              <a:rPr lang="en-US" altLang="zh-TW" sz="2400" dirty="0" smtClean="0">
                <a:latin typeface="Times New Roman" panose="02020603050405020304" pitchFamily="18" charset="0"/>
                <a:cs typeface="Times New Roman" panose="02020603050405020304" pitchFamily="18" charset="0"/>
              </a:rPr>
              <a:t>Output: word</a:t>
            </a:r>
          </a:p>
          <a:p>
            <a:pPr lvl="1"/>
            <a:r>
              <a:rPr lang="en-US" altLang="zh-TW" sz="2400" dirty="0" smtClean="0">
                <a:latin typeface="Times New Roman" panose="02020603050405020304" pitchFamily="18" charset="0"/>
                <a:cs typeface="Times New Roman" panose="02020603050405020304" pitchFamily="18" charset="0"/>
              </a:rPr>
              <a:t>Weight: pronunciation probability</a:t>
            </a:r>
            <a:endParaRPr lang="zh-TW" altLang="en-US" dirty="0" smtClean="0">
              <a:latin typeface="Times New Roman" panose="02020603050405020304" pitchFamily="18" charset="0"/>
              <a:cs typeface="Times New Roman" panose="02020603050405020304" pitchFamily="18"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4944"/>
            <a:ext cx="8918448" cy="311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mc:AlternateContent xmlns:mc="http://schemas.openxmlformats.org/markup-compatibility/2006" xmlns:a14="http://schemas.microsoft.com/office/drawing/2010/main">
        <mc:Choice Requires="a14">
          <p:sp>
            <p:nvSpPr>
              <p:cNvPr id="20" name="文字方塊 19"/>
              <p:cNvSpPr txBox="1"/>
              <p:nvPr/>
            </p:nvSpPr>
            <p:spPr>
              <a:xfrm>
                <a:off x="996003" y="5899919"/>
                <a:ext cx="2999933" cy="830997"/>
              </a:xfrm>
              <a:prstGeom prst="rect">
                <a:avLst/>
              </a:prstGeom>
              <a:noFill/>
            </p:spPr>
            <p:txBody>
              <a:bodyPr wrap="square" rtlCol="0">
                <a:spAutoFit/>
              </a:bodyPr>
              <a:lstStyle/>
              <a:p>
                <a:pPr marL="0" lvl="1" fontAlgn="base">
                  <a:spcBef>
                    <a:spcPct val="0"/>
                  </a:spcBef>
                  <a:spcAft>
                    <a:spcPct val="0"/>
                  </a:spcAft>
                </a:pPr>
                <a14:m>
                  <m:oMath xmlns:m="http://schemas.openxmlformats.org/officeDocument/2006/math">
                    <m:d>
                      <m:dPr>
                        <m:begChr m:val="{"/>
                        <m:endChr m:val="}"/>
                        <m:ctrlPr>
                          <a:rPr kumimoji="1" lang="en-US" altLang="zh-TW" sz="2400" i="1" smtClean="0">
                            <a:solidFill>
                              <a:prstClr val="black"/>
                            </a:solidFill>
                            <a:latin typeface="Cambria Math"/>
                          </a:rPr>
                        </m:ctrlPr>
                      </m:dPr>
                      <m:e>
                        <m:r>
                          <a:rPr kumimoji="1" lang="en-US" altLang="zh-TW" sz="2400" i="1" smtClean="0">
                            <a:solidFill>
                              <a:prstClr val="black"/>
                            </a:solidFill>
                            <a:latin typeface="Cambria Math"/>
                          </a:rPr>
                          <m:t>𝑠</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𝑝</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𝑖𝑦</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𝑐h</m:t>
                        </m:r>
                      </m:e>
                    </m:d>
                    <m:r>
                      <a:rPr kumimoji="1" lang="en-US" altLang="zh-TW" sz="2400" i="1">
                        <a:solidFill>
                          <a:prstClr val="black"/>
                        </a:solidFill>
                        <a:latin typeface="Cambria Math"/>
                        <a:ea typeface="Cambria Math"/>
                      </a:rPr>
                      <m:t>→</m:t>
                    </m:r>
                  </m:oMath>
                </a14:m>
                <a:r>
                  <a:rPr kumimoji="1" lang="en-US" altLang="zh-TW" sz="2400" dirty="0" smtClean="0">
                    <a:solidFill>
                      <a:prstClr val="black"/>
                    </a:solidFill>
                    <a:latin typeface="Times New Roman" panose="02020603050405020304" pitchFamily="18" charset="0"/>
                    <a:cs typeface="Times New Roman" panose="02020603050405020304" pitchFamily="18" charset="0"/>
                  </a:rPr>
                  <a:t> speech</a:t>
                </a:r>
              </a:p>
              <a:p>
                <a:pPr marL="0" lvl="1" fontAlgn="base">
                  <a:spcBef>
                    <a:spcPct val="0"/>
                  </a:spcBef>
                  <a:spcAft>
                    <a:spcPct val="0"/>
                  </a:spcAft>
                </a:pPr>
                <a14:m>
                  <m:oMath xmlns:m="http://schemas.openxmlformats.org/officeDocument/2006/math">
                    <m:d>
                      <m:dPr>
                        <m:begChr m:val="{"/>
                        <m:endChr m:val="}"/>
                        <m:ctrlPr>
                          <a:rPr kumimoji="1" lang="en-US" altLang="zh-TW" sz="2400" i="1">
                            <a:solidFill>
                              <a:prstClr val="black"/>
                            </a:solidFill>
                            <a:latin typeface="Cambria Math"/>
                          </a:rPr>
                        </m:ctrlPr>
                      </m:dPr>
                      <m:e>
                        <m:r>
                          <a:rPr kumimoji="1" lang="en-US" altLang="zh-TW" sz="2400" i="1" smtClean="0">
                            <a:solidFill>
                              <a:prstClr val="black"/>
                            </a:solidFill>
                            <a:latin typeface="Cambria Math"/>
                          </a:rPr>
                          <m:t>𝑑h</m:t>
                        </m:r>
                        <m:r>
                          <a:rPr kumimoji="1" lang="en-US" altLang="zh-TW" sz="2400" i="1">
                            <a:solidFill>
                              <a:prstClr val="black"/>
                            </a:solidFill>
                            <a:latin typeface="Cambria Math"/>
                          </a:rPr>
                          <m:t>,</m:t>
                        </m:r>
                        <m:r>
                          <a:rPr kumimoji="1" lang="en-US" altLang="zh-TW" sz="2400" i="1" smtClean="0">
                            <a:solidFill>
                              <a:prstClr val="black"/>
                            </a:solidFill>
                            <a:latin typeface="Cambria Math"/>
                          </a:rPr>
                          <m:t>𝑎𝑥</m:t>
                        </m:r>
                        <m:r>
                          <a:rPr kumimoji="1" lang="en-US" altLang="zh-TW" sz="2400" i="1">
                            <a:solidFill>
                              <a:prstClr val="black"/>
                            </a:solidFill>
                            <a:latin typeface="Cambria Math"/>
                          </a:rPr>
                          <m:t> </m:t>
                        </m:r>
                      </m:e>
                    </m:d>
                    <m:r>
                      <a:rPr kumimoji="1" lang="en-US" altLang="zh-TW" sz="2400" i="1">
                        <a:solidFill>
                          <a:prstClr val="black"/>
                        </a:solidFill>
                        <a:latin typeface="Cambria Math"/>
                        <a:ea typeface="Cambria Math"/>
                      </a:rPr>
                      <m:t>→</m:t>
                    </m:r>
                  </m:oMath>
                </a14:m>
                <a:r>
                  <a:rPr kumimoji="1" lang="zh-TW" altLang="en-US" sz="2400" dirty="0" smtClean="0">
                    <a:solidFill>
                      <a:prstClr val="black"/>
                    </a:solidFill>
                    <a:latin typeface="Times New Roman" panose="02020603050405020304" pitchFamily="18" charset="0"/>
                    <a:cs typeface="Times New Roman" panose="02020603050405020304" pitchFamily="18" charset="0"/>
                  </a:rPr>
                  <a:t> </a:t>
                </a:r>
                <a:r>
                  <a:rPr kumimoji="1" lang="en-US" altLang="zh-TW" sz="2400" dirty="0" smtClean="0">
                    <a:solidFill>
                      <a:prstClr val="black"/>
                    </a:solidFill>
                    <a:latin typeface="Times New Roman" panose="02020603050405020304" pitchFamily="18" charset="0"/>
                    <a:cs typeface="Times New Roman" panose="02020603050405020304" pitchFamily="18" charset="0"/>
                  </a:rPr>
                  <a:t>the</a:t>
                </a:r>
                <a:endParaRPr kumimoji="1" lang="zh-TW"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996003" y="5899919"/>
                <a:ext cx="2999933" cy="830997"/>
              </a:xfrm>
              <a:prstGeom prst="rect">
                <a:avLst/>
              </a:prstGeom>
              <a:blipFill rotWithShape="1">
                <a:blip r:embed="rId4"/>
                <a:stretch>
                  <a:fillRect t="-5882" b="-1617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07675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algn="l"/>
            <a:r>
              <a:rPr lang="en-US" altLang="zh-TW" b="1" dirty="0" smtClean="0"/>
              <a:t>WFST for ASR (5/6)</a:t>
            </a:r>
            <a:endParaRPr lang="zh-TW" altLang="en-US" dirty="0" smtClean="0"/>
          </a:p>
        </p:txBody>
      </p:sp>
      <p:sp>
        <p:nvSpPr>
          <p:cNvPr id="3" name="內容版面配置區 2"/>
          <p:cNvSpPr>
            <a:spLocks noGrp="1"/>
          </p:cNvSpPr>
          <p:nvPr>
            <p:ph idx="1"/>
          </p:nvPr>
        </p:nvSpPr>
        <p:spPr>
          <a:xfrm>
            <a:off x="0" y="907200"/>
            <a:ext cx="9144000" cy="3003899"/>
          </a:xfrm>
        </p:spPr>
        <p:txBody>
          <a:bodyPr rtlCol="0">
            <a:spAutoFit/>
          </a:bodyPr>
          <a:lstStyle/>
          <a:p>
            <a:pPr fontAlgn="auto">
              <a:spcAft>
                <a:spcPts val="0"/>
              </a:spcAft>
              <a:defRPr/>
            </a:pPr>
            <a:r>
              <a:rPr lang="en-US" altLang="zh-TW" sz="2800" b="1" dirty="0" smtClean="0">
                <a:latin typeface="Times New Roman" panose="02020603050405020304" pitchFamily="18" charset="0"/>
                <a:cs typeface="Times New Roman" panose="02020603050405020304" pitchFamily="18" charset="0"/>
              </a:rPr>
              <a:t>Acceptor G: N-gram models</a:t>
            </a:r>
            <a:endParaRPr lang="en-US" altLang="zh-TW" sz="2800" b="1" dirty="0">
              <a:latin typeface="Times New Roman" panose="02020603050405020304" pitchFamily="18" charset="0"/>
              <a:cs typeface="Times New Roman" panose="02020603050405020304" pitchFamily="18" charset="0"/>
            </a:endParaRPr>
          </a:p>
          <a:p>
            <a:pPr fontAlgn="auto">
              <a:spcAft>
                <a:spcPts val="0"/>
              </a:spcAft>
              <a:defRPr/>
            </a:pPr>
            <a:r>
              <a:rPr lang="en-US" altLang="zh-TW" sz="2800" b="1" dirty="0">
                <a:latin typeface="Times New Roman" panose="02020603050405020304" pitchFamily="18" charset="0"/>
                <a:cs typeface="Times New Roman" panose="02020603050405020304" pitchFamily="18" charset="0"/>
              </a:rPr>
              <a:t>Bigram</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Each word has a state</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Each bigram w1w2 has a transition w1 to w2</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Introducing back-off state b for back-off estimation.</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An unseen w1w3 bigram is represented as two transitions: an </a:t>
            </a:r>
            <a:r>
              <a:rPr lang="el-GR" altLang="zh-TW" sz="2200" dirty="0">
                <a:latin typeface="Times New Roman" panose="02020603050405020304" pitchFamily="18" charset="0"/>
                <a:cs typeface="Times New Roman" panose="02020603050405020304" pitchFamily="18" charset="0"/>
              </a:rPr>
              <a:t>ε</a:t>
            </a:r>
            <a:r>
              <a:rPr lang="en-US" altLang="zh-TW" sz="2200" dirty="0">
                <a:latin typeface="Times New Roman" panose="02020603050405020304" pitchFamily="18" charset="0"/>
                <a:cs typeface="Times New Roman" panose="02020603050405020304" pitchFamily="18" charset="0"/>
              </a:rPr>
              <a:t>-transition from w1 to b and a transition from b to w3</a:t>
            </a:r>
            <a:r>
              <a:rPr lang="en-US" altLang="zh-TW" sz="2200" dirty="0" smtClean="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89040"/>
            <a:ext cx="5431536" cy="30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1959396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algn="l"/>
            <a:r>
              <a:rPr lang="en-US" altLang="zh-TW" b="1" dirty="0" smtClean="0"/>
              <a:t>WFST for ASR (6/6)</a:t>
            </a:r>
            <a:endParaRPr lang="zh-TW" altLang="en-US" dirty="0" smtClean="0"/>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35496" y="847253"/>
                <a:ext cx="8928992" cy="5869299"/>
              </a:xfrm>
            </p:spPr>
            <p:txBody>
              <a:bodyPr wrap="square">
                <a:spAutoFit/>
              </a:bodyPr>
              <a:lstStyle/>
              <a:p>
                <a:pPr fontAlgn="auto">
                  <a:spcAft>
                    <a:spcPts val="0"/>
                  </a:spcAft>
                  <a:defRPr/>
                </a:pPr>
                <a:r>
                  <a:rPr lang="en-US" altLang="zh-TW" sz="2500" b="1" dirty="0" smtClean="0">
                    <a:latin typeface="Times New Roman" panose="02020603050405020304" pitchFamily="18" charset="0"/>
                    <a:cs typeface="Times New Roman" panose="02020603050405020304" pitchFamily="18" charset="0"/>
                  </a:rPr>
                  <a:t>Acceptor U: utterance</a:t>
                </a:r>
                <a:endParaRPr lang="en-US" altLang="zh-TW" sz="2500" b="1" dirty="0">
                  <a:latin typeface="Times New Roman" panose="02020603050405020304" pitchFamily="18" charset="0"/>
                  <a:cs typeface="Times New Roman" panose="02020603050405020304" pitchFamily="18" charset="0"/>
                </a:endParaRPr>
              </a:p>
              <a:p>
                <a:pPr lvl="1" fontAlgn="auto">
                  <a:spcAft>
                    <a:spcPts val="0"/>
                  </a:spcAft>
                  <a:defRPr/>
                </a:pPr>
                <a:r>
                  <a:rPr lang="en-US" altLang="zh-TW" sz="2200" dirty="0" smtClean="0">
                    <a:latin typeface="Times New Roman" panose="02020603050405020304" pitchFamily="18" charset="0"/>
                    <a:cs typeface="Times New Roman" panose="02020603050405020304" pitchFamily="18" charset="0"/>
                  </a:rPr>
                  <a:t>Transition between the state labeled t-1 and the state labeled t giving the posterior probabilities for all HMM states given frame t</a:t>
                </a:r>
              </a:p>
              <a:p>
                <a:endParaRPr lang="en-US" altLang="zh-TW" sz="2200" dirty="0" smtClean="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smtClean="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smtClean="0">
                  <a:latin typeface="Times New Roman" panose="02020603050405020304" pitchFamily="18" charset="0"/>
                  <a:cs typeface="Times New Roman" panose="02020603050405020304" pitchFamily="18" charset="0"/>
                </a:endParaRPr>
              </a:p>
              <a:p>
                <a:pPr fontAlgn="auto">
                  <a:spcAft>
                    <a:spcPts val="0"/>
                  </a:spcAft>
                  <a:defRPr/>
                </a:pPr>
                <a:endParaRPr lang="en-US" altLang="zh-TW" sz="2500" dirty="0" smtClean="0">
                  <a:latin typeface="Times New Roman" panose="02020603050405020304" pitchFamily="18" charset="0"/>
                  <a:cs typeface="Times New Roman" panose="02020603050405020304" pitchFamily="18" charset="0"/>
                </a:endParaRPr>
              </a:p>
              <a:p>
                <a:pPr fontAlgn="auto">
                  <a:spcAft>
                    <a:spcPts val="0"/>
                  </a:spcAft>
                  <a:defRPr/>
                </a:pPr>
                <a:r>
                  <a:rPr lang="en-US" altLang="zh-TW" sz="2500" b="1" dirty="0" smtClean="0">
                    <a:latin typeface="Times New Roman" panose="02020603050405020304" pitchFamily="18" charset="0"/>
                    <a:cs typeface="Times New Roman" panose="02020603050405020304" pitchFamily="18" charset="0"/>
                  </a:rPr>
                  <a:t>Decoding</a:t>
                </a:r>
                <a:endParaRPr lang="en-US" altLang="zh-TW" sz="2500" b="1" dirty="0">
                  <a:latin typeface="Times New Roman" panose="02020603050405020304" pitchFamily="18" charset="0"/>
                  <a:cs typeface="Times New Roman" panose="02020603050405020304" pitchFamily="18" charset="0"/>
                </a:endParaRPr>
              </a:p>
              <a:p>
                <a:pPr lvl="1" fontAlgn="auto">
                  <a:spcBef>
                    <a:spcPts val="0"/>
                  </a:spcBef>
                  <a:spcAft>
                    <a:spcPts val="0"/>
                  </a:spcAft>
                  <a:defRPr/>
                </a:pPr>
                <a14:m>
                  <m:oMath xmlns:m="http://schemas.openxmlformats.org/officeDocument/2006/math">
                    <m:sSup>
                      <m:sSupPr>
                        <m:ctrlPr>
                          <a:rPr lang="en-US" altLang="zh-TW" sz="2200" i="1" smtClean="0">
                            <a:latin typeface="Cambria Math"/>
                          </a:rPr>
                        </m:ctrlPr>
                      </m:sSupPr>
                      <m:e>
                        <m:r>
                          <a:rPr lang="en-US" altLang="zh-TW" sz="2200" b="0" i="1" smtClean="0">
                            <a:latin typeface="Cambria Math"/>
                          </a:rPr>
                          <m:t>𝑤</m:t>
                        </m:r>
                      </m:e>
                      <m:sup>
                        <m:r>
                          <a:rPr lang="en-US" altLang="zh-TW" sz="2200" b="0" i="1" smtClean="0">
                            <a:latin typeface="Cambria Math"/>
                          </a:rPr>
                          <m:t>′</m:t>
                        </m:r>
                      </m:sup>
                    </m:sSup>
                    <m:r>
                      <a:rPr lang="en-US" altLang="zh-TW" sz="2200" b="0" i="1" smtClean="0">
                        <a:latin typeface="Cambria Math"/>
                      </a:rPr>
                      <m:t>=</m:t>
                    </m:r>
                    <m:sSub>
                      <m:sSubPr>
                        <m:ctrlPr>
                          <a:rPr lang="en-US" altLang="zh-TW" sz="2200" b="0" i="1" smtClean="0">
                            <a:latin typeface="Cambria Math"/>
                          </a:rPr>
                        </m:ctrlPr>
                      </m:sSubPr>
                      <m:e>
                        <m:r>
                          <a:rPr lang="en-US" altLang="zh-TW" sz="2200" i="1">
                            <a:latin typeface="Cambria Math"/>
                          </a:rPr>
                          <m:t>𝑎𝑟𝑔𝑚𝑎𝑥</m:t>
                        </m:r>
                      </m:e>
                      <m:sub>
                        <m:r>
                          <a:rPr lang="en-US" altLang="zh-TW" sz="2200" b="0" i="1" smtClean="0">
                            <a:latin typeface="Cambria Math"/>
                          </a:rPr>
                          <m:t>𝑤</m:t>
                        </m:r>
                      </m:sub>
                    </m:sSub>
                    <m:r>
                      <a:rPr lang="en-US" altLang="zh-TW" sz="2200" b="0" i="1" smtClean="0">
                        <a:latin typeface="Cambria Math"/>
                      </a:rPr>
                      <m:t> </m:t>
                    </m:r>
                    <m:r>
                      <a:rPr lang="en-US" altLang="zh-TW" sz="2200" b="0" i="1" smtClean="0">
                        <a:latin typeface="Cambria Math"/>
                      </a:rPr>
                      <m:t>𝑈</m:t>
                    </m:r>
                    <m:r>
                      <a:rPr lang="zh-TW" altLang="en-US" sz="2200" b="0" i="1" smtClean="0">
                        <a:latin typeface="Cambria Math"/>
                      </a:rPr>
                      <m:t>。</m:t>
                    </m:r>
                    <m:d>
                      <m:dPr>
                        <m:ctrlPr>
                          <a:rPr lang="en-US" altLang="zh-TW" sz="2200" b="0" i="1" smtClean="0">
                            <a:latin typeface="Cambria Math"/>
                          </a:rPr>
                        </m:ctrlPr>
                      </m:dPr>
                      <m:e>
                        <m:r>
                          <a:rPr lang="en-US" altLang="zh-TW" sz="2200" b="0" i="1" smtClean="0">
                            <a:latin typeface="Cambria Math"/>
                          </a:rPr>
                          <m:t>𝐻</m:t>
                        </m:r>
                        <m:r>
                          <a:rPr lang="zh-TW" altLang="en-US" sz="2200" i="1">
                            <a:latin typeface="Cambria Math"/>
                          </a:rPr>
                          <m:t>。</m:t>
                        </m:r>
                        <m:r>
                          <a:rPr lang="en-US" altLang="zh-TW" sz="2200" b="0" i="1" smtClean="0">
                            <a:latin typeface="Cambria Math"/>
                          </a:rPr>
                          <m:t>𝐶</m:t>
                        </m:r>
                        <m:r>
                          <a:rPr lang="zh-TW" altLang="en-US" sz="2200" i="1">
                            <a:latin typeface="Cambria Math"/>
                          </a:rPr>
                          <m:t>。</m:t>
                        </m:r>
                        <m:r>
                          <a:rPr lang="en-US" altLang="zh-TW" sz="2200" b="0" i="1" smtClean="0">
                            <a:latin typeface="Cambria Math"/>
                          </a:rPr>
                          <m:t>𝐿</m:t>
                        </m:r>
                        <m:r>
                          <a:rPr lang="zh-TW" altLang="en-US" sz="2200" i="1">
                            <a:latin typeface="Cambria Math"/>
                          </a:rPr>
                          <m:t>。</m:t>
                        </m:r>
                        <m:r>
                          <a:rPr lang="en-US" altLang="zh-TW" sz="2200" b="0" i="1" smtClean="0">
                            <a:latin typeface="Cambria Math"/>
                          </a:rPr>
                          <m:t>𝐺</m:t>
                        </m:r>
                      </m:e>
                    </m:d>
                  </m:oMath>
                </a14:m>
                <a:endParaRPr lang="en-US" altLang="zh-TW" sz="2200" b="0" i="1" dirty="0" smtClean="0">
                  <a:latin typeface="Times New Roman" panose="02020603050405020304" pitchFamily="18" charset="0"/>
                  <a:cs typeface="Times New Roman" panose="02020603050405020304" pitchFamily="18" charset="0"/>
                </a:endParaRPr>
              </a:p>
              <a:p>
                <a:pPr lvl="1" fontAlgn="auto">
                  <a:spcBef>
                    <a:spcPts val="0"/>
                  </a:spcBef>
                  <a:spcAft>
                    <a:spcPts val="0"/>
                  </a:spcAft>
                  <a:defRPr/>
                </a:pPr>
                <a14:m>
                  <m:oMath xmlns:m="http://schemas.openxmlformats.org/officeDocument/2006/math">
                    <m:d>
                      <m:dPr>
                        <m:ctrlPr>
                          <a:rPr lang="en-US" altLang="zh-TW" sz="2200" i="1">
                            <a:latin typeface="Cambria Math"/>
                          </a:rPr>
                        </m:ctrlPr>
                      </m:dPr>
                      <m:e>
                        <m:r>
                          <a:rPr lang="en-US" altLang="zh-TW" sz="2200" i="1">
                            <a:latin typeface="Cambria Math"/>
                          </a:rPr>
                          <m:t>𝐻</m:t>
                        </m:r>
                        <m:r>
                          <a:rPr lang="zh-TW" altLang="en-US" sz="2200" i="1">
                            <a:latin typeface="Cambria Math"/>
                          </a:rPr>
                          <m:t>。</m:t>
                        </m:r>
                        <m:r>
                          <a:rPr lang="en-US" altLang="zh-TW" sz="2200" i="1">
                            <a:latin typeface="Cambria Math"/>
                          </a:rPr>
                          <m:t>𝐶</m:t>
                        </m:r>
                        <m:r>
                          <a:rPr lang="zh-TW" altLang="en-US" sz="2200" i="1">
                            <a:latin typeface="Cambria Math"/>
                          </a:rPr>
                          <m:t>。</m:t>
                        </m:r>
                        <m:r>
                          <a:rPr lang="en-US" altLang="zh-TW" sz="2200" i="1">
                            <a:latin typeface="Cambria Math"/>
                          </a:rPr>
                          <m:t>𝐿</m:t>
                        </m:r>
                        <m:r>
                          <a:rPr lang="zh-TW" altLang="en-US" sz="2200" i="1">
                            <a:latin typeface="Cambria Math"/>
                          </a:rPr>
                          <m:t>。</m:t>
                        </m:r>
                        <m:r>
                          <a:rPr lang="en-US" altLang="zh-TW" sz="2200" i="1">
                            <a:latin typeface="Cambria Math"/>
                          </a:rPr>
                          <m:t>𝐺</m:t>
                        </m:r>
                      </m:e>
                    </m:d>
                  </m:oMath>
                </a14:m>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replacing the conventional tree structure expanded by lexicon trees, built off-line</a:t>
                </a:r>
              </a:p>
              <a:p>
                <a:pPr lvl="1" fontAlgn="auto">
                  <a:spcBef>
                    <a:spcPts val="0"/>
                  </a:spcBef>
                  <a:spcAft>
                    <a:spcPts val="0"/>
                  </a:spcAft>
                  <a:defRPr/>
                </a:pPr>
                <a14:m>
                  <m:oMath xmlns:m="http://schemas.openxmlformats.org/officeDocument/2006/math">
                    <m:r>
                      <a:rPr lang="en-US" altLang="zh-TW" sz="2200" i="1">
                        <a:latin typeface="Cambria Math"/>
                      </a:rPr>
                      <m:t>𝑈</m:t>
                    </m:r>
                    <m:r>
                      <a:rPr lang="zh-TW" altLang="en-US" sz="2200" i="1">
                        <a:latin typeface="Cambria Math"/>
                      </a:rPr>
                      <m:t>。</m:t>
                    </m:r>
                    <m:d>
                      <m:dPr>
                        <m:ctrlPr>
                          <a:rPr lang="en-US" altLang="zh-TW" sz="2200" i="1">
                            <a:latin typeface="Cambria Math"/>
                          </a:rPr>
                        </m:ctrlPr>
                      </m:dPr>
                      <m:e>
                        <m:r>
                          <a:rPr lang="en-US" altLang="zh-TW" sz="2200" i="1">
                            <a:latin typeface="Cambria Math"/>
                          </a:rPr>
                          <m:t>𝐻</m:t>
                        </m:r>
                        <m:r>
                          <a:rPr lang="zh-TW" altLang="en-US" sz="2200" i="1">
                            <a:latin typeface="Cambria Math"/>
                          </a:rPr>
                          <m:t>。</m:t>
                        </m:r>
                        <m:r>
                          <a:rPr lang="en-US" altLang="zh-TW" sz="2200" i="1">
                            <a:latin typeface="Cambria Math"/>
                          </a:rPr>
                          <m:t>𝐶</m:t>
                        </m:r>
                        <m:r>
                          <a:rPr lang="zh-TW" altLang="en-US" sz="2200" i="1">
                            <a:latin typeface="Cambria Math"/>
                          </a:rPr>
                          <m:t>。</m:t>
                        </m:r>
                        <m:r>
                          <a:rPr lang="en-US" altLang="zh-TW" sz="2200" i="1">
                            <a:latin typeface="Cambria Math"/>
                          </a:rPr>
                          <m:t>𝐿</m:t>
                        </m:r>
                        <m:r>
                          <a:rPr lang="zh-TW" altLang="en-US" sz="2200" i="1">
                            <a:latin typeface="Cambria Math"/>
                          </a:rPr>
                          <m:t>。</m:t>
                        </m:r>
                        <m:r>
                          <a:rPr lang="en-US" altLang="zh-TW" sz="2200" i="1">
                            <a:latin typeface="Cambria Math"/>
                          </a:rPr>
                          <m:t>𝐺</m:t>
                        </m:r>
                      </m:e>
                    </m:d>
                  </m:oMath>
                </a14:m>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constructing a graph given U, over which all constraints or criteria for search can be applied</a:t>
                </a:r>
                <a:endParaRPr lang="zh-TW" altLang="en-US" sz="2200" dirty="0">
                  <a:latin typeface="Times New Roman" panose="02020603050405020304" pitchFamily="18" charset="0"/>
                  <a:cs typeface="Times New Roman" panose="02020603050405020304" pitchFamily="18" charset="0"/>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35496" y="847253"/>
                <a:ext cx="8928992" cy="5869299"/>
              </a:xfrm>
              <a:blipFill rotWithShape="1">
                <a:blip r:embed="rId3"/>
                <a:stretch>
                  <a:fillRect l="-1024" t="-831" b="-1142"/>
                </a:stretch>
              </a:blipFill>
            </p:spPr>
            <p:txBody>
              <a:bodyPr/>
              <a:lstStyle/>
              <a:p>
                <a:r>
                  <a:rPr lang="zh-TW" altLang="en-US">
                    <a:noFill/>
                  </a:rPr>
                  <a:t> </a:t>
                </a:r>
              </a:p>
            </p:txBody>
          </p:sp>
        </mc:Fallback>
      </mc:AlternateContent>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90" y="2075323"/>
            <a:ext cx="6457950" cy="181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群組 7"/>
          <p:cNvGrpSpPr/>
          <p:nvPr/>
        </p:nvGrpSpPr>
        <p:grpSpPr>
          <a:xfrm>
            <a:off x="3723144" y="3838188"/>
            <a:ext cx="1008112" cy="575562"/>
            <a:chOff x="1778928" y="4326886"/>
            <a:chExt cx="1008112" cy="575562"/>
          </a:xfrm>
        </p:grpSpPr>
        <p:sp>
          <p:nvSpPr>
            <p:cNvPr id="4" name="文字方塊 3"/>
            <p:cNvSpPr txBox="1"/>
            <p:nvPr/>
          </p:nvSpPr>
          <p:spPr>
            <a:xfrm>
              <a:off x="1778928" y="450233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2</a:t>
              </a:r>
              <a:endParaRPr kumimoji="1" lang="zh-TW" altLang="en-US" sz="2000" dirty="0">
                <a:solidFill>
                  <a:prstClr val="black"/>
                </a:solidFill>
              </a:endParaRPr>
            </a:p>
          </p:txBody>
        </p:sp>
        <p:cxnSp>
          <p:nvCxnSpPr>
            <p:cNvPr id="7" name="直線單箭頭接點 6"/>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4" name="群組 13"/>
          <p:cNvGrpSpPr/>
          <p:nvPr/>
        </p:nvGrpSpPr>
        <p:grpSpPr>
          <a:xfrm>
            <a:off x="6012160" y="3782760"/>
            <a:ext cx="1008112" cy="593392"/>
            <a:chOff x="1907704" y="4326886"/>
            <a:chExt cx="1008112" cy="593392"/>
          </a:xfrm>
        </p:grpSpPr>
        <p:sp>
          <p:nvSpPr>
            <p:cNvPr id="15" name="文字方塊 14"/>
            <p:cNvSpPr txBox="1"/>
            <p:nvPr/>
          </p:nvSpPr>
          <p:spPr>
            <a:xfrm>
              <a:off x="1907704" y="452016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3</a:t>
              </a:r>
              <a:endParaRPr kumimoji="1" lang="zh-TW" altLang="en-US" sz="2000" dirty="0">
                <a:solidFill>
                  <a:prstClr val="black"/>
                </a:solidFill>
              </a:endParaRPr>
            </a:p>
          </p:txBody>
        </p:sp>
        <p:cxnSp>
          <p:nvCxnSpPr>
            <p:cNvPr id="16" name="直線單箭頭接點 15"/>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7" name="群組 16"/>
          <p:cNvGrpSpPr/>
          <p:nvPr/>
        </p:nvGrpSpPr>
        <p:grpSpPr>
          <a:xfrm>
            <a:off x="1794168" y="3861048"/>
            <a:ext cx="1008112" cy="621282"/>
            <a:chOff x="1794168" y="4326886"/>
            <a:chExt cx="1008112" cy="621282"/>
          </a:xfrm>
        </p:grpSpPr>
        <p:sp>
          <p:nvSpPr>
            <p:cNvPr id="18" name="文字方塊 17"/>
            <p:cNvSpPr txBox="1"/>
            <p:nvPr/>
          </p:nvSpPr>
          <p:spPr>
            <a:xfrm>
              <a:off x="1794168" y="454805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1</a:t>
              </a:r>
              <a:endParaRPr kumimoji="1" lang="zh-TW" altLang="en-US" sz="2000" dirty="0">
                <a:solidFill>
                  <a:prstClr val="black"/>
                </a:solidFill>
              </a:endParaRPr>
            </a:p>
          </p:txBody>
        </p:sp>
        <p:cxnSp>
          <p:nvCxnSpPr>
            <p:cNvPr id="19" name="直線單箭頭接點 18"/>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60972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algn="l" eaLnBrk="1" hangingPunct="1"/>
            <a:r>
              <a:rPr lang="en-US" altLang="zh-TW" b="1" dirty="0" smtClean="0"/>
              <a:t>References</a:t>
            </a:r>
            <a:endParaRPr lang="zh-TW" altLang="en-US" b="1" dirty="0"/>
          </a:p>
        </p:txBody>
      </p:sp>
      <p:sp>
        <p:nvSpPr>
          <p:cNvPr id="15363" name="內容版面配置區 2"/>
          <p:cNvSpPr>
            <a:spLocks noGrp="1"/>
          </p:cNvSpPr>
          <p:nvPr>
            <p:ph idx="1"/>
          </p:nvPr>
        </p:nvSpPr>
        <p:spPr>
          <a:xfrm>
            <a:off x="0" y="907200"/>
            <a:ext cx="9144000" cy="4955203"/>
          </a:xfrm>
        </p:spPr>
        <p:txBody>
          <a:bodyPr wrap="square">
            <a:spAutoFit/>
          </a:bodyPr>
          <a:lstStyle/>
          <a:p>
            <a:pPr eaLnBrk="1" hangingPunct="1"/>
            <a:r>
              <a:rPr lang="en-US" altLang="zh-TW" sz="2800" b="1" dirty="0" smtClean="0">
                <a:latin typeface="Times New Roman" panose="02020603050405020304" pitchFamily="18" charset="0"/>
                <a:cs typeface="Times New Roman" panose="02020603050405020304" pitchFamily="18" charset="0"/>
              </a:rPr>
              <a:t>WFST</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“Finite-state transducers in language and speech processing,”</a:t>
            </a:r>
            <a:r>
              <a:rPr lang="en-US" altLang="zh-TW" sz="2400" dirty="0" err="1" smtClean="0">
                <a:latin typeface="Times New Roman" panose="02020603050405020304" pitchFamily="18" charset="0"/>
                <a:cs typeface="Times New Roman" panose="02020603050405020304" pitchFamily="18" charset="0"/>
              </a:rPr>
              <a:t>Comput</a:t>
            </a:r>
            <a:r>
              <a:rPr lang="en-US" altLang="zh-TW" sz="2400" dirty="0" smtClean="0">
                <a:latin typeface="Times New Roman" panose="02020603050405020304" pitchFamily="18" charset="0"/>
                <a:cs typeface="Times New Roman" panose="02020603050405020304" pitchFamily="18" charset="0"/>
              </a:rPr>
              <a:t>. Linguist., vol. 23, no. 2, pp. 269–311, 1997.</a:t>
            </a:r>
          </a:p>
          <a:p>
            <a:pPr eaLnBrk="1" hangingPunct="1"/>
            <a:r>
              <a:rPr lang="en-US" altLang="zh-TW" sz="2800" b="1" dirty="0" smtClean="0">
                <a:latin typeface="Times New Roman" panose="02020603050405020304" pitchFamily="18" charset="0"/>
                <a:cs typeface="Times New Roman" panose="02020603050405020304" pitchFamily="18" charset="0"/>
              </a:rPr>
              <a:t>WFST for LVCSR</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Fernando Pereira, and Michael Riley, “Weighted automata in text and speech processing,” in European Conference on Artificial Intelligence. 1996, pp. 46–50, John Wiley and Sons.</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Fernando C. Pereira, and Michael Riley, “Speech Recognition with Weighted Finite-State Transducers,” in Springer Handbook of Speech Processing, Jacob </a:t>
            </a:r>
            <a:r>
              <a:rPr lang="en-US" altLang="zh-TW" sz="2400" dirty="0" err="1" smtClean="0">
                <a:latin typeface="Times New Roman" panose="02020603050405020304" pitchFamily="18" charset="0"/>
                <a:cs typeface="Times New Roman" panose="02020603050405020304" pitchFamily="18" charset="0"/>
              </a:rPr>
              <a:t>Benesty</a:t>
            </a:r>
            <a:r>
              <a:rPr lang="en-US" altLang="zh-TW" sz="2400" dirty="0" smtClean="0">
                <a:latin typeface="Times New Roman" panose="02020603050405020304" pitchFamily="18" charset="0"/>
                <a:cs typeface="Times New Roman" panose="02020603050405020304" pitchFamily="18" charset="0"/>
              </a:rPr>
              <a:t>, Mohan M. </a:t>
            </a:r>
            <a:r>
              <a:rPr lang="en-US" altLang="zh-TW" sz="2400" dirty="0" err="1" smtClean="0">
                <a:latin typeface="Times New Roman" panose="02020603050405020304" pitchFamily="18" charset="0"/>
                <a:cs typeface="Times New Roman" panose="02020603050405020304" pitchFamily="18" charset="0"/>
              </a:rPr>
              <a:t>Sondhi</a:t>
            </a:r>
            <a:r>
              <a:rPr lang="en-US" altLang="zh-TW" sz="2400" dirty="0" smtClean="0">
                <a:latin typeface="Times New Roman" panose="02020603050405020304" pitchFamily="18" charset="0"/>
                <a:cs typeface="Times New Roman" panose="02020603050405020304" pitchFamily="18" charset="0"/>
              </a:rPr>
              <a:t>, and </a:t>
            </a:r>
            <a:r>
              <a:rPr lang="en-US" altLang="zh-TW" sz="2400" dirty="0" err="1" smtClean="0">
                <a:latin typeface="Times New Roman" panose="02020603050405020304" pitchFamily="18" charset="0"/>
                <a:cs typeface="Times New Roman" panose="02020603050405020304" pitchFamily="18" charset="0"/>
              </a:rPr>
              <a:t>Yiteng</a:t>
            </a:r>
            <a:r>
              <a:rPr lang="en-US" altLang="zh-TW" sz="2400" dirty="0" smtClean="0">
                <a:latin typeface="Times New Roman" panose="02020603050405020304" pitchFamily="18" charset="0"/>
                <a:cs typeface="Times New Roman" panose="02020603050405020304" pitchFamily="18" charset="0"/>
              </a:rPr>
              <a:t> A. Huang, Eds., pp. 559–584. Springer Berlin Heidelberg, Secaucus, NJ, USA, 2008.</a:t>
            </a: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366676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sz="half" idx="4294967295"/>
          </p:nvPr>
        </p:nvGraphicFramePr>
        <p:xfrm>
          <a:off x="395288" y="3352800"/>
          <a:ext cx="7775575" cy="2797175"/>
        </p:xfrm>
        <a:graphic>
          <a:graphicData uri="http://schemas.openxmlformats.org/presentationml/2006/ole">
            <mc:AlternateContent xmlns:mc="http://schemas.openxmlformats.org/markup-compatibility/2006">
              <mc:Choice xmlns:v="urn:schemas-microsoft-com:vml" Requires="v">
                <p:oleObj spid="_x0000_s7377" name="圖表" r:id="rId4" imgW="5067320" imgH="2428964" progId="Excel.Chart.8">
                  <p:embed/>
                </p:oleObj>
              </mc:Choice>
              <mc:Fallback>
                <p:oleObj name="圖表" r:id="rId4" imgW="5067320" imgH="242896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352800"/>
                        <a:ext cx="7775575"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ChangeArrowheads="1"/>
          </p:cNvSpPr>
          <p:nvPr/>
        </p:nvSpPr>
        <p:spPr bwMode="auto">
          <a:xfrm>
            <a:off x="3708400" y="6010275"/>
            <a:ext cx="2592388" cy="331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nvGrpSpPr>
          <p:cNvPr id="2" name="Group 4"/>
          <p:cNvGrpSpPr>
            <a:grpSpLocks/>
          </p:cNvGrpSpPr>
          <p:nvPr/>
        </p:nvGrpSpPr>
        <p:grpSpPr bwMode="auto">
          <a:xfrm>
            <a:off x="3995738" y="4114800"/>
            <a:ext cx="1582737" cy="503238"/>
            <a:chOff x="3198" y="2387"/>
            <a:chExt cx="997" cy="227"/>
          </a:xfrm>
        </p:grpSpPr>
        <p:sp>
          <p:nvSpPr>
            <p:cNvPr id="22574" name="Line 5"/>
            <p:cNvSpPr>
              <a:spLocks noChangeShapeType="1"/>
            </p:cNvSpPr>
            <p:nvPr/>
          </p:nvSpPr>
          <p:spPr bwMode="auto">
            <a:xfrm>
              <a:off x="3198" y="238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5" name="Line 6"/>
            <p:cNvSpPr>
              <a:spLocks noChangeShapeType="1"/>
            </p:cNvSpPr>
            <p:nvPr/>
          </p:nvSpPr>
          <p:spPr bwMode="auto">
            <a:xfrm>
              <a:off x="3515" y="2614"/>
              <a:ext cx="680"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6" name="Line 7"/>
            <p:cNvSpPr>
              <a:spLocks noChangeShapeType="1"/>
            </p:cNvSpPr>
            <p:nvPr/>
          </p:nvSpPr>
          <p:spPr bwMode="auto">
            <a:xfrm flipV="1">
              <a:off x="3696" y="2387"/>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77" name="Line 8"/>
            <p:cNvSpPr>
              <a:spLocks noChangeShapeType="1"/>
            </p:cNvSpPr>
            <p:nvPr/>
          </p:nvSpPr>
          <p:spPr bwMode="auto">
            <a:xfrm rot="10800000" flipV="1">
              <a:off x="3696" y="2523"/>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3" name="Group 9"/>
          <p:cNvGrpSpPr>
            <a:grpSpLocks/>
          </p:cNvGrpSpPr>
          <p:nvPr/>
        </p:nvGrpSpPr>
        <p:grpSpPr bwMode="auto">
          <a:xfrm>
            <a:off x="3563938" y="4114800"/>
            <a:ext cx="863600" cy="288925"/>
            <a:chOff x="2245" y="3203"/>
            <a:chExt cx="544" cy="182"/>
          </a:xfrm>
        </p:grpSpPr>
        <p:sp>
          <p:nvSpPr>
            <p:cNvPr id="22570" name="Line 10"/>
            <p:cNvSpPr>
              <a:spLocks noChangeShapeType="1"/>
            </p:cNvSpPr>
            <p:nvPr/>
          </p:nvSpPr>
          <p:spPr bwMode="auto">
            <a:xfrm>
              <a:off x="2245" y="3203"/>
              <a:ext cx="544" cy="0"/>
            </a:xfrm>
            <a:prstGeom prst="line">
              <a:avLst/>
            </a:prstGeom>
            <a:noFill/>
            <a:ln w="25400">
              <a:solidFill>
                <a:srgbClr val="FF99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1" name="Line 11"/>
            <p:cNvSpPr>
              <a:spLocks noChangeShapeType="1"/>
            </p:cNvSpPr>
            <p:nvPr/>
          </p:nvSpPr>
          <p:spPr bwMode="auto">
            <a:xfrm>
              <a:off x="2290" y="3384"/>
              <a:ext cx="318" cy="1"/>
            </a:xfrm>
            <a:prstGeom prst="line">
              <a:avLst/>
            </a:prstGeom>
            <a:noFill/>
            <a:ln w="25400">
              <a:solidFill>
                <a:srgbClr val="FF99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2" name="Line 12"/>
            <p:cNvSpPr>
              <a:spLocks noChangeShapeType="1"/>
            </p:cNvSpPr>
            <p:nvPr/>
          </p:nvSpPr>
          <p:spPr bwMode="auto">
            <a:xfrm flipV="1">
              <a:off x="2474" y="3203"/>
              <a:ext cx="0" cy="46"/>
            </a:xfrm>
            <a:prstGeom prst="line">
              <a:avLst/>
            </a:prstGeom>
            <a:noFill/>
            <a:ln w="15875">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73" name="Line 13"/>
            <p:cNvSpPr>
              <a:spLocks noChangeShapeType="1"/>
            </p:cNvSpPr>
            <p:nvPr/>
          </p:nvSpPr>
          <p:spPr bwMode="auto">
            <a:xfrm rot="10800000" flipV="1">
              <a:off x="2474" y="3339"/>
              <a:ext cx="0" cy="46"/>
            </a:xfrm>
            <a:prstGeom prst="line">
              <a:avLst/>
            </a:prstGeom>
            <a:noFill/>
            <a:ln w="15875">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140302" name="Line 14"/>
          <p:cNvSpPr>
            <a:spLocks noChangeShapeType="1"/>
          </p:cNvSpPr>
          <p:nvPr/>
        </p:nvSpPr>
        <p:spPr bwMode="auto">
          <a:xfrm>
            <a:off x="6008688" y="4551363"/>
            <a:ext cx="1936750"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4" name="Group 15"/>
          <p:cNvGrpSpPr>
            <a:grpSpLocks/>
          </p:cNvGrpSpPr>
          <p:nvPr/>
        </p:nvGrpSpPr>
        <p:grpSpPr bwMode="auto">
          <a:xfrm>
            <a:off x="3203575" y="4114800"/>
            <a:ext cx="792163" cy="576263"/>
            <a:chOff x="4059" y="2115"/>
            <a:chExt cx="499" cy="363"/>
          </a:xfrm>
        </p:grpSpPr>
        <p:sp>
          <p:nvSpPr>
            <p:cNvPr id="22557" name="Line 16"/>
            <p:cNvSpPr>
              <a:spLocks noChangeShapeType="1"/>
            </p:cNvSpPr>
            <p:nvPr/>
          </p:nvSpPr>
          <p:spPr bwMode="auto">
            <a:xfrm>
              <a:off x="4377" y="2115"/>
              <a:ext cx="181"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58" name="Group 17"/>
            <p:cNvGrpSpPr>
              <a:grpSpLocks/>
            </p:cNvGrpSpPr>
            <p:nvPr/>
          </p:nvGrpSpPr>
          <p:grpSpPr bwMode="auto">
            <a:xfrm>
              <a:off x="4422" y="2115"/>
              <a:ext cx="0" cy="181"/>
              <a:chOff x="4513" y="2115"/>
              <a:chExt cx="0" cy="181"/>
            </a:xfrm>
          </p:grpSpPr>
          <p:sp>
            <p:nvSpPr>
              <p:cNvPr id="22568" name="Line 18"/>
              <p:cNvSpPr>
                <a:spLocks noChangeShapeType="1"/>
              </p:cNvSpPr>
              <p:nvPr/>
            </p:nvSpPr>
            <p:spPr bwMode="auto">
              <a:xfrm flipV="1">
                <a:off x="4513" y="2115"/>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9" name="Line 19"/>
              <p:cNvSpPr>
                <a:spLocks noChangeShapeType="1"/>
              </p:cNvSpPr>
              <p:nvPr/>
            </p:nvSpPr>
            <p:spPr bwMode="auto">
              <a:xfrm>
                <a:off x="4513" y="2251"/>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59" name="Line 20"/>
            <p:cNvSpPr>
              <a:spLocks noChangeShapeType="1"/>
            </p:cNvSpPr>
            <p:nvPr/>
          </p:nvSpPr>
          <p:spPr bwMode="auto">
            <a:xfrm flipV="1">
              <a:off x="4286" y="2273"/>
              <a:ext cx="272" cy="23"/>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60" name="Group 21"/>
            <p:cNvGrpSpPr>
              <a:grpSpLocks/>
            </p:cNvGrpSpPr>
            <p:nvPr/>
          </p:nvGrpSpPr>
          <p:grpSpPr bwMode="auto">
            <a:xfrm flipH="1">
              <a:off x="4332" y="2296"/>
              <a:ext cx="46" cy="109"/>
              <a:chOff x="1429" y="3158"/>
              <a:chExt cx="0" cy="181"/>
            </a:xfrm>
          </p:grpSpPr>
          <p:sp>
            <p:nvSpPr>
              <p:cNvPr id="22566" name="Line 22"/>
              <p:cNvSpPr>
                <a:spLocks noChangeShapeType="1"/>
              </p:cNvSpPr>
              <p:nvPr/>
            </p:nvSpPr>
            <p:spPr bwMode="auto">
              <a:xfrm flipV="1">
                <a:off x="1429" y="3158"/>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7" name="Line 23"/>
              <p:cNvSpPr>
                <a:spLocks noChangeShapeType="1"/>
              </p:cNvSpPr>
              <p:nvPr/>
            </p:nvSpPr>
            <p:spPr bwMode="auto">
              <a:xfrm>
                <a:off x="1429" y="3294"/>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61" name="Line 24"/>
            <p:cNvSpPr>
              <a:spLocks noChangeShapeType="1"/>
            </p:cNvSpPr>
            <p:nvPr/>
          </p:nvSpPr>
          <p:spPr bwMode="auto">
            <a:xfrm>
              <a:off x="4150" y="2405"/>
              <a:ext cx="273"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62" name="Group 25"/>
            <p:cNvGrpSpPr>
              <a:grpSpLocks/>
            </p:cNvGrpSpPr>
            <p:nvPr/>
          </p:nvGrpSpPr>
          <p:grpSpPr bwMode="auto">
            <a:xfrm>
              <a:off x="4195" y="2405"/>
              <a:ext cx="46" cy="73"/>
              <a:chOff x="1429" y="3158"/>
              <a:chExt cx="0" cy="181"/>
            </a:xfrm>
          </p:grpSpPr>
          <p:sp>
            <p:nvSpPr>
              <p:cNvPr id="22564" name="Line 26"/>
              <p:cNvSpPr>
                <a:spLocks noChangeShapeType="1"/>
              </p:cNvSpPr>
              <p:nvPr/>
            </p:nvSpPr>
            <p:spPr bwMode="auto">
              <a:xfrm flipV="1">
                <a:off x="1429" y="3158"/>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5" name="Line 27"/>
              <p:cNvSpPr>
                <a:spLocks noChangeShapeType="1"/>
              </p:cNvSpPr>
              <p:nvPr/>
            </p:nvSpPr>
            <p:spPr bwMode="auto">
              <a:xfrm>
                <a:off x="1429" y="3294"/>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63" name="Line 28"/>
            <p:cNvSpPr>
              <a:spLocks noChangeShapeType="1"/>
            </p:cNvSpPr>
            <p:nvPr/>
          </p:nvSpPr>
          <p:spPr bwMode="auto">
            <a:xfrm>
              <a:off x="4059" y="2455"/>
              <a:ext cx="362"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536" name="Rectangle 29"/>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t>Prosodic Features (</a:t>
            </a:r>
            <a:r>
              <a:rPr lang="ru-RU" altLang="zh-TW" b="1" dirty="0" smtClean="0">
                <a:latin typeface="BatangChe" pitchFamily="49" charset="-127"/>
                <a:ea typeface="BatangChe" pitchFamily="49" charset="-127"/>
              </a:rPr>
              <a:t>І</a:t>
            </a:r>
            <a:r>
              <a:rPr lang="en-US" altLang="zh-TW" b="1" dirty="0" smtClean="0"/>
              <a:t>) </a:t>
            </a:r>
          </a:p>
        </p:txBody>
      </p:sp>
      <p:grpSp>
        <p:nvGrpSpPr>
          <p:cNvPr id="8" name="Group 30"/>
          <p:cNvGrpSpPr>
            <a:grpSpLocks/>
          </p:cNvGrpSpPr>
          <p:nvPr/>
        </p:nvGrpSpPr>
        <p:grpSpPr bwMode="auto">
          <a:xfrm>
            <a:off x="3924300" y="4371975"/>
            <a:ext cx="4464050" cy="504825"/>
            <a:chOff x="2381" y="3203"/>
            <a:chExt cx="2812" cy="318"/>
          </a:xfrm>
        </p:grpSpPr>
        <p:grpSp>
          <p:nvGrpSpPr>
            <p:cNvPr id="22552" name="Group 31"/>
            <p:cNvGrpSpPr>
              <a:grpSpLocks/>
            </p:cNvGrpSpPr>
            <p:nvPr/>
          </p:nvGrpSpPr>
          <p:grpSpPr bwMode="auto">
            <a:xfrm>
              <a:off x="2381" y="3294"/>
              <a:ext cx="2540" cy="22"/>
              <a:chOff x="2381" y="3294"/>
              <a:chExt cx="2540" cy="22"/>
            </a:xfrm>
          </p:grpSpPr>
          <p:sp>
            <p:nvSpPr>
              <p:cNvPr id="22555" name="Line 32"/>
              <p:cNvSpPr>
                <a:spLocks noChangeShapeType="1"/>
              </p:cNvSpPr>
              <p:nvPr/>
            </p:nvSpPr>
            <p:spPr bwMode="auto">
              <a:xfrm>
                <a:off x="2381" y="3294"/>
                <a:ext cx="1225"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6" name="Line 33"/>
              <p:cNvSpPr>
                <a:spLocks noChangeShapeType="1"/>
              </p:cNvSpPr>
              <p:nvPr/>
            </p:nvSpPr>
            <p:spPr bwMode="auto">
              <a:xfrm>
                <a:off x="3696" y="3316"/>
                <a:ext cx="1225"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553" name="Text Box 34"/>
            <p:cNvSpPr txBox="1">
              <a:spLocks noChangeArrowheads="1"/>
            </p:cNvSpPr>
            <p:nvPr/>
          </p:nvSpPr>
          <p:spPr bwMode="auto">
            <a:xfrm>
              <a:off x="3334" y="3290"/>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000066"/>
                  </a:solidFill>
                  <a:latin typeface="Times New Roman" pitchFamily="16" charset="0"/>
                </a:rPr>
                <a:t>P</a:t>
              </a:r>
              <a:r>
                <a:rPr lang="en-US" altLang="zh-TW" baseline="-25000">
                  <a:solidFill>
                    <a:srgbClr val="000066"/>
                  </a:solidFill>
                  <a:latin typeface="Times New Roman" pitchFamily="16" charset="0"/>
                </a:rPr>
                <a:t>1</a:t>
              </a:r>
              <a:endParaRPr lang="en-US" altLang="zh-TW">
                <a:solidFill>
                  <a:srgbClr val="000066"/>
                </a:solidFill>
                <a:latin typeface="Times New Roman" pitchFamily="16" charset="0"/>
              </a:endParaRPr>
            </a:p>
          </p:txBody>
        </p:sp>
        <p:sp>
          <p:nvSpPr>
            <p:cNvPr id="22554" name="Text Box 35"/>
            <p:cNvSpPr txBox="1">
              <a:spLocks noChangeArrowheads="1"/>
            </p:cNvSpPr>
            <p:nvPr/>
          </p:nvSpPr>
          <p:spPr bwMode="auto">
            <a:xfrm>
              <a:off x="4875" y="3203"/>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000066"/>
                  </a:solidFill>
                  <a:latin typeface="Times New Roman" pitchFamily="16" charset="0"/>
                </a:rPr>
                <a:t>P</a:t>
              </a:r>
              <a:r>
                <a:rPr lang="en-US" altLang="zh-TW" baseline="-25000">
                  <a:solidFill>
                    <a:srgbClr val="000066"/>
                  </a:solidFill>
                  <a:latin typeface="Times New Roman" pitchFamily="16" charset="0"/>
                </a:rPr>
                <a:t>2</a:t>
              </a:r>
              <a:endParaRPr lang="en-US" altLang="zh-TW">
                <a:solidFill>
                  <a:srgbClr val="000066"/>
                </a:solidFill>
                <a:latin typeface="Times New Roman" pitchFamily="16" charset="0"/>
              </a:endParaRPr>
            </a:p>
          </p:txBody>
        </p:sp>
      </p:grpSp>
      <p:grpSp>
        <p:nvGrpSpPr>
          <p:cNvPr id="10" name="Group 36"/>
          <p:cNvGrpSpPr>
            <a:grpSpLocks/>
          </p:cNvGrpSpPr>
          <p:nvPr/>
        </p:nvGrpSpPr>
        <p:grpSpPr bwMode="auto">
          <a:xfrm>
            <a:off x="1828800" y="4114800"/>
            <a:ext cx="3741738" cy="727075"/>
            <a:chOff x="1066" y="3063"/>
            <a:chExt cx="2357" cy="458"/>
          </a:xfrm>
        </p:grpSpPr>
        <p:grpSp>
          <p:nvGrpSpPr>
            <p:cNvPr id="22540" name="Group 37"/>
            <p:cNvGrpSpPr>
              <a:grpSpLocks/>
            </p:cNvGrpSpPr>
            <p:nvPr/>
          </p:nvGrpSpPr>
          <p:grpSpPr bwMode="auto">
            <a:xfrm>
              <a:off x="2426" y="3067"/>
              <a:ext cx="997" cy="317"/>
              <a:chOff x="3198" y="2387"/>
              <a:chExt cx="997" cy="227"/>
            </a:xfrm>
          </p:grpSpPr>
          <p:sp>
            <p:nvSpPr>
              <p:cNvPr id="22548" name="Line 38"/>
              <p:cNvSpPr>
                <a:spLocks noChangeShapeType="1"/>
              </p:cNvSpPr>
              <p:nvPr/>
            </p:nvSpPr>
            <p:spPr bwMode="auto">
              <a:xfrm>
                <a:off x="3198" y="238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9" name="Line 39"/>
              <p:cNvSpPr>
                <a:spLocks noChangeShapeType="1"/>
              </p:cNvSpPr>
              <p:nvPr/>
            </p:nvSpPr>
            <p:spPr bwMode="auto">
              <a:xfrm>
                <a:off x="3515" y="2614"/>
                <a:ext cx="680"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0" name="Line 40"/>
              <p:cNvSpPr>
                <a:spLocks noChangeShapeType="1"/>
              </p:cNvSpPr>
              <p:nvPr/>
            </p:nvSpPr>
            <p:spPr bwMode="auto">
              <a:xfrm flipV="1">
                <a:off x="3696" y="2387"/>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51" name="Line 41"/>
              <p:cNvSpPr>
                <a:spLocks noChangeShapeType="1"/>
              </p:cNvSpPr>
              <p:nvPr/>
            </p:nvSpPr>
            <p:spPr bwMode="auto">
              <a:xfrm rot="10800000" flipV="1">
                <a:off x="3696" y="2523"/>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22541" name="Group 42"/>
            <p:cNvGrpSpPr>
              <a:grpSpLocks/>
            </p:cNvGrpSpPr>
            <p:nvPr/>
          </p:nvGrpSpPr>
          <p:grpSpPr bwMode="auto">
            <a:xfrm>
              <a:off x="1066" y="3067"/>
              <a:ext cx="1360" cy="454"/>
              <a:chOff x="1066" y="3067"/>
              <a:chExt cx="1360" cy="454"/>
            </a:xfrm>
          </p:grpSpPr>
          <p:sp>
            <p:nvSpPr>
              <p:cNvPr id="22544" name="Line 43"/>
              <p:cNvSpPr>
                <a:spLocks noChangeShapeType="1"/>
              </p:cNvSpPr>
              <p:nvPr/>
            </p:nvSpPr>
            <p:spPr bwMode="auto">
              <a:xfrm>
                <a:off x="1701" y="306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5" name="Line 44"/>
              <p:cNvSpPr>
                <a:spLocks noChangeShapeType="1"/>
              </p:cNvSpPr>
              <p:nvPr/>
            </p:nvSpPr>
            <p:spPr bwMode="auto">
              <a:xfrm>
                <a:off x="1066" y="3521"/>
                <a:ext cx="1043"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6" name="Line 45"/>
              <p:cNvSpPr>
                <a:spLocks noChangeShapeType="1"/>
              </p:cNvSpPr>
              <p:nvPr/>
            </p:nvSpPr>
            <p:spPr bwMode="auto">
              <a:xfrm flipV="1">
                <a:off x="1927" y="3067"/>
                <a:ext cx="0" cy="182"/>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47" name="Line 46"/>
              <p:cNvSpPr>
                <a:spLocks noChangeShapeType="1"/>
              </p:cNvSpPr>
              <p:nvPr/>
            </p:nvSpPr>
            <p:spPr bwMode="auto">
              <a:xfrm rot="10800000" flipV="1">
                <a:off x="1927" y="3339"/>
                <a:ext cx="0" cy="182"/>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42" name="Text Box 47"/>
            <p:cNvSpPr txBox="1">
              <a:spLocks noChangeArrowheads="1"/>
            </p:cNvSpPr>
            <p:nvPr/>
          </p:nvSpPr>
          <p:spPr bwMode="auto">
            <a:xfrm>
              <a:off x="1701" y="315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993366"/>
                  </a:solidFill>
                  <a:latin typeface="Times New Roman" pitchFamily="16" charset="0"/>
                </a:rPr>
                <a:t>d</a:t>
              </a:r>
              <a:r>
                <a:rPr lang="en-US" altLang="zh-TW" baseline="-25000">
                  <a:solidFill>
                    <a:srgbClr val="993366"/>
                  </a:solidFill>
                  <a:latin typeface="Times New Roman" pitchFamily="16" charset="0"/>
                </a:rPr>
                <a:t>1</a:t>
              </a:r>
              <a:endParaRPr lang="en-US" altLang="zh-TW">
                <a:solidFill>
                  <a:srgbClr val="993366"/>
                </a:solidFill>
                <a:latin typeface="Times New Roman" pitchFamily="16" charset="0"/>
              </a:endParaRPr>
            </a:p>
          </p:txBody>
        </p:sp>
        <p:sp>
          <p:nvSpPr>
            <p:cNvPr id="22543" name="Text Box 48"/>
            <p:cNvSpPr txBox="1">
              <a:spLocks noChangeArrowheads="1"/>
            </p:cNvSpPr>
            <p:nvPr/>
          </p:nvSpPr>
          <p:spPr bwMode="auto">
            <a:xfrm>
              <a:off x="2699" y="3063"/>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993366"/>
                  </a:solidFill>
                  <a:latin typeface="Times New Roman" pitchFamily="16" charset="0"/>
                </a:rPr>
                <a:t>d</a:t>
              </a:r>
              <a:r>
                <a:rPr lang="en-US" altLang="zh-TW" baseline="-25000">
                  <a:solidFill>
                    <a:srgbClr val="993366"/>
                  </a:solidFill>
                  <a:latin typeface="Times New Roman" pitchFamily="16" charset="0"/>
                </a:rPr>
                <a:t>2</a:t>
              </a:r>
              <a:endParaRPr lang="en-US" altLang="zh-TW">
                <a:solidFill>
                  <a:srgbClr val="993366"/>
                </a:solidFill>
                <a:latin typeface="Times New Roman" pitchFamily="16" charset="0"/>
              </a:endParaRPr>
            </a:p>
          </p:txBody>
        </p:sp>
      </p:grpSp>
      <p:sp>
        <p:nvSpPr>
          <p:cNvPr id="140337" name="Rectangle 49"/>
          <p:cNvSpPr>
            <a:spLocks noGrp="1" noChangeArrowheads="1"/>
          </p:cNvSpPr>
          <p:nvPr>
            <p:ph type="body" idx="1"/>
          </p:nvPr>
        </p:nvSpPr>
        <p:spPr bwMode="auto">
          <a:xfrm>
            <a:off x="0" y="907200"/>
            <a:ext cx="9144000" cy="5496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lnSpc>
                <a:spcPct val="90000"/>
              </a:lnSpc>
            </a:pPr>
            <a:r>
              <a:rPr lang="en-US" altLang="zh-TW" sz="2800" b="1" dirty="0" smtClean="0">
                <a:latin typeface="Times New Roman" pitchFamily="16" charset="0"/>
              </a:rPr>
              <a:t>Pitch-related Features (examples in Mandarin Chinese)</a:t>
            </a:r>
            <a:endParaRPr lang="en-US" altLang="zh-TW" sz="2800" dirty="0" smtClean="0"/>
          </a:p>
          <a:p>
            <a:pPr marL="914400" lvl="1" indent="-457200" eaLnBrk="1" hangingPunct="1">
              <a:lnSpc>
                <a:spcPct val="90000"/>
              </a:lnSpc>
            </a:pPr>
            <a:r>
              <a:rPr lang="en-US" altLang="zh-TW" sz="2000" dirty="0" smtClean="0">
                <a:solidFill>
                  <a:srgbClr val="000066"/>
                </a:solidFill>
                <a:latin typeface="Times New Roman" pitchFamily="16" charset="0"/>
              </a:rPr>
              <a:t>The average pitch value within the syllable</a:t>
            </a:r>
            <a:r>
              <a:rPr lang="en-US" altLang="zh-TW" sz="2000" dirty="0" smtClean="0">
                <a:latin typeface="Times New Roman" pitchFamily="16" charset="0"/>
              </a:rPr>
              <a:t> </a:t>
            </a:r>
            <a:endParaRPr lang="en-US" altLang="zh-TW" sz="2000" dirty="0" smtClean="0">
              <a:solidFill>
                <a:srgbClr val="008000"/>
              </a:solidFill>
              <a:latin typeface="Times New Roman" pitchFamily="16" charset="0"/>
            </a:endParaRPr>
          </a:p>
          <a:p>
            <a:pPr marL="914400" lvl="1" indent="-457200" eaLnBrk="1" hangingPunct="1">
              <a:lnSpc>
                <a:spcPct val="90000"/>
              </a:lnSpc>
            </a:pPr>
            <a:r>
              <a:rPr lang="en-US" altLang="zh-TW" sz="2000" dirty="0" smtClean="0">
                <a:solidFill>
                  <a:srgbClr val="993366"/>
                </a:solidFill>
                <a:latin typeface="Times New Roman" pitchFamily="16" charset="0"/>
              </a:rPr>
              <a:t>The maximum difference of pitch value within the syllable</a:t>
            </a:r>
            <a:r>
              <a:rPr lang="en-US" altLang="zh-TW" sz="2000" dirty="0" smtClean="0">
                <a:solidFill>
                  <a:srgbClr val="CC0099"/>
                </a:solidFill>
                <a:latin typeface="Times New Roman" pitchFamily="16" charset="0"/>
              </a:rPr>
              <a:t> </a:t>
            </a:r>
          </a:p>
          <a:p>
            <a:pPr marL="914400" lvl="1" indent="-457200" eaLnBrk="1" hangingPunct="1">
              <a:lnSpc>
                <a:spcPct val="90000"/>
              </a:lnSpc>
            </a:pPr>
            <a:r>
              <a:rPr lang="en-US" altLang="zh-TW" sz="2000" dirty="0" smtClean="0">
                <a:solidFill>
                  <a:srgbClr val="FF5050"/>
                </a:solidFill>
                <a:latin typeface="Times New Roman" pitchFamily="16" charset="0"/>
              </a:rPr>
              <a:t>The average of absolute values of pitch variations within the syllable</a:t>
            </a:r>
          </a:p>
          <a:p>
            <a:pPr marL="914400" lvl="1" indent="-457200" eaLnBrk="1" hangingPunct="1">
              <a:lnSpc>
                <a:spcPct val="90000"/>
              </a:lnSpc>
            </a:pPr>
            <a:r>
              <a:rPr lang="en-US" altLang="zh-TW" sz="2000" dirty="0" smtClean="0">
                <a:solidFill>
                  <a:srgbClr val="FF9933"/>
                </a:solidFill>
                <a:latin typeface="Times New Roman" pitchFamily="16" charset="0"/>
              </a:rPr>
              <a:t>The magnitude of pitch reset for boundaries</a:t>
            </a:r>
            <a:r>
              <a:rPr lang="en-US" altLang="zh-TW" sz="2000" dirty="0" smtClean="0">
                <a:latin typeface="Times New Roman" pitchFamily="16" charset="0"/>
              </a:rPr>
              <a:t> </a:t>
            </a:r>
          </a:p>
          <a:p>
            <a:pPr marL="914400" lvl="1" indent="-457200" eaLnBrk="1" hangingPunct="1">
              <a:lnSpc>
                <a:spcPct val="90000"/>
              </a:lnSpc>
            </a:pPr>
            <a:r>
              <a:rPr lang="en-US" altLang="zh-TW" sz="2000" dirty="0" smtClean="0">
                <a:latin typeface="Times New Roman" pitchFamily="16" charset="0"/>
              </a:rPr>
              <a:t>The difference of such feature values of adjacent syllable boundaries ( P</a:t>
            </a:r>
            <a:r>
              <a:rPr lang="en-US" altLang="zh-TW" sz="2000" baseline="-25000" dirty="0" smtClean="0">
                <a:latin typeface="Times New Roman" pitchFamily="16" charset="0"/>
              </a:rPr>
              <a:t>1</a:t>
            </a:r>
            <a:r>
              <a:rPr lang="en-US" altLang="zh-TW" sz="2000" dirty="0" smtClean="0">
                <a:latin typeface="Times New Roman" pitchFamily="16" charset="0"/>
              </a:rPr>
              <a:t>-P</a:t>
            </a:r>
            <a:r>
              <a:rPr lang="en-US" altLang="zh-TW" sz="2000" baseline="-25000" dirty="0" smtClean="0">
                <a:latin typeface="Times New Roman" pitchFamily="16" charset="0"/>
              </a:rPr>
              <a:t>2 </a:t>
            </a:r>
            <a:r>
              <a:rPr lang="en-US" altLang="zh-TW" sz="2000" dirty="0" smtClean="0">
                <a:latin typeface="Times New Roman" pitchFamily="16" charset="0"/>
              </a:rPr>
              <a:t>, d</a:t>
            </a:r>
            <a:r>
              <a:rPr lang="en-US" altLang="zh-TW" sz="2000" baseline="-25000" dirty="0" smtClean="0">
                <a:latin typeface="Times New Roman" pitchFamily="16" charset="0"/>
              </a:rPr>
              <a:t>1</a:t>
            </a:r>
            <a:r>
              <a:rPr lang="en-US" altLang="zh-TW" sz="2000" dirty="0" smtClean="0">
                <a:latin typeface="Times New Roman" pitchFamily="16" charset="0"/>
              </a:rPr>
              <a:t>-d</a:t>
            </a:r>
            <a:r>
              <a:rPr lang="en-US" altLang="zh-TW" sz="2000" baseline="-25000" dirty="0" smtClean="0">
                <a:latin typeface="Times New Roman" pitchFamily="16" charset="0"/>
              </a:rPr>
              <a:t>2 </a:t>
            </a:r>
            <a:r>
              <a:rPr lang="en-US" altLang="zh-TW" sz="2000" dirty="0" smtClean="0">
                <a:latin typeface="Times New Roman" pitchFamily="16" charset="0"/>
              </a:rPr>
              <a:t>, etc.)</a:t>
            </a: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r>
              <a:rPr lang="en-US" altLang="zh-TW" sz="2000" dirty="0" smtClean="0">
                <a:latin typeface="Times New Roman" pitchFamily="16" charset="0"/>
              </a:rPr>
              <a:t>at least 50 pitch-related features</a:t>
            </a:r>
          </a:p>
        </p:txBody>
      </p:sp>
      <p:sp>
        <p:nvSpPr>
          <p:cNvPr id="5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custDataLst>
      <p:tags r:id="rId2"/>
    </p:custDataLst>
    <p:extLst>
      <p:ext uri="{BB962C8B-B14F-4D97-AF65-F5344CB8AC3E}">
        <p14:creationId xmlns:p14="http://schemas.microsoft.com/office/powerpoint/2010/main" val="104143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33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302"/>
                                        </p:tgtEl>
                                        <p:attrNameLst>
                                          <p:attrName>style.visibility</p:attrName>
                                        </p:attrNameLst>
                                      </p:cBhvr>
                                      <p:to>
                                        <p:strVal val="visible"/>
                                      </p:to>
                                    </p:set>
                                  </p:childTnLst>
                                  <p:subTnLst>
                                    <p:set>
                                      <p:cBhvr override="childStyle">
                                        <p:cTn dur="1" fill="hold" display="0" masterRel="nextClick" afterEffect="1"/>
                                        <p:tgtEl>
                                          <p:spTgt spid="14030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33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33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33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033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033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bwMode="auto">
          <a:xfrm>
            <a:off x="0" y="908050"/>
            <a:ext cx="9144000" cy="61006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spAutoFit/>
          </a:bodyPr>
          <a:lstStyle/>
          <a:p>
            <a:r>
              <a:rPr lang="en-US" altLang="zh-TW" sz="2800" b="1" dirty="0" smtClean="0">
                <a:latin typeface="Times New Roman" pitchFamily="16" charset="0"/>
              </a:rPr>
              <a:t>Duration-related Features </a:t>
            </a:r>
            <a:r>
              <a:rPr lang="en-US" altLang="zh-TW" sz="2800" b="1" dirty="0">
                <a:latin typeface="Times New Roman" pitchFamily="16" charset="0"/>
              </a:rPr>
              <a:t>(examples in Mandarin Chinese)</a:t>
            </a:r>
            <a:endParaRPr lang="en-US" altLang="zh-TW" sz="2800" dirty="0"/>
          </a:p>
          <a:p>
            <a:pPr eaLnBrk="1" hangingPunct="1"/>
            <a:endParaRPr lang="en-US" altLang="zh-TW" sz="2800" b="1" dirty="0" smtClean="0">
              <a:latin typeface="Times New Roman" pitchFamily="16" charset="0"/>
            </a:endParaRPr>
          </a:p>
          <a:p>
            <a:pPr lvl="1" eaLnBrk="1" hangingPunct="1">
              <a:buFontTx/>
              <a:buNone/>
            </a:pPr>
            <a:endParaRPr lang="en-US" altLang="zh-TW" sz="2000" dirty="0" smtClean="0">
              <a:latin typeface="Times New Roman" pitchFamily="16" charset="0"/>
            </a:endParaRPr>
          </a:p>
          <a:p>
            <a:pPr eaLnBrk="1" hangingPunct="1">
              <a:buFontTx/>
              <a:buNone/>
            </a:pPr>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lvl="1" eaLnBrk="1" hangingPunct="1">
              <a:spcBef>
                <a:spcPts val="1200"/>
              </a:spcBef>
              <a:spcAft>
                <a:spcPts val="0"/>
              </a:spcAft>
            </a:pPr>
            <a:r>
              <a:rPr lang="en-US" altLang="zh-TW" sz="2200" dirty="0">
                <a:latin typeface="Times New Roman" pitchFamily="16" charset="0"/>
              </a:rPr>
              <a:t>at least </a:t>
            </a:r>
            <a:r>
              <a:rPr lang="en-US" altLang="zh-TW" sz="2200" dirty="0" smtClean="0">
                <a:latin typeface="Times New Roman" pitchFamily="16" charset="0"/>
              </a:rPr>
              <a:t>40 duration-related features</a:t>
            </a:r>
          </a:p>
          <a:p>
            <a:pPr marL="342900" lvl="1" indent="-342900" eaLnBrk="1" hangingPunct="1">
              <a:spcBef>
                <a:spcPts val="0"/>
              </a:spcBef>
              <a:buFont typeface="Arial" pitchFamily="34" charset="0"/>
              <a:buChar char="•"/>
            </a:pPr>
            <a:r>
              <a:rPr lang="en-US" altLang="zh-TW" b="1" dirty="0" smtClean="0">
                <a:latin typeface="Times New Roman" pitchFamily="16" charset="0"/>
              </a:rPr>
              <a:t>Energy-related Features</a:t>
            </a:r>
          </a:p>
          <a:p>
            <a:pPr lvl="1">
              <a:spcBef>
                <a:spcPts val="300"/>
              </a:spcBef>
              <a:spcAft>
                <a:spcPts val="0"/>
              </a:spcAft>
            </a:pPr>
            <a:r>
              <a:rPr lang="en-US" altLang="zh-TW" sz="2200" dirty="0">
                <a:latin typeface="Times New Roman" pitchFamily="16" charset="0"/>
              </a:rPr>
              <a:t>similarly obtained</a:t>
            </a:r>
          </a:p>
        </p:txBody>
      </p:sp>
      <p:grpSp>
        <p:nvGrpSpPr>
          <p:cNvPr id="23555" name="Group 3"/>
          <p:cNvGrpSpPr>
            <a:grpSpLocks/>
          </p:cNvGrpSpPr>
          <p:nvPr/>
        </p:nvGrpSpPr>
        <p:grpSpPr bwMode="auto">
          <a:xfrm>
            <a:off x="678180" y="1832610"/>
            <a:ext cx="7848600" cy="1619250"/>
            <a:chOff x="930" y="1344"/>
            <a:chExt cx="4944" cy="1113"/>
          </a:xfrm>
        </p:grpSpPr>
        <p:grpSp>
          <p:nvGrpSpPr>
            <p:cNvPr id="23564" name="Group 4"/>
            <p:cNvGrpSpPr>
              <a:grpSpLocks/>
            </p:cNvGrpSpPr>
            <p:nvPr/>
          </p:nvGrpSpPr>
          <p:grpSpPr bwMode="auto">
            <a:xfrm>
              <a:off x="1020" y="1344"/>
              <a:ext cx="4627" cy="257"/>
              <a:chOff x="975" y="1298"/>
              <a:chExt cx="4627" cy="295"/>
            </a:xfrm>
          </p:grpSpPr>
          <p:sp>
            <p:nvSpPr>
              <p:cNvPr id="23610" name="Text Box 5"/>
              <p:cNvSpPr txBox="1">
                <a:spLocks noChangeArrowheads="1"/>
              </p:cNvSpPr>
              <p:nvPr/>
            </p:nvSpPr>
            <p:spPr bwMode="auto">
              <a:xfrm>
                <a:off x="975" y="1298"/>
                <a:ext cx="140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dirty="0">
                    <a:solidFill>
                      <a:srgbClr val="4D4D4D"/>
                    </a:solidFill>
                    <a:latin typeface="Times New Roman" pitchFamily="16" charset="0"/>
                  </a:rPr>
                  <a:t>syllable boundary</a:t>
                </a:r>
              </a:p>
            </p:txBody>
          </p:sp>
          <p:sp>
            <p:nvSpPr>
              <p:cNvPr id="23611" name="Text Box 6"/>
              <p:cNvSpPr txBox="1">
                <a:spLocks noChangeArrowheads="1"/>
              </p:cNvSpPr>
              <p:nvPr/>
            </p:nvSpPr>
            <p:spPr bwMode="auto">
              <a:xfrm>
                <a:off x="4286" y="1303"/>
                <a:ext cx="131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syllable boundary</a:t>
                </a:r>
              </a:p>
            </p:txBody>
          </p:sp>
          <p:sp>
            <p:nvSpPr>
              <p:cNvPr id="23612" name="Text Box 7"/>
              <p:cNvSpPr txBox="1">
                <a:spLocks noChangeArrowheads="1"/>
              </p:cNvSpPr>
              <p:nvPr/>
            </p:nvSpPr>
            <p:spPr bwMode="auto">
              <a:xfrm>
                <a:off x="3197" y="1303"/>
                <a:ext cx="49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pause</a:t>
                </a:r>
              </a:p>
            </p:txBody>
          </p:sp>
          <p:sp>
            <p:nvSpPr>
              <p:cNvPr id="23613" name="Text Box 8"/>
              <p:cNvSpPr txBox="1">
                <a:spLocks noChangeArrowheads="1"/>
              </p:cNvSpPr>
              <p:nvPr/>
            </p:nvSpPr>
            <p:spPr bwMode="auto">
              <a:xfrm>
                <a:off x="2200" y="1303"/>
                <a:ext cx="49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pause</a:t>
                </a:r>
              </a:p>
            </p:txBody>
          </p:sp>
        </p:grpSp>
        <p:grpSp>
          <p:nvGrpSpPr>
            <p:cNvPr id="23565" name="Group 9"/>
            <p:cNvGrpSpPr>
              <a:grpSpLocks/>
            </p:cNvGrpSpPr>
            <p:nvPr/>
          </p:nvGrpSpPr>
          <p:grpSpPr bwMode="auto">
            <a:xfrm>
              <a:off x="1450" y="1570"/>
              <a:ext cx="3267" cy="157"/>
              <a:chOff x="1450" y="1480"/>
              <a:chExt cx="3267" cy="181"/>
            </a:xfrm>
          </p:grpSpPr>
          <p:sp>
            <p:nvSpPr>
              <p:cNvPr id="23606" name="Line 10"/>
              <p:cNvSpPr>
                <a:spLocks noChangeShapeType="1"/>
              </p:cNvSpPr>
              <p:nvPr/>
            </p:nvSpPr>
            <p:spPr bwMode="auto">
              <a:xfrm>
                <a:off x="1450"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7" name="Line 11"/>
              <p:cNvSpPr>
                <a:spLocks noChangeShapeType="1"/>
              </p:cNvSpPr>
              <p:nvPr/>
            </p:nvSpPr>
            <p:spPr bwMode="auto">
              <a:xfrm>
                <a:off x="2437"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8" name="Line 12"/>
              <p:cNvSpPr>
                <a:spLocks noChangeShapeType="1"/>
              </p:cNvSpPr>
              <p:nvPr/>
            </p:nvSpPr>
            <p:spPr bwMode="auto">
              <a:xfrm>
                <a:off x="3446"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9" name="Line 13"/>
              <p:cNvSpPr>
                <a:spLocks noChangeShapeType="1"/>
              </p:cNvSpPr>
              <p:nvPr/>
            </p:nvSpPr>
            <p:spPr bwMode="auto">
              <a:xfrm>
                <a:off x="4717"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grpSp>
        <p:sp>
          <p:nvSpPr>
            <p:cNvPr id="23566" name="Text Box 14"/>
            <p:cNvSpPr txBox="1">
              <a:spLocks noChangeArrowheads="1"/>
            </p:cNvSpPr>
            <p:nvPr/>
          </p:nvSpPr>
          <p:spPr bwMode="auto">
            <a:xfrm>
              <a:off x="4377" y="2205"/>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u="sng">
                  <a:latin typeface="Times New Roman" pitchFamily="16" charset="0"/>
                </a:rPr>
                <a:t>end of utterance</a:t>
              </a:r>
            </a:p>
          </p:txBody>
        </p:sp>
        <p:sp>
          <p:nvSpPr>
            <p:cNvPr id="23567" name="Text Box 15"/>
            <p:cNvSpPr txBox="1">
              <a:spLocks noChangeArrowheads="1"/>
            </p:cNvSpPr>
            <p:nvPr/>
          </p:nvSpPr>
          <p:spPr bwMode="auto">
            <a:xfrm>
              <a:off x="1020" y="2205"/>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u="sng">
                  <a:latin typeface="Times New Roman" pitchFamily="16" charset="0"/>
                </a:rPr>
                <a:t>begin of utterance</a:t>
              </a:r>
            </a:p>
          </p:txBody>
        </p:sp>
        <p:grpSp>
          <p:nvGrpSpPr>
            <p:cNvPr id="23568" name="Group 16"/>
            <p:cNvGrpSpPr>
              <a:grpSpLocks/>
            </p:cNvGrpSpPr>
            <p:nvPr/>
          </p:nvGrpSpPr>
          <p:grpSpPr bwMode="auto">
            <a:xfrm>
              <a:off x="951" y="1679"/>
              <a:ext cx="4535" cy="302"/>
              <a:chOff x="930" y="1606"/>
              <a:chExt cx="4535" cy="346"/>
            </a:xfrm>
          </p:grpSpPr>
          <p:grpSp>
            <p:nvGrpSpPr>
              <p:cNvPr id="23580" name="Group 17"/>
              <p:cNvGrpSpPr>
                <a:grpSpLocks/>
              </p:cNvGrpSpPr>
              <p:nvPr/>
            </p:nvGrpSpPr>
            <p:grpSpPr bwMode="auto">
              <a:xfrm>
                <a:off x="930" y="1606"/>
                <a:ext cx="4535" cy="294"/>
                <a:chOff x="930" y="1475"/>
                <a:chExt cx="4535" cy="294"/>
              </a:xfrm>
            </p:grpSpPr>
            <p:sp>
              <p:nvSpPr>
                <p:cNvPr id="23583" name="Line 18"/>
                <p:cNvSpPr>
                  <a:spLocks noChangeShapeType="1"/>
                </p:cNvSpPr>
                <p:nvPr/>
              </p:nvSpPr>
              <p:spPr bwMode="auto">
                <a:xfrm>
                  <a:off x="930"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4" name="Line 19"/>
                <p:cNvSpPr>
                  <a:spLocks noChangeShapeType="1"/>
                </p:cNvSpPr>
                <p:nvPr/>
              </p:nvSpPr>
              <p:spPr bwMode="auto">
                <a:xfrm>
                  <a:off x="1429"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5" name="Line 20"/>
                <p:cNvSpPr>
                  <a:spLocks noChangeShapeType="1"/>
                </p:cNvSpPr>
                <p:nvPr/>
              </p:nvSpPr>
              <p:spPr bwMode="auto">
                <a:xfrm>
                  <a:off x="2336"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6" name="Line 21"/>
                <p:cNvSpPr>
                  <a:spLocks noChangeShapeType="1"/>
                </p:cNvSpPr>
                <p:nvPr/>
              </p:nvSpPr>
              <p:spPr bwMode="auto">
                <a:xfrm>
                  <a:off x="2517"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7" name="Line 22"/>
                <p:cNvSpPr>
                  <a:spLocks noChangeShapeType="1"/>
                </p:cNvSpPr>
                <p:nvPr/>
              </p:nvSpPr>
              <p:spPr bwMode="auto">
                <a:xfrm>
                  <a:off x="3107"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8" name="Line 23"/>
                <p:cNvSpPr>
                  <a:spLocks noChangeShapeType="1"/>
                </p:cNvSpPr>
                <p:nvPr/>
              </p:nvSpPr>
              <p:spPr bwMode="auto">
                <a:xfrm>
                  <a:off x="3696"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9" name="Line 24"/>
                <p:cNvSpPr>
                  <a:spLocks noChangeShapeType="1"/>
                </p:cNvSpPr>
                <p:nvPr/>
              </p:nvSpPr>
              <p:spPr bwMode="auto">
                <a:xfrm>
                  <a:off x="4694"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0" name="Line 25"/>
                <p:cNvSpPr>
                  <a:spLocks noChangeShapeType="1"/>
                </p:cNvSpPr>
                <p:nvPr/>
              </p:nvSpPr>
              <p:spPr bwMode="auto">
                <a:xfrm>
                  <a:off x="5465"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1" name="Line 26"/>
                <p:cNvSpPr>
                  <a:spLocks noChangeShapeType="1"/>
                </p:cNvSpPr>
                <p:nvPr/>
              </p:nvSpPr>
              <p:spPr bwMode="auto">
                <a:xfrm>
                  <a:off x="2200"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2" name="Line 27"/>
                <p:cNvSpPr>
                  <a:spLocks noChangeShapeType="1"/>
                </p:cNvSpPr>
                <p:nvPr/>
              </p:nvSpPr>
              <p:spPr bwMode="auto">
                <a:xfrm rot="10800000">
                  <a:off x="1429"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3" name="Line 28"/>
                <p:cNvSpPr>
                  <a:spLocks noChangeShapeType="1"/>
                </p:cNvSpPr>
                <p:nvPr/>
              </p:nvSpPr>
              <p:spPr bwMode="auto">
                <a:xfrm>
                  <a:off x="1292"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4" name="Line 29"/>
                <p:cNvSpPr>
                  <a:spLocks noChangeShapeType="1"/>
                </p:cNvSpPr>
                <p:nvPr/>
              </p:nvSpPr>
              <p:spPr bwMode="auto">
                <a:xfrm>
                  <a:off x="2971"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5" name="Line 30"/>
                <p:cNvSpPr>
                  <a:spLocks noChangeShapeType="1"/>
                </p:cNvSpPr>
                <p:nvPr/>
              </p:nvSpPr>
              <p:spPr bwMode="auto">
                <a:xfrm>
                  <a:off x="4558"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6" name="Line 31"/>
                <p:cNvSpPr>
                  <a:spLocks noChangeShapeType="1"/>
                </p:cNvSpPr>
                <p:nvPr/>
              </p:nvSpPr>
              <p:spPr bwMode="auto">
                <a:xfrm>
                  <a:off x="5329"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7" name="Line 32"/>
                <p:cNvSpPr>
                  <a:spLocks noChangeShapeType="1"/>
                </p:cNvSpPr>
                <p:nvPr/>
              </p:nvSpPr>
              <p:spPr bwMode="auto">
                <a:xfrm rot="10800000">
                  <a:off x="930"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8" name="Line 33"/>
                <p:cNvSpPr>
                  <a:spLocks noChangeShapeType="1"/>
                </p:cNvSpPr>
                <p:nvPr/>
              </p:nvSpPr>
              <p:spPr bwMode="auto">
                <a:xfrm rot="10800000">
                  <a:off x="2517"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9" name="Line 34"/>
                <p:cNvSpPr>
                  <a:spLocks noChangeShapeType="1"/>
                </p:cNvSpPr>
                <p:nvPr/>
              </p:nvSpPr>
              <p:spPr bwMode="auto">
                <a:xfrm rot="10800000">
                  <a:off x="3697"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600" name="Line 35"/>
                <p:cNvSpPr>
                  <a:spLocks noChangeShapeType="1"/>
                </p:cNvSpPr>
                <p:nvPr/>
              </p:nvSpPr>
              <p:spPr bwMode="auto">
                <a:xfrm rot="10800000">
                  <a:off x="4694"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601" name="Text Box 36"/>
                <p:cNvSpPr txBox="1">
                  <a:spLocks noChangeArrowheads="1"/>
                </p:cNvSpPr>
                <p:nvPr/>
              </p:nvSpPr>
              <p:spPr bwMode="auto">
                <a:xfrm>
                  <a:off x="1065"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A</a:t>
                  </a:r>
                </a:p>
              </p:txBody>
            </p:sp>
            <p:sp>
              <p:nvSpPr>
                <p:cNvPr id="23602" name="Text Box 37"/>
                <p:cNvSpPr txBox="1">
                  <a:spLocks noChangeArrowheads="1"/>
                </p:cNvSpPr>
                <p:nvPr/>
              </p:nvSpPr>
              <p:spPr bwMode="auto">
                <a:xfrm>
                  <a:off x="1791"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B</a:t>
                  </a:r>
                </a:p>
              </p:txBody>
            </p:sp>
            <p:sp>
              <p:nvSpPr>
                <p:cNvPr id="23603" name="Text Box 38"/>
                <p:cNvSpPr txBox="1">
                  <a:spLocks noChangeArrowheads="1"/>
                </p:cNvSpPr>
                <p:nvPr/>
              </p:nvSpPr>
              <p:spPr bwMode="auto">
                <a:xfrm>
                  <a:off x="2698"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C</a:t>
                  </a:r>
                </a:p>
              </p:txBody>
            </p:sp>
            <p:sp>
              <p:nvSpPr>
                <p:cNvPr id="23604" name="Text Box 39"/>
                <p:cNvSpPr txBox="1">
                  <a:spLocks noChangeArrowheads="1"/>
                </p:cNvSpPr>
                <p:nvPr/>
              </p:nvSpPr>
              <p:spPr bwMode="auto">
                <a:xfrm>
                  <a:off x="4104"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D</a:t>
                  </a:r>
                </a:p>
              </p:txBody>
            </p:sp>
            <p:sp>
              <p:nvSpPr>
                <p:cNvPr id="23605" name="Text Box 40"/>
                <p:cNvSpPr txBox="1">
                  <a:spLocks noChangeArrowheads="1"/>
                </p:cNvSpPr>
                <p:nvPr/>
              </p:nvSpPr>
              <p:spPr bwMode="auto">
                <a:xfrm>
                  <a:off x="4967" y="1480"/>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E</a:t>
                  </a:r>
                </a:p>
              </p:txBody>
            </p:sp>
          </p:grpSp>
          <p:sp>
            <p:nvSpPr>
              <p:cNvPr id="23581" name="Text Box 41"/>
              <p:cNvSpPr txBox="1">
                <a:spLocks noChangeArrowheads="1"/>
              </p:cNvSpPr>
              <p:nvPr/>
            </p:nvSpPr>
            <p:spPr bwMode="auto">
              <a:xfrm>
                <a:off x="3334" y="1662"/>
                <a:ext cx="36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b</a:t>
                </a:r>
              </a:p>
            </p:txBody>
          </p:sp>
          <p:sp>
            <p:nvSpPr>
              <p:cNvPr id="23582" name="Text Box 42"/>
              <p:cNvSpPr txBox="1">
                <a:spLocks noChangeArrowheads="1"/>
              </p:cNvSpPr>
              <p:nvPr/>
            </p:nvSpPr>
            <p:spPr bwMode="auto">
              <a:xfrm>
                <a:off x="2336" y="1661"/>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a</a:t>
                </a:r>
              </a:p>
            </p:txBody>
          </p:sp>
        </p:grpSp>
        <p:grpSp>
          <p:nvGrpSpPr>
            <p:cNvPr id="23569" name="Group 43"/>
            <p:cNvGrpSpPr>
              <a:grpSpLocks/>
            </p:cNvGrpSpPr>
            <p:nvPr/>
          </p:nvGrpSpPr>
          <p:grpSpPr bwMode="auto">
            <a:xfrm>
              <a:off x="952" y="1910"/>
              <a:ext cx="4536" cy="272"/>
              <a:chOff x="975" y="1797"/>
              <a:chExt cx="4536" cy="272"/>
            </a:xfrm>
          </p:grpSpPr>
          <p:sp>
            <p:nvSpPr>
              <p:cNvPr id="23575" name="Rectangle 44"/>
              <p:cNvSpPr>
                <a:spLocks noChangeArrowheads="1"/>
              </p:cNvSpPr>
              <p:nvPr/>
            </p:nvSpPr>
            <p:spPr bwMode="auto">
              <a:xfrm>
                <a:off x="975" y="1797"/>
                <a:ext cx="499"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6" name="Rectangle 45"/>
              <p:cNvSpPr>
                <a:spLocks noChangeArrowheads="1"/>
              </p:cNvSpPr>
              <p:nvPr/>
            </p:nvSpPr>
            <p:spPr bwMode="auto">
              <a:xfrm>
                <a:off x="1474" y="1797"/>
                <a:ext cx="907"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7" name="Rectangle 46"/>
              <p:cNvSpPr>
                <a:spLocks noChangeArrowheads="1"/>
              </p:cNvSpPr>
              <p:nvPr/>
            </p:nvSpPr>
            <p:spPr bwMode="auto">
              <a:xfrm>
                <a:off x="2562" y="1797"/>
                <a:ext cx="590"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8" name="Rectangle 47"/>
              <p:cNvSpPr>
                <a:spLocks noChangeArrowheads="1"/>
              </p:cNvSpPr>
              <p:nvPr/>
            </p:nvSpPr>
            <p:spPr bwMode="auto">
              <a:xfrm>
                <a:off x="3742" y="1797"/>
                <a:ext cx="998"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9" name="Rectangle 48"/>
              <p:cNvSpPr>
                <a:spLocks noChangeArrowheads="1"/>
              </p:cNvSpPr>
              <p:nvPr/>
            </p:nvSpPr>
            <p:spPr bwMode="auto">
              <a:xfrm>
                <a:off x="4740" y="1797"/>
                <a:ext cx="771"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sp>
          <p:nvSpPr>
            <p:cNvPr id="23570" name="Line 49"/>
            <p:cNvSpPr>
              <a:spLocks noChangeShapeType="1"/>
            </p:cNvSpPr>
            <p:nvPr/>
          </p:nvSpPr>
          <p:spPr bwMode="auto">
            <a:xfrm flipV="1">
              <a:off x="930" y="220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1" name="Line 50"/>
            <p:cNvSpPr>
              <a:spLocks noChangeShapeType="1"/>
            </p:cNvSpPr>
            <p:nvPr/>
          </p:nvSpPr>
          <p:spPr bwMode="auto">
            <a:xfrm>
              <a:off x="930" y="234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3572" name="Group 51"/>
            <p:cNvGrpSpPr>
              <a:grpSpLocks/>
            </p:cNvGrpSpPr>
            <p:nvPr/>
          </p:nvGrpSpPr>
          <p:grpSpPr bwMode="auto">
            <a:xfrm>
              <a:off x="5375" y="2205"/>
              <a:ext cx="90" cy="136"/>
              <a:chOff x="5103" y="2205"/>
              <a:chExt cx="90" cy="136"/>
            </a:xfrm>
          </p:grpSpPr>
          <p:sp>
            <p:nvSpPr>
              <p:cNvPr id="23573" name="Line 52"/>
              <p:cNvSpPr>
                <a:spLocks noChangeShapeType="1"/>
              </p:cNvSpPr>
              <p:nvPr/>
            </p:nvSpPr>
            <p:spPr bwMode="auto">
              <a:xfrm flipV="1">
                <a:off x="5193" y="220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4" name="Line 53"/>
              <p:cNvSpPr>
                <a:spLocks noChangeShapeType="1"/>
              </p:cNvSpPr>
              <p:nvPr/>
            </p:nvSpPr>
            <p:spPr bwMode="auto">
              <a:xfrm>
                <a:off x="5103" y="234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23556" name="Rectangle 54"/>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anose="02020603050405020304" pitchFamily="18" charset="0"/>
                <a:cs typeface="Times New Roman" panose="02020603050405020304" pitchFamily="18" charset="0"/>
              </a:rPr>
              <a:t>Prosodic Features (</a:t>
            </a:r>
            <a:r>
              <a:rPr lang="en-US" altLang="zh-TW" sz="3300" b="1" dirty="0" smtClean="0">
                <a:latin typeface="Times New Roman" panose="02020603050405020304" pitchFamily="18" charset="0"/>
                <a:ea typeface="BatangChe" pitchFamily="49" charset="-127"/>
                <a:cs typeface="Times New Roman" panose="02020603050405020304" pitchFamily="18" charset="0"/>
              </a:rPr>
              <a:t>Ⅱ</a:t>
            </a:r>
            <a:r>
              <a:rPr lang="en-US" altLang="zh-TW" sz="3300" b="1" dirty="0" smtClean="0">
                <a:latin typeface="Times New Roman" panose="02020603050405020304" pitchFamily="18" charset="0"/>
                <a:cs typeface="Times New Roman" panose="02020603050405020304" pitchFamily="18" charset="0"/>
              </a:rPr>
              <a:t>)</a:t>
            </a:r>
          </a:p>
        </p:txBody>
      </p:sp>
      <p:grpSp>
        <p:nvGrpSpPr>
          <p:cNvPr id="9" name="Group 55"/>
          <p:cNvGrpSpPr>
            <a:grpSpLocks/>
          </p:cNvGrpSpPr>
          <p:nvPr/>
        </p:nvGrpSpPr>
        <p:grpSpPr bwMode="auto">
          <a:xfrm>
            <a:off x="457200" y="2118360"/>
            <a:ext cx="9217025" cy="4392613"/>
            <a:chOff x="340" y="1548"/>
            <a:chExt cx="5806" cy="2926"/>
          </a:xfrm>
        </p:grpSpPr>
        <p:sp>
          <p:nvSpPr>
            <p:cNvPr id="23558" name="Rectangle 56"/>
            <p:cNvSpPr>
              <a:spLocks noChangeArrowheads="1"/>
            </p:cNvSpPr>
            <p:nvPr/>
          </p:nvSpPr>
          <p:spPr bwMode="auto">
            <a:xfrm>
              <a:off x="2653" y="2478"/>
              <a:ext cx="1089"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59" name="Rectangle 57"/>
            <p:cNvSpPr>
              <a:spLocks noChangeArrowheads="1"/>
            </p:cNvSpPr>
            <p:nvPr/>
          </p:nvSpPr>
          <p:spPr bwMode="auto">
            <a:xfrm>
              <a:off x="2971" y="3023"/>
              <a:ext cx="2676"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20000"/>
                </a:lnSpc>
                <a:spcBef>
                  <a:spcPct val="20000"/>
                </a:spcBef>
                <a:buFontTx/>
                <a:buChar char="•"/>
              </a:pPr>
              <a:endParaRPr lang="en-US" altLang="zh-TW" sz="2000"/>
            </a:p>
            <a:p>
              <a:pPr lvl="1" eaLnBrk="1" hangingPunct="1">
                <a:spcBef>
                  <a:spcPct val="20000"/>
                </a:spcBef>
                <a:buFontTx/>
                <a:buChar char="–"/>
              </a:pPr>
              <a:endParaRPr lang="en-US" altLang="zh-TW" sz="2000"/>
            </a:p>
          </p:txBody>
        </p:sp>
        <p:sp>
          <p:nvSpPr>
            <p:cNvPr id="23560" name="Text Box 58"/>
            <p:cNvSpPr txBox="1">
              <a:spLocks noChangeAspect="1" noChangeArrowheads="1"/>
            </p:cNvSpPr>
            <p:nvPr/>
          </p:nvSpPr>
          <p:spPr bwMode="auto">
            <a:xfrm>
              <a:off x="386" y="2647"/>
              <a:ext cx="285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buSzPct val="70000"/>
                <a:buFont typeface="Wingdings" charset="2"/>
                <a:buChar char="p"/>
              </a:pPr>
              <a:r>
                <a:rPr lang="en-US" altLang="zh-TW" sz="2000" dirty="0">
                  <a:latin typeface="Times New Roman" pitchFamily="16" charset="0"/>
                </a:rPr>
                <a:t> Pause duration  </a:t>
              </a:r>
              <a:r>
                <a:rPr lang="en-US" altLang="zh-TW" dirty="0">
                  <a:solidFill>
                    <a:srgbClr val="FF0000"/>
                  </a:solidFill>
                  <a:latin typeface="Times New Roman" pitchFamily="16" charset="0"/>
                </a:rPr>
                <a:t>b</a:t>
              </a:r>
            </a:p>
            <a:p>
              <a:pPr eaLnBrk="1" hangingPunct="1">
                <a:lnSpc>
                  <a:spcPct val="110000"/>
                </a:lnSpc>
                <a:buSzPct val="70000"/>
                <a:buFont typeface="Wingdings" charset="2"/>
                <a:buChar char="p"/>
              </a:pPr>
              <a:r>
                <a:rPr lang="en-US" altLang="zh-TW" sz="2000" dirty="0">
                  <a:latin typeface="Times New Roman" pitchFamily="16" charset="0"/>
                </a:rPr>
                <a:t> Average syllable duration</a:t>
              </a:r>
            </a:p>
            <a:p>
              <a:pPr lvl="1" eaLnBrk="1" hangingPunct="1">
                <a:lnSpc>
                  <a:spcPct val="110000"/>
                </a:lnSpc>
                <a:buSzPct val="70000"/>
                <a:buFont typeface="Wingdings" charset="2"/>
                <a:buNone/>
              </a:pPr>
              <a:r>
                <a:rPr lang="en-US" altLang="zh-TW" sz="2000" dirty="0">
                  <a:solidFill>
                    <a:srgbClr val="008000"/>
                  </a:solidFill>
                  <a:latin typeface="Times New Roman" pitchFamily="16" charset="0"/>
                </a:rPr>
                <a:t>     </a:t>
              </a:r>
              <a:r>
                <a:rPr lang="en-US" altLang="zh-TW" dirty="0">
                  <a:solidFill>
                    <a:srgbClr val="FF0000"/>
                  </a:solidFill>
                  <a:latin typeface="Times New Roman" pitchFamily="16" charset="0"/>
                </a:rPr>
                <a:t>(B+C+D+E)/4 </a:t>
              </a:r>
              <a:r>
                <a:rPr lang="en-US" altLang="zh-TW" i="1" dirty="0">
                  <a:solidFill>
                    <a:srgbClr val="FF0000"/>
                  </a:solidFill>
                  <a:latin typeface="Times New Roman" pitchFamily="16" charset="0"/>
                </a:rPr>
                <a:t>or</a:t>
              </a:r>
              <a:r>
                <a:rPr lang="en-US" altLang="zh-TW" dirty="0">
                  <a:solidFill>
                    <a:srgbClr val="FF0000"/>
                  </a:solidFill>
                  <a:latin typeface="Times New Roman" pitchFamily="16" charset="0"/>
                </a:rPr>
                <a:t> ( </a:t>
              </a:r>
              <a:r>
                <a:rPr lang="en-US" altLang="zh-TW" u="sng" dirty="0">
                  <a:solidFill>
                    <a:srgbClr val="FF0000"/>
                  </a:solidFill>
                  <a:latin typeface="Times New Roman" pitchFamily="16" charset="0"/>
                </a:rPr>
                <a:t>(D+E)/2</a:t>
              </a:r>
              <a:r>
                <a:rPr lang="en-US" altLang="zh-TW" dirty="0">
                  <a:solidFill>
                    <a:srgbClr val="FF0000"/>
                  </a:solidFill>
                  <a:latin typeface="Times New Roman" pitchFamily="16" charset="0"/>
                </a:rPr>
                <a:t> + </a:t>
              </a:r>
              <a:r>
                <a:rPr lang="en-US" altLang="zh-TW" u="sng" dirty="0">
                  <a:solidFill>
                    <a:srgbClr val="FF0000"/>
                  </a:solidFill>
                  <a:latin typeface="Times New Roman" pitchFamily="16" charset="0"/>
                </a:rPr>
                <a:t>C</a:t>
              </a:r>
              <a:r>
                <a:rPr lang="en-US" altLang="zh-TW" dirty="0">
                  <a:solidFill>
                    <a:srgbClr val="FF0000"/>
                  </a:solidFill>
                  <a:latin typeface="Times New Roman" pitchFamily="16" charset="0"/>
                </a:rPr>
                <a:t> )/2</a:t>
              </a:r>
            </a:p>
            <a:p>
              <a:pPr eaLnBrk="1" hangingPunct="1">
                <a:lnSpc>
                  <a:spcPct val="110000"/>
                </a:lnSpc>
                <a:buSzPct val="70000"/>
                <a:buFont typeface="Wingdings" charset="2"/>
                <a:buChar char="p"/>
              </a:pPr>
              <a:r>
                <a:rPr lang="en-US" altLang="zh-TW" sz="2000" dirty="0">
                  <a:latin typeface="Times New Roman" pitchFamily="16" charset="0"/>
                </a:rPr>
                <a:t> Average syllable duration ratio</a:t>
              </a:r>
            </a:p>
            <a:p>
              <a:pPr lvl="1" eaLnBrk="1" hangingPunct="1">
                <a:lnSpc>
                  <a:spcPct val="110000"/>
                </a:lnSpc>
                <a:buSzPct val="70000"/>
                <a:buFont typeface="Wingdings" charset="2"/>
                <a:buNone/>
              </a:pPr>
              <a:r>
                <a:rPr lang="en-US" altLang="zh-TW" sz="2000" dirty="0">
                  <a:solidFill>
                    <a:srgbClr val="008000"/>
                  </a:solidFill>
                  <a:latin typeface="Times New Roman" pitchFamily="16" charset="0"/>
                </a:rPr>
                <a:t>     </a:t>
              </a:r>
              <a:r>
                <a:rPr lang="en-US" altLang="zh-TW" dirty="0">
                  <a:solidFill>
                    <a:srgbClr val="FF0000"/>
                  </a:solidFill>
                  <a:latin typeface="Times New Roman" pitchFamily="16" charset="0"/>
                </a:rPr>
                <a:t>(D+E)/(B+C) </a:t>
              </a:r>
              <a:r>
                <a:rPr lang="en-US" altLang="zh-TW" i="1" dirty="0">
                  <a:solidFill>
                    <a:srgbClr val="FF0000"/>
                  </a:solidFill>
                  <a:latin typeface="Times New Roman" pitchFamily="16" charset="0"/>
                </a:rPr>
                <a:t>or</a:t>
              </a:r>
              <a:r>
                <a:rPr lang="en-US" altLang="zh-TW" dirty="0">
                  <a:solidFill>
                    <a:srgbClr val="FF0000"/>
                  </a:solidFill>
                  <a:latin typeface="Times New Roman" pitchFamily="16" charset="0"/>
                </a:rPr>
                <a:t> </a:t>
              </a:r>
              <a:r>
                <a:rPr lang="en-US" altLang="zh-TW" u="sng" dirty="0">
                  <a:solidFill>
                    <a:srgbClr val="FF0000"/>
                  </a:solidFill>
                  <a:latin typeface="Times New Roman" pitchFamily="16" charset="0"/>
                </a:rPr>
                <a:t>(D+E)/2</a:t>
              </a:r>
              <a:r>
                <a:rPr lang="en-US" altLang="zh-TW" dirty="0">
                  <a:solidFill>
                    <a:srgbClr val="FF0000"/>
                  </a:solidFill>
                  <a:latin typeface="Times New Roman" pitchFamily="16" charset="0"/>
                </a:rPr>
                <a:t> /C</a:t>
              </a:r>
            </a:p>
            <a:p>
              <a:pPr eaLnBrk="1" hangingPunct="1">
                <a:spcBef>
                  <a:spcPct val="50000"/>
                </a:spcBef>
              </a:pPr>
              <a:endParaRPr lang="en-US" altLang="zh-TW" dirty="0">
                <a:solidFill>
                  <a:srgbClr val="FF0000"/>
                </a:solidFill>
                <a:latin typeface="Times New Roman" pitchFamily="16" charset="0"/>
              </a:endParaRPr>
            </a:p>
          </p:txBody>
        </p:sp>
        <p:sp>
          <p:nvSpPr>
            <p:cNvPr id="23561" name="Text Box 59"/>
            <p:cNvSpPr txBox="1">
              <a:spLocks noChangeAspect="1" noChangeArrowheads="1"/>
            </p:cNvSpPr>
            <p:nvPr/>
          </p:nvSpPr>
          <p:spPr bwMode="auto">
            <a:xfrm>
              <a:off x="3062" y="2647"/>
              <a:ext cx="3084"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buSzPct val="70000"/>
                <a:buFont typeface="Wingdings" charset="2"/>
                <a:buChar char="p"/>
              </a:pPr>
              <a:r>
                <a:rPr lang="en-US" altLang="zh-TW" sz="2000">
                  <a:latin typeface="Times New Roman" pitchFamily="16" charset="0"/>
                </a:rPr>
                <a:t> Combination of pause &amp; syllable</a:t>
              </a:r>
            </a:p>
            <a:p>
              <a:pPr eaLnBrk="1" hangingPunct="1">
                <a:lnSpc>
                  <a:spcPct val="110000"/>
                </a:lnSpc>
                <a:buSzPct val="70000"/>
                <a:buFont typeface="Wingdings" charset="2"/>
                <a:buNone/>
              </a:pPr>
              <a:r>
                <a:rPr lang="en-US" altLang="zh-TW" sz="2000">
                  <a:solidFill>
                    <a:srgbClr val="008000"/>
                  </a:solidFill>
                  <a:latin typeface="Times New Roman" pitchFamily="16" charset="0"/>
                </a:rPr>
                <a:t>     </a:t>
              </a:r>
              <a:r>
                <a:rPr lang="en-US" altLang="zh-TW" sz="2000">
                  <a:latin typeface="Times New Roman" pitchFamily="16" charset="0"/>
                </a:rPr>
                <a:t>features (ratio or product)</a:t>
              </a:r>
            </a:p>
            <a:p>
              <a:pPr eaLnBrk="1" hangingPunct="1">
                <a:lnSpc>
                  <a:spcPct val="110000"/>
                </a:lnSpc>
                <a:buSzPct val="70000"/>
                <a:buFont typeface="Wingdings" charset="2"/>
                <a:buNone/>
              </a:pPr>
              <a:r>
                <a:rPr lang="en-US" altLang="zh-TW" sz="2000">
                  <a:solidFill>
                    <a:srgbClr val="008000"/>
                  </a:solidFill>
                  <a:latin typeface="Times New Roman" pitchFamily="16" charset="0"/>
                </a:rPr>
                <a:t>      </a:t>
              </a:r>
              <a:r>
                <a:rPr lang="en-US" altLang="zh-TW">
                  <a:solidFill>
                    <a:srgbClr val="FF0000"/>
                  </a:solidFill>
                  <a:latin typeface="Times New Roman" pitchFamily="16" charset="0"/>
                </a:rPr>
                <a:t>C*b , D*b, C/b, D/b</a:t>
              </a:r>
            </a:p>
            <a:p>
              <a:pPr eaLnBrk="1" hangingPunct="1">
                <a:lnSpc>
                  <a:spcPct val="110000"/>
                </a:lnSpc>
                <a:buSzPct val="70000"/>
                <a:buFont typeface="Wingdings" charset="2"/>
                <a:buChar char="p"/>
              </a:pPr>
              <a:r>
                <a:rPr lang="en-US" altLang="zh-TW" sz="2000">
                  <a:latin typeface="Times New Roman" pitchFamily="16" charset="0"/>
                </a:rPr>
                <a:t> Lengthening </a:t>
              </a:r>
              <a:r>
                <a:rPr lang="en-US" altLang="zh-TW" sz="2000">
                  <a:solidFill>
                    <a:srgbClr val="008000"/>
                  </a:solidFill>
                  <a:latin typeface="Times New Roman" pitchFamily="16" charset="0"/>
                </a:rPr>
                <a:t>  </a:t>
              </a:r>
              <a:r>
                <a:rPr lang="en-US" altLang="zh-TW">
                  <a:solidFill>
                    <a:srgbClr val="FF0000"/>
                  </a:solidFill>
                  <a:latin typeface="Times New Roman" pitchFamily="16" charset="0"/>
                </a:rPr>
                <a:t>C / ( </a:t>
              </a:r>
              <a:r>
                <a:rPr lang="en-US" altLang="zh-TW" u="sng">
                  <a:solidFill>
                    <a:srgbClr val="FF0000"/>
                  </a:solidFill>
                  <a:latin typeface="Times New Roman" pitchFamily="16" charset="0"/>
                </a:rPr>
                <a:t>(A+B)/2</a:t>
              </a:r>
              <a:r>
                <a:rPr lang="en-US" altLang="zh-TW">
                  <a:solidFill>
                    <a:srgbClr val="FF0000"/>
                  </a:solidFill>
                  <a:latin typeface="Times New Roman" pitchFamily="16" charset="0"/>
                </a:rPr>
                <a:t> ) </a:t>
              </a:r>
            </a:p>
            <a:p>
              <a:pPr eaLnBrk="1" hangingPunct="1">
                <a:lnSpc>
                  <a:spcPct val="110000"/>
                </a:lnSpc>
                <a:buSzPct val="70000"/>
                <a:buFont typeface="Wingdings" charset="2"/>
                <a:buChar char="p"/>
              </a:pPr>
              <a:r>
                <a:rPr lang="en-US" altLang="zh-TW" sz="2000">
                  <a:latin typeface="Times New Roman" pitchFamily="16" charset="0"/>
                </a:rPr>
                <a:t> Standard deviation of feature values</a:t>
              </a:r>
            </a:p>
          </p:txBody>
        </p:sp>
        <p:sp>
          <p:nvSpPr>
            <p:cNvPr id="23562" name="Line 60"/>
            <p:cNvSpPr>
              <a:spLocks noChangeAspect="1" noChangeShapeType="1"/>
            </p:cNvSpPr>
            <p:nvPr/>
          </p:nvSpPr>
          <p:spPr bwMode="auto">
            <a:xfrm>
              <a:off x="2994" y="1548"/>
              <a:ext cx="0" cy="181"/>
            </a:xfrm>
            <a:prstGeom prst="line">
              <a:avLst/>
            </a:prstGeom>
            <a:noFill/>
            <a:ln w="6985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563" name="AutoShape 61"/>
            <p:cNvSpPr>
              <a:spLocks noChangeArrowheads="1"/>
            </p:cNvSpPr>
            <p:nvPr/>
          </p:nvSpPr>
          <p:spPr bwMode="auto">
            <a:xfrm>
              <a:off x="340" y="2585"/>
              <a:ext cx="5353" cy="1299"/>
            </a:xfrm>
            <a:prstGeom prst="roundRect">
              <a:avLst>
                <a:gd name="adj" fmla="val 16667"/>
              </a:avLst>
            </a:pr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sp>
        <p:nvSpPr>
          <p:cNvPr id="6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custDataLst>
      <p:tags r:id="rId1"/>
    </p:custDataLst>
    <p:extLst>
      <p:ext uri="{BB962C8B-B14F-4D97-AF65-F5344CB8AC3E}">
        <p14:creationId xmlns:p14="http://schemas.microsoft.com/office/powerpoint/2010/main" val="409672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6" name="Rectangle 54"/>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200" b="1" dirty="0" smtClean="0">
                <a:latin typeface="Times New Roman" panose="02020603050405020304" pitchFamily="18" charset="0"/>
                <a:cs typeface="Times New Roman" panose="02020603050405020304" pitchFamily="18" charset="0"/>
              </a:rPr>
              <a:t>Random Forest for Tone Recognition for Mandarin</a:t>
            </a:r>
          </a:p>
        </p:txBody>
      </p:sp>
      <p:sp>
        <p:nvSpPr>
          <p:cNvPr id="7" name="內容版面配置區 2"/>
          <p:cNvSpPr>
            <a:spLocks noGrp="1"/>
          </p:cNvSpPr>
          <p:nvPr>
            <p:ph idx="1"/>
          </p:nvPr>
        </p:nvSpPr>
        <p:spPr>
          <a:xfrm>
            <a:off x="0" y="907200"/>
            <a:ext cx="9144000" cy="2080570"/>
          </a:xfrm>
        </p:spPr>
        <p:txBody>
          <a:bodyPr wrap="square">
            <a:spAutoFit/>
          </a:bodyPr>
          <a:lstStyle/>
          <a:p>
            <a:pPr eaLnBrk="1" hangingPunct="1"/>
            <a:r>
              <a:rPr lang="en-US" altLang="zh-TW" sz="2800" b="1" dirty="0" smtClean="0">
                <a:latin typeface="Times New Roman" panose="02020603050405020304" pitchFamily="18" charset="0"/>
                <a:cs typeface="Times New Roman" panose="02020603050405020304" pitchFamily="18" charset="0"/>
              </a:rPr>
              <a:t>Random </a:t>
            </a:r>
            <a:r>
              <a:rPr lang="en-US" altLang="zh-TW" sz="2800" b="1" dirty="0">
                <a:latin typeface="Times New Roman" panose="02020603050405020304" pitchFamily="18" charset="0"/>
                <a:cs typeface="Times New Roman" panose="02020603050405020304" pitchFamily="18" charset="0"/>
              </a:rPr>
              <a:t>Forest </a:t>
            </a:r>
            <a:endParaRPr lang="en-US" altLang="zh-TW" sz="2800" b="1" dirty="0" smtClean="0">
              <a:latin typeface="Times New Roman" panose="02020603050405020304" pitchFamily="18" charset="0"/>
              <a:cs typeface="Times New Roman" panose="02020603050405020304" pitchFamily="18" charset="0"/>
            </a:endParaRPr>
          </a:p>
          <a:p>
            <a:pPr lvl="1" eaLnBrk="1" hangingPunct="1"/>
            <a:r>
              <a:rPr lang="en-US" altLang="zh-TW" sz="2200" dirty="0" smtClean="0">
                <a:latin typeface="Times New Roman" panose="02020603050405020304" pitchFamily="18" charset="0"/>
                <a:cs typeface="Times New Roman" panose="02020603050405020304" pitchFamily="18" charset="0"/>
              </a:rPr>
              <a:t>a large number of decision trees </a:t>
            </a:r>
          </a:p>
          <a:p>
            <a:pPr lvl="1" eaLnBrk="1" hangingPunct="1"/>
            <a:r>
              <a:rPr lang="en-US" altLang="zh-TW" sz="2200" dirty="0" smtClean="0">
                <a:latin typeface="Times New Roman" panose="02020603050405020304" pitchFamily="18" charset="0"/>
                <a:cs typeface="Times New Roman" panose="02020603050405020304" pitchFamily="18" charset="0"/>
              </a:rPr>
              <a:t>each trained with a randomly selected subset of training data and/or a randomly selected</a:t>
            </a:r>
            <a:r>
              <a:rPr lang="en-US" altLang="zh-TW" sz="2200" dirty="0">
                <a:latin typeface="Times New Roman" panose="02020603050405020304" pitchFamily="18" charset="0"/>
                <a:cs typeface="Times New Roman" panose="02020603050405020304" pitchFamily="18" charset="0"/>
              </a:rPr>
              <a:t> subset of </a:t>
            </a:r>
            <a:r>
              <a:rPr lang="en-US" altLang="zh-TW" sz="2200" dirty="0" smtClean="0">
                <a:latin typeface="Times New Roman" panose="02020603050405020304" pitchFamily="18" charset="0"/>
                <a:cs typeface="Times New Roman" panose="02020603050405020304" pitchFamily="18" charset="0"/>
              </a:rPr>
              <a:t> features</a:t>
            </a:r>
          </a:p>
          <a:p>
            <a:pPr lvl="1" eaLnBrk="1" hangingPunct="1"/>
            <a:r>
              <a:rPr lang="en-US" altLang="zh-TW" sz="2200" dirty="0" smtClean="0">
                <a:latin typeface="Times New Roman" panose="02020603050405020304" pitchFamily="18" charset="0"/>
                <a:cs typeface="Times New Roman" panose="02020603050405020304" pitchFamily="18" charset="0"/>
              </a:rPr>
              <a:t>decision for test data by voting of all trees</a:t>
            </a:r>
            <a:endParaRPr lang="en-US" altLang="zh-TW" sz="2200" dirty="0">
              <a:latin typeface="Times New Roman" panose="02020603050405020304" pitchFamily="18" charset="0"/>
              <a:cs typeface="Times New Roman" panose="02020603050405020304" pitchFamily="18" charset="0"/>
            </a:endParaRPr>
          </a:p>
        </p:txBody>
      </p:sp>
      <p:sp>
        <p:nvSpPr>
          <p:cNvPr id="14" name="等腰三角形 13"/>
          <p:cNvSpPr>
            <a:spLocks noChangeAspect="1"/>
          </p:cNvSpPr>
          <p:nvPr/>
        </p:nvSpPr>
        <p:spPr>
          <a:xfrm>
            <a:off x="2537108" y="400506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p:cNvSpPr>
            <a:spLocks noChangeAspect="1"/>
          </p:cNvSpPr>
          <p:nvPr/>
        </p:nvSpPr>
        <p:spPr>
          <a:xfrm>
            <a:off x="1168956" y="364502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a:spLocks noChangeAspect="1"/>
          </p:cNvSpPr>
          <p:nvPr/>
        </p:nvSpPr>
        <p:spPr>
          <a:xfrm>
            <a:off x="16828" y="3429000"/>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p:cNvSpPr>
            <a:spLocks noChangeAspect="1"/>
          </p:cNvSpPr>
          <p:nvPr/>
        </p:nvSpPr>
        <p:spPr>
          <a:xfrm>
            <a:off x="5436096" y="4149080"/>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等腰三角形 16"/>
          <p:cNvSpPr>
            <a:spLocks noChangeAspect="1"/>
          </p:cNvSpPr>
          <p:nvPr/>
        </p:nvSpPr>
        <p:spPr>
          <a:xfrm>
            <a:off x="6372200" y="2996952"/>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p:cNvSpPr>
            <a:spLocks noChangeAspect="1"/>
          </p:cNvSpPr>
          <p:nvPr/>
        </p:nvSpPr>
        <p:spPr>
          <a:xfrm>
            <a:off x="5162208" y="328498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500056" y="4427820"/>
            <a:ext cx="576000" cy="369332"/>
          </a:xfrm>
          <a:prstGeom prst="rect">
            <a:avLst/>
          </a:prstGeom>
          <a:noFill/>
        </p:spPr>
        <p:txBody>
          <a:bodyPr wrap="square" rtlCol="0">
            <a:spAutoFit/>
          </a:bodyPr>
          <a:lstStyle/>
          <a:p>
            <a:pPr algn="ctr"/>
            <a:r>
              <a:rPr lang="en-US" altLang="zh-TW" dirty="0" smtClean="0">
                <a:latin typeface="Arial"/>
                <a:cs typeface="Arial"/>
              </a:rPr>
              <a:t>• • •</a:t>
            </a:r>
            <a:endParaRPr lang="zh-TW" altLang="en-US" dirty="0"/>
          </a:p>
        </p:txBody>
      </p:sp>
    </p:spTree>
    <p:extLst>
      <p:ext uri="{BB962C8B-B14F-4D97-AF65-F5344CB8AC3E}">
        <p14:creationId xmlns:p14="http://schemas.microsoft.com/office/powerpoint/2010/main" val="107655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40768"/>
            <a:ext cx="55435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anose="02020603050405020304" pitchFamily="18" charset="0"/>
                <a:cs typeface="Times New Roman" panose="02020603050405020304" pitchFamily="18" charset="0"/>
              </a:rPr>
              <a:t>Recognition Framework with Prosodic Modeling</a:t>
            </a:r>
          </a:p>
        </p:txBody>
      </p:sp>
      <p:sp>
        <p:nvSpPr>
          <p:cNvPr id="24580" name="Rectangle 4"/>
          <p:cNvSpPr>
            <a:spLocks noGrp="1" noChangeArrowheads="1"/>
          </p:cNvSpPr>
          <p:nvPr>
            <p:ph type="body" sz="half" idx="2"/>
          </p:nvPr>
        </p:nvSpPr>
        <p:spPr bwMode="auto">
          <a:xfrm>
            <a:off x="0" y="5486400"/>
            <a:ext cx="9144000" cy="393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80000"/>
              </a:lnSpc>
            </a:pPr>
            <a:r>
              <a:rPr lang="en-US" altLang="zh-TW" sz="2400" b="1" dirty="0" smtClean="0">
                <a:latin typeface="Times New Roman" pitchFamily="16" charset="0"/>
              </a:rPr>
              <a:t>Rescoring Formula:</a:t>
            </a:r>
            <a:endParaRPr lang="en-US" altLang="zh-TW" sz="2000" dirty="0" smtClean="0"/>
          </a:p>
        </p:txBody>
      </p:sp>
      <p:sp>
        <p:nvSpPr>
          <p:cNvPr id="24581" name="Text Box 5"/>
          <p:cNvSpPr txBox="1">
            <a:spLocks noChangeArrowheads="1"/>
          </p:cNvSpPr>
          <p:nvPr/>
        </p:nvSpPr>
        <p:spPr bwMode="auto">
          <a:xfrm>
            <a:off x="3200400" y="6324600"/>
            <a:ext cx="3168650" cy="376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l-GR" altLang="zh-TW" i="1" dirty="0">
                <a:latin typeface="Times New Roman" pitchFamily="16" charset="0"/>
                <a:cs typeface="Times New Roman" pitchFamily="16" charset="0"/>
              </a:rPr>
              <a:t>λ</a:t>
            </a:r>
            <a:r>
              <a:rPr kumimoji="0" lang="en-US" altLang="zh-TW" i="1" baseline="-25000" dirty="0">
                <a:latin typeface="Times New Roman" pitchFamily="16" charset="0"/>
                <a:cs typeface="Times New Roman" pitchFamily="16" charset="0"/>
              </a:rPr>
              <a:t>l ,</a:t>
            </a:r>
            <a:r>
              <a:rPr kumimoji="0" lang="el-GR" altLang="zh-TW" i="1" dirty="0">
                <a:latin typeface="Times New Roman" pitchFamily="16" charset="0"/>
                <a:cs typeface="Times New Roman" pitchFamily="16" charset="0"/>
              </a:rPr>
              <a:t>λ</a:t>
            </a:r>
            <a:r>
              <a:rPr kumimoji="0" lang="en-US" altLang="zh-TW" i="1" baseline="-25000" dirty="0">
                <a:latin typeface="Times New Roman" pitchFamily="16" charset="0"/>
                <a:cs typeface="Times New Roman" pitchFamily="16" charset="0"/>
              </a:rPr>
              <a:t>p</a:t>
            </a:r>
            <a:r>
              <a:rPr kumimoji="0" lang="en-US" altLang="zh-TW" dirty="0">
                <a:latin typeface="Times New Roman" pitchFamily="16" charset="0"/>
                <a:cs typeface="Times New Roman" pitchFamily="16" charset="0"/>
              </a:rPr>
              <a:t>: weighting coefficients</a:t>
            </a:r>
            <a:endParaRPr kumimoji="0" lang="el-GR" altLang="zh-TW" dirty="0">
              <a:latin typeface="Times New Roman" pitchFamily="16" charset="0"/>
              <a:cs typeface="Times New Roman" pitchFamily="16" charset="0"/>
            </a:endParaRPr>
          </a:p>
        </p:txBody>
      </p:sp>
      <p:graphicFrame>
        <p:nvGraphicFramePr>
          <p:cNvPr id="24582" name="Object 6"/>
          <p:cNvGraphicFramePr>
            <a:graphicFrameLocks noChangeAspect="1"/>
          </p:cNvGraphicFramePr>
          <p:nvPr/>
        </p:nvGraphicFramePr>
        <p:xfrm>
          <a:off x="838200" y="5867400"/>
          <a:ext cx="5832475" cy="517525"/>
        </p:xfrm>
        <a:graphic>
          <a:graphicData uri="http://schemas.openxmlformats.org/presentationml/2006/ole">
            <mc:AlternateContent xmlns:mc="http://schemas.openxmlformats.org/markup-compatibility/2006">
              <mc:Choice xmlns:v="urn:schemas-microsoft-com:vml" Requires="v">
                <p:oleObj spid="_x0000_s8401" name="Equation" r:id="rId5" imgW="2717800" imgH="241300" progId="Equation.DSMT4">
                  <p:embed/>
                </p:oleObj>
              </mc:Choice>
              <mc:Fallback>
                <p:oleObj name="Equation" r:id="rId5" imgW="27178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867400"/>
                        <a:ext cx="5832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Oval 7"/>
          <p:cNvSpPr>
            <a:spLocks noChangeArrowheads="1"/>
          </p:cNvSpPr>
          <p:nvPr/>
        </p:nvSpPr>
        <p:spPr bwMode="auto">
          <a:xfrm>
            <a:off x="5638800" y="5791200"/>
            <a:ext cx="1079500" cy="574675"/>
          </a:xfrm>
          <a:prstGeom prst="ellipse">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4584" name="Text Box 8"/>
          <p:cNvSpPr txBox="1">
            <a:spLocks noChangeArrowheads="1"/>
          </p:cNvSpPr>
          <p:nvPr/>
        </p:nvSpPr>
        <p:spPr bwMode="auto">
          <a:xfrm>
            <a:off x="6705600" y="5715000"/>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dirty="0">
                <a:solidFill>
                  <a:srgbClr val="009900"/>
                </a:solidFill>
              </a:rPr>
              <a:t>Prosodic</a:t>
            </a:r>
          </a:p>
          <a:p>
            <a:pPr eaLnBrk="1" hangingPunct="1"/>
            <a:r>
              <a:rPr kumimoji="0" lang="en-US" altLang="zh-TW" dirty="0">
                <a:solidFill>
                  <a:srgbClr val="009900"/>
                </a:solidFill>
              </a:rPr>
              <a:t>model</a:t>
            </a:r>
          </a:p>
        </p:txBody>
      </p:sp>
      <p:sp>
        <p:nvSpPr>
          <p:cNvPr id="24585" name="Rectangle 10"/>
          <p:cNvSpPr>
            <a:spLocks noChangeArrowheads="1"/>
          </p:cNvSpPr>
          <p:nvPr/>
        </p:nvSpPr>
        <p:spPr bwMode="auto">
          <a:xfrm>
            <a:off x="0" y="907200"/>
            <a:ext cx="9144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90000"/>
              </a:lnSpc>
              <a:spcBef>
                <a:spcPct val="20000"/>
              </a:spcBef>
              <a:buFontTx/>
              <a:buChar char="•"/>
            </a:pPr>
            <a:r>
              <a:rPr lang="en-US" altLang="zh-TW" sz="2400" b="1" dirty="0" smtClean="0">
                <a:latin typeface="Times New Roman" pitchFamily="16" charset="0"/>
              </a:rPr>
              <a:t>An example approach: Two-pass </a:t>
            </a:r>
            <a:r>
              <a:rPr lang="en-US" altLang="zh-TW" sz="2400" b="1" dirty="0">
                <a:latin typeface="Times New Roman" pitchFamily="16" charset="0"/>
              </a:rPr>
              <a:t>Recognition</a:t>
            </a:r>
            <a:endParaRPr lang="en-US" altLang="zh-TW" sz="2400" dirty="0"/>
          </a:p>
        </p:txBody>
      </p:sp>
      <p:sp>
        <p:nvSpPr>
          <p:cNvPr id="1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35553715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6" name="Rectangle 3"/>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anose="02020603050405020304" pitchFamily="18" charset="0"/>
                <a:cs typeface="Times New Roman" panose="02020603050405020304" pitchFamily="18" charset="0"/>
              </a:rPr>
              <a:t>References</a:t>
            </a:r>
          </a:p>
        </p:txBody>
      </p:sp>
      <p:sp>
        <p:nvSpPr>
          <p:cNvPr id="7" name="Rectangle 10"/>
          <p:cNvSpPr>
            <a:spLocks noChangeArrowheads="1"/>
          </p:cNvSpPr>
          <p:nvPr/>
        </p:nvSpPr>
        <p:spPr bwMode="auto">
          <a:xfrm>
            <a:off x="0" y="907200"/>
            <a:ext cx="9144000" cy="545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FontTx/>
              <a:buChar char="•"/>
            </a:pPr>
            <a:r>
              <a:rPr lang="en-US" altLang="zh-TW" sz="2400" b="1" dirty="0" smtClean="0">
                <a:latin typeface="Times New Roman" pitchFamily="16" charset="0"/>
              </a:rPr>
              <a:t>Prosody</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Improved Large Vocabulary Mandarin Speech Recognition </a:t>
            </a:r>
            <a:r>
              <a:rPr lang="en-US" altLang="zh-TW" sz="2150" dirty="0" smtClean="0">
                <a:latin typeface="Times New Roman" pitchFamily="18" charset="0"/>
                <a:ea typeface="+mn-ea"/>
                <a:cs typeface="Times New Roman" pitchFamily="18" charset="0"/>
              </a:rPr>
              <a:t>by Selectively </a:t>
            </a:r>
            <a:r>
              <a:rPr lang="en-US" altLang="zh-TW" sz="2150" dirty="0">
                <a:latin typeface="Times New Roman" pitchFamily="18" charset="0"/>
                <a:ea typeface="+mn-ea"/>
                <a:cs typeface="Times New Roman" pitchFamily="18" charset="0"/>
              </a:rPr>
              <a:t>Using Tone Information with a Two-stage Prosodic </a:t>
            </a:r>
            <a:r>
              <a:rPr lang="en-US" altLang="zh-TW" sz="2150" dirty="0" smtClean="0">
                <a:latin typeface="Times New Roman" pitchFamily="18" charset="0"/>
                <a:ea typeface="+mn-ea"/>
                <a:cs typeface="Times New Roman" pitchFamily="18" charset="0"/>
              </a:rPr>
              <a:t>Model</a:t>
            </a:r>
            <a:r>
              <a:rPr lang="en-US" altLang="zh-TW" sz="2150" dirty="0">
                <a:latin typeface="Times New Roman" pitchFamily="18" charset="0"/>
                <a:ea typeface="+mn-ea"/>
                <a:cs typeface="Times New Roman" pitchFamily="18" charset="0"/>
              </a:rPr>
              <a:t>”, </a:t>
            </a:r>
            <a:r>
              <a:rPr lang="en-US" altLang="zh-TW" sz="2150" dirty="0" err="1">
                <a:latin typeface="Times New Roman" pitchFamily="18" charset="0"/>
                <a:ea typeface="+mn-ea"/>
                <a:cs typeface="Times New Roman" pitchFamily="18" charset="0"/>
              </a:rPr>
              <a:t>Interspeech</a:t>
            </a:r>
            <a:r>
              <a:rPr lang="en-US" altLang="zh-TW" sz="2150" dirty="0">
                <a:latin typeface="Times New Roman" pitchFamily="18" charset="0"/>
                <a:ea typeface="+mn-ea"/>
                <a:cs typeface="Times New Roman" pitchFamily="18" charset="0"/>
              </a:rPr>
              <a:t>, Brisbane</a:t>
            </a:r>
            <a:r>
              <a:rPr lang="en-US" altLang="zh-TW" sz="2150" dirty="0" smtClean="0">
                <a:latin typeface="Times New Roman" pitchFamily="18" charset="0"/>
                <a:ea typeface="+mn-ea"/>
                <a:cs typeface="Times New Roman" pitchFamily="18" charset="0"/>
              </a:rPr>
              <a:t>, Australia</a:t>
            </a:r>
            <a:r>
              <a:rPr lang="en-US" altLang="zh-TW" sz="2150" dirty="0">
                <a:latin typeface="Times New Roman" pitchFamily="18" charset="0"/>
                <a:ea typeface="+mn-ea"/>
                <a:cs typeface="Times New Roman" pitchFamily="18" charset="0"/>
              </a:rPr>
              <a:t>, Sep 2008, pp. </a:t>
            </a:r>
            <a:r>
              <a:rPr lang="en-US" altLang="zh-TW" sz="2150" dirty="0" smtClean="0">
                <a:latin typeface="Times New Roman" pitchFamily="18" charset="0"/>
                <a:ea typeface="+mn-ea"/>
                <a:cs typeface="Times New Roman" pitchFamily="18" charset="0"/>
              </a:rPr>
              <a:t>1137-1140</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Latent Prosodic Modeling (LPM) for Speech with Applications </a:t>
            </a:r>
            <a:r>
              <a:rPr lang="en-US" altLang="zh-TW" sz="2150" dirty="0" smtClean="0">
                <a:latin typeface="Times New Roman" pitchFamily="18" charset="0"/>
                <a:ea typeface="+mn-ea"/>
                <a:cs typeface="Times New Roman" pitchFamily="18" charset="0"/>
              </a:rPr>
              <a:t>in Recognizing </a:t>
            </a:r>
            <a:r>
              <a:rPr lang="en-US" altLang="zh-TW" sz="2150" dirty="0">
                <a:latin typeface="Times New Roman" pitchFamily="18" charset="0"/>
                <a:ea typeface="+mn-ea"/>
                <a:cs typeface="Times New Roman" pitchFamily="18" charset="0"/>
              </a:rPr>
              <a:t>Spontaneous Mandarin Speech with </a:t>
            </a:r>
            <a:r>
              <a:rPr lang="en-US" altLang="zh-TW" sz="2150" dirty="0" err="1">
                <a:latin typeface="Times New Roman" pitchFamily="18" charset="0"/>
                <a:ea typeface="+mn-ea"/>
                <a:cs typeface="Times New Roman" pitchFamily="18" charset="0"/>
              </a:rPr>
              <a:t>Disfluencies</a:t>
            </a:r>
            <a:r>
              <a:rPr lang="en-US" altLang="zh-TW" sz="2150" dirty="0">
                <a:latin typeface="Times New Roman" pitchFamily="18" charset="0"/>
                <a:ea typeface="+mn-ea"/>
                <a:cs typeface="Times New Roman" pitchFamily="18" charset="0"/>
              </a:rPr>
              <a:t>”, International Conference on </a:t>
            </a:r>
            <a:r>
              <a:rPr lang="en-US" altLang="zh-TW" sz="2150" dirty="0" smtClean="0">
                <a:latin typeface="Times New Roman" pitchFamily="18" charset="0"/>
                <a:ea typeface="+mn-ea"/>
                <a:cs typeface="Times New Roman" pitchFamily="18" charset="0"/>
              </a:rPr>
              <a:t>Spoken Language </a:t>
            </a:r>
            <a:r>
              <a:rPr lang="en-US" altLang="zh-TW" sz="2150" dirty="0">
                <a:latin typeface="Times New Roman" pitchFamily="18" charset="0"/>
                <a:ea typeface="+mn-ea"/>
                <a:cs typeface="Times New Roman" pitchFamily="18" charset="0"/>
              </a:rPr>
              <a:t>Processing, Pittsburgh, U.S.A., Sep 2006</a:t>
            </a:r>
            <a:r>
              <a:rPr lang="en-US" altLang="zh-TW" sz="2150" dirty="0" smtClean="0">
                <a:latin typeface="Times New Roman" pitchFamily="18" charset="0"/>
                <a:ea typeface="+mn-ea"/>
                <a:cs typeface="Times New Roman" pitchFamily="18" charset="0"/>
              </a:rPr>
              <a:t>.</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Improved Features and Models for Detecting Edit </a:t>
            </a:r>
            <a:r>
              <a:rPr lang="en-US" altLang="zh-TW" sz="2150" dirty="0" err="1">
                <a:latin typeface="Times New Roman" pitchFamily="18" charset="0"/>
                <a:ea typeface="+mn-ea"/>
                <a:cs typeface="Times New Roman" pitchFamily="18" charset="0"/>
              </a:rPr>
              <a:t>Disfluencies</a:t>
            </a:r>
            <a:r>
              <a:rPr lang="en-US" altLang="zh-TW" sz="2150" dirty="0">
                <a:latin typeface="Times New Roman" pitchFamily="18" charset="0"/>
                <a:ea typeface="+mn-ea"/>
                <a:cs typeface="Times New Roman" pitchFamily="18" charset="0"/>
              </a:rPr>
              <a:t> </a:t>
            </a:r>
            <a:r>
              <a:rPr lang="en-US" altLang="zh-TW" sz="2150" dirty="0" smtClean="0">
                <a:latin typeface="Times New Roman" pitchFamily="18" charset="0"/>
                <a:ea typeface="+mn-ea"/>
                <a:cs typeface="Times New Roman" pitchFamily="18" charset="0"/>
              </a:rPr>
              <a:t>in Transcribing </a:t>
            </a:r>
            <a:r>
              <a:rPr lang="en-US" altLang="zh-TW" sz="2150" dirty="0">
                <a:latin typeface="Times New Roman" pitchFamily="18" charset="0"/>
                <a:ea typeface="+mn-ea"/>
                <a:cs typeface="Times New Roman" pitchFamily="18" charset="0"/>
              </a:rPr>
              <a:t>Spontaneous Mandarin Speech”, IEEE Transactions on Audio, Speech and </a:t>
            </a:r>
            <a:r>
              <a:rPr lang="en-US" altLang="zh-TW" sz="2150" dirty="0" smtClean="0">
                <a:latin typeface="Times New Roman" pitchFamily="18" charset="0"/>
                <a:ea typeface="+mn-ea"/>
                <a:cs typeface="Times New Roman" pitchFamily="18" charset="0"/>
              </a:rPr>
              <a:t>Language Processing</a:t>
            </a:r>
            <a:r>
              <a:rPr lang="en-US" altLang="zh-TW" sz="2150" dirty="0">
                <a:latin typeface="Times New Roman" pitchFamily="18" charset="0"/>
                <a:ea typeface="+mn-ea"/>
                <a:cs typeface="Times New Roman" pitchFamily="18" charset="0"/>
              </a:rPr>
              <a:t>, Vol. 17, No. 7, Sep 2009, pp. 1263-1278</a:t>
            </a:r>
            <a:r>
              <a:rPr lang="en-US" altLang="zh-TW" sz="2150" dirty="0" smtClean="0">
                <a:latin typeface="Times New Roman" pitchFamily="18" charset="0"/>
                <a:ea typeface="+mn-ea"/>
                <a:cs typeface="Times New Roman" pitchFamily="18" charset="0"/>
              </a:rPr>
              <a:t>.</a:t>
            </a:r>
            <a:endParaRPr lang="en-US" altLang="zh-TW" sz="2150" b="1" dirty="0" smtClean="0">
              <a:latin typeface="Times New Roman" pitchFamily="16" charset="0"/>
            </a:endParaRPr>
          </a:p>
          <a:p>
            <a:pPr eaLnBrk="1" hangingPunct="1">
              <a:spcBef>
                <a:spcPct val="20000"/>
              </a:spcBef>
              <a:buFontTx/>
              <a:buChar char="•"/>
            </a:pPr>
            <a:r>
              <a:rPr lang="en-US" altLang="zh-TW" sz="2400" b="1" dirty="0" smtClean="0">
                <a:latin typeface="Times New Roman" pitchFamily="16" charset="0"/>
              </a:rPr>
              <a:t>Random Forest</a:t>
            </a:r>
          </a:p>
          <a:p>
            <a:pPr lvl="1" defTabSz="457200" eaLnBrk="1" hangingPunct="1">
              <a:spcBef>
                <a:spcPts val="500"/>
              </a:spcBef>
              <a:spcAft>
                <a:spcPts val="500"/>
              </a:spcAft>
              <a:buFont typeface="Arial"/>
              <a:buChar char="–"/>
            </a:pPr>
            <a:r>
              <a:rPr lang="en-US" altLang="zh-TW" sz="2150" dirty="0">
                <a:latin typeface="Times New Roman" pitchFamily="18" charset="0"/>
                <a:ea typeface="+mn-ea"/>
                <a:cs typeface="Times New Roman" pitchFamily="18" charset="0"/>
                <a:hlinkClick r:id="rId2"/>
              </a:rPr>
              <a:t>http://</a:t>
            </a:r>
            <a:r>
              <a:rPr lang="en-US" altLang="zh-TW" sz="2150" dirty="0" smtClean="0">
                <a:latin typeface="Times New Roman" pitchFamily="18" charset="0"/>
                <a:ea typeface="+mn-ea"/>
                <a:cs typeface="Times New Roman" pitchFamily="18" charset="0"/>
                <a:hlinkClick r:id="rId2"/>
              </a:rPr>
              <a:t>stat-www.berkeley.edu/users/breiman/RandomForests/cc_home.htm</a:t>
            </a:r>
            <a:endParaRPr lang="en-US" altLang="zh-TW" sz="2150" dirty="0" smtClean="0">
              <a:latin typeface="Times New Roman" pitchFamily="18" charset="0"/>
              <a:ea typeface="+mn-ea"/>
              <a:cs typeface="Times New Roman" pitchFamily="18" charset="0"/>
            </a:endParaRPr>
          </a:p>
          <a:p>
            <a:pPr lvl="1" defTabSz="457200" eaLnBrk="1" hangingPunct="1">
              <a:spcBef>
                <a:spcPts val="500"/>
              </a:spcBef>
              <a:spcAft>
                <a:spcPts val="500"/>
              </a:spcAft>
              <a:buFont typeface="Arial"/>
              <a:buChar char="–"/>
            </a:pPr>
            <a:r>
              <a:rPr lang="en-US" altLang="zh-TW" sz="2150" dirty="0">
                <a:latin typeface="Times New Roman" pitchFamily="18" charset="0"/>
                <a:ea typeface="+mn-ea"/>
                <a:cs typeface="Times New Roman" pitchFamily="18" charset="0"/>
                <a:hlinkClick r:id="rId3"/>
              </a:rPr>
              <a:t>http://</a:t>
            </a:r>
            <a:r>
              <a:rPr lang="en-US" altLang="zh-TW" sz="2150" dirty="0" smtClean="0">
                <a:latin typeface="Times New Roman" pitchFamily="18" charset="0"/>
                <a:ea typeface="+mn-ea"/>
                <a:cs typeface="Times New Roman" pitchFamily="18" charset="0"/>
                <a:hlinkClick r:id="rId3"/>
              </a:rPr>
              <a:t>stat-www.berkeley.edu/users/breiman/RandomForests/cc_papers.htm</a:t>
            </a:r>
            <a:endParaRPr lang="en-US" altLang="zh-TW" sz="2150" dirty="0" smtClean="0">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44698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itchFamily="18" charset="0"/>
              </a:rPr>
              <a:t>Minimum-Classification-Error (MCE) Training</a:t>
            </a:r>
          </a:p>
        </p:txBody>
      </p:sp>
      <p:sp>
        <p:nvSpPr>
          <p:cNvPr id="15363" name="Rectangle 3"/>
          <p:cNvSpPr>
            <a:spLocks noGrp="1" noChangeArrowheads="1"/>
          </p:cNvSpPr>
          <p:nvPr>
            <p:ph type="body" idx="1"/>
          </p:nvPr>
        </p:nvSpPr>
        <p:spPr bwMode="auto">
          <a:xfrm>
            <a:off x="0" y="907200"/>
            <a:ext cx="9124950" cy="4552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85725" indent="-85725" eaLnBrk="1" hangingPunct="1">
              <a:spcBef>
                <a:spcPct val="0"/>
              </a:spcBef>
              <a:buFont typeface="新細明體" pitchFamily="18" charset="-120"/>
              <a:buChar char="˙"/>
            </a:pPr>
            <a:r>
              <a:rPr lang="en-US" altLang="zh-TW" sz="2400" b="1" dirty="0" smtClean="0">
                <a:latin typeface="Times New Roman" pitchFamily="18" charset="0"/>
              </a:rPr>
              <a:t>Find </a:t>
            </a:r>
            <a:r>
              <a:rPr lang="en-US" altLang="zh-TW" sz="2400" b="1" i="1" dirty="0" smtClean="0">
                <a:latin typeface="Times New Roman" pitchFamily="18" charset="0"/>
                <a:sym typeface="Symbol" pitchFamily="18" charset="2"/>
              </a:rPr>
              <a:t></a:t>
            </a:r>
            <a:r>
              <a:rPr lang="en-US" altLang="zh-TW" sz="2400" b="1" dirty="0" smtClean="0">
                <a:latin typeface="Times New Roman" pitchFamily="18" charset="0"/>
              </a:rPr>
              <a:t> such that</a:t>
            </a:r>
          </a:p>
          <a:p>
            <a:pPr marL="542925" lvl="1" indent="-276225" eaLnBrk="1" hangingPunct="1">
              <a:spcBef>
                <a:spcPct val="0"/>
              </a:spcBef>
              <a:buFont typeface="Times New Roman" pitchFamily="18" charset="0"/>
              <a:buChar char="–"/>
            </a:pPr>
            <a:endParaRPr lang="en-US" altLang="zh-TW" sz="2200" dirty="0" smtClean="0">
              <a:latin typeface="Times New Roman" pitchFamily="18" charset="0"/>
            </a:endParaRPr>
          </a:p>
          <a:p>
            <a:pPr marL="542925" lvl="1" indent="-276225" eaLnBrk="1" hangingPunct="1">
              <a:spcBef>
                <a:spcPts val="1000"/>
              </a:spcBef>
              <a:buFont typeface="Times New Roman" pitchFamily="18" charset="0"/>
              <a:buChar char="–"/>
            </a:pPr>
            <a:r>
              <a:rPr lang="en-US" altLang="zh-TW" sz="2200" dirty="0" smtClean="0">
                <a:latin typeface="Times New Roman" pitchFamily="18" charset="0"/>
              </a:rPr>
              <a:t>the above objective function in general is difficult to minimize directly </a:t>
            </a:r>
          </a:p>
          <a:p>
            <a:pPr marL="542925" lvl="1" indent="-276225" eaLnBrk="1" hangingPunct="1">
              <a:spcBef>
                <a:spcPts val="1000"/>
              </a:spcBef>
              <a:buFont typeface="Times New Roman" pitchFamily="18" charset="0"/>
              <a:buChar char="–"/>
            </a:pPr>
            <a:r>
              <a:rPr lang="en-US" altLang="zh-TW" sz="2200" dirty="0" smtClean="0">
                <a:latin typeface="Times New Roman" pitchFamily="18" charset="0"/>
              </a:rPr>
              <a:t>local minimum can be obtained iteratively using gradient (steepest) descent algorithm</a:t>
            </a: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ts val="3500"/>
              </a:spcBef>
              <a:buFont typeface="Times New Roman" pitchFamily="18" charset="0"/>
              <a:buChar char="–"/>
            </a:pPr>
            <a:r>
              <a:rPr lang="en-US" altLang="zh-TW" sz="2200" dirty="0" smtClean="0">
                <a:latin typeface="Times New Roman" pitchFamily="18" charset="0"/>
              </a:rPr>
              <a:t>every training observation may change the parameters of ALL models, not the model for its class only</a:t>
            </a:r>
          </a:p>
        </p:txBody>
      </p:sp>
      <p:graphicFrame>
        <p:nvGraphicFramePr>
          <p:cNvPr id="15364" name="Object 4"/>
          <p:cNvGraphicFramePr>
            <a:graphicFrameLocks noChangeAspect="1"/>
          </p:cNvGraphicFramePr>
          <p:nvPr/>
        </p:nvGraphicFramePr>
        <p:xfrm>
          <a:off x="684213" y="1341438"/>
          <a:ext cx="3770312" cy="431800"/>
        </p:xfrm>
        <a:graphic>
          <a:graphicData uri="http://schemas.openxmlformats.org/presentationml/2006/ole">
            <mc:AlternateContent xmlns:mc="http://schemas.openxmlformats.org/markup-compatibility/2006">
              <mc:Choice xmlns:v="urn:schemas-microsoft-com:vml" Requires="v">
                <p:oleObj spid="_x0000_s16761" name="Equation" r:id="rId3" imgW="2260600" imgH="279400" progId="Equation.3">
                  <p:embed/>
                </p:oleObj>
              </mc:Choice>
              <mc:Fallback>
                <p:oleObj name="Equation" r:id="rId3" imgW="22606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1438"/>
                        <a:ext cx="3770312" cy="431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12"/>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5366" name="Text Box 16"/>
          <p:cNvSpPr txBox="1">
            <a:spLocks noChangeArrowheads="1"/>
          </p:cNvSpPr>
          <p:nvPr/>
        </p:nvSpPr>
        <p:spPr bwMode="auto">
          <a:xfrm>
            <a:off x="1135063" y="8556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1200">
                <a:latin typeface="Times New Roman" pitchFamily="18" charset="0"/>
              </a:rPr>
              <a:t>^</a:t>
            </a:r>
            <a:endParaRPr lang="en-US" altLang="zh-TW"/>
          </a:p>
        </p:txBody>
      </p:sp>
      <p:grpSp>
        <p:nvGrpSpPr>
          <p:cNvPr id="15367" name="Group 21"/>
          <p:cNvGrpSpPr>
            <a:grpSpLocks/>
          </p:cNvGrpSpPr>
          <p:nvPr/>
        </p:nvGrpSpPr>
        <p:grpSpPr bwMode="auto">
          <a:xfrm>
            <a:off x="652463" y="2975154"/>
            <a:ext cx="7448550" cy="1725616"/>
            <a:chOff x="411" y="1750"/>
            <a:chExt cx="4692" cy="1087"/>
          </a:xfrm>
        </p:grpSpPr>
        <p:graphicFrame>
          <p:nvGraphicFramePr>
            <p:cNvPr id="15368" name="Object 5"/>
            <p:cNvGraphicFramePr>
              <a:graphicFrameLocks noChangeAspect="1"/>
            </p:cNvGraphicFramePr>
            <p:nvPr>
              <p:extLst>
                <p:ext uri="{D42A27DB-BD31-4B8C-83A1-F6EECF244321}">
                  <p14:modId xmlns:p14="http://schemas.microsoft.com/office/powerpoint/2010/main" val="1584487246"/>
                </p:ext>
              </p:extLst>
            </p:nvPr>
          </p:nvGraphicFramePr>
          <p:xfrm>
            <a:off x="418" y="2468"/>
            <a:ext cx="3324" cy="369"/>
          </p:xfrm>
          <a:graphic>
            <a:graphicData uri="http://schemas.openxmlformats.org/presentationml/2006/ole">
              <mc:AlternateContent xmlns:mc="http://schemas.openxmlformats.org/markup-compatibility/2006">
                <mc:Choice xmlns:v="urn:schemas-microsoft-com:vml" Requires="v">
                  <p:oleObj spid="_x0000_s16762" name="方程式" r:id="rId5" imgW="2971800" imgH="368300" progId="Equation.3">
                    <p:embed/>
                  </p:oleObj>
                </mc:Choice>
                <mc:Fallback>
                  <p:oleObj name="方程式" r:id="rId5" imgW="29718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 y="2468"/>
                          <a:ext cx="3324"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9" name="Group 20"/>
            <p:cNvGrpSpPr>
              <a:grpSpLocks/>
            </p:cNvGrpSpPr>
            <p:nvPr/>
          </p:nvGrpSpPr>
          <p:grpSpPr bwMode="auto">
            <a:xfrm>
              <a:off x="411" y="1750"/>
              <a:ext cx="4692" cy="704"/>
              <a:chOff x="411" y="1750"/>
              <a:chExt cx="4692" cy="704"/>
            </a:xfrm>
          </p:grpSpPr>
          <p:graphicFrame>
            <p:nvGraphicFramePr>
              <p:cNvPr id="15370" name="Object 11"/>
              <p:cNvGraphicFramePr>
                <a:graphicFrameLocks noChangeAspect="1"/>
              </p:cNvGraphicFramePr>
              <p:nvPr/>
            </p:nvGraphicFramePr>
            <p:xfrm>
              <a:off x="411" y="1750"/>
              <a:ext cx="1280" cy="375"/>
            </p:xfrm>
            <a:graphic>
              <a:graphicData uri="http://schemas.openxmlformats.org/presentationml/2006/ole">
                <mc:AlternateContent xmlns:mc="http://schemas.openxmlformats.org/markup-compatibility/2006">
                  <mc:Choice xmlns:v="urn:schemas-microsoft-com:vml" Requires="v">
                    <p:oleObj spid="_x0000_s16763" name="方程式" r:id="rId7" imgW="1206500" imgH="342900" progId="Equation.3">
                      <p:embed/>
                    </p:oleObj>
                  </mc:Choice>
                  <mc:Fallback>
                    <p:oleObj name="方程式" r:id="rId7" imgW="12065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 y="1750"/>
                            <a:ext cx="12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1" name="Text Box 17"/>
              <p:cNvSpPr txBox="1">
                <a:spLocks noChangeArrowheads="1"/>
              </p:cNvSpPr>
              <p:nvPr/>
            </p:nvSpPr>
            <p:spPr bwMode="auto">
              <a:xfrm>
                <a:off x="522" y="1931"/>
                <a:ext cx="458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1200" dirty="0">
                    <a:latin typeface="Times New Roman" pitchFamily="18" charset="0"/>
                  </a:rPr>
                  <a:t>         </a:t>
                </a:r>
                <a:r>
                  <a:rPr lang="en-US" altLang="zh-TW" dirty="0">
                    <a:latin typeface="Times New Roman" pitchFamily="18" charset="0"/>
                  </a:rPr>
                  <a:t>partial differentiation with respect to all different parameters individually</a:t>
                </a:r>
              </a:p>
              <a:p>
                <a:pPr eaLnBrk="1" hangingPunct="1"/>
                <a:r>
                  <a:rPr lang="en-US" altLang="zh-TW" dirty="0">
                    <a:latin typeface="Times New Roman" pitchFamily="18" charset="0"/>
                  </a:rPr>
                  <a:t> t  :  the t-</a:t>
                </a:r>
                <a:r>
                  <a:rPr lang="en-US" altLang="zh-TW" dirty="0" err="1">
                    <a:latin typeface="Times New Roman" pitchFamily="18" charset="0"/>
                  </a:rPr>
                  <a:t>th</a:t>
                </a:r>
                <a:r>
                  <a:rPr lang="en-US" altLang="zh-TW" dirty="0">
                    <a:latin typeface="Times New Roman" pitchFamily="18" charset="0"/>
                  </a:rPr>
                  <a:t> iteration</a:t>
                </a:r>
              </a:p>
              <a:p>
                <a:pPr eaLnBrk="1" hangingPunct="1"/>
                <a:r>
                  <a:rPr lang="en-US" altLang="zh-TW" dirty="0">
                    <a:latin typeface="新細明體" pitchFamily="18" charset="-120"/>
                  </a:rPr>
                  <a:t>ε</a:t>
                </a:r>
                <a:r>
                  <a:rPr lang="en-US" altLang="zh-TW" dirty="0">
                    <a:latin typeface="Times New Roman" pitchFamily="18" charset="0"/>
                  </a:rPr>
                  <a:t>:  adjustment step size, should be carefully chosen</a:t>
                </a:r>
                <a:endParaRPr lang="en-US" altLang="zh-TW" dirty="0"/>
              </a:p>
            </p:txBody>
          </p:sp>
        </p:grpSp>
      </p:grpSp>
      <p:sp>
        <p:nvSpPr>
          <p:cNvPr id="1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48592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a:normAutofit/>
          </a:bodyPr>
          <a:lstStyle/>
          <a:p>
            <a:pPr algn="l"/>
            <a:r>
              <a:rPr lang="en-US" altLang="zh-TW" sz="3300" b="1" dirty="0" smtClean="0">
                <a:latin typeface="Times New Roman" pitchFamily="18" charset="0"/>
                <a:cs typeface="Times New Roman" pitchFamily="18" charset="0"/>
              </a:rPr>
              <a:t>Personalized </a:t>
            </a:r>
            <a:r>
              <a:rPr lang="en-US" altLang="zh-TW" sz="3300" b="1" dirty="0">
                <a:latin typeface="Times New Roman" pitchFamily="18" charset="0"/>
                <a:cs typeface="Times New Roman" pitchFamily="18" charset="0"/>
              </a:rPr>
              <a:t>Recognizer and Social </a:t>
            </a:r>
            <a:r>
              <a:rPr lang="en-US" altLang="zh-TW" sz="3300" b="1" dirty="0" smtClean="0">
                <a:latin typeface="Times New Roman" pitchFamily="18" charset="0"/>
                <a:cs typeface="Times New Roman" pitchFamily="18" charset="0"/>
              </a:rPr>
              <a:t>Networks</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75600" y="990000"/>
            <a:ext cx="8971296" cy="3182410"/>
          </a:xfrm>
        </p:spPr>
        <p:txBody>
          <a:bodyPr>
            <a:spAutoFit/>
          </a:bodyPr>
          <a:lstStyle/>
          <a:p>
            <a:r>
              <a:rPr lang="en-US" sz="2800" b="1" dirty="0" smtClean="0">
                <a:latin typeface="Times New Roman" pitchFamily="18" charset="0"/>
                <a:cs typeface="Times New Roman" pitchFamily="18" charset="0"/>
              </a:rPr>
              <a:t>Personalized recognizer is feasible today</a:t>
            </a:r>
          </a:p>
          <a:p>
            <a:pPr lvl="1"/>
            <a:r>
              <a:rPr lang="en-US" sz="2400" dirty="0" smtClean="0">
                <a:latin typeface="Times New Roman" pitchFamily="18" charset="0"/>
                <a:cs typeface="Times New Roman" pitchFamily="18" charset="0"/>
              </a:rPr>
              <a:t>Smart phone user is personal</a:t>
            </a:r>
          </a:p>
          <a:p>
            <a:pPr lvl="2"/>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each smart phone used by a single user</a:t>
            </a:r>
            <a:endParaRPr lang="en-US" altLang="zh-TW" dirty="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 bound </a:t>
            </a:r>
            <a:r>
              <a:rPr lang="en-US" dirty="0">
                <a:latin typeface="Times New Roman" pitchFamily="18" charset="0"/>
                <a:cs typeface="Times New Roman" pitchFamily="18" charset="0"/>
              </a:rPr>
              <a:t>with social network </a:t>
            </a:r>
            <a:r>
              <a:rPr lang="en-US" dirty="0" smtClean="0">
                <a:latin typeface="Times New Roman" pitchFamily="18" charset="0"/>
                <a:cs typeface="Times New Roman" pitchFamily="18" charset="0"/>
              </a:rPr>
              <a:t>account</a:t>
            </a:r>
            <a:endParaRPr lang="en-US" dirty="0">
              <a:latin typeface="Times New Roman" pitchFamily="18" charset="0"/>
              <a:cs typeface="Times New Roman" pitchFamily="18" charset="0"/>
            </a:endParaRPr>
          </a:p>
          <a:p>
            <a:pPr lvl="1"/>
            <a:r>
              <a:rPr lang="en-US" altLang="zh-TW" sz="2400" dirty="0">
                <a:latin typeface="Times New Roman" pitchFamily="18" charset="0"/>
                <a:cs typeface="Times New Roman" pitchFamily="18" charset="0"/>
              </a:rPr>
              <a:t>Personal corpus is </a:t>
            </a:r>
            <a:r>
              <a:rPr lang="en-US" altLang="zh-TW" sz="2400" dirty="0" smtClean="0">
                <a:latin typeface="Times New Roman" pitchFamily="18" charset="0"/>
                <a:cs typeface="Times New Roman" pitchFamily="18" charset="0"/>
              </a:rPr>
              <a:t>available</a:t>
            </a:r>
          </a:p>
          <a:p>
            <a:pPr lvl="2"/>
            <a:r>
              <a:rPr lang="en-US" dirty="0" smtClean="0">
                <a:latin typeface="Times New Roman" pitchFamily="18" charset="0"/>
                <a:cs typeface="Times New Roman" pitchFamily="18" charset="0"/>
              </a:rPr>
              <a:t>Audio data easily collected at server</a:t>
            </a:r>
          </a:p>
          <a:p>
            <a:pPr lvl="2"/>
            <a:r>
              <a:rPr lang="en-US" dirty="0" smtClean="0">
                <a:latin typeface="Times New Roman" pitchFamily="18" charset="0"/>
                <a:cs typeface="Times New Roman" pitchFamily="18" charset="0"/>
              </a:rPr>
              <a:t>Text data available </a:t>
            </a:r>
            <a:r>
              <a:rPr lang="en-US" altLang="zh-TW" dirty="0" smtClean="0">
                <a:latin typeface="Times New Roman" pitchFamily="18" charset="0"/>
                <a:cs typeface="Times New Roman" pitchFamily="18" charset="0"/>
              </a:rPr>
              <a:t>on </a:t>
            </a:r>
            <a:r>
              <a:rPr lang="en-US" altLang="zh-TW" dirty="0">
                <a:latin typeface="Times New Roman" pitchFamily="18" charset="0"/>
                <a:cs typeface="Times New Roman" pitchFamily="18" charset="0"/>
              </a:rPr>
              <a:t>social networks</a:t>
            </a:r>
            <a:endParaRPr lang="en-US" dirty="0" smtClean="0">
              <a:latin typeface="Times New Roman" pitchFamily="18" charset="0"/>
              <a:cs typeface="Times New Roman" pitchFamily="18" charset="0"/>
            </a:endParaRPr>
          </a:p>
        </p:txBody>
      </p:sp>
      <p:sp>
        <p:nvSpPr>
          <p:cNvPr id="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205974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133637" y="924492"/>
            <a:ext cx="8813779" cy="6270422"/>
            <a:chOff x="-1466557" y="34036"/>
            <a:chExt cx="11017224" cy="7838027"/>
          </a:xfrm>
        </p:grpSpPr>
        <p:sp>
          <p:nvSpPr>
            <p:cNvPr id="54" name="Rectangle 53"/>
            <p:cNvSpPr/>
            <p:nvPr/>
          </p:nvSpPr>
          <p:spPr>
            <a:xfrm>
              <a:off x="69023" y="269858"/>
              <a:ext cx="9047367" cy="2232282"/>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4" name="Cloud Callout 3"/>
            <p:cNvSpPr/>
            <p:nvPr/>
          </p:nvSpPr>
          <p:spPr>
            <a:xfrm>
              <a:off x="-1466557" y="4271663"/>
              <a:ext cx="11017224" cy="3600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endParaRPr>
            </a:p>
          </p:txBody>
        </p:sp>
        <p:cxnSp>
          <p:nvCxnSpPr>
            <p:cNvPr id="6" name="直線單箭頭接點 23"/>
            <p:cNvCxnSpPr/>
            <p:nvPr/>
          </p:nvCxnSpPr>
          <p:spPr>
            <a:xfrm flipH="1" flipV="1">
              <a:off x="4139953" y="5229200"/>
              <a:ext cx="792087" cy="7920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Document 7"/>
            <p:cNvSpPr/>
            <p:nvPr/>
          </p:nvSpPr>
          <p:spPr>
            <a:xfrm flipH="1">
              <a:off x="3409758" y="159854"/>
              <a:ext cx="5951694" cy="4104456"/>
            </a:xfrm>
            <a:prstGeom prst="flowChart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sz="1400" dirty="0">
                <a:solidFill>
                  <a:prstClr val="black"/>
                </a:solidFill>
              </a:endParaRPr>
            </a:p>
          </p:txBody>
        </p:sp>
        <p:sp>
          <p:nvSpPr>
            <p:cNvPr id="9" name="文字方塊 14"/>
            <p:cNvSpPr txBox="1"/>
            <p:nvPr/>
          </p:nvSpPr>
          <p:spPr>
            <a:xfrm flipH="1">
              <a:off x="4085224" y="116632"/>
              <a:ext cx="5276226" cy="461665"/>
            </a:xfrm>
            <a:prstGeom prst="rect">
              <a:avLst/>
            </a:prstGeom>
            <a:noFill/>
          </p:spPr>
          <p:txBody>
            <a:bodyPr wrap="square" rtlCol="0">
              <a:spAutoFit/>
            </a:bodyPr>
            <a:lstStyle/>
            <a:p>
              <a:pPr algn="ctr" defTabSz="457200"/>
              <a:r>
                <a:rPr lang="en-US" altLang="zh-TW" b="1" dirty="0" smtClean="0">
                  <a:solidFill>
                    <a:srgbClr val="1F497D"/>
                  </a:solidFill>
                  <a:latin typeface="Times New Roman" pitchFamily="18" charset="0"/>
                  <a:cs typeface="Times New Roman" pitchFamily="18" charset="0"/>
                </a:rPr>
                <a:t>Recognition Module in the Cloud</a:t>
              </a:r>
              <a:endParaRPr lang="zh-TW" altLang="en-US" b="1" dirty="0">
                <a:solidFill>
                  <a:srgbClr val="1F497D"/>
                </a:solidFill>
                <a:latin typeface="Times New Roman" pitchFamily="18" charset="0"/>
                <a:cs typeface="Times New Roman" pitchFamily="18" charset="0"/>
              </a:endParaRPr>
            </a:p>
          </p:txBody>
        </p:sp>
        <p:sp>
          <p:nvSpPr>
            <p:cNvPr id="21" name="流程圖: 程序 7"/>
            <p:cNvSpPr/>
            <p:nvPr/>
          </p:nvSpPr>
          <p:spPr>
            <a:xfrm flipH="1">
              <a:off x="3563887" y="588299"/>
              <a:ext cx="2439631" cy="12565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dirty="0" smtClean="0">
                  <a:solidFill>
                    <a:prstClr val="black"/>
                  </a:solidFill>
                  <a:latin typeface="Times New Roman" pitchFamily="18" charset="0"/>
                  <a:cs typeface="Times New Roman" pitchFamily="18" charset="0"/>
                </a:rPr>
                <a:t> </a:t>
              </a:r>
            </a:p>
          </p:txBody>
        </p:sp>
        <p:sp>
          <p:nvSpPr>
            <p:cNvPr id="22" name="流程圖: 磁碟 8"/>
            <p:cNvSpPr/>
            <p:nvPr/>
          </p:nvSpPr>
          <p:spPr>
            <a:xfrm flipH="1">
              <a:off x="3637816" y="1016511"/>
              <a:ext cx="1108923" cy="75774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Personal-</a:t>
              </a:r>
              <a:r>
                <a:rPr lang="en-US" altLang="zh-TW" sz="1400" dirty="0" err="1" smtClean="0">
                  <a:solidFill>
                    <a:prstClr val="black"/>
                  </a:solidFill>
                  <a:latin typeface="Times New Roman" pitchFamily="18" charset="0"/>
                  <a:cs typeface="Times New Roman" pitchFamily="18" charset="0"/>
                </a:rPr>
                <a:t>ized</a:t>
              </a:r>
              <a:r>
                <a:rPr lang="en-US" altLang="zh-TW" sz="1400" dirty="0" smtClean="0">
                  <a:solidFill>
                    <a:prstClr val="black"/>
                  </a:solidFill>
                  <a:latin typeface="Times New Roman" pitchFamily="18" charset="0"/>
                  <a:cs typeface="Times New Roman" pitchFamily="18" charset="0"/>
                </a:rPr>
                <a:t> LM</a:t>
              </a:r>
              <a:endParaRPr lang="zh-TW" altLang="en-US" sz="1400" dirty="0">
                <a:solidFill>
                  <a:prstClr val="black"/>
                </a:solidFill>
                <a:latin typeface="Times New Roman" pitchFamily="18" charset="0"/>
                <a:cs typeface="Times New Roman" pitchFamily="18" charset="0"/>
              </a:endParaRPr>
            </a:p>
          </p:txBody>
        </p:sp>
        <p:sp>
          <p:nvSpPr>
            <p:cNvPr id="23" name="流程圖: 磁碟 8"/>
            <p:cNvSpPr/>
            <p:nvPr/>
          </p:nvSpPr>
          <p:spPr>
            <a:xfrm flipH="1">
              <a:off x="4820667" y="1016511"/>
              <a:ext cx="1108923" cy="75774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Personal-</a:t>
              </a:r>
              <a:r>
                <a:rPr lang="en-US" altLang="zh-TW" sz="1400" dirty="0" err="1" smtClean="0">
                  <a:solidFill>
                    <a:prstClr val="black"/>
                  </a:solidFill>
                  <a:latin typeface="Times New Roman" pitchFamily="18" charset="0"/>
                  <a:cs typeface="Times New Roman" pitchFamily="18" charset="0"/>
                </a:rPr>
                <a:t>ized</a:t>
              </a:r>
              <a:r>
                <a:rPr lang="en-US" altLang="zh-TW" sz="1400" dirty="0" smtClean="0">
                  <a:solidFill>
                    <a:prstClr val="black"/>
                  </a:solidFill>
                  <a:latin typeface="Times New Roman" pitchFamily="18" charset="0"/>
                  <a:cs typeface="Times New Roman" pitchFamily="18" charset="0"/>
                </a:rPr>
                <a:t> AM</a:t>
              </a:r>
              <a:endParaRPr lang="zh-TW" altLang="en-US" sz="1400" dirty="0">
                <a:solidFill>
                  <a:prstClr val="black"/>
                </a:solidFill>
                <a:latin typeface="Times New Roman" pitchFamily="18" charset="0"/>
                <a:cs typeface="Times New Roman" pitchFamily="18" charset="0"/>
              </a:endParaRPr>
            </a:p>
          </p:txBody>
        </p:sp>
        <p:sp>
          <p:nvSpPr>
            <p:cNvPr id="24" name="文字方塊 14"/>
            <p:cNvSpPr txBox="1"/>
            <p:nvPr/>
          </p:nvSpPr>
          <p:spPr>
            <a:xfrm flipH="1">
              <a:off x="3415284" y="565709"/>
              <a:ext cx="2747789" cy="461665"/>
            </a:xfrm>
            <a:prstGeom prst="rect">
              <a:avLst/>
            </a:prstGeom>
            <a:noFill/>
          </p:spPr>
          <p:txBody>
            <a:bodyPr wrap="square" rtlCol="0">
              <a:spAutoFit/>
            </a:bodyPr>
            <a:lstStyle/>
            <a:p>
              <a:pPr algn="ctr" defTabSz="457200"/>
              <a:r>
                <a:rPr lang="en-US" altLang="zh-TW" b="1" dirty="0" smtClean="0">
                  <a:solidFill>
                    <a:srgbClr val="1F497D"/>
                  </a:solidFill>
                  <a:latin typeface="Times New Roman" pitchFamily="18" charset="0"/>
                  <a:cs typeface="Times New Roman" pitchFamily="18" charset="0"/>
                </a:rPr>
                <a:t>Recognition Engine</a:t>
              </a:r>
              <a:endParaRPr lang="zh-TW" altLang="en-US" b="1" dirty="0">
                <a:solidFill>
                  <a:srgbClr val="1F497D"/>
                </a:solidFill>
                <a:latin typeface="Times New Roman" pitchFamily="18" charset="0"/>
                <a:cs typeface="Times New Roman" pitchFamily="18" charset="0"/>
              </a:endParaRPr>
            </a:p>
          </p:txBody>
        </p:sp>
        <p:sp>
          <p:nvSpPr>
            <p:cNvPr id="11" name="流程圖: 程序 7"/>
            <p:cNvSpPr/>
            <p:nvPr/>
          </p:nvSpPr>
          <p:spPr>
            <a:xfrm flipH="1">
              <a:off x="7463217" y="1726279"/>
              <a:ext cx="1256780" cy="820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 Acoustic Model Adaptation</a:t>
              </a:r>
            </a:p>
          </p:txBody>
        </p:sp>
        <p:sp>
          <p:nvSpPr>
            <p:cNvPr id="12" name="流程圖: 磁碟 8"/>
            <p:cNvSpPr/>
            <p:nvPr/>
          </p:nvSpPr>
          <p:spPr>
            <a:xfrm flipH="1">
              <a:off x="7313337" y="2958179"/>
              <a:ext cx="1803053" cy="1010327"/>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200"/>
              <a:r>
                <a:rPr lang="en-US" altLang="zh-TW" sz="1600" dirty="0" smtClean="0">
                  <a:solidFill>
                    <a:prstClr val="black"/>
                  </a:solidFill>
                  <a:latin typeface="Times New Roman" pitchFamily="18" charset="0"/>
                  <a:cs typeface="Times New Roman" pitchFamily="18" charset="0"/>
                </a:rPr>
                <a:t>Personalized </a:t>
              </a:r>
              <a:r>
                <a:rPr lang="en-US" altLang="zh-TW" sz="1400" dirty="0" smtClean="0">
                  <a:solidFill>
                    <a:prstClr val="black"/>
                  </a:solidFill>
                  <a:latin typeface="Times New Roman" pitchFamily="18" charset="0"/>
                  <a:cs typeface="Times New Roman" pitchFamily="18" charset="0"/>
                </a:rPr>
                <a:t>Acoustic</a:t>
              </a:r>
              <a:r>
                <a:rPr lang="en-US" altLang="zh-TW" sz="1600" dirty="0" smtClean="0">
                  <a:solidFill>
                    <a:prstClr val="black"/>
                  </a:solidFill>
                  <a:latin typeface="Times New Roman" pitchFamily="18" charset="0"/>
                  <a:cs typeface="Times New Roman" pitchFamily="18" charset="0"/>
                </a:rPr>
                <a:t> Data</a:t>
              </a:r>
              <a:endParaRPr lang="zh-TW" altLang="en-US" sz="1600" dirty="0">
                <a:solidFill>
                  <a:prstClr val="black"/>
                </a:solidFill>
                <a:latin typeface="Times New Roman" pitchFamily="18" charset="0"/>
                <a:cs typeface="Times New Roman" pitchFamily="18" charset="0"/>
              </a:endParaRPr>
            </a:p>
          </p:txBody>
        </p:sp>
        <p:sp>
          <p:nvSpPr>
            <p:cNvPr id="13" name="流程圖: 程序 7"/>
            <p:cNvSpPr/>
            <p:nvPr/>
          </p:nvSpPr>
          <p:spPr>
            <a:xfrm flipH="1">
              <a:off x="6084167" y="1726279"/>
              <a:ext cx="1256780" cy="820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Language Model Adaptation</a:t>
              </a:r>
            </a:p>
          </p:txBody>
        </p:sp>
        <p:sp>
          <p:nvSpPr>
            <p:cNvPr id="14" name="流程圖: 磁碟 8"/>
            <p:cNvSpPr/>
            <p:nvPr/>
          </p:nvSpPr>
          <p:spPr>
            <a:xfrm flipH="1">
              <a:off x="4750579" y="2347373"/>
              <a:ext cx="1256780" cy="126291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200"/>
              <a:r>
                <a:rPr lang="en-US" altLang="zh-TW" sz="1400" dirty="0" smtClean="0">
                  <a:solidFill>
                    <a:prstClr val="black"/>
                  </a:solidFill>
                  <a:latin typeface="Times New Roman" pitchFamily="18" charset="0"/>
                  <a:cs typeface="Times New Roman" pitchFamily="18" charset="0"/>
                </a:rPr>
                <a:t>Social Network Corpora</a:t>
              </a:r>
            </a:p>
          </p:txBody>
        </p:sp>
        <p:sp>
          <p:nvSpPr>
            <p:cNvPr id="15" name="流程圖: 程序 7"/>
            <p:cNvSpPr/>
            <p:nvPr/>
          </p:nvSpPr>
          <p:spPr>
            <a:xfrm flipH="1">
              <a:off x="3567728" y="2326724"/>
              <a:ext cx="961067" cy="63145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600" dirty="0" smtClean="0">
                  <a:solidFill>
                    <a:prstClr val="black"/>
                  </a:solidFill>
                  <a:latin typeface="Times New Roman" pitchFamily="18" charset="0"/>
                  <a:cs typeface="Times New Roman" pitchFamily="18" charset="0"/>
                </a:rPr>
                <a:t>Web </a:t>
              </a:r>
              <a:r>
                <a:rPr lang="en-US" altLang="zh-TW" sz="1400" dirty="0" smtClean="0">
                  <a:solidFill>
                    <a:prstClr val="black"/>
                  </a:solidFill>
                  <a:latin typeface="Times New Roman" pitchFamily="18" charset="0"/>
                  <a:cs typeface="Times New Roman" pitchFamily="18" charset="0"/>
                </a:rPr>
                <a:t>Crawler</a:t>
              </a:r>
            </a:p>
          </p:txBody>
        </p:sp>
        <p:cxnSp>
          <p:nvCxnSpPr>
            <p:cNvPr id="16" name="直線單箭頭接點 39"/>
            <p:cNvCxnSpPr>
              <a:stCxn id="12" idx="1"/>
              <a:endCxn id="11" idx="2"/>
            </p:cNvCxnSpPr>
            <p:nvPr/>
          </p:nvCxnSpPr>
          <p:spPr>
            <a:xfrm flipH="1" flipV="1">
              <a:off x="8091607" y="2547171"/>
              <a:ext cx="123256" cy="411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39"/>
            <p:cNvCxnSpPr>
              <a:stCxn id="15" idx="1"/>
            </p:cNvCxnSpPr>
            <p:nvPr/>
          </p:nvCxnSpPr>
          <p:spPr>
            <a:xfrm>
              <a:off x="4528795" y="2642451"/>
              <a:ext cx="2957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4" idx="2"/>
              <a:endCxn id="13" idx="2"/>
            </p:cNvCxnSpPr>
            <p:nvPr/>
          </p:nvCxnSpPr>
          <p:spPr>
            <a:xfrm flipV="1">
              <a:off x="6007359" y="2547171"/>
              <a:ext cx="705198" cy="43165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3" idx="3"/>
              <a:endCxn id="22" idx="3"/>
            </p:cNvCxnSpPr>
            <p:nvPr/>
          </p:nvCxnSpPr>
          <p:spPr>
            <a:xfrm rot="10800000">
              <a:off x="4192277" y="1774257"/>
              <a:ext cx="1891890" cy="36246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0"/>
              <a:endCxn id="23" idx="2"/>
            </p:cNvCxnSpPr>
            <p:nvPr/>
          </p:nvCxnSpPr>
          <p:spPr>
            <a:xfrm rot="16200000" flipV="1">
              <a:off x="6845152" y="479823"/>
              <a:ext cx="330895" cy="216201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 name="群組 3"/>
            <p:cNvGrpSpPr/>
            <p:nvPr/>
          </p:nvGrpSpPr>
          <p:grpSpPr>
            <a:xfrm>
              <a:off x="-756375" y="448733"/>
              <a:ext cx="2357637" cy="2507457"/>
              <a:chOff x="-252319" y="4265157"/>
              <a:chExt cx="2357637" cy="2507457"/>
            </a:xfrm>
          </p:grpSpPr>
          <p:pic>
            <p:nvPicPr>
              <p:cNvPr id="26" name="圖片 4" descr="phone.JPG"/>
              <p:cNvPicPr>
                <a:picLocks noChangeAspect="1"/>
              </p:cNvPicPr>
              <p:nvPr/>
            </p:nvPicPr>
            <p:blipFill>
              <a:blip r:embed="rId2" cstate="print"/>
              <a:stretch>
                <a:fillRect/>
              </a:stretch>
            </p:blipFill>
            <p:spPr>
              <a:xfrm>
                <a:off x="633705" y="4265157"/>
                <a:ext cx="1471613" cy="2507457"/>
              </a:xfrm>
              <a:prstGeom prst="rect">
                <a:avLst/>
              </a:prstGeom>
            </p:spPr>
          </p:pic>
          <p:pic>
            <p:nvPicPr>
              <p:cNvPr id="27" name="圖片 5" descr="200782210426409_2.jpg"/>
              <p:cNvPicPr>
                <a:picLocks noChangeAspect="1"/>
              </p:cNvPicPr>
              <p:nvPr/>
            </p:nvPicPr>
            <p:blipFill>
              <a:blip r:embed="rId3" cstate="print"/>
              <a:stretch>
                <a:fillRect/>
              </a:stretch>
            </p:blipFill>
            <p:spPr>
              <a:xfrm>
                <a:off x="-252319" y="4964216"/>
                <a:ext cx="452005" cy="826078"/>
              </a:xfrm>
              <a:prstGeom prst="rect">
                <a:avLst/>
              </a:prstGeom>
            </p:spPr>
          </p:pic>
        </p:grpSp>
        <p:sp>
          <p:nvSpPr>
            <p:cNvPr id="28" name="文字方塊 6"/>
            <p:cNvSpPr txBox="1"/>
            <p:nvPr/>
          </p:nvSpPr>
          <p:spPr>
            <a:xfrm>
              <a:off x="354229" y="34036"/>
              <a:ext cx="1008213" cy="461665"/>
            </a:xfrm>
            <a:prstGeom prst="rect">
              <a:avLst/>
            </a:prstGeom>
            <a:noFill/>
          </p:spPr>
          <p:txBody>
            <a:bodyPr wrap="square" rtlCol="0">
              <a:spAutoFit/>
            </a:bodyPr>
            <a:lstStyle/>
            <a:p>
              <a:pPr defTabSz="457200"/>
              <a:r>
                <a:rPr lang="en-US" altLang="zh-TW" dirty="0" smtClean="0">
                  <a:solidFill>
                    <a:prstClr val="black"/>
                  </a:solidFill>
                  <a:latin typeface="Times New Roman" pitchFamily="18" charset="0"/>
                  <a:cs typeface="Times New Roman" pitchFamily="18" charset="0"/>
                </a:rPr>
                <a:t>Client</a:t>
              </a:r>
              <a:endParaRPr lang="zh-TW" altLang="en-US" dirty="0">
                <a:solidFill>
                  <a:prstClr val="black"/>
                </a:solidFill>
                <a:latin typeface="Times New Roman" pitchFamily="18" charset="0"/>
                <a:cs typeface="Times New Roman" pitchFamily="18" charset="0"/>
              </a:endParaRPr>
            </a:p>
          </p:txBody>
        </p:sp>
        <p:cxnSp>
          <p:nvCxnSpPr>
            <p:cNvPr id="29" name="直線單箭頭接點 9"/>
            <p:cNvCxnSpPr/>
            <p:nvPr/>
          </p:nvCxnSpPr>
          <p:spPr>
            <a:xfrm>
              <a:off x="1655777" y="980728"/>
              <a:ext cx="1800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11"/>
            <p:cNvCxnSpPr/>
            <p:nvPr/>
          </p:nvCxnSpPr>
          <p:spPr>
            <a:xfrm flipH="1">
              <a:off x="1633397" y="1196752"/>
              <a:ext cx="1800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文字方塊 12"/>
            <p:cNvSpPr txBox="1"/>
            <p:nvPr/>
          </p:nvSpPr>
          <p:spPr>
            <a:xfrm>
              <a:off x="1979712" y="571369"/>
              <a:ext cx="1296144" cy="369332"/>
            </a:xfrm>
            <a:prstGeom prst="rect">
              <a:avLst/>
            </a:prstGeom>
            <a:noFill/>
          </p:spPr>
          <p:txBody>
            <a:bodyPr wrap="square" rtlCol="0">
              <a:spAutoFit/>
            </a:bodyPr>
            <a:lstStyle/>
            <a:p>
              <a:pPr algn="ctr" defTabSz="457200"/>
              <a:r>
                <a:rPr lang="en-US" altLang="zh-TW" dirty="0" smtClean="0">
                  <a:solidFill>
                    <a:prstClr val="black"/>
                  </a:solidFill>
                  <a:latin typeface="Times New Roman" pitchFamily="18" charset="0"/>
                  <a:cs typeface="Times New Roman" pitchFamily="18" charset="0"/>
                </a:rPr>
                <a:t>Speech</a:t>
              </a:r>
              <a:endParaRPr lang="zh-TW" altLang="en-US" dirty="0">
                <a:solidFill>
                  <a:prstClr val="black"/>
                </a:solidFill>
                <a:latin typeface="Times New Roman" pitchFamily="18" charset="0"/>
                <a:cs typeface="Times New Roman" pitchFamily="18" charset="0"/>
              </a:endParaRPr>
            </a:p>
          </p:txBody>
        </p:sp>
        <p:pic>
          <p:nvPicPr>
            <p:cNvPr id="32" name="圖片 16" descr="20090917223902018.jpg"/>
            <p:cNvPicPr>
              <a:picLocks noChangeAspect="1"/>
            </p:cNvPicPr>
            <p:nvPr/>
          </p:nvPicPr>
          <p:blipFill>
            <a:blip r:embed="rId4" cstate="print"/>
            <a:stretch>
              <a:fillRect/>
            </a:stretch>
          </p:blipFill>
          <p:spPr>
            <a:xfrm>
              <a:off x="323528" y="5301208"/>
              <a:ext cx="1008112" cy="894866"/>
            </a:xfrm>
            <a:prstGeom prst="rect">
              <a:avLst/>
            </a:prstGeom>
          </p:spPr>
        </p:pic>
        <p:pic>
          <p:nvPicPr>
            <p:cNvPr id="33" name="圖片 17" descr="20090917223902018.jpg"/>
            <p:cNvPicPr>
              <a:picLocks noChangeAspect="1"/>
            </p:cNvPicPr>
            <p:nvPr/>
          </p:nvPicPr>
          <p:blipFill>
            <a:blip r:embed="rId4" cstate="print"/>
            <a:stretch>
              <a:fillRect/>
            </a:stretch>
          </p:blipFill>
          <p:spPr>
            <a:xfrm>
              <a:off x="5004048" y="5877272"/>
              <a:ext cx="940082" cy="834478"/>
            </a:xfrm>
            <a:prstGeom prst="rect">
              <a:avLst/>
            </a:prstGeom>
          </p:spPr>
        </p:pic>
        <p:pic>
          <p:nvPicPr>
            <p:cNvPr id="34" name="圖片 19" descr="20090917223902018.jpg"/>
            <p:cNvPicPr>
              <a:picLocks noChangeAspect="1"/>
            </p:cNvPicPr>
            <p:nvPr/>
          </p:nvPicPr>
          <p:blipFill>
            <a:blip r:embed="rId4" cstate="print"/>
            <a:stretch>
              <a:fillRect/>
            </a:stretch>
          </p:blipFill>
          <p:spPr>
            <a:xfrm>
              <a:off x="7092280" y="5190341"/>
              <a:ext cx="936104" cy="830947"/>
            </a:xfrm>
            <a:prstGeom prst="rect">
              <a:avLst/>
            </a:prstGeom>
          </p:spPr>
        </p:pic>
        <p:cxnSp>
          <p:nvCxnSpPr>
            <p:cNvPr id="35" name="直線單箭頭接點 23"/>
            <p:cNvCxnSpPr/>
            <p:nvPr/>
          </p:nvCxnSpPr>
          <p:spPr>
            <a:xfrm>
              <a:off x="5148064" y="5013176"/>
              <a:ext cx="1800200" cy="432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文字方塊 24"/>
            <p:cNvSpPr txBox="1"/>
            <p:nvPr/>
          </p:nvSpPr>
          <p:spPr>
            <a:xfrm>
              <a:off x="6948264" y="4890646"/>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1</a:t>
              </a:r>
              <a:endParaRPr lang="zh-TW" altLang="en-US" sz="1600" dirty="0">
                <a:solidFill>
                  <a:prstClr val="black"/>
                </a:solidFill>
                <a:latin typeface="Times New Roman" pitchFamily="18" charset="0"/>
                <a:cs typeface="Times New Roman" pitchFamily="18" charset="0"/>
              </a:endParaRPr>
            </a:p>
          </p:txBody>
        </p:sp>
        <p:sp>
          <p:nvSpPr>
            <p:cNvPr id="37" name="文字方塊 25"/>
            <p:cNvSpPr txBox="1"/>
            <p:nvPr/>
          </p:nvSpPr>
          <p:spPr>
            <a:xfrm>
              <a:off x="251520" y="5013176"/>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2</a:t>
              </a:r>
              <a:endParaRPr lang="zh-TW" altLang="en-US" sz="1600" dirty="0">
                <a:solidFill>
                  <a:prstClr val="black"/>
                </a:solidFill>
                <a:latin typeface="Times New Roman" pitchFamily="18" charset="0"/>
                <a:cs typeface="Times New Roman" pitchFamily="18" charset="0"/>
              </a:endParaRPr>
            </a:p>
          </p:txBody>
        </p:sp>
        <p:sp>
          <p:nvSpPr>
            <p:cNvPr id="38" name="文字方塊 26"/>
            <p:cNvSpPr txBox="1"/>
            <p:nvPr/>
          </p:nvSpPr>
          <p:spPr>
            <a:xfrm>
              <a:off x="4860032" y="5589240"/>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3</a:t>
              </a:r>
              <a:endParaRPr lang="zh-TW" altLang="en-US" sz="1600" dirty="0">
                <a:solidFill>
                  <a:prstClr val="black"/>
                </a:solidFill>
                <a:latin typeface="Times New Roman" pitchFamily="18" charset="0"/>
                <a:cs typeface="Times New Roman" pitchFamily="18" charset="0"/>
              </a:endParaRPr>
            </a:p>
          </p:txBody>
        </p:sp>
        <p:sp>
          <p:nvSpPr>
            <p:cNvPr id="39" name="文字方塊 33"/>
            <p:cNvSpPr txBox="1"/>
            <p:nvPr/>
          </p:nvSpPr>
          <p:spPr>
            <a:xfrm>
              <a:off x="1259632" y="6381328"/>
              <a:ext cx="2736304" cy="338554"/>
            </a:xfrm>
            <a:prstGeom prst="rect">
              <a:avLst/>
            </a:prstGeom>
            <a:noFill/>
          </p:spPr>
          <p:txBody>
            <a:bodyPr wrap="square" rtlCol="0">
              <a:spAutoFit/>
            </a:bodyPr>
            <a:lstStyle/>
            <a:p>
              <a:pPr algn="ctr" defTabSz="457200"/>
              <a:r>
                <a:rPr lang="en-US" altLang="zh-TW" sz="1600" b="1" dirty="0" smtClean="0">
                  <a:solidFill>
                    <a:srgbClr val="1F497D"/>
                  </a:solidFill>
                  <a:latin typeface="Times New Roman" pitchFamily="18" charset="0"/>
                  <a:cs typeface="Times New Roman" pitchFamily="18" charset="0"/>
                </a:rPr>
                <a:t>Social Network Cloud</a:t>
              </a:r>
              <a:endParaRPr lang="zh-TW" altLang="en-US" sz="1600" b="1" dirty="0">
                <a:solidFill>
                  <a:srgbClr val="1F497D"/>
                </a:solidFill>
                <a:latin typeface="Times New Roman" pitchFamily="18" charset="0"/>
                <a:cs typeface="Times New Roman" pitchFamily="18" charset="0"/>
              </a:endParaRPr>
            </a:p>
          </p:txBody>
        </p:sp>
        <p:sp>
          <p:nvSpPr>
            <p:cNvPr id="40" name="文字方塊 34"/>
            <p:cNvSpPr txBox="1"/>
            <p:nvPr/>
          </p:nvSpPr>
          <p:spPr>
            <a:xfrm>
              <a:off x="409636" y="3077382"/>
              <a:ext cx="2560858" cy="461665"/>
            </a:xfrm>
            <a:prstGeom prst="rect">
              <a:avLst/>
            </a:prstGeom>
            <a:noFill/>
          </p:spPr>
          <p:txBody>
            <a:bodyPr wrap="square" rtlCol="0">
              <a:spAutoFit/>
            </a:bodyPr>
            <a:lstStyle/>
            <a:p>
              <a:pPr defTabSz="457200"/>
              <a:r>
                <a:rPr lang="en-US" altLang="zh-TW" dirty="0" smtClean="0">
                  <a:solidFill>
                    <a:prstClr val="black"/>
                  </a:solidFill>
                  <a:latin typeface="Times New Roman" pitchFamily="18" charset="0"/>
                  <a:cs typeface="Times New Roman" pitchFamily="18" charset="0"/>
                </a:rPr>
                <a:t>Post transcriptions</a:t>
              </a:r>
              <a:endParaRPr lang="zh-TW" altLang="en-US" dirty="0">
                <a:solidFill>
                  <a:prstClr val="black"/>
                </a:solidFill>
                <a:latin typeface="Times New Roman" pitchFamily="18" charset="0"/>
                <a:cs typeface="Times New Roman" pitchFamily="18" charset="0"/>
              </a:endParaRPr>
            </a:p>
          </p:txBody>
        </p:sp>
        <p:grpSp>
          <p:nvGrpSpPr>
            <p:cNvPr id="42" name="群組 28"/>
            <p:cNvGrpSpPr>
              <a:grpSpLocks noChangeAspect="1"/>
            </p:cNvGrpSpPr>
            <p:nvPr/>
          </p:nvGrpSpPr>
          <p:grpSpPr>
            <a:xfrm>
              <a:off x="2627784" y="3789040"/>
              <a:ext cx="2437676" cy="1800000"/>
              <a:chOff x="1500188" y="1196752"/>
              <a:chExt cx="6143625" cy="4536504"/>
            </a:xfrm>
          </p:grpSpPr>
          <p:pic>
            <p:nvPicPr>
              <p:cNvPr id="43" name="Picture 2"/>
              <p:cNvPicPr>
                <a:picLocks noChangeAspect="1" noChangeArrowheads="1"/>
              </p:cNvPicPr>
              <p:nvPr/>
            </p:nvPicPr>
            <p:blipFill>
              <a:blip r:embed="rId5" cstate="print"/>
              <a:srcRect/>
              <a:stretch>
                <a:fillRect/>
              </a:stretch>
            </p:blipFill>
            <p:spPr bwMode="auto">
              <a:xfrm>
                <a:off x="1766888" y="2394570"/>
                <a:ext cx="5610225" cy="2476500"/>
              </a:xfrm>
              <a:prstGeom prst="rect">
                <a:avLst/>
              </a:prstGeom>
              <a:noFill/>
              <a:ln w="9525">
                <a:noFill/>
                <a:miter lim="800000"/>
                <a:headEnd/>
                <a:tailEnd/>
              </a:ln>
            </p:spPr>
          </p:pic>
          <p:pic>
            <p:nvPicPr>
              <p:cNvPr id="44" name="Picture 3"/>
              <p:cNvPicPr>
                <a:picLocks noChangeAspect="1" noChangeArrowheads="1"/>
              </p:cNvPicPr>
              <p:nvPr/>
            </p:nvPicPr>
            <p:blipFill>
              <a:blip r:embed="rId6" cstate="print"/>
              <a:srcRect/>
              <a:stretch>
                <a:fillRect/>
              </a:stretch>
            </p:blipFill>
            <p:spPr bwMode="auto">
              <a:xfrm>
                <a:off x="1500188" y="1196752"/>
                <a:ext cx="6143625" cy="409575"/>
              </a:xfrm>
              <a:prstGeom prst="rect">
                <a:avLst/>
              </a:prstGeom>
              <a:noFill/>
              <a:ln w="9525">
                <a:noFill/>
                <a:miter lim="800000"/>
                <a:headEnd/>
                <a:tailEnd/>
              </a:ln>
            </p:spPr>
          </p:pic>
          <p:pic>
            <p:nvPicPr>
              <p:cNvPr id="45" name="Picture 4"/>
              <p:cNvPicPr>
                <a:picLocks noChangeAspect="1" noChangeArrowheads="1"/>
              </p:cNvPicPr>
              <p:nvPr/>
            </p:nvPicPr>
            <p:blipFill>
              <a:blip r:embed="rId7" cstate="print"/>
              <a:srcRect/>
              <a:stretch>
                <a:fillRect/>
              </a:stretch>
            </p:blipFill>
            <p:spPr bwMode="auto">
              <a:xfrm>
                <a:off x="1631882" y="1616596"/>
                <a:ext cx="5800725" cy="762000"/>
              </a:xfrm>
              <a:prstGeom prst="rect">
                <a:avLst/>
              </a:prstGeom>
              <a:noFill/>
              <a:ln w="9525">
                <a:noFill/>
                <a:miter lim="800000"/>
                <a:headEnd/>
                <a:tailEnd/>
              </a:ln>
            </p:spPr>
          </p:pic>
          <p:pic>
            <p:nvPicPr>
              <p:cNvPr id="46" name="Picture 5"/>
              <p:cNvPicPr>
                <a:picLocks noChangeAspect="1" noChangeArrowheads="1"/>
              </p:cNvPicPr>
              <p:nvPr/>
            </p:nvPicPr>
            <p:blipFill>
              <a:blip r:embed="rId8" cstate="print"/>
              <a:srcRect/>
              <a:stretch>
                <a:fillRect/>
              </a:stretch>
            </p:blipFill>
            <p:spPr bwMode="auto">
              <a:xfrm>
                <a:off x="1657350" y="4856956"/>
                <a:ext cx="5829300" cy="876300"/>
              </a:xfrm>
              <a:prstGeom prst="rect">
                <a:avLst/>
              </a:prstGeom>
              <a:noFill/>
              <a:ln w="9525">
                <a:noFill/>
                <a:miter lim="800000"/>
                <a:headEnd/>
                <a:tailEnd/>
              </a:ln>
            </p:spPr>
          </p:pic>
        </p:grpSp>
        <p:sp>
          <p:nvSpPr>
            <p:cNvPr id="47" name="文字方塊 27"/>
            <p:cNvSpPr txBox="1"/>
            <p:nvPr/>
          </p:nvSpPr>
          <p:spPr>
            <a:xfrm>
              <a:off x="2471153" y="3429000"/>
              <a:ext cx="1854514" cy="461665"/>
            </a:xfrm>
            <a:prstGeom prst="rect">
              <a:avLst/>
            </a:prstGeom>
            <a:noFill/>
          </p:spPr>
          <p:txBody>
            <a:bodyPr wrap="square" rtlCol="0">
              <a:spAutoFit/>
            </a:bodyPr>
            <a:lstStyle/>
            <a:p>
              <a:pPr defTabSz="457200"/>
              <a:r>
                <a:rPr lang="en-US" altLang="zh-TW" b="1" dirty="0" smtClean="0">
                  <a:solidFill>
                    <a:srgbClr val="1F497D"/>
                  </a:solidFill>
                  <a:latin typeface="Times New Roman" pitchFamily="18" charset="0"/>
                  <a:cs typeface="Times New Roman" pitchFamily="18" charset="0"/>
                </a:rPr>
                <a:t>User’s Wall</a:t>
              </a:r>
              <a:endParaRPr lang="zh-TW" altLang="en-US" b="1" dirty="0">
                <a:solidFill>
                  <a:srgbClr val="1F497D"/>
                </a:solidFill>
                <a:latin typeface="Times New Roman" pitchFamily="18" charset="0"/>
                <a:cs typeface="Times New Roman" pitchFamily="18" charset="0"/>
              </a:endParaRPr>
            </a:p>
          </p:txBody>
        </p:sp>
        <p:cxnSp>
          <p:nvCxnSpPr>
            <p:cNvPr id="48" name="直線單箭頭接點 39"/>
            <p:cNvCxnSpPr/>
            <p:nvPr/>
          </p:nvCxnSpPr>
          <p:spPr>
            <a:xfrm>
              <a:off x="1835696" y="2420888"/>
              <a:ext cx="1008112"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文字方塊 42"/>
            <p:cNvSpPr txBox="1"/>
            <p:nvPr/>
          </p:nvSpPr>
          <p:spPr>
            <a:xfrm>
              <a:off x="1465543" y="1196752"/>
              <a:ext cx="1944215" cy="461665"/>
            </a:xfrm>
            <a:prstGeom prst="rect">
              <a:avLst/>
            </a:prstGeom>
            <a:noFill/>
          </p:spPr>
          <p:txBody>
            <a:bodyPr wrap="square" rtlCol="0">
              <a:spAutoFit/>
            </a:bodyPr>
            <a:lstStyle/>
            <a:p>
              <a:pPr algn="ctr" defTabSz="457200"/>
              <a:r>
                <a:rPr lang="en-US" altLang="zh-TW" dirty="0" smtClean="0">
                  <a:solidFill>
                    <a:prstClr val="black"/>
                  </a:solidFill>
                  <a:latin typeface="Times New Roman" pitchFamily="18" charset="0"/>
                  <a:cs typeface="Times New Roman" pitchFamily="18" charset="0"/>
                </a:rPr>
                <a:t>Transcriptions</a:t>
              </a:r>
              <a:endParaRPr lang="zh-TW" altLang="en-US" dirty="0">
                <a:solidFill>
                  <a:prstClr val="black"/>
                </a:solidFill>
                <a:latin typeface="Times New Roman" pitchFamily="18" charset="0"/>
                <a:cs typeface="Times New Roman" pitchFamily="18" charset="0"/>
              </a:endParaRPr>
            </a:p>
          </p:txBody>
        </p:sp>
        <p:cxnSp>
          <p:nvCxnSpPr>
            <p:cNvPr id="50" name="直線單箭頭接點 23"/>
            <p:cNvCxnSpPr/>
            <p:nvPr/>
          </p:nvCxnSpPr>
          <p:spPr>
            <a:xfrm flipV="1">
              <a:off x="1403648" y="4941168"/>
              <a:ext cx="1296144" cy="432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直線單箭頭接點 23"/>
            <p:cNvCxnSpPr/>
            <p:nvPr/>
          </p:nvCxnSpPr>
          <p:spPr>
            <a:xfrm>
              <a:off x="1403648" y="5805264"/>
              <a:ext cx="3528392" cy="5040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單箭頭接點 39"/>
            <p:cNvCxnSpPr/>
            <p:nvPr/>
          </p:nvCxnSpPr>
          <p:spPr>
            <a:xfrm flipV="1">
              <a:off x="4067944" y="2924944"/>
              <a:ext cx="0" cy="792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3" name="Title 1"/>
          <p:cNvSpPr>
            <a:spLocks noGrp="1"/>
          </p:cNvSpPr>
          <p:nvPr>
            <p:ph type="title"/>
          </p:nvPr>
        </p:nvSpPr>
        <p:spPr>
          <a:xfrm>
            <a:off x="0" y="75600"/>
            <a:ext cx="9133200" cy="720000"/>
          </a:xfrm>
        </p:spPr>
        <p:txBody>
          <a:bodyPr>
            <a:normAutofit/>
          </a:bodyPr>
          <a:lstStyle/>
          <a:p>
            <a:pPr algn="l"/>
            <a:r>
              <a:rPr lang="en-US" altLang="zh-TW" sz="3300" b="1" dirty="0" smtClean="0">
                <a:latin typeface="Times New Roman" pitchFamily="18" charset="0"/>
                <a:cs typeface="Times New Roman" pitchFamily="18" charset="0"/>
              </a:rPr>
              <a:t>Personalized </a:t>
            </a:r>
            <a:r>
              <a:rPr lang="en-US" altLang="zh-TW" sz="3300" b="1" dirty="0">
                <a:latin typeface="Times New Roman" pitchFamily="18" charset="0"/>
                <a:cs typeface="Times New Roman" pitchFamily="18" charset="0"/>
              </a:rPr>
              <a:t>Recognizer and Social </a:t>
            </a:r>
            <a:r>
              <a:rPr lang="en-US" altLang="zh-TW" sz="3300" b="1" dirty="0" smtClean="0">
                <a:latin typeface="Times New Roman" pitchFamily="18" charset="0"/>
                <a:cs typeface="Times New Roman" pitchFamily="18" charset="0"/>
              </a:rPr>
              <a:t>Networks</a:t>
            </a:r>
            <a:endParaRPr lang="en-US" sz="3300" b="1" dirty="0">
              <a:latin typeface="Times New Roman" pitchFamily="18" charset="0"/>
              <a:cs typeface="Times New Roman" pitchFamily="18" charset="0"/>
            </a:endParaRPr>
          </a:p>
        </p:txBody>
      </p:sp>
      <p:sp>
        <p:nvSpPr>
          <p:cNvPr id="5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917187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vert="horz" lIns="91440" tIns="45720" rIns="91440" bIns="45720" rtlCol="0" anchor="ctr">
            <a:normAutofit/>
          </a:bodyPr>
          <a:lstStyle/>
          <a:p>
            <a:pPr algn="l"/>
            <a:r>
              <a:rPr lang="en-US" sz="3300" b="1" smtClean="0">
                <a:latin typeface="Times New Roman" pitchFamily="18" charset="0"/>
                <a:cs typeface="Times New Roman" pitchFamily="18" charset="0"/>
              </a:rPr>
              <a:t>Language Model Adaptation </a:t>
            </a:r>
            <a:r>
              <a:rPr lang="en-US" sz="3300" b="1" dirty="0">
                <a:latin typeface="Times New Roman" pitchFamily="18" charset="0"/>
                <a:cs typeface="Times New Roman" pitchFamily="18" charset="0"/>
              </a:rPr>
              <a:t>Framework</a:t>
            </a:r>
          </a:p>
        </p:txBody>
      </p:sp>
      <p:grpSp>
        <p:nvGrpSpPr>
          <p:cNvPr id="3" name="群組 2"/>
          <p:cNvGrpSpPr>
            <a:grpSpLocks noChangeAspect="1"/>
          </p:cNvGrpSpPr>
          <p:nvPr/>
        </p:nvGrpSpPr>
        <p:grpSpPr>
          <a:xfrm>
            <a:off x="-428820" y="1395775"/>
            <a:ext cx="9295833" cy="4973135"/>
            <a:chOff x="275184" y="2318263"/>
            <a:chExt cx="8236606" cy="3641706"/>
          </a:xfrm>
        </p:grpSpPr>
        <p:sp>
          <p:nvSpPr>
            <p:cNvPr id="4" name="Cloud 3"/>
            <p:cNvSpPr/>
            <p:nvPr/>
          </p:nvSpPr>
          <p:spPr>
            <a:xfrm>
              <a:off x="906637" y="2360044"/>
              <a:ext cx="2509654" cy="1371943"/>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Social Network Cloud</a:t>
              </a:r>
              <a:endParaRPr lang="en-US" dirty="0">
                <a:solidFill>
                  <a:prstClr val="black"/>
                </a:solidFill>
              </a:endParaRPr>
            </a:p>
          </p:txBody>
        </p:sp>
        <p:sp>
          <p:nvSpPr>
            <p:cNvPr id="6" name="Oval 5"/>
            <p:cNvSpPr/>
            <p:nvPr/>
          </p:nvSpPr>
          <p:spPr>
            <a:xfrm>
              <a:off x="816546" y="3997579"/>
              <a:ext cx="3938233" cy="1962389"/>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smtClean="0">
                <a:solidFill>
                  <a:prstClr val="black"/>
                </a:solidFill>
              </a:endParaRPr>
            </a:p>
            <a:p>
              <a:pPr algn="ctr" defTabSz="457200"/>
              <a:endParaRPr lang="en-US" dirty="0">
                <a:solidFill>
                  <a:srgbClr val="000000"/>
                </a:solidFill>
              </a:endParaRPr>
            </a:p>
            <a:p>
              <a:pPr algn="ctr" defTabSz="457200"/>
              <a:endParaRPr lang="en-US" dirty="0">
                <a:solidFill>
                  <a:srgbClr val="000000"/>
                </a:solidFill>
              </a:endParaRPr>
            </a:p>
            <a:p>
              <a:pPr algn="ctr" defTabSz="457200"/>
              <a:r>
                <a:rPr lang="en-US" dirty="0" smtClean="0">
                  <a:solidFill>
                    <a:srgbClr val="000000"/>
                  </a:solidFill>
                </a:rPr>
                <a:t>H: Personal Corpora</a:t>
              </a:r>
            </a:p>
            <a:p>
              <a:pPr algn="ctr" defTabSz="457200"/>
              <a:r>
                <a:rPr lang="en-US" dirty="0" smtClean="0">
                  <a:solidFill>
                    <a:srgbClr val="000000"/>
                  </a:solidFill>
                </a:rPr>
                <a:t> Collection</a:t>
              </a:r>
            </a:p>
          </p:txBody>
        </p:sp>
        <p:sp>
          <p:nvSpPr>
            <p:cNvPr id="7" name="Folded Corner 6"/>
            <p:cNvSpPr/>
            <p:nvPr/>
          </p:nvSpPr>
          <p:spPr>
            <a:xfrm>
              <a:off x="1254636" y="4469188"/>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000" dirty="0" smtClean="0">
                <a:solidFill>
                  <a:prstClr val="black"/>
                </a:solidFill>
              </a:endParaRPr>
            </a:p>
            <a:p>
              <a:pPr algn="ctr" defTabSz="457200"/>
              <a:endParaRPr lang="en-US" sz="1000" dirty="0">
                <a:solidFill>
                  <a:prstClr val="black"/>
                </a:solidFill>
              </a:endParaRPr>
            </a:p>
            <a:p>
              <a:pPr algn="ctr" defTabSz="457200"/>
              <a:endParaRPr lang="en-US" sz="1000" dirty="0" smtClean="0">
                <a:solidFill>
                  <a:prstClr val="black"/>
                </a:solidFill>
              </a:endParaRPr>
            </a:p>
            <a:p>
              <a:pPr algn="ct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a:t>
              </a:r>
              <a:r>
                <a:rPr lang="en-US" sz="1400" dirty="0">
                  <a:solidFill>
                    <a:prstClr val="black"/>
                  </a:solidFill>
                </a:rPr>
                <a:t>3</a:t>
              </a:r>
            </a:p>
          </p:txBody>
        </p:sp>
        <p:sp>
          <p:nvSpPr>
            <p:cNvPr id="8" name="Folded Corner 7"/>
            <p:cNvSpPr/>
            <p:nvPr/>
          </p:nvSpPr>
          <p:spPr>
            <a:xfrm>
              <a:off x="1666988" y="4239314"/>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2</a:t>
              </a:r>
              <a:endParaRPr lang="en-US" sz="1400" dirty="0">
                <a:solidFill>
                  <a:prstClr val="black"/>
                </a:solidFill>
              </a:endParaRPr>
            </a:p>
          </p:txBody>
        </p:sp>
        <p:sp>
          <p:nvSpPr>
            <p:cNvPr id="9" name="Folded Corner 8"/>
            <p:cNvSpPr/>
            <p:nvPr/>
          </p:nvSpPr>
          <p:spPr>
            <a:xfrm>
              <a:off x="2116419" y="4180433"/>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000" dirty="0" smtClean="0">
                <a:solidFill>
                  <a:prstClr val="black"/>
                </a:solidFill>
              </a:endParaRPr>
            </a:p>
            <a:p>
              <a:pPr algn="ctr" defTabSz="457200"/>
              <a:endParaRPr lang="en-US" sz="1000" dirty="0">
                <a:solidFill>
                  <a:prstClr val="black"/>
                </a:solidFill>
              </a:endParaRPr>
            </a:p>
            <a:p>
              <a:pPr algn="ctr" defTabSz="457200"/>
              <a:endParaRPr lang="en-US" sz="1000" dirty="0" smtClean="0">
                <a:solidFill>
                  <a:prstClr val="black"/>
                </a:solidFill>
              </a:endParaRPr>
            </a:p>
            <a:p>
              <a:pPr algn="ct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a:t>
              </a:r>
              <a:r>
                <a:rPr lang="en-US" sz="1400" dirty="0">
                  <a:solidFill>
                    <a:prstClr val="black"/>
                  </a:solidFill>
                </a:rPr>
                <a:t>1</a:t>
              </a:r>
              <a:endParaRPr lang="en-US" sz="1400" dirty="0" smtClean="0">
                <a:solidFill>
                  <a:prstClr val="black"/>
                </a:solidFill>
              </a:endParaRPr>
            </a:p>
          </p:txBody>
        </p:sp>
        <p:sp>
          <p:nvSpPr>
            <p:cNvPr id="10" name="Folded Corner 9"/>
            <p:cNvSpPr/>
            <p:nvPr/>
          </p:nvSpPr>
          <p:spPr>
            <a:xfrm>
              <a:off x="2554000" y="4298195"/>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smtClean="0">
                <a:solidFill>
                  <a:prstClr val="black"/>
                </a:solidFill>
              </a:endParaRPr>
            </a:p>
            <a:p>
              <a:pPr defTabSz="457200"/>
              <a:r>
                <a:rPr lang="en-US" sz="1400" dirty="0">
                  <a:solidFill>
                    <a:prstClr val="black"/>
                  </a:solidFill>
                </a:rPr>
                <a:t>u</a:t>
              </a:r>
              <a:r>
                <a:rPr lang="en-US" sz="1400" dirty="0" smtClean="0">
                  <a:solidFill>
                    <a:prstClr val="black"/>
                  </a:solidFill>
                </a:rPr>
                <a:t>ser</a:t>
              </a:r>
            </a:p>
            <a:p>
              <a:pPr defTabSz="457200"/>
              <a:r>
                <a:rPr lang="en-US" sz="1400" dirty="0" smtClean="0">
                  <a:solidFill>
                    <a:prstClr val="black"/>
                  </a:solidFill>
                </a:rPr>
                <a:t>  4</a:t>
              </a:r>
              <a:endParaRPr lang="en-US" sz="1400" dirty="0">
                <a:solidFill>
                  <a:prstClr val="black"/>
                </a:solidFill>
              </a:endParaRPr>
            </a:p>
          </p:txBody>
        </p:sp>
        <p:sp>
          <p:nvSpPr>
            <p:cNvPr id="11" name="Folded Corner 10"/>
            <p:cNvSpPr/>
            <p:nvPr/>
          </p:nvSpPr>
          <p:spPr>
            <a:xfrm>
              <a:off x="3055935" y="4374692"/>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a:solidFill>
                    <a:prstClr val="black"/>
                  </a:solidFill>
                </a:rPr>
                <a:t>u</a:t>
              </a:r>
              <a:r>
                <a:rPr lang="en-US" sz="1400" dirty="0" smtClean="0">
                  <a:solidFill>
                    <a:prstClr val="black"/>
                  </a:solidFill>
                </a:rPr>
                <a:t>ser</a:t>
              </a:r>
            </a:p>
            <a:p>
              <a:pPr defTabSz="457200"/>
              <a:r>
                <a:rPr lang="en-US" sz="1400" dirty="0" smtClean="0">
                  <a:solidFill>
                    <a:prstClr val="black"/>
                  </a:solidFill>
                </a:rPr>
                <a:t>  5</a:t>
              </a:r>
              <a:endParaRPr lang="en-US" sz="1400" dirty="0">
                <a:solidFill>
                  <a:prstClr val="black"/>
                </a:solidFill>
              </a:endParaRPr>
            </a:p>
          </p:txBody>
        </p:sp>
        <p:sp>
          <p:nvSpPr>
            <p:cNvPr id="12" name="Folded Corner 11"/>
            <p:cNvSpPr/>
            <p:nvPr/>
          </p:nvSpPr>
          <p:spPr>
            <a:xfrm>
              <a:off x="3557866" y="4433572"/>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smtClean="0">
                  <a:solidFill>
                    <a:prstClr val="black"/>
                  </a:solidFill>
                </a:rPr>
                <a:t>user</a:t>
              </a:r>
            </a:p>
            <a:p>
              <a:pPr defTabSz="457200"/>
              <a:r>
                <a:rPr lang="en-US" sz="1400" dirty="0" smtClean="0">
                  <a:solidFill>
                    <a:prstClr val="black"/>
                  </a:solidFill>
                </a:rPr>
                <a:t>  6</a:t>
              </a:r>
              <a:endParaRPr lang="en-US" sz="1400" dirty="0">
                <a:solidFill>
                  <a:prstClr val="black"/>
                </a:solidFill>
              </a:endParaRPr>
            </a:p>
          </p:txBody>
        </p:sp>
        <p:sp>
          <p:nvSpPr>
            <p:cNvPr id="13" name="Folded Corner 12"/>
            <p:cNvSpPr/>
            <p:nvPr/>
          </p:nvSpPr>
          <p:spPr>
            <a:xfrm>
              <a:off x="3874400" y="2318263"/>
              <a:ext cx="787819" cy="865001"/>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200" dirty="0" smtClean="0">
                <a:solidFill>
                  <a:prstClr val="black"/>
                </a:solidFill>
              </a:endParaRPr>
            </a:p>
            <a:p>
              <a:pPr algn="ctr" defTabSz="457200"/>
              <a:endParaRPr lang="en-US" sz="1400" dirty="0" smtClean="0">
                <a:solidFill>
                  <a:prstClr val="black"/>
                </a:solidFill>
              </a:endParaRPr>
            </a:p>
            <a:p>
              <a:pPr algn="ctr" defTabSz="457200"/>
              <a:r>
                <a:rPr lang="en-US" sz="1400" dirty="0" smtClean="0">
                  <a:solidFill>
                    <a:prstClr val="black"/>
                  </a:solidFill>
                </a:rPr>
                <a:t>target </a:t>
              </a:r>
              <a:r>
                <a:rPr lang="en-US" sz="1400" dirty="0">
                  <a:solidFill>
                    <a:prstClr val="black"/>
                  </a:solidFill>
                </a:rPr>
                <a:t>u</a:t>
              </a:r>
            </a:p>
            <a:p>
              <a:pPr algn="ctr" defTabSz="457200"/>
              <a:r>
                <a:rPr lang="en-US" sz="1400" dirty="0" smtClean="0">
                  <a:solidFill>
                    <a:prstClr val="black"/>
                  </a:solidFill>
                </a:rPr>
                <a:t>Training</a:t>
              </a:r>
              <a:endParaRPr lang="en-US" sz="1400" dirty="0">
                <a:solidFill>
                  <a:prstClr val="black"/>
                </a:solidFill>
              </a:endParaRPr>
            </a:p>
          </p:txBody>
        </p:sp>
        <p:cxnSp>
          <p:nvCxnSpPr>
            <p:cNvPr id="14" name="Straight Arrow Connector 13"/>
            <p:cNvCxnSpPr>
              <a:stCxn id="4" idx="0"/>
              <a:endCxn id="13" idx="1"/>
            </p:cNvCxnSpPr>
            <p:nvPr/>
          </p:nvCxnSpPr>
          <p:spPr>
            <a:xfrm flipV="1">
              <a:off x="3414200" y="2750764"/>
              <a:ext cx="460200" cy="2952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4" idx="1"/>
              <a:endCxn id="7" idx="0"/>
            </p:cNvCxnSpPr>
            <p:nvPr/>
          </p:nvCxnSpPr>
          <p:spPr>
            <a:xfrm flipH="1">
              <a:off x="1589257" y="3730526"/>
              <a:ext cx="572207" cy="7386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4" idx="1"/>
              <a:endCxn id="8" idx="0"/>
            </p:cNvCxnSpPr>
            <p:nvPr/>
          </p:nvCxnSpPr>
          <p:spPr>
            <a:xfrm flipH="1">
              <a:off x="2001609" y="3730526"/>
              <a:ext cx="159855" cy="5087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4" idx="1"/>
              <a:endCxn id="9" idx="0"/>
            </p:cNvCxnSpPr>
            <p:nvPr/>
          </p:nvCxnSpPr>
          <p:spPr>
            <a:xfrm>
              <a:off x="2161464" y="3730526"/>
              <a:ext cx="289576" cy="4499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 idx="1"/>
              <a:endCxn id="10" idx="0"/>
            </p:cNvCxnSpPr>
            <p:nvPr/>
          </p:nvCxnSpPr>
          <p:spPr>
            <a:xfrm>
              <a:off x="2161464" y="3730526"/>
              <a:ext cx="727157" cy="567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1"/>
              <a:endCxn id="11" idx="0"/>
            </p:cNvCxnSpPr>
            <p:nvPr/>
          </p:nvCxnSpPr>
          <p:spPr>
            <a:xfrm>
              <a:off x="2161464" y="3730526"/>
              <a:ext cx="1229092" cy="6441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4" idx="1"/>
              <a:endCxn id="12" idx="0"/>
            </p:cNvCxnSpPr>
            <p:nvPr/>
          </p:nvCxnSpPr>
          <p:spPr>
            <a:xfrm>
              <a:off x="2161464" y="3730526"/>
              <a:ext cx="1731023" cy="7030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0"/>
              <a:endCxn id="33" idx="1"/>
            </p:cNvCxnSpPr>
            <p:nvPr/>
          </p:nvCxnSpPr>
          <p:spPr>
            <a:xfrm>
              <a:off x="3414200" y="3046016"/>
              <a:ext cx="460201" cy="619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Can 21"/>
            <p:cNvSpPr/>
            <p:nvPr/>
          </p:nvSpPr>
          <p:spPr>
            <a:xfrm>
              <a:off x="7006535" y="2318263"/>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Intermediate LM(s)</a:t>
              </a:r>
              <a:endParaRPr lang="en-US" dirty="0">
                <a:solidFill>
                  <a:prstClr val="black"/>
                </a:solidFill>
              </a:endParaRPr>
            </a:p>
          </p:txBody>
        </p:sp>
        <p:cxnSp>
          <p:nvCxnSpPr>
            <p:cNvPr id="23" name="Straight Arrow Connector 22"/>
            <p:cNvCxnSpPr>
              <a:stCxn id="30" idx="2"/>
              <a:endCxn id="27" idx="3"/>
            </p:cNvCxnSpPr>
            <p:nvPr/>
          </p:nvCxnSpPr>
          <p:spPr>
            <a:xfrm flipH="1">
              <a:off x="6469095" y="3763077"/>
              <a:ext cx="537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Elbow Connector 23"/>
            <p:cNvCxnSpPr>
              <a:stCxn id="33" idx="3"/>
              <a:endCxn id="27" idx="1"/>
            </p:cNvCxnSpPr>
            <p:nvPr/>
          </p:nvCxnSpPr>
          <p:spPr>
            <a:xfrm>
              <a:off x="4662219" y="3665351"/>
              <a:ext cx="645468" cy="9772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5307687" y="3330576"/>
              <a:ext cx="1161408" cy="86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Maximum</a:t>
              </a:r>
            </a:p>
            <a:p>
              <a:pPr algn="ctr" defTabSz="457200"/>
              <a:r>
                <a:rPr lang="en-US" dirty="0" smtClean="0">
                  <a:solidFill>
                    <a:prstClr val="black"/>
                  </a:solidFill>
                </a:rPr>
                <a:t>Likelihood</a:t>
              </a:r>
            </a:p>
            <a:p>
              <a:pPr algn="ctr" defTabSz="457200"/>
              <a:r>
                <a:rPr lang="en-US" dirty="0" smtClean="0">
                  <a:solidFill>
                    <a:prstClr val="black"/>
                  </a:solidFill>
                </a:rPr>
                <a:t>Interp.</a:t>
              </a:r>
              <a:endParaRPr lang="en-US" dirty="0">
                <a:solidFill>
                  <a:prstClr val="black"/>
                </a:solidFill>
              </a:endParaRPr>
            </a:p>
          </p:txBody>
        </p:sp>
        <p:sp>
          <p:nvSpPr>
            <p:cNvPr id="28" name="Rectangle 27"/>
            <p:cNvSpPr/>
            <p:nvPr/>
          </p:nvSpPr>
          <p:spPr>
            <a:xfrm>
              <a:off x="5307687" y="2318264"/>
              <a:ext cx="1161408" cy="86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err="1" smtClean="0">
                  <a:solidFill>
                    <a:prstClr val="black"/>
                  </a:solidFill>
                </a:rPr>
                <a:t>Consolida-tion</a:t>
              </a:r>
              <a:endParaRPr lang="en-US" dirty="0">
                <a:solidFill>
                  <a:prstClr val="black"/>
                </a:solidFill>
              </a:endParaRPr>
            </a:p>
          </p:txBody>
        </p:sp>
        <p:cxnSp>
          <p:nvCxnSpPr>
            <p:cNvPr id="29" name="Straight Arrow Connector 28"/>
            <p:cNvCxnSpPr/>
            <p:nvPr/>
          </p:nvCxnSpPr>
          <p:spPr>
            <a:xfrm>
              <a:off x="4662219" y="2525153"/>
              <a:ext cx="6454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Can 29"/>
            <p:cNvSpPr/>
            <p:nvPr/>
          </p:nvSpPr>
          <p:spPr>
            <a:xfrm>
              <a:off x="7006535" y="3330576"/>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Background LM</a:t>
              </a:r>
              <a:endParaRPr lang="en-US" dirty="0">
                <a:solidFill>
                  <a:prstClr val="black"/>
                </a:solidFill>
              </a:endParaRPr>
            </a:p>
          </p:txBody>
        </p:sp>
        <p:sp>
          <p:nvSpPr>
            <p:cNvPr id="31" name="Can 30"/>
            <p:cNvSpPr/>
            <p:nvPr/>
          </p:nvSpPr>
          <p:spPr>
            <a:xfrm>
              <a:off x="5364088" y="4581128"/>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Personalized LM</a:t>
              </a:r>
              <a:endParaRPr lang="en-US" dirty="0">
                <a:solidFill>
                  <a:prstClr val="black"/>
                </a:solidFill>
              </a:endParaRPr>
            </a:p>
          </p:txBody>
        </p:sp>
        <p:sp>
          <p:nvSpPr>
            <p:cNvPr id="32" name="Can 31"/>
            <p:cNvSpPr/>
            <p:nvPr/>
          </p:nvSpPr>
          <p:spPr>
            <a:xfrm>
              <a:off x="6948264" y="4581128"/>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Personalized AM</a:t>
              </a:r>
              <a:endParaRPr lang="en-US" dirty="0">
                <a:solidFill>
                  <a:prstClr val="black"/>
                </a:solidFill>
              </a:endParaRPr>
            </a:p>
          </p:txBody>
        </p:sp>
        <p:sp>
          <p:nvSpPr>
            <p:cNvPr id="33" name="Folded Corner 32"/>
            <p:cNvSpPr/>
            <p:nvPr/>
          </p:nvSpPr>
          <p:spPr>
            <a:xfrm>
              <a:off x="3874401" y="3232850"/>
              <a:ext cx="787818" cy="865001"/>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400" dirty="0" smtClean="0">
                <a:solidFill>
                  <a:prstClr val="black"/>
                </a:solidFill>
              </a:endParaRPr>
            </a:p>
            <a:p>
              <a:pPr algn="ctr" defTabSz="457200"/>
              <a:r>
                <a:rPr lang="en-US" sz="1400" dirty="0" smtClean="0">
                  <a:solidFill>
                    <a:prstClr val="black"/>
                  </a:solidFill>
                </a:rPr>
                <a:t>target </a:t>
              </a:r>
              <a:r>
                <a:rPr lang="en-US" sz="1400" dirty="0">
                  <a:solidFill>
                    <a:prstClr val="black"/>
                  </a:solidFill>
                </a:rPr>
                <a:t>u </a:t>
              </a:r>
            </a:p>
            <a:p>
              <a:pPr algn="ctr" defTabSz="457200"/>
              <a:r>
                <a:rPr lang="en-US" sz="1400" dirty="0" smtClean="0">
                  <a:solidFill>
                    <a:prstClr val="black"/>
                  </a:solidFill>
                </a:rPr>
                <a:t>Develop</a:t>
              </a:r>
            </a:p>
          </p:txBody>
        </p:sp>
        <p:sp>
          <p:nvSpPr>
            <p:cNvPr id="34" name="Frame 33"/>
            <p:cNvSpPr/>
            <p:nvPr/>
          </p:nvSpPr>
          <p:spPr>
            <a:xfrm>
              <a:off x="5171902" y="4369130"/>
              <a:ext cx="3339888" cy="1590839"/>
            </a:xfrm>
            <a:prstGeom prst="frame">
              <a:avLst>
                <a:gd name="adj1" fmla="val 0"/>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smtClean="0">
                <a:solidFill>
                  <a:prstClr val="black"/>
                </a:solidFill>
              </a:endParaRPr>
            </a:p>
            <a:p>
              <a:pPr algn="ctr" defTabSz="457200"/>
              <a:r>
                <a:rPr lang="en-US" dirty="0" smtClean="0">
                  <a:solidFill>
                    <a:prstClr val="black"/>
                  </a:solidFill>
                </a:rPr>
                <a:t>Recognition Engine</a:t>
              </a:r>
              <a:endParaRPr lang="en-US" dirty="0">
                <a:solidFill>
                  <a:prstClr val="black"/>
                </a:solidFill>
              </a:endParaRPr>
            </a:p>
          </p:txBody>
        </p:sp>
        <p:cxnSp>
          <p:nvCxnSpPr>
            <p:cNvPr id="35" name="Elbow Connector 34"/>
            <p:cNvCxnSpPr/>
            <p:nvPr/>
          </p:nvCxnSpPr>
          <p:spPr>
            <a:xfrm rot="10800000" flipV="1">
              <a:off x="6469095" y="3018154"/>
              <a:ext cx="537440" cy="49625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a:stCxn id="28" idx="3"/>
              <a:endCxn id="22" idx="2"/>
            </p:cNvCxnSpPr>
            <p:nvPr/>
          </p:nvCxnSpPr>
          <p:spPr>
            <a:xfrm flipV="1">
              <a:off x="6469095" y="2750764"/>
              <a:ext cx="53744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27" idx="2"/>
            </p:cNvCxnSpPr>
            <p:nvPr/>
          </p:nvCxnSpPr>
          <p:spPr>
            <a:xfrm>
              <a:off x="5888391" y="4195577"/>
              <a:ext cx="0" cy="3783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6" idx="6"/>
              <a:endCxn id="28" idx="1"/>
            </p:cNvCxnSpPr>
            <p:nvPr/>
          </p:nvCxnSpPr>
          <p:spPr>
            <a:xfrm flipV="1">
              <a:off x="4754779" y="2750765"/>
              <a:ext cx="552908" cy="2228009"/>
            </a:xfrm>
            <a:prstGeom prst="bentConnector3">
              <a:avLst>
                <a:gd name="adj1" fmla="val 21287"/>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651493676"/>
                </p:ext>
              </p:extLst>
            </p:nvPr>
          </p:nvGraphicFramePr>
          <p:xfrm>
            <a:off x="275184" y="2322858"/>
            <a:ext cx="7605561" cy="492953"/>
          </p:xfrm>
          <a:graphic>
            <a:graphicData uri="http://schemas.openxmlformats.org/presentationml/2006/ole">
              <mc:AlternateContent xmlns:mc="http://schemas.openxmlformats.org/markup-compatibility/2006">
                <mc:Choice xmlns:v="urn:schemas-microsoft-com:vml" Requires="v">
                  <p:oleObj spid="_x0000_s2622" name="Document" r:id="rId3" imgW="5486400" imgH="355600" progId="Word.Document.12">
                    <p:link updateAutomatic="1"/>
                  </p:oleObj>
                </mc:Choice>
                <mc:Fallback>
                  <p:oleObj name="Document" r:id="rId3" imgW="5486400" imgH="355600" progId="Word.Document.12">
                    <p:link updateAutomatic="1"/>
                    <p:pic>
                      <p:nvPicPr>
                        <p:cNvPr id="0" name=""/>
                        <p:cNvPicPr/>
                        <p:nvPr/>
                      </p:nvPicPr>
                      <p:blipFill>
                        <a:blip r:embed="rId4"/>
                        <a:stretch>
                          <a:fillRect/>
                        </a:stretch>
                      </p:blipFill>
                      <p:spPr>
                        <a:xfrm>
                          <a:off x="275184" y="2322858"/>
                          <a:ext cx="7605561" cy="49295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966558887"/>
                </p:ext>
              </p:extLst>
            </p:nvPr>
          </p:nvGraphicFramePr>
          <p:xfrm>
            <a:off x="275184" y="3217965"/>
            <a:ext cx="7563564" cy="490231"/>
          </p:xfrm>
          <a:graphic>
            <a:graphicData uri="http://schemas.openxmlformats.org/presentationml/2006/ole">
              <mc:AlternateContent xmlns:mc="http://schemas.openxmlformats.org/markup-compatibility/2006">
                <mc:Choice xmlns:v="urn:schemas-microsoft-com:vml" Requires="v">
                  <p:oleObj spid="_x0000_s2623" name="Document" r:id="rId5" imgW="5486400" imgH="355600" progId="Word.Document.12">
                    <p:link updateAutomatic="1"/>
                  </p:oleObj>
                </mc:Choice>
                <mc:Fallback>
                  <p:oleObj name="Document" r:id="rId5" imgW="5486400" imgH="355600" progId="Word.Document.12">
                    <p:link updateAutomatic="1"/>
                    <p:pic>
                      <p:nvPicPr>
                        <p:cNvPr id="0" name=""/>
                        <p:cNvPicPr/>
                        <p:nvPr/>
                      </p:nvPicPr>
                      <p:blipFill>
                        <a:blip r:embed="rId6"/>
                        <a:stretch>
                          <a:fillRect/>
                        </a:stretch>
                      </p:blipFill>
                      <p:spPr>
                        <a:xfrm>
                          <a:off x="275184" y="3217965"/>
                          <a:ext cx="7563564" cy="490231"/>
                        </a:xfrm>
                        <a:prstGeom prst="rect">
                          <a:avLst/>
                        </a:prstGeom>
                      </p:spPr>
                    </p:pic>
                  </p:oleObj>
                </mc:Fallback>
              </mc:AlternateContent>
            </a:graphicData>
          </a:graphic>
        </p:graphicFrame>
      </p:grpSp>
      <p:sp>
        <p:nvSpPr>
          <p:cNvPr id="41"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8048271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vert="horz" lIns="91440" tIns="45720" rIns="91440" bIns="45720" rtlCol="0" anchor="ctr">
            <a:normAutofit/>
          </a:bodyPr>
          <a:lstStyle/>
          <a:p>
            <a:pPr algn="l"/>
            <a:r>
              <a:rPr lang="en-US" sz="3300" b="1" dirty="0" smtClean="0">
                <a:latin typeface="Times New Roman" pitchFamily="18" charset="0"/>
                <a:cs typeface="Times New Roman" pitchFamily="18" charset="0"/>
              </a:rPr>
              <a:t>References for Personalized Recognizer</a:t>
            </a:r>
            <a:endParaRPr lang="en-US" sz="33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75600" y="990000"/>
            <a:ext cx="8955112" cy="3280898"/>
          </a:xfrm>
        </p:spPr>
        <p:txBody>
          <a:bodyPr>
            <a:spAutoFit/>
          </a:bodyPr>
          <a:lstStyle/>
          <a:p>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Personalized Language Modeling by Crowd Sourcing with Social Network Data for Voice Access of Cloud Applications”, IEEE SLT 2012</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“Recurrent Neural Network Based Language Model Personalization by Social Network Crowdsourcing”, </a:t>
            </a:r>
            <a:r>
              <a:rPr lang="en-US" sz="2800" dirty="0" err="1" smtClean="0">
                <a:latin typeface="Times New Roman" pitchFamily="18" charset="0"/>
                <a:cs typeface="Times New Roman" pitchFamily="18" charset="0"/>
              </a:rPr>
              <a:t>Interspeech</a:t>
            </a:r>
            <a:r>
              <a:rPr lang="en-US" sz="2800" dirty="0" smtClean="0">
                <a:latin typeface="Times New Roman" pitchFamily="18" charset="0"/>
                <a:cs typeface="Times New Roman" pitchFamily="18" charset="0"/>
              </a:rPr>
              <a:t> 2013.</a:t>
            </a:r>
            <a:endParaRPr lang="en-US" sz="2400" dirty="0">
              <a:latin typeface="Times New Roman" pitchFamily="18" charset="0"/>
              <a:cs typeface="Times New Roman" pitchFamily="18" charset="0"/>
            </a:endParaRPr>
          </a:p>
        </p:txBody>
      </p:sp>
      <p:sp>
        <p:nvSpPr>
          <p:cNvPr id="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3808475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altLang="zh-TW" sz="3300" b="1" dirty="0" smtClean="0">
                <a:latin typeface="Times New Roman" pitchFamily="18" charset="0"/>
              </a:rPr>
              <a:t>Recognizing Code-switched Speech</a:t>
            </a:r>
          </a:p>
        </p:txBody>
      </p:sp>
      <p:sp>
        <p:nvSpPr>
          <p:cNvPr id="2051" name="Rectangle 3"/>
          <p:cNvSpPr>
            <a:spLocks noGrp="1" noChangeArrowheads="1"/>
          </p:cNvSpPr>
          <p:nvPr>
            <p:ph type="body" idx="1"/>
          </p:nvPr>
        </p:nvSpPr>
        <p:spPr bwMode="auto">
          <a:xfrm>
            <a:off x="34925" y="908051"/>
            <a:ext cx="9001571" cy="1015663"/>
          </a:xfrm>
          <a:noFill/>
          <a:ln>
            <a:miter lim="800000"/>
            <a:headEnd/>
            <a:tailEnd/>
          </a:ln>
        </p:spPr>
        <p:txBody>
          <a:bodyPr vert="horz" wrap="square" lIns="91440" tIns="45720" rIns="91440" bIns="45720" numCol="1" anchor="t" anchorCtr="0" compatLnSpc="1">
            <a:prstTxWarp prst="textNoShape">
              <a:avLst/>
            </a:prstTxWarp>
            <a:spAutoFit/>
          </a:bodyPr>
          <a:lstStyle/>
          <a:p>
            <a:pPr marL="266700" indent="-266700">
              <a:spcBef>
                <a:spcPct val="0"/>
              </a:spcBef>
              <a:defRPr/>
            </a:pPr>
            <a:r>
              <a:rPr lang="en-US" altLang="zh-TW" sz="2400" b="1" dirty="0">
                <a:latin typeface="Times New Roman" pitchFamily="18" charset="0"/>
              </a:rPr>
              <a:t>Definition</a:t>
            </a:r>
          </a:p>
          <a:p>
            <a:pPr lvl="1">
              <a:spcBef>
                <a:spcPct val="0"/>
              </a:spcBef>
            </a:pPr>
            <a:r>
              <a:rPr lang="en-US" altLang="zh-TW" sz="1800" dirty="0" smtClean="0">
                <a:latin typeface="Times New Roman" pitchFamily="18" charset="0"/>
              </a:rPr>
              <a:t>Code-switching occurs from word to word in an utterance</a:t>
            </a:r>
          </a:p>
          <a:p>
            <a:pPr lvl="1">
              <a:spcBef>
                <a:spcPct val="0"/>
              </a:spcBef>
            </a:pPr>
            <a:r>
              <a:rPr lang="en-US" altLang="zh-TW" sz="1800" dirty="0" smtClean="0">
                <a:latin typeface="Times New Roman" pitchFamily="18" charset="0"/>
              </a:rPr>
              <a:t>Example : </a:t>
            </a:r>
            <a:r>
              <a:rPr lang="zh-TW" altLang="en-US" sz="1800" dirty="0" smtClean="0">
                <a:solidFill>
                  <a:srgbClr val="0070C0"/>
                </a:solidFill>
                <a:latin typeface="標楷體" pitchFamily="65" charset="-120"/>
                <a:ea typeface="標楷體" pitchFamily="65" charset="-120"/>
              </a:rPr>
              <a:t>當我們要作</a:t>
            </a:r>
            <a:r>
              <a:rPr lang="zh-TW" altLang="en-US" sz="1800" dirty="0" smtClean="0">
                <a:latin typeface="標楷體" pitchFamily="65" charset="-120"/>
                <a:ea typeface="標楷體" pitchFamily="65" charset="-120"/>
              </a:rPr>
              <a:t> </a:t>
            </a:r>
            <a:r>
              <a:rPr lang="en-US" altLang="zh-TW" sz="1800" dirty="0" smtClean="0">
                <a:solidFill>
                  <a:srgbClr val="00B050"/>
                </a:solidFill>
                <a:latin typeface="Times New Roman" pitchFamily="18" charset="0"/>
              </a:rPr>
              <a:t>Fourier Transform</a:t>
            </a:r>
            <a:r>
              <a:rPr lang="en-US" altLang="zh-TW" sz="1800" dirty="0" smtClean="0">
                <a:latin typeface="Times New Roman" pitchFamily="18" charset="0"/>
              </a:rPr>
              <a:t> </a:t>
            </a:r>
            <a:r>
              <a:rPr lang="zh-TW" altLang="en-US" sz="1800" dirty="0" smtClean="0">
                <a:solidFill>
                  <a:srgbClr val="0070C0"/>
                </a:solidFill>
                <a:latin typeface="標楷體" pitchFamily="65" charset="-120"/>
                <a:ea typeface="標楷體" pitchFamily="65" charset="-120"/>
              </a:rPr>
              <a:t>的時候</a:t>
            </a:r>
            <a:endParaRPr lang="en-US" altLang="zh-TW" sz="1800" dirty="0" smtClean="0">
              <a:solidFill>
                <a:srgbClr val="0070C0"/>
              </a:solidFill>
              <a:latin typeface="標楷體" pitchFamily="65" charset="-120"/>
              <a:ea typeface="標楷體" pitchFamily="65" charset="-12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2" name="群組 1"/>
          <p:cNvGrpSpPr/>
          <p:nvPr/>
        </p:nvGrpSpPr>
        <p:grpSpPr>
          <a:xfrm>
            <a:off x="1835696" y="1916832"/>
            <a:ext cx="3672408" cy="504056"/>
            <a:chOff x="1835696" y="1988840"/>
            <a:chExt cx="3672408" cy="504056"/>
          </a:xfrm>
        </p:grpSpPr>
        <p:cxnSp>
          <p:nvCxnSpPr>
            <p:cNvPr id="9" name="直線接點 8"/>
            <p:cNvCxnSpPr/>
            <p:nvPr/>
          </p:nvCxnSpPr>
          <p:spPr>
            <a:xfrm>
              <a:off x="2699792" y="1988840"/>
              <a:ext cx="0" cy="216024"/>
            </a:xfrm>
            <a:prstGeom prst="line">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99792" y="2060848"/>
              <a:ext cx="252028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5220072" y="1988840"/>
              <a:ext cx="0" cy="7200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35696" y="220486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70C0"/>
                  </a:solidFill>
                  <a:latin typeface="Times New Roman" pitchFamily="18" charset="0"/>
                  <a:cs typeface="Times New Roman" pitchFamily="18" charset="0"/>
                </a:rPr>
                <a:t>“Host” language</a:t>
              </a:r>
              <a:endParaRPr lang="zh-TW" altLang="en-US" dirty="0">
                <a:solidFill>
                  <a:srgbClr val="0070C0"/>
                </a:solidFill>
                <a:latin typeface="Times New Roman" pitchFamily="18" charset="0"/>
                <a:cs typeface="Times New Roman" pitchFamily="18" charset="0"/>
              </a:endParaRPr>
            </a:p>
          </p:txBody>
        </p:sp>
        <p:cxnSp>
          <p:nvCxnSpPr>
            <p:cNvPr id="15" name="直線接點 14"/>
            <p:cNvCxnSpPr/>
            <p:nvPr/>
          </p:nvCxnSpPr>
          <p:spPr>
            <a:xfrm>
              <a:off x="4572000" y="1988840"/>
              <a:ext cx="0" cy="216024"/>
            </a:xfrm>
            <a:prstGeom prst="line">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635896" y="2204864"/>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B050"/>
                  </a:solidFill>
                  <a:latin typeface="Times New Roman" pitchFamily="18" charset="0"/>
                  <a:cs typeface="Times New Roman" pitchFamily="18" charset="0"/>
                </a:rPr>
                <a:t>“Guest” language</a:t>
              </a:r>
              <a:endParaRPr lang="zh-TW" altLang="en-US" dirty="0">
                <a:solidFill>
                  <a:srgbClr val="00B050"/>
                </a:solidFill>
                <a:latin typeface="Times New Roman" pitchFamily="18" charset="0"/>
                <a:cs typeface="Times New Roman" pitchFamily="18" charset="0"/>
              </a:endParaRPr>
            </a:p>
          </p:txBody>
        </p:sp>
      </p:grpSp>
      <p:grpSp>
        <p:nvGrpSpPr>
          <p:cNvPr id="44" name="群組 43"/>
          <p:cNvGrpSpPr/>
          <p:nvPr/>
        </p:nvGrpSpPr>
        <p:grpSpPr>
          <a:xfrm>
            <a:off x="539552" y="4149080"/>
            <a:ext cx="8136904" cy="2592288"/>
            <a:chOff x="251520" y="3429000"/>
            <a:chExt cx="8784976" cy="3190509"/>
          </a:xfrm>
        </p:grpSpPr>
        <p:pic>
          <p:nvPicPr>
            <p:cNvPr id="17" name="Picture 2" descr="http://perception.csl.uiuc.edu/recognition/Images/speech_signal.png"/>
            <p:cNvPicPr>
              <a:picLocks noChangeAspect="1" noChangeArrowheads="1"/>
            </p:cNvPicPr>
            <p:nvPr/>
          </p:nvPicPr>
          <p:blipFill>
            <a:blip r:embed="rId3" cstate="print"/>
            <a:srcRect/>
            <a:stretch>
              <a:fillRect/>
            </a:stretch>
          </p:blipFill>
          <p:spPr bwMode="auto">
            <a:xfrm>
              <a:off x="539552" y="4653136"/>
              <a:ext cx="1332898" cy="1069480"/>
            </a:xfrm>
            <a:prstGeom prst="rect">
              <a:avLst/>
            </a:prstGeom>
            <a:noFill/>
          </p:spPr>
        </p:pic>
        <p:sp>
          <p:nvSpPr>
            <p:cNvPr id="18" name="圓角矩形 17"/>
            <p:cNvSpPr/>
            <p:nvPr/>
          </p:nvSpPr>
          <p:spPr>
            <a:xfrm>
              <a:off x="3059832" y="3789040"/>
              <a:ext cx="3672408" cy="27809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endParaRPr>
            </a:p>
          </p:txBody>
        </p:sp>
        <p:sp>
          <p:nvSpPr>
            <p:cNvPr id="19" name="流程圖: 磁碟 18"/>
            <p:cNvSpPr/>
            <p:nvPr/>
          </p:nvSpPr>
          <p:spPr>
            <a:xfrm>
              <a:off x="3491880" y="3933056"/>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20" name="矩形 19"/>
            <p:cNvSpPr/>
            <p:nvPr/>
          </p:nvSpPr>
          <p:spPr>
            <a:xfrm>
              <a:off x="3059832" y="3429000"/>
              <a:ext cx="36724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Code-switched System</a:t>
              </a:r>
              <a:endParaRPr lang="zh-TW" altLang="en-US" sz="1600" dirty="0">
                <a:solidFill>
                  <a:prstClr val="black"/>
                </a:solidFill>
              </a:endParaRPr>
            </a:p>
          </p:txBody>
        </p:sp>
        <p:sp>
          <p:nvSpPr>
            <p:cNvPr id="21" name="圓角矩形 20"/>
            <p:cNvSpPr/>
            <p:nvPr/>
          </p:nvSpPr>
          <p:spPr>
            <a:xfrm>
              <a:off x="7380312" y="4725144"/>
              <a:ext cx="1152128"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solidFill>
                    <a:prstClr val="black"/>
                  </a:solidFill>
                </a:rPr>
                <a:t>Viterbi</a:t>
              </a:r>
              <a:r>
                <a:rPr lang="en-US" altLang="zh-TW" sz="1600" dirty="0" smtClean="0">
                  <a:solidFill>
                    <a:prstClr val="black"/>
                  </a:solidFill>
                </a:rPr>
                <a:t> Decoding</a:t>
              </a:r>
              <a:endParaRPr lang="zh-TW" altLang="en-US" sz="1600" dirty="0">
                <a:solidFill>
                  <a:prstClr val="black"/>
                </a:solidFill>
              </a:endParaRPr>
            </a:p>
          </p:txBody>
        </p:sp>
        <p:cxnSp>
          <p:nvCxnSpPr>
            <p:cNvPr id="22" name="直線單箭頭接點 21"/>
            <p:cNvCxnSpPr/>
            <p:nvPr/>
          </p:nvCxnSpPr>
          <p:spPr>
            <a:xfrm>
              <a:off x="6876256" y="5157192"/>
              <a:ext cx="5040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732240" y="443711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732240" y="587727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876256" y="4437112"/>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1979712" y="5157192"/>
              <a:ext cx="8640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2843808" y="4437112"/>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2843808" y="4437112"/>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843808" y="5877272"/>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7956376" y="5589240"/>
              <a:ext cx="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804248" y="6093297"/>
              <a:ext cx="2232248" cy="52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0070C0"/>
                  </a:solidFill>
                  <a:latin typeface="標楷體" pitchFamily="65" charset="-120"/>
                  <a:ea typeface="標楷體" pitchFamily="65" charset="-120"/>
                </a:rPr>
                <a:t>這個</a:t>
              </a:r>
              <a:r>
                <a:rPr lang="en-US" altLang="zh-TW" sz="1600" dirty="0" smtClean="0">
                  <a:solidFill>
                    <a:srgbClr val="00B050"/>
                  </a:solidFill>
                </a:rPr>
                <a:t>complexity</a:t>
              </a:r>
              <a:r>
                <a:rPr lang="zh-TW" altLang="en-US" sz="1600" dirty="0" smtClean="0">
                  <a:solidFill>
                    <a:srgbClr val="0070C0"/>
                  </a:solidFill>
                  <a:latin typeface="標楷體" pitchFamily="65" charset="-120"/>
                  <a:ea typeface="標楷體" pitchFamily="65" charset="-120"/>
                </a:rPr>
                <a:t>很高我買了</a:t>
              </a:r>
              <a:r>
                <a:rPr lang="en-US" altLang="zh-TW" sz="1600" dirty="0" err="1" smtClean="0">
                  <a:solidFill>
                    <a:srgbClr val="00B050"/>
                  </a:solidFill>
                </a:rPr>
                <a:t>iPad</a:t>
              </a:r>
              <a:r>
                <a:rPr lang="zh-TW" altLang="en-US" sz="1600" dirty="0" smtClean="0">
                  <a:solidFill>
                    <a:srgbClr val="0070C0"/>
                  </a:solidFill>
                  <a:latin typeface="標楷體" pitchFamily="65" charset="-120"/>
                  <a:ea typeface="標楷體" pitchFamily="65" charset="-120"/>
                </a:rPr>
                <a:t>的配件</a:t>
              </a:r>
              <a:endParaRPr lang="en-US" altLang="zh-TW" sz="1600" dirty="0" smtClean="0">
                <a:solidFill>
                  <a:srgbClr val="0070C0"/>
                </a:solidFill>
                <a:latin typeface="標楷體" pitchFamily="65" charset="-120"/>
                <a:ea typeface="標楷體" pitchFamily="65" charset="-120"/>
              </a:endParaRPr>
            </a:p>
          </p:txBody>
        </p:sp>
        <p:sp>
          <p:nvSpPr>
            <p:cNvPr id="32" name="矩形 31"/>
            <p:cNvSpPr/>
            <p:nvPr/>
          </p:nvSpPr>
          <p:spPr>
            <a:xfrm>
              <a:off x="251520" y="4437112"/>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Speech Utterance</a:t>
              </a:r>
              <a:endParaRPr lang="zh-TW" altLang="en-US" sz="1600" dirty="0">
                <a:solidFill>
                  <a:prstClr val="black"/>
                </a:solidFill>
              </a:endParaRPr>
            </a:p>
          </p:txBody>
        </p:sp>
        <p:sp>
          <p:nvSpPr>
            <p:cNvPr id="33" name="矩形 32"/>
            <p:cNvSpPr/>
            <p:nvPr/>
          </p:nvSpPr>
          <p:spPr>
            <a:xfrm>
              <a:off x="3635896" y="4293096"/>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34" name="矩形 33"/>
            <p:cNvSpPr/>
            <p:nvPr/>
          </p:nvSpPr>
          <p:spPr>
            <a:xfrm>
              <a:off x="4932040" y="4293096"/>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35" name="矩形 34"/>
            <p:cNvSpPr/>
            <p:nvPr/>
          </p:nvSpPr>
          <p:spPr>
            <a:xfrm>
              <a:off x="3491880" y="3933056"/>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Acoustic Model</a:t>
              </a:r>
              <a:endParaRPr lang="zh-TW" altLang="en-US" sz="1600" dirty="0">
                <a:solidFill>
                  <a:prstClr val="black"/>
                </a:solidFill>
              </a:endParaRPr>
            </a:p>
          </p:txBody>
        </p:sp>
        <p:sp>
          <p:nvSpPr>
            <p:cNvPr id="36" name="流程圖: 磁碟 35"/>
            <p:cNvSpPr/>
            <p:nvPr/>
          </p:nvSpPr>
          <p:spPr>
            <a:xfrm>
              <a:off x="3491880" y="4797152"/>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37" name="矩形 36"/>
            <p:cNvSpPr/>
            <p:nvPr/>
          </p:nvSpPr>
          <p:spPr>
            <a:xfrm>
              <a:off x="3635896" y="5157192"/>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38" name="矩形 37"/>
            <p:cNvSpPr/>
            <p:nvPr/>
          </p:nvSpPr>
          <p:spPr>
            <a:xfrm>
              <a:off x="4932040" y="5157192"/>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39" name="矩形 38"/>
            <p:cNvSpPr/>
            <p:nvPr/>
          </p:nvSpPr>
          <p:spPr>
            <a:xfrm>
              <a:off x="3491880" y="4797152"/>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Language Model</a:t>
              </a:r>
              <a:endParaRPr lang="zh-TW" altLang="en-US" sz="1600" dirty="0">
                <a:solidFill>
                  <a:prstClr val="black"/>
                </a:solidFill>
              </a:endParaRPr>
            </a:p>
          </p:txBody>
        </p:sp>
        <p:sp>
          <p:nvSpPr>
            <p:cNvPr id="40" name="流程圖: 磁碟 39"/>
            <p:cNvSpPr/>
            <p:nvPr/>
          </p:nvSpPr>
          <p:spPr>
            <a:xfrm>
              <a:off x="3491880" y="5661248"/>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41" name="矩形 40"/>
            <p:cNvSpPr/>
            <p:nvPr/>
          </p:nvSpPr>
          <p:spPr>
            <a:xfrm>
              <a:off x="3635896" y="6021288"/>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42" name="矩形 41"/>
            <p:cNvSpPr/>
            <p:nvPr/>
          </p:nvSpPr>
          <p:spPr>
            <a:xfrm>
              <a:off x="4932040" y="6021288"/>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43" name="矩形 42"/>
            <p:cNvSpPr/>
            <p:nvPr/>
          </p:nvSpPr>
          <p:spPr>
            <a:xfrm>
              <a:off x="3491880" y="5661248"/>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Lexicon</a:t>
              </a:r>
              <a:endParaRPr lang="zh-TW" altLang="en-US" sz="1600" dirty="0">
                <a:solidFill>
                  <a:prstClr val="black"/>
                </a:solidFill>
              </a:endParaRPr>
            </a:p>
          </p:txBody>
        </p:sp>
      </p:grpSp>
      <p:sp>
        <p:nvSpPr>
          <p:cNvPr id="45" name="Rectangle 3"/>
          <p:cNvSpPr txBox="1">
            <a:spLocks noChangeArrowheads="1"/>
          </p:cNvSpPr>
          <p:nvPr/>
        </p:nvSpPr>
        <p:spPr bwMode="auto">
          <a:xfrm>
            <a:off x="35496" y="2596608"/>
            <a:ext cx="9001571" cy="1754326"/>
          </a:xfrm>
          <a:prstGeom prst="rect">
            <a:avLst/>
          </a:prstGeom>
          <a:noFill/>
          <a:ln>
            <a:miter lim="800000"/>
            <a:headEnd/>
            <a:tailEnd/>
          </a:ln>
        </p:spPr>
        <p:txBody>
          <a:bodyPr vert="horz" wrap="square" lIns="91440" tIns="0" rIns="91440" bIns="0" numCol="1" rtlCol="0" anchor="t" anchorCtr="0" compatLnSpc="1">
            <a:prstTxWarp prst="textNoShape">
              <a:avLst/>
            </a:prstTxWarp>
            <a:spAutoFit/>
          </a:bodyPr>
          <a:lstStyle/>
          <a:p>
            <a:pPr marL="266700" indent="-266700">
              <a:spcBef>
                <a:spcPct val="0"/>
              </a:spcBef>
              <a:buFont typeface="Arial" pitchFamily="34" charset="0"/>
              <a:buChar char="•"/>
              <a:defRPr/>
            </a:pPr>
            <a:r>
              <a:rPr lang="en-US" altLang="zh-TW" sz="2400" b="1" dirty="0">
                <a:solidFill>
                  <a:prstClr val="black"/>
                </a:solidFill>
                <a:latin typeface="Times New Roman" pitchFamily="18" charset="0"/>
              </a:rPr>
              <a:t>Speech Recognition</a:t>
            </a:r>
          </a:p>
          <a:p>
            <a:pPr marL="444500" lvl="1" indent="-190500">
              <a:spcBef>
                <a:spcPct val="0"/>
              </a:spcBef>
              <a:buFont typeface="Arial" pitchFamily="34" charset="0"/>
              <a:buChar char="–"/>
              <a:defRPr/>
            </a:pPr>
            <a:r>
              <a:rPr lang="en-US" altLang="zh-TW" dirty="0">
                <a:solidFill>
                  <a:prstClr val="black"/>
                </a:solidFill>
                <a:latin typeface="Times New Roman" pitchFamily="18" charset="0"/>
              </a:rPr>
              <a:t>Bilingual acoustic models, language model, and lexicon</a:t>
            </a:r>
          </a:p>
          <a:p>
            <a:pPr marL="444500" lvl="1" indent="-190500">
              <a:spcBef>
                <a:spcPct val="0"/>
              </a:spcBef>
              <a:buFont typeface="Arial" pitchFamily="34" charset="0"/>
              <a:buChar char="–"/>
              <a:defRPr/>
            </a:pPr>
            <a:r>
              <a:rPr lang="en-US" altLang="zh-TW" dirty="0">
                <a:solidFill>
                  <a:prstClr val="black"/>
                </a:solidFill>
                <a:latin typeface="Times New Roman" pitchFamily="18" charset="0"/>
              </a:rPr>
              <a:t>A signal frame may belong to a Mandarin phoneme or an English phoneme, a Mandarin phoneme may be </a:t>
            </a:r>
            <a:r>
              <a:rPr lang="en-US" altLang="zh-TW" dirty="0" smtClean="0">
                <a:solidFill>
                  <a:prstClr val="black"/>
                </a:solidFill>
                <a:latin typeface="Times New Roman" pitchFamily="18" charset="0"/>
              </a:rPr>
              <a:t>preceded </a:t>
            </a:r>
            <a:r>
              <a:rPr lang="en-US" altLang="zh-TW" dirty="0">
                <a:solidFill>
                  <a:prstClr val="black"/>
                </a:solidFill>
                <a:latin typeface="Times New Roman" pitchFamily="18" charset="0"/>
              </a:rPr>
              <a:t>or followed by an English phoneme and </a:t>
            </a:r>
            <a:r>
              <a:rPr lang="en-US" altLang="zh-TW" dirty="0" smtClean="0">
                <a:solidFill>
                  <a:prstClr val="black"/>
                </a:solidFill>
                <a:latin typeface="Times New Roman" pitchFamily="18" charset="0"/>
              </a:rPr>
              <a:t>vice </a:t>
            </a:r>
            <a:r>
              <a:rPr lang="en-US" altLang="zh-TW" dirty="0">
                <a:solidFill>
                  <a:prstClr val="black"/>
                </a:solidFill>
                <a:latin typeface="Times New Roman" pitchFamily="18" charset="0"/>
              </a:rPr>
              <a:t>versa, a Chinese word may be preceded</a:t>
            </a:r>
            <a:r>
              <a:rPr lang="en-US" altLang="zh-TW" dirty="0" smtClean="0">
                <a:solidFill>
                  <a:prstClr val="black"/>
                </a:solidFill>
                <a:latin typeface="Times New Roman" pitchFamily="18" charset="0"/>
              </a:rPr>
              <a:t> </a:t>
            </a:r>
            <a:r>
              <a:rPr lang="en-US" altLang="zh-TW" dirty="0">
                <a:solidFill>
                  <a:prstClr val="black"/>
                </a:solidFill>
                <a:latin typeface="Times New Roman" pitchFamily="18" charset="0"/>
              </a:rPr>
              <a:t>or followed by an English word and </a:t>
            </a:r>
            <a:r>
              <a:rPr lang="en-US" altLang="zh-TW" dirty="0" smtClean="0">
                <a:solidFill>
                  <a:prstClr val="black"/>
                </a:solidFill>
                <a:latin typeface="Times New Roman" pitchFamily="18" charset="0"/>
              </a:rPr>
              <a:t>vice versa (bilingual </a:t>
            </a:r>
            <a:r>
              <a:rPr lang="en-US" altLang="zh-TW" dirty="0" err="1" smtClean="0">
                <a:solidFill>
                  <a:prstClr val="black"/>
                </a:solidFill>
                <a:latin typeface="Times New Roman" pitchFamily="18" charset="0"/>
              </a:rPr>
              <a:t>triphones</a:t>
            </a:r>
            <a:r>
              <a:rPr lang="en-US" altLang="zh-TW" dirty="0" smtClean="0">
                <a:solidFill>
                  <a:prstClr val="black"/>
                </a:solidFill>
                <a:latin typeface="Times New Roman" pitchFamily="18" charset="0"/>
              </a:rPr>
              <a:t>, bilingual n-grams, etc.)</a:t>
            </a:r>
            <a:endParaRPr lang="en-US" altLang="zh-TW" dirty="0">
              <a:solidFill>
                <a:prstClr val="black"/>
              </a:solidFill>
              <a:latin typeface="Times New Roman" pitchFamily="18" charset="0"/>
            </a:endParaRPr>
          </a:p>
        </p:txBody>
      </p:sp>
    </p:spTree>
    <p:extLst>
      <p:ext uri="{BB962C8B-B14F-4D97-AF65-F5344CB8AC3E}">
        <p14:creationId xmlns:p14="http://schemas.microsoft.com/office/powerpoint/2010/main" val="32707782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300" b="1" dirty="0">
                <a:latin typeface="Times New Roman" pitchFamily="18" charset="0"/>
              </a:rPr>
              <a:t>Recognizing Code-switched Speech</a:t>
            </a:r>
            <a:endParaRPr lang="en-US" altLang="zh-TW" sz="3300" b="1" dirty="0" smtClean="0">
              <a:latin typeface="Times New Roman" pitchFamily="18" charset="0"/>
            </a:endParaRPr>
          </a:p>
        </p:txBody>
      </p:sp>
      <p:sp>
        <p:nvSpPr>
          <p:cNvPr id="2051" name="Rectangle 3"/>
          <p:cNvSpPr>
            <a:spLocks noGrp="1" noChangeArrowheads="1"/>
          </p:cNvSpPr>
          <p:nvPr>
            <p:ph type="body" idx="1"/>
          </p:nvPr>
        </p:nvSpPr>
        <p:spPr bwMode="auto">
          <a:xfrm>
            <a:off x="34925" y="908720"/>
            <a:ext cx="9001571" cy="5833317"/>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120000"/>
              </a:lnSpc>
              <a:spcBef>
                <a:spcPct val="0"/>
              </a:spcBef>
            </a:pPr>
            <a:r>
              <a:rPr lang="en-US" altLang="zh-TW" sz="2400" b="1" dirty="0" smtClean="0">
                <a:latin typeface="Times New Roman" pitchFamily="18" charset="0"/>
              </a:rPr>
              <a:t>Code-switching issues</a:t>
            </a:r>
          </a:p>
          <a:p>
            <a:pPr lvl="1">
              <a:lnSpc>
                <a:spcPct val="120000"/>
              </a:lnSpc>
              <a:spcBef>
                <a:spcPct val="0"/>
              </a:spcBef>
            </a:pPr>
            <a:r>
              <a:rPr lang="en-US" altLang="zh-TW" sz="2200" dirty="0" smtClean="0">
                <a:latin typeface="Times New Roman" pitchFamily="18" charset="0"/>
              </a:rPr>
              <a:t>Imbalanced data distribution</a:t>
            </a:r>
          </a:p>
          <a:p>
            <a:pPr lvl="2">
              <a:spcBef>
                <a:spcPct val="0"/>
              </a:spcBef>
            </a:pPr>
            <a:r>
              <a:rPr lang="en-US" altLang="zh-TW" sz="2000" dirty="0" smtClean="0">
                <a:latin typeface="Times New Roman" pitchFamily="18" charset="0"/>
              </a:rPr>
              <a:t>There are much more data for host language but only very limited for guest language</a:t>
            </a:r>
          </a:p>
          <a:p>
            <a:pPr lvl="2">
              <a:spcBef>
                <a:spcPct val="0"/>
              </a:spcBef>
            </a:pPr>
            <a:r>
              <a:rPr lang="en-US" altLang="zh-TW" sz="2000" dirty="0" smtClean="0">
                <a:latin typeface="Times New Roman" pitchFamily="18" charset="0"/>
              </a:rPr>
              <a:t>The models for guest language are usually weak, therefore accuracy is low</a:t>
            </a:r>
          </a:p>
          <a:p>
            <a:pPr lvl="1">
              <a:lnSpc>
                <a:spcPct val="120000"/>
              </a:lnSpc>
              <a:spcBef>
                <a:spcPct val="0"/>
              </a:spcBef>
            </a:pPr>
            <a:r>
              <a:rPr lang="en-US" altLang="zh-TW" sz="2200" dirty="0" smtClean="0">
                <a:latin typeface="Times New Roman" pitchFamily="18" charset="0"/>
              </a:rPr>
              <a:t>Inter-lingual ambiguity</a:t>
            </a:r>
          </a:p>
          <a:p>
            <a:pPr lvl="2">
              <a:spcBef>
                <a:spcPct val="0"/>
              </a:spcBef>
            </a:pPr>
            <a:r>
              <a:rPr lang="en-US" altLang="zh-TW" sz="2000" dirty="0" smtClean="0">
                <a:latin typeface="Times New Roman" pitchFamily="18" charset="0"/>
              </a:rPr>
              <a:t>Some phonemes for different languages are very </a:t>
            </a:r>
            <a:r>
              <a:rPr lang="en-US" altLang="zh-TW" sz="2000" dirty="0">
                <a:latin typeface="Times New Roman" pitchFamily="18" charset="0"/>
              </a:rPr>
              <a:t>similar but different  </a:t>
            </a:r>
            <a:r>
              <a:rPr lang="en-US" altLang="zh-TW" sz="2000" dirty="0" smtClean="0">
                <a:latin typeface="Times New Roman" pitchFamily="18" charset="0"/>
              </a:rPr>
              <a:t>(</a:t>
            </a:r>
            <a:r>
              <a:rPr lang="en-US" altLang="zh-TW" sz="2000" i="1" dirty="0" smtClean="0">
                <a:latin typeface="Times New Roman" pitchFamily="18" charset="0"/>
              </a:rPr>
              <a:t>e.g.</a:t>
            </a:r>
            <a:r>
              <a:rPr lang="en-US" altLang="zh-TW" sz="2000" dirty="0" smtClean="0">
                <a:latin typeface="Times New Roman" pitchFamily="18" charset="0"/>
              </a:rPr>
              <a:t> </a:t>
            </a:r>
            <a:r>
              <a:rPr lang="zh-TW" altLang="en-US" sz="2000" dirty="0" smtClean="0">
                <a:latin typeface="Times New Roman" pitchFamily="18" charset="0"/>
              </a:rPr>
              <a:t>ㄅ </a:t>
            </a:r>
            <a:r>
              <a:rPr lang="en-US" altLang="zh-TW" sz="2000" dirty="0" smtClean="0">
                <a:latin typeface="Times New Roman" pitchFamily="18" charset="0"/>
              </a:rPr>
              <a:t>vs. B ), but may be produced very closely by the same speaker</a:t>
            </a:r>
          </a:p>
          <a:p>
            <a:pPr lvl="1">
              <a:lnSpc>
                <a:spcPct val="120000"/>
              </a:lnSpc>
              <a:spcBef>
                <a:spcPct val="0"/>
              </a:spcBef>
            </a:pPr>
            <a:r>
              <a:rPr lang="en-US" altLang="zh-TW" sz="2200" dirty="0" smtClean="0">
                <a:latin typeface="Times New Roman" pitchFamily="18" charset="0"/>
                <a:ea typeface="標楷體" pitchFamily="65" charset="-120"/>
              </a:rPr>
              <a:t>Language identification (LID)</a:t>
            </a:r>
          </a:p>
          <a:p>
            <a:pPr lvl="2">
              <a:lnSpc>
                <a:spcPct val="120000"/>
              </a:lnSpc>
              <a:spcBef>
                <a:spcPct val="0"/>
              </a:spcBef>
            </a:pPr>
            <a:r>
              <a:rPr lang="en-US" altLang="zh-TW" sz="2000" dirty="0" smtClean="0">
                <a:latin typeface="Times New Roman" pitchFamily="18" charset="0"/>
                <a:ea typeface="標楷體" pitchFamily="65" charset="-120"/>
              </a:rPr>
              <a:t>Units for LID are smaller than an utterance</a:t>
            </a:r>
          </a:p>
          <a:p>
            <a:pPr lvl="2">
              <a:lnSpc>
                <a:spcPct val="120000"/>
              </a:lnSpc>
              <a:spcBef>
                <a:spcPct val="0"/>
              </a:spcBef>
            </a:pPr>
            <a:r>
              <a:rPr lang="en-US" altLang="zh-TW" sz="2000" dirty="0" smtClean="0">
                <a:latin typeface="Times New Roman" pitchFamily="18" charset="0"/>
                <a:ea typeface="標楷體" pitchFamily="65" charset="-120"/>
              </a:rPr>
              <a:t>Very limited information is available</a:t>
            </a:r>
            <a:endParaRPr lang="en-US" altLang="zh-TW" sz="2000" dirty="0" smtClean="0">
              <a:latin typeface="標楷體" pitchFamily="65" charset="-120"/>
              <a:ea typeface="標楷體" pitchFamily="65" charset="-12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aphicFrame>
        <p:nvGraphicFramePr>
          <p:cNvPr id="47" name="圖表 46"/>
          <p:cNvGraphicFramePr/>
          <p:nvPr/>
        </p:nvGraphicFramePr>
        <p:xfrm>
          <a:off x="5292080" y="4869160"/>
          <a:ext cx="3851920" cy="1988840"/>
        </p:xfrm>
        <a:graphic>
          <a:graphicData uri="http://schemas.openxmlformats.org/drawingml/2006/chart">
            <c:chart xmlns:c="http://schemas.openxmlformats.org/drawingml/2006/chart" xmlns:r="http://schemas.openxmlformats.org/officeDocument/2006/relationships" r:id="rId3"/>
          </a:graphicData>
        </a:graphic>
      </p:graphicFrame>
      <p:grpSp>
        <p:nvGrpSpPr>
          <p:cNvPr id="59" name="群組 58"/>
          <p:cNvGrpSpPr/>
          <p:nvPr/>
        </p:nvGrpSpPr>
        <p:grpSpPr>
          <a:xfrm>
            <a:off x="539552" y="5661248"/>
            <a:ext cx="4824536" cy="792088"/>
            <a:chOff x="323528" y="5517232"/>
            <a:chExt cx="5760640" cy="873388"/>
          </a:xfrm>
        </p:grpSpPr>
        <p:sp>
          <p:nvSpPr>
            <p:cNvPr id="48" name="矩形 47"/>
            <p:cNvSpPr/>
            <p:nvPr/>
          </p:nvSpPr>
          <p:spPr>
            <a:xfrm>
              <a:off x="323528" y="5517232"/>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這裡</a:t>
              </a:r>
              <a:endParaRPr lang="zh-TW" altLang="en-US" sz="1400" dirty="0">
                <a:solidFill>
                  <a:prstClr val="white"/>
                </a:solidFill>
              </a:endParaRPr>
            </a:p>
          </p:txBody>
        </p:sp>
        <p:sp>
          <p:nvSpPr>
            <p:cNvPr id="49" name="矩形 48"/>
            <p:cNvSpPr/>
            <p:nvPr/>
          </p:nvSpPr>
          <p:spPr>
            <a:xfrm>
              <a:off x="1187624"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是</a:t>
              </a:r>
              <a:endParaRPr lang="zh-TW" altLang="en-US" sz="1400" dirty="0">
                <a:solidFill>
                  <a:prstClr val="white"/>
                </a:solidFill>
              </a:endParaRPr>
            </a:p>
          </p:txBody>
        </p:sp>
        <p:sp>
          <p:nvSpPr>
            <p:cNvPr id="50" name="矩形 49"/>
            <p:cNvSpPr/>
            <p:nvPr/>
          </p:nvSpPr>
          <p:spPr>
            <a:xfrm>
              <a:off x="1619672"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在</a:t>
              </a:r>
              <a:endParaRPr lang="zh-TW" altLang="en-US" sz="1400" dirty="0">
                <a:solidFill>
                  <a:prstClr val="white"/>
                </a:solidFill>
              </a:endParaRPr>
            </a:p>
          </p:txBody>
        </p:sp>
        <p:sp>
          <p:nvSpPr>
            <p:cNvPr id="51" name="矩形 50"/>
            <p:cNvSpPr/>
            <p:nvPr/>
          </p:nvSpPr>
          <p:spPr>
            <a:xfrm>
              <a:off x="2051720"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講</a:t>
              </a:r>
              <a:endParaRPr lang="zh-TW" altLang="en-US" sz="1400" dirty="0">
                <a:solidFill>
                  <a:prstClr val="white"/>
                </a:solidFill>
              </a:endParaRPr>
            </a:p>
          </p:txBody>
        </p:sp>
        <p:sp>
          <p:nvSpPr>
            <p:cNvPr id="52" name="矩形 51"/>
            <p:cNvSpPr/>
            <p:nvPr/>
          </p:nvSpPr>
          <p:spPr>
            <a:xfrm>
              <a:off x="2483768" y="5517232"/>
              <a:ext cx="115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rPr>
                <a:t>Fourier</a:t>
              </a:r>
              <a:endParaRPr lang="zh-TW" altLang="en-US" sz="1400" dirty="0">
                <a:solidFill>
                  <a:prstClr val="white"/>
                </a:solidFill>
              </a:endParaRPr>
            </a:p>
          </p:txBody>
        </p:sp>
        <p:sp>
          <p:nvSpPr>
            <p:cNvPr id="53" name="矩形 52"/>
            <p:cNvSpPr/>
            <p:nvPr/>
          </p:nvSpPr>
          <p:spPr>
            <a:xfrm>
              <a:off x="3635896" y="551723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rPr>
                <a:t>Transform</a:t>
              </a:r>
              <a:endParaRPr lang="zh-TW" altLang="en-US" sz="1400" dirty="0">
                <a:solidFill>
                  <a:prstClr val="white"/>
                </a:solidFill>
              </a:endParaRPr>
            </a:p>
          </p:txBody>
        </p:sp>
        <p:sp>
          <p:nvSpPr>
            <p:cNvPr id="54" name="矩形 53"/>
            <p:cNvSpPr/>
            <p:nvPr/>
          </p:nvSpPr>
          <p:spPr>
            <a:xfrm>
              <a:off x="4788024"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的</a:t>
              </a:r>
              <a:endParaRPr lang="zh-TW" altLang="en-US" sz="1400" dirty="0">
                <a:solidFill>
                  <a:prstClr val="white"/>
                </a:solidFill>
              </a:endParaRPr>
            </a:p>
          </p:txBody>
        </p:sp>
        <p:sp>
          <p:nvSpPr>
            <p:cNvPr id="55" name="矩形 54"/>
            <p:cNvSpPr/>
            <p:nvPr/>
          </p:nvSpPr>
          <p:spPr>
            <a:xfrm>
              <a:off x="5220072" y="5517232"/>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性質</a:t>
              </a:r>
              <a:endParaRPr lang="zh-TW" altLang="en-US" sz="1400" dirty="0">
                <a:solidFill>
                  <a:prstClr val="white"/>
                </a:solidFill>
              </a:endParaRPr>
            </a:p>
          </p:txBody>
        </p:sp>
        <p:sp>
          <p:nvSpPr>
            <p:cNvPr id="56" name="矩形 55"/>
            <p:cNvSpPr/>
            <p:nvPr/>
          </p:nvSpPr>
          <p:spPr>
            <a:xfrm>
              <a:off x="323528" y="6102588"/>
              <a:ext cx="2160240"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70C0"/>
                  </a:solidFill>
                  <a:ea typeface="標楷體" pitchFamily="65" charset="-120"/>
                </a:rPr>
                <a:t>Mandarin</a:t>
              </a:r>
              <a:endParaRPr lang="zh-TW" altLang="en-US" sz="1400" dirty="0">
                <a:solidFill>
                  <a:prstClr val="white"/>
                </a:solidFill>
              </a:endParaRPr>
            </a:p>
          </p:txBody>
        </p:sp>
        <p:sp>
          <p:nvSpPr>
            <p:cNvPr id="57" name="矩形 56"/>
            <p:cNvSpPr/>
            <p:nvPr/>
          </p:nvSpPr>
          <p:spPr>
            <a:xfrm>
              <a:off x="4788024" y="6102588"/>
              <a:ext cx="129614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70C0"/>
                  </a:solidFill>
                  <a:ea typeface="標楷體" pitchFamily="65" charset="-120"/>
                </a:rPr>
                <a:t>Mandarin</a:t>
              </a:r>
              <a:endParaRPr lang="zh-TW" altLang="en-US" sz="1400" dirty="0">
                <a:solidFill>
                  <a:prstClr val="white"/>
                </a:solidFill>
              </a:endParaRPr>
            </a:p>
          </p:txBody>
        </p:sp>
        <p:sp>
          <p:nvSpPr>
            <p:cNvPr id="58" name="矩形 57"/>
            <p:cNvSpPr/>
            <p:nvPr/>
          </p:nvSpPr>
          <p:spPr>
            <a:xfrm>
              <a:off x="2483768" y="6102588"/>
              <a:ext cx="230425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ea typeface="標楷體" pitchFamily="65" charset="-120"/>
                </a:rPr>
                <a:t>English</a:t>
              </a:r>
              <a:endParaRPr lang="zh-TW" altLang="en-US" sz="1400" dirty="0">
                <a:solidFill>
                  <a:srgbClr val="00B050"/>
                </a:solidFill>
              </a:endParaRPr>
            </a:p>
          </p:txBody>
        </p:sp>
      </p:grpSp>
      <p:cxnSp>
        <p:nvCxnSpPr>
          <p:cNvPr id="61" name="直線單箭頭接點 60"/>
          <p:cNvCxnSpPr/>
          <p:nvPr/>
        </p:nvCxnSpPr>
        <p:spPr>
          <a:xfrm>
            <a:off x="1403648"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3275856"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4788024"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242515" y="5301208"/>
            <a:ext cx="3401493" cy="234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prstClr val="black"/>
                </a:solidFill>
              </a:rPr>
              <a:t>Language Identification</a:t>
            </a:r>
            <a:endParaRPr lang="zh-TW" altLang="en-US" sz="1600" b="1" dirty="0">
              <a:solidFill>
                <a:prstClr val="black"/>
              </a:solidFill>
            </a:endParaRPr>
          </a:p>
        </p:txBody>
      </p:sp>
    </p:spTree>
    <p:extLst>
      <p:ext uri="{BB962C8B-B14F-4D97-AF65-F5344CB8AC3E}">
        <p14:creationId xmlns:p14="http://schemas.microsoft.com/office/powerpoint/2010/main" val="16799076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300" b="1" dirty="0">
                <a:latin typeface="Times New Roman" pitchFamily="18" charset="0"/>
              </a:rPr>
              <a:t>Recognizing Code-switched Speech</a:t>
            </a:r>
            <a:endParaRPr lang="en-US" altLang="zh-TW" sz="3300" b="1" dirty="0" smtClean="0">
              <a:latin typeface="Times New Roman" pitchFamily="18" charset="0"/>
            </a:endParaRPr>
          </a:p>
        </p:txBody>
      </p:sp>
      <p:sp>
        <p:nvSpPr>
          <p:cNvPr id="2051" name="Rectangle 3"/>
          <p:cNvSpPr>
            <a:spLocks noGrp="1" noChangeArrowheads="1"/>
          </p:cNvSpPr>
          <p:nvPr>
            <p:ph type="body" idx="1"/>
          </p:nvPr>
        </p:nvSpPr>
        <p:spPr bwMode="auto">
          <a:xfrm>
            <a:off x="34925" y="908720"/>
            <a:ext cx="9001571" cy="5833317"/>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120000"/>
              </a:lnSpc>
              <a:spcBef>
                <a:spcPct val="0"/>
              </a:spcBef>
            </a:pPr>
            <a:r>
              <a:rPr lang="en-US" altLang="zh-TW" sz="2400" b="1" dirty="0" smtClean="0">
                <a:latin typeface="Times New Roman" pitchFamily="18" charset="0"/>
              </a:rPr>
              <a:t>Some approaches to handle the above problems</a:t>
            </a:r>
          </a:p>
          <a:p>
            <a:pPr lvl="1">
              <a:lnSpc>
                <a:spcPct val="120000"/>
              </a:lnSpc>
              <a:spcBef>
                <a:spcPct val="0"/>
              </a:spcBef>
            </a:pPr>
            <a:r>
              <a:rPr lang="en-US" altLang="zh-TW" sz="2200" dirty="0" smtClean="0">
                <a:latin typeface="Times New Roman" pitchFamily="18" charset="0"/>
              </a:rPr>
              <a:t>Acoustic unit merging and recovery</a:t>
            </a:r>
          </a:p>
          <a:p>
            <a:pPr lvl="2">
              <a:spcBef>
                <a:spcPct val="0"/>
              </a:spcBef>
            </a:pPr>
            <a:r>
              <a:rPr lang="en-US" altLang="zh-TW" sz="2000" dirty="0" smtClean="0">
                <a:latin typeface="Times New Roman" pitchFamily="18" charset="0"/>
              </a:rPr>
              <a:t>Some acoustic units shared across languages: Gaussian, state, model</a:t>
            </a:r>
          </a:p>
          <a:p>
            <a:pPr lvl="2">
              <a:spcBef>
                <a:spcPct val="0"/>
              </a:spcBef>
            </a:pPr>
            <a:r>
              <a:rPr lang="en-US" altLang="zh-TW" sz="2000" dirty="0" smtClean="0">
                <a:latin typeface="Times New Roman" pitchFamily="18" charset="0"/>
              </a:rPr>
              <a:t>Shared training data</a:t>
            </a:r>
          </a:p>
          <a:p>
            <a:pPr lvl="2">
              <a:spcBef>
                <a:spcPct val="0"/>
              </a:spcBef>
            </a:pPr>
            <a:r>
              <a:rPr lang="en-US" altLang="zh-TW" sz="2000" dirty="0" smtClean="0">
                <a:latin typeface="Times New Roman" pitchFamily="18" charset="0"/>
              </a:rPr>
              <a:t>Models recovered with respective data to preserve </a:t>
            </a:r>
            <a:r>
              <a:rPr lang="en-US" altLang="zh-TW" sz="2000" dirty="0">
                <a:latin typeface="Times New Roman" pitchFamily="18" charset="0"/>
              </a:rPr>
              <a:t>t</a:t>
            </a:r>
            <a:r>
              <a:rPr lang="en-US" altLang="zh-TW" sz="2000" dirty="0" smtClean="0">
                <a:latin typeface="Times New Roman" pitchFamily="18" charset="0"/>
              </a:rPr>
              <a:t>he language identity</a:t>
            </a:r>
          </a:p>
          <a:p>
            <a:pPr lvl="1">
              <a:lnSpc>
                <a:spcPct val="120000"/>
              </a:lnSpc>
              <a:spcBef>
                <a:spcPct val="0"/>
              </a:spcBef>
            </a:pPr>
            <a:r>
              <a:rPr lang="en-US" altLang="zh-TW" sz="2200" dirty="0" smtClean="0">
                <a:latin typeface="Times New Roman" pitchFamily="18" charset="0"/>
              </a:rPr>
              <a:t>Frame-level language identification </a:t>
            </a:r>
            <a:r>
              <a:rPr lang="en-US" altLang="zh-TW" sz="2200" dirty="0">
                <a:latin typeface="Times New Roman" pitchFamily="18" charset="0"/>
                <a:ea typeface="標楷體" pitchFamily="65" charset="-120"/>
              </a:rPr>
              <a:t>(LID)</a:t>
            </a:r>
          </a:p>
          <a:p>
            <a:pPr lvl="2">
              <a:spcBef>
                <a:spcPct val="0"/>
              </a:spcBef>
            </a:pPr>
            <a:r>
              <a:rPr lang="en-US" altLang="zh-TW" sz="2000" dirty="0" smtClean="0">
                <a:latin typeface="Times New Roman" pitchFamily="18" charset="0"/>
              </a:rPr>
              <a:t>LID for each frame</a:t>
            </a:r>
          </a:p>
          <a:p>
            <a:pPr lvl="2">
              <a:spcBef>
                <a:spcPct val="0"/>
              </a:spcBef>
            </a:pPr>
            <a:r>
              <a:rPr lang="en-US" altLang="zh-TW" sz="2000" dirty="0" smtClean="0">
                <a:latin typeface="Times New Roman" pitchFamily="18" charset="0"/>
              </a:rPr>
              <a:t>Integrated in recognition</a:t>
            </a:r>
          </a:p>
          <a:p>
            <a:pPr lvl="2">
              <a:lnSpc>
                <a:spcPct val="120000"/>
              </a:lnSpc>
              <a:spcBef>
                <a:spcPct val="0"/>
              </a:spcBef>
            </a:pPr>
            <a:endParaRPr lang="en-US" altLang="zh-TW" sz="1800" dirty="0" smtClean="0">
              <a:latin typeface="Times New Roman" pitchFamily="18" charset="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101" name="群組 100"/>
          <p:cNvGrpSpPr/>
          <p:nvPr/>
        </p:nvGrpSpPr>
        <p:grpSpPr>
          <a:xfrm>
            <a:off x="107504" y="4005064"/>
            <a:ext cx="5040560" cy="2808312"/>
            <a:chOff x="251520" y="2492896"/>
            <a:chExt cx="8568952" cy="3964240"/>
          </a:xfrm>
        </p:grpSpPr>
        <p:cxnSp>
          <p:nvCxnSpPr>
            <p:cNvPr id="76" name="直線單箭頭接點 75"/>
            <p:cNvCxnSpPr>
              <a:stCxn id="74" idx="2"/>
              <a:endCxn id="73" idx="0"/>
            </p:cNvCxnSpPr>
            <p:nvPr/>
          </p:nvCxnSpPr>
          <p:spPr>
            <a:xfrm rot="16200000" flipH="1">
              <a:off x="3610905" y="4135384"/>
              <a:ext cx="432048" cy="146755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80" idx="2"/>
              <a:endCxn id="73" idx="0"/>
            </p:cNvCxnSpPr>
            <p:nvPr/>
          </p:nvCxnSpPr>
          <p:spPr>
            <a:xfrm rot="5400000">
              <a:off x="5051065" y="4162776"/>
              <a:ext cx="432048" cy="141276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899592"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23" name="圓角矩形 22"/>
            <p:cNvSpPr/>
            <p:nvPr/>
          </p:nvSpPr>
          <p:spPr>
            <a:xfrm>
              <a:off x="1862029"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24" name="圓角矩形 23"/>
            <p:cNvSpPr/>
            <p:nvPr/>
          </p:nvSpPr>
          <p:spPr>
            <a:xfrm>
              <a:off x="1125005" y="4077072"/>
              <a:ext cx="91195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 </a:t>
              </a:r>
            </a:p>
          </p:txBody>
        </p:sp>
        <p:cxnSp>
          <p:nvCxnSpPr>
            <p:cNvPr id="25" name="直線單箭頭接點 24"/>
            <p:cNvCxnSpPr>
              <a:stCxn id="24" idx="2"/>
            </p:cNvCxnSpPr>
            <p:nvPr/>
          </p:nvCxnSpPr>
          <p:spPr>
            <a:xfrm rot="5400000">
              <a:off x="1126629"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24" idx="2"/>
              <a:endCxn id="23" idx="0"/>
            </p:cNvCxnSpPr>
            <p:nvPr/>
          </p:nvCxnSpPr>
          <p:spPr>
            <a:xfrm rot="16200000" flipH="1">
              <a:off x="1607847"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24" idx="2"/>
            </p:cNvCxnSpPr>
            <p:nvPr/>
          </p:nvCxnSpPr>
          <p:spPr>
            <a:xfrm rot="5400000">
              <a:off x="1364167"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342653"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123728" y="4299235"/>
              <a:ext cx="43577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圓角矩形 29"/>
            <p:cNvSpPr/>
            <p:nvPr/>
          </p:nvSpPr>
          <p:spPr>
            <a:xfrm>
              <a:off x="323528" y="2579278"/>
              <a:ext cx="1175529" cy="5616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31" name="圓角矩形 30"/>
            <p:cNvSpPr/>
            <p:nvPr/>
          </p:nvSpPr>
          <p:spPr>
            <a:xfrm>
              <a:off x="1737473" y="2579278"/>
              <a:ext cx="1175529" cy="561662"/>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32" name="圓角矩形 31"/>
            <p:cNvSpPr/>
            <p:nvPr/>
          </p:nvSpPr>
          <p:spPr>
            <a:xfrm>
              <a:off x="3172747" y="2579306"/>
              <a:ext cx="1175529" cy="561662"/>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cxnSp>
          <p:nvCxnSpPr>
            <p:cNvPr id="33" name="直線接點 32"/>
            <p:cNvCxnSpPr/>
            <p:nvPr/>
          </p:nvCxnSpPr>
          <p:spPr>
            <a:xfrm>
              <a:off x="6518321" y="4302318"/>
              <a:ext cx="43577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a:xfrm>
              <a:off x="899592" y="3140939"/>
              <a:ext cx="7241708" cy="945356"/>
              <a:chOff x="911292" y="3140939"/>
              <a:chExt cx="7241708" cy="945356"/>
            </a:xfrm>
          </p:grpSpPr>
          <p:cxnSp>
            <p:nvCxnSpPr>
              <p:cNvPr id="35" name="直線單箭頭接點 34"/>
              <p:cNvCxnSpPr>
                <a:stCxn id="30" idx="2"/>
                <a:endCxn id="24" idx="0"/>
              </p:cNvCxnSpPr>
              <p:nvPr/>
            </p:nvCxnSpPr>
            <p:spPr>
              <a:xfrm rot="16200000" flipH="1">
                <a:off x="778073" y="3274160"/>
                <a:ext cx="936132" cy="669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30" idx="2"/>
              </p:cNvCxnSpPr>
              <p:nvPr/>
            </p:nvCxnSpPr>
            <p:spPr>
              <a:xfrm rot="16200000" flipH="1">
                <a:off x="1157457" y="2894775"/>
                <a:ext cx="936132" cy="1428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31" idx="2"/>
                <a:endCxn id="24" idx="0"/>
              </p:cNvCxnSpPr>
              <p:nvPr/>
            </p:nvCxnSpPr>
            <p:spPr>
              <a:xfrm rot="5400000">
                <a:off x="1485046" y="3236880"/>
                <a:ext cx="936132" cy="7442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1" idx="2"/>
              </p:cNvCxnSpPr>
              <p:nvPr/>
            </p:nvCxnSpPr>
            <p:spPr>
              <a:xfrm rot="16200000" flipH="1">
                <a:off x="2212835" y="3253343"/>
                <a:ext cx="942271" cy="7174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32" idx="2"/>
              </p:cNvCxnSpPr>
              <p:nvPr/>
            </p:nvCxnSpPr>
            <p:spPr>
              <a:xfrm rot="5400000">
                <a:off x="2930486" y="3253184"/>
                <a:ext cx="942243" cy="71781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32" idx="2"/>
              </p:cNvCxnSpPr>
              <p:nvPr/>
            </p:nvCxnSpPr>
            <p:spPr>
              <a:xfrm rot="5400000">
                <a:off x="2582080" y="2898640"/>
                <a:ext cx="936104" cy="1420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67" idx="2"/>
              </p:cNvCxnSpPr>
              <p:nvPr/>
            </p:nvCxnSpPr>
            <p:spPr>
              <a:xfrm rot="16200000" flipH="1">
                <a:off x="5171937" y="3272784"/>
                <a:ext cx="939215" cy="67552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67" idx="2"/>
              </p:cNvCxnSpPr>
              <p:nvPr/>
            </p:nvCxnSpPr>
            <p:spPr>
              <a:xfrm rot="16200000" flipH="1">
                <a:off x="5549945" y="2894775"/>
                <a:ext cx="936132" cy="1428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68" idx="2"/>
              </p:cNvCxnSpPr>
              <p:nvPr/>
            </p:nvCxnSpPr>
            <p:spPr>
              <a:xfrm rot="5400000">
                <a:off x="5878910" y="3241338"/>
                <a:ext cx="939215" cy="73841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68" idx="2"/>
              </p:cNvCxnSpPr>
              <p:nvPr/>
            </p:nvCxnSpPr>
            <p:spPr>
              <a:xfrm rot="16200000" flipH="1">
                <a:off x="6627135" y="3231530"/>
                <a:ext cx="945354" cy="7641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69" idx="2"/>
              </p:cNvCxnSpPr>
              <p:nvPr/>
            </p:nvCxnSpPr>
            <p:spPr>
              <a:xfrm rot="5400000">
                <a:off x="7344787" y="3278081"/>
                <a:ext cx="945326" cy="671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69" idx="2"/>
              </p:cNvCxnSpPr>
              <p:nvPr/>
            </p:nvCxnSpPr>
            <p:spPr>
              <a:xfrm rot="5400000">
                <a:off x="6974567" y="2898641"/>
                <a:ext cx="936106" cy="1420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9" name="直線接點 58"/>
            <p:cNvCxnSpPr/>
            <p:nvPr/>
          </p:nvCxnSpPr>
          <p:spPr>
            <a:xfrm>
              <a:off x="1547664"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755576" y="3933056"/>
              <a:ext cx="3168352" cy="252028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sp>
          <p:nvSpPr>
            <p:cNvPr id="65" name="矩形 64"/>
            <p:cNvSpPr/>
            <p:nvPr/>
          </p:nvSpPr>
          <p:spPr>
            <a:xfrm>
              <a:off x="5148064" y="3936856"/>
              <a:ext cx="3168352" cy="252028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cxnSp>
          <p:nvCxnSpPr>
            <p:cNvPr id="66" name="直線接點 65"/>
            <p:cNvCxnSpPr/>
            <p:nvPr/>
          </p:nvCxnSpPr>
          <p:spPr>
            <a:xfrm>
              <a:off x="2987824"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 name="圓角矩形 66"/>
            <p:cNvSpPr/>
            <p:nvPr/>
          </p:nvSpPr>
          <p:spPr>
            <a:xfrm>
              <a:off x="4716016" y="2579278"/>
              <a:ext cx="1175529" cy="561662"/>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68" name="圓角矩形 67"/>
            <p:cNvSpPr/>
            <p:nvPr/>
          </p:nvSpPr>
          <p:spPr>
            <a:xfrm>
              <a:off x="6129961" y="2579278"/>
              <a:ext cx="1175529" cy="561662"/>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69" name="圓角矩形 68"/>
            <p:cNvSpPr/>
            <p:nvPr/>
          </p:nvSpPr>
          <p:spPr>
            <a:xfrm>
              <a:off x="7565235" y="2579306"/>
              <a:ext cx="1175529" cy="5616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cxnSp>
          <p:nvCxnSpPr>
            <p:cNvPr id="70" name="直線接點 69"/>
            <p:cNvCxnSpPr/>
            <p:nvPr/>
          </p:nvCxnSpPr>
          <p:spPr>
            <a:xfrm>
              <a:off x="5940152"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7380312"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圓角矩形 3"/>
            <p:cNvSpPr/>
            <p:nvPr/>
          </p:nvSpPr>
          <p:spPr>
            <a:xfrm>
              <a:off x="2411760"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73" name="圓角矩形 72"/>
            <p:cNvSpPr/>
            <p:nvPr/>
          </p:nvSpPr>
          <p:spPr>
            <a:xfrm>
              <a:off x="4355976" y="5085184"/>
              <a:ext cx="409457" cy="1224136"/>
            </a:xfrm>
            <a:prstGeom prst="roundRect">
              <a:avLst/>
            </a:prstGeom>
            <a:solidFill>
              <a:srgbClr val="FFC00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a:t>
              </a:r>
            </a:p>
          </p:txBody>
        </p:sp>
        <p:sp>
          <p:nvSpPr>
            <p:cNvPr id="74" name="圓角矩形 73"/>
            <p:cNvSpPr/>
            <p:nvPr/>
          </p:nvSpPr>
          <p:spPr>
            <a:xfrm>
              <a:off x="2637174" y="4077072"/>
              <a:ext cx="911958" cy="576064"/>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75" name="直線單箭頭接點 74"/>
            <p:cNvCxnSpPr>
              <a:stCxn id="74" idx="2"/>
            </p:cNvCxnSpPr>
            <p:nvPr/>
          </p:nvCxnSpPr>
          <p:spPr>
            <a:xfrm rot="5400000">
              <a:off x="2638797"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4" idx="2"/>
            </p:cNvCxnSpPr>
            <p:nvPr/>
          </p:nvCxnSpPr>
          <p:spPr>
            <a:xfrm rot="5400000">
              <a:off x="2876335"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2854821"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圓角矩形 78"/>
            <p:cNvSpPr/>
            <p:nvPr/>
          </p:nvSpPr>
          <p:spPr>
            <a:xfrm>
              <a:off x="6254517"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80" name="圓角矩形 79"/>
            <p:cNvSpPr/>
            <p:nvPr/>
          </p:nvSpPr>
          <p:spPr>
            <a:xfrm>
              <a:off x="5517494" y="4077072"/>
              <a:ext cx="911958" cy="576064"/>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82" name="直線單箭頭接點 81"/>
            <p:cNvCxnSpPr>
              <a:stCxn id="80" idx="2"/>
              <a:endCxn id="79" idx="0"/>
            </p:cNvCxnSpPr>
            <p:nvPr/>
          </p:nvCxnSpPr>
          <p:spPr>
            <a:xfrm rot="16200000" flipH="1">
              <a:off x="6000335"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80" idx="2"/>
            </p:cNvCxnSpPr>
            <p:nvPr/>
          </p:nvCxnSpPr>
          <p:spPr>
            <a:xfrm rot="5400000">
              <a:off x="5756655"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5735141"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圓角矩形 3"/>
            <p:cNvSpPr/>
            <p:nvPr/>
          </p:nvSpPr>
          <p:spPr>
            <a:xfrm>
              <a:off x="6804248"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86" name="圓角矩形 85"/>
            <p:cNvSpPr/>
            <p:nvPr/>
          </p:nvSpPr>
          <p:spPr>
            <a:xfrm>
              <a:off x="7766685"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87" name="圓角矩形 86"/>
            <p:cNvSpPr/>
            <p:nvPr/>
          </p:nvSpPr>
          <p:spPr>
            <a:xfrm>
              <a:off x="7029662" y="4077072"/>
              <a:ext cx="91195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88" name="直線單箭頭接點 87"/>
            <p:cNvCxnSpPr>
              <a:stCxn id="87" idx="2"/>
            </p:cNvCxnSpPr>
            <p:nvPr/>
          </p:nvCxnSpPr>
          <p:spPr>
            <a:xfrm rot="5400000">
              <a:off x="7031285"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87" idx="2"/>
              <a:endCxn id="86" idx="0"/>
            </p:cNvCxnSpPr>
            <p:nvPr/>
          </p:nvCxnSpPr>
          <p:spPr>
            <a:xfrm rot="16200000" flipH="1">
              <a:off x="7512503"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87" idx="2"/>
            </p:cNvCxnSpPr>
            <p:nvPr/>
          </p:nvCxnSpPr>
          <p:spPr>
            <a:xfrm rot="5400000">
              <a:off x="7268823"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7247309"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251520" y="2492896"/>
              <a:ext cx="4176464" cy="72008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sp>
          <p:nvSpPr>
            <p:cNvPr id="93" name="矩形 92"/>
            <p:cNvSpPr/>
            <p:nvPr/>
          </p:nvSpPr>
          <p:spPr>
            <a:xfrm>
              <a:off x="4644008" y="2496696"/>
              <a:ext cx="4176464" cy="71628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grpSp>
      <p:grpSp>
        <p:nvGrpSpPr>
          <p:cNvPr id="107" name="Group 1"/>
          <p:cNvGrpSpPr>
            <a:grpSpLocks/>
          </p:cNvGrpSpPr>
          <p:nvPr/>
        </p:nvGrpSpPr>
        <p:grpSpPr bwMode="auto">
          <a:xfrm>
            <a:off x="5508104" y="4725144"/>
            <a:ext cx="3456384" cy="2016224"/>
            <a:chOff x="6711" y="10080"/>
            <a:chExt cx="3943" cy="2125"/>
          </a:xfrm>
        </p:grpSpPr>
        <p:sp>
          <p:nvSpPr>
            <p:cNvPr id="108" name="AutoShape 21"/>
            <p:cNvSpPr>
              <a:spLocks noChangeArrowheads="1"/>
            </p:cNvSpPr>
            <p:nvPr/>
          </p:nvSpPr>
          <p:spPr bwMode="auto">
            <a:xfrm>
              <a:off x="8204" y="10773"/>
              <a:ext cx="1051" cy="642"/>
            </a:xfrm>
            <a:prstGeom prst="roundRect">
              <a:avLst>
                <a:gd name="adj" fmla="val 16667"/>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err="1" smtClean="0">
                  <a:solidFill>
                    <a:prstClr val="black"/>
                  </a:solidFill>
                  <a:cs typeface="Calibri" pitchFamily="34" charset="0"/>
                </a:rPr>
                <a:t>Viterbi</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Decoding</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Procedure</a:t>
              </a:r>
              <a:endParaRPr kumimoji="1" lang="en-US" altLang="zh-TW" sz="1000" dirty="0" smtClean="0">
                <a:solidFill>
                  <a:prstClr val="black"/>
                </a:solidFill>
                <a:latin typeface="Arial" pitchFamily="34" charset="0"/>
                <a:cs typeface="新細明體" pitchFamily="18" charset="-120"/>
              </a:endParaRPr>
            </a:p>
          </p:txBody>
        </p:sp>
        <p:sp>
          <p:nvSpPr>
            <p:cNvPr id="109" name="AutoShape 20"/>
            <p:cNvSpPr>
              <a:spLocks noChangeArrowheads="1"/>
            </p:cNvSpPr>
            <p:nvPr/>
          </p:nvSpPr>
          <p:spPr bwMode="auto">
            <a:xfrm>
              <a:off x="9662" y="10264"/>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Bilingual</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Language</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Model</a:t>
              </a:r>
              <a:endParaRPr kumimoji="1" lang="en-US" altLang="zh-TW" sz="1000" dirty="0" smtClean="0">
                <a:solidFill>
                  <a:prstClr val="black"/>
                </a:solidFill>
                <a:latin typeface="Arial" pitchFamily="34" charset="0"/>
                <a:cs typeface="新細明體" pitchFamily="18" charset="-120"/>
              </a:endParaRPr>
            </a:p>
          </p:txBody>
        </p:sp>
        <p:sp>
          <p:nvSpPr>
            <p:cNvPr id="110" name="AutoShape 19"/>
            <p:cNvSpPr>
              <a:spLocks noChangeArrowheads="1"/>
            </p:cNvSpPr>
            <p:nvPr/>
          </p:nvSpPr>
          <p:spPr bwMode="auto">
            <a:xfrm>
              <a:off x="9662" y="11309"/>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smtClean="0">
                  <a:solidFill>
                    <a:prstClr val="black"/>
                  </a:solidFill>
                  <a:cs typeface="Calibri" pitchFamily="34" charset="0"/>
                </a:rPr>
                <a:t>Bilingual</a:t>
              </a:r>
              <a:endParaRPr kumimoji="1" lang="en-US" altLang="zh-TW" sz="100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smtClean="0">
                  <a:solidFill>
                    <a:prstClr val="black"/>
                  </a:solidFill>
                  <a:cs typeface="Calibri" pitchFamily="34" charset="0"/>
                </a:rPr>
                <a:t>Lexicon</a:t>
              </a:r>
              <a:endParaRPr kumimoji="1" lang="en-US" altLang="zh-TW" sz="1000" smtClean="0">
                <a:solidFill>
                  <a:prstClr val="black"/>
                </a:solidFill>
                <a:latin typeface="Arial" pitchFamily="34" charset="0"/>
                <a:cs typeface="新細明體" pitchFamily="18" charset="-120"/>
              </a:endParaRPr>
            </a:p>
          </p:txBody>
        </p:sp>
        <p:sp>
          <p:nvSpPr>
            <p:cNvPr id="111" name="AutoShape 18"/>
            <p:cNvSpPr>
              <a:spLocks noChangeArrowheads="1"/>
            </p:cNvSpPr>
            <p:nvPr/>
          </p:nvSpPr>
          <p:spPr bwMode="auto">
            <a:xfrm>
              <a:off x="6782" y="10264"/>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Bilingual</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Acoustic</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Model</a:t>
              </a:r>
              <a:endParaRPr kumimoji="1" lang="en-US" altLang="zh-TW" sz="1000" dirty="0" smtClean="0">
                <a:solidFill>
                  <a:prstClr val="black"/>
                </a:solidFill>
                <a:latin typeface="Arial" pitchFamily="34" charset="0"/>
                <a:cs typeface="新細明體" pitchFamily="18" charset="-120"/>
              </a:endParaRPr>
            </a:p>
          </p:txBody>
        </p:sp>
        <p:sp>
          <p:nvSpPr>
            <p:cNvPr id="112" name="AutoShape 17"/>
            <p:cNvSpPr>
              <a:spLocks noChangeArrowheads="1"/>
            </p:cNvSpPr>
            <p:nvPr/>
          </p:nvSpPr>
          <p:spPr bwMode="auto">
            <a:xfrm>
              <a:off x="6775" y="11235"/>
              <a:ext cx="992" cy="896"/>
            </a:xfrm>
            <a:prstGeom prst="can">
              <a:avLst>
                <a:gd name="adj" fmla="val 25000"/>
              </a:avLst>
            </a:prstGeom>
            <a:solidFill>
              <a:srgbClr val="FFFF00"/>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eaLnBrk="0" fontAlgn="base" hangingPunct="0">
                <a:spcBef>
                  <a:spcPct val="0"/>
                </a:spcBef>
                <a:spcAft>
                  <a:spcPct val="0"/>
                </a:spcAft>
              </a:pPr>
              <a:r>
                <a:rPr kumimoji="1" lang="en-US" altLang="zh-TW" sz="1000" dirty="0" smtClean="0">
                  <a:solidFill>
                    <a:prstClr val="black"/>
                  </a:solidFill>
                  <a:cs typeface="Calibri" pitchFamily="34" charset="0"/>
                </a:rPr>
                <a:t>Language</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Detector</a:t>
              </a:r>
              <a:endParaRPr kumimoji="1" lang="en-US" altLang="zh-TW" sz="1000" dirty="0" smtClean="0">
                <a:solidFill>
                  <a:prstClr val="black"/>
                </a:solidFill>
                <a:latin typeface="Arial" pitchFamily="34" charset="0"/>
                <a:cs typeface="新細明體" pitchFamily="18" charset="-120"/>
              </a:endParaRPr>
            </a:p>
          </p:txBody>
        </p:sp>
        <p:sp>
          <p:nvSpPr>
            <p:cNvPr id="113" name="AutoShape 16"/>
            <p:cNvSpPr>
              <a:spLocks noChangeArrowheads="1"/>
            </p:cNvSpPr>
            <p:nvPr/>
          </p:nvSpPr>
          <p:spPr bwMode="auto">
            <a:xfrm>
              <a:off x="8046" y="10080"/>
              <a:ext cx="1339" cy="543"/>
            </a:xfrm>
            <a:prstGeom prst="flowChartMultidocument">
              <a:avLst/>
            </a:prstGeom>
            <a:solidFill>
              <a:srgbClr val="FFFFF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Code-mixed Speech</a:t>
              </a:r>
              <a:endParaRPr kumimoji="1" lang="en-US" altLang="zh-TW" sz="1000" dirty="0" smtClean="0">
                <a:solidFill>
                  <a:prstClr val="black"/>
                </a:solidFill>
                <a:latin typeface="Arial" pitchFamily="34" charset="0"/>
                <a:cs typeface="新細明體" pitchFamily="18" charset="-120"/>
              </a:endParaRPr>
            </a:p>
          </p:txBody>
        </p:sp>
        <p:sp>
          <p:nvSpPr>
            <p:cNvPr id="114" name="AutoShape 15"/>
            <p:cNvSpPr>
              <a:spLocks noChangeArrowheads="1"/>
            </p:cNvSpPr>
            <p:nvPr/>
          </p:nvSpPr>
          <p:spPr bwMode="auto">
            <a:xfrm>
              <a:off x="8046" y="11648"/>
              <a:ext cx="1339" cy="543"/>
            </a:xfrm>
            <a:prstGeom prst="flowChartMultidocument">
              <a:avLst/>
            </a:prstGeom>
            <a:solidFill>
              <a:srgbClr val="FFFFF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smtClean="0">
                  <a:solidFill>
                    <a:prstClr val="black"/>
                  </a:solidFill>
                  <a:cs typeface="Calibri" pitchFamily="34" charset="0"/>
                </a:rPr>
                <a:t>Bilingual</a:t>
              </a:r>
              <a:endParaRPr kumimoji="1" lang="en-US" altLang="zh-TW" sz="100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smtClean="0">
                  <a:solidFill>
                    <a:prstClr val="black"/>
                  </a:solidFill>
                  <a:cs typeface="Calibri" pitchFamily="34" charset="0"/>
                </a:rPr>
                <a:t>Transcription</a:t>
              </a:r>
              <a:endParaRPr kumimoji="1" lang="en-US" altLang="zh-TW" sz="1000" smtClean="0">
                <a:solidFill>
                  <a:prstClr val="black"/>
                </a:solidFill>
                <a:latin typeface="Arial" pitchFamily="34" charset="0"/>
                <a:cs typeface="新細明體" pitchFamily="18" charset="-120"/>
              </a:endParaRPr>
            </a:p>
          </p:txBody>
        </p:sp>
        <p:sp>
          <p:nvSpPr>
            <p:cNvPr id="115" name="AutoShape 14"/>
            <p:cNvSpPr>
              <a:spLocks noChangeShapeType="1"/>
            </p:cNvSpPr>
            <p:nvPr/>
          </p:nvSpPr>
          <p:spPr bwMode="auto">
            <a:xfrm>
              <a:off x="8678" y="10589"/>
              <a:ext cx="0" cy="184"/>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6" name="AutoShape 13"/>
            <p:cNvSpPr>
              <a:spLocks noChangeShapeType="1"/>
            </p:cNvSpPr>
            <p:nvPr/>
          </p:nvSpPr>
          <p:spPr bwMode="auto">
            <a:xfrm>
              <a:off x="8678" y="11415"/>
              <a:ext cx="0" cy="233"/>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7" name="AutoShape 12"/>
            <p:cNvSpPr>
              <a:spLocks noChangeShapeType="1"/>
            </p:cNvSpPr>
            <p:nvPr/>
          </p:nvSpPr>
          <p:spPr bwMode="auto">
            <a:xfrm flipH="1">
              <a:off x="9255" y="10942"/>
              <a:ext cx="180" cy="7"/>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8" name="AutoShape 11"/>
            <p:cNvSpPr>
              <a:spLocks noChangeShapeType="1"/>
            </p:cNvSpPr>
            <p:nvPr/>
          </p:nvSpPr>
          <p:spPr bwMode="auto">
            <a:xfrm flipH="1">
              <a:off x="9255" y="11189"/>
              <a:ext cx="180" cy="7"/>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9" name="AutoShape 10"/>
            <p:cNvSpPr>
              <a:spLocks noChangeShapeType="1"/>
            </p:cNvSpPr>
            <p:nvPr/>
          </p:nvSpPr>
          <p:spPr bwMode="auto">
            <a:xfrm>
              <a:off x="8002" y="11113"/>
              <a:ext cx="202" cy="0"/>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0" name="AutoShape 9"/>
            <p:cNvSpPr>
              <a:spLocks noChangeShapeType="1"/>
            </p:cNvSpPr>
            <p:nvPr/>
          </p:nvSpPr>
          <p:spPr bwMode="auto">
            <a:xfrm>
              <a:off x="8002" y="10691"/>
              <a:ext cx="0" cy="957"/>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1" name="AutoShape 8"/>
            <p:cNvSpPr>
              <a:spLocks noChangeShapeType="1"/>
            </p:cNvSpPr>
            <p:nvPr/>
          </p:nvSpPr>
          <p:spPr bwMode="auto">
            <a:xfrm flipH="1">
              <a:off x="7774" y="10691"/>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2" name="AutoShape 7"/>
            <p:cNvSpPr>
              <a:spLocks noChangeShapeType="1"/>
            </p:cNvSpPr>
            <p:nvPr/>
          </p:nvSpPr>
          <p:spPr bwMode="auto">
            <a:xfrm flipH="1">
              <a:off x="7772" y="11648"/>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3" name="AutoShape 6"/>
            <p:cNvSpPr>
              <a:spLocks noChangeShapeType="1"/>
            </p:cNvSpPr>
            <p:nvPr/>
          </p:nvSpPr>
          <p:spPr bwMode="auto">
            <a:xfrm flipH="1">
              <a:off x="9434" y="10732"/>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4" name="AutoShape 5"/>
            <p:cNvSpPr>
              <a:spLocks noChangeShapeType="1"/>
            </p:cNvSpPr>
            <p:nvPr/>
          </p:nvSpPr>
          <p:spPr bwMode="auto">
            <a:xfrm flipH="1">
              <a:off x="9435" y="11792"/>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5" name="AutoShape 4"/>
            <p:cNvSpPr>
              <a:spLocks noChangeShapeType="1"/>
            </p:cNvSpPr>
            <p:nvPr/>
          </p:nvSpPr>
          <p:spPr bwMode="auto">
            <a:xfrm>
              <a:off x="9435" y="10742"/>
              <a:ext cx="0" cy="20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6" name="AutoShape 3"/>
            <p:cNvSpPr>
              <a:spLocks noChangeShapeType="1"/>
            </p:cNvSpPr>
            <p:nvPr/>
          </p:nvSpPr>
          <p:spPr bwMode="auto">
            <a:xfrm flipH="1">
              <a:off x="9434" y="11196"/>
              <a:ext cx="1" cy="596"/>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7" name="Rectangle 2"/>
            <p:cNvSpPr>
              <a:spLocks noChangeArrowheads="1"/>
            </p:cNvSpPr>
            <p:nvPr/>
          </p:nvSpPr>
          <p:spPr bwMode="auto">
            <a:xfrm>
              <a:off x="6711" y="11195"/>
              <a:ext cx="1127" cy="996"/>
            </a:xfrm>
            <a:prstGeom prst="rect">
              <a:avLst/>
            </a:prstGeom>
            <a:no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grpSp>
      <p:sp>
        <p:nvSpPr>
          <p:cNvPr id="128" name="矩形 127"/>
          <p:cNvSpPr/>
          <p:nvPr/>
        </p:nvSpPr>
        <p:spPr>
          <a:xfrm>
            <a:off x="5580112" y="4149080"/>
            <a:ext cx="340149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prstClr val="black"/>
                </a:solidFill>
              </a:rPr>
              <a:t>Integration of Language Identification and Speech Recognition</a:t>
            </a:r>
            <a:endParaRPr lang="zh-TW" altLang="en-US" sz="1600" b="1" dirty="0">
              <a:solidFill>
                <a:prstClr val="black"/>
              </a:solidFill>
            </a:endParaRPr>
          </a:p>
        </p:txBody>
      </p:sp>
    </p:spTree>
    <p:extLst>
      <p:ext uri="{BB962C8B-B14F-4D97-AF65-F5344CB8AC3E}">
        <p14:creationId xmlns:p14="http://schemas.microsoft.com/office/powerpoint/2010/main" val="17903135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a:r>
              <a:rPr lang="en-US" altLang="zh-TW" sz="3250" b="1" dirty="0" smtClean="0">
                <a:latin typeface="Times New Roman" pitchFamily="18" charset="0"/>
              </a:rPr>
              <a:t>References for Recognizing </a:t>
            </a:r>
            <a:r>
              <a:rPr lang="en-US" altLang="zh-TW" sz="3250" b="1" dirty="0">
                <a:latin typeface="Times New Roman" pitchFamily="18" charset="0"/>
              </a:rPr>
              <a:t>Code-switched Speech</a:t>
            </a:r>
            <a:endParaRPr lang="en-US" altLang="zh-TW" sz="3250" b="1" dirty="0" smtClean="0">
              <a:latin typeface="Times New Roman" pitchFamily="18" charset="0"/>
            </a:endParaRPr>
          </a:p>
        </p:txBody>
      </p:sp>
      <p:sp>
        <p:nvSpPr>
          <p:cNvPr id="2051" name="Rectangle 3"/>
          <p:cNvSpPr>
            <a:spLocks noGrp="1" noChangeArrowheads="1"/>
          </p:cNvSpPr>
          <p:nvPr>
            <p:ph type="body" idx="1"/>
          </p:nvPr>
        </p:nvSpPr>
        <p:spPr bwMode="auto">
          <a:xfrm>
            <a:off x="0" y="908720"/>
            <a:ext cx="9144000" cy="5372048"/>
          </a:xfrm>
          <a:noFill/>
          <a:ln>
            <a:miter lim="800000"/>
            <a:headEnd/>
            <a:tailEnd/>
          </a:ln>
        </p:spPr>
        <p:txBody>
          <a:bodyPr vert="horz" wrap="square" lIns="91440" tIns="45720" rIns="91440" bIns="45720" numCol="1" anchor="t" anchorCtr="0" compatLnSpc="1">
            <a:prstTxWarp prst="textNoShape">
              <a:avLst/>
            </a:prstTxWarp>
            <a:spAutoFit/>
          </a:bodyPr>
          <a:lstStyle/>
          <a:p>
            <a:pPr marL="914400" lvl="1" indent="-457200">
              <a:lnSpc>
                <a:spcPct val="120000"/>
              </a:lnSpc>
              <a:spcBef>
                <a:spcPct val="0"/>
              </a:spcBef>
              <a:buFont typeface="+mj-lt"/>
              <a:buAutoNum type="arabicPeriod"/>
            </a:pPr>
            <a:r>
              <a:rPr lang="en-US" altLang="zh-TW" sz="2400" b="1" dirty="0" smtClean="0">
                <a:latin typeface="Times New Roman" pitchFamily="18" charset="0"/>
              </a:rPr>
              <a:t>“Bilingual Acoustic Model Adaptation By Unit Merging On Different Levels And Cross-level Integration,”</a:t>
            </a:r>
            <a:r>
              <a:rPr lang="en-US" altLang="zh-TW" sz="2400" dirty="0" smtClean="0">
                <a:latin typeface="Times New Roman" pitchFamily="18" charset="0"/>
              </a:rPr>
              <a:t> </a:t>
            </a:r>
            <a:r>
              <a:rPr lang="en-US" altLang="zh-TW" sz="2400" i="1" dirty="0" err="1" smtClean="0">
                <a:latin typeface="Times New Roman" pitchFamily="18" charset="0"/>
              </a:rPr>
              <a:t>Interspeech</a:t>
            </a:r>
            <a:r>
              <a:rPr lang="en-US" altLang="zh-TW" sz="2400" i="1" dirty="0" smtClean="0">
                <a:latin typeface="Times New Roman" pitchFamily="18" charset="0"/>
              </a:rPr>
              <a:t>, 2011</a:t>
            </a:r>
            <a:r>
              <a:rPr lang="en-US" altLang="zh-TW" sz="2400" dirty="0" smtClean="0">
                <a:latin typeface="Times New Roman" pitchFamily="18" charset="0"/>
              </a:rPr>
              <a:t>.</a:t>
            </a:r>
          </a:p>
          <a:p>
            <a:pPr marL="914400" lvl="1" indent="-457200">
              <a:lnSpc>
                <a:spcPct val="120000"/>
              </a:lnSpc>
              <a:spcBef>
                <a:spcPct val="0"/>
              </a:spcBef>
              <a:buFont typeface="+mj-lt"/>
              <a:buAutoNum type="arabicPeriod"/>
            </a:pPr>
            <a:r>
              <a:rPr lang="en-US" altLang="zh-TW" sz="2400" b="1" dirty="0" smtClean="0">
                <a:latin typeface="Times New Roman" pitchFamily="18" charset="0"/>
              </a:rPr>
              <a:t>“Recognition Of Highly Imbalanced Code-mixed </a:t>
            </a:r>
            <a:r>
              <a:rPr lang="en-US" altLang="zh-TW" sz="2400" b="1" dirty="0" err="1" smtClean="0">
                <a:latin typeface="Times New Roman" pitchFamily="18" charset="0"/>
              </a:rPr>
              <a:t>Bilin-gual</a:t>
            </a:r>
            <a:r>
              <a:rPr lang="en-US" altLang="zh-TW" sz="2400" b="1" dirty="0" smtClean="0">
                <a:latin typeface="Times New Roman" pitchFamily="18" charset="0"/>
              </a:rPr>
              <a:t> Speech With Frame-level Language Detection Based On Blurred Posteriorgram,”</a:t>
            </a:r>
            <a:r>
              <a:rPr lang="en-US" altLang="zh-TW" sz="2400" dirty="0" smtClean="0">
                <a:latin typeface="Times New Roman" pitchFamily="18" charset="0"/>
              </a:rPr>
              <a:t> </a:t>
            </a:r>
            <a:r>
              <a:rPr lang="en-US" altLang="zh-TW" sz="2400" i="1" dirty="0" smtClean="0">
                <a:latin typeface="Times New Roman" pitchFamily="18" charset="0"/>
              </a:rPr>
              <a:t>ICASSP, 2012.</a:t>
            </a:r>
          </a:p>
          <a:p>
            <a:pPr marL="914400" lvl="1" indent="-457200">
              <a:lnSpc>
                <a:spcPct val="120000"/>
              </a:lnSpc>
              <a:spcBef>
                <a:spcPct val="0"/>
              </a:spcBef>
              <a:buFont typeface="+mj-lt"/>
              <a:buAutoNum type="arabicPeriod"/>
            </a:pPr>
            <a:r>
              <a:rPr lang="en-US" altLang="zh-TW" sz="2400" b="1" dirty="0" smtClean="0">
                <a:latin typeface="Times New Roman" pitchFamily="18" charset="0"/>
              </a:rPr>
              <a:t>“Language Independent And Language Adaptive Acoustic Modeling For Speech Recognition,”</a:t>
            </a:r>
            <a:r>
              <a:rPr lang="en-US" altLang="zh-TW" sz="2400" dirty="0" smtClean="0">
                <a:latin typeface="Times New Roman" pitchFamily="18" charset="0"/>
              </a:rPr>
              <a:t> </a:t>
            </a:r>
            <a:r>
              <a:rPr lang="en-US" altLang="zh-TW" sz="2400" dirty="0" err="1" smtClean="0">
                <a:latin typeface="Times New Roman" pitchFamily="18" charset="0"/>
              </a:rPr>
              <a:t>Tanja</a:t>
            </a:r>
            <a:r>
              <a:rPr lang="en-US" altLang="zh-TW" sz="2400" dirty="0" smtClean="0">
                <a:latin typeface="Times New Roman" pitchFamily="18" charset="0"/>
              </a:rPr>
              <a:t> Schultz and Alex </a:t>
            </a:r>
            <a:r>
              <a:rPr lang="en-US" altLang="zh-TW" sz="2400" dirty="0" err="1" smtClean="0">
                <a:latin typeface="Times New Roman" pitchFamily="18" charset="0"/>
              </a:rPr>
              <a:t>Waibel</a:t>
            </a:r>
            <a:r>
              <a:rPr lang="en-US" altLang="zh-TW" sz="2400" dirty="0" smtClean="0">
                <a:latin typeface="Times New Roman" pitchFamily="18" charset="0"/>
              </a:rPr>
              <a:t>, </a:t>
            </a:r>
            <a:r>
              <a:rPr lang="en-US" altLang="zh-TW" sz="2400" i="1" dirty="0" smtClean="0">
                <a:latin typeface="Times New Roman" pitchFamily="18" charset="0"/>
              </a:rPr>
              <a:t>Speech Communication, 2001.</a:t>
            </a:r>
          </a:p>
          <a:p>
            <a:pPr marL="914400" lvl="1" indent="-457200">
              <a:lnSpc>
                <a:spcPct val="120000"/>
              </a:lnSpc>
              <a:spcBef>
                <a:spcPct val="0"/>
              </a:spcBef>
              <a:buFont typeface="+mj-lt"/>
              <a:buAutoNum type="arabicPeriod"/>
            </a:pPr>
            <a:r>
              <a:rPr lang="en-US" altLang="zh-TW" sz="2400" b="1" dirty="0" smtClean="0">
                <a:latin typeface="Times New Roman" pitchFamily="18" charset="0"/>
              </a:rPr>
              <a:t>“Learning Methods In Multilingual Speech Recognition,”</a:t>
            </a:r>
            <a:r>
              <a:rPr lang="en-US" altLang="zh-TW" sz="2400" dirty="0" smtClean="0">
                <a:latin typeface="Times New Roman" pitchFamily="18" charset="0"/>
              </a:rPr>
              <a:t> </a:t>
            </a:r>
            <a:r>
              <a:rPr lang="en-US" altLang="zh-TW" sz="2400" dirty="0" err="1" smtClean="0">
                <a:latin typeface="Times New Roman" pitchFamily="18" charset="0"/>
              </a:rPr>
              <a:t>Hui</a:t>
            </a:r>
            <a:r>
              <a:rPr lang="en-US" altLang="zh-TW" sz="2400" dirty="0" smtClean="0">
                <a:latin typeface="Times New Roman" pitchFamily="18" charset="0"/>
              </a:rPr>
              <a:t> Lin, Li Deng, </a:t>
            </a:r>
            <a:r>
              <a:rPr lang="en-US" altLang="zh-TW" sz="2400" dirty="0" err="1" smtClean="0">
                <a:latin typeface="Times New Roman" pitchFamily="18" charset="0"/>
              </a:rPr>
              <a:t>Jasha</a:t>
            </a:r>
            <a:r>
              <a:rPr lang="en-US" altLang="zh-TW" sz="2400" dirty="0" smtClean="0">
                <a:latin typeface="Times New Roman" pitchFamily="18" charset="0"/>
              </a:rPr>
              <a:t> </a:t>
            </a:r>
            <a:r>
              <a:rPr lang="en-US" altLang="zh-TW" sz="2400" dirty="0" err="1" smtClean="0">
                <a:latin typeface="Times New Roman" pitchFamily="18" charset="0"/>
              </a:rPr>
              <a:t>Droppo</a:t>
            </a:r>
            <a:r>
              <a:rPr lang="en-US" altLang="zh-TW" sz="2400" dirty="0" smtClean="0">
                <a:latin typeface="Times New Roman" pitchFamily="18" charset="0"/>
              </a:rPr>
              <a:t>, Dong Yu, and Alex </a:t>
            </a:r>
            <a:r>
              <a:rPr lang="en-US" altLang="zh-TW" sz="2400" dirty="0" err="1" smtClean="0">
                <a:latin typeface="Times New Roman" pitchFamily="18" charset="0"/>
              </a:rPr>
              <a:t>Acero</a:t>
            </a:r>
            <a:r>
              <a:rPr lang="en-US" altLang="zh-TW" sz="2400" dirty="0" smtClean="0">
                <a:latin typeface="Times New Roman" pitchFamily="18" charset="0"/>
              </a:rPr>
              <a:t>, </a:t>
            </a:r>
            <a:r>
              <a:rPr lang="en-US" altLang="zh-TW" sz="2400" i="1" dirty="0" smtClean="0">
                <a:latin typeface="Times New Roman" pitchFamily="18" charset="0"/>
              </a:rPr>
              <a:t>NIPS, 2008.</a:t>
            </a: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12296910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lnSpc>
                <a:spcPct val="90000"/>
              </a:lnSpc>
            </a:pPr>
            <a:r>
              <a:rPr lang="en-US" altLang="zh-TW" sz="3300" b="1" dirty="0" smtClean="0">
                <a:latin typeface="Times New Roman" pitchFamily="18" charset="0"/>
              </a:rPr>
              <a:t>Speech-to-speech Translation</a:t>
            </a:r>
          </a:p>
        </p:txBody>
      </p:sp>
      <p:sp>
        <p:nvSpPr>
          <p:cNvPr id="34819" name="Rectangle 3"/>
          <p:cNvSpPr>
            <a:spLocks noGrp="1" noChangeArrowheads="1"/>
          </p:cNvSpPr>
          <p:nvPr>
            <p:ph type="body" sz="half" idx="1"/>
          </p:nvPr>
        </p:nvSpPr>
        <p:spPr bwMode="auto">
          <a:xfrm>
            <a:off x="0" y="4149080"/>
            <a:ext cx="9144000" cy="1311128"/>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110000"/>
              </a:lnSpc>
              <a:spcBef>
                <a:spcPct val="0"/>
              </a:spcBef>
            </a:pPr>
            <a:r>
              <a:rPr lang="en-US" altLang="zh-TW" sz="2400" b="1" dirty="0">
                <a:latin typeface="Times New Roman" pitchFamily="18" charset="0"/>
              </a:rPr>
              <a:t>Language difference is a major problem in the globalized world</a:t>
            </a:r>
          </a:p>
          <a:p>
            <a:pPr marL="180975" lvl="1" indent="-180975">
              <a:lnSpc>
                <a:spcPct val="110000"/>
              </a:lnSpc>
              <a:spcBef>
                <a:spcPct val="0"/>
              </a:spcBef>
              <a:buFont typeface="Arial" pitchFamily="34" charset="0"/>
              <a:buChar char="•"/>
            </a:pPr>
            <a:r>
              <a:rPr lang="en-US" altLang="zh-TW" sz="2400" b="1" dirty="0">
                <a:latin typeface="Times New Roman" pitchFamily="18" charset="0"/>
              </a:rPr>
              <a:t>For N languages considered, ~ N</a:t>
            </a:r>
            <a:r>
              <a:rPr lang="en-US" altLang="zh-TW" sz="2400" b="1" baseline="40000" dirty="0">
                <a:latin typeface="Times New Roman" pitchFamily="18" charset="0"/>
              </a:rPr>
              <a:t>2</a:t>
            </a:r>
            <a:r>
              <a:rPr lang="en-US" altLang="zh-TW" sz="2400" b="1" dirty="0">
                <a:latin typeface="Times New Roman" pitchFamily="18" charset="0"/>
              </a:rPr>
              <a:t> pairs of languages for translation</a:t>
            </a:r>
          </a:p>
          <a:p>
            <a:pPr marL="180975" lvl="1" indent="-180975">
              <a:lnSpc>
                <a:spcPct val="110000"/>
              </a:lnSpc>
              <a:spcBef>
                <a:spcPct val="0"/>
              </a:spcBef>
              <a:buFont typeface="Arial" pitchFamily="34" charset="0"/>
              <a:buChar char="•"/>
            </a:pPr>
            <a:r>
              <a:rPr lang="en-US" altLang="zh-TW" sz="2400" b="1" dirty="0">
                <a:latin typeface="Times New Roman" pitchFamily="18" charset="0"/>
              </a:rPr>
              <a:t>Human revision after machine translation </a:t>
            </a:r>
            <a:r>
              <a:rPr lang="en-US" altLang="zh-TW" sz="2400" b="1" dirty="0" smtClean="0">
                <a:latin typeface="Times New Roman" pitchFamily="18" charset="0"/>
              </a:rPr>
              <a:t>feasible</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2" name="群組 1"/>
          <p:cNvGrpSpPr>
            <a:grpSpLocks noChangeAspect="1"/>
          </p:cNvGrpSpPr>
          <p:nvPr/>
        </p:nvGrpSpPr>
        <p:grpSpPr>
          <a:xfrm>
            <a:off x="539552" y="980728"/>
            <a:ext cx="6912768" cy="2900065"/>
            <a:chOff x="539552" y="1196752"/>
            <a:chExt cx="5760640" cy="1611147"/>
          </a:xfrm>
        </p:grpSpPr>
        <p:cxnSp>
          <p:nvCxnSpPr>
            <p:cNvPr id="3" name="直線接點 2"/>
            <p:cNvCxnSpPr/>
            <p:nvPr/>
          </p:nvCxnSpPr>
          <p:spPr>
            <a:xfrm>
              <a:off x="539552" y="1196832"/>
              <a:ext cx="0" cy="7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a:off x="2987824" y="1196752"/>
              <a:ext cx="0" cy="7200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a:off x="2627784"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單箭頭接點 15"/>
            <p:cNvCxnSpPr/>
            <p:nvPr/>
          </p:nvCxnSpPr>
          <p:spPr>
            <a:xfrm rot="10800000">
              <a:off x="539553" y="14112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文字方塊 5"/>
            <p:cNvSpPr txBox="1"/>
            <p:nvPr/>
          </p:nvSpPr>
          <p:spPr>
            <a:xfrm>
              <a:off x="971600" y="1269340"/>
              <a:ext cx="1620180"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Source Language</a:t>
              </a:r>
              <a:endParaRPr lang="zh-TW" altLang="en-US" sz="2000" dirty="0">
                <a:solidFill>
                  <a:prstClr val="black"/>
                </a:solidFill>
                <a:latin typeface="Times New Roman" pitchFamily="18" charset="0"/>
                <a:cs typeface="Times New Roman" pitchFamily="18" charset="0"/>
              </a:endParaRPr>
            </a:p>
          </p:txBody>
        </p:sp>
        <p:cxnSp>
          <p:nvCxnSpPr>
            <p:cNvPr id="19" name="直線單箭頭接點 18"/>
            <p:cNvCxnSpPr/>
            <p:nvPr/>
          </p:nvCxnSpPr>
          <p:spPr>
            <a:xfrm>
              <a:off x="1565596" y="17703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文字方塊 21"/>
            <p:cNvSpPr txBox="1"/>
            <p:nvPr/>
          </p:nvSpPr>
          <p:spPr>
            <a:xfrm>
              <a:off x="611560" y="1639833"/>
              <a:ext cx="81905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Speech</a:t>
              </a:r>
              <a:endParaRPr lang="zh-TW" altLang="en-US" sz="2000" dirty="0">
                <a:solidFill>
                  <a:prstClr val="black"/>
                </a:solidFill>
                <a:latin typeface="Times New Roman" pitchFamily="18" charset="0"/>
                <a:cs typeface="Times New Roman" pitchFamily="18" charset="0"/>
              </a:endParaRPr>
            </a:p>
          </p:txBody>
        </p:sp>
        <p:sp>
          <p:nvSpPr>
            <p:cNvPr id="23" name="文字方塊 22"/>
            <p:cNvSpPr txBox="1"/>
            <p:nvPr/>
          </p:nvSpPr>
          <p:spPr>
            <a:xfrm>
              <a:off x="1979696" y="1655991"/>
              <a:ext cx="67505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Text</a:t>
              </a:r>
              <a:endParaRPr lang="zh-TW" altLang="en-US" sz="2000" dirty="0">
                <a:solidFill>
                  <a:prstClr val="black"/>
                </a:solidFill>
                <a:latin typeface="Times New Roman" pitchFamily="18" charset="0"/>
                <a:cs typeface="Times New Roman" pitchFamily="18" charset="0"/>
              </a:endParaRPr>
            </a:p>
          </p:txBody>
        </p:sp>
        <p:sp>
          <p:nvSpPr>
            <p:cNvPr id="24" name="文字方塊 23"/>
            <p:cNvSpPr txBox="1"/>
            <p:nvPr/>
          </p:nvSpPr>
          <p:spPr>
            <a:xfrm>
              <a:off x="2870776" y="2012400"/>
              <a:ext cx="1125160" cy="341974"/>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Machine Translation</a:t>
              </a:r>
              <a:endParaRPr lang="zh-TW" altLang="en-US" sz="200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文字方塊 24"/>
                <p:cNvSpPr txBox="1"/>
                <p:nvPr/>
              </p:nvSpPr>
              <p:spPr>
                <a:xfrm>
                  <a:off x="1034083" y="2010776"/>
                  <a:ext cx="1115984" cy="32533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altLang="zh-TW" sz="2000" i="1" smtClean="0">
                                <a:solidFill>
                                  <a:prstClr val="black"/>
                                </a:solidFill>
                                <a:latin typeface="Cambria Math"/>
                                <a:cs typeface="Times New Roman" pitchFamily="18" charset="0"/>
                              </a:rPr>
                            </m:ctrlPr>
                          </m:dPr>
                          <m:e>
                            <m:r>
                              <a:rPr lang="en-US" altLang="zh-TW" sz="2000" i="1" smtClean="0">
                                <a:solidFill>
                                  <a:prstClr val="black"/>
                                </a:solidFill>
                                <a:latin typeface="Cambria Math"/>
                                <a:cs typeface="Times New Roman" pitchFamily="18" charset="0"/>
                              </a:rPr>
                              <m:t> </m:t>
                            </m:r>
                            <m:eqArr>
                              <m:eqArrPr>
                                <m:ctrlPr>
                                  <a:rPr lang="en-US" altLang="zh-TW" sz="2000" i="1" dirty="0">
                                    <a:solidFill>
                                      <a:prstClr val="black"/>
                                    </a:solidFill>
                                    <a:latin typeface="Cambria Math"/>
                                    <a:cs typeface="Times New Roman" pitchFamily="18" charset="0"/>
                                  </a:rPr>
                                </m:ctrlPr>
                              </m:eqArrPr>
                              <m:e>
                                <m:r>
                                  <m:rPr>
                                    <m:nor/>
                                  </m:rPr>
                                  <a:rPr lang="en-US" altLang="zh-TW" sz="2000" dirty="0" smtClean="0">
                                    <a:solidFill>
                                      <a:prstClr val="black"/>
                                    </a:solidFill>
                                    <a:latin typeface="Times New Roman" pitchFamily="18" charset="0"/>
                                    <a:cs typeface="Times New Roman" pitchFamily="18" charset="0"/>
                                  </a:rPr>
                                  <m:t>Speech</m:t>
                                </m:r>
                              </m:e>
                              <m:e>
                                <m:r>
                                  <m:rPr>
                                    <m:nor/>
                                  </m:rPr>
                                  <a:rPr lang="en-US" altLang="zh-TW" sz="2000" dirty="0">
                                    <a:solidFill>
                                      <a:prstClr val="black"/>
                                    </a:solidFill>
                                    <a:latin typeface="Times New Roman" pitchFamily="18" charset="0"/>
                                    <a:cs typeface="Times New Roman" pitchFamily="18" charset="0"/>
                                  </a:rPr>
                                  <m:t>recognition</m:t>
                                </m:r>
                                <m:r>
                                  <m:rPr>
                                    <m:nor/>
                                  </m:rPr>
                                  <a:rPr lang="en-US" altLang="zh-TW" sz="2000" dirty="0">
                                    <a:solidFill>
                                      <a:prstClr val="black"/>
                                    </a:solidFill>
                                    <a:latin typeface="Times New Roman" pitchFamily="18" charset="0"/>
                                    <a:cs typeface="Times New Roman" pitchFamily="18" charset="0"/>
                                  </a:rPr>
                                  <m:t> </m:t>
                                </m:r>
                              </m:e>
                            </m:eqArr>
                          </m:e>
                        </m:d>
                      </m:oMath>
                    </m:oMathPara>
                  </a14:m>
                  <a:endParaRPr lang="zh-TW" altLang="en-US" sz="2000" dirty="0">
                    <a:solidFill>
                      <a:prstClr val="black"/>
                    </a:solidFill>
                    <a:latin typeface="Times New Roman" pitchFamily="18" charset="0"/>
                    <a:cs typeface="Times New Roman" pitchFamily="18" charset="0"/>
                  </a:endParaRPr>
                </a:p>
              </p:txBody>
            </p:sp>
          </mc:Choice>
          <mc:Fallback xmlns="">
            <p:sp>
              <p:nvSpPr>
                <p:cNvPr id="25" name="文字方塊 24"/>
                <p:cNvSpPr txBox="1">
                  <a:spLocks noRot="1" noChangeAspect="1" noMove="1" noResize="1" noEditPoints="1" noAdjustHandles="1" noChangeArrowheads="1" noChangeShapeType="1" noTextEdit="1"/>
                </p:cNvSpPr>
                <p:nvPr/>
              </p:nvSpPr>
              <p:spPr>
                <a:xfrm>
                  <a:off x="1034083" y="2010776"/>
                  <a:ext cx="1115984" cy="325339"/>
                </a:xfrm>
                <a:prstGeom prst="rect">
                  <a:avLst/>
                </a:prstGeom>
                <a:blipFill rotWithShape="1">
                  <a:blip r:embed="rId2"/>
                  <a:stretch>
                    <a:fillRect l="-8182" r="-3182" b="-1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4680152" y="2012400"/>
                  <a:ext cx="1115984" cy="32544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altLang="zh-TW" sz="2000" i="1" smtClean="0">
                                <a:solidFill>
                                  <a:prstClr val="black"/>
                                </a:solidFill>
                                <a:latin typeface="Cambria Math"/>
                                <a:cs typeface="Times New Roman" pitchFamily="18" charset="0"/>
                              </a:rPr>
                            </m:ctrlPr>
                          </m:dPr>
                          <m:e>
                            <m:eqArr>
                              <m:eqArrPr>
                                <m:ctrlPr>
                                  <a:rPr lang="en-US" altLang="zh-TW" sz="2000" i="1" dirty="0">
                                    <a:solidFill>
                                      <a:prstClr val="black"/>
                                    </a:solidFill>
                                    <a:latin typeface="Cambria Math"/>
                                    <a:cs typeface="Times New Roman" pitchFamily="18" charset="0"/>
                                  </a:rPr>
                                </m:ctrlPr>
                              </m:eqArrPr>
                              <m:e>
                                <m:r>
                                  <a:rPr lang="en-US" altLang="zh-TW" sz="2000" dirty="0" smtClean="0">
                                    <a:solidFill>
                                      <a:prstClr val="black"/>
                                    </a:solidFill>
                                    <a:latin typeface="Cambria Math"/>
                                    <a:cs typeface="Times New Roman" pitchFamily="18" charset="0"/>
                                  </a:rPr>
                                  <m:t> </m:t>
                                </m:r>
                                <m:r>
                                  <m:rPr>
                                    <m:sty m:val="p"/>
                                  </m:rPr>
                                  <a:rPr lang="en-US" altLang="zh-TW" sz="2000" dirty="0" smtClean="0">
                                    <a:solidFill>
                                      <a:prstClr val="black"/>
                                    </a:solidFill>
                                    <a:latin typeface="Cambria Math"/>
                                    <a:cs typeface="Times New Roman" pitchFamily="18" charset="0"/>
                                  </a:rPr>
                                  <m:t>Text</m:t>
                                </m:r>
                                <m:r>
                                  <m:rPr>
                                    <m:nor/>
                                  </m:rPr>
                                  <a:rPr lang="en-US" altLang="zh-TW" sz="2000" dirty="0" smtClean="0">
                                    <a:solidFill>
                                      <a:prstClr val="black"/>
                                    </a:solidFill>
                                    <a:latin typeface="Cambria Math"/>
                                    <a:cs typeface="Times New Roman" pitchFamily="18" charset="0"/>
                                  </a:rPr>
                                  <m:t>−</m:t>
                                </m:r>
                                <m:r>
                                  <m:rPr>
                                    <m:sty m:val="p"/>
                                  </m:rPr>
                                  <a:rPr lang="en-US" altLang="zh-TW" sz="2000" dirty="0" smtClean="0">
                                    <a:solidFill>
                                      <a:prstClr val="black"/>
                                    </a:solidFill>
                                    <a:latin typeface="Cambria Math"/>
                                    <a:cs typeface="Times New Roman" pitchFamily="18" charset="0"/>
                                  </a:rPr>
                                  <m:t>to</m:t>
                                </m:r>
                                <m:r>
                                  <m:rPr>
                                    <m:nor/>
                                  </m:rPr>
                                  <a:rPr lang="en-US" altLang="zh-TW" sz="2000" dirty="0">
                                    <a:solidFill>
                                      <a:prstClr val="black"/>
                                    </a:solidFill>
                                    <a:latin typeface="Cambria Math"/>
                                    <a:cs typeface="Times New Roman" pitchFamily="18" charset="0"/>
                                  </a:rPr>
                                  <m:t>−</m:t>
                                </m:r>
                                <m:r>
                                  <m:rPr>
                                    <m:sty m:val="p"/>
                                  </m:rPr>
                                  <a:rPr lang="en-US" altLang="zh-TW" sz="2000" dirty="0" smtClean="0">
                                    <a:solidFill>
                                      <a:prstClr val="black"/>
                                    </a:solidFill>
                                    <a:latin typeface="Cambria Math"/>
                                    <a:cs typeface="Times New Roman" pitchFamily="18" charset="0"/>
                                  </a:rPr>
                                  <m:t>speech</m:t>
                                </m:r>
                                <m:r>
                                  <a:rPr lang="en-US" altLang="zh-TW" sz="2000" dirty="0" smtClean="0">
                                    <a:solidFill>
                                      <a:prstClr val="black"/>
                                    </a:solidFill>
                                    <a:latin typeface="Cambria Math"/>
                                    <a:cs typeface="Times New Roman" pitchFamily="18" charset="0"/>
                                  </a:rPr>
                                  <m:t> </m:t>
                                </m:r>
                              </m:e>
                              <m:e>
                                <m:r>
                                  <m:rPr>
                                    <m:nor/>
                                  </m:rPr>
                                  <a:rPr lang="en-US" altLang="zh-TW" sz="2000">
                                    <a:solidFill>
                                      <a:prstClr val="black"/>
                                    </a:solidFill>
                                    <a:latin typeface="Times New Roman" pitchFamily="18" charset="0"/>
                                    <a:cs typeface="Times New Roman" pitchFamily="18" charset="0"/>
                                  </a:rPr>
                                  <m:t>synthesis</m:t>
                                </m:r>
                              </m:e>
                            </m:eqArr>
                          </m:e>
                        </m:d>
                      </m:oMath>
                    </m:oMathPara>
                  </a14:m>
                  <a:endParaRPr lang="zh-TW" altLang="en-US" sz="2000" dirty="0">
                    <a:solidFill>
                      <a:prstClr val="black"/>
                    </a:solidFill>
                    <a:latin typeface="Times New Roman" pitchFamily="18" charset="0"/>
                    <a:cs typeface="Times New Roman" pitchFamily="18" charset="0"/>
                  </a:endParaRPr>
                </a:p>
              </p:txBody>
            </p:sp>
          </mc:Choice>
          <mc:Fallback xmlns="">
            <p:sp>
              <p:nvSpPr>
                <p:cNvPr id="26" name="文字方塊 25"/>
                <p:cNvSpPr txBox="1">
                  <a:spLocks noRot="1" noChangeAspect="1" noMove="1" noResize="1" noEditPoints="1" noAdjustHandles="1" noChangeArrowheads="1" noChangeShapeType="1" noTextEdit="1"/>
                </p:cNvSpPr>
                <p:nvPr/>
              </p:nvSpPr>
              <p:spPr>
                <a:xfrm>
                  <a:off x="4680152" y="2012400"/>
                  <a:ext cx="1115984" cy="325445"/>
                </a:xfrm>
                <a:prstGeom prst="rect">
                  <a:avLst/>
                </a:prstGeom>
                <a:blipFill rotWithShape="1">
                  <a:blip r:embed="rId3"/>
                  <a:stretch>
                    <a:fillRect l="-25571" r="-21005"/>
                  </a:stretch>
                </a:blipFill>
              </p:spPr>
              <p:txBody>
                <a:bodyPr/>
                <a:lstStyle/>
                <a:p>
                  <a:r>
                    <a:rPr lang="zh-TW" altLang="en-US">
                      <a:noFill/>
                    </a:rPr>
                    <a:t> </a:t>
                  </a:r>
                </a:p>
              </p:txBody>
            </p:sp>
          </mc:Fallback>
        </mc:AlternateContent>
        <p:sp>
          <p:nvSpPr>
            <p:cNvPr id="27" name="文字方塊 26"/>
            <p:cNvSpPr txBox="1"/>
            <p:nvPr/>
          </p:nvSpPr>
          <p:spPr>
            <a:xfrm>
              <a:off x="1277704" y="2636912"/>
              <a:ext cx="557992"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input</a:t>
              </a:r>
              <a:endParaRPr lang="zh-TW" altLang="en-US" sz="2000" dirty="0">
                <a:solidFill>
                  <a:prstClr val="black"/>
                </a:solidFill>
                <a:latin typeface="Times New Roman" pitchFamily="18" charset="0"/>
                <a:cs typeface="Times New Roman" pitchFamily="18" charset="0"/>
              </a:endParaRPr>
            </a:p>
          </p:txBody>
        </p:sp>
        <p:cxnSp>
          <p:nvCxnSpPr>
            <p:cNvPr id="15" name="直線接點 14"/>
            <p:cNvCxnSpPr/>
            <p:nvPr/>
          </p:nvCxnSpPr>
          <p:spPr>
            <a:xfrm>
              <a:off x="1835696" y="2732922"/>
              <a:ext cx="288000"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單箭頭接點 28"/>
            <p:cNvCxnSpPr/>
            <p:nvPr/>
          </p:nvCxnSpPr>
          <p:spPr>
            <a:xfrm>
              <a:off x="2123728" y="2387240"/>
              <a:ext cx="0" cy="3456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971600" y="2732922"/>
              <a:ext cx="288000" cy="0"/>
            </a:xfrm>
            <a:prstGeom prst="line">
              <a:avLst/>
            </a:prstGeom>
          </p:spPr>
          <p:style>
            <a:lnRef idx="1">
              <a:schemeClr val="dk1"/>
            </a:lnRef>
            <a:fillRef idx="0">
              <a:schemeClr val="dk1"/>
            </a:fillRef>
            <a:effectRef idx="0">
              <a:schemeClr val="dk1"/>
            </a:effectRef>
            <a:fontRef idx="minor">
              <a:schemeClr val="tx1"/>
            </a:fontRef>
          </p:style>
        </p:cxnSp>
        <p:cxnSp>
          <p:nvCxnSpPr>
            <p:cNvPr id="36" name="直線單箭頭接點 35"/>
            <p:cNvCxnSpPr/>
            <p:nvPr/>
          </p:nvCxnSpPr>
          <p:spPr>
            <a:xfrm>
              <a:off x="971600" y="2387240"/>
              <a:ext cx="0" cy="3456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7" name="文字方塊 36"/>
            <p:cNvSpPr txBox="1"/>
            <p:nvPr/>
          </p:nvSpPr>
          <p:spPr>
            <a:xfrm>
              <a:off x="4806128" y="2599939"/>
              <a:ext cx="845992"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output</a:t>
              </a:r>
              <a:endParaRPr lang="zh-TW" altLang="en-US" sz="2000" dirty="0">
                <a:solidFill>
                  <a:prstClr val="black"/>
                </a:solidFill>
                <a:latin typeface="Times New Roman" pitchFamily="18" charset="0"/>
                <a:cs typeface="Times New Roman" pitchFamily="18" charset="0"/>
              </a:endParaRPr>
            </a:p>
          </p:txBody>
        </p:sp>
        <p:cxnSp>
          <p:nvCxnSpPr>
            <p:cNvPr id="38" name="直線接點 37"/>
            <p:cNvCxnSpPr/>
            <p:nvPr/>
          </p:nvCxnSpPr>
          <p:spPr>
            <a:xfrm>
              <a:off x="5652152" y="2732922"/>
              <a:ext cx="288000"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單箭頭接點 38"/>
            <p:cNvCxnSpPr/>
            <p:nvPr/>
          </p:nvCxnSpPr>
          <p:spPr>
            <a:xfrm>
              <a:off x="5940152" y="2387240"/>
              <a:ext cx="0" cy="3456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線接點 39"/>
            <p:cNvCxnSpPr/>
            <p:nvPr/>
          </p:nvCxnSpPr>
          <p:spPr>
            <a:xfrm>
              <a:off x="4500024" y="2732922"/>
              <a:ext cx="288000"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直線單箭頭接點 40"/>
            <p:cNvCxnSpPr/>
            <p:nvPr/>
          </p:nvCxnSpPr>
          <p:spPr>
            <a:xfrm>
              <a:off x="4499992" y="2387240"/>
              <a:ext cx="0" cy="3456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接點 41"/>
            <p:cNvCxnSpPr/>
            <p:nvPr/>
          </p:nvCxnSpPr>
          <p:spPr>
            <a:xfrm>
              <a:off x="3923928" y="1196832"/>
              <a:ext cx="0" cy="7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直線接點 42"/>
            <p:cNvCxnSpPr/>
            <p:nvPr/>
          </p:nvCxnSpPr>
          <p:spPr>
            <a:xfrm>
              <a:off x="6300192" y="1196752"/>
              <a:ext cx="0" cy="7200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直線單箭頭接點 43"/>
            <p:cNvCxnSpPr/>
            <p:nvPr/>
          </p:nvCxnSpPr>
          <p:spPr>
            <a:xfrm>
              <a:off x="5940152"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直線單箭頭接點 44"/>
            <p:cNvCxnSpPr/>
            <p:nvPr/>
          </p:nvCxnSpPr>
          <p:spPr>
            <a:xfrm rot="10800000">
              <a:off x="3923928"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文字方塊 45"/>
            <p:cNvSpPr txBox="1"/>
            <p:nvPr/>
          </p:nvSpPr>
          <p:spPr>
            <a:xfrm>
              <a:off x="4329008" y="1269340"/>
              <a:ext cx="153913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Target Language</a:t>
              </a:r>
              <a:endParaRPr lang="zh-TW" altLang="en-US" sz="2000" dirty="0">
                <a:solidFill>
                  <a:prstClr val="black"/>
                </a:solidFill>
                <a:latin typeface="Times New Roman" pitchFamily="18" charset="0"/>
                <a:cs typeface="Times New Roman" pitchFamily="18" charset="0"/>
              </a:endParaRPr>
            </a:p>
          </p:txBody>
        </p:sp>
        <p:cxnSp>
          <p:nvCxnSpPr>
            <p:cNvPr id="47" name="直線單箭頭接點 46"/>
            <p:cNvCxnSpPr/>
            <p:nvPr/>
          </p:nvCxnSpPr>
          <p:spPr>
            <a:xfrm>
              <a:off x="4788024" y="17712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文字方塊 47"/>
            <p:cNvSpPr txBox="1"/>
            <p:nvPr/>
          </p:nvSpPr>
          <p:spPr>
            <a:xfrm>
              <a:off x="4158024" y="1656000"/>
              <a:ext cx="630000"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Text</a:t>
              </a:r>
              <a:endParaRPr lang="zh-TW" altLang="en-US" sz="2000" dirty="0">
                <a:solidFill>
                  <a:prstClr val="black"/>
                </a:solidFill>
                <a:latin typeface="Times New Roman" pitchFamily="18" charset="0"/>
                <a:cs typeface="Times New Roman" pitchFamily="18" charset="0"/>
              </a:endParaRPr>
            </a:p>
          </p:txBody>
        </p:sp>
        <p:sp>
          <p:nvSpPr>
            <p:cNvPr id="49" name="文字方塊 48"/>
            <p:cNvSpPr txBox="1"/>
            <p:nvPr/>
          </p:nvSpPr>
          <p:spPr>
            <a:xfrm>
              <a:off x="5361992" y="1655990"/>
              <a:ext cx="794184"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Speech</a:t>
              </a:r>
              <a:endParaRPr lang="zh-TW" altLang="en-US" sz="2000" dirty="0">
                <a:solidFill>
                  <a:prstClr val="black"/>
                </a:solidFill>
                <a:latin typeface="Times New Roman" pitchFamily="18" charset="0"/>
                <a:cs typeface="Times New Roman" pitchFamily="18" charset="0"/>
              </a:endParaRPr>
            </a:p>
          </p:txBody>
        </p:sp>
        <p:cxnSp>
          <p:nvCxnSpPr>
            <p:cNvPr id="50" name="直線單箭頭接點 49"/>
            <p:cNvCxnSpPr/>
            <p:nvPr/>
          </p:nvCxnSpPr>
          <p:spPr>
            <a:xfrm>
              <a:off x="2646834" y="1772788"/>
              <a:ext cx="151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525737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1"/>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a:lnSpc>
                <a:spcPct val="90000"/>
              </a:lnSpc>
            </a:pPr>
            <a:r>
              <a:rPr lang="en-US" altLang="zh-TW" sz="3300" b="1" dirty="0" smtClean="0">
                <a:latin typeface="Times New Roman" pitchFamily="18" charset="0"/>
              </a:rPr>
              <a:t>Machine Translation </a:t>
            </a:r>
            <a:r>
              <a:rPr lang="en-US" altLang="zh-TW" sz="3300" b="1" dirty="0" smtClean="0">
                <a:latin typeface="Times New Roman" pitchFamily="18" charset="0"/>
                <a:cs typeface="Times New Roman" pitchFamily="18" charset="0"/>
              </a:rPr>
              <a:t>— Simplified Formulation</a:t>
            </a:r>
            <a:r>
              <a:rPr lang="en-US" altLang="zh-TW" sz="3300" b="1" dirty="0" smtClean="0">
                <a:latin typeface="Times New Roman" pitchFamily="18" charset="0"/>
              </a:rPr>
              <a:t> </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90000"/>
                <a:ext cx="9000000" cy="5258104"/>
              </a:xfrm>
              <a:noFill/>
              <a:ln>
                <a:miter lim="800000"/>
                <a:headEnd/>
                <a:tailEnd/>
              </a:ln>
            </p:spPr>
            <p:txBody>
              <a:bodyPr vert="horz" wrap="square" lIns="91440" tIns="45720" rIns="91440" bIns="45720" numCol="1" anchor="t" anchorCtr="0" compatLnSpc="1">
                <a:prstTxWarp prst="textNoShape">
                  <a:avLst/>
                </a:prstTxWarp>
                <a:noAutofit/>
              </a:bodyPr>
              <a:lstStyle/>
              <a:p>
                <a:pPr marL="180975" indent="-180975">
                  <a:lnSpc>
                    <a:spcPct val="80000"/>
                  </a:lnSpc>
                  <a:spcBef>
                    <a:spcPct val="0"/>
                  </a:spcBef>
                </a:pPr>
                <a:r>
                  <a:rPr lang="en-US" altLang="zh-TW" sz="2400" b="1" dirty="0" smtClean="0">
                    <a:latin typeface="Times New Roman" pitchFamily="18" charset="0"/>
                    <a:cs typeface="Times New Roman" pitchFamily="18" charset="0"/>
                  </a:rPr>
                  <a:t>Source language (Foreign) f: </a:t>
                </a:r>
                <a:endParaRPr lang="en-US" altLang="zh-TW" sz="2400" dirty="0" smtClean="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w</a:t>
                </a:r>
                <a:r>
                  <a:rPr lang="en-US" altLang="zh-TW" sz="2400" dirty="0" smtClean="0">
                    <a:latin typeface="Times New Roman" pitchFamily="18" charset="0"/>
                    <a:cs typeface="Times New Roman" pitchFamily="18" charset="0"/>
                  </a:rPr>
                  <a:t>ord set (dictionary): F</a:t>
                </a:r>
              </a:p>
              <a:p>
                <a:pPr marL="542925" lvl="1" indent="-182563">
                  <a:lnSpc>
                    <a:spcPct val="80000"/>
                  </a:lnSpc>
                  <a:spcBef>
                    <a:spcPct val="0"/>
                  </a:spcBef>
                </a:pPr>
                <a:r>
                  <a:rPr lang="en-US" altLang="zh-TW" sz="2400" dirty="0">
                    <a:latin typeface="Times New Roman" pitchFamily="18" charset="0"/>
                    <a:cs typeface="Times New Roman" pitchFamily="18" charset="0"/>
                  </a:rPr>
                  <a:t>a</a:t>
                </a:r>
                <a:r>
                  <a:rPr lang="en-US" altLang="zh-TW" sz="2400" dirty="0" smtClean="0">
                    <a:latin typeface="Times New Roman" pitchFamily="18" charset="0"/>
                    <a:cs typeface="Times New Roman" pitchFamily="18" charset="0"/>
                  </a:rPr>
                  <a:t> sentence: f = f</a:t>
                </a:r>
                <a:r>
                  <a:rPr lang="en-US" altLang="zh-TW" sz="2400" baseline="-25000" dirty="0" smtClean="0">
                    <a:latin typeface="Times New Roman" pitchFamily="18" charset="0"/>
                    <a:cs typeface="Times New Roman" pitchFamily="18" charset="0"/>
                  </a:rPr>
                  <a:t>1</a:t>
                </a:r>
                <a:r>
                  <a:rPr lang="en-US" altLang="zh-TW" sz="2400" dirty="0" smtClean="0">
                    <a:latin typeface="Times New Roman" pitchFamily="18" charset="0"/>
                    <a:cs typeface="Times New Roman" pitchFamily="18" charset="0"/>
                  </a:rPr>
                  <a:t>f</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f</a:t>
                </a:r>
                <a:r>
                  <a:rPr lang="en-US" altLang="zh-TW" sz="2400" baseline="-25000" dirty="0" err="1" smtClean="0">
                    <a:latin typeface="Times New Roman" pitchFamily="18" charset="0"/>
                    <a:cs typeface="Times New Roman" pitchFamily="18" charset="0"/>
                  </a:rPr>
                  <a:t>j</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f</a:t>
                </a:r>
                <a:r>
                  <a:rPr lang="en-US" altLang="zh-TW" sz="2400" baseline="-25000" dirty="0" err="1" smtClean="0">
                    <a:latin typeface="Times New Roman" pitchFamily="18" charset="0"/>
                    <a:cs typeface="Times New Roman" pitchFamily="18" charset="0"/>
                  </a:rPr>
                  <a:t>J</a:t>
                </a:r>
                <a:r>
                  <a:rPr lang="en-US" altLang="zh-TW" sz="2400" dirty="0" smtClean="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f</a:t>
                </a:r>
                <a:r>
                  <a:rPr lang="en-US" altLang="zh-TW" sz="2400" baseline="-25000" dirty="0" err="1">
                    <a:latin typeface="Times New Roman" pitchFamily="18" charset="0"/>
                    <a:cs typeface="Times New Roman" pitchFamily="18" charset="0"/>
                  </a:rPr>
                  <a:t>j</a:t>
                </a:r>
                <a14:m>
                  <m:oMath xmlns:m="http://schemas.openxmlformats.org/officeDocument/2006/math">
                    <m:r>
                      <a:rPr lang="en-US" altLang="zh-TW" sz="2400" i="1" smtClean="0">
                        <a:latin typeface="Cambria Math"/>
                        <a:ea typeface="Cambria Math"/>
                      </a:rPr>
                      <m:t>∈</m:t>
                    </m:r>
                  </m:oMath>
                </a14:m>
                <a:r>
                  <a:rPr lang="en-US" altLang="zh-TW" sz="2400" dirty="0" smtClean="0">
                    <a:latin typeface="Times New Roman" pitchFamily="18" charset="0"/>
                    <a:cs typeface="Times New Roman" pitchFamily="18" charset="0"/>
                  </a:rPr>
                  <a:t>F, J: number of words</a:t>
                </a:r>
              </a:p>
              <a:p>
                <a:pPr marL="542925" lvl="1" indent="-182563">
                  <a:lnSpc>
                    <a:spcPct val="80000"/>
                  </a:lnSpc>
                  <a:spcBef>
                    <a:spcPct val="0"/>
                  </a:spcBef>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a:latin typeface="Times New Roman" pitchFamily="18" charset="0"/>
                    <a:cs typeface="Times New Roman" pitchFamily="18" charset="0"/>
                  </a:rPr>
                  <a:t>Target </a:t>
                </a:r>
                <a:r>
                  <a:rPr lang="en-US" altLang="zh-TW" sz="2400" b="1" dirty="0" smtClean="0">
                    <a:latin typeface="Times New Roman" pitchFamily="18" charset="0"/>
                    <a:cs typeface="Times New Roman" pitchFamily="18" charset="0"/>
                  </a:rPr>
                  <a:t>language (English) </a:t>
                </a:r>
                <a:r>
                  <a:rPr lang="en-US" altLang="zh-TW" sz="2400" b="1" dirty="0">
                    <a:latin typeface="Times New Roman" pitchFamily="18" charset="0"/>
                    <a:cs typeface="Times New Roman" pitchFamily="18" charset="0"/>
                  </a:rPr>
                  <a:t>e: </a:t>
                </a:r>
                <a:endParaRPr lang="en-US" altLang="zh-TW" sz="2400" dirty="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word set (dictionary): </a:t>
                </a:r>
                <a:r>
                  <a:rPr lang="en-US" altLang="zh-TW" sz="2400" dirty="0" smtClean="0">
                    <a:latin typeface="Times New Roman" pitchFamily="18" charset="0"/>
                    <a:cs typeface="Times New Roman" pitchFamily="18" charset="0"/>
                  </a:rPr>
                  <a:t>E</a:t>
                </a:r>
                <a:endParaRPr lang="en-US" altLang="zh-TW" sz="2400" dirty="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a sentence: </a:t>
                </a:r>
                <a:r>
                  <a:rPr lang="en-US" altLang="zh-TW" sz="2400" dirty="0" smtClean="0">
                    <a:latin typeface="Times New Roman" pitchFamily="18" charset="0"/>
                    <a:cs typeface="Times New Roman" pitchFamily="18" charset="0"/>
                  </a:rPr>
                  <a:t>e = e</a:t>
                </a:r>
                <a:r>
                  <a:rPr lang="en-US" altLang="zh-TW" sz="2400" baseline="-25000" dirty="0" smtClean="0">
                    <a:latin typeface="Times New Roman" pitchFamily="18" charset="0"/>
                    <a:cs typeface="Times New Roman" pitchFamily="18" charset="0"/>
                  </a:rPr>
                  <a:t>1</a:t>
                </a:r>
                <a:r>
                  <a:rPr lang="en-US" altLang="zh-TW" sz="2400" dirty="0" smtClean="0">
                    <a:latin typeface="Times New Roman" pitchFamily="18" charset="0"/>
                    <a:cs typeface="Times New Roman" pitchFamily="18" charset="0"/>
                  </a:rPr>
                  <a:t>e</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14:m>
                  <m:oMath xmlns:m="http://schemas.openxmlformats.org/officeDocument/2006/math">
                    <m:r>
                      <a:rPr lang="en-US" altLang="zh-TW" sz="2400" i="1">
                        <a:latin typeface="Cambria Math"/>
                        <a:ea typeface="Cambria Math"/>
                      </a:rPr>
                      <m:t>∈</m:t>
                    </m:r>
                  </m:oMath>
                </a14:m>
                <a:r>
                  <a:rPr lang="en-US" altLang="zh-TW" sz="2400" dirty="0" smtClean="0">
                    <a:latin typeface="Times New Roman" pitchFamily="18" charset="0"/>
                    <a:cs typeface="Times New Roman" pitchFamily="18" charset="0"/>
                  </a:rPr>
                  <a:t>E, I</a:t>
                </a:r>
                <a:r>
                  <a:rPr lang="en-US" altLang="zh-TW" sz="2400" dirty="0">
                    <a:latin typeface="Times New Roman" pitchFamily="18" charset="0"/>
                    <a:cs typeface="Times New Roman" pitchFamily="18" charset="0"/>
                  </a:rPr>
                  <a:t>: number of </a:t>
                </a:r>
                <a:r>
                  <a:rPr lang="en-US" altLang="zh-TW" sz="2400" dirty="0" smtClean="0">
                    <a:latin typeface="Times New Roman" pitchFamily="18" charset="0"/>
                    <a:cs typeface="Times New Roman" pitchFamily="18" charset="0"/>
                  </a:rPr>
                  <a:t>words</a:t>
                </a:r>
              </a:p>
              <a:p>
                <a:pPr marL="542925" lvl="1" indent="-182563">
                  <a:lnSpc>
                    <a:spcPct val="80000"/>
                  </a:lnSpc>
                  <a:spcBef>
                    <a:spcPct val="0"/>
                  </a:spcBef>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smtClean="0">
                    <a:latin typeface="Times New Roman" pitchFamily="18" charset="0"/>
                    <a:cs typeface="Times New Roman" pitchFamily="18" charset="0"/>
                  </a:rPr>
                  <a:t>Statistical Machine Translation (SMT) task: </a:t>
                </a:r>
                <a:endParaRPr lang="en-US" altLang="zh-TW" sz="2400" dirty="0">
                  <a:latin typeface="Times New Roman" pitchFamily="18" charset="0"/>
                  <a:cs typeface="Times New Roman" pitchFamily="18" charset="0"/>
                </a:endParaRPr>
              </a:p>
              <a:p>
                <a:pPr marL="542925" lvl="1" indent="-182563">
                  <a:lnSpc>
                    <a:spcPct val="80000"/>
                  </a:lnSpc>
                  <a:spcBef>
                    <a:spcPts val="200"/>
                  </a:spcBef>
                  <a:spcAft>
                    <a:spcPts val="200"/>
                  </a:spcAft>
                </a:pPr>
                <a:r>
                  <a:rPr lang="en-US" altLang="zh-TW" sz="2400" dirty="0" smtClean="0">
                    <a:latin typeface="Times New Roman" pitchFamily="18" charset="0"/>
                    <a:cs typeface="Times New Roman" pitchFamily="18" charset="0"/>
                  </a:rPr>
                  <a:t>model </a:t>
                </a: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𝑒</m:t>
                        </m:r>
                      </m:e>
                      <m:e>
                        <m:r>
                          <a:rPr lang="en-US" altLang="zh-TW" sz="2400" i="1">
                            <a:latin typeface="Cambria Math"/>
                          </a:rPr>
                          <m:t>𝑓</m:t>
                        </m:r>
                      </m:e>
                    </m:d>
                  </m:oMath>
                </a14:m>
                <a:endParaRPr lang="en-US" altLang="zh-TW" sz="2400" dirty="0" smtClean="0">
                  <a:latin typeface="Times New Roman" pitchFamily="18" charset="0"/>
                  <a:cs typeface="Times New Roman" pitchFamily="18" charset="0"/>
                </a:endParaRPr>
              </a:p>
              <a:p>
                <a:pPr marL="542925" lvl="1" indent="-182563">
                  <a:lnSpc>
                    <a:spcPct val="80000"/>
                  </a:lnSpc>
                  <a:spcBef>
                    <a:spcPts val="200"/>
                  </a:spcBef>
                  <a:spcAft>
                    <a:spcPts val="200"/>
                  </a:spcAft>
                </a:pPr>
                <a:r>
                  <a:rPr lang="en-US" altLang="zh-TW" sz="2400" dirty="0" smtClean="0">
                    <a:latin typeface="Times New Roman" pitchFamily="18" charset="0"/>
                    <a:cs typeface="Times New Roman" pitchFamily="18" charset="0"/>
                  </a:rPr>
                  <a:t>given a new source language sentence </a:t>
                </a:r>
                <a14:m>
                  <m:oMath xmlns:m="http://schemas.openxmlformats.org/officeDocument/2006/math">
                    <m:sSup>
                      <m:sSupPr>
                        <m:ctrlPr>
                          <a:rPr lang="en-US" altLang="zh-TW" sz="2400" b="0" i="1" smtClean="0">
                            <a:latin typeface="Cambria Math"/>
                          </a:rPr>
                        </m:ctrlPr>
                      </m:sSupPr>
                      <m:e>
                        <m:r>
                          <a:rPr lang="en-US" altLang="zh-TW" sz="2400" b="0" i="1" smtClean="0">
                            <a:latin typeface="Cambria Math"/>
                          </a:rPr>
                          <m:t>𝑓</m:t>
                        </m:r>
                      </m:e>
                      <m:sup>
                        <m:r>
                          <a:rPr lang="en-US" altLang="zh-TW" sz="2400" b="0" i="1" smtClean="0">
                            <a:latin typeface="Cambria Math"/>
                          </a:rPr>
                          <m:t>′</m:t>
                        </m:r>
                      </m:sup>
                    </m:sSup>
                    <m:r>
                      <a:rPr lang="en-US" altLang="zh-TW" sz="2400" b="0" i="1" smtClean="0">
                        <a:latin typeface="Cambria Math"/>
                      </a:rPr>
                      <m:t>, </m:t>
                    </m:r>
                    <m:sSup>
                      <m:sSupPr>
                        <m:ctrlPr>
                          <a:rPr lang="en-US" altLang="zh-TW" sz="2400" b="0" i="1" smtClean="0">
                            <a:latin typeface="Cambria Math"/>
                          </a:rPr>
                        </m:ctrlPr>
                      </m:sSupPr>
                      <m:e>
                        <m:r>
                          <a:rPr lang="en-US" altLang="zh-TW" sz="2400" b="0" i="1" smtClean="0">
                            <a:latin typeface="Cambria Math"/>
                          </a:rPr>
                          <m:t>𝑒</m:t>
                        </m:r>
                      </m:e>
                      <m:sup>
                        <m:r>
                          <a:rPr lang="en-US" altLang="zh-TW" sz="2400" b="0" i="1" smtClean="0">
                            <a:latin typeface="Cambria Math"/>
                          </a:rPr>
                          <m:t>′</m:t>
                        </m:r>
                      </m:sup>
                    </m:sSup>
                    <m:r>
                      <a:rPr lang="en-US" altLang="zh-TW" sz="2400" b="0" i="1" smtClean="0">
                        <a:latin typeface="Cambria Math"/>
                      </a:rPr>
                      <m:t>=</m:t>
                    </m:r>
                    <m:sSub>
                      <m:sSubPr>
                        <m:ctrlPr>
                          <a:rPr lang="en-US" altLang="zh-TW" sz="2400" b="0" i="1" smtClean="0">
                            <a:latin typeface="Cambria Math"/>
                          </a:rPr>
                        </m:ctrlPr>
                      </m:sSubPr>
                      <m:e>
                        <m:r>
                          <a:rPr lang="en-US" altLang="zh-TW" sz="2400" b="0" i="1" smtClean="0">
                            <a:latin typeface="Cambria Math"/>
                          </a:rPr>
                          <m:t>𝑎𝑟𝑔𝑚𝑎𝑥</m:t>
                        </m:r>
                      </m:e>
                      <m:sub>
                        <m:r>
                          <a:rPr lang="en-US" altLang="zh-TW" sz="2400" b="0" i="1" smtClean="0">
                            <a:latin typeface="Cambria Math"/>
                          </a:rPr>
                          <m:t>𝑒</m:t>
                        </m:r>
                      </m:sub>
                    </m:sSub>
                    <m:r>
                      <a:rPr lang="en-US" altLang="zh-TW" sz="2400" b="0" i="1" smtClean="0">
                        <a:latin typeface="Cambria Math"/>
                      </a:rPr>
                      <m:t> </m:t>
                    </m:r>
                    <m:r>
                      <a:rPr lang="en-US" altLang="zh-TW" sz="2400" b="0" i="1" smtClean="0">
                        <a:latin typeface="Cambria Math"/>
                      </a:rPr>
                      <m:t>𝑝</m:t>
                    </m:r>
                    <m:d>
                      <m:dPr>
                        <m:ctrlPr>
                          <a:rPr lang="en-US" altLang="zh-TW" sz="2400" b="0" i="1" smtClean="0">
                            <a:latin typeface="Cambria Math"/>
                          </a:rPr>
                        </m:ctrlPr>
                      </m:dPr>
                      <m:e>
                        <m:r>
                          <a:rPr lang="en-US" altLang="zh-TW" sz="2400" b="0" i="1" smtClean="0">
                            <a:latin typeface="Cambria Math"/>
                          </a:rPr>
                          <m:t>𝑒</m:t>
                        </m:r>
                      </m:e>
                      <m:e>
                        <m:sSup>
                          <m:sSupPr>
                            <m:ctrlPr>
                              <a:rPr lang="en-US" altLang="zh-TW" sz="2400" b="0" i="1" smtClean="0">
                                <a:latin typeface="Cambria Math"/>
                              </a:rPr>
                            </m:ctrlPr>
                          </m:sSupPr>
                          <m:e>
                            <m:r>
                              <a:rPr lang="en-US" altLang="zh-TW" sz="2400" b="0" i="1" smtClean="0">
                                <a:latin typeface="Cambria Math"/>
                              </a:rPr>
                              <m:t>𝑓</m:t>
                            </m:r>
                          </m:e>
                          <m:sup>
                            <m:r>
                              <a:rPr lang="en-US" altLang="zh-TW" sz="2400" b="0" i="1" smtClean="0">
                                <a:latin typeface="Cambria Math"/>
                              </a:rPr>
                              <m:t>′</m:t>
                            </m:r>
                          </m:sup>
                        </m:sSup>
                      </m:e>
                    </m:d>
                  </m:oMath>
                </a14:m>
                <a:endParaRPr lang="en-US" altLang="zh-TW" sz="2400" b="0" dirty="0" smtClean="0">
                  <a:latin typeface="Times New Roman" pitchFamily="18" charset="0"/>
                  <a:cs typeface="Times New Roman" pitchFamily="18" charset="0"/>
                </a:endParaRPr>
              </a:p>
              <a:p>
                <a:pPr marL="542925" lvl="1" indent="-182563">
                  <a:lnSpc>
                    <a:spcPct val="80000"/>
                  </a:lnSpc>
                  <a:spcBef>
                    <a:spcPts val="200"/>
                  </a:spcBef>
                  <a:spcAft>
                    <a:spcPts val="200"/>
                  </a:spcAft>
                </a:pPr>
                <a14:m>
                  <m:oMath xmlns:m="http://schemas.openxmlformats.org/officeDocument/2006/math">
                    <m:sSup>
                      <m:sSupPr>
                        <m:ctrlPr>
                          <a:rPr lang="en-US" altLang="zh-TW" sz="2400" i="1">
                            <a:latin typeface="Cambria Math"/>
                          </a:rPr>
                        </m:ctrlPr>
                      </m:sSupPr>
                      <m:e>
                        <m:r>
                          <a:rPr lang="en-US" altLang="zh-TW" sz="2400" i="1">
                            <a:latin typeface="Cambria Math"/>
                          </a:rPr>
                          <m:t>𝑒</m:t>
                        </m:r>
                      </m:e>
                      <m:sup>
                        <m:r>
                          <a:rPr lang="en-US" altLang="zh-TW" sz="2400" i="1">
                            <a:latin typeface="Cambria Math"/>
                          </a:rPr>
                          <m:t>′</m:t>
                        </m:r>
                      </m:sup>
                    </m:sSup>
                    <m:r>
                      <a:rPr lang="en-US" altLang="zh-TW" sz="2400" i="1">
                        <a:latin typeface="Cambria Math"/>
                      </a:rPr>
                      <m:t>=</m:t>
                    </m:r>
                    <m:sSub>
                      <m:sSubPr>
                        <m:ctrlPr>
                          <a:rPr lang="en-US" altLang="zh-TW" sz="2400" i="1">
                            <a:latin typeface="Cambria Math"/>
                          </a:rPr>
                        </m:ctrlPr>
                      </m:sSubPr>
                      <m:e>
                        <m:r>
                          <a:rPr lang="en-US" altLang="zh-TW" sz="2400" i="1">
                            <a:latin typeface="Cambria Math"/>
                          </a:rPr>
                          <m:t>𝑎𝑟𝑔𝑚𝑎𝑥</m:t>
                        </m:r>
                      </m:e>
                      <m:sub>
                        <m:r>
                          <a:rPr lang="en-US" altLang="zh-TW" sz="2400" i="1">
                            <a:latin typeface="Cambria Math"/>
                          </a:rPr>
                          <m:t>𝑌</m:t>
                        </m:r>
                        <m:r>
                          <a:rPr lang="en-US" altLang="zh-TW" sz="2400" i="1">
                            <a:latin typeface="Cambria Math"/>
                          </a:rPr>
                          <m:t>(</m:t>
                        </m:r>
                        <m:r>
                          <a:rPr lang="en-US" altLang="zh-TW" sz="2400" i="1">
                            <a:latin typeface="Cambria Math"/>
                          </a:rPr>
                          <m:t>𝑓</m:t>
                        </m:r>
                        <m:r>
                          <a:rPr lang="en-US" altLang="zh-TW" sz="2400" i="1">
                            <a:latin typeface="Cambria Math"/>
                          </a:rPr>
                          <m:t>′)</m:t>
                        </m:r>
                      </m:sub>
                    </m:sSub>
                    <m:r>
                      <a:rPr lang="en-US" altLang="zh-TW" sz="2400" i="1">
                        <a:latin typeface="Cambria Math"/>
                      </a:rPr>
                      <m:t> </m:t>
                    </m:r>
                    <m:r>
                      <a:rPr lang="en-US" altLang="zh-TW" sz="2400" i="1">
                        <a:latin typeface="Cambria Math"/>
                      </a:rPr>
                      <m:t>𝑝</m:t>
                    </m:r>
                    <m:d>
                      <m:dPr>
                        <m:ctrlPr>
                          <a:rPr lang="en-US" altLang="zh-TW" sz="2400" i="1">
                            <a:latin typeface="Cambria Math"/>
                          </a:rPr>
                        </m:ctrlPr>
                      </m:dPr>
                      <m:e>
                        <m:r>
                          <a:rPr lang="en-US" altLang="zh-TW" sz="2400" i="1">
                            <a:latin typeface="Cambria Math"/>
                          </a:rPr>
                          <m:t>𝑒</m:t>
                        </m:r>
                      </m:e>
                      <m:e>
                        <m:sSup>
                          <m:sSupPr>
                            <m:ctrlPr>
                              <a:rPr lang="en-US" altLang="zh-TW" sz="2400" i="1">
                                <a:latin typeface="Cambria Math"/>
                              </a:rPr>
                            </m:ctrlPr>
                          </m:sSupPr>
                          <m:e>
                            <m:r>
                              <a:rPr lang="en-US" altLang="zh-TW" sz="2400" i="1">
                                <a:latin typeface="Cambria Math"/>
                              </a:rPr>
                              <m:t>𝑓</m:t>
                            </m:r>
                          </m:e>
                          <m:sup>
                            <m:r>
                              <a:rPr lang="en-US" altLang="zh-TW" sz="2400" i="1">
                                <a:latin typeface="Cambria Math"/>
                              </a:rPr>
                              <m:t>′</m:t>
                            </m:r>
                          </m:sup>
                        </m:sSup>
                      </m:e>
                    </m:d>
                  </m:oMath>
                </a14:m>
                <a:endParaRPr lang="en-US" altLang="zh-TW" sz="2400" b="0" dirty="0" smtClean="0">
                  <a:latin typeface="Times New Roman" pitchFamily="18" charset="0"/>
                  <a:cs typeface="Times New Roman" pitchFamily="18" charset="0"/>
                </a:endParaRPr>
              </a:p>
              <a:p>
                <a:pPr marL="360362" lvl="1" indent="0">
                  <a:lnSpc>
                    <a:spcPct val="80000"/>
                  </a:lnSpc>
                  <a:spcBef>
                    <a:spcPts val="200"/>
                  </a:spcBef>
                  <a:spcAft>
                    <a:spcPts val="200"/>
                  </a:spcAft>
                  <a:buNone/>
                </a:pPr>
                <a:r>
                  <a:rPr lang="en-US" altLang="zh-TW" sz="2400" dirty="0" smtClean="0">
                    <a:latin typeface="Times New Roman" pitchFamily="18" charset="0"/>
                    <a:cs typeface="Times New Roman" pitchFamily="18" charset="0"/>
                  </a:rPr>
                  <a:t>    </a:t>
                </a:r>
                <a14:m>
                  <m:oMath xmlns:m="http://schemas.openxmlformats.org/officeDocument/2006/math">
                    <m:r>
                      <a:rPr lang="en-US" altLang="zh-TW" sz="2400" i="1">
                        <a:latin typeface="Cambria Math"/>
                      </a:rPr>
                      <m:t>𝑌</m:t>
                    </m:r>
                    <m:r>
                      <a:rPr lang="en-US" altLang="zh-TW" sz="2400" i="1">
                        <a:latin typeface="Cambria Math"/>
                      </a:rPr>
                      <m:t>(</m:t>
                    </m:r>
                    <m:r>
                      <a:rPr lang="en-US" altLang="zh-TW" sz="2400" i="1">
                        <a:latin typeface="Cambria Math"/>
                      </a:rPr>
                      <m:t>𝑓</m:t>
                    </m:r>
                    <m:r>
                      <a:rPr lang="en-US" altLang="zh-TW" sz="2400" i="1">
                        <a:latin typeface="Cambria Math"/>
                      </a:rPr>
                      <m:t>′)</m:t>
                    </m:r>
                  </m:oMath>
                </a14:m>
                <a:r>
                  <a:rPr lang="en-US" altLang="zh-TW" sz="2400" dirty="0">
                    <a:latin typeface="Times New Roman" pitchFamily="18" charset="0"/>
                    <a:cs typeface="Times New Roman" pitchFamily="18" charset="0"/>
                  </a:rPr>
                  <a:t>: a smaller set of </a:t>
                </a:r>
                <a:r>
                  <a:rPr lang="en-US" altLang="zh-TW" sz="2400" i="1" dirty="0">
                    <a:latin typeface="Times New Roman" pitchFamily="18" charset="0"/>
                    <a:cs typeface="Times New Roman" pitchFamily="18" charset="0"/>
                  </a:rPr>
                  <a:t>e</a:t>
                </a:r>
                <a:r>
                  <a:rPr lang="en-US" altLang="zh-TW" sz="2400" dirty="0">
                    <a:latin typeface="Times New Roman" pitchFamily="18" charset="0"/>
                    <a:cs typeface="Times New Roman" pitchFamily="18" charset="0"/>
                  </a:rPr>
                  <a:t> considered</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𝑒</m:t>
                        </m:r>
                      </m:e>
                      <m:e>
                        <m:r>
                          <a:rPr lang="en-US" altLang="zh-TW" sz="2400" b="0" i="1" smtClean="0">
                            <a:latin typeface="Cambria Math"/>
                          </a:rPr>
                          <m:t>𝑓</m:t>
                        </m:r>
                      </m:e>
                    </m:d>
                    <m:r>
                      <a:rPr lang="en-US" altLang="zh-TW" sz="2400" b="0" i="1" smtClean="0">
                        <a:latin typeface="Cambria Math"/>
                      </a:rPr>
                      <m:t>=</m:t>
                    </m:r>
                    <m:r>
                      <a:rPr lang="en-US" altLang="zh-TW" sz="2400" b="0" i="1" smtClean="0">
                        <a:latin typeface="Cambria Math"/>
                      </a:rPr>
                      <m:t>𝑝</m:t>
                    </m:r>
                    <m:d>
                      <m:dPr>
                        <m:ctrlPr>
                          <a:rPr lang="en-US" altLang="zh-TW" sz="2400" b="0" i="1" smtClean="0">
                            <a:latin typeface="Cambria Math"/>
                          </a:rPr>
                        </m:ctrlPr>
                      </m:dPr>
                      <m:e>
                        <m:r>
                          <a:rPr lang="en-US" altLang="zh-TW" sz="2400" b="0" i="1" smtClean="0">
                            <a:latin typeface="Cambria Math"/>
                          </a:rPr>
                          <m:t>𝑓</m:t>
                        </m:r>
                      </m:e>
                      <m:e>
                        <m:r>
                          <a:rPr lang="en-US" altLang="zh-TW" sz="2400" b="0" i="1" smtClean="0">
                            <a:latin typeface="Cambria Math"/>
                          </a:rPr>
                          <m:t>𝑒</m:t>
                        </m:r>
                      </m:e>
                    </m:d>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𝑒</m:t>
                    </m:r>
                    <m:r>
                      <a:rPr lang="en-US" altLang="zh-TW" sz="2400" b="0" i="1" smtClean="0">
                        <a:latin typeface="Cambria Math"/>
                      </a:rPr>
                      <m:t>)/</m:t>
                    </m:r>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𝑓</m:t>
                    </m:r>
                    <m:r>
                      <a:rPr lang="en-US" altLang="zh-TW" sz="2400" b="0" i="1" smtClean="0">
                        <a:latin typeface="Cambria Math"/>
                      </a:rPr>
                      <m:t>)∝</m:t>
                    </m:r>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e>
                    </m:d>
                    <m:r>
                      <a:rPr lang="en-US" altLang="zh-TW" sz="2400" i="1">
                        <a:latin typeface="Cambria Math"/>
                      </a:rPr>
                      <m:t>𝑝</m:t>
                    </m:r>
                    <m:r>
                      <a:rPr lang="en-US" altLang="zh-TW" sz="2400" i="1">
                        <a:latin typeface="Cambria Math"/>
                      </a:rPr>
                      <m:t>(</m:t>
                    </m:r>
                    <m:r>
                      <a:rPr lang="en-US" altLang="zh-TW" sz="2400" i="1">
                        <a:latin typeface="Cambria Math"/>
                      </a:rPr>
                      <m:t>𝑒</m:t>
                    </m:r>
                    <m:r>
                      <a:rPr lang="en-US" altLang="zh-TW" sz="2400" i="1">
                        <a:latin typeface="Cambria Math"/>
                      </a:rPr>
                      <m:t>)</m:t>
                    </m:r>
                  </m:oMath>
                </a14:m>
                <a:r>
                  <a:rPr lang="en-US" altLang="zh-TW" sz="2400" b="0" dirty="0" smtClean="0">
                    <a:latin typeface="Times New Roman" pitchFamily="18" charset="0"/>
                    <a:cs typeface="Times New Roman" pitchFamily="18" charset="0"/>
                  </a:rPr>
                  <a:t> (Bayesian theorem)</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𝑒</m:t>
                    </m:r>
                    <m:r>
                      <a:rPr lang="en-US" altLang="zh-TW" sz="2400" i="1">
                        <a:latin typeface="Cambria Math"/>
                      </a:rPr>
                      <m:t>)</m:t>
                    </m:r>
                  </m:oMath>
                </a14:m>
                <a:r>
                  <a:rPr lang="en-US" altLang="zh-TW" sz="2400" b="0" dirty="0" smtClean="0">
                    <a:latin typeface="Times New Roman" pitchFamily="18" charset="0"/>
                    <a:cs typeface="Times New Roman" pitchFamily="18" charset="0"/>
                  </a:rPr>
                  <a:t>: language model</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e>
                    </m:d>
                  </m:oMath>
                </a14:m>
                <a:r>
                  <a:rPr lang="en-US" altLang="zh-TW" sz="2400" b="0" dirty="0" smtClean="0">
                    <a:latin typeface="Times New Roman" pitchFamily="18" charset="0"/>
                    <a:cs typeface="Times New Roman" pitchFamily="18" charset="0"/>
                  </a:rPr>
                  <a:t>: translation model</a:t>
                </a:r>
                <a:endParaRPr lang="en-US" altLang="zh-TW" sz="2400" dirty="0" smtClean="0">
                  <a:latin typeface="Times New Roman" pitchFamily="18" charset="0"/>
                  <a:cs typeface="Times New Roman" pitchFamily="18" charset="0"/>
                  <a:sym typeface="Symbol" pitchFamily="18" charset="2"/>
                </a:endParaRPr>
              </a:p>
              <a:p>
                <a:pPr marL="542925" lvl="1" indent="-182563" eaLnBrk="1" hangingPunct="1">
                  <a:lnSpc>
                    <a:spcPct val="80000"/>
                  </a:lnSpc>
                  <a:spcBef>
                    <a:spcPct val="0"/>
                  </a:spcBef>
                </a:pPr>
                <a:endParaRPr lang="en-US" altLang="zh-TW" sz="2400" dirty="0" smtClean="0">
                  <a:latin typeface="Times New Roman" pitchFamily="18" charset="0"/>
                  <a:cs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90000"/>
                <a:ext cx="9000000" cy="5258104"/>
              </a:xfrm>
              <a:blipFill rotWithShape="1">
                <a:blip r:embed="rId2"/>
                <a:stretch>
                  <a:fillRect l="-949" t="-2317" b="-232"/>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1292051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01625"/>
            <a:ext cx="6553200"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3"/>
          <p:cNvSpPr>
            <a:spLocks noChangeArrowheads="1"/>
          </p:cNvSpPr>
          <p:nvPr/>
        </p:nvSpPr>
        <p:spPr bwMode="auto">
          <a:xfrm>
            <a:off x="7308850" y="4921250"/>
            <a:ext cx="4635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solidFill>
                  <a:srgbClr val="0070C0"/>
                </a:solidFill>
                <a:latin typeface="Times New Roman" pitchFamily="18" charset="0"/>
                <a:sym typeface="Symbol" pitchFamily="18" charset="2"/>
              </a:rPr>
              <a:t>a</a:t>
            </a:r>
            <a:r>
              <a:rPr lang="en-US" altLang="zh-TW" sz="2800" baseline="-25000">
                <a:solidFill>
                  <a:srgbClr val="0070C0"/>
                </a:solidFill>
                <a:latin typeface="Times New Roman" pitchFamily="18" charset="0"/>
                <a:sym typeface="Symbol" pitchFamily="18" charset="2"/>
              </a:rPr>
              <a:t>1</a:t>
            </a:r>
            <a:endParaRPr lang="zh-TW" altLang="en-US" sz="2800" baseline="-25000">
              <a:solidFill>
                <a:srgbClr val="0070C0"/>
              </a:solidFill>
            </a:endParaRPr>
          </a:p>
        </p:txBody>
      </p:sp>
      <p:sp>
        <p:nvSpPr>
          <p:cNvPr id="16389" name="矩形 4"/>
          <p:cNvSpPr>
            <a:spLocks noChangeArrowheads="1"/>
          </p:cNvSpPr>
          <p:nvPr/>
        </p:nvSpPr>
        <p:spPr bwMode="auto">
          <a:xfrm>
            <a:off x="4972050" y="6146800"/>
            <a:ext cx="46355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solidFill>
                  <a:srgbClr val="0070C0"/>
                </a:solidFill>
                <a:latin typeface="Times New Roman" pitchFamily="18" charset="0"/>
                <a:sym typeface="Symbol" pitchFamily="18" charset="2"/>
              </a:rPr>
              <a:t>a</a:t>
            </a:r>
            <a:r>
              <a:rPr lang="en-US" altLang="zh-TW" sz="2800" baseline="-25000">
                <a:solidFill>
                  <a:srgbClr val="0070C0"/>
                </a:solidFill>
                <a:latin typeface="Times New Roman" pitchFamily="18" charset="0"/>
                <a:sym typeface="Symbol" pitchFamily="18" charset="2"/>
              </a:rPr>
              <a:t>2</a:t>
            </a:r>
            <a:endParaRPr lang="zh-TW" altLang="en-US" sz="2800" baseline="-25000">
              <a:solidFill>
                <a:srgbClr val="0070C0"/>
              </a:solidFill>
            </a:endParaRPr>
          </a:p>
        </p:txBody>
      </p:sp>
      <p:sp>
        <p:nvSpPr>
          <p:cNvPr id="16390" name="矩形 5"/>
          <p:cNvSpPr>
            <a:spLocks noChangeArrowheads="1"/>
          </p:cNvSpPr>
          <p:nvPr/>
        </p:nvSpPr>
        <p:spPr bwMode="auto">
          <a:xfrm>
            <a:off x="1331913" y="2185988"/>
            <a:ext cx="92392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latin typeface="Times New Roman" pitchFamily="18" charset="0"/>
                <a:sym typeface="Symbol" pitchFamily="18" charset="2"/>
              </a:rPr>
              <a:t>L(a</a:t>
            </a:r>
            <a:r>
              <a:rPr lang="en-US" altLang="zh-TW" sz="2800" baseline="-25000">
                <a:latin typeface="Times New Roman" pitchFamily="18" charset="0"/>
                <a:sym typeface="Symbol" pitchFamily="18" charset="2"/>
              </a:rPr>
              <a:t>1</a:t>
            </a:r>
            <a:r>
              <a:rPr lang="en-US" altLang="zh-TW" sz="2800">
                <a:latin typeface="Times New Roman" pitchFamily="18" charset="0"/>
                <a:sym typeface="Symbol" pitchFamily="18" charset="2"/>
              </a:rPr>
              <a:t>)</a:t>
            </a:r>
            <a:endParaRPr lang="zh-TW" altLang="en-US" sz="2800" baseline="-25000"/>
          </a:p>
        </p:txBody>
      </p:sp>
      <p:sp>
        <p:nvSpPr>
          <p:cNvPr id="2" name="矩形 1"/>
          <p:cNvSpPr/>
          <p:nvPr/>
        </p:nvSpPr>
        <p:spPr>
          <a:xfrm>
            <a:off x="1258888" y="301625"/>
            <a:ext cx="6769496" cy="679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2"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a:latin typeface="Times New Roman" panose="02020603050405020304" pitchFamily="18" charset="0"/>
                <a:cs typeface="Times New Roman" panose="02020603050405020304" pitchFamily="18" charset="0"/>
              </a:rPr>
              <a:t>Gradient Descent Algorithm</a:t>
            </a:r>
            <a:endParaRPr lang="zh-TW" altLang="en-US" sz="3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539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Generative Models for SMT</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0"/>
                <a:ext cx="9000000" cy="3457904"/>
              </a:xfrm>
              <a:noFill/>
              <a:ln>
                <a:miter lim="800000"/>
                <a:headEnd/>
                <a:tailEnd/>
              </a:ln>
            </p:spPr>
            <p:txBody>
              <a:bodyPr vert="horz" wrap="square" lIns="91440" tIns="45720" rIns="91440" bIns="45720" numCol="1" anchor="t" anchorCtr="0" compatLnSpc="1">
                <a:prstTxWarp prst="textNoShape">
                  <a:avLst/>
                </a:prstTxWarp>
                <a:noAutofit/>
              </a:bodyPr>
              <a:lstStyle/>
              <a:p>
                <a:pPr marL="180975" indent="-180975">
                  <a:lnSpc>
                    <a:spcPct val="80000"/>
                  </a:lnSpc>
                  <a:spcBef>
                    <a:spcPct val="0"/>
                  </a:spcBef>
                </a:pPr>
                <a:r>
                  <a:rPr lang="en-US" altLang="zh-TW" sz="2400" b="1" dirty="0" smtClean="0">
                    <a:latin typeface="Times New Roman" pitchFamily="18" charset="0"/>
                    <a:cs typeface="Times New Roman" pitchFamily="18" charset="0"/>
                  </a:rPr>
                  <a:t>Language model (p(e)): </a:t>
                </a:r>
                <a:endParaRPr lang="en-US" altLang="zh-TW" sz="2400" dirty="0" smtClean="0">
                  <a:latin typeface="Times New Roman" pitchFamily="18" charset="0"/>
                  <a:cs typeface="Times New Roman" pitchFamily="18" charset="0"/>
                </a:endParaRPr>
              </a:p>
              <a:p>
                <a:pPr marL="542925" lvl="1" indent="-182563">
                  <a:lnSpc>
                    <a:spcPct val="80000"/>
                  </a:lnSpc>
                  <a:spcBef>
                    <a:spcPct val="0"/>
                  </a:spcBef>
                </a:pPr>
                <a:r>
                  <a:rPr lang="en-US" altLang="zh-TW" sz="2400" dirty="0" smtClean="0">
                    <a:latin typeface="Times New Roman" pitchFamily="18" charset="0"/>
                    <a:cs typeface="Times New Roman" pitchFamily="18" charset="0"/>
                  </a:rPr>
                  <a:t>conventional n-gram model</a:t>
                </a:r>
              </a:p>
              <a:p>
                <a:pPr marL="542925" lvl="1" indent="-182563">
                  <a:lnSpc>
                    <a:spcPct val="80000"/>
                  </a:lnSpc>
                  <a:spcBef>
                    <a:spcPct val="0"/>
                  </a:spcBef>
                </a:pPr>
                <a:r>
                  <a:rPr lang="en-US" altLang="zh-TW" sz="2400" dirty="0" smtClean="0">
                    <a:latin typeface="Times New Roman" pitchFamily="18" charset="0"/>
                    <a:cs typeface="Times New Roman" pitchFamily="18" charset="0"/>
                  </a:rPr>
                  <a:t>recurrent neural network</a:t>
                </a:r>
              </a:p>
              <a:p>
                <a:pPr marL="542925" lvl="1" indent="-182563">
                  <a:lnSpc>
                    <a:spcPct val="80000"/>
                  </a:lnSpc>
                  <a:spcBef>
                    <a:spcPct val="0"/>
                  </a:spcBef>
                </a:pPr>
                <a:r>
                  <a:rPr lang="en-US" altLang="zh-TW" sz="2400" dirty="0">
                    <a:latin typeface="Times New Roman" pitchFamily="18" charset="0"/>
                    <a:cs typeface="Times New Roman" pitchFamily="18" charset="0"/>
                  </a:rPr>
                  <a:t>d</a:t>
                </a:r>
                <a:r>
                  <a:rPr lang="en-US" altLang="zh-TW" sz="2400" dirty="0" smtClean="0">
                    <a:latin typeface="Times New Roman" pitchFamily="18" charset="0"/>
                    <a:cs typeface="Times New Roman" pitchFamily="18" charset="0"/>
                  </a:rPr>
                  <a:t>omain adaptation can be applied (corpus collection needed)</a:t>
                </a:r>
              </a:p>
              <a:p>
                <a:pPr marL="360362" lvl="1" indent="0">
                  <a:lnSpc>
                    <a:spcPct val="80000"/>
                  </a:lnSpc>
                  <a:spcBef>
                    <a:spcPct val="0"/>
                  </a:spcBef>
                  <a:buNone/>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smtClean="0">
                    <a:latin typeface="Times New Roman" pitchFamily="18" charset="0"/>
                    <a:cs typeface="Times New Roman" pitchFamily="18" charset="0"/>
                  </a:rPr>
                  <a:t>Translation model (p(</a:t>
                </a:r>
                <a:r>
                  <a:rPr lang="en-US" altLang="zh-TW" sz="2400" b="1" dirty="0" err="1" smtClean="0">
                    <a:latin typeface="Times New Roman" pitchFamily="18" charset="0"/>
                    <a:cs typeface="Times New Roman" pitchFamily="18" charset="0"/>
                  </a:rPr>
                  <a:t>f|e</a:t>
                </a:r>
                <a:r>
                  <a:rPr lang="en-US" altLang="zh-TW" sz="2400" b="1"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marL="542925" lvl="1" indent="-182563">
                  <a:lnSpc>
                    <a:spcPct val="80000"/>
                  </a:lnSpc>
                  <a:spcBef>
                    <a:spcPts val="700"/>
                  </a:spcBef>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e>
                    </m:d>
                    <m:r>
                      <a:rPr lang="en-US" altLang="zh-TW" sz="2400" b="0" i="1" smtClean="0">
                        <a:latin typeface="Cambria Math"/>
                      </a:rPr>
                      <m:t>=</m:t>
                    </m:r>
                    <m:nary>
                      <m:naryPr>
                        <m:chr m:val="∑"/>
                        <m:supHide m:val="on"/>
                        <m:ctrlPr>
                          <a:rPr lang="en-US" altLang="zh-TW" sz="2400" b="0" i="1" smtClean="0">
                            <a:latin typeface="Cambria Math"/>
                          </a:rPr>
                        </m:ctrlPr>
                      </m:naryPr>
                      <m:sub>
                        <m:r>
                          <m:rPr>
                            <m:brk m:alnAt="7"/>
                          </m:rPr>
                          <a:rPr lang="en-US" altLang="zh-TW" sz="2400" b="0" i="1" smtClean="0">
                            <a:latin typeface="Cambria Math"/>
                          </a:rPr>
                          <m:t>𝑎</m:t>
                        </m:r>
                      </m:sub>
                      <m:sup/>
                      <m:e>
                        <m:r>
                          <a:rPr lang="en-US" altLang="zh-TW" sz="2400" b="0" i="1" smtClean="0">
                            <a:latin typeface="Cambria Math"/>
                          </a:rPr>
                          <m:t>𝑝</m:t>
                        </m:r>
                        <m:d>
                          <m:dPr>
                            <m:ctrlPr>
                              <a:rPr lang="en-US" altLang="zh-TW" sz="2400" b="0" i="1" smtClean="0">
                                <a:latin typeface="Cambria Math"/>
                              </a:rPr>
                            </m:ctrlPr>
                          </m:dPr>
                          <m:e>
                            <m:r>
                              <a:rPr lang="en-US" altLang="zh-TW" sz="2400" b="0" i="1" smtClean="0">
                                <a:latin typeface="Cambria Math"/>
                              </a:rPr>
                              <m:t>𝑓</m:t>
                            </m:r>
                          </m:e>
                          <m:e>
                            <m:r>
                              <a:rPr lang="en-US" altLang="zh-TW" sz="2400" b="0" i="1" smtClean="0">
                                <a:latin typeface="Cambria Math"/>
                              </a:rPr>
                              <m:t>𝑒</m:t>
                            </m:r>
                            <m:r>
                              <a:rPr lang="en-US" altLang="zh-TW" sz="2400" b="0" i="1" smtClean="0">
                                <a:latin typeface="Cambria Math"/>
                              </a:rPr>
                              <m:t>,</m:t>
                            </m:r>
                            <m:r>
                              <a:rPr lang="en-US" altLang="zh-TW" sz="2400" b="0" i="1" smtClean="0">
                                <a:latin typeface="Cambria Math"/>
                              </a:rPr>
                              <m:t>𝑎</m:t>
                            </m:r>
                          </m:e>
                        </m:d>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𝑎</m:t>
                        </m:r>
                        <m:r>
                          <a:rPr lang="en-US" altLang="zh-TW" sz="2400" b="0" i="1" smtClean="0">
                            <a:latin typeface="Cambria Math"/>
                          </a:rPr>
                          <m:t>)</m:t>
                        </m:r>
                      </m:e>
                    </m:nary>
                  </m:oMath>
                </a14:m>
                <a:r>
                  <a:rPr lang="en-US" altLang="zh-TW" sz="2400" dirty="0" smtClean="0">
                    <a:latin typeface="Times New Roman" pitchFamily="18" charset="0"/>
                    <a:cs typeface="Times New Roman" pitchFamily="18" charset="0"/>
                  </a:rPr>
                  <a:t>, </a:t>
                </a:r>
                <a14:m>
                  <m:oMath xmlns:m="http://schemas.openxmlformats.org/officeDocument/2006/math">
                    <m:r>
                      <a:rPr lang="en-US" altLang="zh-TW" sz="2400" i="1">
                        <a:latin typeface="Cambria Math"/>
                      </a:rPr>
                      <m:t>𝑎</m:t>
                    </m:r>
                    <m:r>
                      <a:rPr lang="en-US" altLang="zh-TW" sz="2400" i="1">
                        <a:latin typeface="Cambria Math"/>
                      </a:rPr>
                      <m:t> </m:t>
                    </m:r>
                  </m:oMath>
                </a14:m>
                <a:r>
                  <a:rPr lang="en-US" altLang="zh-TW" sz="2400" dirty="0" smtClean="0">
                    <a:latin typeface="Times New Roman" pitchFamily="18" charset="0"/>
                    <a:cs typeface="Times New Roman" pitchFamily="18" charset="0"/>
                  </a:rPr>
                  <a:t>: alignment </a:t>
                </a:r>
              </a:p>
              <a:p>
                <a:pPr marL="542925" lvl="1" indent="-182563">
                  <a:lnSpc>
                    <a:spcPct val="80000"/>
                  </a:lnSpc>
                  <a:spcBef>
                    <a:spcPts val="700"/>
                  </a:spcBef>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r>
                          <a:rPr lang="en-US" altLang="zh-TW" sz="2400" i="1">
                            <a:latin typeface="Cambria Math"/>
                          </a:rPr>
                          <m:t>,</m:t>
                        </m:r>
                        <m:r>
                          <a:rPr lang="en-US" altLang="zh-TW" sz="2400" i="1">
                            <a:latin typeface="Cambria Math"/>
                          </a:rPr>
                          <m:t>𝑎</m:t>
                        </m:r>
                      </m:e>
                    </m:d>
                  </m:oMath>
                </a14:m>
                <a:r>
                  <a:rPr lang="en-US" altLang="zh-TW" sz="2400" dirty="0" smtClean="0">
                    <a:latin typeface="Times New Roman" pitchFamily="18" charset="0"/>
                    <a:cs typeface="Times New Roman" pitchFamily="18" charset="0"/>
                  </a:rPr>
                  <a:t>: unit (word/phrase) translation model</a:t>
                </a:r>
              </a:p>
              <a:p>
                <a:pPr marL="542925" lvl="1" indent="-182563">
                  <a:lnSpc>
                    <a:spcPct val="80000"/>
                  </a:lnSpc>
                  <a:spcBef>
                    <a:spcPts val="700"/>
                  </a:spcBef>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𝑎</m:t>
                    </m:r>
                    <m:r>
                      <a:rPr lang="en-US" altLang="zh-TW" sz="2400" i="1">
                        <a:latin typeface="Cambria Math"/>
                      </a:rPr>
                      <m:t>)</m:t>
                    </m:r>
                  </m:oMath>
                </a14:m>
                <a:r>
                  <a:rPr lang="en-US" altLang="zh-TW" sz="2400" dirty="0" smtClean="0">
                    <a:latin typeface="Times New Roman" pitchFamily="18" charset="0"/>
                    <a:cs typeface="Times New Roman" pitchFamily="18" charset="0"/>
                  </a:rPr>
                  <a:t>: reordering model</a:t>
                </a:r>
              </a:p>
              <a:p>
                <a:pPr marL="542925" lvl="1" indent="-182563">
                  <a:lnSpc>
                    <a:spcPct val="80000"/>
                  </a:lnSpc>
                  <a:spcBef>
                    <a:spcPts val="700"/>
                  </a:spcBef>
                </a:pPr>
                <a:r>
                  <a:rPr lang="en-US" altLang="zh-TW" sz="2400" dirty="0" smtClean="0">
                    <a:latin typeface="Times New Roman" pitchFamily="18" charset="0"/>
                    <a:cs typeface="Times New Roman" pitchFamily="18" charset="0"/>
                  </a:rPr>
                  <a:t>Example for an alignment:</a:t>
                </a:r>
              </a:p>
              <a:p>
                <a:pPr marL="542925" lvl="1" indent="-182563">
                  <a:lnSpc>
                    <a:spcPct val="80000"/>
                  </a:lnSpc>
                  <a:spcBef>
                    <a:spcPct val="0"/>
                  </a:spcBef>
                </a:pPr>
                <a:endParaRPr lang="en-US" altLang="zh-TW" sz="2400" dirty="0" smtClean="0">
                  <a:latin typeface="Times New Roman" pitchFamily="18" charset="0"/>
                  <a:cs typeface="Times New Roman" pitchFamily="18" charset="0"/>
                </a:endParaRPr>
              </a:p>
              <a:p>
                <a:pPr marL="542925" lvl="1" indent="-182563" eaLnBrk="1" hangingPunct="1">
                  <a:lnSpc>
                    <a:spcPct val="80000"/>
                  </a:lnSpc>
                  <a:spcBef>
                    <a:spcPct val="0"/>
                  </a:spcBef>
                  <a:buNone/>
                </a:pPr>
                <a:endParaRPr lang="en-US" altLang="zh-TW" sz="2400" dirty="0" smtClean="0">
                  <a:latin typeface="Times New Roman" pitchFamily="18" charset="0"/>
                  <a:cs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0"/>
                <a:ext cx="9000000" cy="3457904"/>
              </a:xfrm>
              <a:blipFill rotWithShape="1">
                <a:blip r:embed="rId2"/>
                <a:stretch>
                  <a:fillRect l="-949" t="-3527" b="-1764"/>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grpSp>
        <p:nvGrpSpPr>
          <p:cNvPr id="2" name="群組 1"/>
          <p:cNvGrpSpPr/>
          <p:nvPr/>
        </p:nvGrpSpPr>
        <p:grpSpPr>
          <a:xfrm>
            <a:off x="642612" y="4543960"/>
            <a:ext cx="3263154" cy="1435671"/>
            <a:chOff x="1187624" y="3139827"/>
            <a:chExt cx="3263154" cy="1435671"/>
          </a:xfrm>
        </p:grpSpPr>
        <p:sp>
          <p:nvSpPr>
            <p:cNvPr id="7" name="文字方塊 6"/>
            <p:cNvSpPr txBox="1"/>
            <p:nvPr/>
          </p:nvSpPr>
          <p:spPr>
            <a:xfrm>
              <a:off x="1187624" y="3374901"/>
              <a:ext cx="2911374" cy="400110"/>
            </a:xfrm>
            <a:prstGeom prst="rect">
              <a:avLst/>
            </a:prstGeom>
            <a:noFill/>
          </p:spPr>
          <p:txBody>
            <a:bodyPr wrap="none" rtlCol="0">
              <a:spAutoFit/>
            </a:bodyPr>
            <a:lstStyle/>
            <a:p>
              <a:r>
                <a:rPr lang="en-US" altLang="zh-TW" sz="2000" dirty="0" smtClean="0">
                  <a:solidFill>
                    <a:prstClr val="black"/>
                  </a:solidFill>
                  <a:latin typeface="Times New Roman" pitchFamily="18" charset="0"/>
                  <a:cs typeface="Times New Roman" pitchFamily="18" charset="0"/>
                </a:rPr>
                <a:t>He is a professor of NTU .</a:t>
              </a:r>
              <a:endParaRPr lang="zh-TW" altLang="en-US" sz="2000" dirty="0">
                <a:solidFill>
                  <a:prstClr val="black"/>
                </a:solidFill>
              </a:endParaRPr>
            </a:p>
          </p:txBody>
        </p:sp>
        <p:sp>
          <p:nvSpPr>
            <p:cNvPr id="8" name="文字方塊 7"/>
            <p:cNvSpPr txBox="1"/>
            <p:nvPr/>
          </p:nvSpPr>
          <p:spPr>
            <a:xfrm>
              <a:off x="1352724" y="3958456"/>
              <a:ext cx="3098054" cy="400110"/>
            </a:xfrm>
            <a:prstGeom prst="rect">
              <a:avLst/>
            </a:prstGeom>
            <a:noFill/>
          </p:spPr>
          <p:txBody>
            <a:bodyPr wrap="square" rtlCol="0">
              <a:spAutoFit/>
            </a:bodyPr>
            <a:lstStyle/>
            <a:p>
              <a:r>
                <a:rPr lang="zh-TW" altLang="en-US" sz="2000" dirty="0" smtClean="0">
                  <a:solidFill>
                    <a:prstClr val="black"/>
                  </a:solidFill>
                </a:rPr>
                <a:t>他 是 一位 台大 的 教授。</a:t>
              </a:r>
              <a:endParaRPr lang="zh-TW" altLang="en-US" sz="2000" dirty="0">
                <a:solidFill>
                  <a:prstClr val="black"/>
                </a:solidFill>
              </a:endParaRPr>
            </a:p>
          </p:txBody>
        </p:sp>
        <p:cxnSp>
          <p:nvCxnSpPr>
            <p:cNvPr id="9" name="直線接點 8"/>
            <p:cNvCxnSpPr/>
            <p:nvPr/>
          </p:nvCxnSpPr>
          <p:spPr>
            <a:xfrm rot="16200000" flipH="1">
              <a:off x="1405436" y="3790457"/>
              <a:ext cx="285752" cy="142876"/>
            </a:xfrm>
            <a:prstGeom prst="line">
              <a:avLst/>
            </a:prstGeom>
          </p:spPr>
          <p:style>
            <a:lnRef idx="2">
              <a:schemeClr val="dk1"/>
            </a:lnRef>
            <a:fillRef idx="0">
              <a:schemeClr val="dk1"/>
            </a:fillRef>
            <a:effectRef idx="1">
              <a:schemeClr val="dk1"/>
            </a:effectRef>
            <a:fontRef idx="minor">
              <a:schemeClr val="tx1"/>
            </a:fontRef>
          </p:style>
        </p:cxnSp>
        <p:cxnSp>
          <p:nvCxnSpPr>
            <p:cNvPr id="10" name="直線接點 9"/>
            <p:cNvCxnSpPr/>
            <p:nvPr/>
          </p:nvCxnSpPr>
          <p:spPr>
            <a:xfrm rot="16200000" flipH="1">
              <a:off x="1691188" y="3790457"/>
              <a:ext cx="285752" cy="142876"/>
            </a:xfrm>
            <a:prstGeom prst="line">
              <a:avLst/>
            </a:prstGeom>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2405568" y="3671394"/>
              <a:ext cx="1364976" cy="324000"/>
            </a:xfrm>
            <a:prstGeom prst="line">
              <a:avLst/>
            </a:prstGeom>
          </p:spPr>
          <p:style>
            <a:lnRef idx="2">
              <a:schemeClr val="dk1"/>
            </a:lnRef>
            <a:fillRef idx="0">
              <a:schemeClr val="dk1"/>
            </a:fillRef>
            <a:effectRef idx="1">
              <a:schemeClr val="dk1"/>
            </a:effectRef>
            <a:fontRef idx="minor">
              <a:schemeClr val="tx1"/>
            </a:fontRef>
          </p:style>
        </p:cxnSp>
        <p:cxnSp>
          <p:nvCxnSpPr>
            <p:cNvPr id="12" name="直線接點 11"/>
            <p:cNvCxnSpPr/>
            <p:nvPr/>
          </p:nvCxnSpPr>
          <p:spPr>
            <a:xfrm flipV="1">
              <a:off x="2834196" y="3652344"/>
              <a:ext cx="714380" cy="357190"/>
            </a:xfrm>
            <a:prstGeom prst="line">
              <a:avLst/>
            </a:prstGeom>
          </p:spPr>
          <p:style>
            <a:lnRef idx="2">
              <a:schemeClr val="dk1"/>
            </a:lnRef>
            <a:fillRef idx="0">
              <a:schemeClr val="dk1"/>
            </a:fillRef>
            <a:effectRef idx="1">
              <a:schemeClr val="dk1"/>
            </a:effectRef>
            <a:fontRef idx="minor">
              <a:schemeClr val="tx1"/>
            </a:fontRef>
          </p:style>
        </p:cxnSp>
        <p:cxnSp>
          <p:nvCxnSpPr>
            <p:cNvPr id="13" name="直線接點 12"/>
            <p:cNvCxnSpPr/>
            <p:nvPr/>
          </p:nvCxnSpPr>
          <p:spPr>
            <a:xfrm flipH="1" flipV="1">
              <a:off x="3119948" y="3680919"/>
              <a:ext cx="231414" cy="357190"/>
            </a:xfrm>
            <a:prstGeom prst="line">
              <a:avLst/>
            </a:prstGeom>
          </p:spPr>
          <p:style>
            <a:lnRef idx="2">
              <a:schemeClr val="dk1"/>
            </a:lnRef>
            <a:fillRef idx="0">
              <a:schemeClr val="dk1"/>
            </a:fillRef>
            <a:effectRef idx="1">
              <a:schemeClr val="dk1"/>
            </a:effectRef>
            <a:fontRef idx="minor">
              <a:schemeClr val="tx1"/>
            </a:fontRef>
          </p:style>
        </p:cxnSp>
        <p:cxnSp>
          <p:nvCxnSpPr>
            <p:cNvPr id="14" name="直線接點 13"/>
            <p:cNvCxnSpPr/>
            <p:nvPr/>
          </p:nvCxnSpPr>
          <p:spPr>
            <a:xfrm flipH="1" flipV="1">
              <a:off x="3905766" y="3680919"/>
              <a:ext cx="237684" cy="357190"/>
            </a:xfrm>
            <a:prstGeom prst="line">
              <a:avLst/>
            </a:prstGeom>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1967725" y="3714993"/>
              <a:ext cx="366405" cy="315064"/>
            </a:xfrm>
            <a:prstGeom prst="line">
              <a:avLst/>
            </a:prstGeom>
          </p:spPr>
          <p:style>
            <a:lnRef idx="2">
              <a:schemeClr val="dk1"/>
            </a:lnRef>
            <a:fillRef idx="0">
              <a:schemeClr val="dk1"/>
            </a:fillRef>
            <a:effectRef idx="1">
              <a:schemeClr val="dk1"/>
            </a:effectRef>
            <a:fontRef idx="minor">
              <a:schemeClr val="tx1"/>
            </a:fontRef>
          </p:style>
        </p:cxnSp>
        <p:sp>
          <p:nvSpPr>
            <p:cNvPr id="3" name="文字方塊 2"/>
            <p:cNvSpPr txBox="1"/>
            <p:nvPr/>
          </p:nvSpPr>
          <p:spPr>
            <a:xfrm>
              <a:off x="1384219" y="4206166"/>
              <a:ext cx="3033203" cy="369332"/>
            </a:xfrm>
            <a:prstGeom prst="rect">
              <a:avLst/>
            </a:prstGeom>
            <a:noFill/>
          </p:spPr>
          <p:txBody>
            <a:bodyPr wrap="none" rtlCol="0">
              <a:spAutoFit/>
            </a:bodyPr>
            <a:lstStyle/>
            <a:p>
              <a:r>
                <a:rPr lang="en-US" altLang="zh-TW" dirty="0">
                  <a:solidFill>
                    <a:prstClr val="black"/>
                  </a:solidFill>
                </a:rPr>
                <a:t>e</a:t>
              </a:r>
              <a:r>
                <a:rPr lang="en-US" altLang="zh-TW" baseline="-25000" dirty="0" smtClean="0">
                  <a:solidFill>
                    <a:prstClr val="black"/>
                  </a:solidFill>
                </a:rPr>
                <a:t>1</a:t>
              </a:r>
              <a:r>
                <a:rPr lang="en-US" altLang="zh-TW" dirty="0" smtClean="0">
                  <a:solidFill>
                    <a:prstClr val="black"/>
                  </a:solidFill>
                </a:rPr>
                <a:t>   e</a:t>
              </a:r>
              <a:r>
                <a:rPr lang="en-US" altLang="zh-TW" baseline="-25000" dirty="0" smtClean="0">
                  <a:solidFill>
                    <a:prstClr val="black"/>
                  </a:solidFill>
                </a:rPr>
                <a:t>2</a:t>
              </a:r>
              <a:r>
                <a:rPr lang="en-US" altLang="zh-TW" dirty="0" smtClean="0">
                  <a:solidFill>
                    <a:prstClr val="black"/>
                  </a:solidFill>
                </a:rPr>
                <a:t>    e</a:t>
              </a:r>
              <a:r>
                <a:rPr lang="en-US" altLang="zh-TW" baseline="-25000" dirty="0" smtClean="0">
                  <a:solidFill>
                    <a:prstClr val="black"/>
                  </a:solidFill>
                </a:rPr>
                <a:t>3</a:t>
              </a:r>
              <a:r>
                <a:rPr lang="en-US" altLang="zh-TW" dirty="0" smtClean="0">
                  <a:solidFill>
                    <a:prstClr val="black"/>
                  </a:solidFill>
                </a:rPr>
                <a:t>         e</a:t>
              </a:r>
              <a:r>
                <a:rPr lang="en-US" altLang="zh-TW" baseline="-25000" dirty="0" smtClean="0">
                  <a:solidFill>
                    <a:prstClr val="black"/>
                  </a:solidFill>
                </a:rPr>
                <a:t>4</a:t>
              </a:r>
              <a:r>
                <a:rPr lang="en-US" altLang="zh-TW" dirty="0" smtClean="0">
                  <a:solidFill>
                    <a:prstClr val="black"/>
                  </a:solidFill>
                </a:rPr>
                <a:t>   e</a:t>
              </a:r>
              <a:r>
                <a:rPr lang="en-US" altLang="zh-TW" baseline="-25000" dirty="0" smtClean="0">
                  <a:solidFill>
                    <a:prstClr val="black"/>
                  </a:solidFill>
                </a:rPr>
                <a:t>5</a:t>
              </a:r>
              <a:r>
                <a:rPr lang="en-US" altLang="zh-TW" dirty="0" smtClean="0">
                  <a:solidFill>
                    <a:prstClr val="black"/>
                  </a:solidFill>
                </a:rPr>
                <a:t>     e</a:t>
              </a:r>
              <a:r>
                <a:rPr lang="en-US" altLang="zh-TW" baseline="-25000" dirty="0" smtClean="0">
                  <a:solidFill>
                    <a:prstClr val="black"/>
                  </a:solidFill>
                </a:rPr>
                <a:t>6</a:t>
              </a:r>
              <a:r>
                <a:rPr lang="en-US" altLang="zh-TW" dirty="0" smtClean="0">
                  <a:solidFill>
                    <a:prstClr val="black"/>
                  </a:solidFill>
                </a:rPr>
                <a:t>   e</a:t>
              </a:r>
              <a:r>
                <a:rPr lang="en-US" altLang="zh-TW" baseline="-25000" dirty="0" smtClean="0">
                  <a:solidFill>
                    <a:prstClr val="black"/>
                  </a:solidFill>
                </a:rPr>
                <a:t>7</a:t>
              </a:r>
              <a:endParaRPr lang="zh-TW" altLang="en-US" baseline="-25000" dirty="0">
                <a:solidFill>
                  <a:prstClr val="black"/>
                </a:solidFill>
              </a:endParaRPr>
            </a:p>
          </p:txBody>
        </p:sp>
        <p:sp>
          <p:nvSpPr>
            <p:cNvPr id="32" name="文字方塊 31"/>
            <p:cNvSpPr txBox="1"/>
            <p:nvPr/>
          </p:nvSpPr>
          <p:spPr>
            <a:xfrm>
              <a:off x="1187624" y="3139827"/>
              <a:ext cx="2977738" cy="369332"/>
            </a:xfrm>
            <a:prstGeom prst="rect">
              <a:avLst/>
            </a:prstGeom>
            <a:noFill/>
          </p:spPr>
          <p:txBody>
            <a:bodyPr wrap="none" rtlCol="0">
              <a:spAutoFit/>
            </a:bodyPr>
            <a:lstStyle/>
            <a:p>
              <a:r>
                <a:rPr lang="en-US" altLang="zh-TW" dirty="0" smtClean="0">
                  <a:solidFill>
                    <a:prstClr val="black"/>
                  </a:solidFill>
                </a:rPr>
                <a:t>f</a:t>
              </a:r>
              <a:r>
                <a:rPr lang="en-US" altLang="zh-TW" baseline="-25000" dirty="0" smtClean="0">
                  <a:solidFill>
                    <a:prstClr val="black"/>
                  </a:solidFill>
                </a:rPr>
                <a:t>1</a:t>
              </a:r>
              <a:r>
                <a:rPr lang="en-US" altLang="zh-TW" dirty="0" smtClean="0">
                  <a:solidFill>
                    <a:prstClr val="black"/>
                  </a:solidFill>
                </a:rPr>
                <a:t>    f</a:t>
              </a:r>
              <a:r>
                <a:rPr lang="en-US" altLang="zh-TW" baseline="-25000" dirty="0" smtClean="0">
                  <a:solidFill>
                    <a:prstClr val="black"/>
                  </a:solidFill>
                </a:rPr>
                <a:t>2</a:t>
              </a:r>
              <a:r>
                <a:rPr lang="en-US" altLang="zh-TW" dirty="0" smtClean="0">
                  <a:solidFill>
                    <a:prstClr val="black"/>
                  </a:solidFill>
                </a:rPr>
                <a:t>  f</a:t>
              </a:r>
              <a:r>
                <a:rPr lang="en-US" altLang="zh-TW" baseline="-25000" dirty="0" smtClean="0">
                  <a:solidFill>
                    <a:prstClr val="black"/>
                  </a:solidFill>
                </a:rPr>
                <a:t>3</a:t>
              </a:r>
              <a:r>
                <a:rPr lang="en-US" altLang="zh-TW" dirty="0" smtClean="0">
                  <a:solidFill>
                    <a:prstClr val="black"/>
                  </a:solidFill>
                </a:rPr>
                <a:t>        f</a:t>
              </a:r>
              <a:r>
                <a:rPr lang="en-US" altLang="zh-TW" baseline="-25000" dirty="0" smtClean="0">
                  <a:solidFill>
                    <a:prstClr val="black"/>
                  </a:solidFill>
                </a:rPr>
                <a:t>4</a:t>
              </a:r>
              <a:r>
                <a:rPr lang="en-US" altLang="zh-TW" dirty="0" smtClean="0">
                  <a:solidFill>
                    <a:prstClr val="black"/>
                  </a:solidFill>
                </a:rPr>
                <a:t>         f</a:t>
              </a:r>
              <a:r>
                <a:rPr lang="en-US" altLang="zh-TW" baseline="-25000" dirty="0" smtClean="0">
                  <a:solidFill>
                    <a:prstClr val="black"/>
                  </a:solidFill>
                </a:rPr>
                <a:t>5</a:t>
              </a:r>
              <a:r>
                <a:rPr lang="en-US" altLang="zh-TW" dirty="0" smtClean="0">
                  <a:solidFill>
                    <a:prstClr val="black"/>
                  </a:solidFill>
                </a:rPr>
                <a:t>     f</a:t>
              </a:r>
              <a:r>
                <a:rPr lang="en-US" altLang="zh-TW" baseline="-25000" dirty="0" smtClean="0">
                  <a:solidFill>
                    <a:prstClr val="black"/>
                  </a:solidFill>
                </a:rPr>
                <a:t>6</a:t>
              </a:r>
              <a:r>
                <a:rPr lang="en-US" altLang="zh-TW" dirty="0" smtClean="0">
                  <a:solidFill>
                    <a:prstClr val="black"/>
                  </a:solidFill>
                </a:rPr>
                <a:t>    f</a:t>
              </a:r>
              <a:r>
                <a:rPr lang="en-US" altLang="zh-TW" baseline="-25000" dirty="0" smtClean="0">
                  <a:solidFill>
                    <a:prstClr val="black"/>
                  </a:solidFill>
                </a:rPr>
                <a:t>7</a:t>
              </a:r>
              <a:endParaRPr lang="zh-TW" altLang="en-US" baseline="-25000" dirty="0">
                <a:solidFill>
                  <a:prstClr val="black"/>
                </a:solidFill>
              </a:endParaRPr>
            </a:p>
          </p:txBody>
        </p:sp>
      </p:grpSp>
      <mc:AlternateContent xmlns:mc="http://schemas.openxmlformats.org/markup-compatibility/2006" xmlns:a14="http://schemas.microsoft.com/office/drawing/2010/main">
        <mc:Choice Requires="a14">
          <p:sp>
            <p:nvSpPr>
              <p:cNvPr id="6" name="矩形 5"/>
              <p:cNvSpPr/>
              <p:nvPr/>
            </p:nvSpPr>
            <p:spPr>
              <a:xfrm>
                <a:off x="4283968" y="4437112"/>
                <a:ext cx="4740400" cy="2298065"/>
              </a:xfrm>
              <a:prstGeom prst="rect">
                <a:avLst/>
              </a:prstGeom>
            </p:spPr>
            <p:txBody>
              <a:bodyPr wrap="none">
                <a:spAutoFit/>
              </a:bodyPr>
              <a:lstStyle/>
              <a:p>
                <a:pPr>
                  <a:spcBef>
                    <a:spcPts val="700"/>
                  </a:spcBef>
                </a:pPr>
                <a:r>
                  <a:rPr lang="en-US" altLang="zh-TW" sz="2400" dirty="0">
                    <a:solidFill>
                      <a:prstClr val="black"/>
                    </a:solidFill>
                    <a:latin typeface="Times New Roman" pitchFamily="18" charset="0"/>
                    <a:cs typeface="Times New Roman" pitchFamily="18" charset="0"/>
                  </a:rPr>
                  <a:t>For </a:t>
                </a:r>
                <a:r>
                  <a:rPr lang="en-US" altLang="zh-TW" sz="2400" dirty="0" smtClean="0">
                    <a:solidFill>
                      <a:prstClr val="black"/>
                    </a:solidFill>
                    <a:latin typeface="Times New Roman" pitchFamily="18" charset="0"/>
                    <a:cs typeface="Times New Roman" pitchFamily="18" charset="0"/>
                  </a:rPr>
                  <a:t>this example alignment a</a:t>
                </a:r>
              </a:p>
              <a:p>
                <a:pPr>
                  <a:spcBef>
                    <a:spcPts val="700"/>
                  </a:spcBef>
                </a:pPr>
                <a14:m>
                  <m:oMath xmlns:m="http://schemas.openxmlformats.org/officeDocument/2006/math">
                    <m:r>
                      <a:rPr lang="en-US" altLang="zh-TW" sz="2400" i="1">
                        <a:solidFill>
                          <a:prstClr val="black"/>
                        </a:solidFill>
                        <a:latin typeface="Cambria Math"/>
                      </a:rPr>
                      <m:t>𝑝</m:t>
                    </m:r>
                    <m:r>
                      <a:rPr lang="en-US" altLang="zh-TW" sz="2400" i="1">
                        <a:solidFill>
                          <a:prstClr val="black"/>
                        </a:solidFill>
                        <a:latin typeface="Cambria Math"/>
                      </a:rPr>
                      <m:t>(</m:t>
                    </m:r>
                    <m:r>
                      <a:rPr lang="en-US" altLang="zh-TW" sz="2400" i="1">
                        <a:solidFill>
                          <a:prstClr val="black"/>
                        </a:solidFill>
                        <a:latin typeface="Cambria Math"/>
                      </a:rPr>
                      <m:t>𝑓</m:t>
                    </m:r>
                    <m:r>
                      <a:rPr lang="en-US" altLang="zh-TW" sz="2400" i="1">
                        <a:solidFill>
                          <a:prstClr val="black"/>
                        </a:solidFill>
                        <a:latin typeface="Cambria Math"/>
                      </a:rPr>
                      <m:t>|</m:t>
                    </m:r>
                    <m:r>
                      <a:rPr lang="en-US" altLang="zh-TW" sz="2400" i="1">
                        <a:solidFill>
                          <a:prstClr val="black"/>
                        </a:solidFill>
                        <a:latin typeface="Cambria Math"/>
                      </a:rPr>
                      <m:t>𝑒</m:t>
                    </m:r>
                    <m:r>
                      <a:rPr lang="en-US" altLang="zh-TW" sz="2400" i="1" smtClean="0">
                        <a:solidFill>
                          <a:prstClr val="black"/>
                        </a:solidFill>
                        <a:latin typeface="Cambria Math"/>
                      </a:rPr>
                      <m:t>, </m:t>
                    </m:r>
                    <m:r>
                      <a:rPr lang="en-US" altLang="zh-TW" sz="2400" i="1" smtClean="0">
                        <a:solidFill>
                          <a:prstClr val="black"/>
                        </a:solidFill>
                        <a:latin typeface="Cambria Math"/>
                      </a:rPr>
                      <m:t>𝑎</m:t>
                    </m:r>
                    <m:r>
                      <a:rPr lang="en-US" altLang="zh-TW" sz="2400" i="1">
                        <a:solidFill>
                          <a:prstClr val="black"/>
                        </a:solidFill>
                        <a:latin typeface="Cambria Math"/>
                      </a:rPr>
                      <m:t>)</m:t>
                    </m:r>
                  </m:oMath>
                </a14:m>
                <a:r>
                  <a:rPr lang="en-US" altLang="zh-TW" sz="2400" dirty="0">
                    <a:solidFill>
                      <a:prstClr val="black"/>
                    </a:solidFill>
                    <a:latin typeface="Times New Roman" pitchFamily="18" charset="0"/>
                    <a:cs typeface="Times New Roman" pitchFamily="18" charset="0"/>
                  </a:rPr>
                  <a:t>=</a:t>
                </a:r>
                <a:r>
                  <a:rPr lang="en-US" altLang="zh-TW" sz="2400" dirty="0" smtClean="0">
                    <a:solidFill>
                      <a:prstClr val="black"/>
                    </a:solidFill>
                    <a:latin typeface="Times New Roman" pitchFamily="18" charset="0"/>
                    <a:cs typeface="Times New Roman" pitchFamily="18" charset="0"/>
                  </a:rPr>
                  <a:t> p(He|</a:t>
                </a:r>
                <a:r>
                  <a:rPr lang="zh-TW" altLang="en-US" sz="2400" dirty="0" smtClean="0">
                    <a:solidFill>
                      <a:prstClr val="black"/>
                    </a:solidFill>
                    <a:latin typeface="Times New Roman" pitchFamily="18" charset="0"/>
                    <a:cs typeface="Times New Roman" pitchFamily="18" charset="0"/>
                  </a:rPr>
                  <a:t>他</a:t>
                </a:r>
                <a:r>
                  <a:rPr lang="en-US" altLang="zh-TW" sz="2400" dirty="0" smtClean="0">
                    <a:solidFill>
                      <a:prstClr val="black"/>
                    </a:solidFill>
                    <a:latin typeface="Times New Roman" pitchFamily="18" charset="0"/>
                    <a:cs typeface="Times New Roman" pitchFamily="18" charset="0"/>
                  </a:rPr>
                  <a:t>)*p(is|</a:t>
                </a:r>
                <a:r>
                  <a:rPr lang="zh-TW" altLang="en-US" sz="2400" dirty="0" smtClean="0">
                    <a:solidFill>
                      <a:prstClr val="black"/>
                    </a:solidFill>
                    <a:latin typeface="Times New Roman" pitchFamily="18" charset="0"/>
                    <a:cs typeface="Times New Roman" pitchFamily="18" charset="0"/>
                  </a:rPr>
                  <a:t>是</a:t>
                </a:r>
                <a:r>
                  <a:rPr lang="en-US" altLang="zh-TW" sz="2400" dirty="0" smtClean="0">
                    <a:solidFill>
                      <a:prstClr val="black"/>
                    </a:solidFill>
                    <a:latin typeface="Times New Roman" pitchFamily="18" charset="0"/>
                    <a:cs typeface="Times New Roman" pitchFamily="18" charset="0"/>
                  </a:rPr>
                  <a:t>)…</a:t>
                </a:r>
              </a:p>
              <a:p>
                <a:pPr>
                  <a:spcBef>
                    <a:spcPts val="700"/>
                  </a:spcBef>
                </a:pPr>
                <a14:m>
                  <m:oMath xmlns:m="http://schemas.openxmlformats.org/officeDocument/2006/math">
                    <m:r>
                      <a:rPr lang="en-US" altLang="zh-TW" sz="2400" i="1">
                        <a:solidFill>
                          <a:prstClr val="black"/>
                        </a:solidFill>
                        <a:latin typeface="Cambria Math"/>
                      </a:rPr>
                      <m:t>𝑝</m:t>
                    </m:r>
                    <m:r>
                      <a:rPr lang="en-US" altLang="zh-TW" sz="2400" i="1">
                        <a:solidFill>
                          <a:prstClr val="black"/>
                        </a:solidFill>
                        <a:latin typeface="Cambria Math"/>
                      </a:rPr>
                      <m:t>(</m:t>
                    </m:r>
                    <m:r>
                      <a:rPr lang="en-US" altLang="zh-TW" sz="2400" i="1">
                        <a:solidFill>
                          <a:prstClr val="black"/>
                        </a:solidFill>
                        <a:latin typeface="Cambria Math"/>
                      </a:rPr>
                      <m:t>𝑎</m:t>
                    </m:r>
                    <m:r>
                      <a:rPr lang="en-US" altLang="zh-TW" sz="2400" i="1">
                        <a:solidFill>
                          <a:prstClr val="black"/>
                        </a:solidFill>
                        <a:latin typeface="Cambria Math"/>
                      </a:rPr>
                      <m:t>)</m:t>
                    </m:r>
                  </m:oMath>
                </a14:m>
                <a:r>
                  <a:rPr lang="en-US" altLang="zh-TW" sz="2400" dirty="0">
                    <a:solidFill>
                      <a:prstClr val="black"/>
                    </a:solidFill>
                    <a:latin typeface="Times New Roman" pitchFamily="18" charset="0"/>
                    <a:cs typeface="Times New Roman" pitchFamily="18" charset="0"/>
                  </a:rPr>
                  <a:t>= </a:t>
                </a:r>
                <a:r>
                  <a:rPr lang="en-US" altLang="zh-TW" sz="2400" dirty="0" smtClean="0">
                    <a:solidFill>
                      <a:prstClr val="black"/>
                    </a:solidFill>
                    <a:latin typeface="Times New Roman" pitchFamily="18" charset="0"/>
                    <a:cs typeface="Times New Roman" pitchFamily="18" charset="0"/>
                  </a:rPr>
                  <a:t>p(a: He&lt;--&gt;</a:t>
                </a:r>
                <a:r>
                  <a:rPr lang="zh-TW" altLang="en-US" sz="2400" dirty="0" smtClean="0">
                    <a:solidFill>
                      <a:prstClr val="black"/>
                    </a:solidFill>
                    <a:latin typeface="Times New Roman" pitchFamily="18" charset="0"/>
                    <a:cs typeface="Times New Roman" pitchFamily="18" charset="0"/>
                  </a:rPr>
                  <a:t>他</a:t>
                </a:r>
                <a:r>
                  <a:rPr lang="en-US" altLang="zh-TW" sz="2400" dirty="0" smtClean="0">
                    <a:solidFill>
                      <a:prstClr val="black"/>
                    </a:solidFill>
                    <a:latin typeface="Times New Roman" pitchFamily="18" charset="0"/>
                    <a:cs typeface="Times New Roman" pitchFamily="18" charset="0"/>
                  </a:rPr>
                  <a:t>, is&lt;--&gt;</a:t>
                </a:r>
                <a:r>
                  <a:rPr lang="zh-TW" altLang="en-US" sz="2400" dirty="0" smtClean="0">
                    <a:solidFill>
                      <a:prstClr val="black"/>
                    </a:solidFill>
                    <a:latin typeface="Times New Roman" pitchFamily="18" charset="0"/>
                    <a:cs typeface="Times New Roman" pitchFamily="18" charset="0"/>
                  </a:rPr>
                  <a:t>是</a:t>
                </a:r>
                <a:r>
                  <a:rPr lang="en-US" altLang="zh-TW" sz="2400" dirty="0" smtClean="0">
                    <a:solidFill>
                      <a:prstClr val="black"/>
                    </a:solidFill>
                    <a:latin typeface="Times New Roman" pitchFamily="18" charset="0"/>
                    <a:cs typeface="Times New Roman" pitchFamily="18" charset="0"/>
                  </a:rPr>
                  <a:t>,….)</a:t>
                </a:r>
              </a:p>
              <a:p>
                <a:pPr>
                  <a:spcBef>
                    <a:spcPts val="700"/>
                  </a:spcBef>
                </a:pPr>
                <a:r>
                  <a:rPr lang="en-US" altLang="zh-TW" sz="2400" dirty="0" smtClean="0">
                    <a:solidFill>
                      <a:prstClr val="black"/>
                    </a:solidFill>
                    <a:latin typeface="Times New Roman" pitchFamily="18" charset="0"/>
                    <a:cs typeface="Times New Roman" pitchFamily="18" charset="0"/>
                  </a:rPr>
                  <a:t>All probabilities trained with parallel</a:t>
                </a:r>
              </a:p>
              <a:p>
                <a:pPr>
                  <a:spcBef>
                    <a:spcPts val="700"/>
                  </a:spcBef>
                </a:pPr>
                <a:r>
                  <a:rPr lang="en-US" altLang="zh-TW" sz="2400" dirty="0" smtClean="0">
                    <a:solidFill>
                      <a:prstClr val="black"/>
                    </a:solidFill>
                    <a:latin typeface="Times New Roman" pitchFamily="18" charset="0"/>
                    <a:cs typeface="Times New Roman" pitchFamily="18" charset="0"/>
                  </a:rPr>
                  <a:t>bilingual corpora aligned or not</a:t>
                </a:r>
                <a:endParaRPr lang="zh-TW" altLang="en-US" sz="2400" dirty="0">
                  <a:solidFill>
                    <a:prstClr val="black"/>
                  </a:solidFill>
                  <a:latin typeface="Times New Roman" pitchFamily="18" charset="0"/>
                  <a:cs typeface="Times New Roman"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83968" y="4437112"/>
                <a:ext cx="4740400" cy="2298065"/>
              </a:xfrm>
              <a:prstGeom prst="rect">
                <a:avLst/>
              </a:prstGeom>
              <a:blipFill rotWithShape="1">
                <a:blip r:embed="rId3"/>
                <a:stretch>
                  <a:fillRect l="-2059" t="-2122" r="-386" b="-5305"/>
                </a:stretch>
              </a:blipFill>
            </p:spPr>
            <p:txBody>
              <a:bodyPr/>
              <a:lstStyle/>
              <a:p>
                <a:r>
                  <a:rPr lang="zh-TW" altLang="en-US">
                    <a:noFill/>
                  </a:rPr>
                  <a:t> </a:t>
                </a:r>
              </a:p>
            </p:txBody>
          </p:sp>
        </mc:Fallback>
      </mc:AlternateContent>
      <p:sp>
        <p:nvSpPr>
          <p:cNvPr id="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40838050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Generative Models for SMT</a:t>
            </a:r>
          </a:p>
        </p:txBody>
      </p:sp>
      <p:sp>
        <p:nvSpPr>
          <p:cNvPr id="34819" name="Rectangle 3"/>
          <p:cNvSpPr>
            <a:spLocks noGrp="1" noChangeArrowheads="1"/>
          </p:cNvSpPr>
          <p:nvPr>
            <p:ph type="body" sz="half" idx="1"/>
          </p:nvPr>
        </p:nvSpPr>
        <p:spPr bwMode="auto">
          <a:xfrm>
            <a:off x="36000" y="907200"/>
            <a:ext cx="9000000" cy="4033968"/>
          </a:xfrm>
          <a:noFill/>
          <a:ln>
            <a:miter lim="800000"/>
            <a:headEnd/>
            <a:tailEnd/>
          </a:ln>
        </p:spPr>
        <p:txBody>
          <a:bodyPr vert="horz" wrap="square" lIns="91440" tIns="45720" rIns="91440" bIns="45720" numCol="1" anchor="t" anchorCtr="0" compatLnSpc="1">
            <a:prstTxWarp prst="textNoShape">
              <a:avLst/>
            </a:prstTxWarp>
            <a:normAutofit/>
          </a:bodyPr>
          <a:lstStyle/>
          <a:p>
            <a:pPr marL="180975" indent="-180975">
              <a:spcBef>
                <a:spcPct val="0"/>
              </a:spcBef>
            </a:pPr>
            <a:r>
              <a:rPr lang="en-US" altLang="zh-TW" sz="2800" b="1" dirty="0" smtClean="0">
                <a:latin typeface="Times New Roman" pitchFamily="18" charset="0"/>
              </a:rPr>
              <a:t>Unit translation model p(</a:t>
            </a:r>
            <a:r>
              <a:rPr lang="en-US" altLang="zh-TW" sz="2800" b="1" dirty="0" err="1" smtClean="0">
                <a:latin typeface="Times New Roman" pitchFamily="18" charset="0"/>
              </a:rPr>
              <a:t>f|e,a</a:t>
            </a:r>
            <a:r>
              <a:rPr lang="en-US" altLang="zh-TW" sz="2800" b="1" dirty="0" smtClean="0">
                <a:latin typeface="Times New Roman" pitchFamily="18" charset="0"/>
              </a:rPr>
              <a:t>): </a:t>
            </a:r>
            <a:endParaRPr lang="en-US" altLang="zh-TW" sz="2800" dirty="0" smtClean="0">
              <a:latin typeface="Times New Roman" pitchFamily="18" charset="0"/>
            </a:endParaRPr>
          </a:p>
          <a:p>
            <a:pPr marL="542925" lvl="1" indent="-182563">
              <a:spcBef>
                <a:spcPct val="0"/>
              </a:spcBef>
            </a:pPr>
            <a:r>
              <a:rPr lang="en-US" altLang="zh-TW" dirty="0" smtClean="0">
                <a:latin typeface="Times New Roman" pitchFamily="18" charset="0"/>
              </a:rPr>
              <a:t>Based on unit translation table:</a:t>
            </a:r>
          </a:p>
          <a:p>
            <a:pPr marL="542925" lvl="1" indent="-182563">
              <a:spcBef>
                <a:spcPct val="0"/>
              </a:spcBef>
            </a:pPr>
            <a:r>
              <a:rPr lang="en-US" altLang="zh-TW" dirty="0" smtClean="0">
                <a:latin typeface="Times New Roman" pitchFamily="18" charset="0"/>
              </a:rPr>
              <a:t>Examples:</a:t>
            </a:r>
          </a:p>
          <a:p>
            <a:pPr marL="542925" lvl="1" indent="-182563">
              <a:spcBef>
                <a:spcPct val="0"/>
              </a:spcBef>
            </a:pPr>
            <a:endParaRPr lang="en-US" altLang="zh-TW" dirty="0">
              <a:latin typeface="Times New Roman" pitchFamily="18" charset="0"/>
            </a:endParaRPr>
          </a:p>
          <a:p>
            <a:pPr marL="542925" lvl="1" indent="-182563">
              <a:spcBef>
                <a:spcPct val="0"/>
              </a:spcBef>
            </a:pPr>
            <a:endParaRPr lang="en-US" altLang="zh-TW" dirty="0" smtClean="0">
              <a:latin typeface="Times New Roman" pitchFamily="18" charset="0"/>
            </a:endParaRPr>
          </a:p>
          <a:p>
            <a:pPr marL="542925" lvl="1" indent="-182563">
              <a:spcBef>
                <a:spcPct val="0"/>
              </a:spcBef>
            </a:pPr>
            <a:endParaRPr lang="en-US" altLang="zh-TW" dirty="0">
              <a:latin typeface="Times New Roman" pitchFamily="18" charset="0"/>
            </a:endParaRPr>
          </a:p>
          <a:p>
            <a:pPr marL="542925" lvl="1" indent="-182563">
              <a:spcBef>
                <a:spcPct val="0"/>
              </a:spcBef>
            </a:pPr>
            <a:endParaRPr lang="en-US" altLang="zh-TW" dirty="0" smtClean="0">
              <a:latin typeface="Times New Roman" pitchFamily="18" charset="0"/>
            </a:endParaRPr>
          </a:p>
          <a:p>
            <a:pPr marL="542925" lvl="1" indent="-182563">
              <a:spcBef>
                <a:spcPct val="0"/>
              </a:spcBef>
            </a:pPr>
            <a:r>
              <a:rPr lang="en-US" altLang="zh-TW" dirty="0" smtClean="0">
                <a:latin typeface="Times New Roman" pitchFamily="18" charset="0"/>
              </a:rPr>
              <a:t>Tables can be accumulated from training data</a:t>
            </a:r>
          </a:p>
          <a:p>
            <a:pPr marL="542925" lvl="1" indent="-182563" eaLnBrk="1" hangingPunct="1">
              <a:spcBef>
                <a:spcPct val="0"/>
              </a:spcBef>
              <a:buNone/>
            </a:pPr>
            <a:endParaRPr lang="en-US" altLang="zh-TW" dirty="0" smtClean="0">
              <a:latin typeface="Times New Roman" pitchFamily="18" charset="0"/>
              <a:sym typeface="Symbol" pitchFamily="18" charset="2"/>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graphicFrame>
        <p:nvGraphicFramePr>
          <p:cNvPr id="16" name="表格 15"/>
          <p:cNvGraphicFramePr>
            <a:graphicFrameLocks noGrp="1"/>
          </p:cNvGraphicFramePr>
          <p:nvPr>
            <p:extLst>
              <p:ext uri="{D42A27DB-BD31-4B8C-83A1-F6EECF244321}">
                <p14:modId xmlns:p14="http://schemas.microsoft.com/office/powerpoint/2010/main" val="2300894964"/>
              </p:ext>
            </p:extLst>
          </p:nvPr>
        </p:nvGraphicFramePr>
        <p:xfrm>
          <a:off x="827584" y="2636912"/>
          <a:ext cx="3216598" cy="914400"/>
        </p:xfrm>
        <a:graphic>
          <a:graphicData uri="http://schemas.openxmlformats.org/drawingml/2006/table">
            <a:tbl>
              <a:tblPr firstRow="1" bandRow="1">
                <a:tableStyleId>{5940675A-B579-460E-94D1-54222C63F5DA}</a:tableStyleId>
              </a:tblPr>
              <a:tblGrid>
                <a:gridCol w="1776438"/>
                <a:gridCol w="1440160"/>
              </a:tblGrid>
              <a:tr h="370840">
                <a:tc>
                  <a:txBody>
                    <a:bodyPr/>
                    <a:lstStyle/>
                    <a:p>
                      <a:r>
                        <a:rPr lang="en-US" altLang="zh-TW" sz="2400" dirty="0" smtClean="0">
                          <a:latin typeface="Times New Roman" pitchFamily="18" charset="0"/>
                          <a:cs typeface="Times New Roman" pitchFamily="18" charset="0"/>
                        </a:rPr>
                        <a:t>p(book|</a:t>
                      </a:r>
                      <a:r>
                        <a:rPr lang="zh-TW" altLang="en-US" sz="2400" dirty="0" smtClean="0">
                          <a:latin typeface="Times New Roman" pitchFamily="18" charset="0"/>
                          <a:cs typeface="Times New Roman" pitchFamily="18" charset="0"/>
                        </a:rPr>
                        <a:t>書</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0.95</a:t>
                      </a:r>
                      <a:endParaRPr lang="zh-TW" altLang="en-US" sz="2400" dirty="0">
                        <a:latin typeface="Times New Roman" pitchFamily="18" charset="0"/>
                        <a:cs typeface="Times New Roman" pitchFamily="18" charset="0"/>
                      </a:endParaRPr>
                    </a:p>
                  </a:txBody>
                  <a:tcPr/>
                </a:tc>
              </a:tr>
              <a:tr h="370840">
                <a:tc>
                  <a:txBody>
                    <a:bodyPr/>
                    <a:lstStyle/>
                    <a:p>
                      <a:r>
                        <a:rPr lang="en-US" altLang="zh-TW" sz="2400" dirty="0" smtClean="0">
                          <a:latin typeface="Times New Roman" pitchFamily="18" charset="0"/>
                          <a:cs typeface="Times New Roman" pitchFamily="18" charset="0"/>
                        </a:rPr>
                        <a:t>p(write|</a:t>
                      </a:r>
                      <a:r>
                        <a:rPr lang="zh-TW" altLang="en-US" sz="2400" dirty="0" smtClean="0">
                          <a:latin typeface="Times New Roman" pitchFamily="18" charset="0"/>
                          <a:cs typeface="Times New Roman" pitchFamily="18" charset="0"/>
                        </a:rPr>
                        <a:t>書</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0.05</a:t>
                      </a:r>
                      <a:endParaRPr lang="zh-TW" altLang="en-US" sz="2400" dirty="0">
                        <a:latin typeface="Times New Roman" pitchFamily="18" charset="0"/>
                        <a:cs typeface="Times New Roman" pitchFamily="18" charset="0"/>
                      </a:endParaRPr>
                    </a:p>
                  </a:txBody>
                  <a:tcP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2497938406"/>
              </p:ext>
            </p:extLst>
          </p:nvPr>
        </p:nvGraphicFramePr>
        <p:xfrm>
          <a:off x="5000628" y="2636912"/>
          <a:ext cx="2928958" cy="914400"/>
        </p:xfrm>
        <a:graphic>
          <a:graphicData uri="http://schemas.openxmlformats.org/drawingml/2006/table">
            <a:tbl>
              <a:tblPr firstRow="1" bandRow="1">
                <a:tableStyleId>{5940675A-B579-460E-94D1-54222C63F5DA}</a:tableStyleId>
              </a:tblPr>
              <a:tblGrid>
                <a:gridCol w="1500198"/>
                <a:gridCol w="1428760"/>
              </a:tblGrid>
              <a:tr h="370840">
                <a:tc>
                  <a:txBody>
                    <a:bodyPr/>
                    <a:lstStyle/>
                    <a:p>
                      <a:r>
                        <a:rPr lang="en-US" altLang="zh-TW" sz="2400" dirty="0" smtClean="0">
                          <a:latin typeface="Times New Roman" pitchFamily="18" charset="0"/>
                          <a:cs typeface="Times New Roman" pitchFamily="18" charset="0"/>
                        </a:rPr>
                        <a:t>p(walk|</a:t>
                      </a:r>
                      <a:r>
                        <a:rPr lang="zh-TW" altLang="en-US" sz="2400" dirty="0" smtClean="0">
                          <a:latin typeface="Times New Roman" pitchFamily="18" charset="0"/>
                          <a:cs typeface="Times New Roman" pitchFamily="18" charset="0"/>
                        </a:rPr>
                        <a:t>走</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0.8</a:t>
                      </a:r>
                      <a:endParaRPr lang="zh-TW" altLang="en-US" sz="2400" dirty="0">
                        <a:latin typeface="Times New Roman" pitchFamily="18" charset="0"/>
                        <a:cs typeface="Times New Roman" pitchFamily="18" charset="0"/>
                      </a:endParaRPr>
                    </a:p>
                  </a:txBody>
                  <a:tcPr/>
                </a:tc>
              </a:tr>
              <a:tr h="370840">
                <a:tc>
                  <a:txBody>
                    <a:bodyPr/>
                    <a:lstStyle/>
                    <a:p>
                      <a:r>
                        <a:rPr lang="en-US" altLang="zh-TW" sz="2400" dirty="0" smtClean="0">
                          <a:latin typeface="Times New Roman" pitchFamily="18" charset="0"/>
                          <a:cs typeface="Times New Roman" pitchFamily="18" charset="0"/>
                        </a:rPr>
                        <a:t>p(leave|</a:t>
                      </a:r>
                      <a:r>
                        <a:rPr lang="zh-TW" altLang="en-US" sz="2400" dirty="0" smtClean="0">
                          <a:latin typeface="Times New Roman" pitchFamily="18" charset="0"/>
                          <a:cs typeface="Times New Roman" pitchFamily="18" charset="0"/>
                        </a:rPr>
                        <a:t>走</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0.2</a:t>
                      </a:r>
                      <a:endParaRPr lang="zh-TW" altLang="en-US" sz="2400" dirty="0">
                        <a:latin typeface="Times New Roman" pitchFamily="18" charset="0"/>
                        <a:cs typeface="Times New Roman" pitchFamily="18" charset="0"/>
                      </a:endParaRPr>
                    </a:p>
                  </a:txBody>
                  <a:tcPr/>
                </a:tc>
              </a:tr>
            </a:tbl>
          </a:graphicData>
        </a:graphic>
      </p:graphicFrame>
      <p:sp>
        <p:nvSpPr>
          <p:cNvPr id="1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9855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An Example of Reordering Model</a:t>
            </a:r>
          </a:p>
        </p:txBody>
      </p:sp>
      <p:sp>
        <p:nvSpPr>
          <p:cNvPr id="34819" name="Rectangle 3"/>
          <p:cNvSpPr>
            <a:spLocks noGrp="1" noChangeArrowheads="1"/>
          </p:cNvSpPr>
          <p:nvPr>
            <p:ph type="body" sz="half" idx="1"/>
          </p:nvPr>
        </p:nvSpPr>
        <p:spPr bwMode="auto">
          <a:xfrm>
            <a:off x="0" y="864000"/>
            <a:ext cx="9144000" cy="1606594"/>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400" b="1" dirty="0" smtClean="0">
                <a:latin typeface="Times New Roman" pitchFamily="18" charset="0"/>
              </a:rPr>
              <a:t>Lexicalized reordering model: </a:t>
            </a:r>
            <a:endParaRPr lang="en-US" altLang="zh-TW" sz="2400" dirty="0" smtClean="0">
              <a:latin typeface="Times New Roman" pitchFamily="18" charset="0"/>
            </a:endParaRPr>
          </a:p>
          <a:p>
            <a:pPr marL="542925" lvl="1" indent="-182563">
              <a:lnSpc>
                <a:spcPct val="90000"/>
              </a:lnSpc>
              <a:spcBef>
                <a:spcPct val="0"/>
              </a:spcBef>
            </a:pPr>
            <a:r>
              <a:rPr lang="en-US" altLang="zh-TW" sz="2200" dirty="0">
                <a:latin typeface="Times New Roman" pitchFamily="18" charset="0"/>
              </a:rPr>
              <a:t>m</a:t>
            </a:r>
            <a:r>
              <a:rPr lang="en-US" altLang="zh-TW" sz="2200" dirty="0" smtClean="0">
                <a:latin typeface="Times New Roman" pitchFamily="18" charset="0"/>
              </a:rPr>
              <a:t>odel the orientation</a:t>
            </a:r>
          </a:p>
          <a:p>
            <a:pPr marL="542925" lvl="1" indent="-182563">
              <a:lnSpc>
                <a:spcPct val="90000"/>
              </a:lnSpc>
              <a:spcBef>
                <a:spcPct val="0"/>
              </a:spcBef>
            </a:pPr>
            <a:r>
              <a:rPr lang="en-US" altLang="zh-TW" sz="2200" dirty="0" smtClean="0">
                <a:latin typeface="Times New Roman" pitchFamily="18" charset="0"/>
              </a:rPr>
              <a:t>orientation types: monotone(m), swap(s), </a:t>
            </a:r>
            <a:r>
              <a:rPr lang="en-US" altLang="zh-TW" sz="2200" dirty="0" err="1" smtClean="0">
                <a:latin typeface="Times New Roman" pitchFamily="18" charset="0"/>
              </a:rPr>
              <a:t>discontinous</a:t>
            </a:r>
            <a:r>
              <a:rPr lang="en-US" altLang="zh-TW" sz="2200" dirty="0" smtClean="0">
                <a:latin typeface="Times New Roman" pitchFamily="18" charset="0"/>
              </a:rPr>
              <a:t>(d)</a:t>
            </a:r>
          </a:p>
          <a:p>
            <a:pPr marL="542925" lvl="1" indent="-182563">
              <a:lnSpc>
                <a:spcPct val="90000"/>
              </a:lnSpc>
              <a:spcBef>
                <a:spcPct val="0"/>
              </a:spcBef>
            </a:pPr>
            <a:r>
              <a:rPr lang="en-US" altLang="zh-TW" sz="2200" dirty="0" smtClean="0">
                <a:latin typeface="Times New Roman" pitchFamily="18" charset="0"/>
              </a:rPr>
              <a:t>Ex. </a:t>
            </a:r>
            <a:r>
              <a:rPr lang="en-US" altLang="zh-TW" sz="2200" dirty="0">
                <a:latin typeface="Times New Roman" pitchFamily="18" charset="0"/>
              </a:rPr>
              <a:t>p</a:t>
            </a:r>
            <a:r>
              <a:rPr lang="en-US" altLang="zh-TW" sz="2200" dirty="0" smtClean="0">
                <a:latin typeface="Times New Roman" pitchFamily="18" charset="0"/>
              </a:rPr>
              <a:t>(</a:t>
            </a:r>
            <a:r>
              <a:rPr lang="zh-TW" altLang="en-US" sz="2200" dirty="0" smtClean="0">
                <a:latin typeface="Times New Roman" pitchFamily="18" charset="0"/>
              </a:rPr>
              <a:t>他</a:t>
            </a:r>
            <a:r>
              <a:rPr lang="en-US" altLang="zh-TW" sz="2200" dirty="0" smtClean="0">
                <a:latin typeface="Times New Roman" pitchFamily="18" charset="0"/>
                <a:sym typeface="Wingdings" pitchFamily="2" charset="2"/>
              </a:rPr>
              <a:t>&lt;--</a:t>
            </a:r>
            <a:r>
              <a:rPr lang="en-US" altLang="zh-TW" sz="2200" dirty="0" smtClean="0">
                <a:latin typeface="Times New Roman" pitchFamily="18" charset="0"/>
              </a:rPr>
              <a:t>&gt;He,</a:t>
            </a:r>
            <a:r>
              <a:rPr lang="zh-TW" altLang="en-US" sz="2200" dirty="0" smtClean="0">
                <a:latin typeface="Times New Roman" pitchFamily="18" charset="0"/>
              </a:rPr>
              <a:t>是</a:t>
            </a:r>
            <a:r>
              <a:rPr lang="en-US" altLang="zh-TW" sz="2200" dirty="0" smtClean="0">
                <a:latin typeface="Times New Roman" pitchFamily="18" charset="0"/>
                <a:sym typeface="Wingdings" pitchFamily="2" charset="2"/>
              </a:rPr>
              <a:t>&lt;--</a:t>
            </a:r>
            <a:r>
              <a:rPr lang="en-US" altLang="zh-TW" sz="2200" dirty="0" smtClean="0">
                <a:latin typeface="Times New Roman" pitchFamily="18" charset="0"/>
              </a:rPr>
              <a:t>&gt;is…)=p( {</a:t>
            </a:r>
            <a:r>
              <a:rPr lang="zh-TW" altLang="en-US" sz="2200" dirty="0" smtClean="0">
                <a:latin typeface="Times New Roman" pitchFamily="18" charset="0"/>
              </a:rPr>
              <a:t>他</a:t>
            </a:r>
            <a:r>
              <a:rPr lang="en-US" altLang="zh-TW" sz="2200" dirty="0" smtClean="0">
                <a:latin typeface="Times New Roman" pitchFamily="18" charset="0"/>
              </a:rPr>
              <a:t>,He,(m)}, {</a:t>
            </a:r>
            <a:r>
              <a:rPr lang="zh-TW" altLang="en-US" sz="2200" dirty="0" smtClean="0">
                <a:latin typeface="Times New Roman" pitchFamily="18" charset="0"/>
              </a:rPr>
              <a:t>是</a:t>
            </a:r>
            <a:r>
              <a:rPr lang="en-US" altLang="zh-TW" sz="2200" dirty="0" smtClean="0">
                <a:latin typeface="Times New Roman" pitchFamily="18" charset="0"/>
              </a:rPr>
              <a:t>,is,(m)}, {</a:t>
            </a:r>
            <a:r>
              <a:rPr lang="zh-TW" altLang="en-US" sz="2200" dirty="0" smtClean="0">
                <a:latin typeface="Times New Roman" pitchFamily="18" charset="0"/>
              </a:rPr>
              <a:t>一位</a:t>
            </a:r>
            <a:r>
              <a:rPr lang="en-US" altLang="zh-TW" sz="2200" dirty="0" smtClean="0">
                <a:latin typeface="Times New Roman" pitchFamily="18" charset="0"/>
              </a:rPr>
              <a:t>,a,(d)}, </a:t>
            </a:r>
          </a:p>
          <a:p>
            <a:pPr marL="360362" lvl="1" indent="0">
              <a:lnSpc>
                <a:spcPct val="90000"/>
              </a:lnSpc>
              <a:spcBef>
                <a:spcPct val="0"/>
              </a:spcBef>
              <a:buNone/>
            </a:pPr>
            <a:r>
              <a:rPr lang="en-US" altLang="zh-TW" sz="2200" dirty="0">
                <a:latin typeface="Times New Roman" pitchFamily="18" charset="0"/>
              </a:rPr>
              <a:t> </a:t>
            </a:r>
            <a:r>
              <a:rPr lang="en-US" altLang="zh-TW" sz="2200" dirty="0" smtClean="0">
                <a:latin typeface="Times New Roman" pitchFamily="18" charset="0"/>
              </a:rPr>
              <a:t>                                      {</a:t>
            </a:r>
            <a:r>
              <a:rPr lang="zh-TW" altLang="en-US" sz="2200" dirty="0" smtClean="0">
                <a:latin typeface="Times New Roman" pitchFamily="18" charset="0"/>
              </a:rPr>
              <a:t>台大</a:t>
            </a:r>
            <a:r>
              <a:rPr lang="en-US" altLang="zh-TW" sz="2200" dirty="0" smtClean="0">
                <a:latin typeface="Times New Roman" pitchFamily="18" charset="0"/>
              </a:rPr>
              <a:t>,NTU,(s)}, {</a:t>
            </a:r>
            <a:r>
              <a:rPr lang="zh-TW" altLang="en-US" sz="2200" dirty="0" smtClean="0">
                <a:latin typeface="Times New Roman" pitchFamily="18" charset="0"/>
              </a:rPr>
              <a:t>的</a:t>
            </a:r>
            <a:r>
              <a:rPr lang="en-US" altLang="zh-TW" sz="2200" dirty="0" smtClean="0">
                <a:latin typeface="Times New Roman" pitchFamily="18" charset="0"/>
              </a:rPr>
              <a:t>,of,(s)}, {</a:t>
            </a:r>
            <a:r>
              <a:rPr lang="zh-TW" altLang="en-US" sz="2200" dirty="0" smtClean="0">
                <a:latin typeface="Times New Roman" pitchFamily="18" charset="0"/>
              </a:rPr>
              <a:t>教授</a:t>
            </a:r>
            <a:r>
              <a:rPr lang="en-US" altLang="zh-TW" sz="2200" dirty="0" smtClean="0">
                <a:latin typeface="Times New Roman" pitchFamily="18" charset="0"/>
              </a:rPr>
              <a:t>,professor,(d)} )</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4" name="文字方塊 13"/>
          <p:cNvSpPr txBox="1"/>
          <p:nvPr/>
        </p:nvSpPr>
        <p:spPr>
          <a:xfrm>
            <a:off x="998064" y="6341258"/>
            <a:ext cx="4770858" cy="400110"/>
          </a:xfrm>
          <a:prstGeom prst="rect">
            <a:avLst/>
          </a:prstGeom>
          <a:noFill/>
        </p:spPr>
        <p:txBody>
          <a:bodyPr wrap="none" rtlCol="0">
            <a:spAutoFit/>
          </a:bodyPr>
          <a:lstStyle/>
          <a:p>
            <a:r>
              <a:rPr lang="en-US" altLang="zh-TW" sz="2000" dirty="0" smtClean="0">
                <a:solidFill>
                  <a:prstClr val="black"/>
                </a:solidFill>
                <a:latin typeface="Times New Roman" pitchFamily="18" charset="0"/>
                <a:cs typeface="Times New Roman" pitchFamily="18" charset="0"/>
              </a:rPr>
              <a:t>He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is</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a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professor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of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NTU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a:t>
            </a:r>
            <a:endParaRPr lang="zh-TW" altLang="en-US" sz="2000" dirty="0">
              <a:solidFill>
                <a:prstClr val="black"/>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901884641"/>
              </p:ext>
            </p:extLst>
          </p:nvPr>
        </p:nvGraphicFramePr>
        <p:xfrm>
          <a:off x="921964" y="2776616"/>
          <a:ext cx="4968552" cy="3564645"/>
        </p:xfrm>
        <a:graphic>
          <a:graphicData uri="http://schemas.openxmlformats.org/drawingml/2006/table">
            <a:tbl>
              <a:tblPr firstRow="1" bandRow="1">
                <a:tableStyleId>{5940675A-B579-460E-94D1-54222C63F5DA}</a:tableStyleId>
              </a:tblPr>
              <a:tblGrid>
                <a:gridCol w="576064"/>
                <a:gridCol w="648072"/>
                <a:gridCol w="576064"/>
                <a:gridCol w="1211046"/>
                <a:gridCol w="517146"/>
                <a:gridCol w="864096"/>
                <a:gridCol w="576064"/>
              </a:tblGrid>
              <a:tr h="509235">
                <a:tc>
                  <a:txBody>
                    <a:bodyPr/>
                    <a:lstStyle/>
                    <a:p>
                      <a:endParaRPr lang="zh-TW" altLang="en-US" dirty="0"/>
                    </a:p>
                  </a:txBody>
                  <a:tcPr>
                    <a:solidFill>
                      <a:schemeClr val="bg1">
                        <a:lumMod val="85000"/>
                      </a:schemeClr>
                    </a:solidFill>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r h="509235">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509235">
                <a:tc>
                  <a:txBody>
                    <a:bodyPr/>
                    <a:lstStyle/>
                    <a:p>
                      <a:endParaRPr lang="zh-TW" altLang="en-US"/>
                    </a:p>
                  </a:txBody>
                  <a:tcPr/>
                </a:tc>
                <a:tc>
                  <a:txBody>
                    <a:bodyPr/>
                    <a:lstStyle/>
                    <a:p>
                      <a:endParaRPr lang="zh-TW" altLang="en-US"/>
                    </a:p>
                  </a:txBody>
                  <a:tcPr/>
                </a:tc>
                <a:tc>
                  <a:txBody>
                    <a:bodyPr/>
                    <a:lstStyle/>
                    <a:p>
                      <a:endParaRPr lang="zh-TW" altLang="en-US" dirty="0">
                        <a:solidFill>
                          <a:schemeClr val="bg1">
                            <a:lumMod val="85000"/>
                          </a:schemeClr>
                        </a:solidFill>
                      </a:endParaRPr>
                    </a:p>
                  </a:txBody>
                  <a:tcPr>
                    <a:solidFill>
                      <a:schemeClr val="bg1">
                        <a:lumMod val="85000"/>
                      </a:schemeClr>
                    </a:solidFill>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c>
                  <a:txBody>
                    <a:bodyPr/>
                    <a:lstStyle/>
                    <a:p>
                      <a:endParaRPr lang="zh-TW" altLang="en-US" dirty="0"/>
                    </a:p>
                  </a:txBody>
                  <a:tcPr/>
                </a:tc>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509235">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solidFill>
                      <a:schemeClr val="bg1">
                        <a:lumMod val="85000"/>
                      </a:schemeClr>
                    </a:solidFill>
                  </a:tcPr>
                </a:tc>
              </a:tr>
            </a:tbl>
          </a:graphicData>
        </a:graphic>
      </p:graphicFrame>
      <p:sp>
        <p:nvSpPr>
          <p:cNvPr id="5" name="文字方塊 4"/>
          <p:cNvSpPr txBox="1"/>
          <p:nvPr/>
        </p:nvSpPr>
        <p:spPr>
          <a:xfrm>
            <a:off x="536399" y="2846074"/>
            <a:ext cx="461665" cy="3405741"/>
          </a:xfrm>
          <a:prstGeom prst="rect">
            <a:avLst/>
          </a:prstGeom>
          <a:noFill/>
        </p:spPr>
        <p:txBody>
          <a:bodyPr vert="eaVert" wrap="none" rtlCol="0">
            <a:spAutoFit/>
          </a:bodyPr>
          <a:lstStyle/>
          <a:p>
            <a:r>
              <a:rPr lang="zh-TW" altLang="en-US" dirty="0" smtClean="0">
                <a:solidFill>
                  <a:prstClr val="black"/>
                </a:solidFill>
              </a:rPr>
              <a:t>他      是  一位   台大  的   教授   。</a:t>
            </a:r>
            <a:endParaRPr lang="zh-TW" altLang="en-US" dirty="0">
              <a:solidFill>
                <a:prstClr val="black"/>
              </a:solidFill>
            </a:endParaRPr>
          </a:p>
        </p:txBody>
      </p:sp>
      <p:sp>
        <p:nvSpPr>
          <p:cNvPr id="7" name="橢圓 6"/>
          <p:cNvSpPr/>
          <p:nvPr/>
        </p:nvSpPr>
        <p:spPr>
          <a:xfrm>
            <a:off x="1360785" y="2705276"/>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m</a:t>
            </a:r>
            <a:endParaRPr lang="zh-TW" altLang="en-US" dirty="0">
              <a:solidFill>
                <a:prstClr val="black"/>
              </a:solidFill>
            </a:endParaRPr>
          </a:p>
        </p:txBody>
      </p:sp>
      <p:sp>
        <p:nvSpPr>
          <p:cNvPr id="18" name="橢圓 17"/>
          <p:cNvSpPr/>
          <p:nvPr/>
        </p:nvSpPr>
        <p:spPr>
          <a:xfrm>
            <a:off x="2014909" y="3196508"/>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m</a:t>
            </a:r>
            <a:endParaRPr lang="zh-TW" altLang="en-US" dirty="0">
              <a:solidFill>
                <a:prstClr val="black"/>
              </a:solidFill>
            </a:endParaRPr>
          </a:p>
        </p:txBody>
      </p:sp>
      <p:sp>
        <p:nvSpPr>
          <p:cNvPr id="11" name="弧形箭號 (下彎) 10"/>
          <p:cNvSpPr/>
          <p:nvPr/>
        </p:nvSpPr>
        <p:spPr>
          <a:xfrm>
            <a:off x="2675681" y="3557044"/>
            <a:ext cx="1872208" cy="301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3" name="橢圓 22"/>
          <p:cNvSpPr/>
          <p:nvPr/>
        </p:nvSpPr>
        <p:spPr>
          <a:xfrm>
            <a:off x="3382129" y="3369868"/>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a:solidFill>
                  <a:prstClr val="black"/>
                </a:solidFill>
              </a:rPr>
              <a:t>d</a:t>
            </a:r>
            <a:endParaRPr lang="zh-TW" altLang="en-US" dirty="0">
              <a:solidFill>
                <a:prstClr val="black"/>
              </a:solidFill>
            </a:endParaRPr>
          </a:p>
        </p:txBody>
      </p:sp>
      <p:sp>
        <p:nvSpPr>
          <p:cNvPr id="25" name="橢圓 24"/>
          <p:cNvSpPr/>
          <p:nvPr/>
        </p:nvSpPr>
        <p:spPr>
          <a:xfrm>
            <a:off x="4285257" y="4226324"/>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s</a:t>
            </a:r>
            <a:endParaRPr lang="zh-TW" altLang="en-US" dirty="0">
              <a:solidFill>
                <a:prstClr val="black"/>
              </a:solidFill>
            </a:endParaRPr>
          </a:p>
        </p:txBody>
      </p:sp>
      <p:sp>
        <p:nvSpPr>
          <p:cNvPr id="26" name="橢圓 25"/>
          <p:cNvSpPr/>
          <p:nvPr/>
        </p:nvSpPr>
        <p:spPr>
          <a:xfrm>
            <a:off x="3781201" y="4752704"/>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s</a:t>
            </a:r>
            <a:endParaRPr lang="zh-TW" altLang="en-US" dirty="0">
              <a:solidFill>
                <a:prstClr val="black"/>
              </a:solidFill>
            </a:endParaRPr>
          </a:p>
        </p:txBody>
      </p:sp>
      <p:sp>
        <p:nvSpPr>
          <p:cNvPr id="27" name="弧形箭號 (下彎) 26"/>
          <p:cNvSpPr/>
          <p:nvPr/>
        </p:nvSpPr>
        <p:spPr>
          <a:xfrm>
            <a:off x="3896714" y="5066508"/>
            <a:ext cx="1515271" cy="301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8" name="橢圓 27"/>
          <p:cNvSpPr/>
          <p:nvPr/>
        </p:nvSpPr>
        <p:spPr>
          <a:xfrm>
            <a:off x="4547889" y="4903256"/>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a:solidFill>
                  <a:prstClr val="black"/>
                </a:solidFill>
              </a:rPr>
              <a:t>d</a:t>
            </a:r>
            <a:endParaRPr lang="zh-TW" altLang="en-US" dirty="0">
              <a:solidFill>
                <a:prstClr val="black"/>
              </a:solidFill>
            </a:endParaRPr>
          </a:p>
        </p:txBody>
      </p:sp>
      <p:sp>
        <p:nvSpPr>
          <p:cNvPr id="1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文字方塊 1"/>
          <p:cNvSpPr txBox="1"/>
          <p:nvPr/>
        </p:nvSpPr>
        <p:spPr>
          <a:xfrm>
            <a:off x="6228184" y="2854677"/>
            <a:ext cx="2808312" cy="707886"/>
          </a:xfrm>
          <a:prstGeom prst="rect">
            <a:avLst/>
          </a:prstGeom>
          <a:noFill/>
        </p:spPr>
        <p:txBody>
          <a:bodyPr wrap="square" rtlCol="0">
            <a:spAutoFit/>
          </a:bodyPr>
          <a:lstStyle/>
          <a:p>
            <a:r>
              <a:rPr lang="en-US" altLang="zh-TW" sz="2000" dirty="0" smtClean="0">
                <a:solidFill>
                  <a:prstClr val="black"/>
                </a:solidFill>
                <a:latin typeface="Times New Roman" pitchFamily="18" charset="0"/>
                <a:cs typeface="Times New Roman" pitchFamily="18" charset="0"/>
              </a:rPr>
              <a:t>Probabilities trained with parallel bilingual corpora</a:t>
            </a:r>
            <a:endParaRPr lang="zh-TW" alt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307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15200"/>
            <a:ext cx="8229600" cy="633600"/>
          </a:xfrm>
        </p:spPr>
        <p:txBody>
          <a:bodyPr>
            <a:normAutofit/>
          </a:bodyPr>
          <a:lstStyle/>
          <a:p>
            <a:pPr algn="l">
              <a:lnSpc>
                <a:spcPct val="90000"/>
              </a:lnSpc>
            </a:pPr>
            <a:r>
              <a:rPr lang="en-US" altLang="zh-TW" sz="3300" b="1" dirty="0" smtClean="0">
                <a:latin typeface="Times New Roman" pitchFamily="18" charset="0"/>
              </a:rPr>
              <a:t>Modeling the Phrases</a:t>
            </a:r>
            <a:endParaRPr lang="zh-TW" altLang="en-US" sz="3300" b="1" dirty="0">
              <a:latin typeface="Times New Roman" pitchFamily="18" charset="0"/>
            </a:endParaRPr>
          </a:p>
        </p:txBody>
      </p:sp>
      <p:sp>
        <p:nvSpPr>
          <p:cNvPr id="4" name="投影片編號版面配置區 3"/>
          <p:cNvSpPr>
            <a:spLocks noGrp="1"/>
          </p:cNvSpPr>
          <p:nvPr>
            <p:ph type="sldNum" sz="quarter" idx="12"/>
          </p:nvPr>
        </p:nvSpPr>
        <p:spPr/>
        <p:txBody>
          <a:bodyPr/>
          <a:lstStyle/>
          <a:p>
            <a:fld id="{B8FB9254-3C86-4EC3-BC94-4857733A6CFD}" type="slidenum">
              <a:rPr lang="zh-TW" altLang="en-US" smtClean="0">
                <a:solidFill>
                  <a:prstClr val="black">
                    <a:tint val="75000"/>
                  </a:prstClr>
                </a:solidFill>
              </a:rPr>
              <a:pPr/>
              <a:t>73</a:t>
            </a:fld>
            <a:endParaRPr lang="zh-TW" altLang="en-US">
              <a:solidFill>
                <a:prstClr val="black">
                  <a:tint val="75000"/>
                </a:prstClr>
              </a:solidFill>
            </a:endParaRPr>
          </a:p>
        </p:txBody>
      </p:sp>
      <p:pic>
        <p:nvPicPr>
          <p:cNvPr id="3076" name="Picture 4"/>
          <p:cNvPicPr>
            <a:picLocks noChangeAspect="1" noChangeArrowheads="1"/>
          </p:cNvPicPr>
          <p:nvPr/>
        </p:nvPicPr>
        <p:blipFill>
          <a:blip r:embed="rId2" cstate="print"/>
          <a:srcRect/>
          <a:stretch>
            <a:fillRect/>
          </a:stretch>
        </p:blipFill>
        <p:spPr bwMode="auto">
          <a:xfrm>
            <a:off x="827584" y="836712"/>
            <a:ext cx="7338060" cy="5486400"/>
          </a:xfrm>
          <a:prstGeom prst="rect">
            <a:avLst/>
          </a:prstGeom>
          <a:noFill/>
          <a:ln w="9525">
            <a:noFill/>
            <a:miter lim="800000"/>
            <a:headEnd/>
            <a:tailEnd/>
          </a:ln>
        </p:spPr>
      </p:pic>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24480704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15200"/>
            <a:ext cx="8229600" cy="633600"/>
          </a:xfrm>
        </p:spPr>
        <p:txBody>
          <a:bodyPr>
            <a:normAutofit/>
          </a:bodyPr>
          <a:lstStyle/>
          <a:p>
            <a:pPr algn="l">
              <a:lnSpc>
                <a:spcPct val="90000"/>
              </a:lnSpc>
            </a:pPr>
            <a:r>
              <a:rPr lang="en-US" altLang="zh-TW" sz="3300" b="1" dirty="0" smtClean="0">
                <a:latin typeface="Times New Roman" pitchFamily="18" charset="0"/>
              </a:rPr>
              <a:t>Decoding Considering Phrases</a:t>
            </a:r>
            <a:endParaRPr lang="zh-TW" altLang="en-US" sz="3300" b="1" dirty="0">
              <a:latin typeface="Times New Roman" pitchFamily="18" charset="0"/>
            </a:endParaRPr>
          </a:p>
        </p:txBody>
      </p:sp>
      <p:sp>
        <p:nvSpPr>
          <p:cNvPr id="3" name="內容版面配置區 2"/>
          <p:cNvSpPr>
            <a:spLocks noGrp="1"/>
          </p:cNvSpPr>
          <p:nvPr>
            <p:ph idx="1"/>
          </p:nvPr>
        </p:nvSpPr>
        <p:spPr>
          <a:xfrm>
            <a:off x="0" y="991269"/>
            <a:ext cx="9144000" cy="2653034"/>
          </a:xfrm>
        </p:spPr>
        <p:txBody>
          <a:bodyPr>
            <a:spAutoFit/>
          </a:bodyPr>
          <a:lstStyle/>
          <a:p>
            <a:r>
              <a:rPr lang="en-US" altLang="zh-TW" b="1" dirty="0" smtClean="0">
                <a:latin typeface="Times New Roman" pitchFamily="18" charset="0"/>
                <a:cs typeface="Times New Roman" pitchFamily="18" charset="0"/>
              </a:rPr>
              <a:t>Phrase-based Translation</a:t>
            </a:r>
          </a:p>
          <a:p>
            <a:pPr lvl="1"/>
            <a:r>
              <a:rPr lang="en-US" altLang="zh-TW" dirty="0" smtClean="0">
                <a:latin typeface="Times New Roman" pitchFamily="18" charset="0"/>
                <a:cs typeface="Times New Roman" pitchFamily="18" charset="0"/>
              </a:rPr>
              <a:t>first source word covered</a:t>
            </a:r>
          </a:p>
          <a:p>
            <a:pPr lvl="1"/>
            <a:r>
              <a:rPr lang="en-US" altLang="zh-TW" dirty="0" smtClean="0">
                <a:latin typeface="Times New Roman" pitchFamily="18" charset="0"/>
                <a:cs typeface="Times New Roman" pitchFamily="18" charset="0"/>
              </a:rPr>
              <a:t>last source word covered</a:t>
            </a:r>
          </a:p>
          <a:p>
            <a:pPr lvl="1"/>
            <a:r>
              <a:rPr lang="en-US" altLang="zh-TW" dirty="0" smtClean="0">
                <a:latin typeface="Times New Roman" pitchFamily="18" charset="0"/>
                <a:cs typeface="Times New Roman" pitchFamily="18" charset="0"/>
              </a:rPr>
              <a:t>phrase translation considered</a:t>
            </a:r>
          </a:p>
          <a:p>
            <a:pPr lvl="1"/>
            <a:r>
              <a:rPr lang="en-US" altLang="zh-TW" dirty="0" smtClean="0">
                <a:latin typeface="Times New Roman" pitchFamily="18" charset="0"/>
                <a:cs typeface="Times New Roman" pitchFamily="18" charset="0"/>
              </a:rPr>
              <a:t>phrase translation probabilities trained</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B8FB9254-3C86-4EC3-BC94-4857733A6CFD}" type="slidenum">
              <a:rPr lang="zh-TW" altLang="en-US" smtClean="0">
                <a:solidFill>
                  <a:prstClr val="black">
                    <a:tint val="75000"/>
                  </a:prstClr>
                </a:solidFill>
              </a:rPr>
              <a:pPr/>
              <a:t>74</a:t>
            </a:fld>
            <a:endParaRPr lang="zh-TW" altLang="en-US">
              <a:solidFill>
                <a:prstClr val="black">
                  <a:tint val="75000"/>
                </a:prstClr>
              </a:solidFill>
            </a:endParaRPr>
          </a:p>
        </p:txBody>
      </p:sp>
      <p:pic>
        <p:nvPicPr>
          <p:cNvPr id="4099" name="Picture 3"/>
          <p:cNvPicPr>
            <a:picLocks noChangeArrowheads="1"/>
          </p:cNvPicPr>
          <p:nvPr/>
        </p:nvPicPr>
        <p:blipFill>
          <a:blip r:embed="rId3" cstate="print"/>
          <a:srcRect/>
          <a:stretch>
            <a:fillRect/>
          </a:stretch>
        </p:blipFill>
        <p:spPr bwMode="auto">
          <a:xfrm>
            <a:off x="233772" y="4149079"/>
            <a:ext cx="8771382" cy="2330958"/>
          </a:xfrm>
          <a:prstGeom prst="rect">
            <a:avLst/>
          </a:prstGeom>
          <a:noFill/>
          <a:ln w="9525">
            <a:noFill/>
            <a:miter lim="800000"/>
            <a:headEnd/>
            <a:tailEnd/>
          </a:ln>
        </p:spPr>
      </p:pic>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30114367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References for Translation</a:t>
            </a:r>
          </a:p>
        </p:txBody>
      </p:sp>
      <p:sp>
        <p:nvSpPr>
          <p:cNvPr id="34819" name="Rectangle 3"/>
          <p:cNvSpPr>
            <a:spLocks noGrp="1" noChangeArrowheads="1"/>
          </p:cNvSpPr>
          <p:nvPr>
            <p:ph type="body" sz="half" idx="1"/>
          </p:nvPr>
        </p:nvSpPr>
        <p:spPr bwMode="auto">
          <a:xfrm>
            <a:off x="0" y="907200"/>
            <a:ext cx="9144000" cy="5973430"/>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spcBef>
                <a:spcPts val="500"/>
              </a:spcBef>
            </a:pPr>
            <a:r>
              <a:rPr lang="en-US" altLang="zh-TW" sz="2400" b="1" dirty="0" smtClean="0">
                <a:latin typeface="Times New Roman" pitchFamily="18" charset="0"/>
              </a:rPr>
              <a:t>A Survey of Statistical Machine Translation</a:t>
            </a:r>
          </a:p>
          <a:p>
            <a:pPr marL="581025" lvl="1" indent="-180975">
              <a:spcBef>
                <a:spcPts val="500"/>
              </a:spcBef>
            </a:pPr>
            <a:r>
              <a:rPr lang="en-US" altLang="zh-TW" sz="2000" dirty="0" smtClean="0">
                <a:latin typeface="Times New Roman" pitchFamily="18" charset="0"/>
                <a:cs typeface="Times New Roman" pitchFamily="18" charset="0"/>
              </a:rPr>
              <a:t>Adam Lopez</a:t>
            </a:r>
          </a:p>
          <a:p>
            <a:pPr marL="581025" lvl="1" indent="-180975">
              <a:spcBef>
                <a:spcPts val="500"/>
              </a:spcBef>
            </a:pPr>
            <a:r>
              <a:rPr lang="en-US" altLang="zh-TW" sz="2000" dirty="0" smtClean="0">
                <a:latin typeface="Times New Roman" pitchFamily="18" charset="0"/>
                <a:cs typeface="Times New Roman" pitchFamily="18" charset="0"/>
              </a:rPr>
              <a:t>Tech. report of Univ. of Maryland</a:t>
            </a:r>
            <a:endParaRPr lang="en-US" altLang="zh-TW" sz="1800" dirty="0" smtClean="0">
              <a:latin typeface="Times New Roman" pitchFamily="18" charset="0"/>
              <a:cs typeface="Times New Roman" pitchFamily="18" charset="0"/>
            </a:endParaRPr>
          </a:p>
          <a:p>
            <a:pPr marL="180975" indent="-180975">
              <a:spcBef>
                <a:spcPts val="500"/>
              </a:spcBef>
            </a:pPr>
            <a:r>
              <a:rPr lang="en-US" altLang="zh-TW" sz="2400" b="1" dirty="0">
                <a:latin typeface="Times New Roman" pitchFamily="18" charset="0"/>
              </a:rPr>
              <a:t>Statistical Machine Translation</a:t>
            </a:r>
          </a:p>
          <a:p>
            <a:pPr marL="581025" lvl="1" indent="-180975">
              <a:spcBef>
                <a:spcPts val="500"/>
              </a:spcBef>
            </a:pPr>
            <a:r>
              <a:rPr lang="en-US" altLang="zh-TW" sz="2000" dirty="0" smtClean="0">
                <a:latin typeface="Times New Roman" pitchFamily="18" charset="0"/>
                <a:cs typeface="Times New Roman" pitchFamily="18" charset="0"/>
              </a:rPr>
              <a:t>Philipp </a:t>
            </a:r>
            <a:r>
              <a:rPr lang="en-US" altLang="zh-TW" sz="2000" dirty="0">
                <a:latin typeface="Times New Roman" pitchFamily="18" charset="0"/>
                <a:cs typeface="Times New Roman" pitchFamily="18" charset="0"/>
              </a:rPr>
              <a:t>Koehn</a:t>
            </a:r>
            <a:endParaRPr lang="en-US" altLang="zh-TW" sz="2000" dirty="0" smtClean="0">
              <a:latin typeface="Times New Roman" pitchFamily="18" charset="0"/>
              <a:cs typeface="Times New Roman" pitchFamily="18" charset="0"/>
            </a:endParaRPr>
          </a:p>
          <a:p>
            <a:pPr marL="581025" lvl="1" indent="-180975">
              <a:spcBef>
                <a:spcPts val="500"/>
              </a:spcBef>
            </a:pPr>
            <a:r>
              <a:rPr lang="en-US" altLang="zh-TW" sz="2000" dirty="0">
                <a:latin typeface="Times New Roman" pitchFamily="18" charset="0"/>
                <a:cs typeface="Times New Roman" pitchFamily="18" charset="0"/>
              </a:rPr>
              <a:t>Cambridge University </a:t>
            </a:r>
            <a:r>
              <a:rPr lang="en-US" altLang="zh-TW" sz="2000" dirty="0" smtClean="0">
                <a:latin typeface="Times New Roman" pitchFamily="18" charset="0"/>
                <a:cs typeface="Times New Roman" pitchFamily="18" charset="0"/>
              </a:rPr>
              <a:t>Press</a:t>
            </a:r>
            <a:endParaRPr lang="en-US" altLang="zh-TW" sz="1800" dirty="0" smtClean="0">
              <a:latin typeface="Times New Roman" pitchFamily="18" charset="0"/>
              <a:cs typeface="Times New Roman" pitchFamily="18" charset="0"/>
            </a:endParaRPr>
          </a:p>
          <a:p>
            <a:pPr marL="180975" indent="-180975">
              <a:spcBef>
                <a:spcPts val="500"/>
              </a:spcBef>
            </a:pPr>
            <a:r>
              <a:rPr lang="en-US" altLang="zh-TW" sz="2400" b="1" dirty="0">
                <a:latin typeface="Times New Roman" pitchFamily="18" charset="0"/>
              </a:rPr>
              <a:t>Building a Phrase-based Machine Translation System</a:t>
            </a:r>
          </a:p>
          <a:p>
            <a:pPr marL="581025" lvl="1" indent="-180975">
              <a:spcBef>
                <a:spcPts val="500"/>
              </a:spcBef>
            </a:pPr>
            <a:r>
              <a:rPr lang="en-US" altLang="zh-TW" sz="2000" dirty="0">
                <a:latin typeface="Times New Roman" pitchFamily="18" charset="0"/>
                <a:cs typeface="Times New Roman" pitchFamily="18" charset="0"/>
              </a:rPr>
              <a:t>Kevin Duh and Graham </a:t>
            </a:r>
            <a:r>
              <a:rPr lang="en-US" altLang="zh-TW" sz="2000" dirty="0" err="1">
                <a:latin typeface="Times New Roman" pitchFamily="18" charset="0"/>
                <a:cs typeface="Times New Roman" pitchFamily="18" charset="0"/>
              </a:rPr>
              <a:t>Neubig</a:t>
            </a:r>
            <a:endParaRPr lang="en-US" altLang="zh-TW" sz="2000" dirty="0">
              <a:latin typeface="Times New Roman" pitchFamily="18" charset="0"/>
              <a:cs typeface="Times New Roman" pitchFamily="18" charset="0"/>
            </a:endParaRPr>
          </a:p>
          <a:p>
            <a:pPr marL="581025" lvl="1" indent="-180975">
              <a:spcBef>
                <a:spcPts val="500"/>
              </a:spcBef>
            </a:pPr>
            <a:r>
              <a:rPr lang="en-US" altLang="zh-TW" sz="2000" dirty="0">
                <a:latin typeface="Times New Roman" pitchFamily="18" charset="0"/>
                <a:cs typeface="Times New Roman" pitchFamily="18" charset="0"/>
              </a:rPr>
              <a:t>Lecture note of “Statistical Machine Translation,”</a:t>
            </a:r>
            <a:r>
              <a:rPr lang="zh-TW" altLang="en-US" sz="2000" dirty="0">
                <a:latin typeface="Times New Roman" pitchFamily="18" charset="0"/>
                <a:cs typeface="Times New Roman" pitchFamily="18" charset="0"/>
              </a:rPr>
              <a:t> </a:t>
            </a:r>
            <a:r>
              <a:rPr lang="en-US" altLang="zh-TW" sz="2000" dirty="0">
                <a:latin typeface="Times New Roman" pitchFamily="18" charset="0"/>
                <a:cs typeface="Times New Roman" pitchFamily="18" charset="0"/>
              </a:rPr>
              <a:t>NAIST, 2012 </a:t>
            </a:r>
            <a:r>
              <a:rPr lang="en-US" altLang="zh-TW" sz="2000" dirty="0" smtClean="0">
                <a:latin typeface="Times New Roman" pitchFamily="18" charset="0"/>
                <a:cs typeface="Times New Roman" pitchFamily="18" charset="0"/>
              </a:rPr>
              <a:t>spring</a:t>
            </a:r>
          </a:p>
          <a:p>
            <a:pPr marL="180975" indent="-180975">
              <a:spcBef>
                <a:spcPts val="500"/>
              </a:spcBef>
            </a:pPr>
            <a:r>
              <a:rPr lang="en-US" altLang="zh-TW" sz="2400" b="1" dirty="0">
                <a:latin typeface="Times New Roman" pitchFamily="18" charset="0"/>
              </a:rPr>
              <a:t>Speech Recognition, </a:t>
            </a:r>
            <a:r>
              <a:rPr lang="en-US" altLang="zh-TW" sz="2400" b="1" dirty="0" smtClean="0">
                <a:latin typeface="Times New Roman" pitchFamily="18" charset="0"/>
              </a:rPr>
              <a:t>Machine Translation, and Speech Translation </a:t>
            </a:r>
            <a:r>
              <a:rPr lang="en-US" altLang="zh-TW" sz="2400" b="1" dirty="0">
                <a:latin typeface="Times New Roman" panose="02020603050405020304" pitchFamily="18" charset="0"/>
                <a:cs typeface="Times New Roman" panose="02020603050405020304" pitchFamily="18" charset="0"/>
              </a:rPr>
              <a:t>‒</a:t>
            </a:r>
            <a:r>
              <a:rPr lang="en-US" altLang="zh-TW" sz="2400" b="1" dirty="0" smtClean="0">
                <a:latin typeface="Times New Roman" pitchFamily="18" charset="0"/>
              </a:rPr>
              <a:t> A </a:t>
            </a:r>
            <a:r>
              <a:rPr lang="en-US" altLang="zh-TW" sz="2400" b="1" dirty="0">
                <a:latin typeface="Times New Roman" pitchFamily="18" charset="0"/>
              </a:rPr>
              <a:t>Unified Discriminative Learning </a:t>
            </a:r>
            <a:r>
              <a:rPr lang="en-US" altLang="zh-TW" sz="2400" b="1" dirty="0" smtClean="0">
                <a:latin typeface="Times New Roman" pitchFamily="18" charset="0"/>
              </a:rPr>
              <a:t>Paradigm</a:t>
            </a:r>
            <a:endParaRPr lang="en-US" altLang="zh-TW" sz="2400" b="1" dirty="0">
              <a:latin typeface="Times New Roman" pitchFamily="18" charset="0"/>
            </a:endParaRPr>
          </a:p>
          <a:p>
            <a:pPr marL="581025" lvl="1" indent="-180975">
              <a:spcBef>
                <a:spcPts val="500"/>
              </a:spcBef>
            </a:pPr>
            <a:r>
              <a:rPr lang="en-US" altLang="zh-TW" sz="2000" dirty="0" smtClean="0">
                <a:latin typeface="Times New Roman" pitchFamily="18" charset="0"/>
                <a:cs typeface="Times New Roman" pitchFamily="18" charset="0"/>
              </a:rPr>
              <a:t>IEEE </a:t>
            </a:r>
            <a:r>
              <a:rPr lang="en-US" altLang="zh-TW" sz="2000" dirty="0">
                <a:latin typeface="Times New Roman" pitchFamily="18" charset="0"/>
                <a:cs typeface="Times New Roman" pitchFamily="18" charset="0"/>
              </a:rPr>
              <a:t>Signal </a:t>
            </a:r>
            <a:r>
              <a:rPr lang="en-US" altLang="zh-TW" sz="2000" dirty="0" smtClean="0">
                <a:latin typeface="Times New Roman" pitchFamily="18" charset="0"/>
                <a:cs typeface="Times New Roman" pitchFamily="18" charset="0"/>
              </a:rPr>
              <a:t>Processing Magazine</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Sept 2011</a:t>
            </a:r>
            <a:endParaRPr lang="en-US" altLang="zh-TW" sz="1800" dirty="0" smtClean="0">
              <a:latin typeface="Times New Roman" pitchFamily="18" charset="0"/>
              <a:cs typeface="Times New Roman" pitchFamily="18" charset="0"/>
            </a:endParaRPr>
          </a:p>
          <a:p>
            <a:pPr marL="180975" lvl="1" indent="-180975">
              <a:spcBef>
                <a:spcPts val="500"/>
              </a:spcBef>
              <a:buFont typeface="Arial" pitchFamily="34" charset="0"/>
              <a:buChar char="•"/>
            </a:pPr>
            <a:r>
              <a:rPr lang="en-US" altLang="zh-TW" sz="2400" b="1" dirty="0" smtClean="0">
                <a:latin typeface="Times New Roman" pitchFamily="18" charset="0"/>
              </a:rPr>
              <a:t>Moses: Open </a:t>
            </a:r>
            <a:r>
              <a:rPr lang="en-US" altLang="zh-TW" sz="2400" b="1" dirty="0">
                <a:latin typeface="Times New Roman" pitchFamily="18" charset="0"/>
              </a:rPr>
              <a:t>Source Toolkit for Statistical Machine </a:t>
            </a:r>
            <a:r>
              <a:rPr lang="en-US" altLang="zh-TW" sz="2400" b="1" dirty="0" smtClean="0">
                <a:latin typeface="Times New Roman" pitchFamily="18" charset="0"/>
              </a:rPr>
              <a:t>Translation</a:t>
            </a:r>
          </a:p>
          <a:p>
            <a:pPr marL="581025" lvl="1" indent="-180975">
              <a:spcBef>
                <a:spcPts val="500"/>
              </a:spcBef>
            </a:pPr>
            <a:r>
              <a:rPr lang="en-US" altLang="zh-TW" sz="2000" dirty="0">
                <a:latin typeface="Times New Roman" pitchFamily="18" charset="0"/>
              </a:rPr>
              <a:t>Annual Meeting of the Association for Computational Linguistics (ACL</a:t>
            </a:r>
            <a:r>
              <a:rPr lang="en-US" altLang="zh-TW" sz="2000" dirty="0" smtClean="0">
                <a:latin typeface="Times New Roman" pitchFamily="18" charset="0"/>
              </a:rPr>
              <a:t>) </a:t>
            </a:r>
            <a:r>
              <a:rPr lang="en-US" altLang="zh-TW" sz="2000" dirty="0" smtClean="0">
                <a:latin typeface="Times New Roman" pitchFamily="18" charset="0"/>
                <a:cs typeface="Times New Roman" pitchFamily="18" charset="0"/>
              </a:rPr>
              <a:t> demonstration </a:t>
            </a:r>
            <a:r>
              <a:rPr lang="en-US" altLang="zh-TW" sz="2000" dirty="0">
                <a:latin typeface="Times New Roman" pitchFamily="18" charset="0"/>
                <a:cs typeface="Times New Roman" pitchFamily="18" charset="0"/>
              </a:rPr>
              <a:t>session, Prague, Czech Republic, June </a:t>
            </a:r>
            <a:r>
              <a:rPr lang="en-US" altLang="zh-TW" sz="2000" dirty="0" smtClean="0">
                <a:latin typeface="Times New Roman" pitchFamily="18" charset="0"/>
                <a:cs typeface="Times New Roman" pitchFamily="18" charset="0"/>
              </a:rPr>
              <a:t>2007</a:t>
            </a:r>
            <a:endParaRPr lang="en-US" altLang="zh-TW" sz="1800" dirty="0" smtClean="0">
              <a:latin typeface="Times New Roman" pitchFamily="18" charset="0"/>
              <a:cs typeface="Times New Roman" pitchFamily="18" charset="0"/>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20646216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eaLnBrk="1" hangingPunct="1">
              <a:lnSpc>
                <a:spcPct val="90000"/>
              </a:lnSpc>
            </a:pPr>
            <a:r>
              <a:rPr lang="en-US" altLang="zh-TW" sz="3300" b="1" dirty="0" smtClean="0">
                <a:latin typeface="Times New Roman" pitchFamily="18" charset="0"/>
              </a:rPr>
              <a:t>References for Speech Recognition Updates</a:t>
            </a:r>
          </a:p>
        </p:txBody>
      </p:sp>
      <p:sp>
        <p:nvSpPr>
          <p:cNvPr id="34819" name="Rectangle 3"/>
          <p:cNvSpPr>
            <a:spLocks noGrp="1" noChangeArrowheads="1"/>
          </p:cNvSpPr>
          <p:nvPr>
            <p:ph type="body" sz="half" idx="1"/>
          </p:nvPr>
        </p:nvSpPr>
        <p:spPr bwMode="auto">
          <a:xfrm>
            <a:off x="0" y="907200"/>
            <a:ext cx="9144000" cy="2934137"/>
          </a:xfrm>
          <a:noFill/>
          <a:ln>
            <a:miter lim="800000"/>
            <a:headEnd/>
            <a:tailEnd/>
          </a:ln>
        </p:spPr>
        <p:txBody>
          <a:bodyPr vert="horz" wrap="square" lIns="91440" tIns="45720" rIns="91440" bIns="45720" numCol="1" anchor="t" anchorCtr="0" compatLnSpc="1">
            <a:prstTxWarp prst="textNoShape">
              <a:avLst/>
            </a:prstTxWarp>
            <a:spAutoFit/>
          </a:bodyPr>
          <a:lstStyle/>
          <a:p>
            <a:pPr marL="180975" lvl="1" indent="-180975">
              <a:spcBef>
                <a:spcPts val="1000"/>
              </a:spcBef>
              <a:buFont typeface="Arial" pitchFamily="34" charset="0"/>
              <a:buChar char="•"/>
            </a:pPr>
            <a:r>
              <a:rPr lang="en-US" altLang="zh-TW" sz="2400" b="1" dirty="0" smtClean="0">
                <a:latin typeface="Times New Roman" pitchFamily="18" charset="0"/>
              </a:rPr>
              <a:t>“Structured </a:t>
            </a:r>
            <a:r>
              <a:rPr lang="en-US" altLang="zh-TW" sz="2400" b="1" dirty="0">
                <a:latin typeface="Times New Roman" pitchFamily="18" charset="0"/>
              </a:rPr>
              <a:t>Discriminative Models for Speech </a:t>
            </a:r>
            <a:r>
              <a:rPr lang="en-US" altLang="zh-TW" sz="2400" b="1" dirty="0" smtClean="0">
                <a:latin typeface="Times New Roman" pitchFamily="18" charset="0"/>
              </a:rPr>
              <a:t>Recognition”, </a:t>
            </a:r>
            <a:r>
              <a:rPr lang="en-US" altLang="zh-TW" sz="2400" b="1" dirty="0">
                <a:latin typeface="Times New Roman" pitchFamily="18" charset="0"/>
              </a:rPr>
              <a:t>IEEE Signal Processing Magazine, Nov 2012</a:t>
            </a:r>
          </a:p>
          <a:p>
            <a:pPr marL="180975" lvl="1" indent="-180975">
              <a:spcBef>
                <a:spcPts val="1000"/>
              </a:spcBef>
              <a:buFont typeface="Arial" pitchFamily="34" charset="0"/>
              <a:buChar char="•"/>
            </a:pPr>
            <a:r>
              <a:rPr lang="en-US" altLang="zh-TW" sz="2400" b="1" dirty="0" smtClean="0">
                <a:latin typeface="Times New Roman" pitchFamily="18" charset="0"/>
              </a:rPr>
              <a:t>“</a:t>
            </a:r>
            <a:r>
              <a:rPr lang="en-US" altLang="zh-TW" sz="2400" b="1" dirty="0" err="1" smtClean="0">
                <a:latin typeface="Times New Roman" pitchFamily="18" charset="0"/>
              </a:rPr>
              <a:t>Subword</a:t>
            </a:r>
            <a:r>
              <a:rPr lang="en-US" altLang="zh-TW" sz="2400" b="1" dirty="0" smtClean="0">
                <a:latin typeface="Times New Roman" pitchFamily="18" charset="0"/>
              </a:rPr>
              <a:t> Modeling for Automatic Speech Recognition”, </a:t>
            </a:r>
            <a:r>
              <a:rPr lang="en-US" altLang="zh-TW" sz="2400" b="1" dirty="0">
                <a:latin typeface="Times New Roman" pitchFamily="18" charset="0"/>
              </a:rPr>
              <a:t>IEEE Signal Processing Magazine, Nov </a:t>
            </a:r>
            <a:r>
              <a:rPr lang="en-US" altLang="zh-TW" sz="2400" b="1" dirty="0" smtClean="0">
                <a:latin typeface="Times New Roman" pitchFamily="18" charset="0"/>
              </a:rPr>
              <a:t>2012</a:t>
            </a:r>
          </a:p>
          <a:p>
            <a:pPr marL="180975" lvl="1" indent="-180975">
              <a:spcBef>
                <a:spcPts val="1000"/>
              </a:spcBef>
              <a:buFont typeface="Arial" pitchFamily="34" charset="0"/>
              <a:buChar char="•"/>
            </a:pPr>
            <a:r>
              <a:rPr lang="en-US" altLang="zh-TW" sz="2400" b="1" dirty="0" smtClean="0">
                <a:latin typeface="Times New Roman" pitchFamily="18" charset="0"/>
              </a:rPr>
              <a:t>“Machine Learning Paradigms for </a:t>
            </a:r>
            <a:r>
              <a:rPr lang="en-US" altLang="zh-TW" sz="2400" b="1" dirty="0">
                <a:latin typeface="Times New Roman" pitchFamily="18" charset="0"/>
              </a:rPr>
              <a:t>Speech </a:t>
            </a:r>
            <a:r>
              <a:rPr lang="en-US" altLang="zh-TW" sz="2400" b="1" dirty="0" smtClean="0">
                <a:latin typeface="Times New Roman" pitchFamily="18" charset="0"/>
              </a:rPr>
              <a:t>Recognition </a:t>
            </a:r>
            <a:r>
              <a:rPr lang="en-US" altLang="zh-TW" sz="2400" b="1" dirty="0" smtClean="0">
                <a:latin typeface="Times New Roman" panose="02020603050405020304" pitchFamily="18" charset="0"/>
                <a:cs typeface="Times New Roman" panose="02020603050405020304" pitchFamily="18" charset="0"/>
              </a:rPr>
              <a:t>‒ An Overview”, </a:t>
            </a:r>
            <a:r>
              <a:rPr lang="en-US" altLang="zh-TW" sz="2400" b="1" dirty="0">
                <a:latin typeface="Times New Roman" pitchFamily="18" charset="0"/>
              </a:rPr>
              <a:t>IEEE Transactions on Audio, Speech and Language Processing, May 2013</a:t>
            </a: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75015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0" y="-117053"/>
            <a:ext cx="9144000" cy="954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en-US" altLang="zh-TW" sz="2800" b="1" dirty="0" smtClean="0">
                <a:latin typeface="Times New Roman" pitchFamily="18" charset="0"/>
              </a:rPr>
              <a:t>Discriminative Training and Minimum Phone Error Rate (MPE) Training For Large Vocabulary Speech Recognition</a:t>
            </a:r>
          </a:p>
        </p:txBody>
      </p:sp>
      <p:sp>
        <p:nvSpPr>
          <p:cNvPr id="17411" name="Rectangle 3"/>
          <p:cNvSpPr>
            <a:spLocks noGrp="1" noChangeArrowheads="1"/>
          </p:cNvSpPr>
          <p:nvPr>
            <p:ph type="body" sz="half" idx="1"/>
          </p:nvPr>
        </p:nvSpPr>
        <p:spPr bwMode="auto">
          <a:xfrm>
            <a:off x="0" y="908050"/>
            <a:ext cx="9144000" cy="5960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200" b="1" dirty="0">
                <a:latin typeface="Times New Roman" pitchFamily="18" charset="0"/>
              </a:rPr>
              <a:t>Minimum Bayesian </a:t>
            </a:r>
            <a:r>
              <a:rPr lang="en-US" altLang="zh-TW" sz="2200" b="1" dirty="0" err="1">
                <a:latin typeface="Times New Roman" pitchFamily="18" charset="0"/>
              </a:rPr>
              <a:t>Risc</a:t>
            </a:r>
            <a:r>
              <a:rPr lang="en-US" altLang="zh-TW" sz="2200" b="1" dirty="0">
                <a:latin typeface="Times New Roman" pitchFamily="18" charset="0"/>
              </a:rPr>
              <a:t> (MBR)</a:t>
            </a:r>
          </a:p>
          <a:p>
            <a:pPr lvl="1" eaLnBrk="1" hangingPunct="1">
              <a:lnSpc>
                <a:spcPct val="90000"/>
              </a:lnSpc>
              <a:spcBef>
                <a:spcPts val="500"/>
              </a:spcBef>
            </a:pPr>
            <a:r>
              <a:rPr lang="en-US" altLang="zh-TW" sz="2000" dirty="0" smtClean="0">
                <a:latin typeface="Times New Roman" pitchFamily="18" charset="0"/>
              </a:rPr>
              <a:t>                                    	adjusting all model parameters to minimize the</a:t>
            </a:r>
          </a:p>
          <a:p>
            <a:pPr marL="3690000" lvl="1" indent="0" eaLnBrk="1" hangingPunct="1">
              <a:lnSpc>
                <a:spcPct val="90000"/>
              </a:lnSpc>
              <a:spcBef>
                <a:spcPts val="0"/>
              </a:spcBef>
              <a:buNone/>
            </a:pPr>
            <a:r>
              <a:rPr lang="en-US" altLang="zh-TW" sz="2000" dirty="0" smtClean="0">
                <a:latin typeface="Times New Roman" pitchFamily="18" charset="0"/>
              </a:rPr>
              <a:t>Bayesian </a:t>
            </a:r>
            <a:r>
              <a:rPr lang="en-US" altLang="zh-TW" sz="2000" dirty="0" err="1" smtClean="0">
                <a:latin typeface="Times New Roman" pitchFamily="18" charset="0"/>
              </a:rPr>
              <a:t>Risc</a:t>
            </a:r>
            <a:endParaRPr lang="en-US" altLang="zh-TW" sz="2000" dirty="0" smtClean="0">
              <a:latin typeface="Times New Roman" pitchFamily="18" charset="0"/>
            </a:endParaRPr>
          </a:p>
          <a:p>
            <a:pPr lvl="2" eaLnBrk="1" hangingPunct="1">
              <a:lnSpc>
                <a:spcPct val="90000"/>
              </a:lnSpc>
              <a:spcBef>
                <a:spcPts val="200"/>
              </a:spcBef>
            </a:pPr>
            <a:r>
              <a:rPr lang="en-US" altLang="zh-TW" sz="1800" dirty="0" smtClean="0">
                <a:latin typeface="Times New Roman" pitchFamily="18" charset="0"/>
              </a:rPr>
              <a:t>Λ: {</a:t>
            </a:r>
            <a:r>
              <a:rPr lang="en-US" altLang="zh-TW" sz="1800" dirty="0" err="1" smtClean="0">
                <a:latin typeface="Times New Roman" pitchFamily="18" charset="0"/>
              </a:rPr>
              <a:t>λ</a:t>
            </a:r>
            <a:r>
              <a:rPr lang="en-US" altLang="zh-TW" sz="1800" baseline="-25000" dirty="0" err="1" smtClean="0">
                <a:latin typeface="Times New Roman" pitchFamily="18" charset="0"/>
              </a:rPr>
              <a:t>i</a:t>
            </a:r>
            <a:r>
              <a:rPr lang="en-US" altLang="zh-TW" sz="1800" dirty="0" err="1" smtClean="0">
                <a:latin typeface="Times New Roman" pitchFamily="18" charset="0"/>
              </a:rPr>
              <a:t>,i</a:t>
            </a:r>
            <a:r>
              <a:rPr lang="en-US" altLang="zh-TW" sz="1800" dirty="0" smtClean="0">
                <a:latin typeface="Times New Roman" pitchFamily="18" charset="0"/>
              </a:rPr>
              <a:t>=1,2,……N} acoustic models</a:t>
            </a:r>
          </a:p>
          <a:p>
            <a:pPr lvl="2" eaLnBrk="1" hangingPunct="1">
              <a:lnSpc>
                <a:spcPct val="90000"/>
              </a:lnSpc>
              <a:spcBef>
                <a:spcPts val="200"/>
              </a:spcBef>
            </a:pPr>
            <a:r>
              <a:rPr lang="en-US" altLang="zh-TW" sz="1800" dirty="0" smtClean="0">
                <a:latin typeface="Times New Roman" pitchFamily="18" charset="0"/>
              </a:rPr>
              <a:t>Γ: Language model parameters</a:t>
            </a:r>
          </a:p>
          <a:p>
            <a:pPr lvl="2" eaLnBrk="1" hangingPunct="1">
              <a:lnSpc>
                <a:spcPct val="90000"/>
              </a:lnSpc>
              <a:spcBef>
                <a:spcPts val="200"/>
              </a:spcBef>
            </a:pPr>
            <a:r>
              <a:rPr lang="en-US" altLang="zh-TW" sz="1800" dirty="0" smtClean="0">
                <a:latin typeface="Times New Roman" pitchFamily="18" charset="0"/>
              </a:rPr>
              <a:t>O</a:t>
            </a:r>
            <a:r>
              <a:rPr lang="en-US" altLang="zh-TW" sz="1800" baseline="-25000" dirty="0" smtClean="0">
                <a:latin typeface="Times New Roman" pitchFamily="18" charset="0"/>
              </a:rPr>
              <a:t>r</a:t>
            </a:r>
            <a:r>
              <a:rPr lang="en-US" altLang="zh-TW" sz="1800" dirty="0" smtClean="0">
                <a:latin typeface="Times New Roman" pitchFamily="18" charset="0"/>
              </a:rPr>
              <a:t> : r-</a:t>
            </a:r>
            <a:r>
              <a:rPr lang="en-US" altLang="zh-TW" sz="1800" dirty="0" err="1" smtClean="0">
                <a:latin typeface="Times New Roman" pitchFamily="18" charset="0"/>
              </a:rPr>
              <a:t>th</a:t>
            </a:r>
            <a:r>
              <a:rPr lang="en-US" altLang="zh-TW" sz="1800" dirty="0" smtClean="0">
                <a:latin typeface="Times New Roman" pitchFamily="18" charset="0"/>
              </a:rPr>
              <a:t> training utterance</a:t>
            </a:r>
          </a:p>
          <a:p>
            <a:pPr lvl="2" eaLnBrk="1" hangingPunct="1">
              <a:lnSpc>
                <a:spcPct val="90000"/>
              </a:lnSpc>
              <a:spcBef>
                <a:spcPts val="200"/>
              </a:spcBef>
            </a:pPr>
            <a:r>
              <a:rPr lang="en-US" altLang="zh-TW" sz="1800" dirty="0" err="1" smtClean="0">
                <a:latin typeface="Times New Roman" pitchFamily="18" charset="0"/>
              </a:rPr>
              <a:t>s</a:t>
            </a:r>
            <a:r>
              <a:rPr lang="en-US" altLang="zh-TW" sz="1800" baseline="-25000" dirty="0" err="1" smtClean="0">
                <a:latin typeface="Times New Roman" pitchFamily="18" charset="0"/>
              </a:rPr>
              <a:t>r</a:t>
            </a:r>
            <a:r>
              <a:rPr lang="en-US" altLang="zh-TW" sz="1800" dirty="0" smtClean="0">
                <a:latin typeface="Times New Roman" pitchFamily="18" charset="0"/>
              </a:rPr>
              <a:t>: correct transcription of O</a:t>
            </a:r>
            <a:r>
              <a:rPr lang="en-US" altLang="zh-TW" sz="1800" baseline="-25000" dirty="0" smtClean="0">
                <a:latin typeface="Times New Roman" pitchFamily="18" charset="0"/>
              </a:rPr>
              <a:t>r</a:t>
            </a:r>
          </a:p>
          <a:p>
            <a:pPr lvl="1" eaLnBrk="1" hangingPunct="1">
              <a:lnSpc>
                <a:spcPct val="90000"/>
              </a:lnSpc>
              <a:spcBef>
                <a:spcPts val="500"/>
              </a:spcBef>
            </a:pPr>
            <a:r>
              <a:rPr lang="en-US" altLang="zh-TW" sz="2000" dirty="0" smtClean="0">
                <a:latin typeface="Times New Roman" pitchFamily="18" charset="0"/>
              </a:rPr>
              <a:t>                                               Bayesian </a:t>
            </a:r>
            <a:r>
              <a:rPr lang="en-US" altLang="zh-TW" sz="2000" dirty="0" err="1" smtClean="0">
                <a:latin typeface="Times New Roman" pitchFamily="18" charset="0"/>
              </a:rPr>
              <a:t>Risc</a:t>
            </a:r>
            <a:endParaRPr lang="en-US" altLang="zh-TW" sz="2000" dirty="0" smtClean="0">
              <a:latin typeface="Times New Roman" pitchFamily="18" charset="0"/>
            </a:endParaRPr>
          </a:p>
          <a:p>
            <a:pPr lvl="2" eaLnBrk="1" hangingPunct="1">
              <a:lnSpc>
                <a:spcPct val="90000"/>
              </a:lnSpc>
              <a:spcBef>
                <a:spcPts val="200"/>
              </a:spcBef>
            </a:pPr>
            <a:r>
              <a:rPr lang="en-US" altLang="zh-TW" sz="1800" dirty="0" smtClean="0">
                <a:latin typeface="Times New Roman" pitchFamily="18" charset="0"/>
              </a:rPr>
              <a:t>u: a possible recognition output found in the lattice</a:t>
            </a:r>
          </a:p>
          <a:p>
            <a:pPr lvl="2" eaLnBrk="1" hangingPunct="1">
              <a:lnSpc>
                <a:spcPct val="90000"/>
              </a:lnSpc>
              <a:spcBef>
                <a:spcPts val="200"/>
              </a:spcBef>
            </a:pPr>
            <a:r>
              <a:rPr lang="en-US" altLang="zh-TW" sz="1800" i="1" dirty="0" smtClean="0">
                <a:latin typeface="Times New Roman" pitchFamily="18" charset="0"/>
              </a:rPr>
              <a:t>L(</a:t>
            </a:r>
            <a:r>
              <a:rPr lang="en-US" altLang="zh-TW" sz="1800" i="1" dirty="0" err="1" smtClean="0">
                <a:latin typeface="Times New Roman" pitchFamily="18" charset="0"/>
              </a:rPr>
              <a:t>u,s</a:t>
            </a:r>
            <a:r>
              <a:rPr lang="en-US" altLang="zh-TW" sz="1800" i="1" baseline="-25000" dirty="0" err="1" smtClean="0">
                <a:latin typeface="Times New Roman" pitchFamily="18" charset="0"/>
              </a:rPr>
              <a:t>r</a:t>
            </a:r>
            <a:r>
              <a:rPr lang="en-US" altLang="zh-TW" sz="1800" i="1" dirty="0" smtClean="0">
                <a:latin typeface="Times New Roman" pitchFamily="18" charset="0"/>
              </a:rPr>
              <a:t>)</a:t>
            </a:r>
            <a:r>
              <a:rPr lang="en-US" altLang="zh-TW" sz="1800" dirty="0" smtClean="0">
                <a:latin typeface="Times New Roman" pitchFamily="18" charset="0"/>
              </a:rPr>
              <a:t> : Loss function</a:t>
            </a:r>
          </a:p>
          <a:p>
            <a:pPr lvl="2" eaLnBrk="1" hangingPunct="1">
              <a:lnSpc>
                <a:spcPct val="90000"/>
              </a:lnSpc>
              <a:spcBef>
                <a:spcPts val="200"/>
              </a:spcBef>
            </a:pPr>
            <a:r>
              <a:rPr lang="en-US" altLang="zh-TW" sz="1800" i="1" dirty="0" smtClean="0">
                <a:latin typeface="Times New Roman" pitchFamily="18" charset="0"/>
              </a:rPr>
              <a:t>P</a:t>
            </a:r>
            <a:r>
              <a:rPr lang="en-US" altLang="zh-TW" sz="1800" i="1" baseline="-25000" dirty="0" smtClean="0"/>
              <a:t>Λ,Γ</a:t>
            </a:r>
            <a:r>
              <a:rPr lang="en-US" altLang="zh-TW" sz="1800" i="1" dirty="0" smtClean="0"/>
              <a:t> </a:t>
            </a:r>
            <a:r>
              <a:rPr lang="en-US" altLang="zh-TW" sz="1800" i="1" dirty="0" smtClean="0">
                <a:latin typeface="Times New Roman" pitchFamily="18" charset="0"/>
              </a:rPr>
              <a:t>(</a:t>
            </a:r>
            <a:r>
              <a:rPr lang="en-US" altLang="zh-TW" sz="1800" i="1" dirty="0" err="1" smtClean="0">
                <a:latin typeface="Times New Roman" pitchFamily="18" charset="0"/>
              </a:rPr>
              <a:t>u|O</a:t>
            </a:r>
            <a:r>
              <a:rPr lang="en-US" altLang="zh-TW" sz="1800" i="1" baseline="-25000" dirty="0" err="1" smtClean="0">
                <a:latin typeface="Times New Roman" pitchFamily="18" charset="0"/>
              </a:rPr>
              <a:t>r</a:t>
            </a:r>
            <a:r>
              <a:rPr lang="en-US" altLang="zh-TW" sz="1800" i="1" dirty="0" smtClean="0">
                <a:latin typeface="Times New Roman" pitchFamily="18" charset="0"/>
              </a:rPr>
              <a:t>)</a:t>
            </a:r>
            <a:r>
              <a:rPr lang="en-US" altLang="zh-TW" sz="1800" dirty="0" smtClean="0">
                <a:latin typeface="Times New Roman" pitchFamily="18" charset="0"/>
              </a:rPr>
              <a:t> : posteriori probability of </a:t>
            </a:r>
            <a:r>
              <a:rPr lang="en-US" altLang="zh-TW" sz="1800" i="1" dirty="0" smtClean="0">
                <a:latin typeface="Times New Roman" pitchFamily="18" charset="0"/>
              </a:rPr>
              <a:t>u</a:t>
            </a:r>
            <a:r>
              <a:rPr lang="en-US" altLang="zh-TW" sz="1800" dirty="0" smtClean="0">
                <a:latin typeface="Times New Roman" pitchFamily="18" charset="0"/>
              </a:rPr>
              <a:t> given O</a:t>
            </a:r>
            <a:r>
              <a:rPr lang="en-US" altLang="zh-TW" sz="1800" i="1" baseline="-25000" dirty="0" smtClean="0">
                <a:latin typeface="Times New Roman" pitchFamily="18" charset="0"/>
              </a:rPr>
              <a:t>r</a:t>
            </a:r>
            <a:r>
              <a:rPr lang="en-US" altLang="zh-TW" sz="1800" dirty="0" smtClean="0">
                <a:latin typeface="Times New Roman" pitchFamily="18" charset="0"/>
              </a:rPr>
              <a:t> based on </a:t>
            </a:r>
            <a:r>
              <a:rPr lang="en-US" altLang="zh-TW" sz="1800" dirty="0" smtClean="0"/>
              <a:t>Λ,Γ</a:t>
            </a:r>
            <a:endParaRPr lang="en-US" altLang="zh-TW" sz="1800" dirty="0" smtClean="0">
              <a:latin typeface="Times New Roman" pitchFamily="18" charset="0"/>
            </a:endParaRPr>
          </a:p>
          <a:p>
            <a:pPr lvl="1" eaLnBrk="1" hangingPunct="1">
              <a:lnSpc>
                <a:spcPct val="90000"/>
              </a:lnSpc>
              <a:spcBef>
                <a:spcPts val="1200"/>
              </a:spcBef>
              <a:spcAft>
                <a:spcPts val="700"/>
              </a:spcAft>
            </a:pPr>
            <a:r>
              <a:rPr lang="en-US" altLang="zh-TW" sz="2000" dirty="0" smtClean="0">
                <a:latin typeface="Times New Roman" pitchFamily="18" charset="0"/>
              </a:rPr>
              <a:t> </a:t>
            </a:r>
          </a:p>
          <a:p>
            <a:pPr lvl="1" eaLnBrk="1" hangingPunct="1">
              <a:lnSpc>
                <a:spcPct val="90000"/>
              </a:lnSpc>
              <a:spcBef>
                <a:spcPts val="1000"/>
              </a:spcBef>
            </a:pPr>
            <a:r>
              <a:rPr lang="en-US" altLang="zh-TW" sz="2000" dirty="0" smtClean="0">
                <a:latin typeface="Times New Roman" pitchFamily="18" charset="0"/>
              </a:rPr>
              <a:t>Other definitions of </a:t>
            </a:r>
            <a:r>
              <a:rPr lang="en-US" altLang="zh-TW" sz="2000" i="1" dirty="0" smtClean="0">
                <a:latin typeface="Times New Roman" pitchFamily="18" charset="0"/>
              </a:rPr>
              <a:t>L(</a:t>
            </a:r>
            <a:r>
              <a:rPr lang="en-US" altLang="zh-TW" sz="2000" i="1" dirty="0" err="1" smtClean="0">
                <a:latin typeface="Times New Roman" pitchFamily="18" charset="0"/>
              </a:rPr>
              <a:t>u,s</a:t>
            </a:r>
            <a:r>
              <a:rPr lang="en-US" altLang="zh-TW" sz="2000" i="1" baseline="-25000" dirty="0" err="1" smtClean="0">
                <a:latin typeface="Times New Roman" pitchFamily="18" charset="0"/>
              </a:rPr>
              <a:t>r</a:t>
            </a:r>
            <a:r>
              <a:rPr lang="en-US" altLang="zh-TW" sz="2000" i="1" dirty="0" smtClean="0">
                <a:latin typeface="Times New Roman" pitchFamily="18" charset="0"/>
              </a:rPr>
              <a:t>) </a:t>
            </a:r>
            <a:r>
              <a:rPr lang="en-US" altLang="zh-TW" sz="2000" dirty="0" smtClean="0">
                <a:latin typeface="Times New Roman" pitchFamily="18" charset="0"/>
              </a:rPr>
              <a:t>possible</a:t>
            </a:r>
          </a:p>
          <a:p>
            <a:pPr marL="180975" indent="-180975">
              <a:lnSpc>
                <a:spcPct val="90000"/>
              </a:lnSpc>
              <a:spcBef>
                <a:spcPts val="200"/>
              </a:spcBef>
            </a:pPr>
            <a:r>
              <a:rPr lang="en-US" altLang="zh-TW" sz="2200" b="1" dirty="0">
                <a:latin typeface="Times New Roman" pitchFamily="18" charset="0"/>
              </a:rPr>
              <a:t>Minimum Phone Error Rate (MPE) Training</a:t>
            </a:r>
          </a:p>
          <a:p>
            <a:pPr lvl="1" eaLnBrk="1" hangingPunct="1">
              <a:lnSpc>
                <a:spcPct val="90000"/>
              </a:lnSpc>
            </a:pPr>
            <a:r>
              <a:rPr lang="en-US" altLang="zh-TW" sz="2000" dirty="0" smtClean="0">
                <a:latin typeface="Times New Roman" pitchFamily="18" charset="0"/>
              </a:rPr>
              <a:t> </a:t>
            </a:r>
          </a:p>
          <a:p>
            <a:pPr lvl="2" eaLnBrk="1" hangingPunct="1">
              <a:lnSpc>
                <a:spcPct val="90000"/>
              </a:lnSpc>
              <a:spcBef>
                <a:spcPts val="1500"/>
              </a:spcBef>
            </a:pPr>
            <a:r>
              <a:rPr lang="en-US" altLang="zh-TW" sz="1800" dirty="0" err="1" smtClean="0">
                <a:latin typeface="Times New Roman" pitchFamily="18" charset="0"/>
              </a:rPr>
              <a:t>Acc</a:t>
            </a:r>
            <a:r>
              <a:rPr lang="en-US" altLang="zh-TW" sz="1800" dirty="0" smtClean="0">
                <a:latin typeface="Times New Roman" pitchFamily="18" charset="0"/>
              </a:rPr>
              <a:t>(</a:t>
            </a:r>
            <a:r>
              <a:rPr lang="en-US" altLang="zh-TW" sz="1800" dirty="0" err="1" smtClean="0">
                <a:latin typeface="Times New Roman" pitchFamily="18" charset="0"/>
              </a:rPr>
              <a:t>u,s</a:t>
            </a:r>
            <a:r>
              <a:rPr lang="en-US" altLang="zh-TW" sz="1800" baseline="-25000" dirty="0" err="1" smtClean="0">
                <a:latin typeface="Times New Roman" pitchFamily="18" charset="0"/>
              </a:rPr>
              <a:t>r</a:t>
            </a:r>
            <a:r>
              <a:rPr lang="en-US" altLang="zh-TW" sz="1800" dirty="0" smtClean="0">
                <a:latin typeface="Times New Roman" pitchFamily="18" charset="0"/>
              </a:rPr>
              <a:t>) : phone accuracy</a:t>
            </a:r>
          </a:p>
          <a:p>
            <a:pPr lvl="1" eaLnBrk="1" hangingPunct="1">
              <a:lnSpc>
                <a:spcPct val="90000"/>
              </a:lnSpc>
            </a:pPr>
            <a:r>
              <a:rPr lang="en-US" altLang="zh-TW" sz="2000" dirty="0" smtClean="0">
                <a:latin typeface="Times New Roman" pitchFamily="18" charset="0"/>
              </a:rPr>
              <a:t>Better features obtainable in the same way</a:t>
            </a:r>
          </a:p>
          <a:p>
            <a:pPr lvl="2" eaLnBrk="1" hangingPunct="1">
              <a:lnSpc>
                <a:spcPct val="90000"/>
              </a:lnSpc>
            </a:pPr>
            <a:r>
              <a:rPr lang="en-US" altLang="zh-TW" sz="1800" dirty="0" smtClean="0">
                <a:latin typeface="Times New Roman" pitchFamily="18" charset="0"/>
              </a:rPr>
              <a:t>e.g.     </a:t>
            </a:r>
            <a:r>
              <a:rPr lang="en-US" altLang="zh-TW" sz="1800" i="1" dirty="0" err="1" smtClean="0">
                <a:latin typeface="Times New Roman" pitchFamily="18" charset="0"/>
              </a:rPr>
              <a:t>y</a:t>
            </a:r>
            <a:r>
              <a:rPr lang="en-US" altLang="zh-TW" sz="1800" i="1" baseline="-25000" dirty="0" err="1" smtClean="0">
                <a:latin typeface="Times New Roman" pitchFamily="18" charset="0"/>
              </a:rPr>
              <a:t>t</a:t>
            </a:r>
            <a:r>
              <a:rPr lang="en-US" altLang="zh-TW" sz="1800" i="1" dirty="0" smtClean="0">
                <a:latin typeface="Times New Roman" pitchFamily="18" charset="0"/>
              </a:rPr>
              <a:t> = </a:t>
            </a:r>
            <a:r>
              <a:rPr lang="en-US" altLang="zh-TW" sz="1800" i="1" dirty="0" err="1" smtClean="0">
                <a:latin typeface="Times New Roman" pitchFamily="18" charset="0"/>
              </a:rPr>
              <a:t>x</a:t>
            </a:r>
            <a:r>
              <a:rPr lang="en-US" altLang="zh-TW" sz="1800" i="1" baseline="-25000" dirty="0" err="1" smtClean="0">
                <a:latin typeface="Times New Roman" pitchFamily="18" charset="0"/>
              </a:rPr>
              <a:t>t</a:t>
            </a:r>
            <a:r>
              <a:rPr lang="en-US" altLang="zh-TW" sz="1800" i="1" dirty="0" smtClean="0">
                <a:latin typeface="Times New Roman" pitchFamily="18" charset="0"/>
              </a:rPr>
              <a:t> + </a:t>
            </a:r>
            <a:r>
              <a:rPr lang="en-US" altLang="zh-TW" sz="1800" i="1" dirty="0" err="1" smtClean="0">
                <a:latin typeface="Times New Roman" pitchFamily="18" charset="0"/>
              </a:rPr>
              <a:t>Mh</a:t>
            </a:r>
            <a:r>
              <a:rPr lang="en-US" altLang="zh-TW" sz="1800" i="1" baseline="-25000" dirty="0" err="1" smtClean="0">
                <a:latin typeface="Times New Roman" pitchFamily="18" charset="0"/>
              </a:rPr>
              <a:t>t</a:t>
            </a:r>
            <a:r>
              <a:rPr lang="en-US" altLang="zh-TW" sz="1800" dirty="0" smtClean="0">
                <a:latin typeface="Times New Roman" pitchFamily="18" charset="0"/>
              </a:rPr>
              <a:t>	    feature-space MPE</a:t>
            </a:r>
          </a:p>
        </p:txBody>
      </p:sp>
      <p:graphicFrame>
        <p:nvGraphicFramePr>
          <p:cNvPr id="17412" name="Object 6"/>
          <p:cNvGraphicFramePr>
            <a:graphicFrameLocks noGrp="1" noChangeAspect="1"/>
          </p:cNvGraphicFramePr>
          <p:nvPr>
            <p:ph sz="quarter" idx="2"/>
            <p:extLst>
              <p:ext uri="{D42A27DB-BD31-4B8C-83A1-F6EECF244321}">
                <p14:modId xmlns:p14="http://schemas.microsoft.com/office/powerpoint/2010/main" val="1510510879"/>
              </p:ext>
            </p:extLst>
          </p:nvPr>
        </p:nvGraphicFramePr>
        <p:xfrm>
          <a:off x="755576" y="1259562"/>
          <a:ext cx="2808287" cy="492125"/>
        </p:xfrm>
        <a:graphic>
          <a:graphicData uri="http://schemas.openxmlformats.org/presentationml/2006/ole">
            <mc:AlternateContent xmlns:mc="http://schemas.openxmlformats.org/markup-compatibility/2006">
              <mc:Choice xmlns:v="urn:schemas-microsoft-com:vml" Requires="v">
                <p:oleObj spid="_x0000_s17918" name="Equation" r:id="rId3" imgW="2171700" imgH="381000" progId="Equation.DSMT4">
                  <p:embed/>
                </p:oleObj>
              </mc:Choice>
              <mc:Fallback>
                <p:oleObj name="Equation" r:id="rId3" imgW="2171700" imgH="3810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259562"/>
                        <a:ext cx="28082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8"/>
          <p:cNvGraphicFramePr>
            <a:graphicFrameLocks noGrp="1" noChangeAspect="1"/>
          </p:cNvGraphicFramePr>
          <p:nvPr>
            <p:ph sz="quarter" idx="3"/>
            <p:extLst>
              <p:ext uri="{D42A27DB-BD31-4B8C-83A1-F6EECF244321}">
                <p14:modId xmlns:p14="http://schemas.microsoft.com/office/powerpoint/2010/main" val="1595976696"/>
              </p:ext>
            </p:extLst>
          </p:nvPr>
        </p:nvGraphicFramePr>
        <p:xfrm>
          <a:off x="713241" y="3009845"/>
          <a:ext cx="3025775" cy="395288"/>
        </p:xfrm>
        <a:graphic>
          <a:graphicData uri="http://schemas.openxmlformats.org/presentationml/2006/ole">
            <mc:AlternateContent xmlns:mc="http://schemas.openxmlformats.org/markup-compatibility/2006">
              <mc:Choice xmlns:v="urn:schemas-microsoft-com:vml" Requires="v">
                <p:oleObj spid="_x0000_s17919" name="Equation" r:id="rId5" imgW="2628900" imgH="342900" progId="Equation.DSMT4">
                  <p:embed/>
                </p:oleObj>
              </mc:Choice>
              <mc:Fallback>
                <p:oleObj name="Equation" r:id="rId5" imgW="2628900" imgH="34290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41" y="3009845"/>
                        <a:ext cx="30257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10"/>
          <p:cNvGraphicFramePr>
            <a:graphicFrameLocks noChangeAspect="1"/>
          </p:cNvGraphicFramePr>
          <p:nvPr>
            <p:extLst>
              <p:ext uri="{D42A27DB-BD31-4B8C-83A1-F6EECF244321}">
                <p14:modId xmlns:p14="http://schemas.microsoft.com/office/powerpoint/2010/main" val="1478410664"/>
              </p:ext>
            </p:extLst>
          </p:nvPr>
        </p:nvGraphicFramePr>
        <p:xfrm>
          <a:off x="806455" y="4083574"/>
          <a:ext cx="3168650" cy="658812"/>
        </p:xfrm>
        <a:graphic>
          <a:graphicData uri="http://schemas.openxmlformats.org/presentationml/2006/ole">
            <mc:AlternateContent xmlns:mc="http://schemas.openxmlformats.org/markup-compatibility/2006">
              <mc:Choice xmlns:v="urn:schemas-microsoft-com:vml" Requires="v">
                <p:oleObj spid="_x0000_s17920" name="Equation" r:id="rId7" imgW="2324100" imgH="482600" progId="Equation.DSMT4">
                  <p:embed/>
                </p:oleObj>
              </mc:Choice>
              <mc:Fallback>
                <p:oleObj name="Equation" r:id="rId7" imgW="23241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5" y="4083574"/>
                        <a:ext cx="31686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11"/>
          <p:cNvGraphicFramePr>
            <a:graphicFrameLocks noChangeAspect="1"/>
          </p:cNvGraphicFramePr>
          <p:nvPr>
            <p:extLst>
              <p:ext uri="{D42A27DB-BD31-4B8C-83A1-F6EECF244321}">
                <p14:modId xmlns:p14="http://schemas.microsoft.com/office/powerpoint/2010/main" val="850560543"/>
              </p:ext>
            </p:extLst>
          </p:nvPr>
        </p:nvGraphicFramePr>
        <p:xfrm>
          <a:off x="789501" y="5366664"/>
          <a:ext cx="3384550" cy="506413"/>
        </p:xfrm>
        <a:graphic>
          <a:graphicData uri="http://schemas.openxmlformats.org/presentationml/2006/ole">
            <mc:AlternateContent xmlns:mc="http://schemas.openxmlformats.org/markup-compatibility/2006">
              <mc:Choice xmlns:v="urn:schemas-microsoft-com:vml" Requires="v">
                <p:oleObj spid="_x0000_s17921" name="Equation" r:id="rId9" imgW="2781300" imgH="381000" progId="Equation.DSMT4">
                  <p:embed/>
                </p:oleObj>
              </mc:Choice>
              <mc:Fallback>
                <p:oleObj name="Equation" r:id="rId9" imgW="2781300" imgH="381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501" y="5366664"/>
                        <a:ext cx="33845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7"/>
          <p:cNvSpPr>
            <a:spLocks noChangeShapeType="1"/>
          </p:cNvSpPr>
          <p:nvPr/>
        </p:nvSpPr>
        <p:spPr bwMode="auto">
          <a:xfrm>
            <a:off x="0" y="84984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20333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7"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2950" b="1" dirty="0" smtClean="0">
                <a:latin typeface="Times New Roman" panose="02020603050405020304" pitchFamily="18" charset="0"/>
                <a:cs typeface="Times New Roman" panose="02020603050405020304" pitchFamily="18" charset="0"/>
              </a:rPr>
              <a:t>Minimum Phone Error (MPE) Rate Training </a:t>
            </a:r>
            <a:endParaRPr lang="zh-TW" altLang="en-US" sz="295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0" y="907200"/>
            <a:ext cx="9144000" cy="33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8888" indent="-1258888" defTabSz="1258888" eaLnBrk="0" hangingPunct="0">
              <a:defRPr kumimoji="1">
                <a:solidFill>
                  <a:schemeClr val="tx1"/>
                </a:solidFill>
                <a:latin typeface="Arial" pitchFamily="34" charset="0"/>
                <a:ea typeface="新細明體" pitchFamily="18" charset="-120"/>
              </a:defRPr>
            </a:lvl1pPr>
            <a:lvl2pPr marL="742950" indent="-285750" defTabSz="1258888" eaLnBrk="0" hangingPunct="0">
              <a:defRPr kumimoji="1">
                <a:solidFill>
                  <a:schemeClr val="tx1"/>
                </a:solidFill>
                <a:latin typeface="Arial" pitchFamily="34" charset="0"/>
                <a:ea typeface="新細明體" pitchFamily="18" charset="-120"/>
              </a:defRPr>
            </a:lvl2pPr>
            <a:lvl3pPr marL="1143000" indent="-228600" defTabSz="1258888" eaLnBrk="0" hangingPunct="0">
              <a:defRPr kumimoji="1">
                <a:solidFill>
                  <a:schemeClr val="tx1"/>
                </a:solidFill>
                <a:latin typeface="Arial" pitchFamily="34" charset="0"/>
                <a:ea typeface="新細明體" pitchFamily="18" charset="-120"/>
              </a:defRPr>
            </a:lvl3pPr>
            <a:lvl4pPr marL="1600200" indent="-228600" defTabSz="1258888" eaLnBrk="0" hangingPunct="0">
              <a:defRPr kumimoji="1">
                <a:solidFill>
                  <a:schemeClr val="tx1"/>
                </a:solidFill>
                <a:latin typeface="Arial" pitchFamily="34" charset="0"/>
                <a:ea typeface="新細明體" pitchFamily="18" charset="-120"/>
              </a:defRPr>
            </a:lvl4pPr>
            <a:lvl5pPr marL="2057400" indent="-228600" defTabSz="1258888" eaLnBrk="0" hangingPunct="0">
              <a:defRPr kumimoji="1">
                <a:solidFill>
                  <a:schemeClr val="tx1"/>
                </a:solidFill>
                <a:latin typeface="Arial" pitchFamily="34"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80975" lvl="1" indent="-180975" defTabSz="914400" eaLnBrk="1" fontAlgn="base" hangingPunct="1">
              <a:spcBef>
                <a:spcPts val="2000"/>
              </a:spcBef>
              <a:spcAft>
                <a:spcPct val="0"/>
              </a:spcAft>
              <a:buFont typeface="Arial" pitchFamily="34" charset="0"/>
              <a:buChar char="•"/>
            </a:pPr>
            <a:r>
              <a:rPr lang="en-US" altLang="zh-TW" sz="2400" b="1" dirty="0" smtClean="0">
                <a:latin typeface="Times New Roman" pitchFamily="18" charset="0"/>
                <a:ea typeface="+mn-ea"/>
              </a:rPr>
              <a:t>Lattice</a:t>
            </a: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ndParaRPr>
          </a:p>
          <a:p>
            <a:pPr marL="180975" lvl="1" indent="-180975" defTabSz="914400" eaLnBrk="1" fontAlgn="base" hangingPunct="1">
              <a:spcAft>
                <a:spcPct val="0"/>
              </a:spcAft>
              <a:buFont typeface="Arial" pitchFamily="34" charset="0"/>
              <a:buChar char="•"/>
            </a:pPr>
            <a:r>
              <a:rPr lang="en-US" altLang="zh-TW" sz="2400" b="1" dirty="0" smtClean="0">
                <a:latin typeface="Times New Roman" pitchFamily="18" charset="0"/>
              </a:rPr>
              <a:t>Phone Accuracy </a:t>
            </a:r>
            <a:endParaRPr lang="en-US" altLang="zh-TW" sz="2400" b="1" dirty="0">
              <a:latin typeface="Times New Roman" pitchFamily="18" charset="0"/>
              <a:ea typeface="+mn-ea"/>
            </a:endParaRPr>
          </a:p>
        </p:txBody>
      </p:sp>
      <p:grpSp>
        <p:nvGrpSpPr>
          <p:cNvPr id="2" name="群組 1"/>
          <p:cNvGrpSpPr>
            <a:grpSpLocks noChangeAspect="1"/>
          </p:cNvGrpSpPr>
          <p:nvPr/>
        </p:nvGrpSpPr>
        <p:grpSpPr>
          <a:xfrm>
            <a:off x="1043608" y="1412775"/>
            <a:ext cx="6840761" cy="1950108"/>
            <a:chOff x="1187624" y="1751335"/>
            <a:chExt cx="4560507" cy="1300072"/>
          </a:xfrm>
        </p:grpSpPr>
        <p:sp>
          <p:nvSpPr>
            <p:cNvPr id="5" name="Line 60"/>
            <p:cNvSpPr>
              <a:spLocks noChangeShapeType="1"/>
            </p:cNvSpPr>
            <p:nvPr/>
          </p:nvSpPr>
          <p:spPr bwMode="auto">
            <a:xfrm>
              <a:off x="1187624" y="2973710"/>
              <a:ext cx="4022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Text Box 61"/>
            <p:cNvSpPr txBox="1">
              <a:spLocks noChangeArrowheads="1"/>
            </p:cNvSpPr>
            <p:nvPr/>
          </p:nvSpPr>
          <p:spPr bwMode="auto">
            <a:xfrm>
              <a:off x="5219874" y="2764160"/>
              <a:ext cx="528257" cy="28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dirty="0">
                  <a:latin typeface="Times New Roman" pitchFamily="18" charset="0"/>
                </a:rPr>
                <a:t>Time</a:t>
              </a:r>
            </a:p>
          </p:txBody>
        </p:sp>
        <p:pic>
          <p:nvPicPr>
            <p:cNvPr id="10" name="Picture 99" descr="D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51335"/>
              <a:ext cx="38877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0" y="4365104"/>
            <a:ext cx="3647090" cy="1870841"/>
          </a:xfrm>
          <a:prstGeom prst="rect">
            <a:avLst/>
          </a:prstGeom>
        </p:spPr>
      </p:pic>
      <p:sp>
        <p:nvSpPr>
          <p:cNvPr id="11" name="文字方塊 10"/>
          <p:cNvSpPr txBox="1"/>
          <p:nvPr/>
        </p:nvSpPr>
        <p:spPr>
          <a:xfrm>
            <a:off x="4788024" y="4816545"/>
            <a:ext cx="4176464" cy="452432"/>
          </a:xfrm>
          <a:prstGeom prst="rect">
            <a:avLst/>
          </a:prstGeom>
          <a:noFill/>
        </p:spPr>
        <p:txBody>
          <a:bodyPr wrap="square" rtlCol="0">
            <a:spAutoFit/>
          </a:bodyPr>
          <a:lstStyle/>
          <a:p>
            <a:pPr>
              <a:lnSpc>
                <a:spcPct val="90000"/>
              </a:lnSpc>
            </a:pPr>
            <a:r>
              <a:rPr lang="en-US" altLang="zh-TW" sz="2600" dirty="0" smtClean="0"/>
              <a:t>Reference phone sequence</a:t>
            </a:r>
          </a:p>
        </p:txBody>
      </p:sp>
      <p:sp>
        <p:nvSpPr>
          <p:cNvPr id="12" name="文字方塊 11"/>
          <p:cNvSpPr txBox="1"/>
          <p:nvPr/>
        </p:nvSpPr>
        <p:spPr>
          <a:xfrm>
            <a:off x="4788000" y="5352774"/>
            <a:ext cx="4176464" cy="812530"/>
          </a:xfrm>
          <a:prstGeom prst="rect">
            <a:avLst/>
          </a:prstGeom>
          <a:noFill/>
        </p:spPr>
        <p:txBody>
          <a:bodyPr wrap="square" rtlCol="0">
            <a:spAutoFit/>
          </a:bodyPr>
          <a:lstStyle/>
          <a:p>
            <a:pPr>
              <a:lnSpc>
                <a:spcPct val="90000"/>
              </a:lnSpc>
            </a:pPr>
            <a:r>
              <a:rPr lang="en-US" altLang="zh-TW" sz="2600" dirty="0" smtClean="0"/>
              <a:t>Decoded phone </a:t>
            </a:r>
            <a:r>
              <a:rPr lang="en-US" altLang="zh-TW" sz="2600" dirty="0"/>
              <a:t>sequence</a:t>
            </a:r>
          </a:p>
          <a:p>
            <a:pPr>
              <a:lnSpc>
                <a:spcPct val="90000"/>
              </a:lnSpc>
            </a:pPr>
            <a:r>
              <a:rPr lang="en-US" altLang="zh-TW" sz="2600" dirty="0" smtClean="0"/>
              <a:t>for a path in the lattice</a:t>
            </a:r>
            <a:endParaRPr lang="zh-TW" altLang="en-US" sz="2600" dirty="0"/>
          </a:p>
        </p:txBody>
      </p:sp>
      <p:cxnSp>
        <p:nvCxnSpPr>
          <p:cNvPr id="14" name="直線單箭頭接點 13"/>
          <p:cNvCxnSpPr>
            <a:stCxn id="11" idx="1"/>
          </p:cNvCxnSpPr>
          <p:nvPr/>
        </p:nvCxnSpPr>
        <p:spPr>
          <a:xfrm flipH="1">
            <a:off x="4211960" y="5042761"/>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4211960" y="556638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062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8|6.2|3.8|5.3|7.4|7.6|19.7"/>
</p:tagLst>
</file>

<file path=ppt/tags/tag2.xml><?xml version="1.0" encoding="utf-8"?>
<p:tagLst xmlns:a="http://schemas.openxmlformats.org/drawingml/2006/main" xmlns:r="http://schemas.openxmlformats.org/officeDocument/2006/relationships" xmlns:p="http://schemas.openxmlformats.org/presentationml/2006/main">
  <p:tag name="TIMING" val="|53.6|81.5"/>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TotalTime>
  <Words>5785</Words>
  <Application>Microsoft Office PowerPoint</Application>
  <PresentationFormat>如螢幕大小 (4:3)</PresentationFormat>
  <Paragraphs>1205</Paragraphs>
  <Slides>76</Slides>
  <Notes>41</Notes>
  <HiddenSlides>0</HiddenSlides>
  <MMClips>0</MMClips>
  <ScaleCrop>false</ScaleCrop>
  <HeadingPairs>
    <vt:vector size="8" baseType="variant">
      <vt:variant>
        <vt:lpstr>佈景主題</vt:lpstr>
      </vt:variant>
      <vt:variant>
        <vt:i4>10</vt:i4>
      </vt:variant>
      <vt:variant>
        <vt:lpstr>連結</vt:lpstr>
      </vt:variant>
      <vt:variant>
        <vt:i4>4</vt:i4>
      </vt:variant>
      <vt:variant>
        <vt:lpstr>內嵌 OLE 伺服程式</vt:lpstr>
      </vt:variant>
      <vt:variant>
        <vt:i4>3</vt:i4>
      </vt:variant>
      <vt:variant>
        <vt:lpstr>投影片標題</vt:lpstr>
      </vt:variant>
      <vt:variant>
        <vt:i4>76</vt:i4>
      </vt:variant>
    </vt:vector>
  </HeadingPairs>
  <TitlesOfParts>
    <vt:vector size="93" baseType="lpstr">
      <vt:lpstr>Office 佈景主題</vt:lpstr>
      <vt:lpstr>1_Office 佈景主題</vt:lpstr>
      <vt:lpstr>2_Office 佈景主題</vt:lpstr>
      <vt:lpstr>3_Office 佈景主題</vt:lpstr>
      <vt:lpstr>Office Theme</vt:lpstr>
      <vt:lpstr>4_Office 佈景主題</vt:lpstr>
      <vt:lpstr>5_Office 佈景主題</vt:lpstr>
      <vt:lpstr>6_Office 佈景主題</vt:lpstr>
      <vt:lpstr>7_Office 佈景主題</vt:lpstr>
      <vt:lpstr>8_Office 佈景主題</vt:lpstr>
      <vt:lpstr>\\localhost\Users\shawn\Desktop\ppts\Macintosh HD:Users:shawn:Desktop:ppts:equation.docx!OLE_LINK7</vt:lpstr>
      <vt:lpstr>\\localhost\Users\shawn\Desktop\ppts\Macintosh HD:Users:shawn:Desktop:ppts:equation.docx!OLE_LINK8</vt:lpstr>
      <vt:lpstr>\\localhost\Users\shawn\Desktop\SLT2012\record\Document2!OLE_LINK1</vt:lpstr>
      <vt:lpstr>\\localhost\Users\shawn\Desktop\SLT2012\record\Document2!OLE_LINK2</vt:lpstr>
      <vt:lpstr>方程式</vt:lpstr>
      <vt:lpstr>Equation</vt:lpstr>
      <vt:lpstr>圖表</vt:lpstr>
      <vt:lpstr>PowerPoint 簡報</vt:lpstr>
      <vt:lpstr>Minimum-Classification-Error (MCE) and Discriminative Training</vt:lpstr>
      <vt:lpstr>PowerPoint 簡報</vt:lpstr>
      <vt:lpstr>Minimum-Classification-Error (MCE) Training</vt:lpstr>
      <vt:lpstr>PowerPoint 簡報</vt:lpstr>
      <vt:lpstr>Minimum-Classification-Error (MCE) Training</vt:lpstr>
      <vt:lpstr>PowerPoint 簡報</vt:lpstr>
      <vt:lpstr>Discriminative Training and Minimum Phone Error Rate (MPE) Training For Large Vocabulary Speech Recognition</vt:lpstr>
      <vt:lpstr>PowerPoint 簡報</vt:lpstr>
      <vt:lpstr>PowerPoint 簡報</vt:lpstr>
      <vt:lpstr>Subspace Gaussian Mixture Model</vt:lpstr>
      <vt:lpstr>Subspace Gaussian Mixture Model</vt:lpstr>
      <vt:lpstr>Subspace Gaussian Mixture Model</vt:lpstr>
      <vt:lpstr>Subspace Gaussian Mixture Model</vt:lpstr>
      <vt:lpstr>References for Subspace Gaussian Mixture Model</vt:lpstr>
      <vt:lpstr>Neural Network — Classification Task</vt:lpstr>
      <vt:lpstr>Neural Network — 2D Feature Space</vt:lpstr>
      <vt:lpstr>Neural Network ‒ Multi-Dimensional Feature Space</vt:lpstr>
      <vt:lpstr>Neural Network — Neurons</vt:lpstr>
      <vt:lpstr>Neural Network</vt:lpstr>
      <vt:lpstr>Neural Network Training – Back Propagation</vt:lpstr>
      <vt:lpstr>PowerPoint 簡報</vt:lpstr>
      <vt:lpstr>Gradient Descent Algorithm</vt:lpstr>
      <vt:lpstr>Neural Network — Formal Formulation</vt:lpstr>
      <vt:lpstr>References for Neural Network</vt:lpstr>
      <vt:lpstr>Spectrogram</vt:lpstr>
      <vt:lpstr>Spectrogram</vt:lpstr>
      <vt:lpstr>Gabor Features (1/2)</vt:lpstr>
      <vt:lpstr>Gabor Features (2/2)</vt:lpstr>
      <vt:lpstr>Integrating HMM with Neural Networks</vt:lpstr>
      <vt:lpstr>Phoneme Posteriors and State Posteriors</vt:lpstr>
      <vt:lpstr>Integrating HMM with Neural Networks</vt:lpstr>
      <vt:lpstr>Integrating HMM with Neural Networks</vt:lpstr>
      <vt:lpstr>References</vt:lpstr>
      <vt:lpstr>Deep Neural Network (DNN)</vt:lpstr>
      <vt:lpstr>Restricted Boltzmann Machine</vt:lpstr>
      <vt:lpstr>RBM Initialization for DNN Training</vt:lpstr>
      <vt:lpstr>Deep Neural Network for Acoustic Modeling</vt:lpstr>
      <vt:lpstr>References for DNN</vt:lpstr>
      <vt:lpstr>Neural Network Language Modeling</vt:lpstr>
      <vt:lpstr>Recurrent Neural Network Language Modeling(RNNLM)</vt:lpstr>
      <vt:lpstr>PowerPoint 簡報</vt:lpstr>
      <vt:lpstr>Back propagation for RNNLM</vt:lpstr>
      <vt:lpstr>PowerPoint 簡報</vt:lpstr>
      <vt:lpstr>Weighted Finite State Transducer(WFST)</vt:lpstr>
      <vt:lpstr>WFST Operations (1/2)</vt:lpstr>
      <vt:lpstr>WFST Operations (2/2)</vt:lpstr>
      <vt:lpstr>WFST for ASR (1/6)</vt:lpstr>
      <vt:lpstr>WFST for ASR (2/6)</vt:lpstr>
      <vt:lpstr>WFST for ASR (3/6)</vt:lpstr>
      <vt:lpstr>WFST for ASR (4/6)</vt:lpstr>
      <vt:lpstr>WFST for ASR (5/6)</vt:lpstr>
      <vt:lpstr>WFST for ASR (6/6)</vt:lpstr>
      <vt:lpstr>References</vt:lpstr>
      <vt:lpstr>Prosodic Features (І) </vt:lpstr>
      <vt:lpstr>Prosodic Features (Ⅱ)</vt:lpstr>
      <vt:lpstr>Random Forest for Tone Recognition for Mandarin</vt:lpstr>
      <vt:lpstr>Recognition Framework with Prosodic Modeling</vt:lpstr>
      <vt:lpstr>PowerPoint 簡報</vt:lpstr>
      <vt:lpstr>Personalized Recognizer and Social Networks</vt:lpstr>
      <vt:lpstr>Personalized Recognizer and Social Networks</vt:lpstr>
      <vt:lpstr>Language Model Adaptation Framework</vt:lpstr>
      <vt:lpstr>References for Personalized Recognizer</vt:lpstr>
      <vt:lpstr>Recognizing Code-switched Speech</vt:lpstr>
      <vt:lpstr>Recognizing Code-switched Speech</vt:lpstr>
      <vt:lpstr>Recognizing Code-switched Speech</vt:lpstr>
      <vt:lpstr>References for Recognizing Code-switched Speech</vt:lpstr>
      <vt:lpstr>Speech-to-speech Translation</vt:lpstr>
      <vt:lpstr>Machine Translation — Simplified Formulation </vt:lpstr>
      <vt:lpstr>Generative Models for SMT</vt:lpstr>
      <vt:lpstr>Generative Models for SMT</vt:lpstr>
      <vt:lpstr>An Example of Reordering Model</vt:lpstr>
      <vt:lpstr>Modeling the Phrases</vt:lpstr>
      <vt:lpstr>Decoding Considering Phrases</vt:lpstr>
      <vt:lpstr>References for Translation</vt:lpstr>
      <vt:lpstr>References for Speech Recognition Updates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Lab531</cp:lastModifiedBy>
  <cp:revision>392</cp:revision>
  <cp:lastPrinted>2014-05-07T09:44:08Z</cp:lastPrinted>
  <dcterms:created xsi:type="dcterms:W3CDTF">2013-01-13T14:50:10Z</dcterms:created>
  <dcterms:modified xsi:type="dcterms:W3CDTF">2014-05-07T09:51:41Z</dcterms:modified>
</cp:coreProperties>
</file>