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38"/>
  </p:notesMasterIdLst>
  <p:sldIdLst>
    <p:sldId id="269" r:id="rId2"/>
    <p:sldId id="270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92" r:id="rId17"/>
    <p:sldId id="285" r:id="rId18"/>
    <p:sldId id="290" r:id="rId19"/>
    <p:sldId id="286" r:id="rId20"/>
    <p:sldId id="287" r:id="rId21"/>
    <p:sldId id="294" r:id="rId22"/>
    <p:sldId id="288" r:id="rId23"/>
    <p:sldId id="289" r:id="rId24"/>
    <p:sldId id="293" r:id="rId25"/>
    <p:sldId id="295" r:id="rId26"/>
    <p:sldId id="291" r:id="rId27"/>
    <p:sldId id="296" r:id="rId28"/>
    <p:sldId id="297" r:id="rId29"/>
    <p:sldId id="299" r:id="rId30"/>
    <p:sldId id="300" r:id="rId31"/>
    <p:sldId id="301" r:id="rId32"/>
    <p:sldId id="302" r:id="rId33"/>
    <p:sldId id="304" r:id="rId34"/>
    <p:sldId id="298" r:id="rId35"/>
    <p:sldId id="305" r:id="rId36"/>
    <p:sldId id="266" r:id="rId3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501BD-958B-4FFD-AE0D-8742A1E82A17}" type="datetimeFigureOut">
              <a:rPr lang="zh-TW" altLang="en-US" smtClean="0"/>
              <a:pPr/>
              <a:t>2014/11/2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0476F-1D72-46C3-A625-77D72D838F4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953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0476F-1D72-46C3-A625-77D72D838F4E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1965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 按一下以編輯母片子標題樣式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，Alt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標題上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，上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altLang="zh-TW" smtClean="0"/>
              <a:t>2012/10/17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E7A6931-BED4-44D6-B779-46BE1EA8BE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r01942043@ntu.edu.tw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50000"/>
              </a:lnSpc>
              <a:spcBef>
                <a:spcPct val="0"/>
              </a:spcBef>
            </a:pPr>
            <a:r>
              <a:rPr lang="en-US" altLang="zh-TW" sz="4400" kern="1200" dirty="0" smtClean="0">
                <a:solidFill>
                  <a:schemeClr val="bg1">
                    <a:lumMod val="95000"/>
                  </a:schemeClr>
                </a:solidFill>
                <a:latin typeface="Georgia" pitchFamily="18" charset="0"/>
                <a:ea typeface="華康行書體" pitchFamily="65" charset="-120"/>
                <a:cs typeface="+mj-cs"/>
              </a:rPr>
              <a:t>Speech Analysis</a:t>
            </a:r>
            <a:r>
              <a:rPr lang="en-US" altLang="zh-TW" sz="4400" kern="1200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  <a:ea typeface="華康行書體" pitchFamily="65" charset="-120"/>
                <a:cs typeface="+mj-cs"/>
              </a:rPr>
              <a:t/>
            </a:r>
            <a:br>
              <a:rPr lang="en-US" altLang="zh-TW" sz="4400" kern="1200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  <a:ea typeface="華康行書體" pitchFamily="65" charset="-120"/>
                <a:cs typeface="+mj-cs"/>
              </a:rPr>
            </a:br>
            <a:r>
              <a:rPr lang="en-US" altLang="zh-TW" sz="4400" kern="1200" dirty="0" smtClean="0">
                <a:solidFill>
                  <a:schemeClr val="bg1">
                    <a:lumMod val="95000"/>
                  </a:schemeClr>
                </a:solidFill>
                <a:latin typeface="Georgia" pitchFamily="18" charset="0"/>
                <a:ea typeface="華康行書體" pitchFamily="65" charset="-120"/>
                <a:cs typeface="+mj-cs"/>
              </a:rPr>
              <a:t/>
            </a:r>
            <a:br>
              <a:rPr lang="en-US" altLang="zh-TW" sz="4400" kern="1200" dirty="0" smtClean="0">
                <a:solidFill>
                  <a:schemeClr val="bg1">
                    <a:lumMod val="95000"/>
                  </a:schemeClr>
                </a:solidFill>
                <a:latin typeface="Georgia" pitchFamily="18" charset="0"/>
                <a:ea typeface="華康行書體" pitchFamily="65" charset="-120"/>
                <a:cs typeface="+mj-cs"/>
              </a:rPr>
            </a:br>
            <a:r>
              <a:rPr lang="en-US" altLang="zh-TW" sz="3000" kern="1200" dirty="0" smtClean="0">
                <a:solidFill>
                  <a:schemeClr val="bg1">
                    <a:lumMod val="95000"/>
                  </a:schemeClr>
                </a:solidFill>
                <a:latin typeface="Georgia" pitchFamily="18" charset="0"/>
                <a:ea typeface="華康行書體" pitchFamily="65" charset="-120"/>
                <a:cs typeface="+mj-cs"/>
              </a:rPr>
              <a:t>TA : </a:t>
            </a:r>
            <a:r>
              <a:rPr lang="zh-TW" altLang="en-US" sz="3000" kern="1200" dirty="0" smtClean="0">
                <a:solidFill>
                  <a:schemeClr val="bg1">
                    <a:lumMod val="95000"/>
                  </a:schemeClr>
                </a:solidFill>
                <a:latin typeface="Georgia" pitchFamily="18" charset="0"/>
                <a:ea typeface="華康行書體" pitchFamily="65" charset="-120"/>
                <a:cs typeface="+mj-cs"/>
              </a:rPr>
              <a:t>盧宏宗</a:t>
            </a:r>
            <a:endParaRPr lang="zh-TW" altLang="en-US" sz="3000" kern="1200" dirty="0">
              <a:solidFill>
                <a:schemeClr val="bg1">
                  <a:lumMod val="95000"/>
                </a:schemeClr>
              </a:solidFill>
              <a:latin typeface="Georgia" pitchFamily="18" charset="0"/>
              <a:ea typeface="華康行書體" pitchFamily="65" charset="-120"/>
              <a:cs typeface="+mj-cs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2500" dirty="0" smtClean="0">
                <a:latin typeface="+mn-lt"/>
                <a:ea typeface="華康行書體" pitchFamily="65" charset="-120"/>
              </a:rPr>
              <a:t>HW</a:t>
            </a:r>
            <a:r>
              <a:rPr lang="zh-TW" altLang="en-US" sz="2500" dirty="0" smtClean="0">
                <a:latin typeface="+mn-lt"/>
                <a:ea typeface="華康行書體" pitchFamily="65" charset="-120"/>
              </a:rPr>
              <a:t> </a:t>
            </a:r>
            <a:r>
              <a:rPr lang="en-US" altLang="zh-TW" sz="2500" dirty="0" smtClean="0">
                <a:latin typeface="+mn-lt"/>
                <a:ea typeface="華康行書體" pitchFamily="65" charset="-120"/>
              </a:rPr>
              <a:t>2-2</a:t>
            </a:r>
          </a:p>
          <a:p>
            <a:endParaRPr lang="en-US" altLang="zh-TW" sz="2500" dirty="0" smtClean="0">
              <a:latin typeface="+mn-lt"/>
              <a:ea typeface="華康行書體" pitchFamily="65" charset="-120"/>
            </a:endParaRPr>
          </a:p>
          <a:p>
            <a:r>
              <a:rPr lang="en-US" altLang="zh-TW" sz="2500" dirty="0" smtClean="0">
                <a:ea typeface="華康行書體" pitchFamily="65" charset="-120"/>
              </a:rPr>
              <a:t>2014/11/05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6E7A6931-BED4-44D6-B779-46BE1EA8BEE2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Praat</a:t>
            </a:r>
            <a:endParaRPr lang="zh-TW" altLang="en-US" dirty="0"/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Read from file (.wav file from data)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3" name="圖片 2" descr="0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1" t="10953" r="54928" b="52188"/>
          <a:stretch/>
        </p:blipFill>
        <p:spPr>
          <a:xfrm>
            <a:off x="2411760" y="2325504"/>
            <a:ext cx="4652216" cy="3983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Praat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View &amp; Edit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5" name="圖片 4" descr="03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52"/>
          <a:stretch/>
        </p:blipFill>
        <p:spPr>
          <a:xfrm>
            <a:off x="2339752" y="2276872"/>
            <a:ext cx="4526836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Praat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12</a:t>
            </a:fld>
            <a:endParaRPr lang="zh-TW" altLang="en-US"/>
          </a:p>
        </p:txBody>
      </p:sp>
      <p:pic>
        <p:nvPicPr>
          <p:cNvPr id="3" name="圖片 2" descr="0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7236296" cy="4747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Pitch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3" name="圖片 2" descr="05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5964" r="16860" b="15002"/>
          <a:stretch/>
        </p:blipFill>
        <p:spPr>
          <a:xfrm>
            <a:off x="1115616" y="1772816"/>
            <a:ext cx="7106369" cy="4660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Intensity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14</a:t>
            </a:fld>
            <a:endParaRPr lang="zh-TW" altLang="en-US"/>
          </a:p>
        </p:txBody>
      </p:sp>
      <p:pic>
        <p:nvPicPr>
          <p:cNvPr id="3" name="圖片 2" descr="06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5964" r="16860" b="15158"/>
          <a:stretch/>
        </p:blipFill>
        <p:spPr>
          <a:xfrm>
            <a:off x="827584" y="1700808"/>
            <a:ext cx="7260509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Formant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15</a:t>
            </a:fld>
            <a:endParaRPr lang="zh-TW" altLang="en-US"/>
          </a:p>
        </p:txBody>
      </p:sp>
      <p:pic>
        <p:nvPicPr>
          <p:cNvPr id="3" name="圖片 2" descr="07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5964" r="17056" b="15002"/>
          <a:stretch/>
        </p:blipFill>
        <p:spPr>
          <a:xfrm>
            <a:off x="755576" y="1700808"/>
            <a:ext cx="7560840" cy="4978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Reminder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The intensity is the power of all frequency components. The acoustic signal may contain the same amount of power but in quite different frequency components.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The formant is an acoustic resonance, measured by the peak in the frequency spectrum. You should not trust the formant detection output for unvoiced initials.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Praat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Annotate to </a:t>
            </a:r>
            <a:r>
              <a:rPr lang="en-US" altLang="zh-TW" dirty="0" err="1" smtClean="0"/>
              <a:t>TextGrid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17</a:t>
            </a:fld>
            <a:endParaRPr lang="zh-TW" altLang="en-US"/>
          </a:p>
        </p:txBody>
      </p:sp>
      <p:pic>
        <p:nvPicPr>
          <p:cNvPr id="5" name="圖片 4" descr="08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6" t="15980" r="50996" b="23922"/>
          <a:stretch/>
        </p:blipFill>
        <p:spPr>
          <a:xfrm>
            <a:off x="3419872" y="2276872"/>
            <a:ext cx="2836136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Praat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Create one interval tier named RCDIF</a:t>
            </a:r>
          </a:p>
          <a:p>
            <a:pPr lvl="1"/>
            <a:r>
              <a:rPr lang="en-US" altLang="zh-TW" dirty="0" smtClean="0"/>
              <a:t>No point tiers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18</a:t>
            </a:fld>
            <a:endParaRPr lang="zh-TW" altLang="en-US"/>
          </a:p>
        </p:txBody>
      </p:sp>
      <p:pic>
        <p:nvPicPr>
          <p:cNvPr id="6" name="圖片 5" descr="0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068960"/>
            <a:ext cx="6604000" cy="193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11.tiff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34"/>
          <a:stretch/>
        </p:blipFill>
        <p:spPr>
          <a:xfrm>
            <a:off x="3923928" y="1628800"/>
            <a:ext cx="4939280" cy="44622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Praat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View &amp; Edit</a:t>
            </a:r>
            <a:br>
              <a:rPr lang="en-US" altLang="zh-TW" dirty="0" smtClean="0"/>
            </a:br>
            <a:r>
              <a:rPr lang="en-US" altLang="zh-TW" dirty="0" smtClean="0"/>
              <a:t>with </a:t>
            </a:r>
            <a:r>
              <a:rPr lang="en-US" altLang="zh-TW" dirty="0" smtClean="0">
                <a:solidFill>
                  <a:srgbClr val="FF0000"/>
                </a:solidFill>
              </a:rPr>
              <a:t>both</a:t>
            </a:r>
            <a:r>
              <a:rPr lang="en-US" altLang="zh-TW" dirty="0" smtClean="0"/>
              <a:t> objects</a:t>
            </a:r>
            <a:br>
              <a:rPr lang="en-US" altLang="zh-TW" dirty="0" smtClean="0"/>
            </a:br>
            <a:r>
              <a:rPr lang="en-US" altLang="zh-TW" dirty="0" smtClean="0"/>
              <a:t>selected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19</a:t>
            </a:fld>
            <a:endParaRPr lang="zh-TW" altLang="en-US"/>
          </a:p>
        </p:txBody>
      </p:sp>
      <p:pic>
        <p:nvPicPr>
          <p:cNvPr id="5" name="圖片 4" descr="10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80"/>
          <a:stretch/>
        </p:blipFill>
        <p:spPr>
          <a:xfrm>
            <a:off x="755576" y="3284984"/>
            <a:ext cx="4939280" cy="3162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Goal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+mn-lt"/>
              </a:rPr>
              <a:t>This homework is aimed to analyze speech from spectrogram</a:t>
            </a:r>
            <a:r>
              <a:rPr lang="en-US" altLang="zh-TW" dirty="0" smtClean="0"/>
              <a:t>, and try to distinguish different initials/ finals on spectrogram.</a:t>
            </a:r>
            <a:endParaRPr lang="zh-TW" altLang="en-US" dirty="0">
              <a:latin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Praat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20</a:t>
            </a:fld>
            <a:endParaRPr lang="zh-TW" altLang="en-US"/>
          </a:p>
        </p:txBody>
      </p:sp>
      <p:pic>
        <p:nvPicPr>
          <p:cNvPr id="3" name="圖片 2" descr="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2816"/>
            <a:ext cx="6861855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Labeling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Click on spectrogram for your boundary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Add the boundary by clicking the small circle</a:t>
            </a:r>
          </a:p>
          <a:p>
            <a:pPr marL="914400" lvl="1" indent="-514350"/>
            <a:r>
              <a:rPr lang="en-US" altLang="zh-TW" dirty="0" smtClean="0"/>
              <a:t>Remove by choosing “Boundary/Remove”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Drag you boundaries to be more accurate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Click between your boundary and type in your label (according to the “Syllable table”</a:t>
            </a:r>
            <a:r>
              <a:rPr lang="fr-FR" altLang="zh-TW" dirty="0" smtClean="0"/>
              <a:t>)</a:t>
            </a:r>
            <a:endParaRPr lang="en-US" altLang="zh-TW" dirty="0" smtClean="0"/>
          </a:p>
          <a:p>
            <a:pPr marL="914400" lvl="1" indent="-514350"/>
            <a:r>
              <a:rPr lang="en-US" altLang="zh-TW" dirty="0" smtClean="0"/>
              <a:t>Listen to your label by clicking the number (interval time) below it</a:t>
            </a:r>
          </a:p>
          <a:p>
            <a:pPr marL="514350" indent="-514350">
              <a:buFont typeface="+mj-lt"/>
              <a:buAutoNum type="arabicPeriod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Praat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22</a:t>
            </a:fld>
            <a:endParaRPr lang="zh-TW" altLang="en-US"/>
          </a:p>
        </p:txBody>
      </p:sp>
      <p:pic>
        <p:nvPicPr>
          <p:cNvPr id="3" name="圖片 2" descr="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8452424" cy="4046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Praat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After finish labeling</a:t>
            </a:r>
          </a:p>
          <a:p>
            <a:r>
              <a:rPr lang="en-US" altLang="zh-TW" dirty="0" smtClean="0"/>
              <a:t>Save your </a:t>
            </a:r>
            <a:r>
              <a:rPr lang="en-US" altLang="zh-TW" dirty="0" err="1" smtClean="0"/>
              <a:t>TextGrid</a:t>
            </a:r>
            <a:r>
              <a:rPr lang="en-US" altLang="zh-TW" dirty="0" smtClean="0"/>
              <a:t> object as short text file</a:t>
            </a:r>
          </a:p>
          <a:p>
            <a:pPr lvl="1"/>
            <a:r>
              <a:rPr lang="en-US" altLang="zh-TW" dirty="0" smtClean="0"/>
              <a:t>File should be “.</a:t>
            </a:r>
            <a:r>
              <a:rPr lang="en-US" altLang="zh-TW" dirty="0" err="1" smtClean="0"/>
              <a:t>TextGrid</a:t>
            </a:r>
            <a:r>
              <a:rPr lang="en-US" altLang="zh-TW" dirty="0" smtClean="0"/>
              <a:t>” not “.Collection”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5" name="圖片 4" descr="14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0" t="14113" r="46175" b="61633"/>
          <a:stretch/>
        </p:blipFill>
        <p:spPr>
          <a:xfrm>
            <a:off x="2195736" y="3197735"/>
            <a:ext cx="5111415" cy="2867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Part 1 (20%)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altLang="zh-TW" dirty="0" smtClean="0"/>
              <a:t>Choose your wave files from directories according to your student ID.</a:t>
            </a:r>
          </a:p>
          <a:p>
            <a:r>
              <a:rPr lang="nn-NO" altLang="zh-TW" dirty="0" smtClean="0"/>
              <a:t>You must submit at least 5 fully labeled TextGrid files (along with their wave files)</a:t>
            </a:r>
          </a:p>
          <a:p>
            <a:r>
              <a:rPr lang="en-US" altLang="zh-TW" dirty="0" smtClean="0"/>
              <a:t>These 5 files should contain the initial/final labels you use in part 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Part 2 (30%)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Choose at least 2 initials from the 4 classes (Plosive, Fricative, Affricate, Nasal)</a:t>
            </a:r>
          </a:p>
          <a:p>
            <a:r>
              <a:rPr lang="en-US" altLang="zh-TW" dirty="0" smtClean="0"/>
              <a:t>For each of these 8 initials, create a table that contains at least 2 screenshots of its label (please show intensity and formant)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An example of a table for plosives </a:t>
            </a:r>
            <a:r>
              <a:rPr lang="zh-TW" altLang="en-US" dirty="0" smtClean="0"/>
              <a:t>ㄅ </a:t>
            </a:r>
            <a:r>
              <a:rPr lang="en-US" altLang="zh-TW" dirty="0" smtClean="0"/>
              <a:t>&amp;</a:t>
            </a:r>
            <a:r>
              <a:rPr lang="zh-TW" altLang="en-US" dirty="0" smtClean="0"/>
              <a:t> ㄆ </a:t>
            </a:r>
            <a:r>
              <a:rPr lang="en-US" altLang="zh-TW" dirty="0" smtClean="0"/>
              <a:t>is on the next two pages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Part 2 (30%)</a:t>
            </a:r>
            <a:endParaRPr lang="zh-TW" altLang="en-US" dirty="0"/>
          </a:p>
        </p:txBody>
      </p:sp>
      <p:graphicFrame>
        <p:nvGraphicFramePr>
          <p:cNvPr id="10" name="內容版面配置區 9"/>
          <p:cNvGraphicFramePr>
            <a:graphicFrameLocks noGrp="1"/>
          </p:cNvGraphicFramePr>
          <p:nvPr>
            <p:ph idx="1"/>
          </p:nvPr>
        </p:nvGraphicFramePr>
        <p:xfrm>
          <a:off x="1830524" y="1556792"/>
          <a:ext cx="5482952" cy="470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370"/>
                <a:gridCol w="863010"/>
                <a:gridCol w="1775624"/>
                <a:gridCol w="1829948"/>
              </a:tblGrid>
              <a:tr h="506851">
                <a:tc gridSpan="2"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+mn-lt"/>
                        </a:rPr>
                        <a:t>Phonetic Class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20226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n-lt"/>
                        </a:rPr>
                        <a:t>Plosive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latin typeface="+mn-lt"/>
                          <a:ea typeface="新細明體"/>
                          <a:cs typeface="Times New Roman"/>
                        </a:rPr>
                        <a:t>b(</a:t>
                      </a:r>
                      <a:r>
                        <a:rPr lang="zh-TW" sz="1800" kern="100" dirty="0">
                          <a:latin typeface="+mn-lt"/>
                          <a:ea typeface="新細明體"/>
                          <a:cs typeface="Times New Roman"/>
                        </a:rPr>
                        <a:t>ㄅ</a:t>
                      </a:r>
                      <a:r>
                        <a:rPr lang="en-US" sz="1800" kern="100" dirty="0" smtClean="0">
                          <a:latin typeface="+mn-lt"/>
                          <a:ea typeface="新細明體"/>
                          <a:cs typeface="Times New Roman"/>
                        </a:rPr>
                        <a:t>)</a:t>
                      </a:r>
                      <a:endParaRPr lang="zh-TW" altLang="en-US" sz="1800" dirty="0" smtClean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/>
          <a:srcRect l="37006" t="38660" r="55906" b="13146"/>
          <a:stretch>
            <a:fillRect/>
          </a:stretch>
        </p:blipFill>
        <p:spPr bwMode="auto">
          <a:xfrm>
            <a:off x="6012160" y="2305472"/>
            <a:ext cx="86409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/>
          <a:srcRect l="23422" t="38660" r="68900" b="13146"/>
          <a:stretch>
            <a:fillRect/>
          </a:stretch>
        </p:blipFill>
        <p:spPr bwMode="auto">
          <a:xfrm>
            <a:off x="4139952" y="2305472"/>
            <a:ext cx="93610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Part 2 (30%)</a:t>
            </a:r>
            <a:endParaRPr lang="zh-TW" altLang="en-US" dirty="0"/>
          </a:p>
        </p:txBody>
      </p:sp>
      <p:graphicFrame>
        <p:nvGraphicFramePr>
          <p:cNvPr id="9" name="內容版面配置區 9"/>
          <p:cNvGraphicFramePr>
            <a:graphicFrameLocks noGrp="1"/>
          </p:cNvGraphicFramePr>
          <p:nvPr>
            <p:ph idx="1"/>
          </p:nvPr>
        </p:nvGraphicFramePr>
        <p:xfrm>
          <a:off x="1830524" y="1556792"/>
          <a:ext cx="5482952" cy="470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370"/>
                <a:gridCol w="863010"/>
                <a:gridCol w="1775624"/>
                <a:gridCol w="1829948"/>
              </a:tblGrid>
              <a:tr h="506851">
                <a:tc gridSpan="2"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+mn-lt"/>
                        </a:rPr>
                        <a:t>Phonetic Class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20226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n-lt"/>
                        </a:rPr>
                        <a:t>Plosive</a:t>
                      </a:r>
                      <a:endParaRPr lang="zh-TW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+mn-lt"/>
                          <a:ea typeface="+mn-ea"/>
                          <a:cs typeface="Times New Roman"/>
                        </a:rPr>
                        <a:t>p(</a:t>
                      </a:r>
                      <a:r>
                        <a:rPr lang="zh-TW" altLang="zh-TW" sz="1800" dirty="0" smtClean="0">
                          <a:latin typeface="+mn-lt"/>
                          <a:ea typeface="+mn-ea"/>
                          <a:cs typeface="Times New Roman"/>
                        </a:rPr>
                        <a:t>ㄆ</a:t>
                      </a:r>
                      <a:r>
                        <a:rPr lang="en-US" altLang="zh-TW" sz="1800" dirty="0" smtClean="0">
                          <a:latin typeface="+mn-lt"/>
                          <a:ea typeface="+mn-ea"/>
                          <a:cs typeface="Times New Roman"/>
                        </a:rPr>
                        <a:t>)</a:t>
                      </a:r>
                      <a:endParaRPr lang="zh-TW" altLang="en-US" sz="1800" dirty="0" smtClean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27</a:t>
            </a:fld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3875" t="38385" r="77266" b="13421"/>
          <a:stretch>
            <a:fillRect/>
          </a:stretch>
        </p:blipFill>
        <p:spPr bwMode="auto">
          <a:xfrm>
            <a:off x="4139952" y="2305472"/>
            <a:ext cx="10801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52363" t="38660" r="38778" b="13146"/>
          <a:stretch>
            <a:fillRect/>
          </a:stretch>
        </p:blipFill>
        <p:spPr bwMode="auto">
          <a:xfrm>
            <a:off x="5868144" y="2305472"/>
            <a:ext cx="10801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Useful tips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Zoom in &amp; out, show all or selection part in </a:t>
            </a:r>
            <a:r>
              <a:rPr lang="en-US" altLang="zh-TW" dirty="0" err="1" smtClean="0"/>
              <a:t>Praat</a:t>
            </a:r>
            <a:r>
              <a:rPr lang="en-US" altLang="zh-TW" dirty="0" smtClean="0"/>
              <a:t> by clicking the buttons on the lower-left corner of spectrograms</a:t>
            </a:r>
          </a:p>
          <a:p>
            <a:r>
              <a:rPr lang="en-US" altLang="zh-TW" dirty="0" smtClean="0"/>
              <a:t>In your chosen directory</a:t>
            </a:r>
          </a:p>
          <a:p>
            <a:pPr lvl="1"/>
            <a:r>
              <a:rPr lang="en-US" altLang="zh-TW" dirty="0" smtClean="0"/>
              <a:t>“NTU_XXXXX_phn2file” lists all files containing each phone</a:t>
            </a:r>
          </a:p>
          <a:p>
            <a:pPr lvl="1"/>
            <a:r>
              <a:rPr lang="en-US" altLang="zh-TW" dirty="0" smtClean="0"/>
              <a:t>“NTU_XXXXX_file2phn” lists all phones contained in each file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Part 3 (50%)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(20%) What are the consistencies of the spectrogram in each phonetic class? </a:t>
            </a:r>
            <a:br>
              <a:rPr lang="en-US" altLang="zh-TW" dirty="0" smtClean="0"/>
            </a:br>
            <a:r>
              <a:rPr lang="en-US" altLang="zh-TW" dirty="0" smtClean="0"/>
              <a:t>(Plosive, Fricative, Affricate, Nasal)</a:t>
            </a:r>
          </a:p>
          <a:p>
            <a:pPr marL="514350" indent="-514350">
              <a:buFont typeface="+mj-lt"/>
              <a:buAutoNum type="arabicPeriod"/>
            </a:pP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(10%) Is the boundary between neighboring initial and final clear? What is the benefit of using “right-context dependent” initial model (ex: </a:t>
            </a:r>
            <a:r>
              <a:rPr lang="en-US" altLang="zh-TW" dirty="0" err="1" smtClean="0"/>
              <a:t>sh_a</a:t>
            </a:r>
            <a:r>
              <a:rPr lang="en-US" altLang="zh-TW" dirty="0" smtClean="0"/>
              <a:t>) instead of pure initial model (ex: </a:t>
            </a:r>
            <a:r>
              <a:rPr lang="en-US" altLang="zh-TW" dirty="0" err="1" smtClean="0"/>
              <a:t>sh</a:t>
            </a:r>
            <a:r>
              <a:rPr lang="en-US" altLang="zh-TW" dirty="0" smtClean="0"/>
              <a:t>) to model initials?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Before you start, you should know…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 smtClean="0">
                <a:latin typeface="+mn-lt"/>
              </a:rPr>
              <a:t>…about the initials/finals </a:t>
            </a:r>
            <a:br>
              <a:rPr lang="en-US" altLang="zh-TW" dirty="0" smtClean="0">
                <a:latin typeface="+mn-lt"/>
              </a:rPr>
            </a:br>
            <a:r>
              <a:rPr lang="en-US" altLang="zh-TW" dirty="0" smtClean="0">
                <a:latin typeface="+mn-lt"/>
              </a:rPr>
              <a:t>(</a:t>
            </a:r>
            <a:r>
              <a:rPr lang="zh-TW" altLang="en-US" dirty="0" smtClean="0">
                <a:latin typeface="+mn-lt"/>
              </a:rPr>
              <a:t>聲母</a:t>
            </a:r>
            <a:r>
              <a:rPr lang="en-US" altLang="zh-TW" dirty="0" smtClean="0">
                <a:latin typeface="+mn-lt"/>
              </a:rPr>
              <a:t>/</a:t>
            </a:r>
            <a:r>
              <a:rPr lang="zh-TW" altLang="en-US" dirty="0" smtClean="0">
                <a:latin typeface="+mn-lt"/>
              </a:rPr>
              <a:t>韻母</a:t>
            </a:r>
            <a:r>
              <a:rPr lang="en-US" altLang="zh-TW" dirty="0" smtClean="0">
                <a:latin typeface="+mn-lt"/>
              </a:rPr>
              <a:t>)</a:t>
            </a:r>
            <a:r>
              <a:rPr lang="zh-TW" altLang="en-US" dirty="0" smtClean="0">
                <a:latin typeface="+mn-lt"/>
              </a:rPr>
              <a:t> </a:t>
            </a:r>
            <a:r>
              <a:rPr lang="en-US" altLang="zh-TW" dirty="0" smtClean="0">
                <a:latin typeface="+mn-lt"/>
              </a:rPr>
              <a:t>in Mandarin Chinese.</a:t>
            </a:r>
          </a:p>
          <a:p>
            <a:pPr marL="514350" indent="-514350">
              <a:buFont typeface="+mj-lt"/>
              <a:buAutoNum type="arabicPeriod"/>
            </a:pP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…about Right-Context-Dependent Initial Final (RCDIF)</a:t>
            </a:r>
          </a:p>
          <a:p>
            <a:pPr marL="914400" lvl="1" indent="-514350"/>
            <a:r>
              <a:rPr lang="en-US" altLang="zh-TW" dirty="0" smtClean="0"/>
              <a:t>Ex: </a:t>
            </a:r>
            <a:r>
              <a:rPr lang="en-US" altLang="zh-TW" dirty="0" err="1" smtClean="0"/>
              <a:t>t_a</a:t>
            </a:r>
            <a:r>
              <a:rPr lang="en-US" altLang="zh-TW" dirty="0" smtClean="0"/>
              <a:t> stands </a:t>
            </a:r>
            <a:r>
              <a:rPr lang="en-US" altLang="zh-TW" dirty="0" smtClean="0"/>
              <a:t>for </a:t>
            </a:r>
            <a:r>
              <a:rPr lang="zh-TW" altLang="en-US" dirty="0" smtClean="0"/>
              <a:t>ㄊ </a:t>
            </a:r>
            <a:r>
              <a:rPr lang="en-US" altLang="zh-TW" dirty="0" smtClean="0"/>
              <a:t>followed </a:t>
            </a:r>
            <a:r>
              <a:rPr lang="en-US" altLang="zh-TW" dirty="0" smtClean="0"/>
              <a:t>by finals starting with </a:t>
            </a:r>
            <a:r>
              <a:rPr lang="zh-TW" altLang="en-US" dirty="0" smtClean="0"/>
              <a:t>ㄚ</a:t>
            </a:r>
            <a:r>
              <a:rPr lang="en-US" altLang="zh-TW" dirty="0" smtClean="0"/>
              <a:t>-like sounds, like </a:t>
            </a:r>
            <a:r>
              <a:rPr lang="zh-TW" altLang="en-US" dirty="0" smtClean="0"/>
              <a:t>ㄊㄞ</a:t>
            </a:r>
            <a:r>
              <a:rPr lang="en-US" altLang="zh-TW" dirty="0" smtClean="0"/>
              <a:t>= </a:t>
            </a:r>
            <a:r>
              <a:rPr lang="en-US" altLang="zh-TW" dirty="0" err="1" smtClean="0"/>
              <a:t>t_a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ai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endParaRPr lang="zh-TW" altLang="en-US" dirty="0">
              <a:latin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Part 3 (50%)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altLang="zh-TW" dirty="0" smtClean="0"/>
              <a:t>(10%) What are the differences when pronouncing </a:t>
            </a:r>
            <a:r>
              <a:rPr lang="zh-TW" altLang="en-US" dirty="0" smtClean="0"/>
              <a:t>ㄅ </a:t>
            </a:r>
            <a:r>
              <a:rPr lang="en-US" altLang="zh-TW" dirty="0" smtClean="0"/>
              <a:t>&amp; </a:t>
            </a:r>
            <a:r>
              <a:rPr lang="zh-TW" altLang="en-US" dirty="0" smtClean="0"/>
              <a:t>ㄆ</a:t>
            </a:r>
            <a:r>
              <a:rPr lang="en-US" altLang="zh-TW" dirty="0" smtClean="0"/>
              <a:t>? How can you tell the differences in spectrogram for </a:t>
            </a:r>
            <a:r>
              <a:rPr lang="zh-TW" altLang="en-US" dirty="0" smtClean="0"/>
              <a:t>ㄅ </a:t>
            </a:r>
            <a:r>
              <a:rPr lang="en-US" altLang="zh-TW" dirty="0" smtClean="0"/>
              <a:t>&amp; </a:t>
            </a:r>
            <a:r>
              <a:rPr lang="zh-TW" altLang="en-US" dirty="0" smtClean="0"/>
              <a:t>ㄆ</a:t>
            </a:r>
            <a:r>
              <a:rPr lang="en-US" altLang="zh-TW" dirty="0" smtClean="0"/>
              <a:t>? </a:t>
            </a:r>
            <a:br>
              <a:rPr lang="en-US" altLang="zh-TW" dirty="0" smtClean="0"/>
            </a:br>
            <a:r>
              <a:rPr lang="en-US" altLang="zh-TW" dirty="0" smtClean="0"/>
              <a:t>(You may also want to compare </a:t>
            </a:r>
            <a:r>
              <a:rPr lang="zh-TW" altLang="en-US" dirty="0" smtClean="0"/>
              <a:t>ㄉ </a:t>
            </a:r>
            <a:r>
              <a:rPr lang="en-US" altLang="zh-TW" dirty="0" smtClean="0"/>
              <a:t>&amp;</a:t>
            </a:r>
            <a:r>
              <a:rPr lang="zh-TW" altLang="en-US" dirty="0" smtClean="0"/>
              <a:t> ㄊ</a:t>
            </a:r>
            <a:r>
              <a:rPr lang="en-US" altLang="zh-TW" dirty="0" smtClean="0"/>
              <a:t>, </a:t>
            </a:r>
            <a:br>
              <a:rPr lang="en-US" altLang="zh-TW" dirty="0" smtClean="0"/>
            </a:br>
            <a:r>
              <a:rPr lang="zh-TW" altLang="en-US" dirty="0" smtClean="0"/>
              <a:t>ㄍ </a:t>
            </a:r>
            <a:r>
              <a:rPr lang="en-US" altLang="zh-TW" dirty="0" smtClean="0"/>
              <a:t>&amp; </a:t>
            </a:r>
            <a:r>
              <a:rPr lang="zh-TW" altLang="en-US" dirty="0" smtClean="0"/>
              <a:t>ㄎ </a:t>
            </a:r>
            <a:r>
              <a:rPr lang="en-US" altLang="zh-TW" dirty="0" smtClean="0"/>
              <a:t>respectively)</a:t>
            </a:r>
            <a:endParaRPr lang="zh-TW" altLang="en-US" dirty="0" smtClean="0"/>
          </a:p>
          <a:p>
            <a:pPr marL="514350" indent="-514350">
              <a:buFont typeface="+mj-lt"/>
              <a:buAutoNum type="arabicPeriod" startAt="3"/>
            </a:pPr>
            <a:endParaRPr lang="en-US" altLang="zh-TW" dirty="0" smtClean="0"/>
          </a:p>
          <a:p>
            <a:pPr marL="514350" indent="-514350">
              <a:buFont typeface="+mj-lt"/>
              <a:buAutoNum type="arabicPeriod" startAt="3"/>
            </a:pPr>
            <a:r>
              <a:rPr lang="en-US" altLang="zh-TW" dirty="0" smtClean="0"/>
              <a:t>(10%) Take a look at the spectrogram of finals. Is there any simple rules to discriminate initials from finals provided only spectrogram? 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Bonus (10%)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The following is a speech analysis plot for a Chinese word composed of 4 characters. Each character is composed of an initial and a final. </a:t>
            </a:r>
          </a:p>
          <a:p>
            <a:r>
              <a:rPr lang="en-US" altLang="zh-TW" dirty="0" smtClean="0"/>
              <a:t>Guess what the word is and describe your reasoning.</a:t>
            </a:r>
            <a:br>
              <a:rPr lang="en-US" altLang="zh-TW" dirty="0" smtClean="0"/>
            </a:br>
            <a:r>
              <a:rPr lang="en-US" altLang="zh-TW" dirty="0" smtClean="0"/>
              <a:t>(Score: reasoning 8%, correct answer 2%)</a:t>
            </a:r>
          </a:p>
          <a:p>
            <a:r>
              <a:rPr lang="en-US" altLang="zh-TW" dirty="0" smtClean="0"/>
              <a:t>If you cannot figure out the word, you can guess the phonetic class or initial/finals.</a:t>
            </a:r>
            <a:br>
              <a:rPr lang="en-US" altLang="zh-TW" dirty="0" smtClean="0"/>
            </a:br>
            <a:r>
              <a:rPr lang="en-US" altLang="zh-TW" dirty="0" smtClean="0"/>
              <a:t>For example, your answer can be “</a:t>
            </a:r>
            <a:r>
              <a:rPr lang="en-US" altLang="zh-TW" dirty="0" err="1" smtClean="0"/>
              <a:t>l_i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sic_a</a:t>
            </a:r>
            <a:r>
              <a:rPr lang="en-US" altLang="zh-TW" dirty="0" smtClean="0"/>
              <a:t>, au” or “plosive, diphthong, plosive, </a:t>
            </a:r>
            <a:r>
              <a:rPr lang="en-US" altLang="zh-TW" dirty="0" err="1" smtClean="0"/>
              <a:t>monophthong</a:t>
            </a:r>
            <a:r>
              <a:rPr lang="en-US" altLang="zh-TW" dirty="0" smtClean="0"/>
              <a:t>”.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32</a:t>
            </a:fld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827584" y="764704"/>
            <a:ext cx="7813582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ea typeface="微軟正黑體" pitchFamily="34" charset="-120"/>
              </a:rPr>
              <a:t>Hint: it’s a </a:t>
            </a:r>
            <a:r>
              <a:rPr lang="en-US" altLang="zh-TW" sz="2000" dirty="0" smtClean="0">
                <a:solidFill>
                  <a:schemeClr val="bg1"/>
                </a:solidFill>
                <a:ea typeface="微軟正黑體" pitchFamily="34" charset="-120"/>
              </a:rPr>
              <a:t>Chinese pop song written by a band in the last 5 years.</a:t>
            </a:r>
            <a:endParaRPr lang="zh-TW" altLang="en-US" sz="2000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pic>
        <p:nvPicPr>
          <p:cNvPr id="6" name="圖片 5" descr="040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8460432" cy="4572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Submission Requirements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 smtClean="0"/>
              <a:t>5 </a:t>
            </a:r>
            <a:r>
              <a:rPr lang="en-US" altLang="zh-TW" dirty="0" err="1" smtClean="0"/>
              <a:t>TextGrid</a:t>
            </a:r>
            <a:r>
              <a:rPr lang="en-US" altLang="zh-TW" dirty="0" smtClean="0"/>
              <a:t> files (each along with its wave file)</a:t>
            </a:r>
          </a:p>
          <a:p>
            <a:pPr lvl="1"/>
            <a:r>
              <a:rPr lang="en-US" altLang="zh-TW" dirty="0" smtClean="0"/>
              <a:t>the “.</a:t>
            </a:r>
            <a:r>
              <a:rPr lang="en-US" altLang="zh-TW" dirty="0" err="1" smtClean="0"/>
              <a:t>TextGrid</a:t>
            </a:r>
            <a:r>
              <a:rPr lang="en-US" altLang="zh-TW" dirty="0" smtClean="0"/>
              <a:t>” &amp; “.wav” filenames should be the same</a:t>
            </a:r>
          </a:p>
          <a:p>
            <a:r>
              <a:rPr lang="en-US" altLang="zh-TW" dirty="0" smtClean="0"/>
              <a:t>1 report (in PDF format)</a:t>
            </a:r>
          </a:p>
          <a:p>
            <a:pPr lvl="1"/>
            <a:r>
              <a:rPr lang="en-US" altLang="zh-TW" dirty="0" smtClean="0"/>
              <a:t>the filename should be hw2-2_bXXXXXXXX.pdf (your student ID)</a:t>
            </a:r>
          </a:p>
          <a:p>
            <a:r>
              <a:rPr lang="en-US" altLang="zh-TW" dirty="0" smtClean="0"/>
              <a:t>Put those 11 files in a folder </a:t>
            </a:r>
            <a:r>
              <a:rPr lang="en-US" altLang="zh-TW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(named after your student ID)</a:t>
            </a:r>
            <a:r>
              <a:rPr lang="en-US" altLang="zh-TW" dirty="0" smtClean="0"/>
              <a:t>, compress the folder to 1 zip file and upload it to </a:t>
            </a:r>
            <a:r>
              <a:rPr lang="en-US" altLang="zh-TW" dirty="0" err="1" smtClean="0"/>
              <a:t>ceiba</a:t>
            </a:r>
            <a:endParaRPr lang="en-US" altLang="zh-TW" dirty="0" smtClean="0"/>
          </a:p>
          <a:p>
            <a:pPr lvl="1"/>
            <a:r>
              <a:rPr lang="en-US" altLang="zh-TW" dirty="0"/>
              <a:t>1</a:t>
            </a:r>
            <a:r>
              <a:rPr lang="en-US" altLang="zh-TW" dirty="0" smtClean="0"/>
              <a:t>0</a:t>
            </a:r>
            <a:r>
              <a:rPr lang="en-US" altLang="zh-TW" dirty="0" smtClean="0"/>
              <a:t>% of the final score will be taken off for each day of late submission</a:t>
            </a:r>
          </a:p>
          <a:p>
            <a:pPr marL="342900" lvl="1">
              <a:buClr>
                <a:schemeClr val="accent1"/>
              </a:buClr>
            </a:pPr>
            <a:r>
              <a:rPr lang="en-US" altLang="zh-TW" sz="2400" dirty="0" smtClean="0"/>
              <a:t>Attention: there </a:t>
            </a:r>
            <a:r>
              <a:rPr lang="en-US" altLang="zh-TW" sz="2400" dirty="0" smtClean="0">
                <a:solidFill>
                  <a:srgbClr val="FF7172"/>
                </a:solidFill>
              </a:rPr>
              <a:t>should be </a:t>
            </a:r>
            <a:r>
              <a:rPr lang="en-US" altLang="zh-TW" sz="2400" dirty="0" smtClean="0"/>
              <a:t>a student-ID-folder conta</a:t>
            </a:r>
            <a:r>
              <a:rPr lang="en-US" altLang="zh-TW" sz="2400" dirty="0"/>
              <a:t>i</a:t>
            </a:r>
            <a:r>
              <a:rPr lang="en-US" altLang="zh-TW" sz="2400" dirty="0" smtClean="0"/>
              <a:t>ning those 11 files in your zip file. Any wrong file format will get a penalty </a:t>
            </a:r>
            <a:r>
              <a:rPr lang="en-US" altLang="zh-TW" sz="2400" dirty="0" smtClean="0"/>
              <a:t>of </a:t>
            </a:r>
            <a:r>
              <a:rPr lang="en-US" altLang="zh-TW" sz="2400" dirty="0" smtClean="0"/>
              <a:t>points.</a:t>
            </a:r>
            <a:endParaRPr lang="en-US" altLang="zh-TW" sz="2400" dirty="0"/>
          </a:p>
          <a:p>
            <a:pPr lvl="1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If you have any problem…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… look up the </a:t>
            </a:r>
            <a:r>
              <a:rPr lang="en-US" altLang="zh-TW" dirty="0" err="1" smtClean="0"/>
              <a:t>Praat</a:t>
            </a:r>
            <a:r>
              <a:rPr lang="en-US" altLang="zh-TW" dirty="0" smtClean="0"/>
              <a:t> introduction website.</a:t>
            </a:r>
          </a:p>
          <a:p>
            <a:pPr lvl="1"/>
            <a:r>
              <a:rPr lang="en-US" altLang="zh-TW" dirty="0" smtClean="0"/>
              <a:t>It should solve all your technical problems.</a:t>
            </a:r>
          </a:p>
          <a:p>
            <a:pPr lvl="1"/>
            <a:r>
              <a:rPr lang="en-US" altLang="zh-TW" dirty="0" smtClean="0"/>
              <a:t>http://www.fon.hum.uva.nl/praat/manual/Intro.html</a:t>
            </a:r>
          </a:p>
          <a:p>
            <a:r>
              <a:rPr lang="en-US" altLang="zh-TW" dirty="0" smtClean="0"/>
              <a:t>…contact the TA by email.</a:t>
            </a:r>
            <a:br>
              <a:rPr lang="en-US" altLang="zh-TW" dirty="0" smtClean="0"/>
            </a:br>
            <a:r>
              <a:rPr lang="zh-TW" altLang="en-US" dirty="0" smtClean="0"/>
              <a:t>盧</a:t>
            </a:r>
            <a:r>
              <a:rPr lang="zh-TW" altLang="en-US" dirty="0"/>
              <a:t>宏宗</a:t>
            </a:r>
            <a:r>
              <a:rPr lang="zh-TW" altLang="en-US" dirty="0" smtClean="0"/>
              <a:t> </a:t>
            </a:r>
            <a:r>
              <a:rPr lang="en-US" altLang="zh-TW" dirty="0" smtClean="0">
                <a:hlinkClick r:id="rId2"/>
              </a:rPr>
              <a:t>r03922011@ntu.edu.tw</a:t>
            </a:r>
            <a:r>
              <a:rPr lang="en-US" altLang="zh-TW" dirty="0" smtClean="0"/>
              <a:t> 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Homework #2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Your can submit either</a:t>
            </a:r>
          </a:p>
          <a:p>
            <a:pPr lvl="1"/>
            <a:r>
              <a:rPr lang="en-US" altLang="zh-TW" dirty="0" smtClean="0"/>
              <a:t>HW</a:t>
            </a:r>
            <a:r>
              <a:rPr lang="zh-TW" altLang="en-US" dirty="0" smtClean="0"/>
              <a:t> </a:t>
            </a:r>
            <a:r>
              <a:rPr lang="en-US" altLang="zh-TW" dirty="0" smtClean="0"/>
              <a:t>2-1 (HMM Training and Testing)</a:t>
            </a:r>
          </a:p>
          <a:p>
            <a:pPr lvl="1"/>
            <a:r>
              <a:rPr lang="en-US" altLang="zh-TW" dirty="0" smtClean="0"/>
              <a:t>HW 2-2 (Speech Analysis)</a:t>
            </a:r>
          </a:p>
          <a:p>
            <a:r>
              <a:rPr lang="en-US" altLang="zh-TW" dirty="0" smtClean="0"/>
              <a:t>You can also submit both</a:t>
            </a:r>
          </a:p>
          <a:p>
            <a:pPr lvl="1"/>
            <a:r>
              <a:rPr lang="en-US" altLang="zh-TW" dirty="0" smtClean="0"/>
              <a:t>The higher grade of the two will count as your final score for HW2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Deadline: To </a:t>
            </a:r>
            <a:r>
              <a:rPr lang="en-US" altLang="zh-TW" smtClean="0"/>
              <a:t>be discussed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35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452320" y="6376243"/>
            <a:ext cx="2133600" cy="365125"/>
          </a:xfrm>
        </p:spPr>
        <p:txBody>
          <a:bodyPr/>
          <a:lstStyle/>
          <a:p>
            <a:fld id="{6E7A6931-BED4-44D6-B779-46BE1EA8BEE2}" type="slidenum">
              <a:rPr lang="zh-TW" altLang="en-US" sz="1200" smtClean="0"/>
              <a:pPr/>
              <a:t>36</a:t>
            </a:fld>
            <a:endParaRPr lang="zh-TW" altLang="en-US" sz="1200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>
                <a:latin typeface="Viner Hand ITC" pitchFamily="66" charset="0"/>
              </a:rPr>
              <a:t>Thank You</a:t>
            </a:r>
            <a:endParaRPr lang="zh-TW" altLang="en-US" dirty="0">
              <a:latin typeface="Viner Hand ITC" pitchFamily="66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smtClean="0">
                <a:latin typeface="Footlight MT Light" pitchFamily="18" charset="0"/>
              </a:rPr>
              <a:t>Questions?</a:t>
            </a:r>
            <a:endParaRPr lang="zh-TW" altLang="en-US" dirty="0"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22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Before you start, you should know…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altLang="zh-TW" dirty="0" smtClean="0"/>
              <a:t>…about some classification of consonants</a:t>
            </a:r>
          </a:p>
          <a:p>
            <a:pPr marL="914400" lvl="1" indent="-514350"/>
            <a:r>
              <a:rPr lang="en-US" altLang="zh-TW" dirty="0" smtClean="0"/>
              <a:t>Plosive/Stop (</a:t>
            </a:r>
            <a:r>
              <a:rPr lang="zh-TW" altLang="en-US" dirty="0" smtClean="0"/>
              <a:t>爆破音</a:t>
            </a:r>
            <a:r>
              <a:rPr lang="en-US" altLang="zh-TW" dirty="0" smtClean="0"/>
              <a:t>/</a:t>
            </a:r>
            <a:r>
              <a:rPr lang="zh-TW" altLang="en-US" dirty="0" smtClean="0"/>
              <a:t>塞音</a:t>
            </a:r>
            <a:r>
              <a:rPr lang="en-US" altLang="zh-TW" dirty="0" smtClean="0"/>
              <a:t>) </a:t>
            </a:r>
            <a:r>
              <a:rPr lang="zh-TW" altLang="en-US" dirty="0" smtClean="0"/>
              <a:t>ㄅㄆㄉㄊㄍㄎ</a:t>
            </a:r>
            <a:endParaRPr lang="en-US" altLang="zh-TW" dirty="0" smtClean="0"/>
          </a:p>
          <a:p>
            <a:pPr marL="914400" lvl="1" indent="-514350"/>
            <a:r>
              <a:rPr lang="en-US" altLang="zh-TW" dirty="0" smtClean="0"/>
              <a:t>Fricative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dirty="0" smtClean="0"/>
              <a:t>擦音</a:t>
            </a:r>
            <a:r>
              <a:rPr lang="en-US" altLang="zh-TW" dirty="0" smtClean="0"/>
              <a:t>) </a:t>
            </a:r>
            <a:r>
              <a:rPr lang="zh-TW" altLang="en-US" dirty="0" smtClean="0"/>
              <a:t>ㄈㄏㄒㄕㄙ</a:t>
            </a:r>
            <a:endParaRPr lang="en-US" altLang="zh-TW" dirty="0" smtClean="0"/>
          </a:p>
          <a:p>
            <a:pPr marL="914400" lvl="1" indent="-514350"/>
            <a:r>
              <a:rPr lang="en-US" altLang="zh-TW" dirty="0" smtClean="0"/>
              <a:t>Affricate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dirty="0" smtClean="0"/>
              <a:t>塞擦音</a:t>
            </a:r>
            <a:r>
              <a:rPr lang="en-US" altLang="zh-TW" dirty="0" smtClean="0"/>
              <a:t>) </a:t>
            </a:r>
            <a:r>
              <a:rPr lang="zh-TW" altLang="en-US" dirty="0" smtClean="0"/>
              <a:t>ㄐㄑㄓㄔㄗㄘ</a:t>
            </a:r>
            <a:endParaRPr lang="en-US" altLang="zh-TW" dirty="0" smtClean="0"/>
          </a:p>
          <a:p>
            <a:pPr marL="914400" lvl="1" indent="-514350"/>
            <a:r>
              <a:rPr lang="en-US" altLang="zh-TW" dirty="0" smtClean="0"/>
              <a:t>Nasal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dirty="0" smtClean="0"/>
              <a:t>鼻音</a:t>
            </a:r>
            <a:r>
              <a:rPr lang="en-US" altLang="zh-TW" dirty="0" smtClean="0"/>
              <a:t>) </a:t>
            </a:r>
            <a:r>
              <a:rPr lang="zh-TW" altLang="en-US" dirty="0" smtClean="0"/>
              <a:t>ㄇㄋ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 startAt="3"/>
            </a:pPr>
            <a:r>
              <a:rPr lang="en-US" altLang="zh-TW" dirty="0" smtClean="0"/>
              <a:t>…about some classification of vowels</a:t>
            </a:r>
          </a:p>
          <a:p>
            <a:pPr marL="914400" lvl="1" indent="-514350"/>
            <a:r>
              <a:rPr lang="en-US" altLang="zh-TW" dirty="0" err="1" smtClean="0"/>
              <a:t>Monophthong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dirty="0" smtClean="0"/>
              <a:t>單母音</a:t>
            </a:r>
            <a:r>
              <a:rPr lang="en-US" altLang="zh-TW" dirty="0" smtClean="0"/>
              <a:t>) </a:t>
            </a:r>
            <a:r>
              <a:rPr lang="zh-TW" altLang="en-US" dirty="0"/>
              <a:t>ㄧ</a:t>
            </a:r>
            <a:r>
              <a:rPr lang="zh-TW" altLang="en-US" dirty="0" smtClean="0"/>
              <a:t>ㄨㄩㄚㄛㄜㄦ</a:t>
            </a:r>
            <a:endParaRPr lang="en-US" altLang="zh-TW" dirty="0" smtClean="0"/>
          </a:p>
          <a:p>
            <a:pPr marL="914400" lvl="1" indent="-514350"/>
            <a:r>
              <a:rPr lang="en-US" altLang="zh-TW" dirty="0" smtClean="0"/>
              <a:t>Diphthong (</a:t>
            </a:r>
            <a:r>
              <a:rPr lang="zh-TW" altLang="en-US" dirty="0" smtClean="0"/>
              <a:t>雙母音</a:t>
            </a:r>
            <a:r>
              <a:rPr lang="en-US" altLang="zh-TW" dirty="0" smtClean="0"/>
              <a:t>) </a:t>
            </a:r>
            <a:r>
              <a:rPr lang="zh-TW" altLang="en-US" dirty="0" smtClean="0"/>
              <a:t>ㄞㄟㄠㄡ</a:t>
            </a:r>
            <a:r>
              <a:rPr lang="en-US" altLang="zh-TW" dirty="0" smtClean="0"/>
              <a:t>……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Before you start, you should know…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US" altLang="zh-TW" dirty="0" smtClean="0"/>
              <a:t>…how labeling works</a:t>
            </a:r>
          </a:p>
          <a:p>
            <a:pPr marL="914400" lvl="1" indent="-514350"/>
            <a:r>
              <a:rPr lang="en-US" altLang="zh-TW" dirty="0" smtClean="0"/>
              <a:t>“</a:t>
            </a:r>
            <a:r>
              <a:rPr lang="en-US" altLang="zh-TW" dirty="0" err="1" smtClean="0"/>
              <a:t>sil</a:t>
            </a:r>
            <a:r>
              <a:rPr lang="en-US" altLang="zh-TW" dirty="0" smtClean="0"/>
              <a:t>” for silence</a:t>
            </a:r>
          </a:p>
          <a:p>
            <a:pPr marL="914400" lvl="1" indent="-514350"/>
            <a:r>
              <a:rPr lang="en-US" altLang="zh-TW" dirty="0" smtClean="0"/>
              <a:t>“sp” for short pause</a:t>
            </a:r>
          </a:p>
          <a:p>
            <a:pPr marL="914400" lvl="1" indent="-514350"/>
            <a:r>
              <a:rPr lang="en-US" altLang="zh-TW" dirty="0" smtClean="0"/>
              <a:t>fricative/affricate </a:t>
            </a:r>
          </a:p>
          <a:p>
            <a:pPr marL="400050" lvl="1" indent="0">
              <a:buNone/>
            </a:pPr>
            <a:r>
              <a:rPr lang="en-US" altLang="zh-TW" dirty="0"/>
              <a:t>	</a:t>
            </a:r>
            <a:r>
              <a:rPr lang="en-US" altLang="zh-TW" dirty="0" smtClean="0"/>
              <a:t>(</a:t>
            </a:r>
            <a:r>
              <a:rPr lang="zh-TW" altLang="en-US" dirty="0" smtClean="0"/>
              <a:t>擦音</a:t>
            </a:r>
            <a:r>
              <a:rPr lang="en-US" altLang="zh-TW" dirty="0" smtClean="0"/>
              <a:t>/</a:t>
            </a:r>
            <a:r>
              <a:rPr lang="zh-TW" altLang="en-US" dirty="0" smtClean="0"/>
              <a:t>塞擦音</a:t>
            </a:r>
            <a:r>
              <a:rPr lang="en-US" altLang="zh-TW" dirty="0" smtClean="0"/>
              <a:t>)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	initials </a:t>
            </a:r>
            <a:r>
              <a:rPr lang="en-US" altLang="zh-TW" dirty="0" smtClean="0"/>
              <a:t>do not contain</a:t>
            </a:r>
            <a:br>
              <a:rPr lang="en-US" altLang="zh-TW" dirty="0" smtClean="0"/>
            </a:br>
            <a:r>
              <a:rPr lang="en-US" altLang="zh-TW" dirty="0" smtClean="0"/>
              <a:t>	voicing </a:t>
            </a:r>
            <a:r>
              <a:rPr lang="en-US" altLang="zh-TW" dirty="0" smtClean="0"/>
              <a:t>parts</a:t>
            </a:r>
          </a:p>
          <a:p>
            <a:pPr marL="914400" lvl="1" indent="-514350"/>
            <a:r>
              <a:rPr lang="en-US" altLang="zh-TW" dirty="0" smtClean="0"/>
              <a:t>plosive </a:t>
            </a:r>
            <a:r>
              <a:rPr lang="en-US" altLang="zh-TW" dirty="0" smtClean="0"/>
              <a:t>(</a:t>
            </a:r>
            <a:r>
              <a:rPr lang="zh-TW" altLang="en-US" dirty="0"/>
              <a:t>爆破音</a:t>
            </a:r>
            <a:r>
              <a:rPr lang="en-US" altLang="zh-TW" dirty="0" smtClean="0"/>
              <a:t>) </a:t>
            </a:r>
          </a:p>
          <a:p>
            <a:pPr marL="400050" lvl="1" indent="0">
              <a:buNone/>
            </a:pPr>
            <a:r>
              <a:rPr lang="en-US" altLang="zh-TW" dirty="0" smtClean="0"/>
              <a:t>	initials </a:t>
            </a:r>
            <a:r>
              <a:rPr lang="en-US" altLang="zh-TW" dirty="0" smtClean="0"/>
              <a:t>contain</a:t>
            </a:r>
            <a:br>
              <a:rPr lang="en-US" altLang="zh-TW" dirty="0" smtClean="0"/>
            </a:br>
            <a:r>
              <a:rPr lang="en-US" altLang="zh-TW" dirty="0" smtClean="0"/>
              <a:t>	closure </a:t>
            </a:r>
            <a:r>
              <a:rPr lang="en-US" altLang="zh-TW" dirty="0" smtClean="0"/>
              <a:t>or aspiration</a:t>
            </a:r>
            <a:br>
              <a:rPr lang="en-US" altLang="zh-TW" dirty="0" smtClean="0"/>
            </a:br>
            <a:r>
              <a:rPr lang="en-US" altLang="zh-TW" dirty="0" smtClean="0"/>
              <a:t>	period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5</a:t>
            </a:fld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6876256" y="2276872"/>
            <a:ext cx="1800200" cy="3240360"/>
            <a:chOff x="5652120" y="2060848"/>
            <a:chExt cx="1800200" cy="324036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7047" t="40550" r="38188" b="16925"/>
            <a:stretch>
              <a:fillRect/>
            </a:stretch>
          </p:blipFill>
          <p:spPr bwMode="auto">
            <a:xfrm>
              <a:off x="5652120" y="2060848"/>
              <a:ext cx="1800200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乘號 6"/>
            <p:cNvSpPr/>
            <p:nvPr/>
          </p:nvSpPr>
          <p:spPr>
            <a:xfrm>
              <a:off x="6804248" y="2060848"/>
              <a:ext cx="648072" cy="720080"/>
            </a:xfrm>
            <a:prstGeom prst="mathMultiply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4932040" y="2276872"/>
            <a:ext cx="1800200" cy="3240360"/>
            <a:chOff x="2771800" y="1772816"/>
            <a:chExt cx="1800200" cy="324036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6950" t="40275" r="38285" b="17201"/>
            <a:stretch>
              <a:fillRect/>
            </a:stretch>
          </p:blipFill>
          <p:spPr bwMode="auto">
            <a:xfrm>
              <a:off x="2771800" y="1772816"/>
              <a:ext cx="1800200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甜甜圈 7"/>
            <p:cNvSpPr/>
            <p:nvPr/>
          </p:nvSpPr>
          <p:spPr>
            <a:xfrm>
              <a:off x="3923928" y="1844824"/>
              <a:ext cx="576064" cy="576064"/>
            </a:xfrm>
            <a:prstGeom prst="donu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37500" t="40275" r="30607" b="17201"/>
          <a:stretch>
            <a:fillRect/>
          </a:stretch>
        </p:blipFill>
        <p:spPr bwMode="auto">
          <a:xfrm>
            <a:off x="4860032" y="2276872"/>
            <a:ext cx="388843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Some files you need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79463" y="1828800"/>
            <a:ext cx="7824985" cy="420893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Phonetic class </a:t>
            </a:r>
            <a:r>
              <a:rPr lang="en-US" altLang="zh-TW" dirty="0" smtClean="0"/>
              <a:t>table (</a:t>
            </a:r>
            <a:r>
              <a:rPr lang="zh-TW" altLang="en-US" dirty="0" smtClean="0"/>
              <a:t>聲韻母表</a:t>
            </a:r>
            <a:r>
              <a:rPr lang="en-US" altLang="zh-TW" dirty="0" smtClean="0"/>
              <a:t>):</a:t>
            </a:r>
            <a:endParaRPr lang="en-US" altLang="zh-TW" dirty="0" smtClean="0"/>
          </a:p>
          <a:p>
            <a:pPr marL="722313" lvl="1" indent="-322263">
              <a:tabLst>
                <a:tab pos="722313" algn="l"/>
              </a:tabLst>
            </a:pPr>
            <a:r>
              <a:rPr lang="en-US" altLang="zh-TW" sz="1600" dirty="0"/>
              <a:t>http://</a:t>
            </a:r>
            <a:r>
              <a:rPr lang="en-US" altLang="zh-TW" sz="1600" dirty="0" err="1"/>
              <a:t>speech.ee.ntu.edu.tw</a:t>
            </a:r>
            <a:r>
              <a:rPr lang="en-US" altLang="zh-TW" sz="1600" dirty="0"/>
              <a:t>/homework/DSP_HW2-2/</a:t>
            </a:r>
            <a:r>
              <a:rPr lang="en-US" altLang="zh-TW" sz="1600" dirty="0" smtClean="0"/>
              <a:t>phonetic_class.pdf</a:t>
            </a:r>
          </a:p>
          <a:p>
            <a:pPr marL="514350" indent="-514350">
              <a:buFont typeface="+mj-lt"/>
              <a:buAutoNum type="arabicPeriod"/>
              <a:tabLst>
                <a:tab pos="722313" algn="l"/>
              </a:tabLst>
            </a:pPr>
            <a:r>
              <a:rPr lang="fr-FR" altLang="zh-TW" dirty="0" smtClean="0"/>
              <a:t>Syllable </a:t>
            </a:r>
            <a:r>
              <a:rPr lang="fr-FR" altLang="zh-TW" dirty="0" smtClean="0"/>
              <a:t>table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dirty="0" smtClean="0"/>
              <a:t>標註模式</a:t>
            </a:r>
            <a:r>
              <a:rPr lang="en-US" altLang="zh-TW" dirty="0" smtClean="0"/>
              <a:t>)</a:t>
            </a:r>
            <a:r>
              <a:rPr lang="fr-FR" altLang="zh-TW" dirty="0" smtClean="0"/>
              <a:t>:</a:t>
            </a:r>
            <a:endParaRPr lang="fr-FR" altLang="zh-TW" dirty="0" smtClean="0"/>
          </a:p>
          <a:p>
            <a:pPr marL="722313" lvl="1" indent="-322263">
              <a:tabLst>
                <a:tab pos="722313" algn="l"/>
              </a:tabLst>
            </a:pPr>
            <a:r>
              <a:rPr lang="fr-FR" altLang="zh-TW" sz="1600" dirty="0"/>
              <a:t>http://</a:t>
            </a:r>
            <a:r>
              <a:rPr lang="fr-FR" altLang="zh-TW" sz="1600" dirty="0" err="1"/>
              <a:t>speech.ee.ntu.edu.tw</a:t>
            </a:r>
            <a:r>
              <a:rPr lang="fr-FR" altLang="zh-TW" sz="1600" dirty="0"/>
              <a:t>/</a:t>
            </a:r>
            <a:r>
              <a:rPr lang="fr-FR" altLang="zh-TW" sz="1600" dirty="0" err="1"/>
              <a:t>homework</a:t>
            </a:r>
            <a:r>
              <a:rPr lang="fr-FR" altLang="zh-TW" sz="1600" dirty="0"/>
              <a:t>/DSP_HW2-2/</a:t>
            </a:r>
            <a:r>
              <a:rPr lang="fr-FR" altLang="zh-TW" sz="1600" dirty="0" smtClean="0"/>
              <a:t>syllable.txt</a:t>
            </a:r>
          </a:p>
          <a:p>
            <a:pPr marL="514350" indent="-514350">
              <a:buFont typeface="+mj-lt"/>
              <a:buAutoNum type="arabicPeriod"/>
              <a:tabLst>
                <a:tab pos="722313" algn="l"/>
              </a:tabLst>
            </a:pPr>
            <a:r>
              <a:rPr lang="en-US" altLang="zh-TW" dirty="0" smtClean="0"/>
              <a:t>Audio data &amp; FAQ:</a:t>
            </a:r>
          </a:p>
          <a:p>
            <a:pPr marL="722313" lvl="1" indent="-322263">
              <a:tabLst>
                <a:tab pos="722313" algn="l"/>
              </a:tabLst>
            </a:pPr>
            <a:r>
              <a:rPr lang="en-US" altLang="zh-TW" sz="1600" dirty="0" smtClean="0"/>
              <a:t>check out</a:t>
            </a:r>
            <a:br>
              <a:rPr lang="en-US" altLang="zh-TW" sz="1600" dirty="0" smtClean="0"/>
            </a:br>
            <a:r>
              <a:rPr lang="fr-FR" altLang="zh-TW" sz="1600" dirty="0" smtClean="0"/>
              <a:t>http</a:t>
            </a:r>
            <a:r>
              <a:rPr lang="fr-FR" altLang="zh-TW" sz="1600" dirty="0"/>
              <a:t>://</a:t>
            </a:r>
            <a:r>
              <a:rPr lang="fr-FR" altLang="zh-TW" sz="1600" dirty="0" err="1"/>
              <a:t>speech.ee.ntu.edu.tw</a:t>
            </a:r>
            <a:r>
              <a:rPr lang="fr-FR" altLang="zh-TW" sz="1600" dirty="0"/>
              <a:t>/</a:t>
            </a:r>
            <a:r>
              <a:rPr lang="fr-FR" altLang="zh-TW" sz="1600" dirty="0" err="1"/>
              <a:t>homework</a:t>
            </a:r>
            <a:r>
              <a:rPr lang="fr-FR" altLang="zh-TW" sz="1600" dirty="0"/>
              <a:t>/DSP_HW2-2/</a:t>
            </a:r>
            <a:endParaRPr lang="zh-TW" altLang="en-US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Tools for labeling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/>
              <a:t>Wavesurfer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MATLAB</a:t>
            </a:r>
          </a:p>
          <a:p>
            <a:endParaRPr lang="en-US" altLang="zh-TW" dirty="0" smtClean="0"/>
          </a:p>
          <a:p>
            <a:r>
              <a:rPr lang="en-US" altLang="zh-TW" dirty="0" err="1" smtClean="0"/>
              <a:t>Praat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we will be using this for hw2-2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Praat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Download</a:t>
            </a:r>
          </a:p>
          <a:p>
            <a:pPr lvl="1"/>
            <a:r>
              <a:rPr lang="en-US" altLang="zh-TW" dirty="0" smtClean="0"/>
              <a:t>http://www.fon.hum.uva.nl/praat/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8</a:t>
            </a:fld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r="68309" b="64175"/>
          <a:stretch>
            <a:fillRect/>
          </a:stretch>
        </p:blipFill>
        <p:spPr bwMode="auto">
          <a:xfrm>
            <a:off x="2640124" y="3212976"/>
            <a:ext cx="3863752" cy="272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Praat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6931-BED4-44D6-B779-46BE1EA8BEE2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3" name="圖片 2" descr="01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7740352" cy="4837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革命">
  <a:themeElements>
    <a:clrScheme name="革命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革命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革命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革命.thmx</Template>
  <TotalTime>4388</TotalTime>
  <Words>874</Words>
  <Application>Microsoft Office PowerPoint</Application>
  <PresentationFormat>如螢幕大小 (4:3)</PresentationFormat>
  <Paragraphs>172</Paragraphs>
  <Slides>36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7" baseType="lpstr">
      <vt:lpstr>華康行書體</vt:lpstr>
      <vt:lpstr>微軟正黑體</vt:lpstr>
      <vt:lpstr>新細明體</vt:lpstr>
      <vt:lpstr>Calibri</vt:lpstr>
      <vt:lpstr>Footlight MT Light</vt:lpstr>
      <vt:lpstr>Georgia</vt:lpstr>
      <vt:lpstr>Times New Roman</vt:lpstr>
      <vt:lpstr>Trebuchet MS</vt:lpstr>
      <vt:lpstr>Viner Hand ITC</vt:lpstr>
      <vt:lpstr>Wingdings 2</vt:lpstr>
      <vt:lpstr>革命</vt:lpstr>
      <vt:lpstr>Speech Analysis  TA : 盧宏宗</vt:lpstr>
      <vt:lpstr>Goal</vt:lpstr>
      <vt:lpstr>Before you start, you should know… </vt:lpstr>
      <vt:lpstr>Before you start, you should know…</vt:lpstr>
      <vt:lpstr>Before you start, you should know…</vt:lpstr>
      <vt:lpstr>Some files you need</vt:lpstr>
      <vt:lpstr>Tools for labeling</vt:lpstr>
      <vt:lpstr>Praat</vt:lpstr>
      <vt:lpstr>Praat</vt:lpstr>
      <vt:lpstr>Praat</vt:lpstr>
      <vt:lpstr>Praat</vt:lpstr>
      <vt:lpstr>Praat</vt:lpstr>
      <vt:lpstr>Pitch</vt:lpstr>
      <vt:lpstr>Intensity</vt:lpstr>
      <vt:lpstr>Formant</vt:lpstr>
      <vt:lpstr>Reminder</vt:lpstr>
      <vt:lpstr>Praat</vt:lpstr>
      <vt:lpstr>Praat</vt:lpstr>
      <vt:lpstr>Praat</vt:lpstr>
      <vt:lpstr>Praat</vt:lpstr>
      <vt:lpstr>Labeling</vt:lpstr>
      <vt:lpstr>Praat</vt:lpstr>
      <vt:lpstr>Praat</vt:lpstr>
      <vt:lpstr>Part 1 (20%)</vt:lpstr>
      <vt:lpstr>Part 2 (30%)</vt:lpstr>
      <vt:lpstr>Part 2 (30%)</vt:lpstr>
      <vt:lpstr>Part 2 (30%)</vt:lpstr>
      <vt:lpstr>Useful tips</vt:lpstr>
      <vt:lpstr>Part 3 (50%)</vt:lpstr>
      <vt:lpstr>Part 3 (50%)</vt:lpstr>
      <vt:lpstr>Bonus (10%)</vt:lpstr>
      <vt:lpstr>PowerPoint 簡報</vt:lpstr>
      <vt:lpstr>Submission Requirements</vt:lpstr>
      <vt:lpstr>If you have any problem…</vt:lpstr>
      <vt:lpstr>Homework #2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</dc:title>
  <dc:creator>Windows User</dc:creator>
  <cp:lastModifiedBy>盧宏宗</cp:lastModifiedBy>
  <cp:revision>176</cp:revision>
  <dcterms:created xsi:type="dcterms:W3CDTF">2012-10-13T08:39:03Z</dcterms:created>
  <dcterms:modified xsi:type="dcterms:W3CDTF">2014-11-02T10:26:29Z</dcterms:modified>
</cp:coreProperties>
</file>