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81" r:id="rId14"/>
    <p:sldId id="268" r:id="rId15"/>
    <p:sldId id="269" r:id="rId16"/>
    <p:sldId id="270" r:id="rId17"/>
    <p:sldId id="282" r:id="rId18"/>
    <p:sldId id="272" r:id="rId19"/>
    <p:sldId id="271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0B1A1-FD09-4DE1-8B9D-DF471734FB26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AF31-707A-412A-8D68-8E0ED06B30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015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0B1A1-FD09-4DE1-8B9D-DF471734FB26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AF31-707A-412A-8D68-8E0ED06B30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3090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0B1A1-FD09-4DE1-8B9D-DF471734FB26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AF31-707A-412A-8D68-8E0ED06B30B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68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0B1A1-FD09-4DE1-8B9D-DF471734FB26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AF31-707A-412A-8D68-8E0ED06B30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3853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0B1A1-FD09-4DE1-8B9D-DF471734FB26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AF31-707A-412A-8D68-8E0ED06B30B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20918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0B1A1-FD09-4DE1-8B9D-DF471734FB26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AF31-707A-412A-8D68-8E0ED06B30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1564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0B1A1-FD09-4DE1-8B9D-DF471734FB26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AF31-707A-412A-8D68-8E0ED06B30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629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0B1A1-FD09-4DE1-8B9D-DF471734FB26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AF31-707A-412A-8D68-8E0ED06B30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5089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0B1A1-FD09-4DE1-8B9D-DF471734FB26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AF31-707A-412A-8D68-8E0ED06B30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702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0B1A1-FD09-4DE1-8B9D-DF471734FB26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AF31-707A-412A-8D68-8E0ED06B30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668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0B1A1-FD09-4DE1-8B9D-DF471734FB26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AF31-707A-412A-8D68-8E0ED06B30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042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0B1A1-FD09-4DE1-8B9D-DF471734FB26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AF31-707A-412A-8D68-8E0ED06B30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89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0B1A1-FD09-4DE1-8B9D-DF471734FB26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AF31-707A-412A-8D68-8E0ED06B30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2000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0B1A1-FD09-4DE1-8B9D-DF471734FB26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AF31-707A-412A-8D68-8E0ED06B30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4638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0B1A1-FD09-4DE1-8B9D-DF471734FB26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AF31-707A-412A-8D68-8E0ED06B30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733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0B1A1-FD09-4DE1-8B9D-DF471734FB26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AF31-707A-412A-8D68-8E0ED06B30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5237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0B1A1-FD09-4DE1-8B9D-DF471734FB26}" type="datetimeFigureOut">
              <a:rPr lang="zh-TW" altLang="en-US" smtClean="0"/>
              <a:t>2014/11/18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668AF31-707A-412A-8D68-8E0ED06B30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699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eech.sri.com/projects/sril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r03942039@ntu.edu.tw" TargetMode="External"/><Relationship Id="rId2" Type="http://schemas.openxmlformats.org/officeDocument/2006/relationships/hyperlink" Target="http://speech.ee.ntu.edu.tw/DSP2014Autum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829761"/>
          </a:xfrm>
        </p:spPr>
        <p:txBody>
          <a:bodyPr/>
          <a:lstStyle/>
          <a:p>
            <a:pPr algn="ctr"/>
            <a:r>
              <a:rPr lang="en-US" altLang="zh-TW" dirty="0" smtClean="0"/>
              <a:t>Digital Speech Processing</a:t>
            </a:r>
            <a:br>
              <a:rPr lang="en-US" altLang="zh-TW" dirty="0" smtClean="0"/>
            </a:br>
            <a:r>
              <a:rPr lang="en-US" altLang="zh-TW" dirty="0" smtClean="0"/>
              <a:t>HW3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呂相弘</a:t>
            </a:r>
            <a:endParaRPr lang="en-US" altLang="zh-TW" dirty="0" smtClean="0"/>
          </a:p>
          <a:p>
            <a:r>
              <a:rPr lang="en-US" altLang="zh-TW" dirty="0" smtClean="0"/>
              <a:t>2014/11/19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4838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SRILM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09598" y="2160590"/>
            <a:ext cx="7058745" cy="3880773"/>
          </a:xfrm>
        </p:spPr>
        <p:txBody>
          <a:bodyPr/>
          <a:lstStyle/>
          <a:p>
            <a:r>
              <a:rPr lang="en-US" altLang="zh-TW" sz="2000" dirty="0" smtClean="0"/>
              <a:t>SRI Language Model Toolkit </a:t>
            </a:r>
            <a:r>
              <a:rPr lang="en-US" altLang="zh-TW" sz="2000" dirty="0">
                <a:hlinkClick r:id="rId2"/>
              </a:rPr>
              <a:t>http://www.speech.sri.com/projects/srilm/</a:t>
            </a:r>
            <a:endParaRPr lang="en-US" altLang="zh-TW" sz="2000" dirty="0"/>
          </a:p>
          <a:p>
            <a:r>
              <a:rPr lang="en-US" altLang="zh-TW" sz="2000" dirty="0" smtClean="0"/>
              <a:t>A toolkit for building and applying various statistical language models</a:t>
            </a:r>
          </a:p>
          <a:p>
            <a:r>
              <a:rPr lang="en-US" altLang="zh-TW" sz="2000" dirty="0" smtClean="0"/>
              <a:t>C++ classes in SRILM are very useful</a:t>
            </a:r>
          </a:p>
          <a:p>
            <a:r>
              <a:rPr lang="en-US" altLang="zh-TW" sz="2000" dirty="0" smtClean="0"/>
              <a:t>Using and reproducing some programs of SRILM in this homework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0204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SRILM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Download the executable from the course website</a:t>
            </a:r>
          </a:p>
          <a:p>
            <a:pPr lvl="1"/>
            <a:r>
              <a:rPr lang="en-US" altLang="zh-TW" dirty="0" smtClean="0"/>
              <a:t>Different platform:</a:t>
            </a:r>
          </a:p>
          <a:p>
            <a:pPr lvl="2"/>
            <a:r>
              <a:rPr lang="en-US" altLang="zh-TW" dirty="0"/>
              <a:t>i</a:t>
            </a:r>
            <a:r>
              <a:rPr lang="en-US" altLang="zh-TW" dirty="0" smtClean="0"/>
              <a:t>686 for 32-bit GNU/Linux</a:t>
            </a:r>
          </a:p>
          <a:p>
            <a:pPr lvl="2"/>
            <a:r>
              <a:rPr lang="en-US" altLang="zh-TW" dirty="0" smtClean="0"/>
              <a:t>i686-m64 for 64-bit GNU/Linux (CSIE workstation)</a:t>
            </a:r>
          </a:p>
          <a:p>
            <a:pPr lvl="2"/>
            <a:r>
              <a:rPr lang="en-US" altLang="zh-TW" dirty="0" smtClean="0"/>
              <a:t>Cygwin for 32-bit Windows with </a:t>
            </a:r>
            <a:r>
              <a:rPr lang="en-US" altLang="zh-TW" dirty="0" err="1" smtClean="0"/>
              <a:t>cygwin</a:t>
            </a:r>
            <a:r>
              <a:rPr lang="en-US" altLang="zh-TW" dirty="0" smtClean="0"/>
              <a:t> environment</a:t>
            </a:r>
          </a:p>
          <a:p>
            <a:r>
              <a:rPr lang="en-US" altLang="zh-TW" sz="2400" dirty="0" smtClean="0"/>
              <a:t>If you want to use the C++ library, you can build it from the source code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3856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SRILM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09599" y="1628800"/>
            <a:ext cx="6914730" cy="4412563"/>
          </a:xfrm>
        </p:spPr>
        <p:txBody>
          <a:bodyPr/>
          <a:lstStyle/>
          <a:p>
            <a:r>
              <a:rPr lang="en-US" altLang="zh-TW" sz="2000" dirty="0" smtClean="0"/>
              <a:t>You are </a:t>
            </a:r>
            <a:r>
              <a:rPr lang="en-US" altLang="zh-TW" sz="2000" dirty="0" smtClean="0">
                <a:solidFill>
                  <a:srgbClr val="FF0000"/>
                </a:solidFill>
              </a:rPr>
              <a:t>strongly recommended </a:t>
            </a:r>
            <a:r>
              <a:rPr lang="en-US" altLang="zh-TW" sz="2000" dirty="0" smtClean="0"/>
              <a:t>to read FAQ on the course website</a:t>
            </a:r>
          </a:p>
          <a:p>
            <a:endParaRPr lang="en-US" altLang="zh-TW" sz="2000" dirty="0"/>
          </a:p>
          <a:p>
            <a:r>
              <a:rPr lang="en-US" altLang="zh-TW" sz="2000" dirty="0" smtClean="0"/>
              <a:t>Possibly useful codes in SRILM</a:t>
            </a:r>
          </a:p>
          <a:p>
            <a:pPr lvl="1"/>
            <a:r>
              <a:rPr lang="en-US" altLang="zh-TW" sz="2000" dirty="0" smtClean="0"/>
              <a:t>$</a:t>
            </a:r>
            <a:r>
              <a:rPr lang="en-US" altLang="zh-TW" sz="2000" dirty="0">
                <a:ea typeface="新細明體" pitchFamily="18" charset="-120"/>
              </a:rPr>
              <a:t>SRIPATH/misc/src/File.cc (.h)</a:t>
            </a:r>
          </a:p>
          <a:p>
            <a:pPr lvl="1"/>
            <a:r>
              <a:rPr lang="en-US" altLang="zh-TW" sz="2000" dirty="0" smtClean="0"/>
              <a:t>$</a:t>
            </a:r>
            <a:r>
              <a:rPr lang="en-US" altLang="zh-TW" sz="2000" dirty="0">
                <a:ea typeface="新細明體" pitchFamily="18" charset="-120"/>
              </a:rPr>
              <a:t>SRIPATH/lm/src/Vocab.cc (.h)</a:t>
            </a:r>
          </a:p>
          <a:p>
            <a:pPr lvl="1"/>
            <a:r>
              <a:rPr lang="en-US" altLang="zh-TW" sz="2000" dirty="0" smtClean="0"/>
              <a:t>$</a:t>
            </a:r>
            <a:r>
              <a:rPr lang="en-US" altLang="zh-TW" sz="2000" dirty="0">
                <a:ea typeface="新細明體" pitchFamily="18" charset="-120"/>
              </a:rPr>
              <a:t>SRIPATH/lm/src/ngram.cc (.h)</a:t>
            </a:r>
          </a:p>
          <a:p>
            <a:pPr lvl="1"/>
            <a:r>
              <a:rPr lang="en-US" altLang="zh-TW" sz="2000" dirty="0" smtClean="0"/>
              <a:t>$</a:t>
            </a:r>
            <a:r>
              <a:rPr lang="en-US" altLang="zh-TW" sz="2000" dirty="0">
                <a:ea typeface="新細明體" pitchFamily="18" charset="-120"/>
              </a:rPr>
              <a:t>SRIPATH/lm/src/testError.cc (.h)</a:t>
            </a:r>
            <a:endParaRPr lang="zh-TW" altLang="en-US" sz="2000" dirty="0">
              <a:ea typeface="新細明體" pitchFamily="18" charset="-120"/>
            </a:endParaRPr>
          </a:p>
          <a:p>
            <a:pPr lvl="1"/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7679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SRILM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09599" y="1930400"/>
            <a:ext cx="7778826" cy="3880773"/>
          </a:xfrm>
        </p:spPr>
        <p:txBody>
          <a:bodyPr>
            <a:normAutofit/>
          </a:bodyPr>
          <a:lstStyle/>
          <a:p>
            <a:r>
              <a:rPr lang="en-US" altLang="zh-TW" sz="2200" dirty="0" err="1"/>
              <a:t>p</a:t>
            </a:r>
            <a:r>
              <a:rPr lang="en-US" altLang="zh-TW" sz="2200" dirty="0" err="1" smtClean="0"/>
              <a:t>erl</a:t>
            </a:r>
            <a:r>
              <a:rPr lang="en-US" altLang="zh-TW" sz="2200" dirty="0" smtClean="0"/>
              <a:t> separator_big5.pl </a:t>
            </a:r>
            <a:r>
              <a:rPr lang="en-US" altLang="zh-TW" sz="2200" dirty="0" smtClean="0">
                <a:solidFill>
                  <a:srgbClr val="FF0000"/>
                </a:solidFill>
              </a:rPr>
              <a:t>corpus.txt</a:t>
            </a:r>
            <a:r>
              <a:rPr lang="en-US" altLang="zh-TW" sz="2200" dirty="0" smtClean="0"/>
              <a:t> &gt; corpus_seg.txt</a:t>
            </a:r>
            <a:endParaRPr lang="zh-TW" altLang="en-US" sz="22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061" y="2420888"/>
            <a:ext cx="4104456" cy="1985007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4639534"/>
            <a:ext cx="6285756" cy="1989963"/>
          </a:xfrm>
          <a:prstGeom prst="rect">
            <a:avLst/>
          </a:prstGeom>
        </p:spPr>
      </p:pic>
      <p:sp>
        <p:nvSpPr>
          <p:cNvPr id="7" name="弧形箭號 (左彎) 6"/>
          <p:cNvSpPr/>
          <p:nvPr/>
        </p:nvSpPr>
        <p:spPr>
          <a:xfrm rot="18994463">
            <a:off x="5522829" y="2885342"/>
            <a:ext cx="752294" cy="159943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55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SRILM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481328"/>
            <a:ext cx="8579296" cy="4525963"/>
          </a:xfrm>
        </p:spPr>
        <p:txBody>
          <a:bodyPr/>
          <a:lstStyle/>
          <a:p>
            <a:r>
              <a:rPr lang="en-US" altLang="zh-TW" sz="2200" dirty="0" smtClean="0"/>
              <a:t>./</a:t>
            </a:r>
            <a:r>
              <a:rPr lang="en-US" altLang="zh-TW" sz="2200" dirty="0" err="1" smtClean="0"/>
              <a:t>ngram</a:t>
            </a:r>
            <a:r>
              <a:rPr lang="en-US" altLang="zh-TW" sz="2200" dirty="0" smtClean="0"/>
              <a:t>-count –text </a:t>
            </a:r>
            <a:r>
              <a:rPr lang="en-US" altLang="zh-TW" sz="2200" dirty="0" smtClean="0">
                <a:solidFill>
                  <a:srgbClr val="FF0000"/>
                </a:solidFill>
              </a:rPr>
              <a:t>corpus_seg.txt</a:t>
            </a:r>
            <a:r>
              <a:rPr lang="en-US" altLang="zh-TW" sz="2200" dirty="0" smtClean="0"/>
              <a:t> –write </a:t>
            </a:r>
            <a:r>
              <a:rPr lang="en-US" altLang="zh-TW" sz="2200" dirty="0" err="1" smtClean="0"/>
              <a:t>lm.cnt</a:t>
            </a:r>
            <a:r>
              <a:rPr lang="en-US" altLang="zh-TW" sz="2200" dirty="0" smtClean="0"/>
              <a:t> –order 2</a:t>
            </a:r>
          </a:p>
          <a:p>
            <a:pPr lvl="1"/>
            <a:r>
              <a:rPr lang="en-US" altLang="zh-TW" sz="2000" dirty="0" smtClean="0"/>
              <a:t>-text: input text filename</a:t>
            </a:r>
          </a:p>
          <a:p>
            <a:pPr lvl="1"/>
            <a:r>
              <a:rPr lang="en-US" altLang="zh-TW" sz="2000" dirty="0" smtClean="0"/>
              <a:t>-write: output count filename</a:t>
            </a:r>
          </a:p>
          <a:p>
            <a:pPr lvl="1"/>
            <a:r>
              <a:rPr lang="en-US" altLang="zh-TW" sz="2000" dirty="0" smtClean="0"/>
              <a:t>-order: order of </a:t>
            </a:r>
            <a:r>
              <a:rPr lang="en-US" altLang="zh-TW" sz="2000" dirty="0" err="1" smtClean="0"/>
              <a:t>ngram</a:t>
            </a:r>
            <a:r>
              <a:rPr lang="en-US" altLang="zh-TW" sz="2000" dirty="0" smtClean="0"/>
              <a:t> language model</a:t>
            </a:r>
          </a:p>
          <a:p>
            <a:pPr lvl="1"/>
            <a:endParaRPr lang="en-US" altLang="zh-TW" sz="2000" dirty="0">
              <a:solidFill>
                <a:schemeClr val="accent2"/>
              </a:solidFill>
            </a:endParaRPr>
          </a:p>
          <a:p>
            <a:r>
              <a:rPr lang="en-US" altLang="zh-TW" sz="2200" dirty="0" smtClean="0"/>
              <a:t>./</a:t>
            </a:r>
            <a:r>
              <a:rPr lang="en-US" altLang="zh-TW" sz="2200" dirty="0" err="1" smtClean="0"/>
              <a:t>ngram</a:t>
            </a:r>
            <a:r>
              <a:rPr lang="en-US" altLang="zh-TW" sz="2200" dirty="0" smtClean="0"/>
              <a:t>-count –read </a:t>
            </a:r>
            <a:r>
              <a:rPr lang="en-US" altLang="zh-TW" sz="2200" dirty="0" err="1" smtClean="0"/>
              <a:t>lm.cnt</a:t>
            </a:r>
            <a:r>
              <a:rPr lang="en-US" altLang="zh-TW" sz="2200" dirty="0" smtClean="0"/>
              <a:t> –lm </a:t>
            </a:r>
            <a:r>
              <a:rPr lang="en-US" altLang="zh-TW" sz="2200" dirty="0" err="1" smtClean="0"/>
              <a:t>bigram.lm</a:t>
            </a:r>
            <a:r>
              <a:rPr lang="en-US" altLang="zh-TW" sz="2200" dirty="0" smtClean="0"/>
              <a:t> –</a:t>
            </a:r>
            <a:r>
              <a:rPr lang="en-US" altLang="zh-TW" sz="2200" dirty="0" err="1" smtClean="0"/>
              <a:t>unk</a:t>
            </a:r>
            <a:r>
              <a:rPr lang="en-US" altLang="zh-TW" sz="2200" dirty="0" smtClean="0"/>
              <a:t> –order 2</a:t>
            </a:r>
          </a:p>
          <a:p>
            <a:pPr lvl="1"/>
            <a:r>
              <a:rPr lang="en-US" altLang="zh-TW" sz="2000" dirty="0" smtClean="0"/>
              <a:t>-read: input count filename</a:t>
            </a:r>
          </a:p>
          <a:p>
            <a:pPr lvl="1"/>
            <a:r>
              <a:rPr lang="en-US" altLang="zh-TW" sz="2000" dirty="0" smtClean="0"/>
              <a:t>-lm: output language model name</a:t>
            </a:r>
          </a:p>
          <a:p>
            <a:pPr lvl="1"/>
            <a:r>
              <a:rPr lang="en-US" altLang="zh-TW" sz="2000" dirty="0" smtClean="0"/>
              <a:t>-</a:t>
            </a:r>
            <a:r>
              <a:rPr lang="en-US" altLang="zh-TW" sz="2000" dirty="0" err="1" smtClean="0"/>
              <a:t>unk</a:t>
            </a:r>
            <a:r>
              <a:rPr lang="en-US" altLang="zh-TW" sz="2000" dirty="0" smtClean="0"/>
              <a:t>: view OOV as &lt;</a:t>
            </a:r>
            <a:r>
              <a:rPr lang="en-US" altLang="zh-TW" sz="2000" dirty="0" err="1" smtClean="0"/>
              <a:t>unk</a:t>
            </a:r>
            <a:r>
              <a:rPr lang="en-US" altLang="zh-TW" sz="2000" dirty="0" smtClean="0"/>
              <a:t>&gt;</a:t>
            </a:r>
          </a:p>
          <a:p>
            <a:pPr marL="393192" lvl="1" indent="0">
              <a:buNone/>
            </a:pPr>
            <a:r>
              <a:rPr lang="en-US" altLang="zh-TW" sz="2000" dirty="0"/>
              <a:t> </a:t>
            </a:r>
            <a:r>
              <a:rPr lang="en-US" altLang="zh-TW" sz="2000" dirty="0" smtClean="0"/>
              <a:t>           without this, all the OOV will be removed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8908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</a:t>
            </a:r>
            <a:endParaRPr lang="zh-TW" altLang="en-US" dirty="0"/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731374" y="1320645"/>
            <a:ext cx="7848600" cy="195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kumimoji="1" lang="en-US" altLang="zh-TW" dirty="0" smtClean="0">
                <a:solidFill>
                  <a:srgbClr val="3333FF"/>
                </a:solidFill>
                <a:latin typeface="+mn-lt"/>
              </a:rPr>
              <a:t>corpus_seg.txt</a:t>
            </a:r>
            <a:endParaRPr kumimoji="1" lang="en-US" altLang="zh-TW" dirty="0">
              <a:solidFill>
                <a:srgbClr val="3333FF"/>
              </a:solidFill>
              <a:latin typeface="+mn-lt"/>
            </a:endParaRPr>
          </a:p>
          <a:p>
            <a:pPr algn="l">
              <a:defRPr/>
            </a:pPr>
            <a:r>
              <a:rPr kumimoji="1" lang="zh-TW" altLang="en-US" sz="2000" dirty="0">
                <a:latin typeface="+mn-lt"/>
              </a:rPr>
              <a:t>在 國 民 黨 失 去 政 權 後 第 一 次 參 加 元 旦 總 統 府 升 旗 典 禮</a:t>
            </a:r>
          </a:p>
          <a:p>
            <a:pPr algn="l">
              <a:defRPr/>
            </a:pPr>
            <a:r>
              <a:rPr kumimoji="1" lang="zh-TW" altLang="en-US" sz="2000" dirty="0">
                <a:latin typeface="+mn-lt"/>
              </a:rPr>
              <a:t>有 立 委 感 慨 國 民 黨 不 團 結 才 會 失 去 政 權</a:t>
            </a:r>
          </a:p>
          <a:p>
            <a:pPr algn="l">
              <a:defRPr/>
            </a:pPr>
            <a:r>
              <a:rPr kumimoji="1" lang="zh-TW" altLang="en-US" sz="2000" dirty="0">
                <a:latin typeface="+mn-lt"/>
              </a:rPr>
              <a:t>有 立 委 則 猛 批 總 統 陳 水 扁</a:t>
            </a:r>
          </a:p>
          <a:p>
            <a:pPr algn="l">
              <a:defRPr/>
            </a:pPr>
            <a:r>
              <a:rPr kumimoji="1" lang="zh-TW" altLang="en-US" sz="2000" dirty="0">
                <a:latin typeface="+mn-lt"/>
              </a:rPr>
              <a:t>人 人 均 顯 得 百 感 交 集</a:t>
            </a:r>
          </a:p>
          <a:p>
            <a:pPr algn="l">
              <a:defRPr/>
            </a:pPr>
            <a:r>
              <a:rPr kumimoji="1" lang="en-US" altLang="zh-TW" sz="1800" dirty="0">
                <a:latin typeface="+mn-lt"/>
              </a:rPr>
              <a:t>….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802812" y="3463770"/>
            <a:ext cx="156368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kumimoji="1" lang="en-US" altLang="zh-TW" dirty="0">
                <a:solidFill>
                  <a:srgbClr val="3333FF"/>
                </a:solidFill>
                <a:latin typeface="+mn-lt"/>
              </a:rPr>
              <a:t>lm.cnt</a:t>
            </a:r>
          </a:p>
          <a:p>
            <a:pPr algn="l">
              <a:defRPr/>
            </a:pPr>
            <a:r>
              <a:rPr kumimoji="1" lang="zh-TW" altLang="en-US" sz="2000" dirty="0">
                <a:latin typeface="+mn-lt"/>
              </a:rPr>
              <a:t>夏      </a:t>
            </a:r>
            <a:r>
              <a:rPr kumimoji="1" lang="en-US" altLang="zh-TW" sz="2000" dirty="0">
                <a:latin typeface="+mn-lt"/>
              </a:rPr>
              <a:t>11210</a:t>
            </a:r>
          </a:p>
          <a:p>
            <a:pPr algn="l">
              <a:defRPr/>
            </a:pPr>
            <a:r>
              <a:rPr kumimoji="1" lang="zh-TW" altLang="en-US" sz="2000" dirty="0">
                <a:latin typeface="+mn-lt"/>
              </a:rPr>
              <a:t>俸      </a:t>
            </a:r>
            <a:r>
              <a:rPr kumimoji="1" lang="en-US" altLang="zh-TW" sz="2000" dirty="0">
                <a:latin typeface="+mn-lt"/>
              </a:rPr>
              <a:t>267</a:t>
            </a:r>
          </a:p>
          <a:p>
            <a:pPr algn="l">
              <a:defRPr/>
            </a:pPr>
            <a:r>
              <a:rPr kumimoji="1" lang="zh-TW" altLang="en-US" sz="2000" dirty="0">
                <a:latin typeface="+mn-lt"/>
              </a:rPr>
              <a:t>鴣      </a:t>
            </a:r>
            <a:r>
              <a:rPr kumimoji="1" lang="en-US" altLang="zh-TW" sz="2000" dirty="0">
                <a:latin typeface="+mn-lt"/>
              </a:rPr>
              <a:t>7</a:t>
            </a:r>
          </a:p>
          <a:p>
            <a:pPr algn="l">
              <a:defRPr/>
            </a:pPr>
            <a:r>
              <a:rPr kumimoji="1" lang="zh-TW" altLang="en-US" sz="2000" dirty="0">
                <a:latin typeface="+mn-lt"/>
              </a:rPr>
              <a:t>衹      </a:t>
            </a:r>
            <a:r>
              <a:rPr kumimoji="1" lang="en-US" altLang="zh-TW" sz="2000" dirty="0">
                <a:latin typeface="+mn-lt"/>
              </a:rPr>
              <a:t>1</a:t>
            </a:r>
          </a:p>
          <a:p>
            <a:pPr algn="l">
              <a:defRPr/>
            </a:pPr>
            <a:r>
              <a:rPr kumimoji="1" lang="zh-TW" altLang="en-US" sz="2000" dirty="0">
                <a:latin typeface="+mn-lt"/>
              </a:rPr>
              <a:t>微      </a:t>
            </a:r>
            <a:r>
              <a:rPr kumimoji="1" lang="en-US" altLang="zh-TW" sz="2000" dirty="0">
                <a:latin typeface="+mn-lt"/>
              </a:rPr>
              <a:t>11421</a:t>
            </a:r>
          </a:p>
          <a:p>
            <a:pPr algn="l">
              <a:defRPr/>
            </a:pPr>
            <a:r>
              <a:rPr kumimoji="1" lang="zh-TW" altLang="en-US" sz="2000" dirty="0">
                <a:latin typeface="+mn-lt"/>
              </a:rPr>
              <a:t>檎      </a:t>
            </a:r>
            <a:r>
              <a:rPr kumimoji="1" lang="en-US" altLang="zh-TW" sz="2000" dirty="0">
                <a:latin typeface="+mn-lt"/>
              </a:rPr>
              <a:t>27</a:t>
            </a:r>
          </a:p>
          <a:p>
            <a:pPr algn="l">
              <a:defRPr/>
            </a:pPr>
            <a:r>
              <a:rPr kumimoji="1" lang="en-US" altLang="zh-TW" sz="2000" dirty="0">
                <a:latin typeface="+mn-lt"/>
              </a:rPr>
              <a:t>……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4447712" y="2673195"/>
            <a:ext cx="3432175" cy="384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kumimoji="1" lang="pt-BR" altLang="zh-TW" dirty="0">
                <a:solidFill>
                  <a:srgbClr val="3333FF"/>
                </a:solidFill>
                <a:latin typeface="+mn-lt"/>
              </a:rPr>
              <a:t>trigram.lm</a:t>
            </a:r>
          </a:p>
          <a:p>
            <a:pPr algn="l">
              <a:defRPr/>
            </a:pPr>
            <a:r>
              <a:rPr kumimoji="1" lang="pt-BR" altLang="zh-TW" sz="2000" dirty="0">
                <a:latin typeface="+mn-lt"/>
              </a:rPr>
              <a:t>\data\</a:t>
            </a:r>
          </a:p>
          <a:p>
            <a:pPr algn="l">
              <a:defRPr/>
            </a:pPr>
            <a:r>
              <a:rPr kumimoji="1" lang="pt-BR" altLang="zh-TW" sz="2000" dirty="0">
                <a:latin typeface="+mn-lt"/>
              </a:rPr>
              <a:t>ngram 1=6868</a:t>
            </a:r>
          </a:p>
          <a:p>
            <a:pPr algn="l">
              <a:defRPr/>
            </a:pPr>
            <a:r>
              <a:rPr kumimoji="1" lang="pt-BR" altLang="zh-TW" sz="2000" dirty="0">
                <a:latin typeface="+mn-lt"/>
              </a:rPr>
              <a:t>ngram 2=1696830</a:t>
            </a:r>
          </a:p>
          <a:p>
            <a:pPr algn="l">
              <a:defRPr/>
            </a:pPr>
            <a:r>
              <a:rPr kumimoji="1" lang="pt-BR" altLang="zh-TW" sz="2000" dirty="0">
                <a:latin typeface="+mn-lt"/>
              </a:rPr>
              <a:t>ngram 3=4887643</a:t>
            </a:r>
          </a:p>
          <a:p>
            <a:pPr algn="l">
              <a:defRPr/>
            </a:pPr>
            <a:endParaRPr kumimoji="1" lang="pt-BR" altLang="zh-TW" sz="2000" dirty="0">
              <a:latin typeface="+mn-lt"/>
            </a:endParaRPr>
          </a:p>
          <a:p>
            <a:pPr algn="l">
              <a:defRPr/>
            </a:pPr>
            <a:r>
              <a:rPr kumimoji="1" lang="pt-BR" altLang="zh-TW" sz="2000" dirty="0">
                <a:latin typeface="+mn-lt"/>
              </a:rPr>
              <a:t>\1-grams:</a:t>
            </a:r>
          </a:p>
          <a:p>
            <a:pPr algn="l">
              <a:defRPr/>
            </a:pPr>
            <a:r>
              <a:rPr kumimoji="1" lang="pt-BR" altLang="zh-TW" sz="2000" dirty="0">
                <a:latin typeface="+mn-lt"/>
              </a:rPr>
              <a:t>-1.178429       </a:t>
            </a:r>
            <a:r>
              <a:rPr kumimoji="1" lang="pt-BR" altLang="zh-TW" sz="2000" dirty="0">
                <a:solidFill>
                  <a:srgbClr val="FF0000"/>
                </a:solidFill>
                <a:latin typeface="+mn-lt"/>
              </a:rPr>
              <a:t>&lt;/s&gt;</a:t>
            </a:r>
          </a:p>
          <a:p>
            <a:pPr algn="l">
              <a:defRPr/>
            </a:pPr>
            <a:r>
              <a:rPr kumimoji="1" lang="pt-BR" altLang="zh-TW" sz="2000" dirty="0">
                <a:latin typeface="+mn-lt"/>
              </a:rPr>
              <a:t>-99     </a:t>
            </a:r>
            <a:r>
              <a:rPr kumimoji="1" lang="pt-BR" altLang="zh-TW" sz="2000" dirty="0">
                <a:solidFill>
                  <a:srgbClr val="FF0000"/>
                </a:solidFill>
                <a:latin typeface="+mn-lt"/>
              </a:rPr>
              <a:t>&lt;s&gt;</a:t>
            </a:r>
            <a:r>
              <a:rPr kumimoji="1" lang="pt-BR" altLang="zh-TW" sz="2000" dirty="0">
                <a:latin typeface="+mn-lt"/>
              </a:rPr>
              <a:t>     -2.738217</a:t>
            </a:r>
          </a:p>
          <a:p>
            <a:pPr algn="l">
              <a:defRPr/>
            </a:pPr>
            <a:r>
              <a:rPr kumimoji="1" lang="pt-BR" altLang="zh-TW" sz="2000" dirty="0">
                <a:latin typeface="+mn-lt"/>
              </a:rPr>
              <a:t>-1.993207       </a:t>
            </a:r>
            <a:r>
              <a:rPr kumimoji="1" lang="zh-TW" altLang="pt-BR" sz="2000" dirty="0">
                <a:latin typeface="+mn-lt"/>
              </a:rPr>
              <a:t>一      </a:t>
            </a:r>
            <a:r>
              <a:rPr kumimoji="1" lang="pt-BR" altLang="zh-TW" sz="2000" dirty="0">
                <a:latin typeface="+mn-lt"/>
              </a:rPr>
              <a:t>-1.614897</a:t>
            </a:r>
          </a:p>
          <a:p>
            <a:pPr algn="l">
              <a:defRPr/>
            </a:pPr>
            <a:r>
              <a:rPr kumimoji="1" lang="pt-BR" altLang="zh-TW" sz="2000" dirty="0">
                <a:latin typeface="+mn-lt"/>
              </a:rPr>
              <a:t>-4.651746       </a:t>
            </a:r>
            <a:r>
              <a:rPr kumimoji="1" lang="zh-TW" altLang="pt-BR" sz="2000" dirty="0">
                <a:latin typeface="+mn-lt"/>
              </a:rPr>
              <a:t>乙      </a:t>
            </a:r>
            <a:r>
              <a:rPr kumimoji="1" lang="pt-BR" altLang="zh-TW" sz="2000" dirty="0">
                <a:latin typeface="+mn-lt"/>
              </a:rPr>
              <a:t>-1.370091</a:t>
            </a:r>
          </a:p>
          <a:p>
            <a:pPr algn="l">
              <a:defRPr/>
            </a:pPr>
            <a:r>
              <a:rPr kumimoji="1" lang="pt-BR" altLang="zh-TW" sz="2000" dirty="0">
                <a:latin typeface="+mn-lt"/>
              </a:rPr>
              <a:t>......</a:t>
            </a:r>
            <a:endParaRPr kumimoji="1" lang="en-US" altLang="zh-TW" sz="2000" dirty="0">
              <a:latin typeface="+mn-lt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1469562" y="3249458"/>
            <a:ext cx="485775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defRPr/>
            </a:pPr>
            <a:endParaRPr lang="zh-TW" altLang="en-US">
              <a:latin typeface="+mn-lt"/>
            </a:endParaRPr>
          </a:p>
        </p:txBody>
      </p:sp>
      <p:sp>
        <p:nvSpPr>
          <p:cNvPr id="9" name="AutoShape 13"/>
          <p:cNvSpPr>
            <a:spLocks noChangeArrowheads="1"/>
          </p:cNvSpPr>
          <p:nvPr/>
        </p:nvSpPr>
        <p:spPr bwMode="auto">
          <a:xfrm rot="16200000">
            <a:off x="3463462" y="4640108"/>
            <a:ext cx="485775" cy="4413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defRPr/>
            </a:pPr>
            <a:endParaRPr lang="zh-TW" altLang="en-US">
              <a:latin typeface="+mn-lt"/>
            </a:endParaRPr>
          </a:p>
        </p:txBody>
      </p:sp>
      <p:cxnSp>
        <p:nvCxnSpPr>
          <p:cNvPr id="10" name="直線單箭頭接點 9"/>
          <p:cNvCxnSpPr/>
          <p:nvPr/>
        </p:nvCxnSpPr>
        <p:spPr>
          <a:xfrm flipH="1">
            <a:off x="3779912" y="5875994"/>
            <a:ext cx="718604" cy="1785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" name="文字方塊 10"/>
          <p:cNvSpPr txBox="1"/>
          <p:nvPr/>
        </p:nvSpPr>
        <p:spPr>
          <a:xfrm>
            <a:off x="2129963" y="5938417"/>
            <a:ext cx="1797050" cy="370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dirty="0">
                <a:solidFill>
                  <a:srgbClr val="FF0000"/>
                </a:solidFill>
                <a:latin typeface="+mn-lt"/>
              </a:rPr>
              <a:t>Log Probability</a:t>
            </a:r>
            <a:endParaRPr lang="zh-TW" alt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742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SRILM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09598" y="2160590"/>
            <a:ext cx="7274770" cy="4148730"/>
          </a:xfrm>
        </p:spPr>
        <p:txBody>
          <a:bodyPr>
            <a:normAutofit/>
          </a:bodyPr>
          <a:lstStyle/>
          <a:p>
            <a:r>
              <a:rPr lang="en-US" altLang="zh-TW" sz="2100" dirty="0" smtClean="0"/>
              <a:t>./</a:t>
            </a:r>
            <a:r>
              <a:rPr lang="en-US" altLang="zh-TW" sz="2100" dirty="0" err="1" smtClean="0"/>
              <a:t>disambig</a:t>
            </a:r>
            <a:r>
              <a:rPr lang="en-US" altLang="zh-TW" sz="2100" dirty="0" smtClean="0"/>
              <a:t> –text $file –map $map –lm $LM –order $order</a:t>
            </a:r>
          </a:p>
          <a:p>
            <a:pPr lvl="1"/>
            <a:r>
              <a:rPr lang="en-US" altLang="zh-TW" sz="1800" dirty="0" smtClean="0"/>
              <a:t>-text:  input filename</a:t>
            </a:r>
          </a:p>
          <a:p>
            <a:pPr lvl="1"/>
            <a:r>
              <a:rPr lang="en-US" altLang="zh-TW" sz="1800" dirty="0" smtClean="0"/>
              <a:t>-map: a mapping from (</a:t>
            </a:r>
            <a:r>
              <a:rPr lang="zh-TW" altLang="en-US" sz="1800" dirty="0" smtClean="0"/>
              <a:t>注音</a:t>
            </a:r>
            <a:r>
              <a:rPr lang="en-US" altLang="zh-TW" sz="1800" dirty="0" smtClean="0"/>
              <a:t>/</a:t>
            </a:r>
            <a:r>
              <a:rPr lang="zh-TW" altLang="en-US" sz="1800" dirty="0" smtClean="0"/>
              <a:t>國字</a:t>
            </a:r>
            <a:r>
              <a:rPr lang="en-US" altLang="zh-TW" sz="1800" dirty="0" smtClean="0"/>
              <a:t>) to (</a:t>
            </a:r>
            <a:r>
              <a:rPr lang="zh-TW" altLang="en-US" sz="1800" dirty="0" smtClean="0"/>
              <a:t>國字</a:t>
            </a:r>
            <a:r>
              <a:rPr lang="en-US" altLang="zh-TW" sz="1800" dirty="0"/>
              <a:t>)</a:t>
            </a:r>
            <a:endParaRPr lang="en-US" altLang="zh-TW" sz="1800" dirty="0" smtClean="0"/>
          </a:p>
          <a:p>
            <a:pPr lvl="2"/>
            <a:r>
              <a:rPr lang="en-US" altLang="zh-TW" sz="1800" dirty="0" smtClean="0">
                <a:solidFill>
                  <a:srgbClr val="FF0000"/>
                </a:solidFill>
              </a:rPr>
              <a:t>You should generate this mapping by yourself from the given Gig5-ZhuYin.map, either using EXCEL or writing a simple program on your own. </a:t>
            </a:r>
          </a:p>
          <a:p>
            <a:pPr lvl="1"/>
            <a:r>
              <a:rPr lang="en-US" altLang="zh-TW" sz="1800" dirty="0" smtClean="0"/>
              <a:t>-lm: input language model</a:t>
            </a:r>
            <a:endParaRPr lang="en-US" altLang="zh-TW" sz="18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0720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SRILM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en-US" altLang="zh-TW" sz="2000" dirty="0" smtClean="0"/>
              <a:t>Be aware of polyphones (</a:t>
            </a:r>
            <a:r>
              <a:rPr lang="zh-TW" altLang="en-US" sz="2000" dirty="0" smtClean="0"/>
              <a:t>破音字</a:t>
            </a:r>
            <a:r>
              <a:rPr lang="en-US" altLang="zh-TW" sz="2000" dirty="0" smtClean="0"/>
              <a:t>).</a:t>
            </a:r>
          </a:p>
          <a:p>
            <a:r>
              <a:rPr lang="en-US" altLang="zh-TW" sz="2000" dirty="0" smtClean="0"/>
              <a:t>There should be spaces between all characters.</a:t>
            </a:r>
            <a:endParaRPr lang="zh-TW" altLang="en-US" sz="20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683568" y="1556792"/>
            <a:ext cx="229101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0070C0"/>
                </a:solidFill>
              </a:rPr>
              <a:t>Big5-ZhuYin.map</a:t>
            </a:r>
          </a:p>
          <a:p>
            <a:r>
              <a:rPr lang="zh-TW" altLang="en-US" dirty="0" smtClean="0"/>
              <a:t>一  ㄧˊ</a:t>
            </a:r>
            <a:r>
              <a:rPr lang="en-US" altLang="zh-TW" dirty="0" smtClean="0"/>
              <a:t>/</a:t>
            </a:r>
            <a:r>
              <a:rPr lang="zh-TW" altLang="en-US" dirty="0" smtClean="0"/>
              <a:t>ㄧˋ</a:t>
            </a:r>
            <a:r>
              <a:rPr lang="en-US" altLang="zh-TW" dirty="0" smtClean="0"/>
              <a:t>/</a:t>
            </a:r>
            <a:r>
              <a:rPr lang="zh-TW" altLang="en-US" dirty="0" smtClean="0"/>
              <a:t>ㄧ</a:t>
            </a:r>
            <a:r>
              <a:rPr lang="en-US" altLang="zh-TW" dirty="0" smtClean="0"/>
              <a:t>_</a:t>
            </a:r>
          </a:p>
          <a:p>
            <a:r>
              <a:rPr lang="zh-TW" altLang="en-US" dirty="0" smtClean="0"/>
              <a:t>乙  ㄧˇ</a:t>
            </a:r>
            <a:endParaRPr lang="en-US" altLang="zh-TW" dirty="0" smtClean="0"/>
          </a:p>
          <a:p>
            <a:r>
              <a:rPr lang="zh-TW" altLang="en-US" dirty="0" smtClean="0"/>
              <a:t>丁  ㄉㄧㄥ</a:t>
            </a:r>
            <a:r>
              <a:rPr lang="en-US" altLang="zh-TW" dirty="0" smtClean="0"/>
              <a:t>_</a:t>
            </a:r>
          </a:p>
          <a:p>
            <a:pPr marL="342900" indent="-342900">
              <a:buAutoNum type="ea1ChtPlain" startAt="7"/>
            </a:pPr>
            <a:r>
              <a:rPr lang="zh-TW" altLang="en-US" dirty="0" smtClean="0"/>
              <a:t>ㄑㄧ</a:t>
            </a:r>
            <a:r>
              <a:rPr lang="en-US" altLang="zh-TW" dirty="0" smtClean="0"/>
              <a:t>_</a:t>
            </a:r>
          </a:p>
          <a:p>
            <a:r>
              <a:rPr lang="zh-TW" altLang="en-US" dirty="0" smtClean="0"/>
              <a:t>乃  ㄋㄞˇ</a:t>
            </a:r>
            <a:endParaRPr lang="en-US" altLang="zh-TW" dirty="0" smtClean="0"/>
          </a:p>
          <a:p>
            <a:pPr marL="342900" indent="-342900">
              <a:buAutoNum type="ea1ChtPlain" startAt="9"/>
            </a:pPr>
            <a:r>
              <a:rPr lang="zh-TW" altLang="en-US" dirty="0" smtClean="0"/>
              <a:t>ㄐㄧㄡˇ</a:t>
            </a:r>
            <a:endParaRPr lang="en-US" altLang="zh-TW" dirty="0" smtClean="0"/>
          </a:p>
          <a:p>
            <a:r>
              <a:rPr lang="en-US" altLang="zh-TW" dirty="0" smtClean="0"/>
              <a:t>…</a:t>
            </a:r>
          </a:p>
          <a:p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長  ㄔㄤˊ</a:t>
            </a:r>
            <a:r>
              <a:rPr lang="en-US" altLang="zh-TW" dirty="0" smtClean="0"/>
              <a:t>/</a:t>
            </a:r>
            <a:r>
              <a:rPr lang="zh-TW" altLang="en-US" dirty="0" smtClean="0"/>
              <a:t>ㄓㄤˇ</a:t>
            </a:r>
            <a:endParaRPr lang="en-US" altLang="zh-TW" dirty="0" smtClean="0"/>
          </a:p>
          <a:p>
            <a:r>
              <a:rPr lang="zh-TW" altLang="en-US" dirty="0" smtClean="0"/>
              <a:t>行  ㄒㄧㄥˊ</a:t>
            </a:r>
            <a:r>
              <a:rPr lang="en-US" altLang="zh-TW" dirty="0" smtClean="0"/>
              <a:t>/</a:t>
            </a:r>
            <a:r>
              <a:rPr lang="zh-TW" altLang="en-US" dirty="0" smtClean="0"/>
              <a:t>ㄏㄤˊ</a:t>
            </a:r>
            <a:endParaRPr lang="en-US" altLang="zh-TW" dirty="0" smtClean="0"/>
          </a:p>
          <a:p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3995936" y="1556792"/>
            <a:ext cx="425789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0070C0"/>
                </a:solidFill>
              </a:rPr>
              <a:t>ZhuYin-Big5.map</a:t>
            </a:r>
          </a:p>
          <a:p>
            <a:pPr lvl="0"/>
            <a:r>
              <a:rPr lang="zh-TW" altLang="en-US" dirty="0" smtClean="0"/>
              <a:t>ㄅ      </a:t>
            </a:r>
            <a:r>
              <a:rPr lang="zh-TW" altLang="zh-TW" dirty="0" smtClean="0">
                <a:solidFill>
                  <a:srgbClr val="000000"/>
                </a:solidFill>
                <a:latin typeface="Arial Unicode MS" panose="020B0604020202020204" pitchFamily="34" charset="-120"/>
              </a:rPr>
              <a:t>八</a:t>
            </a:r>
            <a:r>
              <a:rPr lang="zh-TW" altLang="en-US" dirty="0" smtClean="0">
                <a:solidFill>
                  <a:srgbClr val="000000"/>
                </a:solidFill>
                <a:latin typeface="Arial Unicode MS" panose="020B0604020202020204" pitchFamily="34" charset="-120"/>
              </a:rPr>
              <a:t> </a:t>
            </a:r>
            <a:r>
              <a:rPr lang="zh-TW" altLang="zh-TW" dirty="0" smtClean="0">
                <a:solidFill>
                  <a:srgbClr val="000000"/>
                </a:solidFill>
                <a:latin typeface="Arial Unicode MS" panose="020B0604020202020204" pitchFamily="34" charset="-120"/>
              </a:rPr>
              <a:t> </a:t>
            </a:r>
            <a:r>
              <a:rPr lang="zh-TW" altLang="zh-TW" dirty="0">
                <a:solidFill>
                  <a:srgbClr val="000000"/>
                </a:solidFill>
                <a:latin typeface="Arial Unicode MS" panose="020B0604020202020204" pitchFamily="34" charset="-120"/>
              </a:rPr>
              <a:t>匕 </a:t>
            </a:r>
            <a:r>
              <a:rPr lang="zh-TW" altLang="en-US" dirty="0" smtClean="0">
                <a:solidFill>
                  <a:srgbClr val="000000"/>
                </a:solidFill>
                <a:latin typeface="Arial Unicode MS" panose="020B0604020202020204" pitchFamily="34" charset="-120"/>
              </a:rPr>
              <a:t> </a:t>
            </a:r>
            <a:r>
              <a:rPr lang="zh-TW" altLang="zh-TW" dirty="0" smtClean="0">
                <a:solidFill>
                  <a:srgbClr val="000000"/>
                </a:solidFill>
                <a:latin typeface="Arial Unicode MS" panose="020B0604020202020204" pitchFamily="34" charset="-120"/>
              </a:rPr>
              <a:t>卜</a:t>
            </a:r>
            <a:r>
              <a:rPr lang="zh-TW" altLang="en-US" dirty="0" smtClean="0">
                <a:solidFill>
                  <a:srgbClr val="000000"/>
                </a:solidFill>
                <a:latin typeface="Arial Unicode MS" panose="020B0604020202020204" pitchFamily="34" charset="-120"/>
              </a:rPr>
              <a:t> </a:t>
            </a:r>
            <a:r>
              <a:rPr lang="zh-TW" altLang="zh-TW" dirty="0" smtClean="0">
                <a:solidFill>
                  <a:srgbClr val="000000"/>
                </a:solidFill>
                <a:latin typeface="Arial Unicode MS" panose="020B0604020202020204" pitchFamily="34" charset="-120"/>
              </a:rPr>
              <a:t> 不</a:t>
            </a:r>
            <a:r>
              <a:rPr lang="zh-TW" altLang="en-US" dirty="0" smtClean="0">
                <a:solidFill>
                  <a:srgbClr val="000000"/>
                </a:solidFill>
                <a:latin typeface="Arial Unicode MS" panose="020B0604020202020204" pitchFamily="34" charset="-120"/>
              </a:rPr>
              <a:t> </a:t>
            </a:r>
            <a:r>
              <a:rPr lang="zh-TW" altLang="zh-TW" dirty="0" smtClean="0">
                <a:solidFill>
                  <a:srgbClr val="000000"/>
                </a:solidFill>
                <a:latin typeface="Arial Unicode MS" panose="020B0604020202020204" pitchFamily="34" charset="-120"/>
              </a:rPr>
              <a:t> 卞</a:t>
            </a:r>
            <a:r>
              <a:rPr lang="zh-TW" altLang="en-US" dirty="0" smtClean="0">
                <a:solidFill>
                  <a:srgbClr val="000000"/>
                </a:solidFill>
                <a:latin typeface="Arial Unicode MS" panose="020B0604020202020204" pitchFamily="34" charset="-120"/>
              </a:rPr>
              <a:t> </a:t>
            </a:r>
            <a:r>
              <a:rPr lang="zh-TW" altLang="zh-TW" dirty="0" smtClean="0">
                <a:solidFill>
                  <a:srgbClr val="000000"/>
                </a:solidFill>
                <a:latin typeface="Arial Unicode MS" panose="020B0604020202020204" pitchFamily="34" charset="-120"/>
              </a:rPr>
              <a:t> </a:t>
            </a:r>
            <a:r>
              <a:rPr lang="zh-TW" altLang="zh-TW" dirty="0">
                <a:solidFill>
                  <a:srgbClr val="000000"/>
                </a:solidFill>
                <a:latin typeface="Arial Unicode MS" panose="020B0604020202020204" pitchFamily="34" charset="-120"/>
              </a:rPr>
              <a:t>巴 </a:t>
            </a:r>
            <a:r>
              <a:rPr lang="zh-TW" altLang="en-US" dirty="0" smtClean="0">
                <a:solidFill>
                  <a:srgbClr val="000000"/>
                </a:solidFill>
                <a:latin typeface="Arial Unicode MS" panose="020B0604020202020204" pitchFamily="34" charset="-120"/>
              </a:rPr>
              <a:t> </a:t>
            </a:r>
            <a:r>
              <a:rPr lang="zh-TW" altLang="zh-TW" dirty="0" smtClean="0">
                <a:solidFill>
                  <a:srgbClr val="000000"/>
                </a:solidFill>
                <a:latin typeface="Arial Unicode MS" panose="020B0604020202020204" pitchFamily="34" charset="-120"/>
              </a:rPr>
              <a:t>比 </a:t>
            </a:r>
            <a:r>
              <a:rPr lang="zh-TW" altLang="en-US" dirty="0" smtClean="0">
                <a:solidFill>
                  <a:srgbClr val="000000"/>
                </a:solidFill>
                <a:latin typeface="Arial Unicode MS" panose="020B0604020202020204" pitchFamily="34" charset="-120"/>
              </a:rPr>
              <a:t> </a:t>
            </a:r>
            <a:r>
              <a:rPr lang="zh-TW" altLang="zh-TW" dirty="0" smtClean="0">
                <a:solidFill>
                  <a:srgbClr val="000000"/>
                </a:solidFill>
                <a:latin typeface="Arial Unicode MS" panose="020B0604020202020204" pitchFamily="34" charset="-120"/>
              </a:rPr>
              <a:t>丙 </a:t>
            </a:r>
            <a:r>
              <a:rPr lang="zh-TW" altLang="en-US" dirty="0" smtClean="0">
                <a:solidFill>
                  <a:srgbClr val="000000"/>
                </a:solidFill>
                <a:latin typeface="Arial Unicode MS" panose="020B0604020202020204" pitchFamily="34" charset="-120"/>
              </a:rPr>
              <a:t> </a:t>
            </a:r>
            <a:r>
              <a:rPr lang="zh-TW" altLang="zh-TW" dirty="0" smtClean="0">
                <a:solidFill>
                  <a:srgbClr val="000000"/>
                </a:solidFill>
                <a:latin typeface="Arial Unicode MS" panose="020B0604020202020204" pitchFamily="34" charset="-120"/>
              </a:rPr>
              <a:t>包</a:t>
            </a:r>
            <a:r>
              <a:rPr lang="zh-TW" altLang="en-US" dirty="0" smtClean="0">
                <a:solidFill>
                  <a:srgbClr val="000000"/>
                </a:solidFill>
                <a:latin typeface="Arial Unicode MS" panose="020B0604020202020204" pitchFamily="34" charset="-120"/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  <a:latin typeface="Arial Unicode MS" panose="020B0604020202020204" pitchFamily="34" charset="-120"/>
              </a:rPr>
              <a:t>…</a:t>
            </a:r>
            <a:r>
              <a:rPr lang="zh-TW" altLang="zh-TW" sz="800" dirty="0" smtClean="0"/>
              <a:t> </a:t>
            </a:r>
            <a:endParaRPr lang="zh-TW" altLang="zh-TW" sz="4000" dirty="0" smtClean="0">
              <a:latin typeface="Arial" panose="020B0604020202020204" pitchFamily="34" charset="0"/>
            </a:endParaRPr>
          </a:p>
          <a:p>
            <a:r>
              <a:rPr lang="zh-TW" altLang="en-US" dirty="0" smtClean="0"/>
              <a:t>八      八</a:t>
            </a:r>
            <a:endParaRPr lang="en-US" altLang="zh-TW" dirty="0" smtClean="0"/>
          </a:p>
          <a:p>
            <a:r>
              <a:rPr lang="zh-TW" altLang="en-US" dirty="0" smtClean="0"/>
              <a:t>匕      匕</a:t>
            </a:r>
            <a:endParaRPr lang="en-US" altLang="zh-TW" dirty="0" smtClean="0"/>
          </a:p>
          <a:p>
            <a:r>
              <a:rPr lang="zh-TW" altLang="en-US" dirty="0" smtClean="0"/>
              <a:t>卜      卜</a:t>
            </a:r>
            <a:endParaRPr lang="en-US" altLang="zh-TW" dirty="0" smtClean="0"/>
          </a:p>
          <a:p>
            <a:r>
              <a:rPr lang="en-US" altLang="zh-TW" dirty="0" smtClean="0"/>
              <a:t>…</a:t>
            </a:r>
          </a:p>
          <a:p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ㄆ      仆  匹  片  丕  叵  平  扒  扑  疋 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仆      仆</a:t>
            </a:r>
            <a:endParaRPr lang="en-US" altLang="zh-TW" dirty="0" smtClean="0"/>
          </a:p>
          <a:p>
            <a:r>
              <a:rPr lang="zh-TW" altLang="en-US" dirty="0" smtClean="0"/>
              <a:t>匹      匹</a:t>
            </a:r>
            <a:endParaRPr lang="en-US" altLang="zh-TW" dirty="0" smtClean="0"/>
          </a:p>
          <a:p>
            <a:r>
              <a:rPr lang="en-US" altLang="zh-TW" dirty="0" smtClean="0"/>
              <a:t>…</a:t>
            </a:r>
          </a:p>
          <a:p>
            <a:r>
              <a:rPr lang="en-US" altLang="zh-TW" dirty="0" smtClean="0"/>
              <a:t>…</a:t>
            </a:r>
          </a:p>
        </p:txBody>
      </p:sp>
      <p:sp>
        <p:nvSpPr>
          <p:cNvPr id="9" name="向右箭號 8"/>
          <p:cNvSpPr/>
          <p:nvPr/>
        </p:nvSpPr>
        <p:spPr>
          <a:xfrm>
            <a:off x="3059832" y="3068960"/>
            <a:ext cx="72008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913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SRILM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Requirement</a:t>
            </a:r>
          </a:p>
          <a:p>
            <a:r>
              <a:rPr lang="en-US" altLang="zh-TW" dirty="0" smtClean="0"/>
              <a:t>Submission Format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9578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Requirement (I)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09598" y="1556792"/>
            <a:ext cx="7346777" cy="4484571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Segment </a:t>
            </a:r>
            <a:r>
              <a:rPr lang="en-US" altLang="zh-TW" dirty="0" smtClean="0">
                <a:solidFill>
                  <a:srgbClr val="FF0000"/>
                </a:solidFill>
              </a:rPr>
              <a:t>corpus </a:t>
            </a:r>
            <a:r>
              <a:rPr lang="en-US" altLang="zh-TW" dirty="0" smtClean="0"/>
              <a:t>and</a:t>
            </a:r>
            <a:r>
              <a:rPr lang="en-US" altLang="zh-TW" dirty="0" smtClean="0">
                <a:solidFill>
                  <a:srgbClr val="FF0000"/>
                </a:solidFill>
              </a:rPr>
              <a:t> all test data</a:t>
            </a:r>
            <a:r>
              <a:rPr lang="en-US" altLang="zh-TW" dirty="0" smtClean="0"/>
              <a:t> into characters</a:t>
            </a:r>
          </a:p>
          <a:p>
            <a:pPr lvl="1"/>
            <a:r>
              <a:rPr lang="en-US" altLang="zh-TW" sz="1900" dirty="0" smtClean="0">
                <a:solidFill>
                  <a:schemeClr val="accent2"/>
                </a:solidFill>
              </a:rPr>
              <a:t>./separator_big5.pl corpus.txt corpus_seg.txt</a:t>
            </a:r>
          </a:p>
          <a:p>
            <a:pPr lvl="1"/>
            <a:r>
              <a:rPr lang="en-US" altLang="zh-TW" sz="1900" dirty="0" smtClean="0">
                <a:solidFill>
                  <a:schemeClr val="accent2"/>
                </a:solidFill>
              </a:rPr>
              <a:t>./separator_big5.pl &lt;</a:t>
            </a:r>
            <a:r>
              <a:rPr lang="en-US" altLang="zh-TW" sz="1900" dirty="0" err="1" smtClean="0">
                <a:solidFill>
                  <a:schemeClr val="accent2"/>
                </a:solidFill>
              </a:rPr>
              <a:t>testdata</a:t>
            </a:r>
            <a:r>
              <a:rPr lang="en-US" altLang="zh-TW" sz="1900" dirty="0" smtClean="0">
                <a:solidFill>
                  <a:schemeClr val="accent2"/>
                </a:solidFill>
              </a:rPr>
              <a:t>/xx.txt&gt; &lt;</a:t>
            </a:r>
            <a:r>
              <a:rPr lang="en-US" altLang="zh-TW" sz="1900" dirty="0" err="1" smtClean="0">
                <a:solidFill>
                  <a:schemeClr val="accent2"/>
                </a:solidFill>
              </a:rPr>
              <a:t>testdata</a:t>
            </a:r>
            <a:r>
              <a:rPr lang="en-US" altLang="zh-TW" sz="1900" dirty="0" smtClean="0">
                <a:solidFill>
                  <a:schemeClr val="accent2"/>
                </a:solidFill>
              </a:rPr>
              <a:t>/xx.txt&gt;</a:t>
            </a:r>
          </a:p>
          <a:p>
            <a:r>
              <a:rPr lang="en-US" altLang="zh-TW" dirty="0" smtClean="0"/>
              <a:t>Train </a:t>
            </a:r>
            <a:r>
              <a:rPr lang="en-US" altLang="zh-TW" dirty="0" smtClean="0">
                <a:solidFill>
                  <a:srgbClr val="0070C0"/>
                </a:solidFill>
              </a:rPr>
              <a:t>character-based</a:t>
            </a:r>
            <a:r>
              <a:rPr lang="en-US" altLang="zh-TW" dirty="0" smtClean="0"/>
              <a:t> bigram LM</a:t>
            </a:r>
          </a:p>
          <a:p>
            <a:pPr lvl="1"/>
            <a:r>
              <a:rPr lang="en-US" altLang="zh-TW" dirty="0" smtClean="0"/>
              <a:t>Get counts:</a:t>
            </a:r>
          </a:p>
          <a:p>
            <a:pPr lvl="2"/>
            <a:r>
              <a:rPr lang="en-US" altLang="zh-TW" sz="1900" dirty="0" smtClean="0">
                <a:solidFill>
                  <a:schemeClr val="accent2"/>
                </a:solidFill>
              </a:rPr>
              <a:t>./</a:t>
            </a:r>
            <a:r>
              <a:rPr lang="en-US" altLang="zh-TW" sz="1900" dirty="0" err="1" smtClean="0">
                <a:solidFill>
                  <a:schemeClr val="accent2"/>
                </a:solidFill>
              </a:rPr>
              <a:t>ngram</a:t>
            </a:r>
            <a:r>
              <a:rPr lang="en-US" altLang="zh-TW" sz="1900" dirty="0" smtClean="0">
                <a:solidFill>
                  <a:schemeClr val="accent2"/>
                </a:solidFill>
              </a:rPr>
              <a:t>-count –text corpus_seg.txt –write </a:t>
            </a:r>
            <a:r>
              <a:rPr lang="en-US" altLang="zh-TW" sz="1900" dirty="0" err="1" smtClean="0">
                <a:solidFill>
                  <a:schemeClr val="accent2"/>
                </a:solidFill>
              </a:rPr>
              <a:t>lm.cnt</a:t>
            </a:r>
            <a:r>
              <a:rPr lang="en-US" altLang="zh-TW" sz="1900" dirty="0" smtClean="0">
                <a:solidFill>
                  <a:schemeClr val="accent2"/>
                </a:solidFill>
              </a:rPr>
              <a:t> –order 2</a:t>
            </a:r>
            <a:endParaRPr lang="en-US" altLang="zh-TW" sz="1900" dirty="0">
              <a:solidFill>
                <a:schemeClr val="accent2"/>
              </a:solidFill>
            </a:endParaRPr>
          </a:p>
          <a:p>
            <a:pPr lvl="1"/>
            <a:r>
              <a:rPr lang="en-US" altLang="zh-TW" dirty="0" smtClean="0"/>
              <a:t>Compute probability:</a:t>
            </a:r>
          </a:p>
          <a:p>
            <a:pPr lvl="2"/>
            <a:r>
              <a:rPr lang="en-US" altLang="zh-TW" sz="1900" dirty="0" smtClean="0">
                <a:solidFill>
                  <a:schemeClr val="accent2"/>
                </a:solidFill>
              </a:rPr>
              <a:t>./</a:t>
            </a:r>
            <a:r>
              <a:rPr lang="en-US" altLang="zh-TW" sz="1900" dirty="0" err="1" smtClean="0">
                <a:solidFill>
                  <a:schemeClr val="accent2"/>
                </a:solidFill>
              </a:rPr>
              <a:t>ngram</a:t>
            </a:r>
            <a:r>
              <a:rPr lang="en-US" altLang="zh-TW" sz="1900" dirty="0" smtClean="0">
                <a:solidFill>
                  <a:schemeClr val="accent2"/>
                </a:solidFill>
              </a:rPr>
              <a:t>-count –read </a:t>
            </a:r>
            <a:r>
              <a:rPr lang="en-US" altLang="zh-TW" sz="1900" dirty="0" err="1" smtClean="0">
                <a:solidFill>
                  <a:schemeClr val="accent2"/>
                </a:solidFill>
              </a:rPr>
              <a:t>lm.cnt</a:t>
            </a:r>
            <a:r>
              <a:rPr lang="en-US" altLang="zh-TW" sz="1900" dirty="0" smtClean="0">
                <a:solidFill>
                  <a:schemeClr val="accent2"/>
                </a:solidFill>
              </a:rPr>
              <a:t> –lm </a:t>
            </a:r>
            <a:r>
              <a:rPr lang="en-US" altLang="zh-TW" sz="1900" dirty="0" err="1" smtClean="0">
                <a:solidFill>
                  <a:schemeClr val="accent2"/>
                </a:solidFill>
              </a:rPr>
              <a:t>bigram.lm</a:t>
            </a:r>
            <a:r>
              <a:rPr lang="en-US" altLang="zh-TW" sz="1900" dirty="0" smtClean="0">
                <a:solidFill>
                  <a:schemeClr val="accent2"/>
                </a:solidFill>
              </a:rPr>
              <a:t> –</a:t>
            </a:r>
            <a:r>
              <a:rPr lang="en-US" altLang="zh-TW" sz="1900" dirty="0" err="1" smtClean="0">
                <a:solidFill>
                  <a:schemeClr val="accent2"/>
                </a:solidFill>
              </a:rPr>
              <a:t>unk</a:t>
            </a:r>
            <a:r>
              <a:rPr lang="en-US" altLang="zh-TW" sz="1900" dirty="0" smtClean="0">
                <a:solidFill>
                  <a:schemeClr val="accent2"/>
                </a:solidFill>
              </a:rPr>
              <a:t> –order 2</a:t>
            </a:r>
            <a:endParaRPr lang="en-US" altLang="zh-TW" sz="1900" dirty="0">
              <a:solidFill>
                <a:schemeClr val="accent2"/>
              </a:solidFill>
            </a:endParaRPr>
          </a:p>
          <a:p>
            <a:r>
              <a:rPr lang="en-US" altLang="zh-TW" dirty="0" smtClean="0"/>
              <a:t>Generate the map from Big5-ZhuYin.map</a:t>
            </a:r>
          </a:p>
          <a:p>
            <a:pPr lvl="1"/>
            <a:r>
              <a:rPr lang="en-US" altLang="zh-TW" dirty="0" smtClean="0"/>
              <a:t>See FAQ 4</a:t>
            </a:r>
          </a:p>
          <a:p>
            <a:r>
              <a:rPr lang="en-US" altLang="zh-TW" dirty="0" smtClean="0"/>
              <a:t>Using </a:t>
            </a:r>
            <a:r>
              <a:rPr lang="en-US" altLang="zh-TW" dirty="0" err="1" smtClean="0"/>
              <a:t>disambig</a:t>
            </a:r>
            <a:r>
              <a:rPr lang="en-US" altLang="zh-TW" dirty="0" smtClean="0"/>
              <a:t> to decode </a:t>
            </a:r>
            <a:r>
              <a:rPr lang="en-US" altLang="zh-TW" dirty="0" err="1" smtClean="0"/>
              <a:t>testdata</a:t>
            </a:r>
            <a:r>
              <a:rPr lang="en-US" altLang="zh-TW" dirty="0" smtClean="0"/>
              <a:t>/xx.txt</a:t>
            </a:r>
          </a:p>
          <a:p>
            <a:pPr lvl="2"/>
            <a:r>
              <a:rPr lang="en-US" altLang="zh-TW" sz="1800" dirty="0" smtClean="0">
                <a:solidFill>
                  <a:schemeClr val="accent2"/>
                </a:solidFill>
              </a:rPr>
              <a:t>./</a:t>
            </a:r>
            <a:r>
              <a:rPr lang="en-US" altLang="zh-TW" sz="1800" dirty="0" err="1" smtClean="0">
                <a:solidFill>
                  <a:schemeClr val="accent2"/>
                </a:solidFill>
              </a:rPr>
              <a:t>disambig</a:t>
            </a:r>
            <a:r>
              <a:rPr lang="en-US" altLang="zh-TW" sz="1800" dirty="0" smtClean="0">
                <a:solidFill>
                  <a:schemeClr val="accent2"/>
                </a:solidFill>
              </a:rPr>
              <a:t> –text $file –map $map –lm $LM –order $order &gt; $output</a:t>
            </a:r>
            <a:endParaRPr lang="zh-TW" altLang="en-US" sz="1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88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SRILM</a:t>
            </a:r>
          </a:p>
          <a:p>
            <a:r>
              <a:rPr lang="en-US" altLang="zh-TW" dirty="0" smtClean="0"/>
              <a:t>Requirement</a:t>
            </a:r>
          </a:p>
          <a:p>
            <a:r>
              <a:rPr lang="en-US" altLang="zh-TW" dirty="0" smtClean="0"/>
              <a:t>Submission Format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6585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Requirement (II)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09599" y="1772816"/>
            <a:ext cx="6347714" cy="3880773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Implement your version of </a:t>
            </a:r>
            <a:r>
              <a:rPr lang="en-US" altLang="zh-TW" sz="2000" dirty="0" err="1" smtClean="0"/>
              <a:t>disambig</a:t>
            </a:r>
            <a:r>
              <a:rPr lang="en-US" altLang="zh-TW" sz="2000" dirty="0" smtClean="0"/>
              <a:t>.</a:t>
            </a:r>
          </a:p>
          <a:p>
            <a:r>
              <a:rPr lang="en-US" altLang="zh-TW" sz="2000" dirty="0" smtClean="0"/>
              <a:t>Using dynamic programming (Viterbi).</a:t>
            </a:r>
          </a:p>
          <a:p>
            <a:r>
              <a:rPr lang="en-US" altLang="zh-TW" sz="2000" dirty="0" smtClean="0"/>
              <a:t>The vertical axes are the candidate characters. </a:t>
            </a:r>
            <a:endParaRPr lang="zh-TW" altLang="en-US" sz="2000" dirty="0"/>
          </a:p>
        </p:txBody>
      </p:sp>
      <p:pic>
        <p:nvPicPr>
          <p:cNvPr id="4" name="Picture 14" descr="http://140.112.21.22/~sliverleaf/course/Project/fall/meeting1/meeting1_pic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9712" y="3093616"/>
            <a:ext cx="4437297" cy="29865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081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Requirement (II)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09598" y="2160590"/>
            <a:ext cx="7850834" cy="4148730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You have to use </a:t>
            </a:r>
            <a:r>
              <a:rPr lang="en-US" altLang="zh-TW" sz="2000" dirty="0" smtClean="0">
                <a:solidFill>
                  <a:srgbClr val="FF0000"/>
                </a:solidFill>
              </a:rPr>
              <a:t>C++ </a:t>
            </a:r>
            <a:r>
              <a:rPr lang="en-US" altLang="zh-TW" sz="2000" dirty="0" smtClean="0"/>
              <a:t>or </a:t>
            </a:r>
            <a:r>
              <a:rPr lang="en-US" altLang="zh-TW" sz="2000" dirty="0" err="1" smtClean="0">
                <a:solidFill>
                  <a:srgbClr val="FF0000"/>
                </a:solidFill>
              </a:rPr>
              <a:t>Matlab</a:t>
            </a:r>
            <a:r>
              <a:rPr lang="en-US" altLang="zh-TW" sz="2000" dirty="0" smtClean="0">
                <a:solidFill>
                  <a:srgbClr val="FF0000"/>
                </a:solidFill>
              </a:rPr>
              <a:t>.</a:t>
            </a:r>
            <a:endParaRPr lang="en-US" altLang="zh-TW" sz="2000" dirty="0">
              <a:solidFill>
                <a:srgbClr val="FF0000"/>
              </a:solidFill>
            </a:endParaRPr>
          </a:p>
          <a:p>
            <a:r>
              <a:rPr lang="en-US" altLang="zh-TW" sz="2000" dirty="0" smtClean="0"/>
              <a:t>You are strongly recommended to use </a:t>
            </a:r>
            <a:r>
              <a:rPr lang="en-US" altLang="zh-TW" sz="2000" dirty="0" smtClean="0">
                <a:solidFill>
                  <a:schemeClr val="accent1"/>
                </a:solidFill>
              </a:rPr>
              <a:t>C++</a:t>
            </a:r>
            <a:r>
              <a:rPr lang="en-US" altLang="zh-TW" sz="2000" dirty="0" smtClean="0"/>
              <a:t>…</a:t>
            </a:r>
          </a:p>
          <a:p>
            <a:pPr lvl="1"/>
            <a:r>
              <a:rPr lang="en-US" altLang="zh-TW" sz="1800" dirty="0" smtClean="0"/>
              <a:t>Speed</a:t>
            </a:r>
          </a:p>
          <a:p>
            <a:pPr lvl="1"/>
            <a:r>
              <a:rPr lang="en-US" altLang="zh-TW" sz="1800" dirty="0" smtClean="0"/>
              <a:t>Using SRILM’s library will save you a lot of time</a:t>
            </a:r>
          </a:p>
          <a:p>
            <a:pPr marL="393192" lvl="1" indent="0">
              <a:buNone/>
            </a:pPr>
            <a:r>
              <a:rPr lang="en-US" altLang="zh-TW" sz="1800" dirty="0" smtClean="0"/>
              <a:t>   (please refer to FAQ)</a:t>
            </a:r>
            <a:endParaRPr lang="en-US" altLang="zh-TW" sz="1800" dirty="0"/>
          </a:p>
          <a:p>
            <a:r>
              <a:rPr lang="en-US" altLang="zh-TW" sz="2000" dirty="0" smtClean="0"/>
              <a:t>Your output format should be consistent with </a:t>
            </a:r>
            <a:r>
              <a:rPr lang="en-US" altLang="zh-TW" sz="2000" dirty="0" err="1" smtClean="0"/>
              <a:t>srilm</a:t>
            </a:r>
            <a:r>
              <a:rPr lang="en-US" altLang="zh-TW" sz="2000" dirty="0" smtClean="0"/>
              <a:t>.</a:t>
            </a:r>
          </a:p>
          <a:p>
            <a:pPr marL="0" indent="0">
              <a:buNone/>
            </a:pPr>
            <a:r>
              <a:rPr lang="en-US" altLang="zh-TW" dirty="0" smtClean="0"/>
              <a:t>	ex: 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&lt;s&gt; </a:t>
            </a:r>
            <a:r>
              <a:rPr lang="zh-TW" altLang="en-US" dirty="0" smtClean="0"/>
              <a:t>這 是 一 個 範 例 格 式 </a:t>
            </a:r>
            <a:r>
              <a:rPr lang="en-US" altLang="zh-TW" dirty="0" smtClean="0"/>
              <a:t>&lt;/s&gt;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chemeClr val="tx1"/>
                </a:solidFill>
                <a:latin typeface="+mj-lt"/>
              </a:rPr>
              <a:t> 	There are an </a:t>
            </a:r>
            <a:r>
              <a:rPr lang="en-US" altLang="zh-TW" dirty="0" smtClean="0">
                <a:solidFill>
                  <a:srgbClr val="FF0000"/>
                </a:solidFill>
                <a:latin typeface="+mj-lt"/>
              </a:rPr>
              <a:t>&lt;s&gt;</a:t>
            </a:r>
            <a:r>
              <a:rPr lang="en-US" altLang="zh-TW" dirty="0" smtClean="0">
                <a:solidFill>
                  <a:schemeClr val="tx1"/>
                </a:solidFill>
                <a:latin typeface="+mj-lt"/>
              </a:rPr>
              <a:t> at the beginning of a sentence, a </a:t>
            </a:r>
            <a:r>
              <a:rPr lang="en-US" altLang="zh-TW" dirty="0" smtClean="0">
                <a:solidFill>
                  <a:srgbClr val="FF0000"/>
                </a:solidFill>
                <a:latin typeface="+mj-lt"/>
              </a:rPr>
              <a:t>&lt;/s&gt;</a:t>
            </a:r>
            <a:r>
              <a:rPr lang="en-US" altLang="zh-TW" dirty="0" smtClean="0">
                <a:solidFill>
                  <a:schemeClr val="tx1"/>
                </a:solidFill>
                <a:latin typeface="+mj-lt"/>
              </a:rPr>
              <a:t> at the end, and whitespaces in between</a:t>
            </a:r>
            <a:r>
              <a:rPr lang="zh-TW" alt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latin typeface="+mj-lt"/>
              </a:rPr>
              <a:t>all characters.</a:t>
            </a:r>
          </a:p>
        </p:txBody>
      </p:sp>
    </p:spTree>
    <p:extLst>
      <p:ext uri="{BB962C8B-B14F-4D97-AF65-F5344CB8AC3E}">
        <p14:creationId xmlns:p14="http://schemas.microsoft.com/office/powerpoint/2010/main" val="91296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How to deal with Big5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000" dirty="0" smtClean="0"/>
              <a:t>All testing files are encoded in Big5</a:t>
            </a:r>
          </a:p>
          <a:p>
            <a:endParaRPr lang="en-US" altLang="zh-TW" sz="2000" dirty="0" smtClean="0"/>
          </a:p>
          <a:p>
            <a:r>
              <a:rPr lang="en-US" altLang="zh-TW" sz="2000" dirty="0" smtClean="0"/>
              <a:t>A Chinese character in Big5 is always 2 bytes, namely, </a:t>
            </a:r>
            <a:r>
              <a:rPr lang="en-US" altLang="zh-TW" sz="2000" dirty="0" smtClean="0">
                <a:solidFill>
                  <a:schemeClr val="accent2"/>
                </a:solidFill>
              </a:rPr>
              <a:t>char[2]</a:t>
            </a:r>
            <a:r>
              <a:rPr lang="en-US" altLang="zh-TW" sz="2000" dirty="0" smtClean="0"/>
              <a:t> in C++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801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SRILM</a:t>
            </a:r>
          </a:p>
          <a:p>
            <a:r>
              <a:rPr lang="en-US" altLang="zh-TW" dirty="0" smtClean="0"/>
              <a:t>Requirement</a:t>
            </a:r>
          </a:p>
          <a:p>
            <a:r>
              <a:rPr lang="en-US" altLang="zh-TW" dirty="0" smtClean="0">
                <a:solidFill>
                  <a:schemeClr val="accent2"/>
                </a:solidFill>
              </a:rPr>
              <a:t>Submission Format</a:t>
            </a:r>
            <a:endParaRPr lang="zh-TW" alt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74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Submission format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09599" y="1628800"/>
            <a:ext cx="7490794" cy="4508770"/>
          </a:xfrm>
        </p:spPr>
        <p:txBody>
          <a:bodyPr>
            <a:normAutofit fontScale="92500"/>
          </a:bodyPr>
          <a:lstStyle/>
          <a:p>
            <a:r>
              <a:rPr lang="en-US" altLang="zh-TW" dirty="0" smtClean="0"/>
              <a:t>Files required:</a:t>
            </a:r>
          </a:p>
          <a:p>
            <a:pPr lvl="1"/>
            <a:r>
              <a:rPr lang="en-US" altLang="zh-TW" dirty="0" smtClean="0"/>
              <a:t>The ZhuYin-Big5.map you generate</a:t>
            </a:r>
          </a:p>
          <a:p>
            <a:pPr lvl="1"/>
            <a:r>
              <a:rPr lang="en-US" altLang="zh-TW" dirty="0" smtClean="0"/>
              <a:t>The decoded results of 10 test data produced by SRILM’s </a:t>
            </a:r>
            <a:r>
              <a:rPr lang="en-US" altLang="zh-TW" dirty="0" err="1" smtClean="0"/>
              <a:t>disambig</a:t>
            </a:r>
            <a:endParaRPr lang="en-US" altLang="zh-TW" dirty="0" smtClean="0"/>
          </a:p>
          <a:p>
            <a:pPr marL="630936" lvl="2" indent="0">
              <a:buNone/>
            </a:pPr>
            <a:r>
              <a:rPr lang="en-US" altLang="zh-TW" dirty="0" smtClean="0"/>
              <a:t>	</a:t>
            </a:r>
            <a:r>
              <a:rPr lang="en-US" altLang="zh-TW" sz="1900" dirty="0" smtClean="0">
                <a:solidFill>
                  <a:schemeClr val="accent2"/>
                </a:solidFill>
              </a:rPr>
              <a:t>result1/1.txt ~ 10.txt</a:t>
            </a:r>
          </a:p>
          <a:p>
            <a:pPr lvl="1"/>
            <a:r>
              <a:rPr lang="en-US" altLang="zh-TW" dirty="0" smtClean="0"/>
              <a:t>The decoded results of 10 test data produced by your </a:t>
            </a:r>
            <a:r>
              <a:rPr lang="en-US" altLang="zh-TW" dirty="0" err="1" smtClean="0"/>
              <a:t>disambig</a:t>
            </a:r>
            <a:endParaRPr lang="en-US" altLang="zh-TW" dirty="0" smtClean="0"/>
          </a:p>
          <a:p>
            <a:pPr marL="393192" lvl="1" indent="0">
              <a:buNone/>
            </a:pPr>
            <a:r>
              <a:rPr lang="en-US" altLang="zh-TW" dirty="0"/>
              <a:t>	</a:t>
            </a:r>
            <a:r>
              <a:rPr lang="zh-TW" altLang="en-US" dirty="0" smtClean="0"/>
              <a:t>        </a:t>
            </a:r>
            <a:r>
              <a:rPr lang="en-US" altLang="zh-TW" sz="1900" dirty="0" smtClean="0">
                <a:solidFill>
                  <a:schemeClr val="accent2"/>
                </a:solidFill>
              </a:rPr>
              <a:t>result2/1.txt ~ 10.txt</a:t>
            </a:r>
          </a:p>
          <a:p>
            <a:pPr lvl="1"/>
            <a:r>
              <a:rPr lang="en-US" altLang="zh-TW" dirty="0" smtClean="0"/>
              <a:t>All source </a:t>
            </a:r>
            <a:r>
              <a:rPr lang="en-US" altLang="zh-TW" dirty="0"/>
              <a:t>codes (</a:t>
            </a:r>
            <a:r>
              <a:rPr lang="en-US" altLang="zh-TW" dirty="0" smtClean="0"/>
              <a:t>your </a:t>
            </a:r>
            <a:r>
              <a:rPr lang="en-US" altLang="zh-TW" dirty="0" err="1" smtClean="0"/>
              <a:t>disambig</a:t>
            </a:r>
            <a:r>
              <a:rPr lang="en-US" altLang="zh-TW" dirty="0" smtClean="0"/>
              <a:t> &amp; your </a:t>
            </a:r>
            <a:r>
              <a:rPr lang="en-US" altLang="zh-TW" dirty="0"/>
              <a:t>program for the map generation)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Makefile</a:t>
            </a:r>
            <a:r>
              <a:rPr lang="en-US" altLang="zh-TW" dirty="0" smtClean="0"/>
              <a:t> (if C++ is used)</a:t>
            </a:r>
          </a:p>
          <a:p>
            <a:pPr lvl="1"/>
            <a:r>
              <a:rPr lang="en-US" altLang="zh-TW" dirty="0" smtClean="0"/>
              <a:t>Report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No</a:t>
            </a:r>
            <a:r>
              <a:rPr lang="en-US" altLang="zh-TW" dirty="0" smtClean="0"/>
              <a:t> SRILM related files </a:t>
            </a:r>
            <a:r>
              <a:rPr lang="en-US" altLang="zh-TW" dirty="0" smtClean="0">
                <a:solidFill>
                  <a:srgbClr val="FF0000"/>
                </a:solidFill>
              </a:rPr>
              <a:t>nor</a:t>
            </a:r>
            <a:r>
              <a:rPr lang="en-US" altLang="zh-TW" dirty="0" smtClean="0"/>
              <a:t> corpus_seg.txt </a:t>
            </a:r>
            <a:r>
              <a:rPr lang="en-US" altLang="zh-TW" dirty="0" smtClean="0">
                <a:solidFill>
                  <a:srgbClr val="FF0000"/>
                </a:solidFill>
              </a:rPr>
              <a:t>nor</a:t>
            </a:r>
            <a:r>
              <a:rPr lang="en-US" altLang="zh-TW" dirty="0" smtClean="0"/>
              <a:t> LMs</a:t>
            </a:r>
          </a:p>
          <a:p>
            <a:pPr lvl="1"/>
            <a:r>
              <a:rPr lang="en-US" altLang="zh-TW" dirty="0" smtClean="0"/>
              <a:t>Compress into one zip file named</a:t>
            </a:r>
          </a:p>
          <a:p>
            <a:pPr marL="393192" lvl="1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</a:t>
            </a:r>
            <a:r>
              <a:rPr lang="en-US" altLang="zh-TW" sz="2200" dirty="0" smtClean="0"/>
              <a:t>“</a:t>
            </a:r>
            <a:r>
              <a:rPr lang="en-US" altLang="zh-TW" sz="2200" dirty="0" smtClean="0">
                <a:solidFill>
                  <a:schemeClr val="accent2"/>
                </a:solidFill>
              </a:rPr>
              <a:t>hw3_[</a:t>
            </a:r>
            <a:r>
              <a:rPr lang="en-US" altLang="zh-TW" sz="2200" dirty="0" err="1" smtClean="0">
                <a:solidFill>
                  <a:schemeClr val="accent2"/>
                </a:solidFill>
              </a:rPr>
              <a:t>your_student_ID</a:t>
            </a:r>
            <a:r>
              <a:rPr lang="en-US" altLang="zh-TW" sz="2200" dirty="0" smtClean="0">
                <a:solidFill>
                  <a:schemeClr val="accent2"/>
                </a:solidFill>
              </a:rPr>
              <a:t>].zip</a:t>
            </a:r>
            <a:r>
              <a:rPr lang="en-US" altLang="zh-TW" sz="2200" dirty="0" smtClean="0"/>
              <a:t>” and then upload to CEIBA</a:t>
            </a:r>
            <a:endParaRPr lang="en-US" altLang="zh-TW" sz="2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3528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Submission format (report)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09598" y="2160590"/>
            <a:ext cx="7130753" cy="4292746"/>
          </a:xfrm>
        </p:spPr>
        <p:txBody>
          <a:bodyPr/>
          <a:lstStyle/>
          <a:p>
            <a:r>
              <a:rPr lang="en-US" altLang="zh-TW" sz="2000" dirty="0" smtClean="0"/>
              <a:t>The report should include:</a:t>
            </a:r>
          </a:p>
          <a:p>
            <a:pPr lvl="1"/>
            <a:r>
              <a:rPr lang="en-US" altLang="zh-TW" sz="2000" dirty="0" smtClean="0"/>
              <a:t>1. Your environment (CSIE workstation, Cygwin, …)</a:t>
            </a:r>
          </a:p>
          <a:p>
            <a:pPr lvl="1"/>
            <a:r>
              <a:rPr lang="en-US" altLang="zh-TW" sz="2000" dirty="0" smtClean="0"/>
              <a:t>2. How to “compile” your program (if C++ is used)</a:t>
            </a:r>
          </a:p>
          <a:p>
            <a:pPr lvl="1"/>
            <a:r>
              <a:rPr lang="en-US" altLang="zh-TW" sz="2000" dirty="0" smtClean="0"/>
              <a:t>3. How to “execute” your program </a:t>
            </a:r>
            <a:br>
              <a:rPr lang="en-US" altLang="zh-TW" sz="2000" dirty="0" smtClean="0"/>
            </a:br>
            <a:r>
              <a:rPr lang="en-US" altLang="zh-TW" sz="2000" dirty="0" smtClean="0"/>
              <a:t>(give me examples)</a:t>
            </a:r>
          </a:p>
          <a:p>
            <a:pPr marL="393192" lvl="1" indent="0">
              <a:buNone/>
            </a:pPr>
            <a:r>
              <a:rPr lang="en-US" altLang="zh-TW" sz="2000" dirty="0" smtClean="0"/>
              <a:t>	 ex</a:t>
            </a:r>
            <a:r>
              <a:rPr lang="en-US" altLang="zh-TW" sz="2000" dirty="0"/>
              <a:t>:</a:t>
            </a:r>
            <a:r>
              <a:rPr lang="en-US" altLang="zh-TW" sz="2000" dirty="0" smtClean="0"/>
              <a:t> ./program –a xxx –b </a:t>
            </a:r>
            <a:r>
              <a:rPr lang="en-US" altLang="zh-TW" sz="2000" dirty="0" err="1" smtClean="0"/>
              <a:t>yyy</a:t>
            </a:r>
            <a:endParaRPr lang="en-US" altLang="zh-TW" sz="2000" dirty="0"/>
          </a:p>
          <a:p>
            <a:pPr lvl="1"/>
            <a:r>
              <a:rPr lang="en-US" altLang="zh-TW" sz="2000" dirty="0" smtClean="0"/>
              <a:t>4. What you have done</a:t>
            </a:r>
          </a:p>
          <a:p>
            <a:pPr lvl="1"/>
            <a:r>
              <a:rPr lang="en-US" altLang="zh-TW" sz="2000" dirty="0" smtClean="0"/>
              <a:t>5. </a:t>
            </a:r>
            <a:r>
              <a:rPr lang="en-US" altLang="zh-TW" sz="2000" dirty="0" smtClean="0">
                <a:solidFill>
                  <a:srgbClr val="FF0000"/>
                </a:solidFill>
              </a:rPr>
              <a:t>NO</a:t>
            </a:r>
            <a:r>
              <a:rPr lang="en-US" altLang="zh-TW" sz="2000" dirty="0" smtClean="0"/>
              <a:t> more than two A4 pages.</a:t>
            </a:r>
          </a:p>
          <a:p>
            <a:pPr lvl="1"/>
            <a:r>
              <a:rPr lang="en-US" altLang="zh-TW" sz="2000" dirty="0" smtClean="0"/>
              <a:t>6. </a:t>
            </a:r>
            <a:r>
              <a:rPr lang="en-US" altLang="zh-TW" sz="2000" dirty="0" smtClean="0">
                <a:solidFill>
                  <a:srgbClr val="FF0000"/>
                </a:solidFill>
              </a:rPr>
              <a:t>NO</a:t>
            </a:r>
            <a:r>
              <a:rPr lang="en-US" altLang="zh-TW" sz="2000" dirty="0" smtClean="0"/>
              <a:t> “what you have learned”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258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Grading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Requirement I  (40%)</a:t>
            </a:r>
          </a:p>
          <a:p>
            <a:r>
              <a:rPr lang="en-US" altLang="zh-TW" sz="2000" dirty="0" smtClean="0"/>
              <a:t>Requirement II (40%)</a:t>
            </a:r>
          </a:p>
          <a:p>
            <a:pPr lvl="1"/>
            <a:r>
              <a:rPr lang="en-US" altLang="zh-TW" sz="1800" dirty="0" smtClean="0"/>
              <a:t>Note that if you use C++ and there’s no </a:t>
            </a:r>
            <a:r>
              <a:rPr lang="en-US" altLang="zh-TW" sz="1800" dirty="0" err="1" smtClean="0"/>
              <a:t>Makefile</a:t>
            </a:r>
            <a:r>
              <a:rPr lang="en-US" altLang="zh-TW" sz="1800" dirty="0" smtClean="0"/>
              <a:t> in the submitted zip file, score in this part will be halved</a:t>
            </a:r>
          </a:p>
          <a:p>
            <a:pPr lvl="1"/>
            <a:endParaRPr lang="en-US" altLang="zh-TW" sz="2000" dirty="0" smtClean="0"/>
          </a:p>
          <a:p>
            <a:r>
              <a:rPr lang="en-US" altLang="zh-TW" sz="2000" dirty="0" smtClean="0"/>
              <a:t>Report             (20%)</a:t>
            </a:r>
          </a:p>
          <a:p>
            <a:r>
              <a:rPr lang="en-US" altLang="zh-TW" sz="2000" dirty="0" smtClean="0"/>
              <a:t>Bonus              (15%)</a:t>
            </a:r>
          </a:p>
          <a:p>
            <a:pPr lvl="1"/>
            <a:r>
              <a:rPr lang="en-US" altLang="zh-TW" sz="1800" dirty="0" smtClean="0"/>
              <a:t>Character-based trigram language model (10%)</a:t>
            </a:r>
            <a:endParaRPr lang="en-US" altLang="zh-TW" sz="1800" dirty="0"/>
          </a:p>
          <a:p>
            <a:pPr marL="393192" lvl="1" indent="0">
              <a:buNone/>
            </a:pPr>
            <a:r>
              <a:rPr lang="en-US" altLang="zh-TW" sz="1800" dirty="0" smtClean="0"/>
              <a:t>   (need pruning for speed)</a:t>
            </a:r>
          </a:p>
          <a:p>
            <a:pPr lvl="1"/>
            <a:r>
              <a:rPr lang="en-US" altLang="zh-TW" sz="1800" dirty="0" smtClean="0"/>
              <a:t>Other strategies (5%)</a:t>
            </a:r>
          </a:p>
        </p:txBody>
      </p:sp>
    </p:spTree>
    <p:extLst>
      <p:ext uri="{BB962C8B-B14F-4D97-AF65-F5344CB8AC3E}">
        <p14:creationId xmlns:p14="http://schemas.microsoft.com/office/powerpoint/2010/main" val="352693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If you have any questions…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000" dirty="0" smtClean="0"/>
              <a:t>FAQ</a:t>
            </a:r>
          </a:p>
          <a:p>
            <a:pPr marL="457200" lvl="1" indent="0">
              <a:buNone/>
            </a:pPr>
            <a:r>
              <a:rPr lang="en-US" altLang="zh-TW" sz="2000" dirty="0">
                <a:hlinkClick r:id="rId2"/>
              </a:rPr>
              <a:t>http://</a:t>
            </a:r>
            <a:r>
              <a:rPr lang="en-US" altLang="zh-TW" sz="2000" dirty="0" smtClean="0">
                <a:hlinkClick r:id="rId2"/>
              </a:rPr>
              <a:t>speech.ee.ntu.edu.tw/DSP2014Autumn/</a:t>
            </a:r>
            <a:endParaRPr lang="en-US" altLang="zh-TW" sz="2000" dirty="0" smtClean="0"/>
          </a:p>
          <a:p>
            <a:r>
              <a:rPr lang="zh-TW" altLang="en-US" sz="2000" dirty="0" smtClean="0"/>
              <a:t>呂相弘</a:t>
            </a:r>
            <a:endParaRPr lang="en-US" altLang="zh-TW" sz="2000" dirty="0" smtClean="0"/>
          </a:p>
          <a:p>
            <a:r>
              <a:rPr lang="en-US" altLang="zh-TW" sz="2000" dirty="0" smtClean="0">
                <a:hlinkClick r:id="rId3"/>
              </a:rPr>
              <a:t>r03942039@ntu.edu.tw</a:t>
            </a:r>
            <a:endParaRPr lang="en-US" altLang="zh-TW" sz="2000" dirty="0" smtClean="0"/>
          </a:p>
        </p:txBody>
      </p:sp>
    </p:spTree>
    <p:extLst>
      <p:ext uri="{BB962C8B-B14F-4D97-AF65-F5344CB8AC3E}">
        <p14:creationId xmlns:p14="http://schemas.microsoft.com/office/powerpoint/2010/main" val="269075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Introduction</a:t>
            </a:r>
          </a:p>
          <a:p>
            <a:r>
              <a:rPr lang="en-US" altLang="zh-TW" dirty="0" smtClean="0"/>
              <a:t>SRILM</a:t>
            </a:r>
          </a:p>
          <a:p>
            <a:r>
              <a:rPr lang="en-US" altLang="zh-TW" dirty="0" smtClean="0"/>
              <a:t>Requirement</a:t>
            </a:r>
          </a:p>
          <a:p>
            <a:r>
              <a:rPr lang="en-US" altLang="zh-TW" dirty="0" smtClean="0"/>
              <a:t>Submission Format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6738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357313" y="1916832"/>
            <a:ext cx="6383039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zh-TW" altLang="en-US" sz="2500" dirty="0">
                <a:latin typeface="+mn-lt"/>
              </a:rPr>
              <a:t>讓 他 十分 ㄏ怕</a:t>
            </a:r>
          </a:p>
          <a:p>
            <a:pPr algn="l">
              <a:defRPr/>
            </a:pPr>
            <a:r>
              <a:rPr lang="zh-TW" altLang="en-US" sz="2500" dirty="0">
                <a:latin typeface="+mn-lt"/>
              </a:rPr>
              <a:t>只 ㄒ望 ㄗ己 明ㄋ 度 別 再 這ㄇ ㄎ命 了</a:t>
            </a:r>
          </a:p>
          <a:p>
            <a:pPr algn="l">
              <a:defRPr/>
            </a:pPr>
            <a:r>
              <a:rPr lang="zh-TW" altLang="en-US" sz="2500" dirty="0">
                <a:latin typeface="+mn-lt"/>
              </a:rPr>
              <a:t>演ㄧ ㄩ樂 產ㄧ ㄐ入 積ㄐ ㄓ型 提ㄕ 競爭ㄌ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366838" y="4221163"/>
            <a:ext cx="6301506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zh-TW" altLang="en-US" sz="2500" dirty="0">
                <a:latin typeface="+mn-lt"/>
              </a:rPr>
              <a:t>讓 他 十分 害怕</a:t>
            </a:r>
          </a:p>
          <a:p>
            <a:pPr algn="l">
              <a:defRPr/>
            </a:pPr>
            <a:r>
              <a:rPr lang="zh-TW" altLang="en-US" sz="2500" dirty="0">
                <a:latin typeface="+mn-lt"/>
              </a:rPr>
              <a:t>只 希望 自己 明年 度 別 再 這麼 苦命 了</a:t>
            </a:r>
          </a:p>
          <a:p>
            <a:pPr algn="l">
              <a:defRPr/>
            </a:pPr>
            <a:r>
              <a:rPr lang="zh-TW" altLang="en-US" sz="2500" dirty="0">
                <a:latin typeface="+mn-lt"/>
              </a:rPr>
              <a:t>演藝 娛樂 產業 加入 積極 轉型 提升 競爭力</a:t>
            </a:r>
          </a:p>
        </p:txBody>
      </p:sp>
      <p:sp>
        <p:nvSpPr>
          <p:cNvPr id="6" name="向下箭號 5"/>
          <p:cNvSpPr/>
          <p:nvPr/>
        </p:nvSpPr>
        <p:spPr>
          <a:xfrm>
            <a:off x="4296804" y="3163326"/>
            <a:ext cx="504056" cy="9857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4976046" y="3471536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Your HW3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664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500" dirty="0" smtClean="0"/>
              <a:t>Imperfect acoustic model with some phone losses.</a:t>
            </a:r>
          </a:p>
          <a:p>
            <a:r>
              <a:rPr lang="en-US" altLang="zh-TW" sz="2500" dirty="0" smtClean="0"/>
              <a:t>The finals of some characters are lost.</a:t>
            </a:r>
          </a:p>
          <a:p>
            <a:r>
              <a:rPr lang="en-US" altLang="zh-TW" sz="2500" dirty="0" smtClean="0"/>
              <a:t>What can we do for decoding </a:t>
            </a:r>
            <a:r>
              <a:rPr lang="zh-TW" altLang="en-US" sz="2500" dirty="0" smtClean="0"/>
              <a:t>注音文</a:t>
            </a:r>
            <a:r>
              <a:rPr lang="zh-TW" altLang="en-US" sz="2500" dirty="0" smtClean="0">
                <a:latin typeface="新細明體"/>
                <a:ea typeface="新細明體"/>
              </a:rPr>
              <a:t>？</a:t>
            </a:r>
            <a:endParaRPr lang="zh-TW" altLang="en-US" sz="2500" dirty="0"/>
          </a:p>
        </p:txBody>
      </p:sp>
      <p:grpSp>
        <p:nvGrpSpPr>
          <p:cNvPr id="5" name="Group 90"/>
          <p:cNvGrpSpPr>
            <a:grpSpLocks/>
          </p:cNvGrpSpPr>
          <p:nvPr/>
        </p:nvGrpSpPr>
        <p:grpSpPr bwMode="auto">
          <a:xfrm>
            <a:off x="1015940" y="4319518"/>
            <a:ext cx="3643312" cy="2143125"/>
            <a:chOff x="612" y="2205"/>
            <a:chExt cx="2079" cy="1089"/>
          </a:xfrm>
        </p:grpSpPr>
        <p:pic>
          <p:nvPicPr>
            <p:cNvPr id="6" name="Picture 8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381"/>
            <a:stretch>
              <a:fillRect/>
            </a:stretch>
          </p:blipFill>
          <p:spPr bwMode="auto">
            <a:xfrm>
              <a:off x="612" y="2205"/>
              <a:ext cx="207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Line 86"/>
            <p:cNvSpPr>
              <a:spLocks noChangeShapeType="1"/>
            </p:cNvSpPr>
            <p:nvPr/>
          </p:nvSpPr>
          <p:spPr bwMode="auto">
            <a:xfrm>
              <a:off x="1610" y="2296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latin typeface="+mn-lt"/>
              </a:endParaRPr>
            </a:p>
          </p:txBody>
        </p:sp>
        <p:sp>
          <p:nvSpPr>
            <p:cNvPr id="8" name="Rectangle 87"/>
            <p:cNvSpPr>
              <a:spLocks noChangeArrowheads="1"/>
            </p:cNvSpPr>
            <p:nvPr/>
          </p:nvSpPr>
          <p:spPr bwMode="auto">
            <a:xfrm>
              <a:off x="1111" y="2522"/>
              <a:ext cx="952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TW" sz="1400" dirty="0">
                  <a:latin typeface="+mn-lt"/>
                  <a:ea typeface="新細明體" pitchFamily="18" charset="-120"/>
                </a:rPr>
                <a:t>Acoustic Model</a:t>
              </a:r>
            </a:p>
          </p:txBody>
        </p:sp>
        <p:sp>
          <p:nvSpPr>
            <p:cNvPr id="9" name="Line 88"/>
            <p:cNvSpPr>
              <a:spLocks noChangeShapeType="1"/>
            </p:cNvSpPr>
            <p:nvPr/>
          </p:nvSpPr>
          <p:spPr bwMode="auto">
            <a:xfrm>
              <a:off x="1610" y="274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latin typeface="+mn-lt"/>
              </a:endParaRPr>
            </a:p>
          </p:txBody>
        </p:sp>
        <p:sp>
          <p:nvSpPr>
            <p:cNvPr id="10" name="Rectangle 89"/>
            <p:cNvSpPr>
              <a:spLocks noChangeArrowheads="1"/>
            </p:cNvSpPr>
            <p:nvPr/>
          </p:nvSpPr>
          <p:spPr bwMode="auto">
            <a:xfrm>
              <a:off x="839" y="2976"/>
              <a:ext cx="1497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zh-TW" altLang="en-US" sz="1600" dirty="0">
                  <a:latin typeface="+mn-lt"/>
                  <a:ea typeface="+mj-ea"/>
                </a:rPr>
                <a:t>一ㄢㄧ ㄩㄌㄜ ㄔㄢㄧㄝ</a:t>
              </a:r>
            </a:p>
          </p:txBody>
        </p:sp>
      </p:grpSp>
      <p:grpSp>
        <p:nvGrpSpPr>
          <p:cNvPr id="11" name="Group 90"/>
          <p:cNvGrpSpPr>
            <a:grpSpLocks/>
          </p:cNvGrpSpPr>
          <p:nvPr/>
        </p:nvGrpSpPr>
        <p:grpSpPr bwMode="auto">
          <a:xfrm>
            <a:off x="4689829" y="4317956"/>
            <a:ext cx="3643312" cy="2143125"/>
            <a:chOff x="612" y="2205"/>
            <a:chExt cx="2079" cy="1089"/>
          </a:xfrm>
        </p:grpSpPr>
        <p:pic>
          <p:nvPicPr>
            <p:cNvPr id="12" name="Picture 85"/>
            <p:cNvPicPr>
              <a:picLocks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381"/>
            <a:stretch>
              <a:fillRect/>
            </a:stretch>
          </p:blipFill>
          <p:spPr bwMode="auto">
            <a:xfrm>
              <a:off x="612" y="2205"/>
              <a:ext cx="207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Line 86"/>
            <p:cNvSpPr>
              <a:spLocks noChangeShapeType="1"/>
            </p:cNvSpPr>
            <p:nvPr/>
          </p:nvSpPr>
          <p:spPr bwMode="auto">
            <a:xfrm>
              <a:off x="1610" y="2296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latin typeface="+mn-lt"/>
              </a:endParaRPr>
            </a:p>
          </p:txBody>
        </p:sp>
        <p:sp>
          <p:nvSpPr>
            <p:cNvPr id="14" name="Rectangle 87"/>
            <p:cNvSpPr>
              <a:spLocks noChangeArrowheads="1"/>
            </p:cNvSpPr>
            <p:nvPr/>
          </p:nvSpPr>
          <p:spPr bwMode="auto">
            <a:xfrm>
              <a:off x="1111" y="2522"/>
              <a:ext cx="952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TW" sz="1400" dirty="0">
                  <a:latin typeface="+mn-lt"/>
                  <a:ea typeface="新細明體" pitchFamily="18" charset="-120"/>
                </a:rPr>
                <a:t>Acoustic Model</a:t>
              </a:r>
            </a:p>
          </p:txBody>
        </p:sp>
        <p:sp>
          <p:nvSpPr>
            <p:cNvPr id="15" name="Line 88"/>
            <p:cNvSpPr>
              <a:spLocks noChangeShapeType="1"/>
            </p:cNvSpPr>
            <p:nvPr/>
          </p:nvSpPr>
          <p:spPr bwMode="auto">
            <a:xfrm>
              <a:off x="1610" y="274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latin typeface="+mn-lt"/>
              </a:endParaRPr>
            </a:p>
          </p:txBody>
        </p:sp>
        <p:sp>
          <p:nvSpPr>
            <p:cNvPr id="16" name="Rectangle 89"/>
            <p:cNvSpPr>
              <a:spLocks noChangeArrowheads="1"/>
            </p:cNvSpPr>
            <p:nvPr/>
          </p:nvSpPr>
          <p:spPr bwMode="auto">
            <a:xfrm>
              <a:off x="839" y="2976"/>
              <a:ext cx="1497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zh-TW" altLang="en-US" sz="1600" dirty="0">
                  <a:latin typeface="+mn-lt"/>
                  <a:ea typeface="+mj-ea"/>
                </a:rPr>
                <a:t>演</a:t>
              </a:r>
              <a:r>
                <a:rPr lang="zh-CN" altLang="en-US" sz="1600" dirty="0">
                  <a:latin typeface="+mn-lt"/>
                  <a:ea typeface="+mj-ea"/>
                </a:rPr>
                <a:t>ㄧ ㄩ</a:t>
              </a:r>
              <a:r>
                <a:rPr lang="zh-TW" altLang="en-US" sz="1600" dirty="0">
                  <a:latin typeface="+mn-lt"/>
                  <a:ea typeface="+mj-ea"/>
                </a:rPr>
                <a:t>樂 產</a:t>
              </a:r>
              <a:r>
                <a:rPr lang="zh-CN" altLang="en-US" sz="1600" dirty="0">
                  <a:latin typeface="+mn-lt"/>
                  <a:ea typeface="+mj-ea"/>
                </a:rPr>
                <a:t>ㄧ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044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2075688"/>
              </p:ext>
            </p:extLst>
          </p:nvPr>
        </p:nvGraphicFramePr>
        <p:xfrm>
          <a:off x="1043607" y="2977399"/>
          <a:ext cx="4833585" cy="3104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方程式" r:id="rId3" imgW="3124080" imgH="2006280" progId="Equation.3">
                  <p:embed/>
                </p:oleObj>
              </mc:Choice>
              <mc:Fallback>
                <p:oleObj name="方程式" r:id="rId3" imgW="3124080" imgH="2006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7" y="2977399"/>
                        <a:ext cx="4833585" cy="31044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09598" y="1700808"/>
            <a:ext cx="7058745" cy="4340555"/>
          </a:xfrm>
        </p:spPr>
        <p:txBody>
          <a:bodyPr>
            <a:normAutofit/>
          </a:bodyPr>
          <a:lstStyle/>
          <a:p>
            <a:r>
              <a:rPr lang="en-US" altLang="zh-TW" sz="2400" dirty="0" smtClean="0"/>
              <a:t>In general, we can use a language model</a:t>
            </a:r>
          </a:p>
          <a:p>
            <a:r>
              <a:rPr lang="en-US" altLang="zh-TW" sz="2400" dirty="0" smtClean="0"/>
              <a:t>For example, let </a:t>
            </a:r>
            <a:r>
              <a:rPr lang="en-US" altLang="zh-TW" sz="2400" dirty="0"/>
              <a:t>Z = </a:t>
            </a:r>
            <a:r>
              <a:rPr lang="zh-TW" altLang="en-US" sz="2400" dirty="0"/>
              <a:t>演ㄧ ㄩ樂 產ㄧ 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3929742" y="3612949"/>
            <a:ext cx="2381458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400" dirty="0" smtClean="0"/>
              <a:t>P(Z) is independent of </a:t>
            </a:r>
            <a:r>
              <a:rPr lang="en-US" altLang="zh-TW" sz="1400" dirty="0"/>
              <a:t>W</a:t>
            </a:r>
            <a:endParaRPr lang="zh-TW" altLang="en-US" sz="14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3929742" y="4150916"/>
            <a:ext cx="2345903" cy="3079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400" dirty="0">
                <a:solidFill>
                  <a:srgbClr val="FF0000"/>
                </a:solidFill>
              </a:rPr>
              <a:t>W = w</a:t>
            </a:r>
            <a:r>
              <a:rPr lang="en-US" altLang="zh-TW" sz="1400" baseline="-25000" dirty="0">
                <a:solidFill>
                  <a:srgbClr val="FF0000"/>
                </a:solidFill>
              </a:rPr>
              <a:t>1</a:t>
            </a:r>
            <a:r>
              <a:rPr lang="en-US" altLang="zh-TW" sz="1400" dirty="0">
                <a:solidFill>
                  <a:srgbClr val="FF0000"/>
                </a:solidFill>
              </a:rPr>
              <a:t>w</a:t>
            </a:r>
            <a:r>
              <a:rPr lang="en-US" altLang="zh-TW" sz="1400" baseline="-25000" dirty="0">
                <a:solidFill>
                  <a:srgbClr val="FF0000"/>
                </a:solidFill>
              </a:rPr>
              <a:t>2</a:t>
            </a:r>
            <a:r>
              <a:rPr lang="en-US" altLang="zh-TW" sz="1400" dirty="0">
                <a:solidFill>
                  <a:srgbClr val="FF0000"/>
                </a:solidFill>
              </a:rPr>
              <a:t>…</a:t>
            </a:r>
            <a:r>
              <a:rPr lang="en-US" altLang="zh-TW" sz="1400" dirty="0" err="1">
                <a:solidFill>
                  <a:srgbClr val="FF0000"/>
                </a:solidFill>
              </a:rPr>
              <a:t>w</a:t>
            </a:r>
            <a:r>
              <a:rPr lang="en-US" altLang="zh-TW" sz="1400" baseline="-25000" dirty="0" err="1">
                <a:solidFill>
                  <a:srgbClr val="FF0000"/>
                </a:solidFill>
              </a:rPr>
              <a:t>N</a:t>
            </a:r>
            <a:r>
              <a:rPr lang="en-US" altLang="zh-TW" sz="1400" dirty="0">
                <a:solidFill>
                  <a:srgbClr val="FF0000"/>
                </a:solidFill>
              </a:rPr>
              <a:t> , </a:t>
            </a:r>
            <a:r>
              <a:rPr lang="en-US" altLang="zh-TW" sz="1400" dirty="0">
                <a:solidFill>
                  <a:srgbClr val="003366"/>
                </a:solidFill>
              </a:rPr>
              <a:t>Z = z</a:t>
            </a:r>
            <a:r>
              <a:rPr lang="en-US" altLang="zh-TW" sz="1400" baseline="-25000" dirty="0">
                <a:solidFill>
                  <a:srgbClr val="003366"/>
                </a:solidFill>
              </a:rPr>
              <a:t>1</a:t>
            </a:r>
            <a:r>
              <a:rPr lang="en-US" altLang="zh-TW" sz="1400" dirty="0">
                <a:solidFill>
                  <a:srgbClr val="003366"/>
                </a:solidFill>
              </a:rPr>
              <a:t>z</a:t>
            </a:r>
            <a:r>
              <a:rPr lang="en-US" altLang="zh-TW" sz="1400" baseline="-25000" dirty="0">
                <a:solidFill>
                  <a:srgbClr val="003366"/>
                </a:solidFill>
              </a:rPr>
              <a:t>2</a:t>
            </a:r>
            <a:r>
              <a:rPr lang="en-US" altLang="zh-TW" sz="1400" dirty="0">
                <a:solidFill>
                  <a:srgbClr val="003366"/>
                </a:solidFill>
              </a:rPr>
              <a:t>…</a:t>
            </a:r>
            <a:r>
              <a:rPr lang="en-US" altLang="zh-TW" sz="1400" dirty="0" err="1">
                <a:solidFill>
                  <a:srgbClr val="003366"/>
                </a:solidFill>
              </a:rPr>
              <a:t>z</a:t>
            </a:r>
            <a:r>
              <a:rPr lang="en-US" altLang="zh-TW" sz="1400" baseline="-25000" dirty="0" err="1">
                <a:solidFill>
                  <a:srgbClr val="003366"/>
                </a:solidFill>
              </a:rPr>
              <a:t>N</a:t>
            </a:r>
            <a:endParaRPr lang="zh-TW" altLang="en-US" sz="1400" baseline="-25000" dirty="0">
              <a:solidFill>
                <a:srgbClr val="003366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635660" y="5561273"/>
            <a:ext cx="3279969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400" dirty="0"/>
              <a:t>Available from Bigram Language Model</a:t>
            </a:r>
            <a:endParaRPr lang="zh-TW" altLang="en-US" sz="1400" baseline="-25000" dirty="0"/>
          </a:p>
        </p:txBody>
      </p:sp>
    </p:spTree>
    <p:extLst>
      <p:ext uri="{BB962C8B-B14F-4D97-AF65-F5344CB8AC3E}">
        <p14:creationId xmlns:p14="http://schemas.microsoft.com/office/powerpoint/2010/main" val="94009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grpSp>
        <p:nvGrpSpPr>
          <p:cNvPr id="4" name="群組 70"/>
          <p:cNvGrpSpPr>
            <a:grpSpLocks/>
          </p:cNvGrpSpPr>
          <p:nvPr/>
        </p:nvGrpSpPr>
        <p:grpSpPr bwMode="auto">
          <a:xfrm>
            <a:off x="1928812" y="1928813"/>
            <a:ext cx="5019451" cy="3744912"/>
            <a:chOff x="2051050" y="1773238"/>
            <a:chExt cx="4597400" cy="3744912"/>
          </a:xfrm>
          <a:solidFill>
            <a:srgbClr val="92D050"/>
          </a:solidFill>
        </p:grpSpPr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2051050" y="1773238"/>
              <a:ext cx="3097213" cy="576262"/>
              <a:chOff x="1292" y="1117"/>
              <a:chExt cx="1951" cy="363"/>
            </a:xfrm>
            <a:grpFill/>
          </p:grpSpPr>
          <p:sp>
            <p:nvSpPr>
              <p:cNvPr id="35" name="Oval 4"/>
              <p:cNvSpPr>
                <a:spLocks noChangeArrowheads="1"/>
              </p:cNvSpPr>
              <p:nvPr/>
            </p:nvSpPr>
            <p:spPr bwMode="auto">
              <a:xfrm>
                <a:off x="1292" y="1117"/>
                <a:ext cx="408" cy="363"/>
              </a:xfrm>
              <a:prstGeom prst="ellipse">
                <a:avLst/>
              </a:prstGeom>
              <a:grpFill/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>
                  <a:defRPr/>
                </a:pPr>
                <a:r>
                  <a:rPr lang="zh-TW" altLang="en-US" dirty="0">
                    <a:solidFill>
                      <a:srgbClr val="002060"/>
                    </a:solidFill>
                  </a:rPr>
                  <a:t>演</a:t>
                </a:r>
              </a:p>
            </p:txBody>
          </p:sp>
          <p:sp>
            <p:nvSpPr>
              <p:cNvPr id="36" name="Oval 6"/>
              <p:cNvSpPr>
                <a:spLocks noChangeArrowheads="1"/>
              </p:cNvSpPr>
              <p:nvPr/>
            </p:nvSpPr>
            <p:spPr bwMode="auto">
              <a:xfrm>
                <a:off x="2064" y="1117"/>
                <a:ext cx="408" cy="363"/>
              </a:xfrm>
              <a:prstGeom prst="ellipse">
                <a:avLst/>
              </a:prstGeom>
              <a:grpFill/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>
                  <a:defRPr/>
                </a:pPr>
                <a:r>
                  <a:rPr lang="zh-TW" altLang="en-US" dirty="0">
                    <a:solidFill>
                      <a:srgbClr val="002060"/>
                    </a:solidFill>
                  </a:rPr>
                  <a:t>ㄧ</a:t>
                </a:r>
              </a:p>
            </p:txBody>
          </p:sp>
          <p:sp>
            <p:nvSpPr>
              <p:cNvPr id="37" name="Oval 7"/>
              <p:cNvSpPr>
                <a:spLocks noChangeArrowheads="1"/>
              </p:cNvSpPr>
              <p:nvPr/>
            </p:nvSpPr>
            <p:spPr bwMode="auto">
              <a:xfrm>
                <a:off x="2835" y="1117"/>
                <a:ext cx="408" cy="363"/>
              </a:xfrm>
              <a:prstGeom prst="ellipse">
                <a:avLst/>
              </a:prstGeom>
              <a:grpFill/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>
                  <a:defRPr/>
                </a:pPr>
                <a:r>
                  <a:rPr lang="zh-TW" altLang="en-US" dirty="0">
                    <a:solidFill>
                      <a:srgbClr val="002060"/>
                    </a:solidFill>
                  </a:rPr>
                  <a:t>ㄩ</a:t>
                </a:r>
              </a:p>
            </p:txBody>
          </p:sp>
        </p:grpSp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5795962" y="1773238"/>
              <a:ext cx="647700" cy="576262"/>
            </a:xfrm>
            <a:prstGeom prst="ellipse">
              <a:avLst/>
            </a:prstGeom>
            <a:grpFill/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r>
                <a:rPr lang="zh-TW" altLang="en-US" dirty="0">
                  <a:solidFill>
                    <a:srgbClr val="002060"/>
                  </a:solidFill>
                </a:rPr>
                <a:t>樂</a:t>
              </a: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2060575" y="3862388"/>
              <a:ext cx="647700" cy="576262"/>
            </a:xfrm>
            <a:prstGeom prst="ellipse">
              <a:avLst/>
            </a:prstGeom>
            <a:grpFill/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r>
                <a:rPr lang="zh-TW" altLang="en-US" dirty="0">
                  <a:solidFill>
                    <a:schemeClr val="tx1"/>
                  </a:solidFill>
                </a:rPr>
                <a:t>演</a:t>
              </a: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3286125" y="3286125"/>
              <a:ext cx="647700" cy="576263"/>
            </a:xfrm>
            <a:prstGeom prst="ellipse">
              <a:avLst/>
            </a:prstGeom>
            <a:grpFill/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r>
                <a:rPr lang="zh-TW" altLang="en-US" dirty="0">
                  <a:solidFill>
                    <a:schemeClr val="tx1"/>
                  </a:solidFill>
                </a:rPr>
                <a:t>業</a:t>
              </a: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3286125" y="4500563"/>
              <a:ext cx="647700" cy="576262"/>
            </a:xfrm>
            <a:prstGeom prst="ellipse">
              <a:avLst/>
            </a:prstGeom>
            <a:grpFill/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r>
                <a:rPr lang="zh-TW" altLang="en-US" dirty="0">
                  <a:solidFill>
                    <a:schemeClr val="tx1"/>
                  </a:solidFill>
                </a:rPr>
                <a:t>藝</a:t>
              </a: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510087" y="2998788"/>
              <a:ext cx="647700" cy="576262"/>
            </a:xfrm>
            <a:prstGeom prst="ellipse">
              <a:avLst/>
            </a:prstGeom>
            <a:grpFill/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r>
                <a:rPr lang="zh-TW" altLang="en-US" dirty="0">
                  <a:solidFill>
                    <a:schemeClr val="tx1"/>
                  </a:solidFill>
                </a:rPr>
                <a:t>餘</a:t>
              </a: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4510087" y="3933825"/>
              <a:ext cx="647700" cy="576263"/>
            </a:xfrm>
            <a:prstGeom prst="ellipse">
              <a:avLst/>
            </a:prstGeom>
            <a:grpFill/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r>
                <a:rPr lang="zh-TW" altLang="en-US" dirty="0">
                  <a:solidFill>
                    <a:schemeClr val="tx1"/>
                  </a:solidFill>
                </a:rPr>
                <a:t>娛</a:t>
              </a: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4510087" y="4941888"/>
              <a:ext cx="647700" cy="576262"/>
            </a:xfrm>
            <a:prstGeom prst="ellipse">
              <a:avLst/>
            </a:prstGeom>
            <a:grpFill/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r>
                <a:rPr lang="zh-TW" altLang="en-US" dirty="0">
                  <a:solidFill>
                    <a:schemeClr val="tx1"/>
                  </a:solidFill>
                </a:rPr>
                <a:t>於</a:t>
              </a: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6000750" y="3929063"/>
              <a:ext cx="647700" cy="576262"/>
            </a:xfrm>
            <a:prstGeom prst="ellipse">
              <a:avLst/>
            </a:prstGeom>
            <a:grpFill/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r>
                <a:rPr lang="zh-TW" altLang="en-US" dirty="0">
                  <a:solidFill>
                    <a:schemeClr val="tx1"/>
                  </a:solidFill>
                </a:rPr>
                <a:t>樂</a:t>
              </a:r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 flipV="1">
              <a:off x="2709863" y="3717925"/>
              <a:ext cx="576262" cy="288925"/>
            </a:xfrm>
            <a:prstGeom prst="line">
              <a:avLst/>
            </a:prstGeom>
            <a:grpFill/>
            <a:ln>
              <a:headEnd/>
              <a:tailEnd type="triangl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6" name="Line 19"/>
            <p:cNvSpPr>
              <a:spLocks noChangeShapeType="1"/>
            </p:cNvSpPr>
            <p:nvPr/>
          </p:nvSpPr>
          <p:spPr bwMode="auto">
            <a:xfrm flipV="1">
              <a:off x="3933825" y="3359150"/>
              <a:ext cx="576263" cy="142875"/>
            </a:xfrm>
            <a:prstGeom prst="line">
              <a:avLst/>
            </a:prstGeom>
            <a:grpFill/>
            <a:ln>
              <a:headEnd/>
              <a:tailEnd type="triangl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7" name="Line 20"/>
            <p:cNvSpPr>
              <a:spLocks noChangeShapeType="1"/>
            </p:cNvSpPr>
            <p:nvPr/>
          </p:nvSpPr>
          <p:spPr bwMode="auto">
            <a:xfrm>
              <a:off x="3933825" y="3646488"/>
              <a:ext cx="638175" cy="425450"/>
            </a:xfrm>
            <a:prstGeom prst="line">
              <a:avLst/>
            </a:prstGeom>
            <a:grpFill/>
            <a:ln>
              <a:headEnd/>
              <a:tailEnd type="triangl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8" name="Line 21"/>
            <p:cNvSpPr>
              <a:spLocks noChangeShapeType="1"/>
            </p:cNvSpPr>
            <p:nvPr/>
          </p:nvSpPr>
          <p:spPr bwMode="auto">
            <a:xfrm>
              <a:off x="3933825" y="4799013"/>
              <a:ext cx="576263" cy="431800"/>
            </a:xfrm>
            <a:prstGeom prst="line">
              <a:avLst/>
            </a:prstGeom>
            <a:grpFill/>
            <a:ln>
              <a:headEnd/>
              <a:tailEnd type="triangl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9" name="Line 24"/>
            <p:cNvSpPr>
              <a:spLocks noChangeShapeType="1"/>
            </p:cNvSpPr>
            <p:nvPr/>
          </p:nvSpPr>
          <p:spPr bwMode="auto">
            <a:xfrm>
              <a:off x="5143500" y="3429000"/>
              <a:ext cx="928688" cy="500063"/>
            </a:xfrm>
            <a:prstGeom prst="line">
              <a:avLst/>
            </a:prstGeom>
            <a:grpFill/>
            <a:ln>
              <a:headEnd/>
              <a:tailEnd type="triangl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1" name="Line 26"/>
            <p:cNvSpPr>
              <a:spLocks noChangeShapeType="1"/>
            </p:cNvSpPr>
            <p:nvPr/>
          </p:nvSpPr>
          <p:spPr bwMode="auto">
            <a:xfrm flipV="1">
              <a:off x="5157788" y="4429125"/>
              <a:ext cx="914400" cy="801688"/>
            </a:xfrm>
            <a:prstGeom prst="line">
              <a:avLst/>
            </a:prstGeom>
            <a:grpFill/>
            <a:ln>
              <a:headEnd/>
              <a:tailEnd type="triangl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2" name="Text Box 28"/>
            <p:cNvSpPr txBox="1">
              <a:spLocks noChangeArrowheads="1"/>
            </p:cNvSpPr>
            <p:nvPr/>
          </p:nvSpPr>
          <p:spPr bwMode="auto">
            <a:xfrm>
              <a:off x="2493390" y="3494901"/>
              <a:ext cx="631825" cy="338138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zh-TW" sz="1600" dirty="0">
                  <a:solidFill>
                    <a:schemeClr val="tx1"/>
                  </a:solidFill>
                </a:rPr>
                <a:t>0.02</a:t>
              </a:r>
            </a:p>
          </p:txBody>
        </p:sp>
        <p:sp>
          <p:nvSpPr>
            <p:cNvPr id="23" name="Text Box 29"/>
            <p:cNvSpPr txBox="1">
              <a:spLocks noChangeArrowheads="1"/>
            </p:cNvSpPr>
            <p:nvPr/>
          </p:nvSpPr>
          <p:spPr bwMode="auto">
            <a:xfrm>
              <a:off x="2643188" y="4548981"/>
              <a:ext cx="514350" cy="338137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zh-TW" sz="1600" dirty="0">
                  <a:solidFill>
                    <a:schemeClr val="tx1"/>
                  </a:solidFill>
                </a:rPr>
                <a:t>0.2</a:t>
              </a:r>
            </a:p>
          </p:txBody>
        </p:sp>
        <p:sp>
          <p:nvSpPr>
            <p:cNvPr id="24" name="Text Box 30"/>
            <p:cNvSpPr txBox="1">
              <a:spLocks noChangeArrowheads="1"/>
            </p:cNvSpPr>
            <p:nvPr/>
          </p:nvSpPr>
          <p:spPr bwMode="auto">
            <a:xfrm>
              <a:off x="3881068" y="3081376"/>
              <a:ext cx="504825" cy="338138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zh-TW" sz="1600" dirty="0">
                  <a:solidFill>
                    <a:schemeClr val="tx1"/>
                  </a:solidFill>
                </a:rPr>
                <a:t>0.1</a:t>
              </a:r>
            </a:p>
          </p:txBody>
        </p:sp>
        <p:sp>
          <p:nvSpPr>
            <p:cNvPr id="25" name="Text Box 31"/>
            <p:cNvSpPr txBox="1">
              <a:spLocks noChangeArrowheads="1"/>
            </p:cNvSpPr>
            <p:nvPr/>
          </p:nvSpPr>
          <p:spPr bwMode="auto">
            <a:xfrm>
              <a:off x="3847958" y="3876676"/>
              <a:ext cx="647700" cy="338137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zh-TW" sz="1600" dirty="0">
                  <a:solidFill>
                    <a:schemeClr val="tx1"/>
                  </a:solidFill>
                </a:rPr>
                <a:t>0.01</a:t>
              </a:r>
            </a:p>
          </p:txBody>
        </p:sp>
        <p:sp>
          <p:nvSpPr>
            <p:cNvPr id="26" name="Text Box 32"/>
            <p:cNvSpPr txBox="1">
              <a:spLocks noChangeArrowheads="1"/>
            </p:cNvSpPr>
            <p:nvPr/>
          </p:nvSpPr>
          <p:spPr bwMode="auto">
            <a:xfrm>
              <a:off x="4152900" y="4575175"/>
              <a:ext cx="790575" cy="338138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zh-TW" sz="1600" dirty="0">
                  <a:solidFill>
                    <a:schemeClr val="tx1"/>
                  </a:solidFill>
                </a:rPr>
                <a:t>0.02</a:t>
              </a:r>
            </a:p>
          </p:txBody>
        </p:sp>
        <p:sp>
          <p:nvSpPr>
            <p:cNvPr id="27" name="Text Box 33"/>
            <p:cNvSpPr txBox="1">
              <a:spLocks noChangeArrowheads="1"/>
            </p:cNvSpPr>
            <p:nvPr/>
          </p:nvSpPr>
          <p:spPr bwMode="auto">
            <a:xfrm>
              <a:off x="3767028" y="5039519"/>
              <a:ext cx="585929" cy="338138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zh-TW" sz="1600" dirty="0">
                  <a:solidFill>
                    <a:schemeClr val="tx1"/>
                  </a:solidFill>
                </a:rPr>
                <a:t>0.01</a:t>
              </a:r>
            </a:p>
          </p:txBody>
        </p:sp>
        <p:sp>
          <p:nvSpPr>
            <p:cNvPr id="28" name="Text Box 34"/>
            <p:cNvSpPr txBox="1">
              <a:spLocks noChangeArrowheads="1"/>
            </p:cNvSpPr>
            <p:nvPr/>
          </p:nvSpPr>
          <p:spPr bwMode="auto">
            <a:xfrm>
              <a:off x="5418139" y="3317158"/>
              <a:ext cx="654049" cy="338138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zh-TW" sz="1600" dirty="0">
                  <a:solidFill>
                    <a:schemeClr val="tx1"/>
                  </a:solidFill>
                </a:rPr>
                <a:t>0.01</a:t>
              </a:r>
            </a:p>
          </p:txBody>
        </p:sp>
        <p:sp>
          <p:nvSpPr>
            <p:cNvPr id="29" name="Text Box 35"/>
            <p:cNvSpPr txBox="1">
              <a:spLocks noChangeArrowheads="1"/>
            </p:cNvSpPr>
            <p:nvPr/>
          </p:nvSpPr>
          <p:spPr bwMode="auto">
            <a:xfrm>
              <a:off x="5197475" y="3929062"/>
              <a:ext cx="495300" cy="338138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zh-TW" sz="1600" dirty="0">
                  <a:solidFill>
                    <a:schemeClr val="tx1"/>
                  </a:solidFill>
                </a:rPr>
                <a:t>0.3</a:t>
              </a:r>
            </a:p>
          </p:txBody>
        </p:sp>
        <p:sp>
          <p:nvSpPr>
            <p:cNvPr id="30" name="Text Box 36"/>
            <p:cNvSpPr txBox="1">
              <a:spLocks noChangeArrowheads="1"/>
            </p:cNvSpPr>
            <p:nvPr/>
          </p:nvSpPr>
          <p:spPr bwMode="auto">
            <a:xfrm>
              <a:off x="5490218" y="4867352"/>
              <a:ext cx="636587" cy="338138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zh-TW" sz="1600" dirty="0">
                  <a:solidFill>
                    <a:schemeClr val="tx1"/>
                  </a:solidFill>
                </a:rPr>
                <a:t>0.01</a:t>
              </a:r>
            </a:p>
          </p:txBody>
        </p:sp>
        <p:cxnSp>
          <p:nvCxnSpPr>
            <p:cNvPr id="32" name="直線單箭頭接點 31"/>
            <p:cNvCxnSpPr/>
            <p:nvPr/>
          </p:nvCxnSpPr>
          <p:spPr>
            <a:xfrm>
              <a:off x="2709863" y="4302415"/>
              <a:ext cx="642937" cy="296862"/>
            </a:xfrm>
            <a:prstGeom prst="straightConnector1">
              <a:avLst/>
            </a:prstGeom>
            <a:grpFill/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" name="直線單箭頭接點 32"/>
            <p:cNvCxnSpPr/>
            <p:nvPr/>
          </p:nvCxnSpPr>
          <p:spPr>
            <a:xfrm rot="5400000" flipH="1" flipV="1">
              <a:off x="4061056" y="4139539"/>
              <a:ext cx="288925" cy="633412"/>
            </a:xfrm>
            <a:prstGeom prst="straightConnector1">
              <a:avLst/>
            </a:prstGeom>
            <a:grpFill/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直線單箭頭接點 33"/>
            <p:cNvCxnSpPr/>
            <p:nvPr/>
          </p:nvCxnSpPr>
          <p:spPr>
            <a:xfrm flipV="1">
              <a:off x="5197475" y="4230978"/>
              <a:ext cx="714375" cy="71437"/>
            </a:xfrm>
            <a:prstGeom prst="straightConnector1">
              <a:avLst/>
            </a:prstGeom>
            <a:grpFill/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6777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So…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000" dirty="0" smtClean="0"/>
              <a:t>We need to build a bigram </a:t>
            </a:r>
            <a:r>
              <a:rPr lang="en-US" altLang="zh-TW" sz="2000" dirty="0" smtClean="0">
                <a:solidFill>
                  <a:srgbClr val="0070C0"/>
                </a:solidFill>
              </a:rPr>
              <a:t>character-based</a:t>
            </a:r>
            <a:r>
              <a:rPr lang="en-US" altLang="zh-TW" sz="2000" dirty="0" smtClean="0"/>
              <a:t> language model.</a:t>
            </a:r>
          </a:p>
          <a:p>
            <a:r>
              <a:rPr lang="en-US" altLang="zh-TW" sz="2000" dirty="0" smtClean="0"/>
              <a:t>Use the language model to decode the sequence.</a:t>
            </a:r>
          </a:p>
          <a:p>
            <a:r>
              <a:rPr lang="en-US" altLang="zh-TW" sz="2000" dirty="0" smtClean="0"/>
              <a:t>There is a nice toolkit to help you.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3832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SRILM</a:t>
            </a:r>
          </a:p>
          <a:p>
            <a:r>
              <a:rPr lang="en-US" altLang="zh-TW" dirty="0" smtClean="0"/>
              <a:t>Requirement</a:t>
            </a:r>
          </a:p>
          <a:p>
            <a:r>
              <a:rPr lang="en-US" altLang="zh-TW" dirty="0" smtClean="0"/>
              <a:t>Submission Format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4379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2080</TotalTime>
  <Words>1050</Words>
  <Application>Microsoft Office PowerPoint</Application>
  <PresentationFormat>如螢幕大小 (4:3)</PresentationFormat>
  <Paragraphs>245</Paragraphs>
  <Slides>27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6" baseType="lpstr">
      <vt:lpstr>Arial Unicode MS</vt:lpstr>
      <vt:lpstr>方正姚体</vt:lpstr>
      <vt:lpstr>微軟正黑體</vt:lpstr>
      <vt:lpstr>新細明體</vt:lpstr>
      <vt:lpstr>Arial</vt:lpstr>
      <vt:lpstr>Trebuchet MS</vt:lpstr>
      <vt:lpstr>Wingdings 3</vt:lpstr>
      <vt:lpstr>多面向</vt:lpstr>
      <vt:lpstr>方程式</vt:lpstr>
      <vt:lpstr>Digital Speech Processing HW3</vt:lpstr>
      <vt:lpstr>Outline</vt:lpstr>
      <vt:lpstr>Outline</vt:lpstr>
      <vt:lpstr>Introduction</vt:lpstr>
      <vt:lpstr>Introduction</vt:lpstr>
      <vt:lpstr>Introduction</vt:lpstr>
      <vt:lpstr>Introduction</vt:lpstr>
      <vt:lpstr>So…</vt:lpstr>
      <vt:lpstr>Outline</vt:lpstr>
      <vt:lpstr>SRILM</vt:lpstr>
      <vt:lpstr>SRILM</vt:lpstr>
      <vt:lpstr>SRILM</vt:lpstr>
      <vt:lpstr>SRILM</vt:lpstr>
      <vt:lpstr>SRILM</vt:lpstr>
      <vt:lpstr>Example</vt:lpstr>
      <vt:lpstr>SRILM</vt:lpstr>
      <vt:lpstr>SRILM</vt:lpstr>
      <vt:lpstr>Outline</vt:lpstr>
      <vt:lpstr>Requirement (I)</vt:lpstr>
      <vt:lpstr>Requirement (II)</vt:lpstr>
      <vt:lpstr>Requirement (II)</vt:lpstr>
      <vt:lpstr>How to deal with Big5</vt:lpstr>
      <vt:lpstr>Outline</vt:lpstr>
      <vt:lpstr>Submission format</vt:lpstr>
      <vt:lpstr>Submission format (report)</vt:lpstr>
      <vt:lpstr>Grading</vt:lpstr>
      <vt:lpstr>If you have any questions…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Speech Processing HW3</dc:title>
  <dc:creator>Bob</dc:creator>
  <cp:lastModifiedBy>呂相弘</cp:lastModifiedBy>
  <cp:revision>119</cp:revision>
  <dcterms:created xsi:type="dcterms:W3CDTF">2013-05-19T04:16:59Z</dcterms:created>
  <dcterms:modified xsi:type="dcterms:W3CDTF">2014-11-18T07:40:51Z</dcterms:modified>
</cp:coreProperties>
</file>