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</p:sldMasterIdLst>
  <p:notesMasterIdLst>
    <p:notesMasterId r:id="rId31"/>
  </p:notesMasterIdLst>
  <p:handoutMasterIdLst>
    <p:handoutMasterId r:id="rId32"/>
  </p:handoutMasterIdLst>
  <p:sldIdLst>
    <p:sldId id="274" r:id="rId2"/>
    <p:sldId id="275" r:id="rId3"/>
    <p:sldId id="276" r:id="rId4"/>
    <p:sldId id="277" r:id="rId5"/>
    <p:sldId id="278" r:id="rId6"/>
    <p:sldId id="279" r:id="rId7"/>
    <p:sldId id="281" r:id="rId8"/>
    <p:sldId id="282" r:id="rId9"/>
    <p:sldId id="283" r:id="rId10"/>
    <p:sldId id="284" r:id="rId11"/>
    <p:sldId id="285" r:id="rId12"/>
    <p:sldId id="286" r:id="rId13"/>
    <p:sldId id="287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9" r:id="rId24"/>
    <p:sldId id="300" r:id="rId25"/>
    <p:sldId id="301" r:id="rId26"/>
    <p:sldId id="304" r:id="rId27"/>
    <p:sldId id="302" r:id="rId28"/>
    <p:sldId id="298" r:id="rId29"/>
    <p:sldId id="303" r:id="rId30"/>
  </p:sldIdLst>
  <p:sldSz cx="9144000" cy="6858000" type="screen4x3"/>
  <p:notesSz cx="6797675" cy="9928225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F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1162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3288" y="-101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4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Relationship Id="rId4" Type="http://schemas.openxmlformats.org/officeDocument/2006/relationships/image" Target="../media/image1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7" Type="http://schemas.openxmlformats.org/officeDocument/2006/relationships/image" Target="../media/image38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14.0</a:t>
            </a:r>
            <a:endParaRPr lang="zh-TW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30885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2F96A5-4F99-48D7-96D8-00F32CD85522}" type="datetimeFigureOut">
              <a:rPr lang="zh-TW" altLang="en-US" smtClean="0">
                <a:solidFill>
                  <a:schemeClr val="bg1">
                    <a:lumMod val="65000"/>
                  </a:schemeClr>
                </a:solidFill>
              </a:rPr>
              <a:t>2015/8/26</a:t>
            </a:fld>
            <a:endParaRPr lang="zh-TW" altLang="en-US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30885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04B63-94F3-4FA6-A75A-393D25F18B6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27261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4B9AF-8C5E-45AD-9A78-2D0D576E9043}" type="datetimeFigureOut">
              <a:rPr lang="zh-TW" altLang="en-US" smtClean="0"/>
              <a:t>2015/8/26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30218"/>
            <a:ext cx="2946400" cy="496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25B7B-85CA-4E5F-86F4-2B8EF28BEB0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96596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15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5640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16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566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8221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919163" y="746125"/>
            <a:ext cx="4959350" cy="3721100"/>
          </a:xfrm>
          <a:prstGeom prst="rect">
            <a:avLst/>
          </a:prstGeo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>
          <a:xfrm>
            <a:off x="679450" y="4716705"/>
            <a:ext cx="5438775" cy="4467701"/>
          </a:xfrm>
          <a:prstGeom prst="rect">
            <a:avLst/>
          </a:prstGeom>
        </p:spPr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FBB03C-765E-4CA2-B74A-FDDD333391D5}" type="slidenum">
              <a:rPr lang="zh-TW" altLang="en-US" smtClean="0">
                <a:solidFill>
                  <a:prstClr val="black"/>
                </a:solidFill>
              </a:rPr>
              <a:pPr/>
              <a:t>21</a:t>
            </a:fld>
            <a:endParaRPr lang="zh-TW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9915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C425B7B-85CA-4E5F-86F4-2B8EF28BEB0F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6571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47F9F-BA6C-494F-A855-4D5546202169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EAB27-9B91-4AB3-9511-1F4AC5D414C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4717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C390-28FA-4436-88BF-A0B74B09CC3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1C1C77-071B-427B-BC6E-801FF3BAB20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1598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BD9599-B1AC-4507-A098-3C8B6C21737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1BAF9B-6920-4B34-8375-0652D451E86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5649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291119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標題，文字及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內容版面配置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17777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題兩行專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600164"/>
          </a:xfrm>
          <a:prstGeom prst="rect">
            <a:avLst/>
          </a:prstGeom>
        </p:spPr>
        <p:txBody>
          <a:bodyPr anchor="ctr" anchorCtr="0">
            <a:spAutoFit/>
          </a:bodyPr>
          <a:lstStyle>
            <a:lvl1pPr algn="l">
              <a:defRPr sz="33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r>
              <a:rPr lang="en-US" altLang="zh-TW" dirty="0" smtClean="0"/>
              <a:t>(</a:t>
            </a:r>
            <a:r>
              <a:rPr lang="zh-TW" altLang="en-US" dirty="0" smtClean="0"/>
              <a:t>兩行專用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4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22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2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18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409655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標準模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0" y="7620"/>
            <a:ext cx="9144000" cy="720000"/>
          </a:xfrm>
          <a:prstGeom prst="rect">
            <a:avLst/>
          </a:prstGeom>
        </p:spPr>
        <p:txBody>
          <a:bodyPr anchor="ctr" anchorCtr="0"/>
          <a:lstStyle>
            <a:lvl1pPr algn="l">
              <a:defRPr sz="33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7" name="文字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938992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>
              <a:defRPr sz="2400" b="1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1pPr>
            <a:lvl2pPr>
              <a:defRPr sz="22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2pPr>
            <a:lvl3pPr>
              <a:defRPr sz="20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3pPr>
            <a:lvl5pPr>
              <a:defRPr sz="1800" baseline="0">
                <a:latin typeface="Times New Roman" panose="02020603050405020304" pitchFamily="18" charset="0"/>
                <a:ea typeface="新細明體" panose="02020500000000000000" pitchFamily="18" charset="-12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765175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09379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>
            <a:lvl1pPr>
              <a:defRPr sz="3300" b="1"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7AF77-1678-4368-A013-0B72E91A6CDB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1E6F7-9DA6-4DD6-994D-66C3697C694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781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DC112A-082D-4C32-A633-57A20636A8C2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F274D-961F-4466-A345-626AFF41BFD1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114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70363-909E-44C5-822F-1D8956CAA38A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D7F9F-7CA3-4466-B516-5ECB04B3AEFC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505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016EC2-1A98-4F9C-B527-043AE18891D4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ECDFEC-37B5-4037-99F1-FD55ABFCE71F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50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C9B637-BDD5-4F78-B553-124A34183300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AD2EE-9070-4EA4-BDEE-595D4D6C1F72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81181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5D3C8E-4750-4365-8898-9CCEDC620B9F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9026AE-3C3D-463C-883B-D7E2328BEEBB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1770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68DCB-0252-4487-AAD7-79FAF532595E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C6A4C-7984-4ED7-BA5F-A6622E0FA0E5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0059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90123-6CC5-42A8-9716-D14D82DA9507}" type="datetime1">
              <a:rPr lang="zh-TW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3F9F18-7F94-48AD-9903-A652C33B1084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6800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C1173C5-26AD-4890-A9DA-4937097CE635}" type="datetime1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2015/8/26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AC564347-7959-40C9-A3BC-E4990C1C2EFA}" type="slidenum">
              <a:rPr lang="zh-TW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TW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013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</p:sldLayoutIdLst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pitchFamily="18" charset="-12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31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40.wmf"/><Relationship Id="rId3" Type="http://schemas.openxmlformats.org/officeDocument/2006/relationships/oleObject" Target="../embeddings/oleObject16.bin"/><Relationship Id="rId21" Type="http://schemas.openxmlformats.org/officeDocument/2006/relationships/image" Target="../media/image43.wmf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36.wmf"/><Relationship Id="rId17" Type="http://schemas.openxmlformats.org/officeDocument/2006/relationships/image" Target="../media/image39.w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8.wmf"/><Relationship Id="rId20" Type="http://schemas.openxmlformats.org/officeDocument/2006/relationships/image" Target="../media/image42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33.wmf"/><Relationship Id="rId11" Type="http://schemas.openxmlformats.org/officeDocument/2006/relationships/oleObject" Target="../embeddings/oleObject20.bin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10" Type="http://schemas.openxmlformats.org/officeDocument/2006/relationships/image" Target="../media/image35.wmf"/><Relationship Id="rId19" Type="http://schemas.openxmlformats.org/officeDocument/2006/relationships/image" Target="../media/image41.wmf"/><Relationship Id="rId4" Type="http://schemas.openxmlformats.org/officeDocument/2006/relationships/image" Target="../media/image32.wmf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0.png"/><Relationship Id="rId3" Type="http://schemas.openxmlformats.org/officeDocument/2006/relationships/image" Target="../media/image45.png"/><Relationship Id="rId7" Type="http://schemas.openxmlformats.org/officeDocument/2006/relationships/image" Target="../media/image39.png"/><Relationship Id="rId12" Type="http://schemas.openxmlformats.org/officeDocument/2006/relationships/image" Target="../media/image44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0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470.png"/><Relationship Id="rId10" Type="http://schemas.openxmlformats.org/officeDocument/2006/relationships/image" Target="../media/image4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60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48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emf"/><Relationship Id="rId4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2" Type="http://schemas.openxmlformats.org/officeDocument/2006/relationships/image" Target="../media/image600.pn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63.png"/><Relationship Id="rId4" Type="http://schemas.openxmlformats.org/officeDocument/2006/relationships/image" Target="../media/image50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docs.graphlab.org/collaborative_filtering.html" TargetMode="External"/><Relationship Id="rId2" Type="http://schemas.openxmlformats.org/officeDocument/2006/relationships/hyperlink" Target="http://www.intelligentmining.com/knowledge/slides/Collaborative.Filtering.Factorization.pdf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13" Type="http://schemas.openxmlformats.org/officeDocument/2006/relationships/oleObject" Target="../embeddings/oleObject7.bin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12" Type="http://schemas.openxmlformats.org/officeDocument/2006/relationships/image" Target="../media/image8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5.wmf"/><Relationship Id="rId11" Type="http://schemas.openxmlformats.org/officeDocument/2006/relationships/oleObject" Target="../embeddings/oleObject6.bin"/><Relationship Id="rId5" Type="http://schemas.openxmlformats.org/officeDocument/2006/relationships/oleObject" Target="../embeddings/oleObject3.bin"/><Relationship Id="rId15" Type="http://schemas.openxmlformats.org/officeDocument/2006/relationships/image" Target="../media/image10.png"/><Relationship Id="rId10" Type="http://schemas.openxmlformats.org/officeDocument/2006/relationships/image" Target="../media/image7.wmf"/><Relationship Id="rId4" Type="http://schemas.openxmlformats.org/officeDocument/2006/relationships/image" Target="../media/image4.wmf"/><Relationship Id="rId9" Type="http://schemas.openxmlformats.org/officeDocument/2006/relationships/oleObject" Target="../embeddings/oleObject5.bin"/><Relationship Id="rId14" Type="http://schemas.openxmlformats.org/officeDocument/2006/relationships/image" Target="../media/image9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2.wmf"/><Relationship Id="rId11" Type="http://schemas.openxmlformats.org/officeDocument/2006/relationships/image" Target="../media/image1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14.wmf"/><Relationship Id="rId4" Type="http://schemas.openxmlformats.org/officeDocument/2006/relationships/image" Target="../media/image11.wmf"/><Relationship Id="rId9" Type="http://schemas.openxmlformats.org/officeDocument/2006/relationships/oleObject" Target="../embeddings/oleObject1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6.w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2249488"/>
            <a:ext cx="9144000" cy="938212"/>
          </a:xfrm>
          <a:gradFill rotWithShape="1">
            <a:gsLst>
              <a:gs pos="0">
                <a:schemeClr val="accent1">
                  <a:alpha val="39000"/>
                </a:schemeClr>
              </a:gs>
              <a:gs pos="100000">
                <a:srgbClr val="FFFFFF"/>
              </a:gs>
            </a:gsLst>
            <a:lin ang="5400000" scaled="1"/>
          </a:gradFill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buFontTx/>
              <a:buNone/>
            </a:pPr>
            <a:r>
              <a:rPr lang="en-US" altLang="zh-TW" sz="3000" dirty="0" smtClean="0">
                <a:latin typeface="Benguiat Bk BT" pitchFamily="18" charset="0"/>
              </a:rPr>
              <a:t>14.0 Linguistic Processing and Latent Topic Analysis</a:t>
            </a:r>
          </a:p>
        </p:txBody>
      </p:sp>
    </p:spTree>
    <p:extLst>
      <p:ext uri="{BB962C8B-B14F-4D97-AF65-F5344CB8AC3E}">
        <p14:creationId xmlns:p14="http://schemas.microsoft.com/office/powerpoint/2010/main" val="547999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923925"/>
            <a:ext cx="9144000" cy="5241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Word Clustering</a:t>
            </a:r>
            <a:r>
              <a:rPr lang="en-US" altLang="zh-TW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applications: class-based language modeling, information retrieval ,etc.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component in the reduced word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</a:t>
            </a:r>
            <a:r>
              <a:rPr lang="en-US" altLang="ii-CN" sz="2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he “association” of the word with the corresponding “concept” 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similarity measure between two words: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3000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75000"/>
              </a:lnSpc>
              <a:spcBef>
                <a:spcPct val="50000"/>
              </a:spcBef>
              <a:buFontTx/>
              <a:buNone/>
            </a:pPr>
            <a:endParaRPr lang="en-US" altLang="zh-TW" sz="13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Document Clustering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applications: clustered language modeling, language model adaptation, information retrieval, etc.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component on the reduced document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the “association” of the document with the corresponding “concept”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example “similarity” measure between two documents:</a:t>
            </a:r>
          </a:p>
          <a:p>
            <a:pPr marL="542925" lvl="1" indent="-182563" eaLnBrk="1" hangingPunct="1">
              <a:lnSpc>
                <a:spcPct val="75000"/>
              </a:lnSpc>
              <a:spcBef>
                <a:spcPct val="0"/>
              </a:spcBef>
            </a:pPr>
            <a:endParaRPr lang="en-US" altLang="zh-TW" sz="13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292" name="Object 41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2484438" y="3141663"/>
          <a:ext cx="2846387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" name="方程式" r:id="rId3" imgW="1981200" imgH="508000" progId="Equation.3">
                  <p:embed/>
                </p:oleObj>
              </mc:Choice>
              <mc:Fallback>
                <p:oleObj name="方程式" r:id="rId3" imgW="19812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438" y="3141663"/>
                        <a:ext cx="2846387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4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792288" y="6021388"/>
          <a:ext cx="2744787" cy="727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5" name="方程式" r:id="rId5" imgW="1917700" imgH="508000" progId="Equation.3">
                  <p:embed/>
                </p:oleObj>
              </mc:Choice>
              <mc:Fallback>
                <p:oleObj name="方程式" r:id="rId5" imgW="1917700" imgH="508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2288" y="6021388"/>
                        <a:ext cx="2744787" cy="727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44"/>
          <p:cNvSpPr txBox="1">
            <a:spLocks noChangeArrowheads="1"/>
          </p:cNvSpPr>
          <p:nvPr/>
        </p:nvSpPr>
        <p:spPr bwMode="auto">
          <a:xfrm>
            <a:off x="4797425" y="3116263"/>
            <a:ext cx="360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</a:rPr>
              <a:t>2</a:t>
            </a:r>
          </a:p>
        </p:txBody>
      </p:sp>
      <p:sp>
        <p:nvSpPr>
          <p:cNvPr id="12295" name="Text Box 45"/>
          <p:cNvSpPr txBox="1">
            <a:spLocks noChangeArrowheads="1"/>
          </p:cNvSpPr>
          <p:nvPr/>
        </p:nvSpPr>
        <p:spPr bwMode="auto">
          <a:xfrm>
            <a:off x="4014788" y="5992813"/>
            <a:ext cx="360362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000">
                <a:latin typeface="Times New Roman" pitchFamily="18" charset="0"/>
              </a:rPr>
              <a:t>2</a:t>
            </a: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220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字方塊 7"/>
              <p:cNvSpPr txBox="1"/>
              <p:nvPr/>
            </p:nvSpPr>
            <p:spPr>
              <a:xfrm rot="16200000">
                <a:off x="1983353" y="4820003"/>
                <a:ext cx="504056" cy="80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i="1" smtClean="0"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1983353" y="4820003"/>
                <a:ext cx="504056" cy="80573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字方塊 14"/>
              <p:cNvSpPr txBox="1"/>
              <p:nvPr/>
            </p:nvSpPr>
            <p:spPr>
              <a:xfrm rot="16200000">
                <a:off x="2908993" y="4820400"/>
                <a:ext cx="504056" cy="8057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600" i="1" smtClean="0">
                                  <a:latin typeface="Cambria Math"/>
                                </a:rPr>
                              </m:ctrlPr>
                            </m:eqArrPr>
                            <m:e/>
                            <m:e/>
                          </m:eqArr>
                        </m:e>
                      </m:d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5" name="文字方塊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6200000">
                <a:off x="2908993" y="4820400"/>
                <a:ext cx="504056" cy="80573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315" name="文字方塊 1"/>
          <p:cNvSpPr txBox="1">
            <a:spLocks noChangeArrowheads="1"/>
          </p:cNvSpPr>
          <p:nvPr/>
        </p:nvSpPr>
        <p:spPr bwMode="auto">
          <a:xfrm>
            <a:off x="0" y="0"/>
            <a:ext cx="9144000" cy="720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0">
            <a:no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LSA for </a:t>
            </a:r>
            <a:r>
              <a:rPr lang="en-US" altLang="zh-TW" sz="3300" b="1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Linguistic </a:t>
            </a:r>
            <a:r>
              <a:rPr lang="en-US" altLang="zh-TW" sz="3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Processing</a:t>
            </a:r>
            <a:endParaRPr lang="zh-TW" altLang="en-US" sz="3300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395536" y="670670"/>
            <a:ext cx="5400600" cy="52608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179512" y="1196752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dirty="0" smtClean="0"/>
              <a:t>Cosine Similarity</a:t>
            </a:r>
            <a:endParaRPr lang="zh-TW" altLang="en-US" sz="2400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579" y="2609604"/>
            <a:ext cx="1593055" cy="1638789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412776"/>
            <a:ext cx="2160240" cy="24086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字方塊 6"/>
              <p:cNvSpPr txBox="1"/>
              <p:nvPr/>
            </p:nvSpPr>
            <p:spPr>
              <a:xfrm>
                <a:off x="708555" y="2900451"/>
                <a:ext cx="432048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5" y="2900451"/>
                <a:ext cx="432048" cy="50885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1505082" y="3888622"/>
                <a:ext cx="432048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𝐵</m:t>
                          </m:r>
                        </m:e>
                      </m:acc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5082" y="3888622"/>
                <a:ext cx="432048" cy="50885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文字方塊 10"/>
              <p:cNvSpPr txBox="1"/>
              <p:nvPr/>
            </p:nvSpPr>
            <p:spPr>
              <a:xfrm>
                <a:off x="1393031" y="3141225"/>
                <a:ext cx="43204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zh-TW" altLang="en-US" sz="2400" i="1" smtClean="0">
                          <a:latin typeface="Cambria Math"/>
                        </a:rPr>
                        <m:t>𝜃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11" name="文字方塊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3031" y="3141225"/>
                <a:ext cx="432048" cy="461665"/>
              </a:xfrm>
              <a:prstGeom prst="rect">
                <a:avLst/>
              </a:prstGeom>
              <a:blipFill rotWithShape="1">
                <a:blip r:embed="rId8"/>
                <a:stretch>
                  <a:fillRect l="-42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文字方塊 11"/>
              <p:cNvSpPr txBox="1"/>
              <p:nvPr/>
            </p:nvSpPr>
            <p:spPr>
              <a:xfrm>
                <a:off x="644930" y="4653136"/>
                <a:ext cx="3134982" cy="575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zh-TW" altLang="en-US" sz="26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𝐴</m:t>
                          </m:r>
                        </m:e>
                      </m:acc>
                      <m:r>
                        <a:rPr lang="en-US" altLang="zh-TW" sz="2600" i="1">
                          <a:latin typeface="Cambria Math"/>
                          <a:ea typeface="Cambria Math"/>
                        </a:rPr>
                        <m:t>⋅</m:t>
                      </m:r>
                      <m:acc>
                        <m:accPr>
                          <m:chr m:val="⃗"/>
                          <m:ctrlPr>
                            <a:rPr lang="en-US" altLang="zh-TW" sz="260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n-US" altLang="zh-TW" sz="2600" b="0" i="1" smtClean="0">
                              <a:latin typeface="Cambria Math"/>
                              <a:ea typeface="Cambria Math"/>
                            </a:rPr>
                            <m:t>𝐵</m:t>
                          </m:r>
                        </m:e>
                      </m:acc>
                      <m:r>
                        <a:rPr lang="en-US" altLang="zh-TW" sz="26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US" altLang="zh-TW" sz="26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26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</m:e>
                      </m:d>
                      <m:d>
                        <m:dPr>
                          <m:begChr m:val="|"/>
                          <m:endChr m:val="|"/>
                          <m:ctrlPr>
                            <a:rPr lang="en-US" altLang="zh-TW" sz="2600" i="1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⃗"/>
                              <m:ctrlPr>
                                <a:rPr lang="en-US" altLang="zh-TW" sz="26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600" b="0" i="1" smtClean="0">
                                  <a:latin typeface="Cambria Math"/>
                                </a:rPr>
                                <m:t>𝐵</m:t>
                              </m:r>
                            </m:e>
                          </m:acc>
                        </m:e>
                      </m:d>
                      <m:r>
                        <a:rPr lang="en-US" altLang="zh-TW" sz="2600" b="0" i="1" smtClean="0">
                          <a:latin typeface="Cambria Math"/>
                        </a:rPr>
                        <m:t> </m:t>
                      </m:r>
                      <m:func>
                        <m:func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6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60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2" name="文字方塊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930" y="4653136"/>
                <a:ext cx="3134982" cy="57573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文字方塊 13"/>
          <p:cNvSpPr txBox="1"/>
          <p:nvPr/>
        </p:nvSpPr>
        <p:spPr>
          <a:xfrm>
            <a:off x="1418171" y="5445224"/>
            <a:ext cx="142563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200" dirty="0" smtClean="0"/>
              <a:t>magnitude</a:t>
            </a:r>
            <a:endParaRPr lang="zh-TW" altLang="en-US" sz="2200" dirty="0"/>
          </a:p>
        </p:txBody>
      </p:sp>
      <p:sp>
        <p:nvSpPr>
          <p:cNvPr id="18" name="文字方塊 17"/>
          <p:cNvSpPr txBox="1"/>
          <p:nvPr/>
        </p:nvSpPr>
        <p:spPr>
          <a:xfrm>
            <a:off x="2843808" y="5446800"/>
            <a:ext cx="1224136" cy="432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altLang="zh-TW" sz="2000" dirty="0" smtClean="0"/>
              <a:t>Similarity</a:t>
            </a:r>
            <a:endParaRPr lang="zh-TW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文字方塊 18"/>
              <p:cNvSpPr txBox="1"/>
              <p:nvPr/>
            </p:nvSpPr>
            <p:spPr>
              <a:xfrm>
                <a:off x="6876256" y="2111896"/>
                <a:ext cx="792088" cy="52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600" b="0" i="1" smtClean="0"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600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</m:oMath>
                  </m:oMathPara>
                </a14:m>
                <a:endParaRPr lang="zh-TW" altLang="en-US" sz="2600" dirty="0"/>
              </a:p>
            </p:txBody>
          </p:sp>
        </mc:Choice>
        <mc:Fallback xmlns="">
          <p:sp>
            <p:nvSpPr>
              <p:cNvPr id="19" name="文字方塊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76256" y="2111896"/>
                <a:ext cx="792088" cy="5250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文字方塊 19"/>
              <p:cNvSpPr txBox="1"/>
              <p:nvPr/>
            </p:nvSpPr>
            <p:spPr>
              <a:xfrm>
                <a:off x="7884368" y="2975992"/>
                <a:ext cx="792088" cy="52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+1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0" name="文字方塊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4368" y="2975992"/>
                <a:ext cx="792088" cy="525016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文字方塊 20"/>
              <p:cNvSpPr txBox="1"/>
              <p:nvPr/>
            </p:nvSpPr>
            <p:spPr>
              <a:xfrm>
                <a:off x="7380360" y="2888984"/>
                <a:ext cx="432000" cy="4583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2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2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TW" altLang="en-US" sz="2200" dirty="0">
                  <a:solidFill>
                    <a:srgbClr val="002060"/>
                  </a:solidFill>
                </a:endParaRPr>
              </a:p>
            </p:txBody>
          </p:sp>
        </mc:Choice>
        <mc:Fallback>
          <p:sp>
            <p:nvSpPr>
              <p:cNvPr id="21" name="文字方塊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0360" y="2888984"/>
                <a:ext cx="432000" cy="458395"/>
              </a:xfrm>
              <a:prstGeom prst="rect">
                <a:avLst/>
              </a:prstGeom>
              <a:blipFill rotWithShape="1">
                <a:blip r:embed="rId12"/>
                <a:stretch>
                  <a:fillRect r="-9859" b="-400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文字方塊 21"/>
              <p:cNvSpPr txBox="1"/>
              <p:nvPr/>
            </p:nvSpPr>
            <p:spPr>
              <a:xfrm>
                <a:off x="6568093" y="3717032"/>
                <a:ext cx="596195" cy="525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60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  <m:sub>
                          <m:r>
                            <a:rPr lang="en-US" altLang="zh-TW" sz="2600" b="0" i="1" smtClean="0">
                              <a:solidFill>
                                <a:srgbClr val="002060"/>
                              </a:solidFill>
                              <a:latin typeface="Cambria Math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zh-TW" altLang="en-US" sz="2600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2" name="文字方塊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8093" y="3717032"/>
                <a:ext cx="596195" cy="52501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文字方塊 22"/>
              <p:cNvSpPr txBox="1"/>
              <p:nvPr/>
            </p:nvSpPr>
            <p:spPr>
              <a:xfrm>
                <a:off x="2517634" y="2564904"/>
                <a:ext cx="3494526" cy="10356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−1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TW" sz="2400" b="0" i="0" smtClean="0">
                              <a:latin typeface="Cambria Math"/>
                              <a:ea typeface="Cambria Math"/>
                            </a:rPr>
                            <m:t>cos</m:t>
                          </m:r>
                        </m:fName>
                        <m:e>
                          <m:r>
                            <a:rPr lang="zh-TW" altLang="en-US" sz="24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func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⃗"/>
                              <m:ctrlPr>
                                <a:rPr lang="zh-TW" altLang="en-US" sz="24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𝐴</m:t>
                              </m:r>
                            </m:e>
                          </m:acc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⋅</m:t>
                          </m:r>
                          <m:acc>
                            <m:accPr>
                              <m:chr m:val="⃗"/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e>
                          </m:acc>
                        </m:num>
                        <m:den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𝐴</m:t>
                                  </m:r>
                                </m:e>
                              </m:acc>
                            </m:e>
                          </m:d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⃗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acc>
                            </m:e>
                          </m:d>
                        </m:den>
                      </m:f>
                      <m:r>
                        <a:rPr lang="en-US" altLang="zh-TW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altLang="zh-TW" sz="2400" b="0" i="1" smtClean="0">
                          <a:solidFill>
                            <a:srgbClr val="C00000"/>
                          </a:solidFill>
                          <a:latin typeface="Cambria Math"/>
                          <a:ea typeface="Cambria Math"/>
                        </a:rPr>
                        <m:t>≤1</m:t>
                      </m:r>
                    </m:oMath>
                  </m:oMathPara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23" name="文字方塊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7634" y="2564904"/>
                <a:ext cx="3494526" cy="103566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文字方塊 23"/>
              <p:cNvSpPr txBox="1"/>
              <p:nvPr/>
            </p:nvSpPr>
            <p:spPr>
              <a:xfrm>
                <a:off x="4053007" y="3712231"/>
                <a:ext cx="1789736" cy="50885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=0</m:t>
                    </m:r>
                  </m:oMath>
                </a14:m>
                <a:r>
                  <a:rPr lang="zh-TW" altLang="en-US" sz="2400" dirty="0" smtClean="0">
                    <a:solidFill>
                      <a:srgbClr val="C00000"/>
                    </a:solidFill>
                  </a:rPr>
                  <a:t> </a:t>
                </a:r>
                <a:r>
                  <a:rPr lang="en-US" altLang="zh-TW" sz="2400" dirty="0" smtClean="0">
                    <a:solidFill>
                      <a:srgbClr val="C00000"/>
                    </a:solidFill>
                  </a:rPr>
                  <a:t>if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zh-TW" altLang="en-US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</a:rPr>
                          <m:t>𝐴</m:t>
                        </m:r>
                      </m:e>
                    </m:acc>
                    <m:r>
                      <a:rPr lang="en-US" altLang="zh-TW" sz="2400" i="1" smtClean="0">
                        <a:solidFill>
                          <a:srgbClr val="C00000"/>
                        </a:solidFill>
                        <a:latin typeface="Cambria Math"/>
                        <a:ea typeface="Cambria Math"/>
                      </a:rPr>
                      <m:t>⊥</m:t>
                    </m:r>
                    <m:acc>
                      <m:accPr>
                        <m:chr m:val="⃗"/>
                        <m:ctrlP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altLang="zh-TW" sz="2400" i="1">
                            <a:solidFill>
                              <a:srgbClr val="C00000"/>
                            </a:solidFill>
                            <a:latin typeface="Cambria Math"/>
                            <a:ea typeface="Cambria Math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altLang="zh-TW" sz="2400" dirty="0" smtClean="0">
                    <a:solidFill>
                      <a:srgbClr val="C00000"/>
                    </a:solidFill>
                  </a:rPr>
                  <a:t> </a:t>
                </a:r>
                <a:endParaRPr lang="zh-TW" altLang="en-US" sz="24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4" name="文字方塊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53007" y="3712231"/>
                <a:ext cx="1789736" cy="508857"/>
              </a:xfrm>
              <a:prstGeom prst="rect">
                <a:avLst/>
              </a:prstGeom>
              <a:blipFill rotWithShape="1">
                <a:blip r:embed="rId15"/>
                <a:stretch>
                  <a:fillRect b="-27711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6081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Example Applications in Linguistic Processing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908050"/>
            <a:ext cx="9144000" cy="5576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Information Retrieval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“concept matching”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vs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“lexical matching” : relevant documents are associated with similar “concepts”, but may not include exactly the same words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example approach: treating the query as a new document (by “folding-in”), and evaluating its “similarity” with all possible documents</a:t>
            </a:r>
          </a:p>
          <a:p>
            <a:pPr marL="180975" indent="-180975" eaLnBrk="1" hangingPunct="1">
              <a:spcBef>
                <a:spcPct val="1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Fold-in</a:t>
            </a:r>
            <a:r>
              <a:rPr lang="en-US" altLang="zh-TW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consider a new document outside of the training corpus T, but with similar language patterns or “concepts”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construct a new column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,p&gt;N, with respect to the M words</a:t>
            </a:r>
          </a:p>
          <a:p>
            <a:pPr marL="542925" lvl="1" indent="-182563" eaLnBrk="1" hangingPunct="1">
              <a:spcBef>
                <a:spcPct val="1000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assuming U and S remain unchanged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2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baseline="-25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200" baseline="-25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             as an R-dim representation of the new document</a:t>
            </a:r>
          </a:p>
          <a:p>
            <a:pPr marL="542925" lvl="1" indent="-182563" eaLnBrk="1" hangingPunct="1">
              <a:spcBef>
                <a:spcPct val="1000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				        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(i.e. obtaining the projection of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on the basis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of U 			                 by inner product)</a:t>
            </a:r>
            <a:endParaRPr lang="en-US" altLang="zh-TW" sz="1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573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Integration with N-gram Language Models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7200"/>
            <a:ext cx="9144001" cy="6007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Language Modeling for Speech Recognition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the q-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word in the current document to be recognized (q: sequence index)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the recognized history in the current document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500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U : representation of 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by v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(folded-in)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can be estimated by 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 the R-dim space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integration with N-gram 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 =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Prob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(w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|h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history up to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    </a:t>
            </a:r>
          </a:p>
          <a:p>
            <a:pPr marL="542925" lvl="1" indent="-182563" eaLnBrk="1" hangingPunct="1">
              <a:lnSpc>
                <a:spcPct val="90000"/>
              </a:lnSpc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:&lt;w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q-n+1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q-n+2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,... w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&gt;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N-gram gives local relationships, while 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gives semantic concepts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emphasizes more the key content words, while N-gram counts all words similarly including function words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</a:pPr>
            <a:r>
              <a:rPr lang="en-US" altLang="zh-TW" sz="2400" b="1" u="sng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for d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q-1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can be estimated iteratively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1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assuming the q-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word in the current document is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</a:pPr>
            <a:endParaRPr lang="en-US" altLang="zh-TW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827088" y="5443538"/>
          <a:ext cx="5216525" cy="1081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91" name="方程式" r:id="rId3" imgW="3581400" imgH="749300" progId="Equation.3">
                  <p:embed/>
                </p:oleObj>
              </mc:Choice>
              <mc:Fallback>
                <p:oleObj name="方程式" r:id="rId3" imgW="3581400" imgH="749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5443538"/>
                        <a:ext cx="5216525" cy="10810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3087688" y="2951163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(n)</a:t>
            </a:r>
            <a:endParaRPr lang="en-US" altLang="zh-TW"/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39763" y="3590925"/>
            <a:ext cx="5715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200">
                <a:latin typeface="Times New Roman" pitchFamily="18" charset="0"/>
              </a:rPr>
              <a:t>(n)</a:t>
            </a:r>
            <a:endParaRPr lang="en-US" altLang="zh-TW"/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765175" y="6453188"/>
            <a:ext cx="6624638" cy="34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1600" u="sng">
                <a:latin typeface="Times New Roman" pitchFamily="18" charset="0"/>
              </a:rPr>
              <a:t>v</a:t>
            </a:r>
            <a:r>
              <a:rPr lang="en-US" altLang="zh-TW" sz="800">
                <a:latin typeface="Times New Roman" pitchFamily="18" charset="0"/>
              </a:rPr>
              <a:t> </a:t>
            </a:r>
            <a:r>
              <a:rPr lang="en-US" altLang="zh-TW" sz="1600" baseline="-25000">
                <a:latin typeface="Times New Roman" pitchFamily="18" charset="0"/>
              </a:rPr>
              <a:t>q</a:t>
            </a:r>
            <a:r>
              <a:rPr lang="en-US" altLang="zh-TW" sz="1600">
                <a:latin typeface="Times New Roman" pitchFamily="18" charset="0"/>
              </a:rPr>
              <a:t> moves in the R-dim space initially, eventually settle down somewhere</a:t>
            </a:r>
            <a:endParaRPr lang="en-US" altLang="zh-TW"/>
          </a:p>
        </p:txBody>
      </p:sp>
      <p:grpSp>
        <p:nvGrpSpPr>
          <p:cNvPr id="15368" name="Group 13"/>
          <p:cNvGrpSpPr>
            <a:grpSpLocks/>
          </p:cNvGrpSpPr>
          <p:nvPr/>
        </p:nvGrpSpPr>
        <p:grpSpPr bwMode="auto">
          <a:xfrm>
            <a:off x="3406775" y="5445125"/>
            <a:ext cx="2592388" cy="657225"/>
            <a:chOff x="2146" y="3430"/>
            <a:chExt cx="1633" cy="414"/>
          </a:xfrm>
        </p:grpSpPr>
        <p:grpSp>
          <p:nvGrpSpPr>
            <p:cNvPr id="15369" name="Group 11"/>
            <p:cNvGrpSpPr>
              <a:grpSpLocks/>
            </p:cNvGrpSpPr>
            <p:nvPr/>
          </p:nvGrpSpPr>
          <p:grpSpPr bwMode="auto">
            <a:xfrm>
              <a:off x="2146" y="3651"/>
              <a:ext cx="1633" cy="193"/>
              <a:chOff x="2018" y="3793"/>
              <a:chExt cx="1633" cy="193"/>
            </a:xfrm>
          </p:grpSpPr>
          <p:sp>
            <p:nvSpPr>
              <p:cNvPr id="15371" name="Text Box 9"/>
              <p:cNvSpPr txBox="1">
                <a:spLocks noChangeArrowheads="1"/>
              </p:cNvSpPr>
              <p:nvPr/>
            </p:nvSpPr>
            <p:spPr bwMode="auto">
              <a:xfrm>
                <a:off x="2018" y="3805"/>
                <a:ext cx="1633" cy="1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400">
                    <a:latin typeface="Times New Roman" pitchFamily="18" charset="0"/>
                  </a:rPr>
                  <a:t>i-th dimentionality out of M</a:t>
                </a:r>
                <a:endParaRPr lang="en-US" altLang="zh-TW" sz="1400"/>
              </a:p>
            </p:txBody>
          </p:sp>
          <p:sp>
            <p:nvSpPr>
              <p:cNvPr id="15372" name="Line 10"/>
              <p:cNvSpPr>
                <a:spLocks noChangeShapeType="1"/>
              </p:cNvSpPr>
              <p:nvPr/>
            </p:nvSpPr>
            <p:spPr bwMode="auto">
              <a:xfrm flipV="1">
                <a:off x="2068" y="3793"/>
                <a:ext cx="0" cy="79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arrow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5370" name="Text Box 12"/>
            <p:cNvSpPr txBox="1">
              <a:spLocks noChangeArrowheads="1"/>
            </p:cNvSpPr>
            <p:nvPr/>
          </p:nvSpPr>
          <p:spPr bwMode="auto">
            <a:xfrm>
              <a:off x="2541" y="3430"/>
              <a:ext cx="360" cy="2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>
                  <a:latin typeface="Times New Roman" pitchFamily="18" charset="0"/>
                </a:rPr>
                <a:t>T</a:t>
              </a:r>
              <a:endParaRPr lang="en-US" altLang="zh-TW"/>
            </a:p>
          </p:txBody>
        </p:sp>
      </p:grpSp>
      <p:sp>
        <p:nvSpPr>
          <p:cNvPr id="1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00581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200" b="1" dirty="0" smtClean="0">
                <a:latin typeface="Times New Roman" pitchFamily="18" charset="0"/>
              </a:rPr>
              <a:t>Probabilistic Latent Semantic Analysis (PLSA)</a:t>
            </a:r>
          </a:p>
        </p:txBody>
      </p:sp>
      <p:sp>
        <p:nvSpPr>
          <p:cNvPr id="16387" name="Rectangle 4"/>
          <p:cNvSpPr>
            <a:spLocks noChangeArrowheads="1"/>
          </p:cNvSpPr>
          <p:nvPr/>
        </p:nvSpPr>
        <p:spPr bwMode="auto">
          <a:xfrm>
            <a:off x="395288" y="2781300"/>
            <a:ext cx="8748712" cy="40767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Exactly the same as LSA, using a set of latent topics{               }to construct a new relationship between the documents and terms, but with a probabilistic framework</a:t>
            </a:r>
          </a:p>
          <a:p>
            <a:pPr marL="342900" indent="-342900">
              <a:spcBef>
                <a:spcPct val="20000"/>
              </a:spcBef>
            </a:pPr>
            <a:r>
              <a:rPr lang="en-US" altLang="zh-TW" sz="2400">
                <a:latin typeface="Times New Roman" pitchFamily="18" charset="0"/>
              </a:rPr>
              <a:t>              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zh-TW" sz="2400">
                <a:latin typeface="Times New Roman" pitchFamily="18" charset="0"/>
              </a:rPr>
              <a:t> Trained with EM by maximizing the total likelihood </a:t>
            </a:r>
          </a:p>
          <a:p>
            <a:pPr marL="342900" indent="-342900">
              <a:spcBef>
                <a:spcPct val="20000"/>
              </a:spcBef>
            </a:pPr>
            <a:endParaRPr lang="en-US" altLang="zh-TW" sz="2400">
              <a:latin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400"/>
          </a:p>
          <a:p>
            <a:pPr marL="342900" indent="-342900">
              <a:spcBef>
                <a:spcPct val="20000"/>
              </a:spcBef>
            </a:pPr>
            <a:r>
              <a:rPr lang="en-US" altLang="zh-TW" sz="2400"/>
              <a:t>                   : </a:t>
            </a:r>
            <a:r>
              <a:rPr lang="en-US" altLang="zh-TW" sz="2400">
                <a:latin typeface="Times New Roman" pitchFamily="18" charset="0"/>
              </a:rPr>
              <a:t>frequency count of term     in the document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altLang="zh-TW" sz="2800">
              <a:latin typeface="Times New Roman" pitchFamily="18" charset="0"/>
            </a:endParaRPr>
          </a:p>
        </p:txBody>
      </p:sp>
      <p:graphicFrame>
        <p:nvGraphicFramePr>
          <p:cNvPr id="16388" name="Object 5"/>
          <p:cNvGraphicFramePr>
            <a:graphicFrameLocks noChangeAspect="1"/>
          </p:cNvGraphicFramePr>
          <p:nvPr/>
        </p:nvGraphicFramePr>
        <p:xfrm>
          <a:off x="7380288" y="3357563"/>
          <a:ext cx="11064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4" name="方程式" r:id="rId3" imgW="698197" imgH="215806" progId="Equation.3">
                  <p:embed/>
                </p:oleObj>
              </mc:Choice>
              <mc:Fallback>
                <p:oleObj name="方程式" r:id="rId3" imgW="698197" imgH="215806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0288" y="3357563"/>
                        <a:ext cx="1106487" cy="341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9" name="Object 7"/>
          <p:cNvGraphicFramePr>
            <a:graphicFrameLocks noChangeAspect="1"/>
          </p:cNvGraphicFramePr>
          <p:nvPr/>
        </p:nvGraphicFramePr>
        <p:xfrm>
          <a:off x="2051050" y="4365625"/>
          <a:ext cx="3578225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5" name="方程式" r:id="rId5" imgW="2044700" imgH="431800" progId="Equation.3">
                  <p:embed/>
                </p:oleObj>
              </mc:Choice>
              <mc:Fallback>
                <p:oleObj name="方程式" r:id="rId5" imgW="2044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365625"/>
                        <a:ext cx="3578225" cy="755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0" name="Object 8"/>
          <p:cNvGraphicFramePr>
            <a:graphicFrameLocks noChangeAspect="1"/>
          </p:cNvGraphicFramePr>
          <p:nvPr/>
        </p:nvGraphicFramePr>
        <p:xfrm>
          <a:off x="2049463" y="5359400"/>
          <a:ext cx="3457575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6" name="方程式" r:id="rId7" imgW="1993900" imgH="444500" progId="Equation.3">
                  <p:embed/>
                </p:oleObj>
              </mc:Choice>
              <mc:Fallback>
                <p:oleObj name="方程式" r:id="rId7" imgW="1993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9463" y="5359400"/>
                        <a:ext cx="3457575" cy="771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884892"/>
              </p:ext>
            </p:extLst>
          </p:nvPr>
        </p:nvGraphicFramePr>
        <p:xfrm>
          <a:off x="683568" y="6226175"/>
          <a:ext cx="1074738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7" name="方程式" r:id="rId9" imgW="533169" imgH="241195" progId="Equation.3">
                  <p:embed/>
                </p:oleObj>
              </mc:Choice>
              <mc:Fallback>
                <p:oleObj name="方程式" r:id="rId9" imgW="53316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568" y="6226175"/>
                        <a:ext cx="1074738" cy="4857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645812"/>
              </p:ext>
            </p:extLst>
          </p:nvPr>
        </p:nvGraphicFramePr>
        <p:xfrm>
          <a:off x="4932040" y="6165304"/>
          <a:ext cx="292100" cy="503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8" name="方程式" r:id="rId11" imgW="139639" imgH="241195" progId="Equation.3">
                  <p:embed/>
                </p:oleObj>
              </mc:Choice>
              <mc:Fallback>
                <p:oleObj name="方程式" r:id="rId11" imgW="139639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040" y="6165304"/>
                        <a:ext cx="292100" cy="503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95260939"/>
              </p:ext>
            </p:extLst>
          </p:nvPr>
        </p:nvGraphicFramePr>
        <p:xfrm>
          <a:off x="7247657" y="6202675"/>
          <a:ext cx="420687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9" name="方程式" r:id="rId13" imgW="190500" imgH="228600" progId="Equation.3">
                  <p:embed/>
                </p:oleObj>
              </mc:Choice>
              <mc:Fallback>
                <p:oleObj name="方程式" r:id="rId13" imgW="190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47657" y="6202675"/>
                        <a:ext cx="420687" cy="504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94" name="Object 1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0" name="方程式" r:id="rId15" imgW="114151" imgH="215619" progId="Equation.3">
                  <p:embed/>
                </p:oleObj>
              </mc:Choice>
              <mc:Fallback>
                <p:oleObj name="方程式" r:id="rId15" imgW="114151" imgH="21561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6395" name="群組 1"/>
          <p:cNvGrpSpPr>
            <a:grpSpLocks/>
          </p:cNvGrpSpPr>
          <p:nvPr/>
        </p:nvGrpSpPr>
        <p:grpSpPr bwMode="auto">
          <a:xfrm>
            <a:off x="1258888" y="981075"/>
            <a:ext cx="5834062" cy="2376488"/>
            <a:chOff x="1258888" y="981075"/>
            <a:chExt cx="5834062" cy="2376488"/>
          </a:xfrm>
        </p:grpSpPr>
        <p:grpSp>
          <p:nvGrpSpPr>
            <p:cNvPr id="16396" name="Group 13"/>
            <p:cNvGrpSpPr>
              <a:grpSpLocks/>
            </p:cNvGrpSpPr>
            <p:nvPr/>
          </p:nvGrpSpPr>
          <p:grpSpPr bwMode="auto">
            <a:xfrm>
              <a:off x="1258888" y="981075"/>
              <a:ext cx="4392612" cy="2376488"/>
              <a:chOff x="664" y="1400"/>
              <a:chExt cx="6656" cy="3920"/>
            </a:xfrm>
          </p:grpSpPr>
          <p:pic>
            <p:nvPicPr>
              <p:cNvPr id="16400" name="Picture 14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6" y="1528"/>
                <a:ext cx="1224" cy="30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1" name="Picture 15"/>
              <p:cNvPicPr>
                <a:picLocks noChangeAspect="1" noChangeArrowheads="1"/>
              </p:cNvPicPr>
              <p:nvPr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4" y="1400"/>
                <a:ext cx="1472" cy="39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2" name="Picture 16"/>
              <p:cNvPicPr>
                <a:picLocks noChangeAspect="1" noChangeArrowheads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08" y="1728"/>
                <a:ext cx="1248" cy="26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3" name="Picture 17"/>
              <p:cNvPicPr>
                <a:picLocks noChangeAspect="1" noChangeArrowheads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544" y="2976"/>
                <a:ext cx="2584" cy="5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04" name="Picture 18"/>
              <p:cNvPicPr>
                <a:picLocks noChangeAspect="1" noChangeArrowheads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4" y="2912"/>
                <a:ext cx="2288" cy="6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397" name="Text Box 19"/>
            <p:cNvSpPr txBox="1">
              <a:spLocks noChangeArrowheads="1"/>
            </p:cNvSpPr>
            <p:nvPr/>
          </p:nvSpPr>
          <p:spPr bwMode="auto">
            <a:xfrm>
              <a:off x="2124075" y="2781300"/>
              <a:ext cx="15113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latin typeface="Times New Roman" pitchFamily="18" charset="0"/>
                </a:rPr>
                <a:t>D</a:t>
              </a:r>
              <a:r>
                <a:rPr lang="en-US" altLang="zh-TW" sz="1400" i="1" baseline="-25000">
                  <a:latin typeface="Times New Roman" pitchFamily="18" charset="0"/>
                </a:rPr>
                <a:t>i</a:t>
              </a:r>
              <a:r>
                <a:rPr lang="en-US" altLang="zh-TW" sz="1400">
                  <a:latin typeface="Times New Roman" pitchFamily="18" charset="0"/>
                </a:rPr>
                <a:t>:</a:t>
              </a:r>
              <a:r>
                <a:rPr lang="en-US" altLang="zh-TW" sz="1400"/>
                <a:t> </a:t>
              </a:r>
              <a:r>
                <a:rPr lang="en-US" altLang="zh-TW" sz="1400">
                  <a:latin typeface="Times New Roman" pitchFamily="18" charset="0"/>
                </a:rPr>
                <a:t>documents</a:t>
              </a:r>
            </a:p>
          </p:txBody>
        </p:sp>
        <p:sp>
          <p:nvSpPr>
            <p:cNvPr id="16398" name="Text Box 20"/>
            <p:cNvSpPr txBox="1">
              <a:spLocks noChangeArrowheads="1"/>
            </p:cNvSpPr>
            <p:nvPr/>
          </p:nvSpPr>
          <p:spPr bwMode="auto">
            <a:xfrm>
              <a:off x="3749675" y="2782888"/>
              <a:ext cx="1439863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i="1">
                  <a:latin typeface="Times New Roman" pitchFamily="18" charset="0"/>
                </a:rPr>
                <a:t>T</a:t>
              </a:r>
              <a:r>
                <a:rPr lang="en-US" altLang="zh-TW" sz="1400" i="1" baseline="-25000">
                  <a:latin typeface="Times New Roman" pitchFamily="18" charset="0"/>
                </a:rPr>
                <a:t>k</a:t>
              </a:r>
              <a:r>
                <a:rPr lang="en-US" altLang="zh-TW" sz="1400">
                  <a:latin typeface="Times New Roman" pitchFamily="18" charset="0"/>
                </a:rPr>
                <a:t>: latent topics</a:t>
              </a:r>
            </a:p>
          </p:txBody>
        </p:sp>
        <p:sp>
          <p:nvSpPr>
            <p:cNvPr id="16399" name="Text Box 21"/>
            <p:cNvSpPr txBox="1">
              <a:spLocks noChangeArrowheads="1"/>
            </p:cNvSpPr>
            <p:nvPr/>
          </p:nvSpPr>
          <p:spPr bwMode="auto">
            <a:xfrm>
              <a:off x="5651500" y="2727325"/>
              <a:ext cx="14414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i="1">
                  <a:latin typeface="Times New Roman" pitchFamily="18" charset="0"/>
                </a:rPr>
                <a:t>t</a:t>
              </a:r>
              <a:r>
                <a:rPr lang="en-US" altLang="zh-TW" i="1" baseline="-25000">
                  <a:latin typeface="Times New Roman" pitchFamily="18" charset="0"/>
                </a:rPr>
                <a:t>j</a:t>
              </a:r>
              <a:r>
                <a:rPr lang="en-US" altLang="zh-TW">
                  <a:latin typeface="Times New Roman" pitchFamily="18" charset="0"/>
                </a:rPr>
                <a:t>: </a:t>
              </a:r>
              <a:r>
                <a:rPr lang="en-US" altLang="zh-TW" sz="1400">
                  <a:latin typeface="Times New Roman" pitchFamily="18" charset="0"/>
                </a:rPr>
                <a:t>terms</a:t>
              </a:r>
            </a:p>
          </p:txBody>
        </p:sp>
      </p:grpSp>
      <p:sp>
        <p:nvSpPr>
          <p:cNvPr id="2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9826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圖片 2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089" y="2002581"/>
            <a:ext cx="5121334" cy="197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dirty="0" smtClean="0"/>
              <a:t>Probabilistic Latent Semantic Analysis (PLSA)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256264" y="1146972"/>
                <a:ext cx="14207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𝑤</m:t>
                      </m:r>
                      <m:d>
                        <m:dPr>
                          <m:begChr m:val="|"/>
                          <m:endChr m:val=""/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𝑧</m:t>
                          </m:r>
                        </m:e>
                      </m:d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6264" y="1146972"/>
                <a:ext cx="1420794" cy="369332"/>
              </a:xfrm>
              <a:prstGeom prst="rect">
                <a:avLst/>
              </a:prstGeom>
              <a:blipFill rotWithShape="1">
                <a:blip r:embed="rId12"/>
                <a:stretch>
                  <a:fillRect t="-119672" b="-18360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60468" y="1175667"/>
                <a:ext cx="1420794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𝑃</m:t>
                      </m:r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(</m:t>
                      </m:r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𝑧</m:t>
                      </m:r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𝑑</m:t>
                          </m:r>
                        </m:e>
                      </m:d>
                      <m:r>
                        <a:rPr kumimoji="0" lang="en-US" i="1" smtClean="0">
                          <a:solidFill>
                            <a:prstClr val="black"/>
                          </a:solidFill>
                          <a:latin typeface="Cambria Math"/>
                          <a:ea typeface="+mn-ea"/>
                        </a:rPr>
                        <m:t>)</m:t>
                      </m:r>
                    </m:oMath>
                  </m:oMathPara>
                </a14:m>
                <a:endParaRPr kumimoji="0" lang="en-US" dirty="0">
                  <a:solidFill>
                    <a:prstClr val="black"/>
                  </a:solidFill>
                  <a:latin typeface="Calibri"/>
                  <a:ea typeface="+mn-ea"/>
                </a:endParaRPr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8" y="1175667"/>
                <a:ext cx="1420794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121667" b="-188333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弧形 22"/>
          <p:cNvSpPr/>
          <p:nvPr/>
        </p:nvSpPr>
        <p:spPr>
          <a:xfrm>
            <a:off x="-997528" y="1324081"/>
            <a:ext cx="4194149" cy="2650913"/>
          </a:xfrm>
          <a:prstGeom prst="arc">
            <a:avLst>
              <a:gd name="adj1" fmla="val 16750237"/>
              <a:gd name="adj2" fmla="val 54170"/>
            </a:avLst>
          </a:prstGeom>
          <a:ln>
            <a:headEnd type="none" w="med" len="med"/>
            <a:tailEnd type="triangle" w="med" len="med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25" name="文字方塊 24"/>
          <p:cNvSpPr txBox="1"/>
          <p:nvPr/>
        </p:nvSpPr>
        <p:spPr>
          <a:xfrm>
            <a:off x="2153749" y="3938382"/>
            <a:ext cx="481382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w: word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 z: topic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d: document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N: words in document d</a:t>
            </a:r>
            <a:endParaRPr kumimoji="0" lang="en-US" altLang="zh-TW" sz="28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sz="2800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M: documents in corpus </a:t>
            </a:r>
            <a:endParaRPr kumimoji="0" lang="zh-TW" altLang="en-US" sz="2800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28" name="弧形 27"/>
          <p:cNvSpPr/>
          <p:nvPr/>
        </p:nvSpPr>
        <p:spPr>
          <a:xfrm>
            <a:off x="2268370" y="1335705"/>
            <a:ext cx="4194149" cy="2650913"/>
          </a:xfrm>
          <a:prstGeom prst="arc">
            <a:avLst>
              <a:gd name="adj1" fmla="val 16750237"/>
              <a:gd name="adj2" fmla="val 54170"/>
            </a:avLst>
          </a:prstGeom>
          <a:ln>
            <a:solidFill>
              <a:schemeClr val="tx1"/>
            </a:solidFill>
            <a:headEnd type="none" w="med" len="med"/>
            <a:tailEnd type="triangle" w="med" len="med"/>
          </a:ln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1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9112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圖片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0725" y="1205950"/>
            <a:ext cx="5777778" cy="4838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Latent </a:t>
            </a:r>
            <a:r>
              <a:rPr lang="en-US" dirty="0" err="1" smtClean="0"/>
              <a:t>Dirichlet</a:t>
            </a:r>
            <a:r>
              <a:rPr lang="en-US" dirty="0" smtClean="0"/>
              <a:t> Allocation(LDA)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30725" y="2597331"/>
                <a:ext cx="3151280" cy="43261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l-GR" i="1" smtClean="0">
                                <a:solidFill>
                                  <a:prstClr val="black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𝛽</m:t>
                            </m:r>
                          </m:e>
                        </m:acc>
                      </m:e>
                    </m:d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kumimoji="0" lang="en-US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Dirichlet</a:t>
                </a:r>
                <a:r>
                  <a:rPr kumimoji="0"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kumimoji="0"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5" y="2597331"/>
                <a:ext cx="3151280" cy="432619"/>
              </a:xfrm>
              <a:prstGeom prst="rect">
                <a:avLst/>
              </a:prstGeom>
              <a:blipFill rotWithShape="1">
                <a:blip r:embed="rId4"/>
                <a:stretch>
                  <a:fillRect t="-129333" r="-384" b="-201333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3714864" y="943877"/>
                <a:ext cx="3093937" cy="407099"/>
              </a:xfrm>
              <a:prstGeom prst="rect">
                <a:avLst/>
              </a:prstGeom>
              <a:ln/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acc>
                      <m:accPr>
                        <m:chr m:val="⃑"/>
                        <m:ctrlP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zh-TW" altLang="en-US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𝜃</m:t>
                        </m:r>
                      </m:e>
                    </m:acc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acc>
                          <m:accPr>
                            <m:chr m:val="⃑"/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n-US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𝛼</m:t>
                            </m:r>
                          </m:e>
                        </m:acc>
                      </m:e>
                    </m:d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r>
                  <a:rPr kumimoji="0" lang="en-US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Dirichlet</a:t>
                </a:r>
                <a:r>
                  <a:rPr kumimoji="0" lang="en-US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kumimoji="0" 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4864" y="943877"/>
                <a:ext cx="3093937" cy="407099"/>
              </a:xfrm>
              <a:prstGeom prst="rect">
                <a:avLst/>
              </a:prstGeom>
              <a:blipFill rotWithShape="1">
                <a:blip r:embed="rId5"/>
                <a:stretch>
                  <a:fillRect t="-90141" b="-156338"/>
                </a:stretch>
              </a:blipFill>
              <a:ln/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/>
              <p:cNvSpPr/>
              <p:nvPr/>
            </p:nvSpPr>
            <p:spPr>
              <a:xfrm>
                <a:off x="1693923" y="1701242"/>
                <a:ext cx="1795171" cy="40709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kumimoji="0" lang="en-US" altLang="zh-TW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zh-TW" alt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𝛼</m:t>
                        </m:r>
                      </m:e>
                    </m:acc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: prior for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𝜃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𝑚</m:t>
                        </m:r>
                      </m:sub>
                    </m:sSub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)</a:t>
                </a:r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12" name="矩形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3923" y="1701242"/>
                <a:ext cx="1795171" cy="407099"/>
              </a:xfrm>
              <a:prstGeom prst="rect">
                <a:avLst/>
              </a:prstGeom>
              <a:blipFill rotWithShape="1">
                <a:blip r:embed="rId6"/>
                <a:stretch>
                  <a:fillRect l="-336" t="-16901" r="-1678" b="-18310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直線單箭頭接點 14"/>
          <p:cNvCxnSpPr/>
          <p:nvPr/>
        </p:nvCxnSpPr>
        <p:spPr>
          <a:xfrm>
            <a:off x="3452806" y="1932198"/>
            <a:ext cx="446540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6383367" y="1608225"/>
                <a:ext cx="2585195" cy="7146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  <m:t>𝜃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istribution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3367" y="1608225"/>
                <a:ext cx="2585195" cy="71468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直線單箭頭接點 22"/>
          <p:cNvCxnSpPr/>
          <p:nvPr/>
        </p:nvCxnSpPr>
        <p:spPr>
          <a:xfrm flipH="1">
            <a:off x="5879287" y="1947312"/>
            <a:ext cx="6196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直線單箭頭接點 27"/>
          <p:cNvCxnSpPr/>
          <p:nvPr/>
        </p:nvCxnSpPr>
        <p:spPr>
          <a:xfrm>
            <a:off x="4505914" y="1350976"/>
            <a:ext cx="0" cy="596336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直線單箭頭接點 28"/>
          <p:cNvCxnSpPr/>
          <p:nvPr/>
        </p:nvCxnSpPr>
        <p:spPr>
          <a:xfrm>
            <a:off x="3531013" y="3029950"/>
            <a:ext cx="0" cy="140204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1530725" y="3249004"/>
                <a:ext cx="1826782" cy="410369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( </m:t>
                    </m:r>
                    <m:acc>
                      <m:accPr>
                        <m:chr m:val="⃑"/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r>
                          <a:rPr kumimoji="0" lang="zh-TW" altLang="en-US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𝛽</m:t>
                        </m:r>
                      </m:e>
                    </m:acc>
                  </m:oMath>
                </a14:m>
                <a:r>
                  <a:rPr kumimoji="0" lang="en-US" altLang="zh-TW" dirty="0" smtClean="0">
                    <a:solidFill>
                      <a:srgbClr val="0070C0"/>
                    </a:solidFill>
                  </a:rPr>
                  <a:t>:</a:t>
                </a:r>
                <a:r>
                  <a:rPr kumimoji="0" lang="en-US" altLang="zh-TW" dirty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prior for</a:t>
                </a:r>
                <a:r>
                  <a:rPr kumimoji="0" lang="en-US" altLang="zh-TW" dirty="0" smtClean="0">
                    <a:solidFill>
                      <a:srgbClr val="0070C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l-GR" i="1" smtClean="0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kumimoji="0"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0725" y="3249004"/>
                <a:ext cx="1826782" cy="410369"/>
              </a:xfrm>
              <a:prstGeom prst="rect">
                <a:avLst/>
              </a:prstGeom>
              <a:blipFill rotWithShape="1">
                <a:blip r:embed="rId8"/>
                <a:stretch>
                  <a:fillRect t="-4225" b="-19718"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2" name="直線單箭頭接點 41"/>
          <p:cNvCxnSpPr/>
          <p:nvPr/>
        </p:nvCxnSpPr>
        <p:spPr>
          <a:xfrm>
            <a:off x="3108871" y="3685632"/>
            <a:ext cx="0" cy="53937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矩形 44"/>
              <p:cNvSpPr/>
              <p:nvPr/>
            </p:nvSpPr>
            <p:spPr>
              <a:xfrm>
                <a:off x="365871" y="3792207"/>
                <a:ext cx="2435860" cy="639791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⃗"/>
                                      <m:ctrlPr>
                                        <a:rPr kumimoji="0" lang="zh-TW" altLang="en-US" i="1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zh-TW" altLang="el-GR" i="1" smtClean="0">
                                          <a:solidFill>
                                            <a:srgbClr val="0070C0"/>
                                          </a:solidFill>
                                          <a:latin typeface="Cambria Math"/>
                                          <a:ea typeface="Cambria Math"/>
                                        </a:rPr>
                                        <m:t>𝜑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𝑘</m:t>
                                  </m:r>
                                </m:sub>
                              </m:sSub>
                              <m: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distribution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for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k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5" name="矩形 4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5871" y="3792207"/>
                <a:ext cx="2435860" cy="639791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弧形 57"/>
          <p:cNvSpPr/>
          <p:nvPr/>
        </p:nvSpPr>
        <p:spPr>
          <a:xfrm rot="10800000">
            <a:off x="1931248" y="3784593"/>
            <a:ext cx="2078181" cy="1186453"/>
          </a:xfrm>
          <a:prstGeom prst="arc">
            <a:avLst>
              <a:gd name="adj1" fmla="val 11493297"/>
              <a:gd name="adj2" fmla="val 0"/>
            </a:avLst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>
              <a:solidFill>
                <a:prstClr val="black"/>
              </a:solidFill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1275219" y="5095736"/>
            <a:ext cx="3508299" cy="36933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zh-TW" dirty="0" smtClean="0">
                <a:solidFill>
                  <a:srgbClr val="0070C0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( k: topic index, a total of K topics )</a:t>
            </a:r>
            <a:endParaRPr kumimoji="0" lang="zh-TW" altLang="en-US" dirty="0">
              <a:solidFill>
                <a:srgbClr val="0070C0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cxnSp>
        <p:nvCxnSpPr>
          <p:cNvPr id="18" name="直線單箭頭接點 17"/>
          <p:cNvCxnSpPr/>
          <p:nvPr/>
        </p:nvCxnSpPr>
        <p:spPr>
          <a:xfrm>
            <a:off x="4296584" y="4878753"/>
            <a:ext cx="0" cy="355180"/>
          </a:xfrm>
          <a:prstGeom prst="straightConnector1">
            <a:avLst/>
          </a:prstGeom>
          <a:ln>
            <a:headEnd type="arrow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文字方塊 23"/>
          <p:cNvSpPr txBox="1"/>
          <p:nvPr/>
        </p:nvSpPr>
        <p:spPr>
          <a:xfrm>
            <a:off x="102635" y="5476099"/>
            <a:ext cx="3906794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A document is represented as random mixtures of latent topics</a:t>
            </a:r>
          </a:p>
          <a:p>
            <a:pPr marL="285750" indent="-285750" defTabSz="457200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kumimoji="0" lang="en-US" altLang="zh-TW" dirty="0" smtClean="0">
                <a:solidFill>
                  <a:prstClr val="black"/>
                </a:solidFill>
                <a:latin typeface="Times New Roman" pitchFamily="18" charset="0"/>
                <a:ea typeface="新細明體"/>
                <a:cs typeface="Times New Roman" pitchFamily="18" charset="0"/>
              </a:rPr>
              <a:t>Each topic is characterized by a distribution over words </a:t>
            </a: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矩形 25"/>
              <p:cNvSpPr/>
              <p:nvPr/>
            </p:nvSpPr>
            <p:spPr>
              <a:xfrm>
                <a:off x="6378051" y="2818605"/>
                <a:ext cx="2584502" cy="7146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𝑧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topic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istribution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 </m:t>
                              </m:r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26" name="矩形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8051" y="2818605"/>
                <a:ext cx="2584502" cy="71468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7" name="直線單箭頭接點 26"/>
          <p:cNvCxnSpPr/>
          <p:nvPr/>
        </p:nvCxnSpPr>
        <p:spPr>
          <a:xfrm flipH="1">
            <a:off x="5888104" y="3210591"/>
            <a:ext cx="619676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矩形 29"/>
          <p:cNvSpPr/>
          <p:nvPr/>
        </p:nvSpPr>
        <p:spPr>
          <a:xfrm>
            <a:off x="6379311" y="3620907"/>
            <a:ext cx="2584502" cy="7146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矩形 30"/>
              <p:cNvSpPr/>
              <p:nvPr/>
            </p:nvSpPr>
            <p:spPr>
              <a:xfrm>
                <a:off x="6409539" y="3590679"/>
                <a:ext cx="2584502" cy="592983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𝑤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,</m:t>
                                  </m:r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−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h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矩形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9539" y="3590679"/>
                <a:ext cx="2584502" cy="59298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直線單箭頭接點 31"/>
          <p:cNvCxnSpPr/>
          <p:nvPr/>
        </p:nvCxnSpPr>
        <p:spPr>
          <a:xfrm flipH="1">
            <a:off x="5888104" y="3884425"/>
            <a:ext cx="799785" cy="451165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矩形 32"/>
              <p:cNvSpPr/>
              <p:nvPr/>
            </p:nvSpPr>
            <p:spPr>
              <a:xfrm>
                <a:off x="6228635" y="4353936"/>
                <a:ext cx="2807861" cy="60567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n</m:t>
                              </m:r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word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index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kumimoji="0" lang="en-US" altLang="zh-TW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kumimoji="0" lang="en-US" altLang="zh-TW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cs typeface="Times New Roman" pitchFamily="18" charset="0"/>
                                    </a:rPr>
                                    <m:t>𝑚</m:t>
                                  </m:r>
                                </m:sub>
                              </m:sSub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words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a:rPr kumimoji="0" lang="en-US" altLang="zh-TW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a:rPr kumimoji="0" lang="en-US" altLang="zh-TW" i="1" dirty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𝑚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3" name="矩形 3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8635" y="4353936"/>
                <a:ext cx="2807861" cy="605679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4" name="直線單箭頭接點 33"/>
          <p:cNvCxnSpPr/>
          <p:nvPr/>
        </p:nvCxnSpPr>
        <p:spPr>
          <a:xfrm flipH="1">
            <a:off x="6090884" y="4715698"/>
            <a:ext cx="282130" cy="87484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矩形 34"/>
          <p:cNvSpPr/>
          <p:nvPr/>
        </p:nvSpPr>
        <p:spPr>
          <a:xfrm>
            <a:off x="6273109" y="5117400"/>
            <a:ext cx="2584502" cy="6056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373014" y="4952199"/>
            <a:ext cx="2584502" cy="8277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kumimoji="0" lang="zh-TW" altLang="en-US" dirty="0">
              <a:solidFill>
                <a:prstClr val="black"/>
              </a:solidFill>
              <a:latin typeface="Times New Roman" pitchFamily="18" charset="0"/>
              <a:ea typeface="新細明體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矩形 36"/>
              <p:cNvSpPr/>
              <p:nvPr/>
            </p:nvSpPr>
            <p:spPr>
              <a:xfrm>
                <a:off x="6386092" y="5024177"/>
                <a:ext cx="2554262" cy="984052"/>
              </a:xfrm>
              <a:prstGeom prst="rect">
                <a:avLst/>
              </a:prstGeom>
              <a:ln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altLang="zh-TW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kumimoji="0" lang="en-US" altLang="zh-TW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a:rPr kumimoji="0" lang="en-US" altLang="zh-TW" i="1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: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index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b="0" i="0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,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a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total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of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M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documents</m:t>
                              </m:r>
                            </m:e>
                            <m:e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in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the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 </m:t>
                              </m:r>
                              <m:r>
                                <m:rPr>
                                  <m:nor/>
                                </m:rPr>
                                <a:rPr kumimoji="0" lang="en-US" altLang="zh-TW" dirty="0" smtClean="0">
                                  <a:solidFill>
                                    <a:srgbClr val="0070C0"/>
                                  </a:solidFill>
                                  <a:latin typeface="Times New Roman" pitchFamily="18" charset="0"/>
                                  <a:cs typeface="Times New Roman" pitchFamily="18" charset="0"/>
                                </a:rPr>
                                <m:t>corpus</m:t>
                              </m:r>
                              <m:r>
                                <a:rPr kumimoji="0" lang="en-US" altLang="zh-TW" i="1" dirty="0" smtClean="0">
                                  <a:solidFill>
                                    <a:srgbClr val="0070C0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kumimoji="0" lang="zh-TW" altLang="en-US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" name="矩形 3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6092" y="5024177"/>
                <a:ext cx="2554262" cy="9840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solidFill>
                  <a:schemeClr val="bg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直線單箭頭接點 37"/>
          <p:cNvCxnSpPr/>
          <p:nvPr/>
        </p:nvCxnSpPr>
        <p:spPr>
          <a:xfrm flipH="1" flipV="1">
            <a:off x="6090884" y="5233933"/>
            <a:ext cx="412805" cy="25011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/>
              <p:cNvSpPr/>
              <p:nvPr/>
            </p:nvSpPr>
            <p:spPr>
              <a:xfrm>
                <a:off x="4519303" y="5901277"/>
                <a:ext cx="1866789" cy="404983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 xmlns:m="http://schemas.openxmlformats.org/officeDocument/2006/math"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𝑃</m:t>
                    </m:r>
                    <m:r>
                      <a:rPr kumimoji="0" lang="en-US" altLang="zh-TW" i="1" smtClean="0">
                        <a:solidFill>
                          <a:prstClr val="black"/>
                        </a:solidFill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𝑤</m:t>
                        </m:r>
                      </m:e>
                      <m:sub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𝑚</m:t>
                        </m:r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𝑛</m:t>
                        </m:r>
                      </m:sub>
                    </m:sSub>
                    <m:d>
                      <m:dPr>
                        <m:begChr m:val="|"/>
                        <m:endChr m:val=""/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kumimoji="0" lang="en-US" altLang="zh-TW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 </m:t>
                            </m:r>
                            <m:r>
                              <a:rPr kumimoji="0" lang="en-US" altLang="zh-TW" i="1" smtClean="0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𝑚</m:t>
                            </m:r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,</m:t>
                            </m:r>
                            <m:r>
                              <a:rPr kumimoji="0" lang="en-US" altLang="zh-TW" i="1">
                                <a:solidFill>
                                  <a:prstClr val="black"/>
                                </a:solidFill>
                                <a:latin typeface="Cambria Math"/>
                                <a:cs typeface="Times New Roman" pitchFamily="18" charset="0"/>
                              </a:rPr>
                              <m:t>𝑛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kumimoji="0" lang="en-US" altLang="zh-TW" smtClean="0">
                            <a:solidFill>
                              <a:prstClr val="black"/>
                            </a:solidFill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a:rPr kumimoji="0" lang="en-US" altLang="zh-TW" i="1" smtClean="0">
                            <a:solidFill>
                              <a:prstClr val="black"/>
                            </a:solidFill>
                            <a:latin typeface="Cambria Math"/>
                            <a:cs typeface="Times New Roman" pitchFamily="18" charset="0"/>
                          </a:rPr>
                          <m:t> </m:t>
                        </m:r>
                      </m:e>
                    </m:d>
                    <m:sSub>
                      <m:sSubPr>
                        <m:ctrlP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kumimoji="0" lang="zh-TW" altLang="en-US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zh-TW" altLang="el-GR" i="1" smtClean="0">
                                <a:solidFill>
                                  <a:schemeClr val="tx1"/>
                                </a:solidFill>
                                <a:latin typeface="Cambria Math"/>
                                <a:ea typeface="Cambria Math"/>
                              </a:rPr>
                              <m:t>𝜑</m:t>
                            </m:r>
                          </m:e>
                        </m:acc>
                      </m:e>
                      <m:sub>
                        <m:r>
                          <a:rPr kumimoji="0" lang="en-US" altLang="zh-TW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𝑘</m:t>
                        </m:r>
                      </m:sub>
                    </m:sSub>
                    <m:r>
                      <a:rPr kumimoji="0" lang="en-US" altLang="zh-TW" i="1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kumimoji="0" lang="en-US" altLang="zh-TW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endParaRPr kumimoji="0"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9" name="矩形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9303" y="5901277"/>
                <a:ext cx="1866789" cy="404983"/>
              </a:xfrm>
              <a:prstGeom prst="rect">
                <a:avLst/>
              </a:prstGeom>
              <a:blipFill rotWithShape="1">
                <a:blip r:embed="rId14"/>
                <a:stretch>
                  <a:fillRect t="-144286" r="-2894" b="-21714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9" name="直線單箭頭接點 38"/>
          <p:cNvCxnSpPr/>
          <p:nvPr/>
        </p:nvCxnSpPr>
        <p:spPr>
          <a:xfrm flipV="1">
            <a:off x="5107748" y="4656775"/>
            <a:ext cx="344949" cy="1387271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矩形 6"/>
              <p:cNvSpPr/>
              <p:nvPr/>
            </p:nvSpPr>
            <p:spPr>
              <a:xfrm>
                <a:off x="6648329" y="2373434"/>
                <a:ext cx="1371594" cy="429348"/>
              </a:xfrm>
              <a:prstGeom prst="rect">
                <a:avLst/>
              </a:prstGeom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𝑚</m:t>
                          </m:r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𝑛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kumimoji="0" lang="zh-TW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kumimoji="0" lang="zh-TW" altLang="en-US" i="1">
                                      <a:solidFill>
                                        <a:prstClr val="black"/>
                                      </a:solidFill>
                                      <a:latin typeface="Cambria Math"/>
                                    </a:rPr>
                                    <m:t>𝜃</m:t>
                                  </m:r>
                                </m:e>
                              </m:acc>
                            </m:e>
                            <m:sub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</a:rPr>
                                <m:t>𝑚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7" name="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8329" y="2373434"/>
                <a:ext cx="1371594" cy="429348"/>
              </a:xfrm>
              <a:prstGeom prst="rect">
                <a:avLst/>
              </a:prstGeom>
              <a:blipFill rotWithShape="1">
                <a:blip r:embed="rId15"/>
                <a:stretch>
                  <a:fillRect t="-129333" r="-3057" b="-201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直線單箭頭接點 40"/>
          <p:cNvCxnSpPr/>
          <p:nvPr/>
        </p:nvCxnSpPr>
        <p:spPr>
          <a:xfrm flipH="1">
            <a:off x="5584826" y="2607234"/>
            <a:ext cx="1075354" cy="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9317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in general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5704998"/>
              </a:xfrm>
            </p:spPr>
            <p:txBody>
              <a:bodyPr rIns="36000">
                <a:normAutofit fontScale="92500" lnSpcReduction="20000"/>
              </a:bodyPr>
              <a:lstStyle/>
              <a:p>
                <a:r>
                  <a:rPr lang="en-US" sz="2400" b="1" dirty="0" smtClean="0">
                    <a:latin typeface="Times New Roman" pitchFamily="18" charset="0"/>
                    <a:cs typeface="Times New Roman" pitchFamily="18" charset="0"/>
                  </a:rPr>
                  <a:t>To  obtain a distribution of a given form with unknown parameters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400" b="1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1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1" i="1">
                                <a:latin typeface="Cambria Math"/>
                                <a:cs typeface="Times New Roman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altLang="zh-TW" sz="2400" b="1" i="1" smtClean="0">
                                <a:latin typeface="Cambria Math"/>
                                <a:cs typeface="Times New Roman" pitchFamily="18" charset="0"/>
                              </a:rPr>
                              <m:t>𝒊</m:t>
                            </m:r>
                          </m:sub>
                        </m:sSub>
                        <m:r>
                          <a:rPr lang="en-US" altLang="zh-TW" sz="2400" b="1" i="1" smtClean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𝒊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=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𝟏</m:t>
                        </m:r>
                        <m:r>
                          <a:rPr lang="en-US" altLang="zh-TW" sz="2400" b="1" i="1">
                            <a:latin typeface="Cambria Math"/>
                            <a:cs typeface="Times New Roman" pitchFamily="18" charset="0"/>
                          </a:rPr>
                          <m:t>,⋯, </m:t>
                        </m:r>
                        <m:r>
                          <a:rPr lang="en-US" altLang="zh-TW" sz="2400" b="1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𝑴</m:t>
                        </m:r>
                      </m:e>
                    </m:d>
                  </m:oMath>
                </a14:m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Initialize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US" altLang="zh-TW" sz="2200" i="1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𝑖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(0)</m:t>
                            </m:r>
                          </m:sup>
                        </m:sSubSup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: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𝑖</m:t>
                        </m:r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=1,⋯, 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𝑀</m:t>
                        </m:r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For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𝜏</m:t>
                    </m:r>
                    <m:r>
                      <a:rPr lang="en-US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=</m:t>
                    </m:r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zh-TW" sz="2200" b="0" i="1" smtClean="0">
                        <a:latin typeface="Cambria Math"/>
                        <a:cs typeface="Times New Roman" pitchFamily="18" charset="0"/>
                      </a:rPr>
                      <m:t>0</m:t>
                    </m:r>
                    <m:r>
                      <m:rPr>
                        <m:nor/>
                      </m:rPr>
                      <a:rPr lang="en-US" altLang="zh-TW" sz="22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m:rPr>
                        <m:nor/>
                      </m:rPr>
                      <a:rPr lang="en-US" altLang="zh-TW" sz="2200" b="0" i="0" smtClean="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⋯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2200">
                        <a:latin typeface="Times New Roman" pitchFamily="18" charset="0"/>
                        <a:ea typeface="Cambria Math"/>
                        <a:cs typeface="Times New Roman" pitchFamily="18" charset="0"/>
                      </a:rPr>
                      <m:t>,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𝑇</m:t>
                    </m:r>
                    <m:r>
                      <a:rPr lang="en-US" altLang="zh-TW" sz="2200" b="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 :</m:t>
                    </m:r>
                  </m:oMath>
                </a14:m>
                <a:endParaRPr lang="en-US" altLang="zh-TW" sz="2200" b="0" dirty="0" smtClean="0">
                  <a:latin typeface="Times New Roman" pitchFamily="18" charset="0"/>
                  <a:ea typeface="Cambria Math"/>
                  <a:cs typeface="Times New Roman" pitchFamily="18" charset="0"/>
                </a:endParaRPr>
              </a:p>
              <a:p>
                <a:pPr marL="900000" indent="-357188">
                  <a:buFont typeface="Times New Roman" pitchFamily="18" charset="0"/>
                  <a:buChar char="–"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200" b="0" i="1" smtClean="0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200" b="0" i="1" smtClean="0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b="0" i="1" dirty="0" smtClean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b="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2200" i="1" smtClean="0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Take a sample of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sSubPr>
                      <m:e>
                        <m: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base on the distribution 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2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sz="2200" i="1">
                            <a:latin typeface="Cambria Math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(</m:t>
                        </m:r>
                        <m:r>
                          <a:rPr lang="zh-TW" altLang="en-US" sz="2200" i="1">
                            <a:latin typeface="Cambria Math"/>
                            <a:ea typeface="Cambria Math"/>
                          </a:rPr>
                          <m:t>𝜏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i="1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ea typeface="Cambria Math"/>
                              </a:rPr>
                              <m:t>+1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  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3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 i="1">
                            <a:latin typeface="Cambria Math"/>
                            <a:ea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ea typeface="Cambria Math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200" i="1">
                                <a:latin typeface="Cambria Math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(</m:t>
                            </m:r>
                            <m:r>
                              <a:rPr lang="zh-TW" altLang="en-US" sz="2200" i="1">
                                <a:latin typeface="Cambria Math"/>
                                <a:ea typeface="Cambria Math"/>
                              </a:rPr>
                              <m:t>𝜏</m:t>
                            </m:r>
                            <m:r>
                              <a:rPr lang="en-US" altLang="zh-TW" sz="22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sz="2200" dirty="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200" dirty="0" smtClean="0">
                    <a:latin typeface="Times New Roman" pitchFamily="18" charset="0"/>
                    <a:cs typeface="Times New Roman" pitchFamily="18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2200" i="1" smtClean="0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𝑗</m:t>
                        </m:r>
                      </m:sub>
                      <m:sup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22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2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 b="0" i="0" smtClean="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  <m:t>𝑗</m:t>
                            </m:r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+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pPr marL="542812" indent="0">
                  <a:buNone/>
                </a:pPr>
                <a:r>
                  <a:rPr lang="en-US" altLang="zh-TW" sz="2200" dirty="0" smtClean="0">
                    <a:ea typeface="Cambria Math"/>
                    <a:cs typeface="Times New Roman" pitchFamily="18" charset="0"/>
                  </a:rPr>
                  <a:t>     </a:t>
                </a:r>
                <a14:m>
                  <m:oMath xmlns:m="http://schemas.openxmlformats.org/officeDocument/2006/math">
                    <m:r>
                      <a:rPr lang="en-US" altLang="zh-TW" sz="2200" b="0" i="0" smtClean="0">
                        <a:latin typeface="Cambria Math"/>
                        <a:ea typeface="Cambria Math"/>
                        <a:cs typeface="Times New Roman" pitchFamily="18" charset="0"/>
                      </a:rPr>
                      <m:t> </m:t>
                    </m:r>
                    <m:r>
                      <a:rPr lang="en-US" altLang="zh-TW" sz="2200" i="1">
                        <a:latin typeface="Cambria Math"/>
                        <a:ea typeface="Cambria Math"/>
                        <a:cs typeface="Times New Roman" pitchFamily="18" charset="0"/>
                      </a:rPr>
                      <m:t>⋮</m:t>
                    </m:r>
                  </m:oMath>
                </a14:m>
                <a:endParaRPr lang="en-US" altLang="zh-TW" sz="2200" dirty="0" smtClean="0">
                  <a:ea typeface="Cambria Math"/>
                  <a:cs typeface="Times New Roman" pitchFamily="18" charset="0"/>
                </a:endParaRPr>
              </a:p>
              <a:p>
                <a:pPr marL="885712">
                  <a:buFont typeface="Times New Roman" pitchFamily="18" charset="0"/>
                  <a:buChar char="–"/>
                </a:pPr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sz="2200" i="1">
                            <a:latin typeface="Cambria Math"/>
                            <a:cs typeface="Times New Roman" pitchFamily="18" charset="0"/>
                          </a:rPr>
                        </m:ctrlPr>
                      </m:sSubSupPr>
                      <m:e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𝑧</m:t>
                        </m:r>
                      </m:e>
                      <m:sub>
                        <m:r>
                          <a:rPr lang="en-US" altLang="zh-TW" sz="2200" b="0" i="1" smtClean="0">
                            <a:latin typeface="Cambria Math"/>
                            <a:cs typeface="Times New Roman" pitchFamily="18" charset="0"/>
                          </a:rPr>
                          <m:t>𝑀</m:t>
                        </m:r>
                      </m:sub>
                      <m:sup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(</m:t>
                        </m:r>
                        <m:r>
                          <a:rPr lang="zh-TW" altLang="en-US" sz="2200">
                            <a:latin typeface="Cambria Math"/>
                            <a:cs typeface="Times New Roman" pitchFamily="18" charset="0"/>
                          </a:rPr>
                          <m:t>𝜏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+1)</m:t>
                        </m:r>
                      </m:sup>
                    </m:sSubSup>
                  </m:oMath>
                </a14:m>
                <a:r>
                  <a:rPr lang="en-US" altLang="zh-TW" sz="2200" dirty="0">
                    <a:latin typeface="Times New Roman" pitchFamily="18" charset="0"/>
                    <a:cs typeface="Times New Roman" pitchFamily="18" charset="0"/>
                  </a:rPr>
                  <a:t>~</a:t>
                </a:r>
                <a14:m>
                  <m:oMath xmlns:m="http://schemas.openxmlformats.org/officeDocument/2006/math">
                    <m:r>
                      <a:rPr lang="en-US" altLang="zh-TW" sz="2200" dirty="0">
                        <a:latin typeface="Cambria Math"/>
                        <a:cs typeface="Times New Roman" pitchFamily="18" charset="0"/>
                      </a:rPr>
                      <m:t>𝑝</m:t>
                    </m:r>
                    <m:d>
                      <m:dPr>
                        <m:ctrlPr>
                          <a:rPr lang="en-US" altLang="zh-TW" sz="2200" i="1" dirty="0">
                            <a:latin typeface="Cambria Math"/>
                            <a:cs typeface="Times New Roman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</m:sub>
                        </m:sSub>
                      </m:e>
                      <m:e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+1)</m:t>
                            </m:r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 b="0" i="1" smtClean="0">
                                <a:latin typeface="Cambria Math"/>
                                <a:cs typeface="Times New Roman" pitchFamily="18" charset="0"/>
                              </a:rPr>
                              <m:t>2</m:t>
                            </m:r>
                          </m:sub>
                          <m:sup>
                            <m:d>
                              <m:dPr>
                                <m:ctrlPr>
                                  <a:rPr lang="en-US" altLang="zh-TW" sz="2200" i="1">
                                    <a:latin typeface="Cambria Math"/>
                                    <a:cs typeface="Times New Roman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zh-TW" altLang="en-US" sz="2200">
                                    <a:latin typeface="Cambria Math"/>
                                    <a:cs typeface="Times New Roman" pitchFamily="18" charset="0"/>
                                  </a:rPr>
                                  <m:t>𝜏</m:t>
                                </m:r>
                                <m:r>
                                  <a:rPr lang="en-US" altLang="zh-TW" sz="2200">
                                    <a:latin typeface="Cambria Math"/>
                                    <a:cs typeface="Times New Roman" pitchFamily="18" charset="0"/>
                                  </a:rPr>
                                  <m:t>+1</m:t>
                                </m:r>
                              </m:e>
                            </m:d>
                          </m:sup>
                        </m:sSubSup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altLang="zh-TW" sz="2200">
                            <a:latin typeface="Cambria Math"/>
                            <a:cs typeface="Times New Roman" pitchFamily="18" charset="0"/>
                          </a:rPr>
                          <m:t>⋯</m:t>
                        </m:r>
                        <m:r>
                          <m:rPr>
                            <m:nor/>
                          </m:rPr>
                          <a:rPr lang="en-US" altLang="zh-TW" sz="2200">
                            <a:latin typeface="Times New Roman" pitchFamily="18" charset="0"/>
                            <a:cs typeface="Times New Roman" pitchFamily="18" charset="0"/>
                          </a:rPr>
                          <m:t> ,</m:t>
                        </m:r>
                        <m:sSubSup>
                          <m:sSubSupPr>
                            <m:ctrlPr>
                              <a:rPr lang="en-US" altLang="zh-TW" sz="2200" i="1">
                                <a:latin typeface="Cambria Math"/>
                                <a:cs typeface="Times New Roman" pitchFamily="18" charset="0"/>
                              </a:rPr>
                            </m:ctrlPr>
                          </m:sSubSupPr>
                          <m:e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𝑧</m:t>
                            </m:r>
                          </m:e>
                          <m:sub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𝑀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−1</m:t>
                            </m:r>
                          </m:sub>
                          <m:sup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(</m:t>
                            </m:r>
                            <m:r>
                              <a:rPr lang="zh-TW" altLang="en-US" sz="2200">
                                <a:latin typeface="Cambria Math"/>
                                <a:cs typeface="Times New Roman" pitchFamily="18" charset="0"/>
                              </a:rPr>
                              <m:t>𝜏</m:t>
                            </m:r>
                            <m:r>
                              <a:rPr lang="en-US" altLang="zh-TW" sz="2200" b="0" i="0" smtClean="0">
                                <a:latin typeface="Cambria Math"/>
                                <a:cs typeface="Times New Roman" pitchFamily="18" charset="0"/>
                              </a:rPr>
                              <m:t>+1</m:t>
                            </m:r>
                            <m:r>
                              <a:rPr lang="en-US" altLang="zh-TW" sz="2200">
                                <a:latin typeface="Cambria Math"/>
                                <a:cs typeface="Times New Roman" pitchFamily="18" charset="0"/>
                              </a:rPr>
                              <m:t>)</m:t>
                            </m:r>
                          </m:sup>
                        </m:sSubSup>
                      </m:e>
                    </m:d>
                  </m:oMath>
                </a14:m>
                <a:endParaRPr lang="en-US" altLang="zh-TW" sz="2200" dirty="0" smtClean="0">
                  <a:latin typeface="Times New Roman" pitchFamily="18" charset="0"/>
                  <a:cs typeface="Times New Roman" pitchFamily="18" charset="0"/>
                </a:endParaRPr>
              </a:p>
              <a:p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Apply </a:t>
                </a:r>
                <a:r>
                  <a:rPr lang="en-US" altLang="zh-TW" sz="2400" b="1" dirty="0" err="1">
                    <a:latin typeface="Times New Roman" pitchFamily="18" charset="0"/>
                    <a:cs typeface="Times New Roman" pitchFamily="18" charset="0"/>
                  </a:rPr>
                  <a:t>MarKov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 Chain Monte Carlo and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sample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each variable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sequentially </a:t>
                </a:r>
                <a:r>
                  <a:rPr lang="en-US" altLang="zh-TW" sz="2400" b="1" dirty="0">
                    <a:latin typeface="Times New Roman" pitchFamily="18" charset="0"/>
                    <a:cs typeface="Times New Roman" pitchFamily="18" charset="0"/>
                  </a:rPr>
                  <a:t>conditioned on the other variables until the distribution 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converges, then estimate the parameters based on the </a:t>
                </a:r>
                <a:r>
                  <a:rPr lang="en-US" altLang="zh-TW" sz="2400" b="1" dirty="0" err="1" smtClean="0">
                    <a:latin typeface="Times New Roman" pitchFamily="18" charset="0"/>
                    <a:cs typeface="Times New Roman" pitchFamily="18" charset="0"/>
                  </a:rPr>
                  <a:t>coverged</a:t>
                </a:r>
                <a:r>
                  <a:rPr lang="en-US" altLang="zh-TW" sz="2400" b="1" dirty="0" smtClean="0">
                    <a:latin typeface="Times New Roman" pitchFamily="18" charset="0"/>
                    <a:cs typeface="Times New Roman" pitchFamily="18" charset="0"/>
                  </a:rPr>
                  <a:t> distribution</a:t>
                </a:r>
                <a:endParaRPr lang="en-US" sz="2400" b="1" dirty="0" smtClean="0"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5704998"/>
              </a:xfrm>
              <a:blipFill rotWithShape="1">
                <a:blip r:embed="rId2"/>
                <a:stretch>
                  <a:fillRect l="-733" t="-181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452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800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000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185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9463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830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2079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8406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724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30837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8447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7290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6544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4154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997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9947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3695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3870000" y="2703600"/>
            <a:ext cx="5121608" cy="1532437"/>
            <a:chOff x="3699707" y="2847777"/>
            <a:chExt cx="5121608" cy="1532437"/>
          </a:xfrm>
        </p:grpSpPr>
        <p:sp>
          <p:nvSpPr>
            <p:cNvPr id="38" name="Rectangle 37"/>
            <p:cNvSpPr/>
            <p:nvPr/>
          </p:nvSpPr>
          <p:spPr>
            <a:xfrm>
              <a:off x="3699707" y="2847777"/>
              <a:ext cx="4997363" cy="1532437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kumimoji="0" lang="en-US">
                <a:solidFill>
                  <a:prstClr val="black"/>
                </a:solidFill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3851560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</a:t>
              </a:r>
              <a:r>
                <a:rPr kumimoji="0" lang="en-US" sz="1200" dirty="0">
                  <a:solidFill>
                    <a:prstClr val="white"/>
                  </a:solidFill>
                </a:rPr>
                <a:t>1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3879170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1" name="Straight Connector 40"/>
            <p:cNvCxnSpPr>
              <a:stCxn id="40" idx="4"/>
              <a:endCxn id="39" idx="0"/>
            </p:cNvCxnSpPr>
            <p:nvPr/>
          </p:nvCxnSpPr>
          <p:spPr>
            <a:xfrm>
              <a:off x="4228013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Oval 41"/>
            <p:cNvSpPr/>
            <p:nvPr/>
          </p:nvSpPr>
          <p:spPr>
            <a:xfrm>
              <a:off x="4750503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>
                  <a:solidFill>
                    <a:prstClr val="white"/>
                  </a:solidFill>
                </a:rPr>
                <a:t>2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3" name="Oval 42"/>
            <p:cNvSpPr/>
            <p:nvPr/>
          </p:nvSpPr>
          <p:spPr>
            <a:xfrm>
              <a:off x="4778113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4" name="Straight Connector 43"/>
            <p:cNvCxnSpPr>
              <a:stCxn id="43" idx="4"/>
              <a:endCxn id="42" idx="0"/>
            </p:cNvCxnSpPr>
            <p:nvPr/>
          </p:nvCxnSpPr>
          <p:spPr>
            <a:xfrm>
              <a:off x="5126956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5" name="Oval 44"/>
            <p:cNvSpPr/>
            <p:nvPr/>
          </p:nvSpPr>
          <p:spPr>
            <a:xfrm>
              <a:off x="5660544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23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6" name="Oval 45"/>
            <p:cNvSpPr/>
            <p:nvPr/>
          </p:nvSpPr>
          <p:spPr>
            <a:xfrm>
              <a:off x="5688154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47" name="Straight Connector 46"/>
            <p:cNvCxnSpPr>
              <a:stCxn id="46" idx="4"/>
              <a:endCxn id="45" idx="0"/>
            </p:cNvCxnSpPr>
            <p:nvPr/>
          </p:nvCxnSpPr>
          <p:spPr>
            <a:xfrm>
              <a:off x="6036997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48" name="Oval 47"/>
            <p:cNvSpPr/>
            <p:nvPr/>
          </p:nvSpPr>
          <p:spPr>
            <a:xfrm>
              <a:off x="7096251" y="3689934"/>
              <a:ext cx="752906" cy="631300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white"/>
                  </a:solidFill>
                </a:rPr>
                <a:t>w</a:t>
              </a:r>
              <a:r>
                <a:rPr kumimoji="0" lang="en-US" sz="1200" dirty="0">
                  <a:solidFill>
                    <a:prstClr val="white"/>
                  </a:solidFill>
                </a:rPr>
                <a:t>2</a:t>
              </a:r>
              <a:r>
                <a:rPr kumimoji="0" lang="en-US" sz="1200" dirty="0" smtClean="0">
                  <a:solidFill>
                    <a:prstClr val="white"/>
                  </a:solidFill>
                </a:rPr>
                <a:t>n</a:t>
              </a:r>
              <a:endParaRPr kumimoji="0" lang="en-US" dirty="0">
                <a:solidFill>
                  <a:prstClr val="white"/>
                </a:solidFill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7123861" y="2934380"/>
              <a:ext cx="697686" cy="631300"/>
            </a:xfrm>
            <a:prstGeom prst="ellipse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</a:rPr>
                <a:t>?</a:t>
              </a:r>
              <a:endParaRPr kumimoji="0" lang="en-US" dirty="0">
                <a:solidFill>
                  <a:prstClr val="black"/>
                </a:solidFill>
              </a:endParaRPr>
            </a:p>
          </p:txBody>
        </p:sp>
        <p:cxnSp>
          <p:nvCxnSpPr>
            <p:cNvPr id="50" name="Straight Connector 49"/>
            <p:cNvCxnSpPr>
              <a:stCxn id="49" idx="4"/>
              <a:endCxn id="48" idx="0"/>
            </p:cNvCxnSpPr>
            <p:nvPr/>
          </p:nvCxnSpPr>
          <p:spPr>
            <a:xfrm>
              <a:off x="7472704" y="3565680"/>
              <a:ext cx="0" cy="124254"/>
            </a:xfrm>
            <a:prstGeom prst="line">
              <a:avLst/>
            </a:prstGeom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TextBox 64"/>
            <p:cNvSpPr txBox="1"/>
            <p:nvPr/>
          </p:nvSpPr>
          <p:spPr>
            <a:xfrm>
              <a:off x="6566395" y="3381014"/>
              <a:ext cx="51659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…</a:t>
              </a:r>
              <a:endParaRPr kumimoji="0"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7973402" y="3951902"/>
              <a:ext cx="84791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kumimoji="0" lang="en-US" dirty="0" smtClean="0">
                  <a:solidFill>
                    <a:prstClr val="black"/>
                  </a:solidFill>
                  <a:latin typeface="Calibri"/>
                  <a:ea typeface="+mn-ea"/>
                </a:rPr>
                <a:t>Doc 2</a:t>
              </a:r>
              <a:endParaRPr kumimoji="0" lang="en-US" dirty="0">
                <a:solidFill>
                  <a:prstClr val="black"/>
                </a:solidFill>
                <a:latin typeface="Calibri"/>
                <a:ea typeface="+mn-ea"/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97200" y="1022400"/>
            <a:ext cx="3506400" cy="72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2" name="Oval 71"/>
          <p:cNvSpPr/>
          <p:nvPr/>
        </p:nvSpPr>
        <p:spPr>
          <a:xfrm>
            <a:off x="6757200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3" name="Oval 72"/>
          <p:cNvSpPr/>
          <p:nvPr/>
        </p:nvSpPr>
        <p:spPr>
          <a:xfrm>
            <a:off x="8294400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4" name="Oval 73"/>
          <p:cNvSpPr/>
          <p:nvPr/>
        </p:nvSpPr>
        <p:spPr>
          <a:xfrm>
            <a:off x="7516800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75" name="Right Arrow 74"/>
          <p:cNvSpPr/>
          <p:nvPr/>
        </p:nvSpPr>
        <p:spPr>
          <a:xfrm>
            <a:off x="3409437" y="1382170"/>
            <a:ext cx="292134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3415770" y="2101529"/>
            <a:ext cx="292134" cy="308610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2567340" y="1258934"/>
            <a:ext cx="11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Topic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548296" y="2000003"/>
            <a:ext cx="11043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Word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3825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800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70000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185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9463" y="10658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830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2079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8406" y="10658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724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30837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8447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7290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6544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4154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997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9947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3695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70000" y="27036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1853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9463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8306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20796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8406" y="27902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7249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30837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8447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7290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6544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4154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997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6688" y="3236837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3695" y="380772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7200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4400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6800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400"/>
            <a:ext cx="3506437" cy="1080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422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04813"/>
            <a:ext cx="7378700" cy="5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文字方塊 1"/>
          <p:cNvSpPr txBox="1">
            <a:spLocks noChangeArrowheads="1"/>
          </p:cNvSpPr>
          <p:nvPr/>
        </p:nvSpPr>
        <p:spPr bwMode="auto">
          <a:xfrm>
            <a:off x="971550" y="535801"/>
            <a:ext cx="6736139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sz="3000" dirty="0" smtClean="0"/>
              <a:t>                                                             </a:t>
            </a:r>
            <a:endParaRPr lang="zh-TW" altLang="en-US" sz="3000" dirty="0"/>
          </a:p>
        </p:txBody>
      </p:sp>
      <p:sp>
        <p:nvSpPr>
          <p:cNvPr id="4100" name="文字方塊 1"/>
          <p:cNvSpPr txBox="1">
            <a:spLocks noChangeArrowheads="1"/>
          </p:cNvSpPr>
          <p:nvPr/>
        </p:nvSpPr>
        <p:spPr bwMode="auto">
          <a:xfrm>
            <a:off x="1547813" y="5876925"/>
            <a:ext cx="2087562" cy="3698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  Documents</a:t>
            </a:r>
            <a:endParaRPr lang="zh-TW" altLang="en-US"/>
          </a:p>
        </p:txBody>
      </p:sp>
      <p:sp>
        <p:nvSpPr>
          <p:cNvPr id="4101" name="文字方塊 4"/>
          <p:cNvSpPr txBox="1">
            <a:spLocks noChangeArrowheads="1"/>
          </p:cNvSpPr>
          <p:nvPr/>
        </p:nvSpPr>
        <p:spPr bwMode="auto">
          <a:xfrm>
            <a:off x="6588125" y="5805488"/>
            <a:ext cx="2087563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/>
              <a:t>   Words</a:t>
            </a:r>
            <a:endParaRPr lang="zh-TW" altLang="en-US"/>
          </a:p>
        </p:txBody>
      </p:sp>
      <p:sp>
        <p:nvSpPr>
          <p:cNvPr id="4102" name="文字方塊 5"/>
          <p:cNvSpPr txBox="1">
            <a:spLocks noChangeArrowheads="1"/>
          </p:cNvSpPr>
          <p:nvPr/>
        </p:nvSpPr>
        <p:spPr bwMode="auto">
          <a:xfrm>
            <a:off x="3635375" y="4643438"/>
            <a:ext cx="2089150" cy="3698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algn="ctr" eaLnBrk="1" hangingPunct="1"/>
            <a:r>
              <a:rPr lang="en-US" altLang="zh-TW">
                <a:solidFill>
                  <a:srgbClr val="FF0000"/>
                </a:solidFill>
              </a:rPr>
              <a:t>Topic</a:t>
            </a:r>
            <a:endParaRPr lang="zh-TW" altLang="en-US">
              <a:solidFill>
                <a:srgbClr val="FF0000"/>
              </a:solidFill>
            </a:endParaRPr>
          </a:p>
        </p:txBody>
      </p:sp>
      <p:sp>
        <p:nvSpPr>
          <p:cNvPr id="4103" name="矩形 2"/>
          <p:cNvSpPr>
            <a:spLocks noChangeArrowheads="1"/>
          </p:cNvSpPr>
          <p:nvPr/>
        </p:nvSpPr>
        <p:spPr bwMode="auto">
          <a:xfrm>
            <a:off x="4284663" y="3646488"/>
            <a:ext cx="663575" cy="6461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altLang="zh-TW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3600" b="1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endParaRPr lang="zh-TW" altLang="en-US" sz="3600" b="1">
              <a:solidFill>
                <a:srgbClr val="FF0000"/>
              </a:solidFill>
            </a:endParaRPr>
          </a:p>
        </p:txBody>
      </p:sp>
      <p:sp>
        <p:nvSpPr>
          <p:cNvPr id="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b="1" dirty="0"/>
              <a:t>Latent Semantic Analysis (LSA</a:t>
            </a:r>
            <a:r>
              <a:rPr lang="en-US" altLang="zh-TW" b="1" dirty="0" smtClean="0"/>
              <a:t>)</a:t>
            </a:r>
            <a:endParaRPr lang="en-US" altLang="zh-TW" b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263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2000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039" y="9792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5803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  <a:endParaRPr kumimoji="0" lang="en-US" dirty="0">
              <a:solidFill>
                <a:prstClr val="black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58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13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5803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71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6654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3200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9039" y="2703600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203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757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203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503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5727" y="3236837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72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5200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5200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5200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400"/>
            <a:ext cx="3506400" cy="16979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  <a:blipFill rotWithShape="1">
                <a:blip r:embed="rId2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37755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0759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69039" y="980728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7331"/>
            <a:ext cx="697686" cy="6313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</a:rPr>
              <a:t>?</a:t>
            </a: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8182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246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869039" y="2703761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364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65" name="TextBox 64"/>
          <p:cNvSpPr txBox="1"/>
          <p:nvPr/>
        </p:nvSpPr>
        <p:spPr>
          <a:xfrm>
            <a:off x="6735727" y="3236998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886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4366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4366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4366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7200" y="1022399"/>
            <a:ext cx="3506400" cy="3062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7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Erase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and draw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矩形 55"/>
              <p:cNvSpPr/>
              <p:nvPr/>
            </p:nvSpPr>
            <p:spPr>
              <a:xfrm>
                <a:off x="-180000" y="3844800"/>
                <a:ext cx="4208524" cy="3924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165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6" name="矩形 5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000" y="3844800"/>
                <a:ext cx="4208524" cy="392400"/>
              </a:xfrm>
              <a:prstGeom prst="rect">
                <a:avLst/>
              </a:prstGeom>
              <a:blipFill rotWithShape="1">
                <a:blip r:embed="rId3"/>
                <a:stretch>
                  <a:fillRect t="-96875" b="-14375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000" y="2674800"/>
                <a:ext cx="4068934" cy="393121"/>
              </a:xfrm>
              <a:prstGeom prst="rect">
                <a:avLst/>
              </a:prstGeom>
              <a:blipFill rotWithShape="1">
                <a:blip r:embed="rId4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4509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Gibbs Sampling applied on LDA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869039" y="980728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4020892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048502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13" name="Straight Connector 12"/>
          <p:cNvCxnSpPr>
            <a:stCxn id="9" idx="4"/>
            <a:endCxn id="8" idx="0"/>
          </p:cNvCxnSpPr>
          <p:nvPr/>
        </p:nvCxnSpPr>
        <p:spPr>
          <a:xfrm>
            <a:off x="4397345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919835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4947445" y="1067331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 smtClean="0">
              <a:solidFill>
                <a:prstClr val="white"/>
              </a:solidFill>
            </a:endParaRPr>
          </a:p>
        </p:txBody>
      </p:sp>
      <p:cxnSp>
        <p:nvCxnSpPr>
          <p:cNvPr id="31" name="Straight Connector 30"/>
          <p:cNvCxnSpPr>
            <a:stCxn id="30" idx="4"/>
            <a:endCxn id="29" idx="0"/>
          </p:cNvCxnSpPr>
          <p:nvPr/>
        </p:nvCxnSpPr>
        <p:spPr>
          <a:xfrm>
            <a:off x="5296288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829876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857486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4" name="Straight Connector 33"/>
          <p:cNvCxnSpPr>
            <a:stCxn id="33" idx="4"/>
            <a:endCxn id="32" idx="0"/>
          </p:cNvCxnSpPr>
          <p:nvPr/>
        </p:nvCxnSpPr>
        <p:spPr>
          <a:xfrm>
            <a:off x="6206329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7265583" y="1822885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1n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36" name="Oval 35"/>
          <p:cNvSpPr/>
          <p:nvPr/>
        </p:nvSpPr>
        <p:spPr>
          <a:xfrm>
            <a:off x="7293193" y="1067331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37" name="Straight Connector 36"/>
          <p:cNvCxnSpPr>
            <a:stCxn id="36" idx="4"/>
            <a:endCxn id="35" idx="0"/>
          </p:cNvCxnSpPr>
          <p:nvPr/>
        </p:nvCxnSpPr>
        <p:spPr>
          <a:xfrm>
            <a:off x="7642036" y="1698631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3869039" y="2703761"/>
            <a:ext cx="4997363" cy="15324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>
              <a:solidFill>
                <a:prstClr val="black"/>
              </a:solidFill>
            </a:endParaRPr>
          </a:p>
        </p:txBody>
      </p:sp>
      <p:sp>
        <p:nvSpPr>
          <p:cNvPr id="39" name="Oval 38"/>
          <p:cNvSpPr/>
          <p:nvPr/>
        </p:nvSpPr>
        <p:spPr>
          <a:xfrm>
            <a:off x="4020892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r>
              <a:rPr kumimoji="0" lang="en-US" sz="1200" dirty="0">
                <a:solidFill>
                  <a:prstClr val="white"/>
                </a:solidFill>
              </a:rPr>
              <a:t>1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0" name="Oval 39"/>
          <p:cNvSpPr/>
          <p:nvPr/>
        </p:nvSpPr>
        <p:spPr>
          <a:xfrm>
            <a:off x="4048502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1" name="Straight Connector 40"/>
          <p:cNvCxnSpPr>
            <a:stCxn id="40" idx="4"/>
            <a:endCxn id="39" idx="0"/>
          </p:cNvCxnSpPr>
          <p:nvPr/>
        </p:nvCxnSpPr>
        <p:spPr>
          <a:xfrm>
            <a:off x="4397345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4919835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2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3" name="Oval 42"/>
          <p:cNvSpPr/>
          <p:nvPr/>
        </p:nvSpPr>
        <p:spPr>
          <a:xfrm>
            <a:off x="4947445" y="2790364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4" name="Straight Connector 43"/>
          <p:cNvCxnSpPr>
            <a:stCxn id="43" idx="4"/>
            <a:endCxn id="42" idx="0"/>
          </p:cNvCxnSpPr>
          <p:nvPr/>
        </p:nvCxnSpPr>
        <p:spPr>
          <a:xfrm>
            <a:off x="5296288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5829876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 smtClean="0">
                <a:solidFill>
                  <a:prstClr val="white"/>
                </a:solidFill>
              </a:rPr>
              <a:t>23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6" name="Oval 45"/>
          <p:cNvSpPr/>
          <p:nvPr/>
        </p:nvSpPr>
        <p:spPr>
          <a:xfrm>
            <a:off x="5857486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47" name="Straight Connector 46"/>
          <p:cNvCxnSpPr>
            <a:stCxn id="46" idx="4"/>
            <a:endCxn id="45" idx="0"/>
          </p:cNvCxnSpPr>
          <p:nvPr/>
        </p:nvCxnSpPr>
        <p:spPr>
          <a:xfrm>
            <a:off x="6206329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8" name="Oval 47"/>
          <p:cNvSpPr/>
          <p:nvPr/>
        </p:nvSpPr>
        <p:spPr>
          <a:xfrm>
            <a:off x="7265583" y="3545918"/>
            <a:ext cx="752906" cy="6313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white"/>
                </a:solidFill>
              </a:rPr>
              <a:t>w</a:t>
            </a:r>
            <a:r>
              <a:rPr kumimoji="0" lang="en-US" sz="1200" dirty="0">
                <a:solidFill>
                  <a:prstClr val="white"/>
                </a:solidFill>
              </a:rPr>
              <a:t>2</a:t>
            </a:r>
            <a:r>
              <a:rPr kumimoji="0" lang="en-US" sz="1200" dirty="0" smtClean="0">
                <a:solidFill>
                  <a:prstClr val="white"/>
                </a:solidFill>
              </a:rPr>
              <a:t>n</a:t>
            </a: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49" name="Oval 48"/>
          <p:cNvSpPr/>
          <p:nvPr/>
        </p:nvSpPr>
        <p:spPr>
          <a:xfrm>
            <a:off x="7293193" y="2790364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cxnSp>
        <p:nvCxnSpPr>
          <p:cNvPr id="50" name="Straight Connector 49"/>
          <p:cNvCxnSpPr>
            <a:stCxn id="49" idx="4"/>
            <a:endCxn id="48" idx="0"/>
          </p:cNvCxnSpPr>
          <p:nvPr/>
        </p:nvCxnSpPr>
        <p:spPr>
          <a:xfrm>
            <a:off x="7642036" y="3421664"/>
            <a:ext cx="0" cy="1242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748986" y="1588182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735727" y="3236998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6" name="TextBox 65"/>
          <p:cNvSpPr txBox="1"/>
          <p:nvPr/>
        </p:nvSpPr>
        <p:spPr>
          <a:xfrm rot="5400000">
            <a:off x="6112207" y="4570759"/>
            <a:ext cx="5165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…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8142734" y="2112465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1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9" name="TextBox 68"/>
          <p:cNvSpPr txBox="1"/>
          <p:nvPr/>
        </p:nvSpPr>
        <p:spPr>
          <a:xfrm>
            <a:off x="8142734" y="3807886"/>
            <a:ext cx="8479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dirty="0" smtClean="0">
                <a:solidFill>
                  <a:prstClr val="black"/>
                </a:solidFill>
                <a:latin typeface="Calibri"/>
                <a:ea typeface="+mn-ea"/>
              </a:rPr>
              <a:t>Doc 2</a:t>
            </a:r>
            <a:endParaRPr kumimoji="0" lang="en-US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2" name="Oval 51"/>
          <p:cNvSpPr/>
          <p:nvPr/>
        </p:nvSpPr>
        <p:spPr>
          <a:xfrm>
            <a:off x="6756976" y="5154366"/>
            <a:ext cx="697686" cy="631300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3" name="Oval 52"/>
          <p:cNvSpPr/>
          <p:nvPr/>
        </p:nvSpPr>
        <p:spPr>
          <a:xfrm>
            <a:off x="8292961" y="5154366"/>
            <a:ext cx="697686" cy="6313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4" name="Oval 53"/>
          <p:cNvSpPr/>
          <p:nvPr/>
        </p:nvSpPr>
        <p:spPr>
          <a:xfrm>
            <a:off x="7517873" y="5154366"/>
            <a:ext cx="697686" cy="631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kumimoji="0" lang="en-US" dirty="0">
              <a:solidFill>
                <a:prstClr val="white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6634" y="1020644"/>
            <a:ext cx="3506437" cy="29597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500"/>
              </a:spcBef>
              <a:spcAft>
                <a:spcPts val="0"/>
              </a:spcAft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Sample P(Z,W) :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Random Initialization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Erase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and draw 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11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</a:p>
          <a:p>
            <a:pPr marL="514350" indent="-514350" defTabSz="457200" fontAlgn="auto">
              <a:spcBef>
                <a:spcPts val="500"/>
              </a:spcBef>
              <a:spcAft>
                <a:spcPts val="0"/>
              </a:spcAft>
              <a:buFontTx/>
              <a:buAutoNum type="arabicPeriod"/>
            </a:pP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  <a:p>
            <a:pPr marL="514350" indent="-514350" defTabSz="457200" fontAlgn="auto">
              <a:spcBef>
                <a:spcPts val="70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Erase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, </a:t>
            </a:r>
            <a:r>
              <a:rPr kumimoji="0" lang="en-US" sz="2400" dirty="0">
                <a:solidFill>
                  <a:prstClr val="black"/>
                </a:solidFill>
                <a:latin typeface="Calibri"/>
                <a:ea typeface="+mn-ea"/>
              </a:rPr>
              <a:t>and draw 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a new Z</a:t>
            </a:r>
            <a:r>
              <a:rPr kumimoji="0" lang="en-US" sz="1600" dirty="0" smtClean="0">
                <a:solidFill>
                  <a:prstClr val="black"/>
                </a:solidFill>
                <a:latin typeface="Calibri"/>
                <a:ea typeface="+mn-ea"/>
              </a:rPr>
              <a:t>12</a:t>
            </a: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 ~</a:t>
            </a:r>
            <a:endParaRPr kumimoji="0" lang="en-US" sz="2400" dirty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634" y="4236198"/>
            <a:ext cx="50743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defTabSz="457200" fontAlgn="auto">
              <a:spcBef>
                <a:spcPts val="0"/>
              </a:spcBef>
              <a:spcAft>
                <a:spcPts val="0"/>
              </a:spcAft>
              <a:buFontTx/>
              <a:buAutoNum type="arabicPeriod" startAt="4"/>
            </a:pPr>
            <a:r>
              <a:rPr kumimoji="0" lang="en-US" sz="2400" dirty="0" smtClean="0">
                <a:solidFill>
                  <a:prstClr val="black"/>
                </a:solidFill>
                <a:latin typeface="Calibri"/>
                <a:ea typeface="+mn-ea"/>
              </a:rPr>
              <a:t>Iteratively update topic assignment for each word until converge</a:t>
            </a:r>
          </a:p>
          <a:p>
            <a:pPr marL="457200" indent="-457200" defTabSz="457200">
              <a:buFontTx/>
              <a:buAutoNum type="arabicPeriod" startAt="4"/>
            </a:pPr>
            <a:r>
              <a:rPr lang="en-US" altLang="zh-TW" sz="2400" dirty="0">
                <a:solidFill>
                  <a:prstClr val="black"/>
                </a:solidFill>
              </a:rPr>
              <a:t>Compute θ, φ according to the final </a:t>
            </a:r>
            <a:r>
              <a:rPr lang="en-US" altLang="zh-TW" sz="2400" dirty="0" smtClean="0">
                <a:solidFill>
                  <a:prstClr val="black"/>
                </a:solidFill>
              </a:rPr>
              <a:t>setting</a:t>
            </a:r>
            <a:endParaRPr kumimoji="0" lang="en-US" sz="2400" dirty="0" smtClean="0">
              <a:solidFill>
                <a:prstClr val="black"/>
              </a:solidFill>
              <a:latin typeface="Calibri"/>
              <a:ea typeface="+mn-ea"/>
            </a:endParaRPr>
          </a:p>
        </p:txBody>
      </p:sp>
      <p:sp>
        <p:nvSpPr>
          <p:cNvPr id="57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矩形 57"/>
              <p:cNvSpPr/>
              <p:nvPr/>
            </p:nvSpPr>
            <p:spPr>
              <a:xfrm>
                <a:off x="-108520" y="2675839"/>
                <a:ext cx="4068934" cy="3931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11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12</m:t>
                              </m:r>
                            </m:sub>
                          </m:sSub>
                        </m:e>
                      </m:d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kumimoji="0"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kumimoji="0" lang="en-US" altLang="zh-TW" b="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</m:t>
                          </m:r>
                        </m:sub>
                      </m:sSub>
                      <m:r>
                        <a:rPr kumimoji="0" lang="en-US" altLang="zh-TW" b="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i="1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8" name="矩形 5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2675839"/>
                <a:ext cx="4068934" cy="393121"/>
              </a:xfrm>
              <a:prstGeom prst="rect">
                <a:avLst/>
              </a:prstGeom>
              <a:blipFill rotWithShape="1">
                <a:blip r:embed="rId3"/>
                <a:stretch>
                  <a:fillRect t="-112500" b="-17187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矩形 58"/>
              <p:cNvSpPr/>
              <p:nvPr/>
            </p:nvSpPr>
            <p:spPr>
              <a:xfrm>
                <a:off x="-180528" y="3844638"/>
                <a:ext cx="4208524" cy="37645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defTabSz="457200" fontAlgn="auto">
                  <a:spcBef>
                    <a:spcPts val="0"/>
                  </a:spcBef>
                  <a:spcAft>
                    <a:spcPts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𝑃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(</m:t>
                      </m:r>
                      <m:sSub>
                        <m:sSubPr>
                          <m:ctrlP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kumimoji="0"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d>
                        <m:dPr>
                          <m:begChr m:val="|"/>
                          <m:endChr m:val=""/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𝑧</m:t>
                              </m:r>
                            </m:e>
                            <m:sub>
                              <m:r>
                                <a:rPr kumimoji="0"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</m:t>
                              </m:r>
                              <m:r>
                                <a:rPr kumimoji="0" lang="en-US" altLang="zh-TW" sz="1650" i="1" smtClean="0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𝑧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sSub>
                        <m:sSubPr>
                          <m:ctrlP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𝑤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11</m:t>
                              </m:r>
                            </m:sub>
                          </m:sSub>
                          <m:r>
                            <a:rPr kumimoji="0" lang="en-US" altLang="zh-TW" sz="1650" b="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𝑤</m:t>
                          </m:r>
                        </m:e>
                        <m:sub>
                          <m:r>
                            <a:rPr kumimoji="0" lang="en-US" altLang="zh-TW" sz="1650" i="1" smtClean="0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12</m:t>
                          </m:r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cs typeface="Times New Roman" pitchFamily="18" charset="0"/>
                        </a:rPr>
                        <m:t>,</m:t>
                      </m:r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  <a:ea typeface="Cambria Math"/>
                        </a:rPr>
                        <m:t>⋯,</m:t>
                      </m:r>
                      <m:sSub>
                        <m:sSubPr>
                          <m:ctrlP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</m:ctrlPr>
                        </m:sSubPr>
                        <m:e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𝑀</m:t>
                          </m:r>
                          <m:r>
                            <a:rPr lang="en-US" altLang="zh-TW" sz="1650" i="1">
                              <a:solidFill>
                                <a:prstClr val="black"/>
                              </a:solidFill>
                              <a:latin typeface="Cambria Math"/>
                              <a:cs typeface="Times New Roman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zh-TW" sz="1650" i="1">
                                  <a:solidFill>
                                    <a:prstClr val="black"/>
                                  </a:solidFill>
                                  <a:latin typeface="Cambria Math"/>
                                  <a:cs typeface="Times New Roman" pitchFamily="18" charset="0"/>
                                </a:rPr>
                                <m:t>𝑀</m:t>
                              </m:r>
                            </m:sub>
                          </m:sSub>
                        </m:sub>
                      </m:sSub>
                      <m:r>
                        <a:rPr kumimoji="0" lang="en-US" altLang="zh-TW" sz="1650" i="1" smtClean="0">
                          <a:solidFill>
                            <a:prstClr val="black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kumimoji="0" lang="zh-TW" altLang="en-US" sz="1650" dirty="0">
                  <a:solidFill>
                    <a:prstClr val="black"/>
                  </a:solidFill>
                  <a:latin typeface="Calibri"/>
                  <a:ea typeface="新細明體"/>
                </a:endParaRPr>
              </a:p>
            </p:txBody>
          </p:sp>
        </mc:Choice>
        <mc:Fallback xmlns="">
          <p:sp>
            <p:nvSpPr>
              <p:cNvPr id="59" name="矩形 5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844638"/>
                <a:ext cx="4208524" cy="376450"/>
              </a:xfrm>
              <a:prstGeom prst="rect">
                <a:avLst/>
              </a:prstGeom>
              <a:blipFill rotWithShape="1">
                <a:blip r:embed="rId4"/>
                <a:stretch>
                  <a:fillRect t="-101639" b="-15573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04447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標題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07996"/>
          </a:xfrm>
        </p:spPr>
        <p:txBody>
          <a:bodyPr>
            <a:spAutoFit/>
          </a:bodyPr>
          <a:lstStyle/>
          <a:p>
            <a:r>
              <a:rPr lang="en-US" altLang="zh-TW" dirty="0" smtClean="0"/>
              <a:t>Matrix Factorization (MF) for Recommendation systems</a:t>
            </a:r>
            <a:endParaRPr lang="zh-TW" altLang="en-US" dirty="0" smtClean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4205190435"/>
              </p:ext>
            </p:extLst>
          </p:nvPr>
        </p:nvGraphicFramePr>
        <p:xfrm>
          <a:off x="683568" y="1628800"/>
          <a:ext cx="8153400" cy="3257856"/>
        </p:xfrm>
        <a:graphic>
          <a:graphicData uri="http://schemas.openxmlformats.org/drawingml/2006/table">
            <a:tbl>
              <a:tblPr/>
              <a:tblGrid>
                <a:gridCol w="864096"/>
                <a:gridCol w="766267"/>
                <a:gridCol w="815975"/>
                <a:gridCol w="814387"/>
                <a:gridCol w="815975"/>
                <a:gridCol w="815975"/>
                <a:gridCol w="814388"/>
                <a:gridCol w="815975"/>
                <a:gridCol w="814387"/>
                <a:gridCol w="815975"/>
              </a:tblGrid>
              <a:tr h="639763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Movie1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Movie2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Movie3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Movie4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Movie5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Movie6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Movie7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Movie8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Movie9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A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8938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B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4.0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C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4.1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D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2.5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E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3.3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F</a:t>
                      </a: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2.9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1475"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User </a:t>
                      </a:r>
                      <a:r>
                        <a:rPr kumimoji="0" lang="en-US" altLang="zh-TW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  <a:cs typeface="+mn-cs"/>
                        </a:rPr>
                        <a:t>G</a:t>
                      </a:r>
                      <a:endParaRPr kumimoji="0" lang="zh-TW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  <a:cs typeface="+mn-cs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2.6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9" marB="4571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w Cen MT" pitchFamily="34" charset="0"/>
                          <a:ea typeface="微軟正黑體" pitchFamily="34" charset="-120"/>
                        </a:rPr>
                        <a:t>2.7</a:t>
                      </a: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ts val="7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kumimoji="1" sz="25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1pPr>
                      <a:lvl2pPr marL="742950" indent="-285750">
                        <a:spcBef>
                          <a:spcPts val="550"/>
                        </a:spcBef>
                        <a:buClr>
                          <a:schemeClr val="accent1"/>
                        </a:buClr>
                        <a:buSzPct val="70000"/>
                        <a:buFont typeface="Wingdings 2" pitchFamily="18" charset="2"/>
                        <a:defRPr kumimoji="1" sz="22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2pPr>
                      <a:lvl3pPr marL="1143000" indent="-228600">
                        <a:spcBef>
                          <a:spcPts val="500"/>
                        </a:spcBef>
                        <a:buClr>
                          <a:schemeClr val="accent2"/>
                        </a:buClr>
                        <a:buSzPct val="75000"/>
                        <a:buFont typeface="Wingdings" pitchFamily="2" charset="2"/>
                        <a:defRPr kumimoji="1" sz="2100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3pPr>
                      <a:lvl4pPr marL="1600200" indent="-228600">
                        <a:spcBef>
                          <a:spcPts val="400"/>
                        </a:spcBef>
                        <a:buClr>
                          <a:srgbClr val="A5AB81"/>
                        </a:buClr>
                        <a:buSzPct val="7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4pPr>
                      <a:lvl5pPr marL="2057400" indent="-228600">
                        <a:spcBef>
                          <a:spcPts val="400"/>
                        </a:spcBef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5pPr>
                      <a:lvl6pPr marL="25146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6pPr>
                      <a:lvl7pPr marL="29718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7pPr>
                      <a:lvl8pPr marL="34290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8pPr>
                      <a:lvl9pPr marL="3886200" indent="-228600" fontAlgn="base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D8B25C"/>
                        </a:buClr>
                        <a:buSzPct val="65000"/>
                        <a:buFont typeface="Wingdings" pitchFamily="2" charset="2"/>
                        <a:defRPr kumimoji="1">
                          <a:solidFill>
                            <a:schemeClr val="tx1"/>
                          </a:solidFill>
                          <a:latin typeface="Tw Cen MT" pitchFamily="34" charset="0"/>
                          <a:ea typeface="微軟正黑體" pitchFamily="34" charset="-12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zh-TW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w Cen MT" pitchFamily="34" charset="0"/>
                        <a:ea typeface="微軟正黑體" pitchFamily="34" charset="-120"/>
                      </a:endParaRPr>
                    </a:p>
                  </a:txBody>
                  <a:tcPr marT="45714" marB="4571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1124744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文字方塊 1"/>
              <p:cNvSpPr txBox="1"/>
              <p:nvPr/>
            </p:nvSpPr>
            <p:spPr>
              <a:xfrm>
                <a:off x="683568" y="5229200"/>
                <a:ext cx="381642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𝑅</m:t>
                    </m:r>
                    <m:r>
                      <a:rPr lang="en-US" altLang="zh-TW" sz="2400" b="0" i="1" smtClean="0">
                        <a:latin typeface="Cambria Math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altLang="zh-TW" sz="2400" b="0" i="1" smtClean="0">
                            <a:latin typeface="Cambria Math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4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: rating   </a:t>
                </a: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u: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user     </a:t>
                </a:r>
              </a:p>
              <a:p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i:</a:t>
                </a:r>
                <a:r>
                  <a:rPr lang="zh-TW" alt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altLang="zh-TW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item </a:t>
                </a:r>
                <a:endParaRPr lang="zh-TW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229200"/>
                <a:ext cx="3816424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2396" t="-4061" b="-1066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868974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Matrix Factorization (MF)</a:t>
            </a:r>
            <a:endParaRPr lang="zh-TW" altLang="en-US" dirty="0" smtClean="0"/>
          </a:p>
        </p:txBody>
      </p:sp>
      <p:sp>
        <p:nvSpPr>
          <p:cNvPr id="20482" name="內容版面配置區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892552"/>
          </a:xfrm>
        </p:spPr>
        <p:txBody>
          <a:bodyPr/>
          <a:lstStyle/>
          <a:p>
            <a:r>
              <a:rPr lang="en-US" altLang="zh-TW" sz="2600" dirty="0" smtClean="0"/>
              <a:t>Mapping both users and items to a joint latent factor space of </a:t>
            </a:r>
            <a:r>
              <a:rPr lang="en-US" altLang="zh-TW" sz="2600" dirty="0" smtClean="0">
                <a:solidFill>
                  <a:srgbClr val="FF0000"/>
                </a:solidFill>
              </a:rPr>
              <a:t>dimensionality f</a:t>
            </a:r>
            <a:endParaRPr lang="zh-TW" altLang="en-US" sz="2600" dirty="0" smtClean="0">
              <a:solidFill>
                <a:srgbClr val="FF0000"/>
              </a:solidFill>
            </a:endParaRPr>
          </a:p>
        </p:txBody>
      </p:sp>
      <p:grpSp>
        <p:nvGrpSpPr>
          <p:cNvPr id="3" name="群組 2"/>
          <p:cNvGrpSpPr>
            <a:grpSpLocks noChangeAspect="1"/>
          </p:cNvGrpSpPr>
          <p:nvPr/>
        </p:nvGrpSpPr>
        <p:grpSpPr>
          <a:xfrm>
            <a:off x="35496" y="3864129"/>
            <a:ext cx="9028701" cy="2550183"/>
            <a:chOff x="1208983" y="4060098"/>
            <a:chExt cx="6269930" cy="1770960"/>
          </a:xfrm>
        </p:grpSpPr>
        <p:sp>
          <p:nvSpPr>
            <p:cNvPr id="9" name="矩形 8"/>
            <p:cNvSpPr/>
            <p:nvPr/>
          </p:nvSpPr>
          <p:spPr>
            <a:xfrm>
              <a:off x="1569749" y="4488532"/>
              <a:ext cx="2016224" cy="1209734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>
              <a:spLocks/>
            </p:cNvSpPr>
            <p:nvPr/>
          </p:nvSpPr>
          <p:spPr>
            <a:xfrm>
              <a:off x="5101449" y="4488532"/>
              <a:ext cx="2016224" cy="604867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1" name="矩形 10"/>
            <p:cNvSpPr>
              <a:spLocks/>
            </p:cNvSpPr>
            <p:nvPr/>
          </p:nvSpPr>
          <p:spPr>
            <a:xfrm rot="5400000">
              <a:off x="3952023" y="4733332"/>
              <a:ext cx="1209600" cy="7200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文字方塊 11"/>
                <p:cNvSpPr txBox="1"/>
                <p:nvPr/>
              </p:nvSpPr>
              <p:spPr>
                <a:xfrm>
                  <a:off x="5420413" y="4618439"/>
                  <a:ext cx="318062" cy="27785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  <a:cs typeface="Times New Roman" panose="02020603050405020304" pitchFamily="18" charset="0"/>
                              </a:rPr>
                              <m:t>𝑞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2" name="文字方塊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420413" y="4618439"/>
                  <a:ext cx="318062" cy="277854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 b="-7692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文字方塊 12"/>
                <p:cNvSpPr txBox="1"/>
                <p:nvPr/>
              </p:nvSpPr>
              <p:spPr>
                <a:xfrm>
                  <a:off x="1820635" y="5149604"/>
                  <a:ext cx="375459" cy="277854"/>
                </a:xfrm>
                <a:prstGeom prst="rect">
                  <a:avLst/>
                </a:prstGeom>
                <a:noFill/>
                <a:ln>
                  <a:solidFill>
                    <a:schemeClr val="bg1"/>
                  </a:solidFill>
                </a:ln>
              </p:spPr>
              <p:txBody>
                <a:bodyPr wrap="none" rtlCol="0" anchor="ctr" anchorCtr="1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cs typeface="Times New Roman" panose="02020603050405020304" pitchFamily="18" charset="0"/>
                              </a:rPr>
                              <m:t>𝑢𝑖</m:t>
                            </m:r>
                          </m:sub>
                        </m:sSub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3" name="文字方塊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820635" y="5149604"/>
                  <a:ext cx="375459" cy="277854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bg1"/>
                  </a:solidFill>
                </a:ln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文字方塊 13"/>
                <p:cNvSpPr txBox="1"/>
                <p:nvPr/>
              </p:nvSpPr>
              <p:spPr>
                <a:xfrm>
                  <a:off x="4379310" y="5170939"/>
                  <a:ext cx="362768" cy="277854"/>
                </a:xfrm>
                <a:prstGeom prst="rect">
                  <a:avLst/>
                </a:prstGeom>
                <a:noFill/>
              </p:spPr>
              <p:txBody>
                <a:bodyPr wrap="none" rtlCol="0" anchor="ctr" anchorCtr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zh-TW" altLang="en-US" sz="2000" i="1" smtClean="0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𝑝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𝑢</m:t>
                            </m:r>
                          </m:sub>
                          <m:sup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𝑇</m:t>
                            </m:r>
                          </m:sup>
                        </m:sSubSup>
                      </m:oMath>
                    </m:oMathPara>
                  </a14:m>
                  <a:endParaRPr lang="zh-TW" altLang="en-US" sz="2000" dirty="0"/>
                </a:p>
              </p:txBody>
            </p:sp>
          </mc:Choice>
          <mc:Fallback xmlns="">
            <p:sp>
              <p:nvSpPr>
                <p:cNvPr id="14" name="文字方塊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9310" y="5170939"/>
                  <a:ext cx="362768" cy="277854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7576"/>
                  </a:stretch>
                </a:blipFill>
              </p:spPr>
              <p:txBody>
                <a:bodyPr/>
                <a:lstStyle/>
                <a:p>
                  <a:r>
                    <a:rPr lang="zh-TW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直線接點 14"/>
            <p:cNvCxnSpPr/>
            <p:nvPr/>
          </p:nvCxnSpPr>
          <p:spPr>
            <a:xfrm>
              <a:off x="1353725" y="4632628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6" name="直線接點 15"/>
            <p:cNvCxnSpPr/>
            <p:nvPr/>
          </p:nvCxnSpPr>
          <p:spPr>
            <a:xfrm>
              <a:off x="2073044" y="5505936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7" name="直線接點 16"/>
            <p:cNvCxnSpPr/>
            <p:nvPr/>
          </p:nvCxnSpPr>
          <p:spPr>
            <a:xfrm flipV="1">
              <a:off x="2253973" y="5311148"/>
              <a:ext cx="133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8" name="直線接點 17"/>
            <p:cNvCxnSpPr/>
            <p:nvPr/>
          </p:nvCxnSpPr>
          <p:spPr>
            <a:xfrm flipV="1">
              <a:off x="1573941" y="5311148"/>
              <a:ext cx="252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直線接點 18"/>
            <p:cNvCxnSpPr/>
            <p:nvPr/>
          </p:nvCxnSpPr>
          <p:spPr>
            <a:xfrm>
              <a:off x="1749797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0" name="文字方塊 19"/>
            <p:cNvSpPr txBox="1"/>
            <p:nvPr/>
          </p:nvSpPr>
          <p:spPr>
            <a:xfrm>
              <a:off x="1978176" y="4163722"/>
              <a:ext cx="17722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1" name="直線接點 20"/>
            <p:cNvCxnSpPr/>
            <p:nvPr/>
          </p:nvCxnSpPr>
          <p:spPr>
            <a:xfrm>
              <a:off x="2206124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2" name="文字方塊 21"/>
            <p:cNvSpPr txBox="1"/>
            <p:nvPr/>
          </p:nvSpPr>
          <p:spPr>
            <a:xfrm>
              <a:off x="3471999" y="4148654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3" name="文字方塊 22"/>
            <p:cNvSpPr txBox="1"/>
            <p:nvPr/>
          </p:nvSpPr>
          <p:spPr>
            <a:xfrm>
              <a:off x="1555429" y="4153008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4" name="直線接點 23"/>
            <p:cNvCxnSpPr/>
            <p:nvPr/>
          </p:nvCxnSpPr>
          <p:spPr>
            <a:xfrm>
              <a:off x="2073044" y="4488612"/>
              <a:ext cx="0" cy="72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5" name="文字方塊 24"/>
            <p:cNvSpPr txBox="1"/>
            <p:nvPr/>
          </p:nvSpPr>
          <p:spPr>
            <a:xfrm>
              <a:off x="1226071" y="4375519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6" name="文字方塊 25"/>
            <p:cNvSpPr txBox="1"/>
            <p:nvPr/>
          </p:nvSpPr>
          <p:spPr>
            <a:xfrm>
              <a:off x="1222920" y="5122789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7" name="直線接點 26"/>
            <p:cNvCxnSpPr/>
            <p:nvPr/>
          </p:nvCxnSpPr>
          <p:spPr>
            <a:xfrm>
              <a:off x="1351512" y="537632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28" name="文字方塊 27"/>
            <p:cNvSpPr txBox="1"/>
            <p:nvPr/>
          </p:nvSpPr>
          <p:spPr>
            <a:xfrm>
              <a:off x="1208983" y="5519607"/>
              <a:ext cx="25737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9" name="文字方塊 28"/>
            <p:cNvSpPr txBox="1"/>
            <p:nvPr/>
          </p:nvSpPr>
          <p:spPr>
            <a:xfrm>
              <a:off x="3613974" y="4698428"/>
              <a:ext cx="360040" cy="553998"/>
            </a:xfrm>
            <a:prstGeom prst="rect">
              <a:avLst/>
            </a:prstGeom>
            <a:noFill/>
          </p:spPr>
          <p:txBody>
            <a:bodyPr wrap="square" rtlCol="0" anchor="ctr" anchorCtr="1">
              <a:spAutoFit/>
            </a:bodyPr>
            <a:lstStyle/>
            <a:p>
              <a:pPr algn="ctr"/>
              <a:r>
                <a:rPr lang="en-US" altLang="zh-TW" sz="3000" dirty="0" smtClean="0"/>
                <a:t>=</a:t>
              </a:r>
              <a:endParaRPr lang="zh-TW" altLang="en-US" sz="3000" dirty="0"/>
            </a:p>
          </p:txBody>
        </p:sp>
        <p:cxnSp>
          <p:nvCxnSpPr>
            <p:cNvPr id="30" name="直線接點 29"/>
            <p:cNvCxnSpPr/>
            <p:nvPr/>
          </p:nvCxnSpPr>
          <p:spPr>
            <a:xfrm flipV="1">
              <a:off x="4208973" y="531197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直線接點 30"/>
            <p:cNvCxnSpPr/>
            <p:nvPr/>
          </p:nvCxnSpPr>
          <p:spPr>
            <a:xfrm flipV="1">
              <a:off x="4771713" y="5314128"/>
              <a:ext cx="144000" cy="83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2" name="直線接點 31"/>
            <p:cNvCxnSpPr/>
            <p:nvPr/>
          </p:nvCxnSpPr>
          <p:spPr>
            <a:xfrm>
              <a:off x="4000477" y="4645164"/>
              <a:ext cx="0" cy="54000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3" name="文字方塊 32"/>
            <p:cNvSpPr txBox="1"/>
            <p:nvPr/>
          </p:nvSpPr>
          <p:spPr>
            <a:xfrm>
              <a:off x="3897565" y="4361663"/>
              <a:ext cx="25006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文字方塊 33"/>
            <p:cNvSpPr txBox="1"/>
            <p:nvPr/>
          </p:nvSpPr>
          <p:spPr>
            <a:xfrm>
              <a:off x="3882935" y="5084296"/>
              <a:ext cx="250068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5" name="直線接點 34"/>
            <p:cNvCxnSpPr/>
            <p:nvPr/>
          </p:nvCxnSpPr>
          <p:spPr>
            <a:xfrm>
              <a:off x="4000477" y="5352628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文字方塊 35"/>
            <p:cNvSpPr txBox="1"/>
            <p:nvPr/>
          </p:nvSpPr>
          <p:spPr>
            <a:xfrm>
              <a:off x="3871709" y="5523281"/>
              <a:ext cx="292815" cy="307777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U</a:t>
              </a:r>
              <a:endParaRPr lang="zh-TW" altLang="en-US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7" name="直線接點 36"/>
            <p:cNvCxnSpPr/>
            <p:nvPr/>
          </p:nvCxnSpPr>
          <p:spPr>
            <a:xfrm>
              <a:off x="5567808" y="4908490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8" name="直線接點 37"/>
            <p:cNvCxnSpPr/>
            <p:nvPr/>
          </p:nvCxnSpPr>
          <p:spPr>
            <a:xfrm>
              <a:off x="5567808" y="4494492"/>
              <a:ext cx="0" cy="192330"/>
            </a:xfrm>
            <a:prstGeom prst="line">
              <a:avLst/>
            </a:prstGeom>
            <a:ln w="12700">
              <a:prstDash val="sysDot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39" name="直線接點 38"/>
            <p:cNvCxnSpPr/>
            <p:nvPr/>
          </p:nvCxnSpPr>
          <p:spPr>
            <a:xfrm>
              <a:off x="5231516" y="4300154"/>
              <a:ext cx="252000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0" name="文字方塊 39"/>
            <p:cNvSpPr txBox="1"/>
            <p:nvPr/>
          </p:nvSpPr>
          <p:spPr>
            <a:xfrm>
              <a:off x="5459895" y="4163720"/>
              <a:ext cx="177221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err="1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1" name="直線接點 40"/>
            <p:cNvCxnSpPr/>
            <p:nvPr/>
          </p:nvCxnSpPr>
          <p:spPr>
            <a:xfrm>
              <a:off x="5687843" y="4296786"/>
              <a:ext cx="1235833" cy="0"/>
            </a:xfrm>
            <a:prstGeom prst="line">
              <a:avLst/>
            </a:prstGeom>
            <a:ln w="12700">
              <a:prstDash val="sysDot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2" name="文字方塊 41"/>
            <p:cNvSpPr txBox="1"/>
            <p:nvPr/>
          </p:nvSpPr>
          <p:spPr>
            <a:xfrm>
              <a:off x="6953719" y="4148654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文字方塊 42"/>
            <p:cNvSpPr txBox="1"/>
            <p:nvPr/>
          </p:nvSpPr>
          <p:spPr>
            <a:xfrm>
              <a:off x="5037148" y="4153007"/>
              <a:ext cx="217296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1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4" name="文字方塊 43"/>
            <p:cNvSpPr txBox="1"/>
            <p:nvPr/>
          </p:nvSpPr>
          <p:spPr>
            <a:xfrm>
              <a:off x="7291673" y="4653799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5" name="右大括弧 44"/>
            <p:cNvSpPr/>
            <p:nvPr/>
          </p:nvSpPr>
          <p:spPr>
            <a:xfrm>
              <a:off x="7186157" y="4488612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6" name="右大括弧 45"/>
            <p:cNvSpPr/>
            <p:nvPr/>
          </p:nvSpPr>
          <p:spPr>
            <a:xfrm rot="16200000">
              <a:off x="4485932" y="4103890"/>
              <a:ext cx="117981" cy="575984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47" name="文字方塊 46"/>
            <p:cNvSpPr txBox="1"/>
            <p:nvPr/>
          </p:nvSpPr>
          <p:spPr>
            <a:xfrm>
              <a:off x="4431338" y="4060098"/>
              <a:ext cx="187240" cy="277854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txBody>
            <a:bodyPr wrap="none" rtlCol="0" anchor="ctr" anchorCtr="0">
              <a:spAutoFit/>
            </a:bodyPr>
            <a:lstStyle/>
            <a:p>
              <a:r>
                <a:rPr lang="en-US" altLang="zh-TW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</a:t>
              </a:r>
              <a:endParaRPr lang="zh-TW" altLang="en-US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群組 3"/>
          <p:cNvGrpSpPr>
            <a:grpSpLocks noChangeAspect="1"/>
          </p:cNvGrpSpPr>
          <p:nvPr/>
        </p:nvGrpSpPr>
        <p:grpSpPr>
          <a:xfrm>
            <a:off x="2771800" y="1628800"/>
            <a:ext cx="1946910" cy="1624429"/>
            <a:chOff x="2771800" y="1577355"/>
            <a:chExt cx="2433638" cy="2030536"/>
          </a:xfrm>
        </p:grpSpPr>
        <p:pic>
          <p:nvPicPr>
            <p:cNvPr id="20485" name="圖片 5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71800" y="2564904"/>
              <a:ext cx="2433638" cy="10429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8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1840" y="1577355"/>
              <a:ext cx="1647825" cy="77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9832" y="2276872"/>
              <a:ext cx="1628775" cy="58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" name="文字方塊 4"/>
          <p:cNvSpPr txBox="1"/>
          <p:nvPr/>
        </p:nvSpPr>
        <p:spPr>
          <a:xfrm>
            <a:off x="1724660" y="3140968"/>
            <a:ext cx="624988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latent factor: towards male, seriousness, etc.</a:t>
            </a:r>
            <a:endParaRPr lang="zh-TW" alt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983251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200" dirty="0" smtClean="0"/>
              <a:t>Matrix Factorization (MF)</a:t>
            </a:r>
            <a:endParaRPr lang="zh-TW" altLang="en-US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530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0" y="907200"/>
                <a:ext cx="9144000" cy="2254976"/>
              </a:xfrm>
            </p:spPr>
            <p:txBody>
              <a:bodyPr/>
              <a:lstStyle/>
              <a:p>
                <a:r>
                  <a:rPr lang="en-US" altLang="zh-TW" dirty="0" smtClean="0"/>
                  <a:t>Objective function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zh-TW" altLang="zh-TW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i="1">
                                  <a:latin typeface="Cambria Math"/>
                                </a:rPr>
                                <m:t>𝑞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𝑝</m:t>
                              </m:r>
                            </m:lim>
                          </m:limLow>
                        </m:fName>
                        <m:e>
                          <m:nary>
                            <m:naryPr>
                              <m:chr m:val="∑"/>
                              <m:limLoc m:val="undOvr"/>
                              <m:supHide m:val="on"/>
                              <m:ctrlPr>
                                <a:rPr lang="zh-TW" altLang="zh-TW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𝑢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)</m:t>
                              </m:r>
                            </m:sub>
                            <m:sup/>
                            <m:e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𝑢𝑖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−</m:t>
                                  </m:r>
                                  <m:sSubSup>
                                    <m:sSubSup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𝑞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  <m:sup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>
                                    <m:sSubPr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𝑝</m:t>
                                      </m:r>
                                    </m:e>
                                    <m:sub>
                                      <m:r>
                                        <a:rPr lang="en-US" altLang="zh-TW" i="1">
                                          <a:latin typeface="Cambria Math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i="1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b="1" i="1" smtClean="0">
                                  <a:latin typeface="Cambria Math"/>
                                </a:rPr>
                                <m:t>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𝑞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+ </m:t>
                              </m:r>
                              <m:sSup>
                                <m:sSupPr>
                                  <m:ctrlPr>
                                    <a:rPr lang="zh-TW" altLang="zh-TW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zh-TW" altLang="zh-TW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zh-TW" altLang="zh-TW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𝑝</m:t>
                                          </m:r>
                                        </m:e>
                                        <m:sub>
                                          <m:r>
                                            <a:rPr lang="en-US" altLang="zh-TW" i="1">
                                              <a:latin typeface="Cambria Math"/>
                                            </a:rPr>
                                            <m:t>𝑢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  <m:sup>
                                  <m:r>
                                    <a:rPr lang="en-US" altLang="zh-TW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i="1">
                                  <a:latin typeface="Cambria Math"/>
                                </a:rPr>
                                <m:t> )</m:t>
                              </m:r>
                            </m:e>
                          </m:nary>
                        </m:e>
                      </m:func>
                    </m:oMath>
                  </m:oMathPara>
                </a14:m>
                <a:endParaRPr lang="zh-TW" altLang="zh-TW" dirty="0"/>
              </a:p>
              <a:p>
                <a:r>
                  <a:rPr lang="en-US" altLang="zh-TW" dirty="0" smtClean="0"/>
                  <a:t>Training</a:t>
                </a:r>
              </a:p>
              <a:p>
                <a:pPr lvl="1"/>
                <a:r>
                  <a:rPr lang="en-US" altLang="zh-TW" dirty="0" smtClean="0"/>
                  <a:t>gradient decent (GD)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22530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0" y="907200"/>
                <a:ext cx="9144000" cy="2254976"/>
              </a:xfrm>
              <a:blipFill rotWithShape="1">
                <a:blip r:embed="rId2"/>
                <a:stretch>
                  <a:fillRect l="-867" t="-2162" b="-459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群組 1"/>
          <p:cNvGrpSpPr/>
          <p:nvPr/>
        </p:nvGrpSpPr>
        <p:grpSpPr>
          <a:xfrm>
            <a:off x="1581150" y="3140968"/>
            <a:ext cx="3986213" cy="1755775"/>
            <a:chOff x="1581150" y="3959225"/>
            <a:chExt cx="3986213" cy="1755775"/>
          </a:xfrm>
        </p:grpSpPr>
        <p:pic>
          <p:nvPicPr>
            <p:cNvPr id="22532" name="圖片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28775" y="3959225"/>
              <a:ext cx="2320925" cy="774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3" name="圖片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1150" y="4606925"/>
              <a:ext cx="3986213" cy="1108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內容版面配置區 2"/>
              <p:cNvSpPr txBox="1">
                <a:spLocks/>
              </p:cNvSpPr>
              <p:nvPr/>
            </p:nvSpPr>
            <p:spPr>
              <a:xfrm>
                <a:off x="0" y="4839543"/>
                <a:ext cx="9144000" cy="1619161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spAutoFit/>
              </a:bodyPr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b="1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2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1800" kern="1200" baseline="0">
                    <a:solidFill>
                      <a:schemeClr val="tx1"/>
                    </a:solidFill>
                    <a:latin typeface="Times New Roman" panose="02020603050405020304" pitchFamily="18" charset="0"/>
                    <a:ea typeface="新細明體" panose="02020500000000000000" pitchFamily="18" charset="-120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1"/>
                <a:r>
                  <a:rPr lang="en-US" altLang="zh-TW" dirty="0" smtClean="0"/>
                  <a:t>Alternating least square (ALS): alternatively fix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𝑢</m:t>
                        </m:r>
                      </m:sub>
                      <m:sup/>
                    </m:sSubSup>
                  </m:oMath>
                </a14:m>
                <a:r>
                  <a:rPr lang="en-US" altLang="zh-TW" dirty="0" smtClean="0"/>
                  <a:t>’s or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zh-TW" i="1">
                            <a:latin typeface="Cambria Math"/>
                          </a:rPr>
                        </m:ctrlPr>
                      </m:sSub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zh-TW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</m:sSubSup>
                  </m:oMath>
                </a14:m>
                <a:r>
                  <a:rPr lang="en-US" altLang="zh-TW" dirty="0"/>
                  <a:t>’s </a:t>
                </a:r>
                <a:r>
                  <a:rPr lang="en-US" altLang="zh-TW" dirty="0" smtClean="0"/>
                  <a:t> and compute the other as a least square problem</a:t>
                </a:r>
              </a:p>
              <a:p>
                <a:r>
                  <a:rPr lang="en-US" altLang="zh-TW" dirty="0" smtClean="0"/>
                  <a:t>Different from SVD (LSA)</a:t>
                </a:r>
              </a:p>
              <a:p>
                <a:pPr lvl="1"/>
                <a:r>
                  <a:rPr lang="en-US" altLang="zh-TW" dirty="0" smtClean="0"/>
                  <a:t>SVD assumes missing entries to be zero (a poor assumption)</a:t>
                </a:r>
                <a:endParaRPr lang="zh-TW" altLang="en-US" dirty="0" smtClean="0"/>
              </a:p>
            </p:txBody>
          </p:sp>
        </mc:Choice>
        <mc:Fallback xmlns="">
          <p:sp>
            <p:nvSpPr>
              <p:cNvPr id="8" name="內容版面配置區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4839543"/>
                <a:ext cx="9144000" cy="1619161"/>
              </a:xfrm>
              <a:prstGeom prst="rect">
                <a:avLst/>
              </a:prstGeom>
              <a:blipFill rotWithShape="1">
                <a:blip r:embed="rId5"/>
                <a:stretch>
                  <a:fillRect l="-867" t="-2264" b="-6792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911260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Overfitting Problem</a:t>
            </a:r>
            <a:endParaRPr lang="zh-TW" altLang="en-US" dirty="0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692630"/>
            <a:ext cx="4871923" cy="4264762"/>
          </a:xfrm>
          <a:prstGeom prst="rect">
            <a:avLst/>
          </a:prstGeom>
        </p:spPr>
      </p:pic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2314480"/>
          </a:xfrm>
        </p:spPr>
        <p:txBody>
          <a:bodyPr/>
          <a:lstStyle/>
          <a:p>
            <a:r>
              <a:rPr lang="en-US" altLang="zh-TW" sz="2800" dirty="0" smtClean="0"/>
              <a:t>A good model is not just to fit all the training data</a:t>
            </a:r>
          </a:p>
          <a:p>
            <a:pPr lvl="1"/>
            <a:r>
              <a:rPr lang="en-US" altLang="zh-TW" sz="2600" dirty="0" smtClean="0"/>
              <a:t>needs  to cover unseen data well which may have distributions slightly different from that of training data</a:t>
            </a:r>
          </a:p>
          <a:p>
            <a:pPr lvl="1"/>
            <a:r>
              <a:rPr lang="en-US" altLang="zh-TW" sz="2600" dirty="0" smtClean="0"/>
              <a:t>too complicated models with too many parameters usually leads to </a:t>
            </a:r>
            <a:r>
              <a:rPr lang="en-US" altLang="zh-TW" sz="2600" dirty="0" err="1" smtClean="0"/>
              <a:t>overfitting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240665719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3600" dirty="0"/>
              <a:t>Extensions </a:t>
            </a:r>
            <a:r>
              <a:rPr lang="en-US" altLang="zh-TW" sz="3600" dirty="0" smtClean="0"/>
              <a:t>of Matrix </a:t>
            </a:r>
            <a:r>
              <a:rPr lang="en-US" altLang="zh-TW" sz="3600" dirty="0"/>
              <a:t>Factorization (MF</a:t>
            </a:r>
            <a:r>
              <a:rPr lang="en-US" altLang="zh-TW" sz="3600" dirty="0" smtClean="0"/>
              <a:t>)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1304973"/>
          </a:xfrm>
        </p:spPr>
        <p:txBody>
          <a:bodyPr/>
          <a:lstStyle/>
          <a:p>
            <a:r>
              <a:rPr lang="en-US" altLang="zh-TW" sz="2600" dirty="0" smtClean="0"/>
              <a:t>Biased MF</a:t>
            </a:r>
          </a:p>
          <a:p>
            <a:pPr lvl="1"/>
            <a:r>
              <a:rPr lang="en-US" altLang="zh-TW" sz="2400" dirty="0" smtClean="0"/>
              <a:t>add global bias  </a:t>
            </a:r>
            <a:r>
              <a:rPr lang="el-GR" altLang="zh-TW" sz="2400" i="1" dirty="0" smtClean="0"/>
              <a:t>μ</a:t>
            </a:r>
            <a:r>
              <a:rPr lang="en-US" altLang="zh-TW" sz="2400" i="1" dirty="0" smtClean="0"/>
              <a:t> </a:t>
            </a:r>
            <a:r>
              <a:rPr lang="en-US" altLang="zh-TW" sz="2400" dirty="0" smtClean="0"/>
              <a:t>(usually = average rating)</a:t>
            </a:r>
            <a:r>
              <a:rPr lang="en-US" altLang="zh-TW" sz="2400" i="1" dirty="0" smtClean="0"/>
              <a:t>  </a:t>
            </a:r>
            <a:r>
              <a:rPr lang="en-US" altLang="zh-TW" sz="2400" dirty="0" smtClean="0"/>
              <a:t>, user bias</a:t>
            </a:r>
            <a:r>
              <a:rPr lang="zh-TW" altLang="en-US" sz="2400" dirty="0" smtClean="0"/>
              <a:t>  </a:t>
            </a:r>
            <a:r>
              <a:rPr lang="en-US" altLang="zh-TW" sz="2400" i="1" dirty="0" err="1" smtClean="0"/>
              <a:t>b</a:t>
            </a:r>
            <a:r>
              <a:rPr lang="en-US" altLang="zh-TW" sz="2400" i="1" baseline="-25000" dirty="0" err="1" smtClean="0"/>
              <a:t>u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, and item bias  </a:t>
            </a:r>
            <a:r>
              <a:rPr lang="en-US" altLang="zh-TW" sz="2400" i="1" dirty="0" smtClean="0"/>
              <a:t>b</a:t>
            </a:r>
            <a:r>
              <a:rPr lang="en-US" altLang="zh-TW" sz="2400" i="1" baseline="-25000" dirty="0" smtClean="0"/>
              <a:t>i</a:t>
            </a:r>
            <a:r>
              <a:rPr lang="zh-TW" altLang="en-US" sz="2400" dirty="0" smtClean="0"/>
              <a:t>  </a:t>
            </a:r>
            <a:r>
              <a:rPr lang="en-US" altLang="zh-TW" sz="2400" dirty="0" smtClean="0"/>
              <a:t>as parameters </a:t>
            </a:r>
            <a:endParaRPr lang="zh-TW" altLang="en-US" sz="2400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327051"/>
            <a:ext cx="3164078" cy="5258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內容版面配置區 1"/>
          <p:cNvSpPr txBox="1">
            <a:spLocks/>
          </p:cNvSpPr>
          <p:nvPr/>
        </p:nvSpPr>
        <p:spPr>
          <a:xfrm>
            <a:off x="0" y="3137134"/>
            <a:ext cx="9144000" cy="935641"/>
          </a:xfrm>
          <a:prstGeom prst="rect">
            <a:avLst/>
          </a:prstGeom>
        </p:spPr>
        <p:txBody>
          <a:bodyPr vert="horz" lIns="91440" tIns="45720" rIns="91440" bIns="45720" rtlCol="0">
            <a:sp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b="1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 baseline="0">
                <a:solidFill>
                  <a:schemeClr val="tx1"/>
                </a:solidFill>
                <a:latin typeface="Times New Roman" panose="02020603050405020304" pitchFamily="18" charset="0"/>
                <a:ea typeface="新細明體" panose="02020500000000000000" pitchFamily="18" charset="-120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600" dirty="0" smtClean="0"/>
              <a:t>Non-negative </a:t>
            </a:r>
            <a:r>
              <a:rPr lang="en-US" altLang="zh-TW" sz="2600" dirty="0"/>
              <a:t>Matrix </a:t>
            </a:r>
            <a:r>
              <a:rPr lang="en-US" altLang="zh-TW" sz="2600" dirty="0" smtClean="0"/>
              <a:t>Factorization</a:t>
            </a:r>
            <a:endParaRPr lang="en-US" altLang="zh-TW" sz="2600" dirty="0"/>
          </a:p>
          <a:p>
            <a:pPr lvl="1"/>
            <a:r>
              <a:rPr lang="en-US" altLang="zh-TW" sz="2400" dirty="0" smtClean="0"/>
              <a:t>restrict </a:t>
            </a:r>
            <a:r>
              <a:rPr lang="en-US" altLang="zh-TW" sz="2400" dirty="0"/>
              <a:t>the value in each component of </a:t>
            </a:r>
            <a:r>
              <a:rPr lang="en-US" altLang="zh-TW" sz="2400" i="1" dirty="0" err="1"/>
              <a:t>p</a:t>
            </a:r>
            <a:r>
              <a:rPr lang="en-US" altLang="zh-TW" sz="2400" i="1" baseline="-25000" dirty="0" err="1"/>
              <a:t>u</a:t>
            </a:r>
            <a:r>
              <a:rPr lang="en-US" altLang="zh-TW" sz="2400" dirty="0"/>
              <a:t> and </a:t>
            </a:r>
            <a:r>
              <a:rPr lang="en-US" altLang="zh-TW" sz="2400" i="1" dirty="0"/>
              <a:t>q</a:t>
            </a:r>
            <a:r>
              <a:rPr lang="en-US" altLang="zh-TW" sz="2400" i="1" baseline="-25000" dirty="0"/>
              <a:t>i</a:t>
            </a:r>
            <a:r>
              <a:rPr lang="zh-TW" altLang="en-US" sz="2400" dirty="0"/>
              <a:t> </a:t>
            </a:r>
            <a:r>
              <a:rPr lang="en-US" altLang="zh-TW" sz="2400" dirty="0"/>
              <a:t>to be </a:t>
            </a:r>
            <a:r>
              <a:rPr lang="en-US" altLang="zh-TW" sz="2400" dirty="0" smtClean="0"/>
              <a:t>non-negative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541861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639493"/>
          </a:xfrm>
        </p:spPr>
        <p:txBody>
          <a:bodyPr>
            <a:spAutoFit/>
          </a:bodyPr>
          <a:lstStyle/>
          <a:p>
            <a:pPr algn="just">
              <a:lnSpc>
                <a:spcPct val="90000"/>
              </a:lnSpc>
            </a:pPr>
            <a:r>
              <a:rPr lang="de-DE" sz="2600" b="1" dirty="0" smtClean="0">
                <a:latin typeface="Times New Roman" pitchFamily="18" charset="0"/>
                <a:cs typeface="Times New Roman" pitchFamily="18" charset="0"/>
              </a:rPr>
              <a:t>LSA and PLSA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Exploiting Latent Semantic Information in Statistical Language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Modeling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”, Proceedings of the IEEE, Aug 2000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“Latent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Semantic Mapping”, IEEE Signal Processing Magazine, Sept. 2005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, Special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Issue on Speech Technology in Human-Machine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Communication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Probabilistic Latent Semantic Indexing”, ACM Special Interest Group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on Information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Retrieval (ACM SIGIR), 1999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Probabilistic Latent Semantic Indexing”, Proc. of  Uncertainty in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Artificial Intelligence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1999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altLang="zh-TW" sz="200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de-DE" sz="2000" smtClean="0">
                <a:latin typeface="Times New Roman" pitchFamily="18" charset="0"/>
                <a:cs typeface="Times New Roman" pitchFamily="18" charset="0"/>
              </a:rPr>
              <a:t>Spoken 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Document Understanding and Organization”, IEEE Signal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Processing Magazine</a:t>
            </a:r>
            <a:r>
              <a:rPr lang="de-DE" sz="2000" dirty="0">
                <a:latin typeface="Times New Roman" pitchFamily="18" charset="0"/>
                <a:cs typeface="Times New Roman" pitchFamily="18" charset="0"/>
              </a:rPr>
              <a:t>, Sept. 2005, Special Issue on Speech Technology in 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Human-Machine  Communication  </a:t>
            </a:r>
          </a:p>
          <a:p>
            <a:pPr algn="just">
              <a:lnSpc>
                <a:spcPct val="90000"/>
              </a:lnSpc>
            </a:pPr>
            <a:r>
              <a:rPr lang="de-DE" sz="2600" b="1" dirty="0">
                <a:latin typeface="Times New Roman" pitchFamily="18" charset="0"/>
                <a:cs typeface="Times New Roman" pitchFamily="18" charset="0"/>
              </a:rPr>
              <a:t>LDA and Gibbs Sampling 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Christopher M. Bishop,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Pattern Recognition and </a:t>
            </a:r>
            <a:r>
              <a:rPr lang="de-DE" sz="2000" dirty="0" err="1" smtClean="0">
                <a:latin typeface="Times New Roman" pitchFamily="18" charset="0"/>
                <a:cs typeface="Times New Roman" pitchFamily="18" charset="0"/>
              </a:rPr>
              <a:t>Machine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 Learning, </a:t>
            </a:r>
            <a:r>
              <a:rPr lang="da-DK" sz="2000" dirty="0" smtClean="0">
                <a:latin typeface="Times New Roman" pitchFamily="18" charset="0"/>
                <a:cs typeface="Times New Roman" pitchFamily="18" charset="0"/>
              </a:rPr>
              <a:t>Springer 2006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Blei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, David M.; Andrew Y. Ng, Michael I. Jordan. "Latent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Dirichlet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Allocation”, Journal of Machine Learning Research 2003</a:t>
            </a:r>
          </a:p>
          <a:p>
            <a:pPr lvl="1">
              <a:lnSpc>
                <a:spcPct val="95000"/>
              </a:lnSpc>
              <a:spcBef>
                <a:spcPts val="100"/>
              </a:spcBef>
            </a:pP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Gregor Heinrich,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de-DE" sz="20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arameter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estimation for text analysis”, 2005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3264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20000"/>
          </a:xfrm>
        </p:spPr>
        <p:txBody>
          <a:bodyPr/>
          <a:lstStyle/>
          <a:p>
            <a:r>
              <a:rPr lang="en-US" altLang="zh-TW" dirty="0" smtClean="0"/>
              <a:t>References</a:t>
            </a:r>
            <a:endParaRPr lang="zh-TW" altLang="en-US" dirty="0"/>
          </a:p>
        </p:txBody>
      </p:sp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0" y="907200"/>
            <a:ext cx="9144000" cy="5355312"/>
          </a:xfrm>
        </p:spPr>
        <p:txBody>
          <a:bodyPr>
            <a:spAutoFit/>
          </a:bodyPr>
          <a:lstStyle/>
          <a:p>
            <a:r>
              <a:rPr lang="en-US" altLang="zh-TW" sz="2600" dirty="0" smtClean="0"/>
              <a:t>Matrix Factorization</a:t>
            </a:r>
            <a:r>
              <a:rPr lang="en-US" altLang="zh-TW" sz="2600" i="1" dirty="0" smtClean="0"/>
              <a:t> 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A Linear Ensemble of Individual and Blended Models for Music Rating Prediction. </a:t>
            </a:r>
            <a:r>
              <a:rPr lang="nl-NL" altLang="zh-TW" sz="2300" dirty="0" smtClean="0"/>
              <a:t>In JMLR W&amp;CP, volume 18, 2011.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Y. </a:t>
            </a:r>
            <a:r>
              <a:rPr lang="en-US" altLang="zh-TW" sz="2300" dirty="0" err="1" smtClean="0"/>
              <a:t>Koren</a:t>
            </a:r>
            <a:r>
              <a:rPr lang="en-US" altLang="zh-TW" sz="2300" dirty="0" smtClean="0"/>
              <a:t>, R. M. Bell, and C. </a:t>
            </a:r>
            <a:r>
              <a:rPr lang="en-US" altLang="zh-TW" sz="2300" dirty="0" err="1" smtClean="0"/>
              <a:t>Volinsky</a:t>
            </a:r>
            <a:r>
              <a:rPr lang="en-US" altLang="zh-TW" sz="2300" dirty="0" smtClean="0"/>
              <a:t>. Matrix factorization techniques for recommender systems. Computer, 42(8):30-37, 2009.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Introduction to Matrix Factorization Methods Collaborative Filtering (</a:t>
            </a:r>
            <a:r>
              <a:rPr lang="en-US" altLang="zh-TW" sz="2300" dirty="0" smtClean="0">
                <a:hlinkClick r:id="rId2"/>
              </a:rPr>
              <a:t>http://www.intelligentmining.com/knowledge/slides/Collaborative.Filtering.Factorization.pdf</a:t>
            </a:r>
            <a:r>
              <a:rPr lang="en-US" altLang="zh-TW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err="1" smtClean="0"/>
              <a:t>GraphLab</a:t>
            </a:r>
            <a:r>
              <a:rPr lang="en-US" altLang="zh-TW" sz="2300" dirty="0" smtClean="0"/>
              <a:t> API: Collaborative Filtering (</a:t>
            </a:r>
            <a:r>
              <a:rPr lang="en-US" altLang="zh-TW" sz="2300" dirty="0" smtClean="0">
                <a:hlinkClick r:id="rId3"/>
              </a:rPr>
              <a:t>http://docs.graphlab.org/collaborative_filtering.html</a:t>
            </a:r>
            <a:r>
              <a:rPr lang="en-US" altLang="zh-TW" sz="2300" dirty="0" smtClean="0"/>
              <a:t>)</a:t>
            </a:r>
          </a:p>
          <a:p>
            <a:pPr lvl="1">
              <a:spcBef>
                <a:spcPts val="800"/>
              </a:spcBef>
              <a:spcAft>
                <a:spcPts val="300"/>
              </a:spcAft>
            </a:pPr>
            <a:r>
              <a:rPr lang="en-US" altLang="zh-TW" sz="2300" dirty="0" smtClean="0"/>
              <a:t>J </a:t>
            </a:r>
            <a:r>
              <a:rPr lang="en-US" altLang="zh-TW" sz="2300" dirty="0" err="1" smtClean="0"/>
              <a:t>Mairal</a:t>
            </a:r>
            <a:r>
              <a:rPr lang="en-US" altLang="zh-TW" sz="2300" dirty="0" smtClean="0"/>
              <a:t>, F Bach, J Ponce, G </a:t>
            </a:r>
            <a:r>
              <a:rPr lang="en-US" altLang="zh-TW" sz="2300" dirty="0" err="1" smtClean="0"/>
              <a:t>Sapiro</a:t>
            </a:r>
            <a:r>
              <a:rPr lang="en-US" altLang="zh-TW" sz="2300" dirty="0" smtClean="0"/>
              <a:t>, Online learning for matrix factorization and sparse coding, The Journal of Machine Learning, 2010 </a:t>
            </a:r>
            <a:endParaRPr lang="zh-TW" altLang="en-US" sz="2300" dirty="0"/>
          </a:p>
        </p:txBody>
      </p:sp>
    </p:spTree>
    <p:extLst>
      <p:ext uri="{BB962C8B-B14F-4D97-AF65-F5344CB8AC3E}">
        <p14:creationId xmlns:p14="http://schemas.microsoft.com/office/powerpoint/2010/main" val="353309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864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2600" b="1" dirty="0">
                <a:latin typeface="Times New Roman" pitchFamily="18" charset="0"/>
                <a:cs typeface="Times New Roman" pitchFamily="18" charset="0"/>
              </a:rPr>
              <a:t>Latent Semantic Analysis (LSA) </a:t>
            </a:r>
            <a:r>
              <a:rPr lang="en-US" altLang="zh-TW" sz="26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altLang="zh-TW" sz="2600" b="1" dirty="0" smtClean="0">
                <a:solidFill>
                  <a:schemeClr val="tx1"/>
                </a:solidFill>
                <a:latin typeface="Times New Roman" pitchFamily="18" charset="0"/>
              </a:rPr>
              <a:t>Word-Document Matrix Representation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72000"/>
            <a:ext cx="9144000" cy="5945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Vocabulary V of size M and Corpus T of size N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V={w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,w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M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 the i-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word    ,e.g. M=2</a:t>
            </a:r>
            <a:r>
              <a:rPr lang="en-US" altLang="zh-TW" sz="2200" dirty="0" smtClean="0">
                <a:latin typeface="AR MinchoL JIS" pitchFamily="49" charset="-128"/>
                <a:ea typeface="AR MinchoL JIS" pitchFamily="49" charset="-128"/>
                <a:cs typeface="Times New Roman" pitchFamily="18" charset="0"/>
              </a:rPr>
              <a:t>×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4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T={d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,d</a:t>
            </a:r>
            <a:r>
              <a:rPr lang="en-US" altLang="zh-TW" sz="22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,..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}   , 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:  the j-</a:t>
            </a:r>
            <a:r>
              <a:rPr lang="en-US" altLang="zh-TW" sz="2200" dirty="0" err="1" smtClean="0">
                <a:latin typeface="Times New Roman" pitchFamily="18" charset="0"/>
                <a:cs typeface="Times New Roman" pitchFamily="18" charset="0"/>
              </a:rPr>
              <a:t>th</a:t>
            </a:r>
            <a:r>
              <a:rPr lang="en-US" altLang="zh-TW" sz="2200" dirty="0" smtClean="0">
                <a:latin typeface="Times New Roman" pitchFamily="18" charset="0"/>
                <a:cs typeface="Times New Roman" pitchFamily="18" charset="0"/>
              </a:rPr>
              <a:t> document  ,e.g. N=10</a:t>
            </a:r>
            <a:r>
              <a:rPr lang="en-US" altLang="zh-TW" sz="2200" baseline="30000" dirty="0" smtClean="0">
                <a:latin typeface="Times New Roman" pitchFamily="18" charset="0"/>
                <a:cs typeface="Times New Roman" pitchFamily="18" charset="0"/>
              </a:rPr>
              <a:t>5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number of times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occurs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	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total number of words present in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   	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Σ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l-GR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: total number of times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occurs in T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  <a:spcAft>
                <a:spcPct val="50000"/>
              </a:spcAft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8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l-GR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80000"/>
              </a:lnSpc>
              <a:spcBef>
                <a:spcPct val="50000"/>
              </a:spcBef>
            </a:pPr>
            <a:r>
              <a:rPr lang="en-US" altLang="zh-TW" sz="2400" b="1" dirty="0" smtClean="0">
                <a:latin typeface="Times New Roman" pitchFamily="18" charset="0"/>
              </a:rPr>
              <a:t>Word-Document Matrix W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	</a:t>
            </a: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200" dirty="0" smtClean="0">
                <a:latin typeface="Times New Roman" pitchFamily="18" charset="0"/>
              </a:rPr>
              <a:t>	</a:t>
            </a:r>
            <a:r>
              <a:rPr lang="en-US" altLang="zh-TW" sz="2000" dirty="0" smtClean="0">
                <a:latin typeface="Times New Roman" pitchFamily="18" charset="0"/>
              </a:rPr>
              <a:t>W = [</a:t>
            </a:r>
            <a:r>
              <a:rPr lang="en-US" altLang="zh-TW" sz="2000" dirty="0" err="1" smtClean="0">
                <a:latin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</a:rPr>
              <a:t>ij</a:t>
            </a:r>
            <a:r>
              <a:rPr lang="en-US" altLang="zh-TW" sz="2000" dirty="0" smtClean="0">
                <a:latin typeface="Times New Roman" pitchFamily="18" charset="0"/>
              </a:rPr>
              <a:t>]</a:t>
            </a: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80000"/>
              </a:lnSpc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300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each row of W is a N-dim “feature vector” for a word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respect to all documents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each column of W is a M-dim “feature vector” for a document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respect to all words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el-GR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076" name="Object 5"/>
          <p:cNvGraphicFramePr>
            <a:graphicFrameLocks noGrp="1" noChangeAspect="1"/>
          </p:cNvGraphicFramePr>
          <p:nvPr>
            <p:ph sz="half" idx="2"/>
          </p:nvPr>
        </p:nvGraphicFramePr>
        <p:xfrm>
          <a:off x="482600" y="2554288"/>
          <a:ext cx="8743950" cy="1566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94" name="方程式" r:id="rId3" imgW="6019800" imgH="1079500" progId="Equation.3">
                  <p:embed/>
                </p:oleObj>
              </mc:Choice>
              <mc:Fallback>
                <p:oleObj name="方程式" r:id="rId3" imgW="6019800" imgH="10795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600" y="2554288"/>
                        <a:ext cx="8743950" cy="1566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77" name="Group 29"/>
          <p:cNvGrpSpPr>
            <a:grpSpLocks/>
          </p:cNvGrpSpPr>
          <p:nvPr/>
        </p:nvGrpSpPr>
        <p:grpSpPr bwMode="auto">
          <a:xfrm>
            <a:off x="4110038" y="3895725"/>
            <a:ext cx="2547937" cy="1779588"/>
            <a:chOff x="2589" y="2454"/>
            <a:chExt cx="1605" cy="1121"/>
          </a:xfrm>
        </p:grpSpPr>
        <p:sp>
          <p:nvSpPr>
            <p:cNvPr id="3078" name="Rectangle 14"/>
            <p:cNvSpPr>
              <a:spLocks noChangeArrowheads="1"/>
            </p:cNvSpPr>
            <p:nvPr/>
          </p:nvSpPr>
          <p:spPr bwMode="auto">
            <a:xfrm>
              <a:off x="2845" y="2694"/>
              <a:ext cx="1214" cy="806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079" name="Text Box 15"/>
            <p:cNvSpPr txBox="1">
              <a:spLocks noChangeArrowheads="1"/>
            </p:cNvSpPr>
            <p:nvPr/>
          </p:nvSpPr>
          <p:spPr bwMode="auto">
            <a:xfrm>
              <a:off x="2756" y="2454"/>
              <a:ext cx="143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1  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2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........ 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j </a:t>
              </a:r>
              <a:r>
                <a:rPr lang="en-US" altLang="zh-TW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3080" name="Line 17"/>
            <p:cNvSpPr>
              <a:spLocks noChangeShapeType="1"/>
            </p:cNvSpPr>
            <p:nvPr/>
          </p:nvSpPr>
          <p:spPr bwMode="auto">
            <a:xfrm>
              <a:off x="2845" y="3218"/>
              <a:ext cx="58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81" name="Line 18"/>
            <p:cNvSpPr>
              <a:spLocks noChangeShapeType="1"/>
            </p:cNvSpPr>
            <p:nvPr/>
          </p:nvSpPr>
          <p:spPr bwMode="auto">
            <a:xfrm flipH="1">
              <a:off x="3543" y="2694"/>
              <a:ext cx="0" cy="4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grpSp>
          <p:nvGrpSpPr>
            <p:cNvPr id="3082" name="Group 22"/>
            <p:cNvGrpSpPr>
              <a:grpSpLocks/>
            </p:cNvGrpSpPr>
            <p:nvPr/>
          </p:nvGrpSpPr>
          <p:grpSpPr bwMode="auto">
            <a:xfrm>
              <a:off x="2589" y="2600"/>
              <a:ext cx="329" cy="975"/>
              <a:chOff x="2336" y="3013"/>
              <a:chExt cx="329" cy="975"/>
            </a:xfrm>
          </p:grpSpPr>
          <p:sp>
            <p:nvSpPr>
              <p:cNvPr id="3084" name="Text Box 16"/>
              <p:cNvSpPr txBox="1">
                <a:spLocks noChangeArrowheads="1"/>
              </p:cNvSpPr>
              <p:nvPr/>
            </p:nvSpPr>
            <p:spPr bwMode="auto">
              <a:xfrm>
                <a:off x="2336" y="3013"/>
                <a:ext cx="329" cy="9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1 </a:t>
                </a: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2</a:t>
                </a:r>
              </a:p>
              <a:p>
                <a:pPr eaLnBrk="1" hangingPunct="1">
                  <a:spcBef>
                    <a:spcPct val="8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i</a:t>
                </a:r>
              </a:p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rgbClr val="000066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rgbClr val="000066"/>
                    </a:solidFill>
                    <a:latin typeface="Times New Roman" pitchFamily="18" charset="0"/>
                  </a:rPr>
                  <a:t>M</a:t>
                </a:r>
                <a:endParaRPr lang="en-US" altLang="zh-TW">
                  <a:solidFill>
                    <a:srgbClr val="000066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3085" name="Line 20"/>
              <p:cNvSpPr>
                <a:spLocks noChangeShapeType="1"/>
              </p:cNvSpPr>
              <p:nvPr/>
            </p:nvSpPr>
            <p:spPr bwMode="auto">
              <a:xfrm>
                <a:off x="2460" y="3702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3086" name="Line 21"/>
              <p:cNvSpPr>
                <a:spLocks noChangeShapeType="1"/>
              </p:cNvSpPr>
              <p:nvPr/>
            </p:nvSpPr>
            <p:spPr bwMode="auto">
              <a:xfrm>
                <a:off x="2460" y="3430"/>
                <a:ext cx="0" cy="6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3083" name="Text Box 19"/>
            <p:cNvSpPr txBox="1">
              <a:spLocks noChangeArrowheads="1"/>
            </p:cNvSpPr>
            <p:nvPr/>
          </p:nvSpPr>
          <p:spPr bwMode="auto">
            <a:xfrm>
              <a:off x="3391" y="3100"/>
              <a:ext cx="295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w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ij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5" name="Line 2"/>
          <p:cNvSpPr>
            <a:spLocks noChangeShapeType="1"/>
          </p:cNvSpPr>
          <p:nvPr/>
        </p:nvSpPr>
        <p:spPr bwMode="auto">
          <a:xfrm>
            <a:off x="0" y="90872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t" anchorCtr="0">
            <a:spAutoFit/>
          </a:bodyPr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1186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0" t="9381" r="-2" b="1276"/>
          <a:stretch>
            <a:fillRect/>
          </a:stretch>
        </p:blipFill>
        <p:spPr bwMode="auto">
          <a:xfrm>
            <a:off x="323850" y="907200"/>
            <a:ext cx="8424863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l" eaLnBrk="1" hangingPunct="1"/>
            <a:r>
              <a:rPr lang="en-US" altLang="zh-TW" sz="3300" b="1" dirty="0">
                <a:latin typeface="Times New Roman" pitchFamily="18" charset="0"/>
                <a:cs typeface="Times New Roman" pitchFamily="18" charset="0"/>
              </a:rPr>
              <a:t>Latent Semantic Analysis (LSA</a:t>
            </a:r>
            <a:r>
              <a:rPr lang="en-US" altLang="zh-TW" sz="33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en-US" altLang="zh-TW" sz="3300" b="1" dirty="0" smtClean="0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6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矩形 3"/>
          <p:cNvSpPr/>
          <p:nvPr/>
        </p:nvSpPr>
        <p:spPr>
          <a:xfrm>
            <a:off x="5177737" y="1497523"/>
            <a:ext cx="144016" cy="2880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5076056" y="1374636"/>
            <a:ext cx="28803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aseline="-25000" dirty="0"/>
              <a:t>j</a:t>
            </a:r>
            <a:endParaRPr lang="zh-TW" altLang="en-US" sz="2000" baseline="-25000" dirty="0"/>
          </a:p>
        </p:txBody>
      </p:sp>
    </p:spTree>
    <p:extLst>
      <p:ext uri="{BB962C8B-B14F-4D97-AF65-F5344CB8AC3E}">
        <p14:creationId xmlns:p14="http://schemas.microsoft.com/office/powerpoint/2010/main" val="30571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Dimensionality Reduction (1/2)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907200"/>
            <a:ext cx="9144000" cy="285719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180975" indent="-180975" eaLnBrk="1" hangingPunct="1">
              <a:spcBef>
                <a:spcPct val="0"/>
              </a:spcBef>
            </a:pPr>
            <a:r>
              <a:rPr lang="en-US" altLang="zh-TW" sz="2800" b="1" baseline="30000" dirty="0" smtClean="0">
                <a:latin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0"/>
              </a:spcBef>
            </a:pPr>
            <a:r>
              <a:rPr lang="en-US" altLang="zh-TW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4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ts val="600"/>
              </a:spcBef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dimensionality reduction: selection of R largest eigenvalues (R=800 for example)</a:t>
            </a: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spcBef>
                <a:spcPct val="0"/>
              </a:spcBef>
            </a:pPr>
            <a:endParaRPr lang="en-US" altLang="zh-TW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148" name="Object 17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846263" y="3143250"/>
          <a:ext cx="4751387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98" name="方程式" r:id="rId3" imgW="2921000" imgH="228600" progId="Equation.3">
                  <p:embed/>
                </p:oleObj>
              </mc:Choice>
              <mc:Fallback>
                <p:oleObj name="方程式" r:id="rId3" imgW="29210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6263" y="3143250"/>
                        <a:ext cx="4751387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149" name="Group 27"/>
          <p:cNvGrpSpPr>
            <a:grpSpLocks/>
          </p:cNvGrpSpPr>
          <p:nvPr/>
        </p:nvGrpSpPr>
        <p:grpSpPr bwMode="auto">
          <a:xfrm>
            <a:off x="350838" y="857250"/>
            <a:ext cx="1898650" cy="484188"/>
            <a:chOff x="221" y="515"/>
            <a:chExt cx="1196" cy="305"/>
          </a:xfrm>
        </p:grpSpPr>
        <p:graphicFrame>
          <p:nvGraphicFramePr>
            <p:cNvPr id="6168" name="Object 19"/>
            <p:cNvGraphicFramePr>
              <a:graphicFrameLocks noChangeAspect="1"/>
            </p:cNvGraphicFramePr>
            <p:nvPr/>
          </p:nvGraphicFramePr>
          <p:xfrm>
            <a:off x="221" y="527"/>
            <a:ext cx="1196" cy="29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599" name="方程式" r:id="rId5" imgW="875920" imgH="215806" progId="Equation.3">
                    <p:embed/>
                  </p:oleObj>
                </mc:Choice>
                <mc:Fallback>
                  <p:oleObj name="方程式" r:id="rId5" imgW="875920" imgH="215806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1" y="527"/>
                          <a:ext cx="1196" cy="29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9" name="Text Box 22"/>
            <p:cNvSpPr txBox="1">
              <a:spLocks noChangeArrowheads="1"/>
            </p:cNvSpPr>
            <p:nvPr/>
          </p:nvSpPr>
          <p:spPr bwMode="auto">
            <a:xfrm>
              <a:off x="555" y="521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T</a:t>
              </a:r>
              <a:endParaRPr lang="en-US" altLang="zh-TW" b="1"/>
            </a:p>
          </p:txBody>
        </p:sp>
        <p:sp>
          <p:nvSpPr>
            <p:cNvPr id="6170" name="Text Box 23"/>
            <p:cNvSpPr txBox="1">
              <a:spLocks noChangeArrowheads="1"/>
            </p:cNvSpPr>
            <p:nvPr/>
          </p:nvSpPr>
          <p:spPr bwMode="auto">
            <a:xfrm>
              <a:off x="1019" y="515"/>
              <a:ext cx="216" cy="1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sz="1200" b="1">
                  <a:latin typeface="Times New Roman" pitchFamily="18" charset="0"/>
                </a:rPr>
                <a:t>2</a:t>
              </a:r>
              <a:endParaRPr lang="en-US" altLang="zh-TW" b="1"/>
            </a:p>
          </p:txBody>
        </p:sp>
      </p:grpSp>
      <p:graphicFrame>
        <p:nvGraphicFramePr>
          <p:cNvPr id="6157" name="Object 27"/>
          <p:cNvGraphicFramePr>
            <a:graphicFrameLocks noGrp="1" noChangeAspect="1"/>
          </p:cNvGraphicFramePr>
          <p:nvPr/>
        </p:nvGraphicFramePr>
        <p:xfrm>
          <a:off x="655638" y="1306513"/>
          <a:ext cx="5416550" cy="64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0" name="方程式" r:id="rId7" imgW="3975100" imgH="482600" progId="Equation.3">
                  <p:embed/>
                </p:oleObj>
              </mc:Choice>
              <mc:Fallback>
                <p:oleObj name="方程式" r:id="rId7" imgW="3975100" imgH="482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5638" y="1306513"/>
                        <a:ext cx="5416550" cy="64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8" name="Object 30"/>
          <p:cNvGraphicFramePr>
            <a:graphicFrameLocks noGrp="1" noChangeAspect="1"/>
          </p:cNvGraphicFramePr>
          <p:nvPr/>
        </p:nvGraphicFramePr>
        <p:xfrm>
          <a:off x="665163" y="1892300"/>
          <a:ext cx="5907087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1" name="方程式" r:id="rId9" imgW="4368800" imgH="241300" progId="Equation.3">
                  <p:embed/>
                </p:oleObj>
              </mc:Choice>
              <mc:Fallback>
                <p:oleObj name="方程式" r:id="rId9" imgW="4368800" imgH="2413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5163" y="1892300"/>
                        <a:ext cx="5907087" cy="322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9" name="Object 31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779324965"/>
              </p:ext>
            </p:extLst>
          </p:nvPr>
        </p:nvGraphicFramePr>
        <p:xfrm>
          <a:off x="552450" y="2187575"/>
          <a:ext cx="5186363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2" name="方程式" r:id="rId11" imgW="4203360" imgH="342720" progId="Equation.3">
                  <p:embed/>
                </p:oleObj>
              </mc:Choice>
              <mc:Fallback>
                <p:oleObj name="方程式" r:id="rId11" imgW="4203360" imgH="34272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2450" y="2187575"/>
                        <a:ext cx="5186363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20"/>
          <p:cNvSpPr txBox="1">
            <a:spLocks noChangeArrowheads="1"/>
          </p:cNvSpPr>
          <p:nvPr/>
        </p:nvSpPr>
        <p:spPr bwMode="auto">
          <a:xfrm>
            <a:off x="3133725" y="3441700"/>
            <a:ext cx="44577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/>
            <a:r>
              <a:rPr lang="en-US" altLang="zh-TW" dirty="0">
                <a:latin typeface="Times New Roman" pitchFamily="18" charset="0"/>
              </a:rPr>
              <a:t>R “concepts” or “latent semantic concepts”</a:t>
            </a:r>
            <a:endParaRPr lang="en-US" altLang="zh-TW" dirty="0"/>
          </a:p>
        </p:txBody>
      </p:sp>
      <p:graphicFrame>
        <p:nvGraphicFramePr>
          <p:cNvPr id="6161" name="Object 32"/>
          <p:cNvGraphicFramePr>
            <a:graphicFrameLocks noGrp="1" noChangeAspect="1"/>
          </p:cNvGraphicFramePr>
          <p:nvPr/>
        </p:nvGraphicFramePr>
        <p:xfrm>
          <a:off x="2555875" y="2500313"/>
          <a:ext cx="4841875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03" name="方程式" r:id="rId13" imgW="3632200" imgH="228600" progId="Equation.3">
                  <p:embed/>
                </p:oleObj>
              </mc:Choice>
              <mc:Fallback>
                <p:oleObj name="方程式" r:id="rId13" imgW="3632200" imgH="2286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875" y="2500313"/>
                        <a:ext cx="4841875" cy="29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pic>
        <p:nvPicPr>
          <p:cNvPr id="29" name="圖片 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3789040"/>
            <a:ext cx="8891587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7056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Dimensionality Reduction (2/2)</a:t>
            </a:r>
          </a:p>
        </p:txBody>
      </p:sp>
      <p:grpSp>
        <p:nvGrpSpPr>
          <p:cNvPr id="50" name="群組 49"/>
          <p:cNvGrpSpPr/>
          <p:nvPr/>
        </p:nvGrpSpPr>
        <p:grpSpPr>
          <a:xfrm>
            <a:off x="0" y="888984"/>
            <a:ext cx="9144000" cy="3072275"/>
            <a:chOff x="0" y="3221443"/>
            <a:chExt cx="9144000" cy="3072275"/>
          </a:xfrm>
        </p:grpSpPr>
        <p:sp>
          <p:nvSpPr>
            <p:cNvPr id="51" name="Rectangle 3"/>
            <p:cNvSpPr txBox="1">
              <a:spLocks noChangeArrowheads="1"/>
            </p:cNvSpPr>
            <p:nvPr/>
          </p:nvSpPr>
          <p:spPr bwMode="auto">
            <a:xfrm>
              <a:off x="0" y="3356992"/>
              <a:ext cx="9144000" cy="233140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marL="342900" indent="-3429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rtl="0" fontAlgn="base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80975" indent="-180975">
                <a:spcBef>
                  <a:spcPct val="0"/>
                </a:spcBef>
              </a:pPr>
              <a:r>
                <a:rPr lang="en-US" altLang="zh-TW" sz="2800" b="1" baseline="30000" dirty="0" smtClean="0">
                  <a:latin typeface="Times New Roman" pitchFamily="18" charset="0"/>
                </a:rPr>
                <a:t> </a:t>
              </a:r>
            </a:p>
            <a:p>
              <a:pPr marL="542925" lvl="1" indent="-182563">
                <a:spcBef>
                  <a:spcPts val="500"/>
                </a:spcBef>
              </a:pPr>
              <a:r>
                <a:rPr lang="en-US" altLang="zh-TW" sz="2000" dirty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l-GR" altLang="zh-TW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>
                <a:latin typeface="Times New Roman" pitchFamily="18" charset="0"/>
                <a:cs typeface="Times New Roman" pitchFamily="18" charset="0"/>
              </a:endParaRPr>
            </a:p>
            <a:p>
              <a:pPr marL="180975" indent="-180975">
                <a:spcBef>
                  <a:spcPct val="0"/>
                </a:spcBef>
              </a:pPr>
              <a:endParaRPr lang="en-US" altLang="zh-TW" sz="2800" b="1" baseline="30000" dirty="0" smtClean="0">
                <a:latin typeface="Times New Roman" pitchFamily="18" charset="0"/>
                <a:cs typeface="Times New Roman" pitchFamily="18" charset="0"/>
              </a:endParaRPr>
            </a:p>
            <a:p>
              <a:pPr marL="542925" lvl="1" indent="-182563">
                <a:spcBef>
                  <a:spcPts val="800"/>
                </a:spcBef>
              </a:pPr>
              <a:r>
                <a:rPr lang="en-US" altLang="zh-TW" sz="2000" dirty="0" smtClean="0">
                  <a:latin typeface="Times New Roman" pitchFamily="18" charset="0"/>
                  <a:cs typeface="Times New Roman" pitchFamily="18" charset="0"/>
                </a:rPr>
                <a:t> dimensionality reduction: selection of R largest eigenvalues</a:t>
              </a:r>
              <a:endParaRPr lang="el-GR" altLang="zh-TW" sz="2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52" name="Group 39"/>
            <p:cNvGrpSpPr>
              <a:grpSpLocks/>
            </p:cNvGrpSpPr>
            <p:nvPr/>
          </p:nvGrpSpPr>
          <p:grpSpPr bwMode="auto">
            <a:xfrm>
              <a:off x="242885" y="3221443"/>
              <a:ext cx="2136775" cy="528638"/>
              <a:chOff x="201" y="2235"/>
              <a:chExt cx="1346" cy="333"/>
            </a:xfrm>
          </p:grpSpPr>
          <p:graphicFrame>
            <p:nvGraphicFramePr>
              <p:cNvPr id="61" name="Object 21"/>
              <p:cNvGraphicFramePr>
                <a:graphicFrameLocks noChangeAspect="1"/>
              </p:cNvGraphicFramePr>
              <p:nvPr/>
            </p:nvGraphicFramePr>
            <p:xfrm>
              <a:off x="201" y="2275"/>
              <a:ext cx="1208" cy="293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6" name="方程式" r:id="rId3" imgW="901309" imgH="215806" progId="Equation.3">
                      <p:embed/>
                    </p:oleObj>
                  </mc:Choice>
                  <mc:Fallback>
                    <p:oleObj name="方程式" r:id="rId3" imgW="901309" imgH="21580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01" y="2275"/>
                            <a:ext cx="1208" cy="293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2" name="Text Box 24"/>
              <p:cNvSpPr txBox="1">
                <a:spLocks noChangeArrowheads="1"/>
              </p:cNvSpPr>
              <p:nvPr/>
            </p:nvSpPr>
            <p:spPr bwMode="auto">
              <a:xfrm>
                <a:off x="1087" y="2235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2</a:t>
                </a:r>
                <a:endParaRPr lang="en-US" altLang="zh-TW" b="1"/>
              </a:p>
            </p:txBody>
          </p:sp>
          <p:sp>
            <p:nvSpPr>
              <p:cNvPr id="63" name="Text Box 25"/>
              <p:cNvSpPr txBox="1">
                <a:spLocks noChangeArrowheads="1"/>
              </p:cNvSpPr>
              <p:nvPr/>
            </p:nvSpPr>
            <p:spPr bwMode="auto">
              <a:xfrm>
                <a:off x="364" y="2263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T</a:t>
                </a:r>
                <a:endParaRPr lang="en-US" altLang="zh-TW" b="1"/>
              </a:p>
            </p:txBody>
          </p:sp>
          <p:sp>
            <p:nvSpPr>
              <p:cNvPr id="64" name="Text Box 30"/>
              <p:cNvSpPr txBox="1">
                <a:spLocks noChangeArrowheads="1"/>
              </p:cNvSpPr>
              <p:nvPr/>
            </p:nvSpPr>
            <p:spPr bwMode="auto">
              <a:xfrm>
                <a:off x="1331" y="2250"/>
                <a:ext cx="216" cy="1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/>
                <a:r>
                  <a:rPr lang="en-US" altLang="zh-TW" sz="1200" b="1">
                    <a:latin typeface="Times New Roman" pitchFamily="18" charset="0"/>
                  </a:rPr>
                  <a:t>T</a:t>
                </a:r>
                <a:endParaRPr lang="en-US" altLang="zh-TW" b="1"/>
              </a:p>
            </p:txBody>
          </p:sp>
        </p:grpSp>
        <p:graphicFrame>
          <p:nvGraphicFramePr>
            <p:cNvPr id="53" name="Object 3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132762091"/>
                </p:ext>
              </p:extLst>
            </p:nvPr>
          </p:nvGraphicFramePr>
          <p:xfrm>
            <a:off x="642938" y="4648713"/>
            <a:ext cx="5865812" cy="4746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7" name="方程式" r:id="rId5" imgW="3568700" imgH="292100" progId="Equation.3">
                    <p:embed/>
                  </p:oleObj>
                </mc:Choice>
                <mc:Fallback>
                  <p:oleObj name="方程式" r:id="rId5" imgW="3568700" imgH="2921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2938" y="4648713"/>
                          <a:ext cx="5865812" cy="4746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4" name="Text Box 35"/>
            <p:cNvSpPr txBox="1">
              <a:spLocks noChangeArrowheads="1"/>
            </p:cNvSpPr>
            <p:nvPr/>
          </p:nvSpPr>
          <p:spPr bwMode="auto">
            <a:xfrm>
              <a:off x="2517636" y="4976796"/>
              <a:ext cx="6310312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s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baseline="30000" dirty="0">
                  <a:latin typeface="Times New Roman" pitchFamily="18" charset="0"/>
                </a:rPr>
                <a:t>2</a:t>
              </a:r>
              <a:r>
                <a:rPr lang="en-US" altLang="zh-TW" baseline="-25000" dirty="0">
                  <a:latin typeface="Times New Roman" pitchFamily="18" charset="0"/>
                </a:rPr>
                <a:t> </a:t>
              </a:r>
              <a:r>
                <a:rPr lang="en-US" altLang="zh-TW" dirty="0">
                  <a:latin typeface="Times New Roman" pitchFamily="18" charset="0"/>
                </a:rPr>
                <a:t>: weights (significance of the “component matrices” </a:t>
              </a:r>
              <a:r>
                <a:rPr lang="en-US" altLang="zh-TW" dirty="0" err="1" smtClean="0">
                  <a:latin typeface="Times New Roman" pitchFamily="18" charset="0"/>
                </a:rPr>
                <a:t>e</a:t>
              </a:r>
              <a:r>
                <a:rPr lang="en-US" altLang="zh-TW" dirty="0" err="1" smtClean="0">
                  <a:latin typeface="Times New Roman"/>
                  <a:cs typeface="Times New Roman"/>
                </a:rPr>
                <a:t>′</a:t>
              </a:r>
              <a:r>
                <a:rPr lang="en-US" altLang="zh-TW" baseline="-25000" dirty="0" err="1" smtClean="0">
                  <a:latin typeface="Times New Roman" pitchFamily="18" charset="0"/>
                </a:rPr>
                <a:t>i</a:t>
              </a:r>
              <a:r>
                <a:rPr lang="en-US" altLang="zh-TW" baseline="-25000" dirty="0" smtClean="0">
                  <a:latin typeface="Times New Roman" pitchFamily="18" charset="0"/>
                </a:rPr>
                <a:t> </a:t>
              </a:r>
              <a:r>
                <a:rPr lang="en-US" altLang="zh-TW" dirty="0" err="1" smtClean="0">
                  <a:latin typeface="Times New Roman" pitchFamily="18" charset="0"/>
                </a:rPr>
                <a:t>e</a:t>
              </a:r>
              <a:r>
                <a:rPr lang="en-US" altLang="zh-TW" dirty="0" err="1">
                  <a:latin typeface="Times New Roman"/>
                  <a:cs typeface="Times New Roman"/>
                </a:rPr>
                <a:t>′</a:t>
              </a:r>
              <a:r>
                <a:rPr lang="en-US" altLang="zh-TW" baseline="-25000" dirty="0" err="1" smtClean="0">
                  <a:latin typeface="Times New Roman" pitchFamily="18" charset="0"/>
                </a:rPr>
                <a:t>i</a:t>
              </a:r>
              <a:r>
                <a:rPr lang="en-US" altLang="zh-TW" baseline="30000" dirty="0" err="1" smtClean="0">
                  <a:latin typeface="Times New Roman" pitchFamily="18" charset="0"/>
                </a:rPr>
                <a:t>T</a:t>
              </a:r>
              <a:r>
                <a:rPr lang="en-US" altLang="zh-TW" dirty="0">
                  <a:latin typeface="Times New Roman" pitchFamily="18" charset="0"/>
                </a:rPr>
                <a:t>)</a:t>
              </a:r>
            </a:p>
          </p:txBody>
        </p:sp>
        <p:graphicFrame>
          <p:nvGraphicFramePr>
            <p:cNvPr id="55" name="Object 3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52355441"/>
                </p:ext>
              </p:extLst>
            </p:nvPr>
          </p:nvGraphicFramePr>
          <p:xfrm>
            <a:off x="1866900" y="5617443"/>
            <a:ext cx="4903788" cy="330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468" name="方程式" r:id="rId7" imgW="2984500" imgH="203200" progId="Equation.3">
                    <p:embed/>
                  </p:oleObj>
                </mc:Choice>
                <mc:Fallback>
                  <p:oleObj name="方程式" r:id="rId7" imgW="29845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66900" y="5617443"/>
                          <a:ext cx="4903788" cy="330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6" name="Text Box 38"/>
            <p:cNvSpPr txBox="1">
              <a:spLocks noChangeArrowheads="1"/>
            </p:cNvSpPr>
            <p:nvPr/>
          </p:nvSpPr>
          <p:spPr bwMode="auto">
            <a:xfrm>
              <a:off x="3117850" y="5953993"/>
              <a:ext cx="45259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/>
              <a:r>
                <a:rPr lang="en-US" altLang="zh-TW" dirty="0">
                  <a:latin typeface="Times New Roman" pitchFamily="18" charset="0"/>
                </a:rPr>
                <a:t>R “concepts” or “latent semantic concepts”</a:t>
              </a:r>
            </a:p>
          </p:txBody>
        </p:sp>
        <p:sp>
          <p:nvSpPr>
            <p:cNvPr id="57" name="Text Box 32"/>
            <p:cNvSpPr txBox="1">
              <a:spLocks noChangeArrowheads="1"/>
            </p:cNvSpPr>
            <p:nvPr/>
          </p:nvSpPr>
          <p:spPr bwMode="auto">
            <a:xfrm>
              <a:off x="576709" y="3719519"/>
              <a:ext cx="8459787" cy="60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ts val="500"/>
                </a:spcBef>
              </a:pPr>
              <a:r>
                <a:rPr lang="en-US" altLang="zh-TW" dirty="0">
                  <a:latin typeface="Times New Roman" pitchFamily="18" charset="0"/>
                </a:rPr>
                <a:t>(</a:t>
              </a:r>
              <a:r>
                <a:rPr lang="en-US" altLang="zh-TW" dirty="0" err="1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, j) element of W</a:t>
              </a:r>
              <a:r>
                <a:rPr lang="en-US" altLang="zh-TW" baseline="30000" dirty="0">
                  <a:latin typeface="Times New Roman" pitchFamily="18" charset="0"/>
                </a:rPr>
                <a:t>T </a:t>
              </a:r>
              <a:r>
                <a:rPr lang="en-US" altLang="zh-TW" dirty="0">
                  <a:latin typeface="Times New Roman" pitchFamily="18" charset="0"/>
                </a:rPr>
                <a:t>W : inner product of </a:t>
              </a:r>
              <a:r>
                <a:rPr lang="en-US" altLang="zh-TW" dirty="0" err="1">
                  <a:latin typeface="Times New Roman" pitchFamily="18" charset="0"/>
                </a:rPr>
                <a:t>i-th</a:t>
              </a:r>
              <a:r>
                <a:rPr lang="en-US" altLang="zh-TW" dirty="0">
                  <a:latin typeface="Times New Roman" pitchFamily="18" charset="0"/>
                </a:rPr>
                <a:t> and j-</a:t>
              </a:r>
              <a:r>
                <a:rPr lang="en-US" altLang="zh-TW" dirty="0" err="1">
                  <a:latin typeface="Times New Roman" pitchFamily="18" charset="0"/>
                </a:rPr>
                <a:t>th</a:t>
              </a:r>
              <a:r>
                <a:rPr lang="en-US" altLang="zh-TW" dirty="0">
                  <a:latin typeface="Times New Roman" pitchFamily="18" charset="0"/>
                </a:rPr>
                <a:t> columns of W</a:t>
              </a:r>
            </a:p>
            <a:p>
              <a:pPr eaLnBrk="1" hangingPunct="1"/>
              <a:r>
                <a:rPr lang="en-US" altLang="zh-TW" dirty="0"/>
                <a:t>		     </a:t>
              </a:r>
              <a:r>
                <a:rPr lang="en-US" altLang="zh-TW" dirty="0">
                  <a:latin typeface="Times New Roman" pitchFamily="18" charset="0"/>
                </a:rPr>
                <a:t>“similarity” between d</a:t>
              </a:r>
              <a:r>
                <a:rPr lang="en-US" altLang="zh-TW" baseline="-25000" dirty="0">
                  <a:latin typeface="Times New Roman" pitchFamily="18" charset="0"/>
                </a:rPr>
                <a:t>i</a:t>
              </a:r>
              <a:r>
                <a:rPr lang="en-US" altLang="zh-TW" dirty="0">
                  <a:latin typeface="Times New Roman" pitchFamily="18" charset="0"/>
                </a:rPr>
                <a:t> and </a:t>
              </a:r>
              <a:r>
                <a:rPr lang="en-US" altLang="zh-TW" dirty="0" err="1">
                  <a:latin typeface="Times New Roman" pitchFamily="18" charset="0"/>
                </a:rPr>
                <a:t>d</a:t>
              </a:r>
              <a:r>
                <a:rPr lang="en-US" altLang="zh-TW" baseline="-25000" dirty="0" err="1">
                  <a:latin typeface="Times New Roman" pitchFamily="18" charset="0"/>
                </a:rPr>
                <a:t>j</a:t>
              </a:r>
              <a:endParaRPr lang="en-US" altLang="zh-TW" dirty="0">
                <a:latin typeface="Times New Roman" pitchFamily="18" charset="0"/>
              </a:endParaRPr>
            </a:p>
          </p:txBody>
        </p:sp>
        <p:grpSp>
          <p:nvGrpSpPr>
            <p:cNvPr id="58" name="群組 26"/>
            <p:cNvGrpSpPr>
              <a:grpSpLocks/>
            </p:cNvGrpSpPr>
            <p:nvPr/>
          </p:nvGrpSpPr>
          <p:grpSpPr bwMode="auto">
            <a:xfrm>
              <a:off x="642938" y="4250761"/>
              <a:ext cx="8489950" cy="403225"/>
              <a:chOff x="688975" y="4025910"/>
              <a:chExt cx="8489950" cy="403222"/>
            </a:xfrm>
          </p:grpSpPr>
          <p:graphicFrame>
            <p:nvGraphicFramePr>
              <p:cNvPr id="59" name="Object 9"/>
              <p:cNvGraphicFramePr>
                <a:graphicFrameLocks noChangeAspect="1"/>
              </p:cNvGraphicFramePr>
              <p:nvPr/>
            </p:nvGraphicFramePr>
            <p:xfrm>
              <a:off x="688975" y="4078294"/>
              <a:ext cx="8489950" cy="35083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8469" name="方程式" r:id="rId9" imgW="5219700" imgH="215900" progId="Equation.3">
                      <p:embed/>
                    </p:oleObj>
                  </mc:Choice>
                  <mc:Fallback>
                    <p:oleObj name="方程式" r:id="rId9" imgW="5219700" imgH="21590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688975" y="4078294"/>
                            <a:ext cx="8489950" cy="35083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60" name="Text Box 42"/>
              <p:cNvSpPr txBox="1">
                <a:spLocks noChangeArrowheads="1"/>
              </p:cNvSpPr>
              <p:nvPr/>
            </p:nvSpPr>
            <p:spPr bwMode="auto">
              <a:xfrm>
                <a:off x="5651500" y="4025910"/>
                <a:ext cx="287337" cy="2746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200">
                    <a:latin typeface="Times New Roman" pitchFamily="18" charset="0"/>
                  </a:rPr>
                  <a:t>T</a:t>
                </a:r>
              </a:p>
            </p:txBody>
          </p:sp>
        </p:grpSp>
      </p:grpSp>
      <p:pic>
        <p:nvPicPr>
          <p:cNvPr id="65" name="圖片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" y="3933056"/>
            <a:ext cx="8999538" cy="295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矩形 1"/>
          <p:cNvSpPr/>
          <p:nvPr/>
        </p:nvSpPr>
        <p:spPr>
          <a:xfrm>
            <a:off x="5599162" y="6597352"/>
            <a:ext cx="97200" cy="252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587122" y="6538044"/>
            <a:ext cx="1374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4959598" y="5864572"/>
            <a:ext cx="144016" cy="14401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3" name="文字方塊 22"/>
          <p:cNvSpPr txBox="1"/>
          <p:nvPr/>
        </p:nvSpPr>
        <p:spPr>
          <a:xfrm>
            <a:off x="5004048" y="5784547"/>
            <a:ext cx="137480" cy="27699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altLang="zh-TW" sz="1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zh-TW" altLang="en-US" sz="1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506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34925" y="850900"/>
            <a:ext cx="9144000" cy="598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Singular Value Decomposition (SVD)</a:t>
            </a:r>
            <a:endParaRPr lang="en-US" altLang="zh-TW" sz="2400" b="1" baseline="30000" dirty="0" smtClean="0">
              <a:latin typeface="Times New Roman" pitchFamily="18" charset="0"/>
            </a:endParaRPr>
          </a:p>
          <a:p>
            <a:pPr marL="1150938"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80000"/>
              </a:spcBef>
              <a:defRPr/>
            </a:pP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: singular values,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≥ s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.... ≥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endParaRPr lang="en-US" altLang="zh-TW" sz="2000" baseline="-25000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	U: left singular matrix, V: right singular matrix</a:t>
            </a: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Vectors for word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(a row)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vector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N reduced to a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N-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by N documents reduced to R-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by R “concepts”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R row vectors of V</a:t>
            </a:r>
            <a:r>
              <a:rPr lang="en-US" altLang="zh-TW" sz="2000" baseline="30000" dirty="0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 or column vectors of V, or eigenvectors {</a:t>
            </a:r>
            <a:r>
              <a:rPr lang="en-US" altLang="zh-TW" sz="2000" dirty="0" smtClean="0">
                <a:latin typeface="Times New Roman" pitchFamily="18" charset="0"/>
              </a:rPr>
              <a:t>e</a:t>
            </a:r>
            <a:r>
              <a:rPr lang="en-US" altLang="zh-TW" sz="2000" dirty="0" smtClean="0">
                <a:latin typeface="Times New Roman"/>
                <a:cs typeface="Times New Roman"/>
              </a:rPr>
              <a:t>′</a:t>
            </a:r>
            <a:r>
              <a:rPr lang="en-US" altLang="zh-TW" sz="2000" baseline="-25000" dirty="0" smtClean="0">
                <a:latin typeface="Times New Roman" pitchFamily="18" charset="0"/>
              </a:rPr>
              <a:t>1</a:t>
            </a:r>
            <a:r>
              <a:rPr lang="en-US" altLang="zh-TW" sz="2000" smtClean="0">
                <a:latin typeface="Times New Roman" pitchFamily="18" charset="0"/>
              </a:rPr>
              <a:t>,..e</a:t>
            </a:r>
            <a:r>
              <a:rPr lang="en-US" altLang="zh-TW" sz="2000" smtClean="0">
                <a:latin typeface="Times New Roman"/>
                <a:cs typeface="Times New Roman"/>
              </a:rPr>
              <a:t>′</a:t>
            </a:r>
            <a:r>
              <a:rPr lang="en-US" altLang="zh-TW" sz="2000" baseline="-25000" smtClean="0">
                <a:latin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}, are the R orthonormal basis for the “latent semantic space”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R, with which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en-US" altLang="zh-TW" sz="2000" u="sng" dirty="0" smtClean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words with similar “semantic concepts” have “closer” location in the “latent semantic space”</a:t>
            </a:r>
          </a:p>
          <a:p>
            <a:pPr marL="895350" lvl="2" indent="-173038" eaLnBrk="1" hangingPunct="1">
              <a:lnSpc>
                <a:spcPct val="80000"/>
              </a:lnSpc>
              <a:spcBef>
                <a:spcPct val="0"/>
              </a:spcBef>
              <a:defRPr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appear in similar “types” of documents, although not necessarily in exactly the same documents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aphicFrame>
        <p:nvGraphicFramePr>
          <p:cNvPr id="922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703263" y="1257300"/>
          <a:ext cx="3162300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41" name="方程式" r:id="rId3" imgW="1790700" imgH="254000" progId="Equation.3">
                  <p:embed/>
                </p:oleObj>
              </mc:Choice>
              <mc:Fallback>
                <p:oleObj name="方程式" r:id="rId3" imgW="1790700" imgH="25400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3" y="1257300"/>
                        <a:ext cx="3162300" cy="37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221" name="Group 92"/>
          <p:cNvGrpSpPr>
            <a:grpSpLocks/>
          </p:cNvGrpSpPr>
          <p:nvPr/>
        </p:nvGrpSpPr>
        <p:grpSpPr bwMode="auto">
          <a:xfrm>
            <a:off x="712788" y="1528763"/>
            <a:ext cx="6935787" cy="1576387"/>
            <a:chOff x="449" y="963"/>
            <a:chExt cx="4369" cy="993"/>
          </a:xfrm>
        </p:grpSpPr>
        <p:grpSp>
          <p:nvGrpSpPr>
            <p:cNvPr id="9226" name="Group 81"/>
            <p:cNvGrpSpPr>
              <a:grpSpLocks/>
            </p:cNvGrpSpPr>
            <p:nvPr/>
          </p:nvGrpSpPr>
          <p:grpSpPr bwMode="auto">
            <a:xfrm>
              <a:off x="449" y="981"/>
              <a:ext cx="1588" cy="905"/>
              <a:chOff x="449" y="831"/>
              <a:chExt cx="1588" cy="905"/>
            </a:xfrm>
          </p:grpSpPr>
          <p:sp>
            <p:nvSpPr>
              <p:cNvPr id="9248" name="Rectangle 29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66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9" name="Text Box 30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9250" name="Line 31"/>
              <p:cNvSpPr>
                <a:spLocks noChangeShapeType="1"/>
              </p:cNvSpPr>
              <p:nvPr/>
            </p:nvSpPr>
            <p:spPr bwMode="auto">
              <a:xfrm>
                <a:off x="685" y="1455"/>
                <a:ext cx="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9251" name="Line 32"/>
              <p:cNvSpPr>
                <a:spLocks noChangeShapeType="1"/>
              </p:cNvSpPr>
              <p:nvPr/>
            </p:nvSpPr>
            <p:spPr bwMode="auto">
              <a:xfrm flipH="1">
                <a:off x="1378" y="1023"/>
                <a:ext cx="0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252" name="Group 33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821"/>
                <a:chOff x="2336" y="3013"/>
                <a:chExt cx="329" cy="994"/>
              </a:xfrm>
            </p:grpSpPr>
            <p:sp>
              <p:nvSpPr>
                <p:cNvPr id="9254" name="Text Box 34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55" name="Line 35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56" name="Line 36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253" name="Text Box 37"/>
              <p:cNvSpPr txBox="1">
                <a:spLocks noChangeArrowheads="1"/>
              </p:cNvSpPr>
              <p:nvPr/>
            </p:nvSpPr>
            <p:spPr bwMode="auto">
              <a:xfrm>
                <a:off x="1216" y="1298"/>
                <a:ext cx="2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9227" name="Text Box 38"/>
            <p:cNvSpPr txBox="1">
              <a:spLocks noChangeArrowheads="1"/>
            </p:cNvSpPr>
            <p:nvPr/>
          </p:nvSpPr>
          <p:spPr bwMode="auto">
            <a:xfrm>
              <a:off x="2053" y="1402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9228" name="Group 54"/>
            <p:cNvGrpSpPr>
              <a:grpSpLocks/>
            </p:cNvGrpSpPr>
            <p:nvPr/>
          </p:nvGrpSpPr>
          <p:grpSpPr bwMode="auto">
            <a:xfrm>
              <a:off x="2225" y="1059"/>
              <a:ext cx="601" cy="821"/>
              <a:chOff x="2237" y="1087"/>
              <a:chExt cx="605" cy="994"/>
            </a:xfrm>
          </p:grpSpPr>
          <p:sp>
            <p:nvSpPr>
              <p:cNvPr id="9240" name="Rectangle 40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80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41" name="Line 42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9242" name="Group 49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994"/>
                <a:chOff x="2109" y="1087"/>
                <a:chExt cx="329" cy="994"/>
              </a:xfrm>
            </p:grpSpPr>
            <p:sp>
              <p:nvSpPr>
                <p:cNvPr id="9245" name="Text Box 45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9246" name="Line 46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9247" name="Line 47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9243" name="Text Box 48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244" name="Text Box 51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9229" name="Group 90"/>
            <p:cNvGrpSpPr>
              <a:grpSpLocks/>
            </p:cNvGrpSpPr>
            <p:nvPr/>
          </p:nvGrpSpPr>
          <p:grpSpPr bwMode="auto">
            <a:xfrm>
              <a:off x="2936" y="1110"/>
              <a:ext cx="390" cy="443"/>
              <a:chOff x="2936" y="1110"/>
              <a:chExt cx="390" cy="443"/>
            </a:xfrm>
          </p:grpSpPr>
          <p:sp>
            <p:nvSpPr>
              <p:cNvPr id="9235" name="Rectangle 53"/>
              <p:cNvSpPr>
                <a:spLocks noChangeArrowheads="1"/>
              </p:cNvSpPr>
              <p:nvPr/>
            </p:nvSpPr>
            <p:spPr bwMode="auto">
              <a:xfrm>
                <a:off x="2985" y="1163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9236" name="Text Box 55"/>
              <p:cNvSpPr txBox="1">
                <a:spLocks noChangeArrowheads="1"/>
              </p:cNvSpPr>
              <p:nvPr/>
            </p:nvSpPr>
            <p:spPr bwMode="auto">
              <a:xfrm>
                <a:off x="2966" y="1399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9237" name="Text Box 56"/>
              <p:cNvSpPr txBox="1">
                <a:spLocks noChangeArrowheads="1"/>
              </p:cNvSpPr>
              <p:nvPr/>
            </p:nvSpPr>
            <p:spPr bwMode="auto">
              <a:xfrm>
                <a:off x="2936" y="1110"/>
                <a:ext cx="19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8" name="Text Box 57"/>
              <p:cNvSpPr txBox="1">
                <a:spLocks noChangeArrowheads="1"/>
              </p:cNvSpPr>
              <p:nvPr/>
            </p:nvSpPr>
            <p:spPr bwMode="auto">
              <a:xfrm>
                <a:off x="3034" y="1256"/>
                <a:ext cx="26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9239" name="Line 58"/>
              <p:cNvSpPr>
                <a:spLocks noChangeShapeType="1"/>
              </p:cNvSpPr>
              <p:nvPr/>
            </p:nvSpPr>
            <p:spPr bwMode="auto">
              <a:xfrm>
                <a:off x="3079" y="1256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9230" name="Rectangle 61"/>
            <p:cNvSpPr>
              <a:spLocks noChangeArrowheads="1"/>
            </p:cNvSpPr>
            <p:nvPr/>
          </p:nvSpPr>
          <p:spPr bwMode="auto">
            <a:xfrm>
              <a:off x="3478" y="1165"/>
              <a:ext cx="1206" cy="25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9231" name="Text Box 62"/>
            <p:cNvSpPr txBox="1">
              <a:spLocks noChangeArrowheads="1"/>
            </p:cNvSpPr>
            <p:nvPr/>
          </p:nvSpPr>
          <p:spPr bwMode="auto">
            <a:xfrm>
              <a:off x="3390" y="963"/>
              <a:ext cx="14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 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j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9232" name="Text Box 70"/>
            <p:cNvSpPr txBox="1">
              <a:spLocks noChangeArrowheads="1"/>
            </p:cNvSpPr>
            <p:nvPr/>
          </p:nvSpPr>
          <p:spPr bwMode="auto">
            <a:xfrm>
              <a:off x="4192" y="1186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33" name="Text Box 71"/>
            <p:cNvSpPr txBox="1">
              <a:spLocks noChangeArrowheads="1"/>
            </p:cNvSpPr>
            <p:nvPr/>
          </p:nvSpPr>
          <p:spPr bwMode="auto">
            <a:xfrm>
              <a:off x="4347" y="1439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9234" name="Text Box 75"/>
            <p:cNvSpPr txBox="1">
              <a:spLocks noChangeArrowheads="1"/>
            </p:cNvSpPr>
            <p:nvPr/>
          </p:nvSpPr>
          <p:spPr bwMode="auto">
            <a:xfrm>
              <a:off x="2524" y="1803"/>
              <a:ext cx="3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</p:grpSp>
      <p:grpSp>
        <p:nvGrpSpPr>
          <p:cNvPr id="9222" name="Group 88"/>
          <p:cNvGrpSpPr>
            <a:grpSpLocks/>
          </p:cNvGrpSpPr>
          <p:nvPr/>
        </p:nvGrpSpPr>
        <p:grpSpPr bwMode="auto">
          <a:xfrm>
            <a:off x="6300788" y="1825625"/>
            <a:ext cx="569912" cy="422275"/>
            <a:chOff x="3969" y="1150"/>
            <a:chExt cx="359" cy="266"/>
          </a:xfrm>
        </p:grpSpPr>
        <p:sp>
          <p:nvSpPr>
            <p:cNvPr id="9223" name="Line 64"/>
            <p:cNvSpPr>
              <a:spLocks noChangeShapeType="1"/>
            </p:cNvSpPr>
            <p:nvPr/>
          </p:nvSpPr>
          <p:spPr bwMode="auto">
            <a:xfrm flipH="1">
              <a:off x="4168" y="1165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9224" name="Text Box 69"/>
            <p:cNvSpPr txBox="1">
              <a:spLocks noChangeArrowheads="1"/>
            </p:cNvSpPr>
            <p:nvPr/>
          </p:nvSpPr>
          <p:spPr bwMode="auto">
            <a:xfrm>
              <a:off x="3969" y="1160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9225" name="Text Box 85"/>
            <p:cNvSpPr txBox="1">
              <a:spLocks noChangeArrowheads="1"/>
            </p:cNvSpPr>
            <p:nvPr/>
          </p:nvSpPr>
          <p:spPr bwMode="auto">
            <a:xfrm>
              <a:off x="4035" y="1150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41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67851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8610"/>
            <a:ext cx="89916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3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2" name="矩形 1"/>
          <p:cNvSpPr/>
          <p:nvPr/>
        </p:nvSpPr>
        <p:spPr>
          <a:xfrm>
            <a:off x="4076334" y="6224496"/>
            <a:ext cx="5004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-182563">
              <a:spcBef>
                <a:spcPct val="10000"/>
              </a:spcBef>
            </a:pP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200" baseline="-25000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200" dirty="0" err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altLang="zh-TW" sz="2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Sv</a:t>
            </a:r>
            <a:r>
              <a:rPr lang="en-US" altLang="zh-TW" sz="2200" baseline="-25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altLang="zh-TW" sz="2200" baseline="300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   (just as a column in W= USV</a:t>
            </a:r>
            <a:r>
              <a:rPr lang="en-US" altLang="zh-TW" sz="2200" baseline="30000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2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4313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20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 eaLnBrk="1" hangingPunct="1"/>
            <a:r>
              <a:rPr lang="en-US" altLang="zh-TW" sz="3700" b="1" dirty="0" smtClean="0">
                <a:solidFill>
                  <a:schemeClr val="tx1"/>
                </a:solidFill>
                <a:latin typeface="Times New Roman" pitchFamily="18" charset="0"/>
              </a:rPr>
              <a:t>Singular Value Decomposition (SVD)</a:t>
            </a: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sz="half" idx="1"/>
          </p:nvPr>
        </p:nvSpPr>
        <p:spPr bwMode="auto">
          <a:xfrm>
            <a:off x="0" y="876300"/>
            <a:ext cx="9144000" cy="5981700"/>
          </a:xfr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b="1" baseline="30000" dirty="0" smtClean="0">
                <a:latin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</a:rPr>
              <a:t>Singular Value Decomposition (SVD)</a:t>
            </a:r>
            <a:endParaRPr lang="en-US" altLang="zh-TW" sz="2400" b="1" baseline="30000" dirty="0" smtClean="0">
              <a:latin typeface="Times New Roman" pitchFamily="18" charset="0"/>
            </a:endParaRPr>
          </a:p>
          <a:p>
            <a:pPr marL="1150938" lvl="2" eaLnBrk="1" hangingPunct="1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r>
              <a:rPr lang="en-US" altLang="zh-TW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0"/>
              </a:spcBef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542925" lvl="1" indent="-182563" eaLnBrk="1" hangingPunct="1">
              <a:lnSpc>
                <a:spcPct val="90000"/>
              </a:lnSpc>
              <a:spcBef>
                <a:spcPct val="30000"/>
              </a:spcBef>
              <a:buFontTx/>
              <a:buNone/>
              <a:defRPr/>
            </a:pPr>
            <a:endParaRPr lang="en-US" altLang="zh-TW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-180975" eaLnBrk="1" hangingPunct="1">
              <a:lnSpc>
                <a:spcPct val="90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Vectors for document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(a row, or </a:t>
            </a:r>
            <a:r>
              <a:rPr lang="en-US" altLang="zh-TW" sz="2400" b="1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= S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baseline="30000" dirty="0" err="1" smtClean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en-US" altLang="zh-TW" sz="2400" b="1" baseline="30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for a column)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a vector 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M reduced to a vector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with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dimentionality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R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M-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 by M words reduced to R-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dimentional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space defined by R “concepts”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the R columns of U, or eigenvectors{e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,...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}, are the R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orthonormal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 basis for the “latent semantic space” with dimensionality R, with which 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dirty="0" err="1" smtClean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altLang="zh-TW" sz="2000" u="sng" dirty="0" err="1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altLang="zh-TW" sz="2000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000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is represented</a:t>
            </a:r>
          </a:p>
          <a:p>
            <a:pPr marL="542925" lvl="1" indent="-182563" eaLnBrk="1" hangingPunct="1">
              <a:spcBef>
                <a:spcPts val="0"/>
              </a:spcBef>
              <a:defRPr/>
            </a:pPr>
            <a:r>
              <a:rPr lang="en-US" altLang="zh-TW" sz="2000" dirty="0" smtClean="0">
                <a:latin typeface="Times New Roman" pitchFamily="18" charset="0"/>
                <a:cs typeface="Times New Roman" pitchFamily="18" charset="0"/>
              </a:rPr>
              <a:t>documents with similar “semantic concepts” have “closer” location in the “latent semantic space”</a:t>
            </a:r>
          </a:p>
          <a:p>
            <a:pPr marL="895350" lvl="2" indent="-173038" eaLnBrk="1" hangingPunct="1">
              <a:spcBef>
                <a:spcPct val="0"/>
              </a:spcBef>
              <a:defRPr/>
            </a:pPr>
            <a:r>
              <a:rPr lang="en-US" altLang="zh-TW" sz="1800" dirty="0" smtClean="0">
                <a:latin typeface="Times New Roman" pitchFamily="18" charset="0"/>
                <a:cs typeface="Times New Roman" pitchFamily="18" charset="0"/>
              </a:rPr>
              <a:t>they tend to include similar “types” of words, although not necessarily exactly the same words</a:t>
            </a:r>
          </a:p>
          <a:p>
            <a:pPr marL="180975" indent="-180975" eaLnBrk="1" hangingPunct="1">
              <a:lnSpc>
                <a:spcPct val="75000"/>
              </a:lnSpc>
              <a:spcBef>
                <a:spcPct val="0"/>
              </a:spcBef>
              <a:defRPr/>
            </a:pP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The Association Structure between words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w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and documents</a:t>
            </a:r>
            <a:r>
              <a:rPr lang="en-US" altLang="zh-TW" sz="2400" b="1" baseline="-25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TW" sz="2400" b="1" dirty="0" err="1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n-US" altLang="zh-TW" sz="2400" b="1" baseline="-25000" dirty="0" err="1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altLang="zh-TW" sz="2400" b="1" dirty="0" smtClean="0">
                <a:latin typeface="Times New Roman" pitchFamily="18" charset="0"/>
                <a:cs typeface="Times New Roman" pitchFamily="18" charset="0"/>
              </a:rPr>
              <a:t> is preserved with noisy information deleted, while the dimensionality is reduced to a common set of R “concepts”</a:t>
            </a:r>
            <a:endParaRPr lang="zh-TW" altLang="el-GR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1268" name="Group 78"/>
          <p:cNvGrpSpPr>
            <a:grpSpLocks/>
          </p:cNvGrpSpPr>
          <p:nvPr/>
        </p:nvGrpSpPr>
        <p:grpSpPr bwMode="auto">
          <a:xfrm>
            <a:off x="712788" y="1217613"/>
            <a:ext cx="6935787" cy="1593850"/>
            <a:chOff x="449" y="1020"/>
            <a:chExt cx="4369" cy="1004"/>
          </a:xfrm>
        </p:grpSpPr>
        <p:grpSp>
          <p:nvGrpSpPr>
            <p:cNvPr id="11270" name="Group 41"/>
            <p:cNvGrpSpPr>
              <a:grpSpLocks/>
            </p:cNvGrpSpPr>
            <p:nvPr/>
          </p:nvGrpSpPr>
          <p:grpSpPr bwMode="auto">
            <a:xfrm>
              <a:off x="449" y="1049"/>
              <a:ext cx="1588" cy="905"/>
              <a:chOff x="449" y="831"/>
              <a:chExt cx="1588" cy="905"/>
            </a:xfrm>
          </p:grpSpPr>
          <p:sp>
            <p:nvSpPr>
              <p:cNvPr id="11295" name="Rectangle 42"/>
              <p:cNvSpPr>
                <a:spLocks noChangeArrowheads="1"/>
              </p:cNvSpPr>
              <p:nvPr/>
            </p:nvSpPr>
            <p:spPr bwMode="auto">
              <a:xfrm>
                <a:off x="685" y="1023"/>
                <a:ext cx="1206" cy="66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96" name="Text Box 43"/>
              <p:cNvSpPr txBox="1">
                <a:spLocks noChangeArrowheads="1"/>
              </p:cNvSpPr>
              <p:nvPr/>
            </p:nvSpPr>
            <p:spPr bwMode="auto">
              <a:xfrm>
                <a:off x="609" y="831"/>
                <a:ext cx="1428" cy="2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1  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2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j </a:t>
                </a:r>
                <a:r>
                  <a:rPr lang="en-US" altLang="zh-TW" sz="1500">
                    <a:solidFill>
                      <a:srgbClr val="000066"/>
                    </a:solidFill>
                    <a:latin typeface="Times New Roman" pitchFamily="18" charset="0"/>
                  </a:rPr>
                  <a:t>.      ......... d</a:t>
                </a:r>
                <a:r>
                  <a:rPr lang="en-US" altLang="zh-TW" sz="1500" baseline="-25000">
                    <a:solidFill>
                      <a:srgbClr val="000066"/>
                    </a:solidFill>
                    <a:latin typeface="Times New Roman" pitchFamily="18" charset="0"/>
                  </a:rPr>
                  <a:t>N</a:t>
                </a:r>
              </a:p>
            </p:txBody>
          </p:sp>
          <p:sp>
            <p:nvSpPr>
              <p:cNvPr id="11297" name="Line 44"/>
              <p:cNvSpPr>
                <a:spLocks noChangeShapeType="1"/>
              </p:cNvSpPr>
              <p:nvPr/>
            </p:nvSpPr>
            <p:spPr bwMode="auto">
              <a:xfrm>
                <a:off x="685" y="1455"/>
                <a:ext cx="585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sp>
            <p:nvSpPr>
              <p:cNvPr id="11298" name="Line 45"/>
              <p:cNvSpPr>
                <a:spLocks noChangeShapeType="1"/>
              </p:cNvSpPr>
              <p:nvPr/>
            </p:nvSpPr>
            <p:spPr bwMode="auto">
              <a:xfrm flipH="1">
                <a:off x="1378" y="1023"/>
                <a:ext cx="0" cy="3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99" name="Group 46"/>
              <p:cNvGrpSpPr>
                <a:grpSpLocks/>
              </p:cNvGrpSpPr>
              <p:nvPr/>
            </p:nvGrpSpPr>
            <p:grpSpPr bwMode="auto">
              <a:xfrm>
                <a:off x="449" y="915"/>
                <a:ext cx="327" cy="821"/>
                <a:chOff x="2336" y="3013"/>
                <a:chExt cx="329" cy="994"/>
              </a:xfrm>
            </p:grpSpPr>
            <p:sp>
              <p:nvSpPr>
                <p:cNvPr id="11301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2336" y="3013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302" name="Line 48"/>
                <p:cNvSpPr>
                  <a:spLocks noChangeShapeType="1"/>
                </p:cNvSpPr>
                <p:nvPr/>
              </p:nvSpPr>
              <p:spPr bwMode="auto">
                <a:xfrm>
                  <a:off x="2460" y="3702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303" name="Line 49"/>
                <p:cNvSpPr>
                  <a:spLocks noChangeShapeType="1"/>
                </p:cNvSpPr>
                <p:nvPr/>
              </p:nvSpPr>
              <p:spPr bwMode="auto">
                <a:xfrm>
                  <a:off x="2460" y="3430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300" name="Text Box 50"/>
              <p:cNvSpPr txBox="1">
                <a:spLocks noChangeArrowheads="1"/>
              </p:cNvSpPr>
              <p:nvPr/>
            </p:nvSpPr>
            <p:spPr bwMode="auto">
              <a:xfrm>
                <a:off x="1216" y="1298"/>
                <a:ext cx="292" cy="2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w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ij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</p:grpSp>
        <p:sp>
          <p:nvSpPr>
            <p:cNvPr id="11271" name="Text Box 51"/>
            <p:cNvSpPr txBox="1">
              <a:spLocks noChangeArrowheads="1"/>
            </p:cNvSpPr>
            <p:nvPr/>
          </p:nvSpPr>
          <p:spPr bwMode="auto">
            <a:xfrm>
              <a:off x="2053" y="1470"/>
              <a:ext cx="27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latin typeface="Times New Roman" pitchFamily="18" charset="0"/>
                </a:rPr>
                <a:t>=</a:t>
              </a:r>
            </a:p>
          </p:txBody>
        </p:sp>
        <p:grpSp>
          <p:nvGrpSpPr>
            <p:cNvPr id="11272" name="Group 52"/>
            <p:cNvGrpSpPr>
              <a:grpSpLocks/>
            </p:cNvGrpSpPr>
            <p:nvPr/>
          </p:nvGrpSpPr>
          <p:grpSpPr bwMode="auto">
            <a:xfrm>
              <a:off x="2225" y="1127"/>
              <a:ext cx="601" cy="821"/>
              <a:chOff x="2237" y="1087"/>
              <a:chExt cx="605" cy="994"/>
            </a:xfrm>
          </p:grpSpPr>
          <p:sp>
            <p:nvSpPr>
              <p:cNvPr id="11287" name="Rectangle 53"/>
              <p:cNvSpPr>
                <a:spLocks noChangeArrowheads="1"/>
              </p:cNvSpPr>
              <p:nvPr/>
            </p:nvSpPr>
            <p:spPr bwMode="auto">
              <a:xfrm>
                <a:off x="2493" y="1193"/>
                <a:ext cx="349" cy="806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88" name="Line 54"/>
              <p:cNvSpPr>
                <a:spLocks noChangeShapeType="1"/>
              </p:cNvSpPr>
              <p:nvPr/>
            </p:nvSpPr>
            <p:spPr bwMode="auto">
              <a:xfrm>
                <a:off x="2493" y="1705"/>
                <a:ext cx="34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1289" name="Group 55"/>
              <p:cNvGrpSpPr>
                <a:grpSpLocks/>
              </p:cNvGrpSpPr>
              <p:nvPr/>
            </p:nvGrpSpPr>
            <p:grpSpPr bwMode="auto">
              <a:xfrm>
                <a:off x="2237" y="1087"/>
                <a:ext cx="329" cy="994"/>
                <a:chOff x="2109" y="1087"/>
                <a:chExt cx="329" cy="994"/>
              </a:xfrm>
            </p:grpSpPr>
            <p:sp>
              <p:nvSpPr>
                <p:cNvPr id="11292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109" y="1087"/>
                  <a:ext cx="329" cy="99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1pPr>
                  <a:lvl2pPr marL="742950" indent="-28575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2pPr>
                  <a:lvl3pPr marL="11430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3pPr>
                  <a:lvl4pPr marL="16002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4pPr>
                  <a:lvl5pPr marL="2057400" indent="-228600" eaLnBrk="0" hangingPunct="0"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kumimoji="1">
                      <a:solidFill>
                        <a:schemeClr val="tx1"/>
                      </a:solidFill>
                      <a:latin typeface="Arial" pitchFamily="34" charset="0"/>
                      <a:ea typeface="新細明體" pitchFamily="18" charset="-12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1 </a:t>
                  </a: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2</a:t>
                  </a:r>
                </a:p>
                <a:p>
                  <a:pPr eaLnBrk="1" hangingPunct="1">
                    <a:spcBef>
                      <a:spcPct val="8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i</a:t>
                  </a:r>
                </a:p>
                <a:p>
                  <a:pPr eaLnBrk="1" hangingPunct="1">
                    <a:spcBef>
                      <a:spcPct val="50000"/>
                    </a:spcBef>
                  </a:pPr>
                  <a:r>
                    <a:rPr lang="en-US" altLang="zh-TW" sz="1500">
                      <a:solidFill>
                        <a:srgbClr val="000066"/>
                      </a:solidFill>
                      <a:latin typeface="Times New Roman" pitchFamily="18" charset="0"/>
                    </a:rPr>
                    <a:t>w</a:t>
                  </a:r>
                  <a:r>
                    <a:rPr lang="en-US" altLang="zh-TW" sz="1500" baseline="-25000">
                      <a:solidFill>
                        <a:srgbClr val="000066"/>
                      </a:solidFill>
                      <a:latin typeface="Times New Roman" pitchFamily="18" charset="0"/>
                    </a:rPr>
                    <a:t>M</a:t>
                  </a:r>
                  <a:endParaRPr lang="en-US" altLang="zh-TW" sz="1500">
                    <a:solidFill>
                      <a:srgbClr val="000066"/>
                    </a:solidFill>
                    <a:latin typeface="Times New Roman" pitchFamily="18" charset="0"/>
                  </a:endParaRPr>
                </a:p>
              </p:txBody>
            </p:sp>
            <p:sp>
              <p:nvSpPr>
                <p:cNvPr id="11293" name="Line 57"/>
                <p:cNvSpPr>
                  <a:spLocks noChangeShapeType="1"/>
                </p:cNvSpPr>
                <p:nvPr/>
              </p:nvSpPr>
              <p:spPr bwMode="auto">
                <a:xfrm>
                  <a:off x="2233" y="1776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  <p:sp>
              <p:nvSpPr>
                <p:cNvPr id="11294" name="Line 58"/>
                <p:cNvSpPr>
                  <a:spLocks noChangeShapeType="1"/>
                </p:cNvSpPr>
                <p:nvPr/>
              </p:nvSpPr>
              <p:spPr bwMode="auto">
                <a:xfrm>
                  <a:off x="2233" y="1504"/>
                  <a:ext cx="0" cy="68"/>
                </a:xfrm>
                <a:prstGeom prst="line">
                  <a:avLst/>
                </a:prstGeom>
                <a:noFill/>
                <a:ln w="19050">
                  <a:solidFill>
                    <a:schemeClr val="tx1"/>
                  </a:solidFill>
                  <a:prstDash val="sysDot"/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zh-TW" altLang="en-US"/>
                </a:p>
              </p:txBody>
            </p:sp>
          </p:grpSp>
          <p:sp>
            <p:nvSpPr>
              <p:cNvPr id="11290" name="Text Box 59"/>
              <p:cNvSpPr txBox="1">
                <a:spLocks noChangeArrowheads="1"/>
              </p:cNvSpPr>
              <p:nvPr/>
            </p:nvSpPr>
            <p:spPr bwMode="auto">
              <a:xfrm>
                <a:off x="2523" y="1643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  <a:r>
                  <a:rPr lang="en-US" altLang="zh-TW" baseline="-25000">
                    <a:solidFill>
                      <a:schemeClr val="accent2"/>
                    </a:solidFill>
                    <a:latin typeface="Times New Roman" pitchFamily="18" charset="0"/>
                  </a:rPr>
                  <a:t>i</a:t>
                </a:r>
                <a:endParaRPr lang="en-US" altLang="zh-TW">
                  <a:solidFill>
                    <a:schemeClr val="accent2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291" name="Text Box 60"/>
              <p:cNvSpPr txBox="1">
                <a:spLocks noChangeArrowheads="1"/>
              </p:cNvSpPr>
              <p:nvPr/>
            </p:nvSpPr>
            <p:spPr bwMode="auto">
              <a:xfrm>
                <a:off x="2523" y="1298"/>
                <a:ext cx="295" cy="2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:r>
                  <a:rPr lang="en-US" altLang="zh-TW">
                    <a:solidFill>
                      <a:schemeClr val="accent2"/>
                    </a:solidFill>
                    <a:latin typeface="Times New Roman" pitchFamily="18" charset="0"/>
                  </a:rPr>
                  <a:t>U</a:t>
                </a:r>
              </a:p>
            </p:txBody>
          </p:sp>
        </p:grpSp>
        <p:grpSp>
          <p:nvGrpSpPr>
            <p:cNvPr id="11273" name="Group 77"/>
            <p:cNvGrpSpPr>
              <a:grpSpLocks/>
            </p:cNvGrpSpPr>
            <p:nvPr/>
          </p:nvGrpSpPr>
          <p:grpSpPr bwMode="auto">
            <a:xfrm>
              <a:off x="2936" y="1178"/>
              <a:ext cx="390" cy="443"/>
              <a:chOff x="2936" y="1178"/>
              <a:chExt cx="390" cy="443"/>
            </a:xfrm>
          </p:grpSpPr>
          <p:sp>
            <p:nvSpPr>
              <p:cNvPr id="11282" name="Rectangle 62"/>
              <p:cNvSpPr>
                <a:spLocks noChangeArrowheads="1"/>
              </p:cNvSpPr>
              <p:nvPr/>
            </p:nvSpPr>
            <p:spPr bwMode="auto">
              <a:xfrm>
                <a:off x="2985" y="1231"/>
                <a:ext cx="284" cy="248"/>
              </a:xfrm>
              <a:prstGeom prst="rect">
                <a:avLst/>
              </a:prstGeom>
              <a:solidFill>
                <a:schemeClr val="accent1">
                  <a:alpha val="14902"/>
                </a:schemeClr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11283" name="Text Box 63"/>
              <p:cNvSpPr txBox="1">
                <a:spLocks noChangeArrowheads="1"/>
              </p:cNvSpPr>
              <p:nvPr/>
            </p:nvSpPr>
            <p:spPr bwMode="auto">
              <a:xfrm>
                <a:off x="2966" y="1467"/>
                <a:ext cx="360" cy="15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r>
                  <a:rPr lang="en-US" altLang="zh-TW" sz="1000">
                    <a:solidFill>
                      <a:schemeClr val="accent2"/>
                    </a:solidFill>
                    <a:latin typeface="Times New Roman" pitchFamily="18" charset="0"/>
                    <a:ea typeface="AR MinchoL JIS" pitchFamily="49" charset="-128"/>
                  </a:rPr>
                  <a:t>×R</a:t>
                </a:r>
              </a:p>
            </p:txBody>
          </p:sp>
          <p:sp>
            <p:nvSpPr>
              <p:cNvPr id="11284" name="Text Box 64"/>
              <p:cNvSpPr txBox="1">
                <a:spLocks noChangeArrowheads="1"/>
              </p:cNvSpPr>
              <p:nvPr/>
            </p:nvSpPr>
            <p:spPr bwMode="auto">
              <a:xfrm>
                <a:off x="2936" y="1178"/>
                <a:ext cx="19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1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5" name="Text Box 65"/>
              <p:cNvSpPr txBox="1">
                <a:spLocks noChangeArrowheads="1"/>
              </p:cNvSpPr>
              <p:nvPr/>
            </p:nvSpPr>
            <p:spPr bwMode="auto">
              <a:xfrm>
                <a:off x="3072" y="1298"/>
                <a:ext cx="23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1pPr>
                <a:lvl2pPr marL="742950" indent="-28575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2pPr>
                <a:lvl3pPr marL="11430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3pPr>
                <a:lvl4pPr marL="16002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4pPr>
                <a:lvl5pPr marL="2057400" indent="-228600" eaLnBrk="0" hangingPunct="0"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Arial" pitchFamily="34" charset="0"/>
                    <a:ea typeface="新細明體" pitchFamily="18" charset="-120"/>
                  </a:defRPr>
                </a:lvl9pPr>
              </a:lstStyle>
              <a:p>
                <a:pPr algn="r" eaLnBrk="1" hangingPunct="1">
                  <a:spcBef>
                    <a:spcPct val="50000"/>
                  </a:spcBef>
                </a:pPr>
                <a:r>
                  <a:rPr lang="en-US" altLang="zh-TW" sz="1200">
                    <a:solidFill>
                      <a:schemeClr val="accent2"/>
                    </a:solidFill>
                    <a:latin typeface="Times New Roman" pitchFamily="18" charset="0"/>
                  </a:rPr>
                  <a:t>s</a:t>
                </a:r>
                <a:r>
                  <a:rPr lang="en-US" altLang="zh-TW" sz="1200" baseline="-25000">
                    <a:solidFill>
                      <a:schemeClr val="accent2"/>
                    </a:solidFill>
                    <a:latin typeface="Times New Roman" pitchFamily="18" charset="0"/>
                  </a:rPr>
                  <a:t>R</a:t>
                </a:r>
                <a:endParaRPr lang="en-US" altLang="zh-TW" sz="12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endParaRPr>
              </a:p>
            </p:txBody>
          </p:sp>
          <p:sp>
            <p:nvSpPr>
              <p:cNvPr id="11286" name="Line 66"/>
              <p:cNvSpPr>
                <a:spLocks noChangeShapeType="1"/>
              </p:cNvSpPr>
              <p:nvPr/>
            </p:nvSpPr>
            <p:spPr bwMode="auto">
              <a:xfrm>
                <a:off x="3079" y="1324"/>
                <a:ext cx="78" cy="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</p:grpSp>
        <p:sp>
          <p:nvSpPr>
            <p:cNvPr id="11274" name="Rectangle 67"/>
            <p:cNvSpPr>
              <a:spLocks noChangeArrowheads="1"/>
            </p:cNvSpPr>
            <p:nvPr/>
          </p:nvSpPr>
          <p:spPr bwMode="auto">
            <a:xfrm>
              <a:off x="3478" y="1233"/>
              <a:ext cx="1206" cy="250"/>
            </a:xfrm>
            <a:prstGeom prst="rect">
              <a:avLst/>
            </a:prstGeom>
            <a:solidFill>
              <a:schemeClr val="accent1">
                <a:alpha val="14902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275" name="Text Box 68"/>
            <p:cNvSpPr txBox="1">
              <a:spLocks noChangeArrowheads="1"/>
            </p:cNvSpPr>
            <p:nvPr/>
          </p:nvSpPr>
          <p:spPr bwMode="auto">
            <a:xfrm>
              <a:off x="3390" y="1020"/>
              <a:ext cx="1428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1  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2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 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j    </a:t>
              </a:r>
              <a:r>
                <a:rPr lang="en-US" altLang="zh-TW" sz="1500">
                  <a:solidFill>
                    <a:srgbClr val="000066"/>
                  </a:solidFill>
                  <a:latin typeface="Times New Roman" pitchFamily="18" charset="0"/>
                </a:rPr>
                <a:t>.......... d</a:t>
              </a:r>
              <a:r>
                <a:rPr lang="en-US" altLang="zh-TW" sz="1500" baseline="-25000">
                  <a:solidFill>
                    <a:srgbClr val="000066"/>
                  </a:solidFill>
                  <a:latin typeface="Times New Roman" pitchFamily="18" charset="0"/>
                </a:rPr>
                <a:t>N</a:t>
              </a:r>
            </a:p>
          </p:txBody>
        </p:sp>
        <p:sp>
          <p:nvSpPr>
            <p:cNvPr id="11276" name="Line 69"/>
            <p:cNvSpPr>
              <a:spLocks noChangeShapeType="1"/>
            </p:cNvSpPr>
            <p:nvPr/>
          </p:nvSpPr>
          <p:spPr bwMode="auto">
            <a:xfrm flipH="1">
              <a:off x="4172" y="1233"/>
              <a:ext cx="0" cy="25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277" name="Text Box 70"/>
            <p:cNvSpPr txBox="1">
              <a:spLocks noChangeArrowheads="1"/>
            </p:cNvSpPr>
            <p:nvPr/>
          </p:nvSpPr>
          <p:spPr bwMode="auto">
            <a:xfrm>
              <a:off x="3969" y="1228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-25000">
                  <a:solidFill>
                    <a:schemeClr val="accent2"/>
                  </a:solidFill>
                  <a:latin typeface="Times New Roman" pitchFamily="18" charset="0"/>
                </a:rPr>
                <a:t>j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8" name="Text Box 71"/>
            <p:cNvSpPr txBox="1">
              <a:spLocks noChangeArrowheads="1"/>
            </p:cNvSpPr>
            <p:nvPr/>
          </p:nvSpPr>
          <p:spPr bwMode="auto">
            <a:xfrm>
              <a:off x="4192" y="1254"/>
              <a:ext cx="293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>
                  <a:solidFill>
                    <a:schemeClr val="accent2"/>
                  </a:solidFill>
                  <a:latin typeface="Times New Roman" pitchFamily="18" charset="0"/>
                </a:rPr>
                <a:t>V</a:t>
              </a:r>
              <a:r>
                <a:rPr lang="en-US" altLang="zh-TW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  <p:sp>
          <p:nvSpPr>
            <p:cNvPr id="11279" name="Text Box 72"/>
            <p:cNvSpPr txBox="1">
              <a:spLocks noChangeArrowheads="1"/>
            </p:cNvSpPr>
            <p:nvPr/>
          </p:nvSpPr>
          <p:spPr bwMode="auto">
            <a:xfrm>
              <a:off x="4347" y="1507"/>
              <a:ext cx="361" cy="1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R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×N</a:t>
              </a:r>
            </a:p>
          </p:txBody>
        </p:sp>
        <p:sp>
          <p:nvSpPr>
            <p:cNvPr id="11280" name="Text Box 73"/>
            <p:cNvSpPr txBox="1">
              <a:spLocks noChangeArrowheads="1"/>
            </p:cNvSpPr>
            <p:nvPr/>
          </p:nvSpPr>
          <p:spPr bwMode="auto">
            <a:xfrm>
              <a:off x="2524" y="1871"/>
              <a:ext cx="360" cy="1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algn="r" eaLnBrk="1" hangingPunct="1">
                <a:spcBef>
                  <a:spcPct val="50000"/>
                </a:spcBef>
              </a:pP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</a:rPr>
                <a:t>M</a:t>
              </a:r>
              <a:r>
                <a:rPr lang="en-US" altLang="zh-TW" sz="1000">
                  <a:solidFill>
                    <a:schemeClr val="accent2"/>
                  </a:solidFill>
                  <a:latin typeface="Times New Roman" pitchFamily="18" charset="0"/>
                  <a:ea typeface="AR MinchoL JIS" pitchFamily="49" charset="-128"/>
                </a:rPr>
                <a:t>×R</a:t>
              </a:r>
            </a:p>
          </p:txBody>
        </p:sp>
        <p:sp>
          <p:nvSpPr>
            <p:cNvPr id="11281" name="Text Box 74"/>
            <p:cNvSpPr txBox="1">
              <a:spLocks noChangeArrowheads="1"/>
            </p:cNvSpPr>
            <p:nvPr/>
          </p:nvSpPr>
          <p:spPr bwMode="auto">
            <a:xfrm>
              <a:off x="4039" y="1218"/>
              <a:ext cx="293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1pPr>
              <a:lvl2pPr marL="742950" indent="-28575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2pPr>
              <a:lvl3pPr marL="11430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3pPr>
              <a:lvl4pPr marL="16002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4pPr>
              <a:lvl5pPr marL="2057400" indent="-228600" eaLnBrk="0" hangingPunct="0"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Arial" pitchFamily="34" charset="0"/>
                  <a:ea typeface="新細明體" pitchFamily="18" charset="-12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zh-TW" sz="1400" baseline="30000">
                  <a:solidFill>
                    <a:schemeClr val="accent2"/>
                  </a:solidFill>
                  <a:latin typeface="Times New Roman" pitchFamily="18" charset="0"/>
                </a:rPr>
                <a:t>T</a:t>
              </a:r>
              <a:endParaRPr lang="en-US" altLang="zh-TW" sz="1400">
                <a:solidFill>
                  <a:schemeClr val="accent2"/>
                </a:solidFill>
                <a:latin typeface="Times New Roman" pitchFamily="18" charset="0"/>
              </a:endParaRPr>
            </a:p>
          </p:txBody>
        </p:sp>
      </p:grpSp>
      <p:sp>
        <p:nvSpPr>
          <p:cNvPr id="11269" name="Text Box 75"/>
          <p:cNvSpPr txBox="1">
            <a:spLocks noChangeArrowheads="1"/>
          </p:cNvSpPr>
          <p:nvPr/>
        </p:nvSpPr>
        <p:spPr bwMode="auto">
          <a:xfrm>
            <a:off x="5849938" y="2811463"/>
            <a:ext cx="465137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itchFamily="34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zh-TW" sz="1400" b="1" baseline="30000">
                <a:latin typeface="Times New Roman" pitchFamily="18" charset="0"/>
              </a:rPr>
              <a:t>T</a:t>
            </a:r>
            <a:endParaRPr lang="en-US" altLang="zh-TW" sz="1400" b="1">
              <a:latin typeface="Times New Roman" pitchFamily="18" charset="0"/>
            </a:endParaRPr>
          </a:p>
        </p:txBody>
      </p:sp>
      <p:sp>
        <p:nvSpPr>
          <p:cNvPr id="40" name="Line 2"/>
          <p:cNvSpPr>
            <a:spLocks noChangeShapeType="1"/>
          </p:cNvSpPr>
          <p:nvPr/>
        </p:nvSpPr>
        <p:spPr bwMode="auto">
          <a:xfrm>
            <a:off x="0" y="766800"/>
            <a:ext cx="9144000" cy="0"/>
          </a:xfrm>
          <a:prstGeom prst="line">
            <a:avLst/>
          </a:prstGeom>
          <a:noFill/>
          <a:ln w="57150" cmpd="thickThin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9622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1144</TotalTime>
  <Words>2456</Words>
  <Application>Microsoft Office PowerPoint</Application>
  <PresentationFormat>如螢幕大小 (4:3)</PresentationFormat>
  <Paragraphs>446</Paragraphs>
  <Slides>29</Slides>
  <Notes>5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29</vt:i4>
      </vt:variant>
    </vt:vector>
  </HeadingPairs>
  <TitlesOfParts>
    <vt:vector size="31" baseType="lpstr">
      <vt:lpstr>1_Office 佈景主題</vt:lpstr>
      <vt:lpstr>方程式</vt:lpstr>
      <vt:lpstr>PowerPoint 簡報</vt:lpstr>
      <vt:lpstr>Latent Semantic Analysis (LSA)</vt:lpstr>
      <vt:lpstr>Latent Semantic Analysis (LSA) - Word-Document Matrix Representation</vt:lpstr>
      <vt:lpstr>Latent Semantic Analysis (LSA)</vt:lpstr>
      <vt:lpstr>Dimensionality Reduction (1/2)</vt:lpstr>
      <vt:lpstr>Dimensionality Reduction (2/2)</vt:lpstr>
      <vt:lpstr>Singular Value Decomposition (SVD)</vt:lpstr>
      <vt:lpstr>Singular Value Decomposition (SVD)</vt:lpstr>
      <vt:lpstr>Singular Value Decomposition (SVD)</vt:lpstr>
      <vt:lpstr>Example Applications in Linguistic Processing</vt:lpstr>
      <vt:lpstr>PowerPoint 簡報</vt:lpstr>
      <vt:lpstr>Example Applications in Linguistic Processing</vt:lpstr>
      <vt:lpstr>Integration with N-gram Language Models</vt:lpstr>
      <vt:lpstr>Probabilistic Latent Semantic Analysis (PLSA)</vt:lpstr>
      <vt:lpstr>Probabilistic Latent Semantic Analysis (PLSA)</vt:lpstr>
      <vt:lpstr>Latent Dirichlet Allocation(LDA)</vt:lpstr>
      <vt:lpstr>Gibbs Sampling in general</vt:lpstr>
      <vt:lpstr>Gibbs Sampling applied on LDA</vt:lpstr>
      <vt:lpstr>Gibbs Sampling applied on LDA</vt:lpstr>
      <vt:lpstr>Gibbs Sampling applied on LDA</vt:lpstr>
      <vt:lpstr>Gibbs Sampling applied on LDA</vt:lpstr>
      <vt:lpstr>Gibbs Sampling applied on LDA</vt:lpstr>
      <vt:lpstr>Matrix Factorization (MF) for Recommendation systems</vt:lpstr>
      <vt:lpstr>Matrix Factorization (MF)</vt:lpstr>
      <vt:lpstr>Matrix Factorization (MF)</vt:lpstr>
      <vt:lpstr>Overfitting Problem</vt:lpstr>
      <vt:lpstr>Extensions of Matrix Factorization (MF)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Lab531</dc:creator>
  <cp:lastModifiedBy>Lab531</cp:lastModifiedBy>
  <cp:revision>274</cp:revision>
  <cp:lastPrinted>2015-08-12T00:30:05Z</cp:lastPrinted>
  <dcterms:created xsi:type="dcterms:W3CDTF">2013-01-13T14:50:10Z</dcterms:created>
  <dcterms:modified xsi:type="dcterms:W3CDTF">2015-08-26T09:25:44Z</dcterms:modified>
</cp:coreProperties>
</file>