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6"/>
  </p:notesMasterIdLst>
  <p:handoutMasterIdLst>
    <p:handoutMasterId r:id="rId37"/>
  </p:handoutMasterIdLst>
  <p:sldIdLst>
    <p:sldId id="348" r:id="rId3"/>
    <p:sldId id="395" r:id="rId4"/>
    <p:sldId id="359" r:id="rId5"/>
    <p:sldId id="360" r:id="rId6"/>
    <p:sldId id="368" r:id="rId7"/>
    <p:sldId id="367" r:id="rId8"/>
    <p:sldId id="361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62" r:id="rId29"/>
    <p:sldId id="388" r:id="rId30"/>
    <p:sldId id="389" r:id="rId31"/>
    <p:sldId id="390" r:id="rId32"/>
    <p:sldId id="391" r:id="rId33"/>
    <p:sldId id="392" r:id="rId34"/>
    <p:sldId id="393" r:id="rId35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00"/>
    <a:srgbClr val="339933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>
      <p:cViewPr>
        <p:scale>
          <a:sx n="90" d="100"/>
          <a:sy n="90" d="100"/>
        </p:scale>
        <p:origin x="-1243" y="230"/>
      </p:cViewPr>
      <p:guideLst>
        <p:guide orient="horz" pos="84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815"/>
            <a:ext cx="2946400" cy="49481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1CE030-37DB-4012-87E6-78C53A0B01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B33560-56D2-4843-BAAF-EAAE66DE55F6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17.0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0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109"/>
            <a:ext cx="543560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84E242-9ADA-4E1F-A554-9E377D6D8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963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DA3789-1D35-4036-A099-B57F14586D2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3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783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20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14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882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BDDE79-2507-4DF3-AF9F-95E17403D336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25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0251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AAD0DD-D83D-4808-83EF-B87C5C0C0DC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zh-TW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B4E7-BB33-4D6F-845D-ED7CC246606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73D9CA-1992-44E5-ACA4-97B1B1781972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E321D1-34EB-402B-B4F2-945AA49FB4F1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FAEE1-3EF2-4BB1-AF00-7590D86CD8DD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12A9E9-E87E-4BC5-A14D-923CE7D2511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1521A2-CC37-4F1C-A624-45AC290F039A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zh-TW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713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26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0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8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3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4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12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0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7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7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7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91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8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23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951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4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755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3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323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417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kkan.org/software/crfsuite/" TargetMode="External"/><Relationship Id="rId2" Type="http://schemas.openxmlformats.org/officeDocument/2006/relationships/hyperlink" Target="http://crfpp.googlecode.com/svn/trunk/doc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923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0" rIns="91364" bIns="45680" numCol="1" anchor="t" anchorCtr="0" compatLnSpc="1">
            <a:prstTxWarp prst="textNoShape">
              <a:avLst/>
            </a:prstTxWarp>
          </a:bodyPr>
          <a:lstStyle/>
          <a:p>
            <a:pPr marL="363538" indent="-363538" algn="ctr" defTabSz="968375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17.0 Spoken Dialogues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00113" y="3357563"/>
            <a:ext cx="81724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0" rIns="91364" bIns="45680"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</a:t>
            </a:r>
            <a:r>
              <a:rPr lang="en-US" altLang="zh-TW">
                <a:latin typeface="Times New Roman" pitchFamily="18" charset="0"/>
              </a:rPr>
              <a:t>1.   11.1 - 11.2.1, Chapter 17 of Huang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2. “Conversational Interfaces: Advances and Challenges”, Proceedings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  of the IEEE, Aug 2000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3. “The AT&amp;T spoken language understanding system”, IEEE Trans. on        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 Speech and Audio Processing, vol.14, no.1, pp.213-222, 2006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4. “Talking to machine” in ICSLP, 2002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5. “A telephone-based conversational interface for weather information”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IEEE Trans. On Speech and Audio Processing, vol. 8, no. 1, pp. 85-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96, 2000.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	 6.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vol.22, no. 5, pp. 16-31, 2005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7.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May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698722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 ate lunch at KFC”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sequence: POS tagging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Possible POS tagging: NOUN, VERB, ADJECTIVE, ADVERB, PREPOSITION…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ate(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VERB</a:t>
            </a:r>
            <a:r>
              <a:rPr lang="en-US" altLang="zh-TW" sz="2600" dirty="0">
                <a:latin typeface="Times New Roman" pitchFamily="18" charset="0"/>
              </a:rPr>
              <a:t>) lunch(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PREPOSITION</a:t>
            </a:r>
            <a:r>
              <a:rPr lang="en-US" altLang="zh-TW" sz="2600" dirty="0">
                <a:latin typeface="Times New Roman" pitchFamily="18" charset="0"/>
              </a:rPr>
              <a:t>) KFC(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17044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15395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is determined by the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23528" y="1772816"/>
            <a:ext cx="7918100" cy="2232248"/>
            <a:chOff x="323528" y="1772816"/>
            <a:chExt cx="7918100" cy="2232248"/>
          </a:xfrm>
        </p:grpSpPr>
        <p:sp>
          <p:nvSpPr>
            <p:cNvPr id="4" name="圓角矩形 3"/>
            <p:cNvSpPr/>
            <p:nvPr/>
          </p:nvSpPr>
          <p:spPr>
            <a:xfrm>
              <a:off x="1832916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Amy</a:t>
              </a:r>
              <a:endParaRPr lang="zh-TW" altLang="en-US" sz="2000" b="1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179168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ate</a:t>
              </a:r>
              <a:endParaRPr lang="zh-TW" altLang="en-US" sz="2000" b="1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547320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lunch</a:t>
              </a:r>
              <a:endParaRPr lang="zh-TW" altLang="en-US" sz="2000" b="1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5915472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</a:t>
              </a:r>
              <a:endParaRPr lang="zh-TW" altLang="en-US" sz="2000" b="1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7283624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KFC</a:t>
              </a:r>
              <a:endParaRPr lang="zh-TW" altLang="en-US" sz="20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23528" y="1844824"/>
              <a:ext cx="15039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Input word</a:t>
              </a:r>
              <a:endParaRPr lang="zh-TW" altLang="en-US" sz="22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27458" y="3494048"/>
              <a:ext cx="970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output</a:t>
              </a:r>
              <a:endParaRPr lang="zh-TW" altLang="en-US" sz="2200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854816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 smtClean="0"/>
                <a:t>1</a:t>
              </a:r>
              <a:endParaRPr lang="zh-TW" altLang="en-US" sz="2000" b="1" baseline="-25000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201068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2</a:t>
              </a:r>
              <a:endParaRPr lang="zh-TW" altLang="en-US" sz="2000" b="1" baseline="-25000" dirty="0"/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4569220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3</a:t>
              </a:r>
              <a:endParaRPr lang="zh-TW" altLang="en-US" sz="2000" b="1" baseline="-25000" dirty="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5937372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4</a:t>
              </a:r>
              <a:endParaRPr lang="zh-TW" altLang="en-US" sz="2000" b="1" baseline="-25000" dirty="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305524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5</a:t>
              </a:r>
              <a:endParaRPr lang="zh-TW" altLang="en-US" sz="2000" b="1" baseline="-25000" dirty="0"/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2267744" y="2430131"/>
              <a:ext cx="0" cy="92686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19573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61121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979368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347520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715672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915816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3" name="直線接點 42"/>
            <p:cNvCxnSpPr>
              <a:stCxn id="27" idx="3"/>
              <a:endCxn id="28" idx="1"/>
            </p:cNvCxnSpPr>
            <p:nvPr/>
          </p:nvCxnSpPr>
          <p:spPr>
            <a:xfrm>
              <a:off x="2790920" y="3681028"/>
              <a:ext cx="4101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8" idx="3"/>
              <a:endCxn id="29" idx="1"/>
            </p:cNvCxnSpPr>
            <p:nvPr/>
          </p:nvCxnSpPr>
          <p:spPr>
            <a:xfrm>
              <a:off x="4137172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endCxn id="30" idx="1"/>
            </p:cNvCxnSpPr>
            <p:nvPr/>
          </p:nvCxnSpPr>
          <p:spPr>
            <a:xfrm>
              <a:off x="5505324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endCxn id="31" idx="1"/>
            </p:cNvCxnSpPr>
            <p:nvPr/>
          </p:nvCxnSpPr>
          <p:spPr>
            <a:xfrm>
              <a:off x="6873476" y="3678714"/>
              <a:ext cx="432048" cy="231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4283968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652120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020272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5051376" y="2420888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34828" y="2420887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7787680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3683224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Training/Testing of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Training</a:t>
                </a: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parameter set </a:t>
                </a:r>
                <a14:m>
                  <m:oMath xmlns:m="http://schemas.openxmlformats.org/officeDocument/2006/math">
                    <m:r>
                      <a:rPr lang="zh-TW" altLang="en-US" sz="2600" b="0" i="1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sz="2600" dirty="0">
                    <a:latin typeface="Times New Roman" pitchFamily="18" charset="0"/>
                  </a:rPr>
                  <a:t> </a:t>
                </a:r>
                <a:r>
                  <a:rPr lang="en-US" altLang="zh-TW" sz="2600" dirty="0">
                    <a:latin typeface="Times New Roman" pitchFamily="18" charset="0"/>
                  </a:rPr>
                  <a:t>to maximize 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training set</a:t>
                </a:r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>
                    <a:latin typeface="Times New Roman" pitchFamily="18" charset="0"/>
                  </a:rPr>
                  <a:t>Represent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as log likelihood function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zh-TW" altLang="en-US">
                                    <a:latin typeface="Cambria Math"/>
                                    <a:cs typeface="Times New Roman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spcAft>
                    <a:spcPts val="50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solved by gradient descent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algorithm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92088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Testing</a:t>
                </a: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label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b="0" i="1">
                        <a:latin typeface="Cambria Math"/>
                      </a:rPr>
                      <m:t>y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that </a:t>
                </a:r>
                <a:r>
                  <a:rPr lang="en-US" altLang="zh-TW" sz="2600" dirty="0" smtClean="0">
                    <a:latin typeface="Times New Roman" pitchFamily="18" charset="0"/>
                  </a:rPr>
                  <a:t>maximizes </a:t>
                </a:r>
                <a:r>
                  <a:rPr lang="en-US" altLang="zh-TW" sz="2600" dirty="0">
                    <a:latin typeface="Times New Roman" pitchFamily="18" charset="0"/>
                  </a:rPr>
                  <a:t>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input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Solved </a:t>
                </a:r>
                <a:r>
                  <a:rPr lang="en-US" altLang="zh-TW" sz="2600" dirty="0">
                    <a:latin typeface="Times New Roman" pitchFamily="18" charset="0"/>
                  </a:rPr>
                  <a:t>by forward-backward and </a:t>
                </a:r>
                <a:r>
                  <a:rPr lang="en-US" altLang="zh-TW" sz="2600" dirty="0" err="1">
                    <a:latin typeface="Times New Roman" pitchFamily="18" charset="0"/>
                  </a:rPr>
                  <a:t>viterbi</a:t>
                </a:r>
                <a:r>
                  <a:rPr lang="en-US" altLang="zh-TW" sz="2600" dirty="0">
                    <a:latin typeface="Times New Roman" pitchFamily="18" charset="0"/>
                  </a:rPr>
                  <a:t> </a:t>
                </a:r>
                <a:r>
                  <a:rPr lang="en-US" altLang="zh-TW" sz="2600" dirty="0" smtClean="0">
                    <a:latin typeface="Times New Roman" pitchFamily="18" charset="0"/>
                  </a:rPr>
                  <a:t>algorithms</a:t>
                </a:r>
                <a:endParaRPr lang="en-US" altLang="zh-TW" sz="2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  <a:blipFill rotWithShape="1">
                <a:blip r:embed="rId3"/>
                <a:stretch>
                  <a:fillRect l="-1333" t="-1489" r="-667" b="-1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1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Semi-conditional Random Field (Semi-CRF)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5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Semi-CRF uses “phrase” instead of “word”</a:t>
                </a:r>
                <a:endParaRPr lang="en-US" altLang="zh-TW" sz="3000" b="1" dirty="0">
                  <a:latin typeface="Times New Roman" pitchFamily="18" charset="0"/>
                </a:endParaRPr>
              </a:p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>
                    <a:latin typeface="Times New Roman" pitchFamily="18" charset="0"/>
                  </a:rPr>
                  <a:t>To find </a:t>
                </a:r>
                <a:r>
                  <a:rPr lang="en-US" altLang="zh-TW" sz="3000" b="1" dirty="0" smtClean="0">
                    <a:latin typeface="Times New Roman" pitchFamily="18" charset="0"/>
                  </a:rPr>
                  <a:t>the phrase and corresponding </a:t>
                </a:r>
                <a:r>
                  <a:rPr lang="en-US" altLang="zh-TW" sz="3000" b="1" dirty="0">
                    <a:latin typeface="Times New Roman" pitchFamily="18" charset="0"/>
                  </a:rPr>
                  <a:t>label sequence </a:t>
                </a:r>
                <a14:m>
                  <m:oMath xmlns:m="http://schemas.openxmlformats.org/officeDocument/2006/math">
                    <m:r>
                      <a:rPr lang="en-US" altLang="zh-TW" sz="3000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altLang="zh-TW" sz="3000" b="1" dirty="0">
                    <a:latin typeface="Times New Roman" pitchFamily="18" charset="0"/>
                  </a:rPr>
                  <a:t> that maximize:</a:t>
                </a:r>
              </a:p>
              <a:p>
                <a:pPr marL="0" indent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None/>
                </a:pPr>
                <a:r>
                  <a:rPr lang="en-US" altLang="zh-TW" sz="2800" dirty="0"/>
                  <a:t>	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</a:rPr>
                          <m:t>𝑍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/>
                      </a:rPr>
                      <m:t>exp</m:t>
                    </m:r>
                    <m:r>
                      <a:rPr lang="en-US" altLang="zh-TW" sz="2800" b="0" i="1" smtClean="0">
                        <a:latin typeface="Cambria Math"/>
                      </a:rPr>
                      <m:t>⁡{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𝜃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∙</m:t>
                        </m:r>
                        <m:r>
                          <a:rPr lang="en-US" altLang="zh-TW" sz="2800" i="1">
                            <a:latin typeface="Cambria Math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sz="2800" dirty="0" smtClean="0"/>
              </a:p>
              <a:p>
                <a:pPr lvl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is a phrase in input sequence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its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  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=1, 2,  ⋯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is known in training but unknown in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testing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  <a:blipFill rotWithShape="1">
                <a:blip r:embed="rId3"/>
                <a:stretch>
                  <a:fillRect l="-1333" t="-5009" r="-533" b="-3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1" t="28918" r="27939" b="46829"/>
          <a:stretch/>
        </p:blipFill>
        <p:spPr bwMode="auto">
          <a:xfrm>
            <a:off x="1583671" y="4509120"/>
            <a:ext cx="558061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1583671" y="4509120"/>
            <a:ext cx="2124233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 bwMode="auto">
          <a:xfrm>
            <a:off x="1566736" y="6741368"/>
            <a:ext cx="216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 bwMode="auto">
          <a:xfrm>
            <a:off x="1583671" y="450150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>
            <a:off x="3707904" y="450912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 bwMode="auto">
          <a:xfrm>
            <a:off x="3851920" y="4509120"/>
            <a:ext cx="342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 bwMode="auto">
          <a:xfrm>
            <a:off x="4309369" y="6741368"/>
            <a:ext cx="297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 bwMode="auto">
          <a:xfrm>
            <a:off x="7261696" y="4519976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>
            <a:off x="3860304" y="4509120"/>
            <a:ext cx="0" cy="1440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>
            <a:off x="4328418" y="5955630"/>
            <a:ext cx="0" cy="828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auto">
          <a:xfrm>
            <a:off x="3860304" y="5949120"/>
            <a:ext cx="54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61688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Slot filling</a:t>
            </a: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Funny movie about bridesmaid starring 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</a:rPr>
              <a:t>Knightley</a:t>
            </a:r>
            <a:endParaRPr lang="en-US" altLang="zh-TW" sz="2600" dirty="0">
              <a:latin typeface="Times New Roman" pitchFamily="18" charset="0"/>
            </a:endParaRP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Output sequence: slot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sequence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GENRE, PLOT, ACTOR</a:t>
            </a: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[Funny](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GENRE</a:t>
            </a:r>
            <a:r>
              <a:rPr lang="en-US" altLang="zh-TW" sz="2600" dirty="0">
                <a:latin typeface="Times New Roman" pitchFamily="18" charset="0"/>
              </a:rPr>
              <a:t>) movie about [bridesmaid](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PLOT</a:t>
            </a:r>
            <a:r>
              <a:rPr lang="en-US" altLang="zh-TW" sz="2600" dirty="0">
                <a:latin typeface="Times New Roman" pitchFamily="18" charset="0"/>
              </a:rPr>
              <a:t>) starring [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Knightley](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ACTOR</a:t>
            </a:r>
            <a:r>
              <a:rPr lang="en-US" altLang="zh-TW" sz="2600" dirty="0" smtClean="0">
                <a:latin typeface="Times New Roman" pitchFamily="18" charset="0"/>
              </a:rPr>
              <a:t>)</a:t>
            </a:r>
            <a:endParaRPr lang="en-US" altLang="zh-TW" sz="2600" dirty="0">
              <a:latin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5900"/>
            <a:ext cx="7491412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Discourse Analysis and Dialogue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328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spcBef>
                <a:spcPct val="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Discourse Analysis</a:t>
            </a:r>
            <a:endParaRPr lang="en-US" altLang="zh-TW" sz="1700" b="1" dirty="0" smtClean="0">
              <a:latin typeface="Times New Roman" pitchFamily="18" charset="0"/>
            </a:endParaRP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conversion from relative expressions(e.g. tomorrow, next week, he, it…) to real objects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automatic inference: deciding on missing information based on available knowledge(e.g. “how many flights in the morning? ” implies the destination/origin previously mentioned)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inconsistency/ambiguity detection (e.g. need clarification by confirmation)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example approach: maintaining/updating the dialogue states(or semantic slots)</a:t>
            </a:r>
          </a:p>
          <a:p>
            <a:pPr marL="192088" indent="-192088" defTabSz="968375" eaLnBrk="1" hangingPunct="1"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controlling the dialogue flow, interacting with the user, generating the next action</a:t>
            </a:r>
          </a:p>
          <a:p>
            <a:pPr marL="895350" lvl="2" indent="-152400" defTabSz="968375" eaLnBrk="1" hangingPunct="1"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cs typeface="Times New Roman" pitchFamily="18" charset="0"/>
              </a:rPr>
              <a:t>e.g. asking for incomplete information, confirmation, clarify inconsistency, filling up the empty slots one-by-one towards the completion of the task, optimizing the accuracy/efficiency/user friendliness of the dialogue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dialogue grammar: finite state machines as an example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3025" y="5446713"/>
            <a:ext cx="907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63563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buFontTx/>
              <a:buChar char="–"/>
            </a:pPr>
            <a:r>
              <a:rPr lang="en-US" altLang="zh-TW" sz="1700" dirty="0">
                <a:latin typeface="Times New Roman" pitchFamily="18" charset="0"/>
              </a:rPr>
              <a:t>plan-based dialogue management as another example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1700" dirty="0">
                <a:latin typeface="Times New Roman" pitchFamily="18" charset="0"/>
              </a:rPr>
              <a:t>challenging for mixed-initiative dialogues</a:t>
            </a:r>
          </a:p>
          <a:p>
            <a:pPr algn="l" eaLnBrk="1" hangingPunct="1">
              <a:buFontTx/>
              <a:buChar char="•"/>
            </a:pPr>
            <a:r>
              <a:rPr lang="en-US" altLang="zh-TW" sz="1900" b="1" dirty="0">
                <a:latin typeface="Times New Roman" pitchFamily="18" charset="0"/>
              </a:rPr>
              <a:t>Performance Measure</a:t>
            </a:r>
            <a:endParaRPr lang="en-US" altLang="zh-TW" sz="1700" b="1" dirty="0">
              <a:latin typeface="Times New Roman" pitchFamily="18" charset="0"/>
            </a:endParaRP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 dirty="0">
                <a:latin typeface="Times New Roman" pitchFamily="18" charset="0"/>
                <a:cs typeface="Times New Roman" pitchFamily="18" charset="0"/>
              </a:rPr>
              <a:t>internal: word error rate, slot accuracy (for understanding), etc.</a:t>
            </a: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 dirty="0">
                <a:latin typeface="Times New Roman" pitchFamily="18" charset="0"/>
                <a:cs typeface="Times New Roman" pitchFamily="18" charset="0"/>
              </a:rPr>
              <a:t>overall: average success rate (for accuracy), average number of turns (for efficiency), etc.</a:t>
            </a:r>
          </a:p>
        </p:txBody>
      </p: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41275" y="3659188"/>
            <a:ext cx="9053513" cy="1787525"/>
            <a:chOff x="26" y="2305"/>
            <a:chExt cx="5703" cy="1126"/>
          </a:xfrm>
        </p:grpSpPr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26" y="2799"/>
              <a:ext cx="834" cy="44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Conversation Opening</a:t>
              </a:r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1103" y="2800"/>
              <a:ext cx="780" cy="446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Asking for Destination</a:t>
              </a:r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3492" y="2771"/>
              <a:ext cx="710" cy="50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Asking for Departure Time</a:t>
              </a:r>
            </a:p>
          </p:txBody>
        </p:sp>
        <p:sp>
          <p:nvSpPr>
            <p:cNvPr id="8204" name="AutoShape 7"/>
            <p:cNvSpPr>
              <a:spLocks noChangeArrowheads="1"/>
            </p:cNvSpPr>
            <p:nvPr/>
          </p:nvSpPr>
          <p:spPr bwMode="auto">
            <a:xfrm>
              <a:off x="2028" y="2812"/>
              <a:ext cx="1285" cy="422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3196" rIns="0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Destination</a:t>
              </a:r>
            </a:p>
            <a:p>
              <a:pPr eaLnBrk="1" hangingPunct="1"/>
              <a:r>
                <a:rPr lang="en-US" altLang="zh-TW" sz="1400" b="1" dirty="0" smtClean="0"/>
                <a:t> </a:t>
              </a:r>
              <a:r>
                <a:rPr lang="en-US" altLang="zh-TW" sz="1400" b="1" dirty="0">
                  <a:latin typeface="Times New Roman" pitchFamily="18" charset="0"/>
                </a:rPr>
                <a:t>filled up</a:t>
              </a:r>
            </a:p>
          </p:txBody>
        </p:sp>
        <p:sp>
          <p:nvSpPr>
            <p:cNvPr id="8205" name="AutoShape 8"/>
            <p:cNvSpPr>
              <a:spLocks noChangeArrowheads="1"/>
            </p:cNvSpPr>
            <p:nvPr/>
          </p:nvSpPr>
          <p:spPr bwMode="auto">
            <a:xfrm>
              <a:off x="4352" y="2722"/>
              <a:ext cx="1111" cy="680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3196" rIns="0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Departure</a:t>
              </a:r>
            </a:p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Time </a:t>
              </a:r>
            </a:p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filled </a:t>
              </a:r>
              <a:r>
                <a:rPr lang="en-US" altLang="zh-TW" sz="1400" b="1" dirty="0">
                  <a:latin typeface="Times New Roman" pitchFamily="18" charset="0"/>
                </a:rPr>
                <a:t>up</a:t>
              </a:r>
              <a:endParaRPr lang="en-US" altLang="zh-TW" sz="1400" b="1" dirty="0"/>
            </a:p>
          </p:txBody>
        </p:sp>
        <p:grpSp>
          <p:nvGrpSpPr>
            <p:cNvPr id="8206" name="Group 31"/>
            <p:cNvGrpSpPr>
              <a:grpSpLocks/>
            </p:cNvGrpSpPr>
            <p:nvPr/>
          </p:nvGrpSpPr>
          <p:grpSpPr bwMode="auto">
            <a:xfrm>
              <a:off x="866" y="3022"/>
              <a:ext cx="237" cy="0"/>
              <a:chOff x="866" y="3022"/>
              <a:chExt cx="237" cy="0"/>
            </a:xfrm>
          </p:grpSpPr>
          <p:sp>
            <p:nvSpPr>
              <p:cNvPr id="8219" name="Line 10"/>
              <p:cNvSpPr>
                <a:spLocks noChangeShapeType="1"/>
              </p:cNvSpPr>
              <p:nvPr/>
            </p:nvSpPr>
            <p:spPr bwMode="auto">
              <a:xfrm>
                <a:off x="866" y="302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20" name="Line 11"/>
              <p:cNvSpPr>
                <a:spLocks noChangeShapeType="1"/>
              </p:cNvSpPr>
              <p:nvPr/>
            </p:nvSpPr>
            <p:spPr bwMode="auto">
              <a:xfrm>
                <a:off x="990" y="3022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189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Line 14"/>
            <p:cNvSpPr>
              <a:spLocks noChangeShapeType="1"/>
            </p:cNvSpPr>
            <p:nvPr/>
          </p:nvSpPr>
          <p:spPr bwMode="auto">
            <a:xfrm>
              <a:off x="3334" y="302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>
              <a:off x="4208" y="302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>
              <a:off x="548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5638" y="3022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2" name="Arc 20"/>
            <p:cNvSpPr>
              <a:spLocks/>
            </p:cNvSpPr>
            <p:nvPr/>
          </p:nvSpPr>
          <p:spPr bwMode="auto">
            <a:xfrm rot="14286552" flipV="1">
              <a:off x="4099" y="2242"/>
              <a:ext cx="658" cy="808"/>
            </a:xfrm>
            <a:custGeom>
              <a:avLst/>
              <a:gdLst>
                <a:gd name="T0" fmla="*/ 0 w 29694"/>
                <a:gd name="T1" fmla="*/ 0 h 40044"/>
                <a:gd name="T2" fmla="*/ 0 w 29694"/>
                <a:gd name="T3" fmla="*/ 0 h 40044"/>
                <a:gd name="T4" fmla="*/ 0 w 29694"/>
                <a:gd name="T5" fmla="*/ 0 h 40044"/>
                <a:gd name="T6" fmla="*/ 0 60000 65536"/>
                <a:gd name="T7" fmla="*/ 0 60000 65536"/>
                <a:gd name="T8" fmla="*/ 0 60000 65536"/>
                <a:gd name="T9" fmla="*/ 0 w 29694"/>
                <a:gd name="T10" fmla="*/ 0 h 40044"/>
                <a:gd name="T11" fmla="*/ 29694 w 29694"/>
                <a:gd name="T12" fmla="*/ 40044 h 40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94" h="40044" fill="none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</a:path>
                <a:path w="29694" h="40044" stroke="0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  <a:lnTo>
                    <a:pt x="8094" y="21600"/>
                  </a:lnTo>
                  <a:lnTo>
                    <a:pt x="-1" y="157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4292" y="2305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5329" y="2796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8215" name="Arc 23"/>
            <p:cNvSpPr>
              <a:spLocks/>
            </p:cNvSpPr>
            <p:nvPr/>
          </p:nvSpPr>
          <p:spPr bwMode="auto">
            <a:xfrm rot="5256830" flipV="1">
              <a:off x="2006" y="2761"/>
              <a:ext cx="333" cy="976"/>
            </a:xfrm>
            <a:custGeom>
              <a:avLst/>
              <a:gdLst>
                <a:gd name="T0" fmla="*/ 0 w 21600"/>
                <a:gd name="T1" fmla="*/ 0 h 37580"/>
                <a:gd name="T2" fmla="*/ 0 w 21600"/>
                <a:gd name="T3" fmla="*/ 0 h 37580"/>
                <a:gd name="T4" fmla="*/ 0 w 21600"/>
                <a:gd name="T5" fmla="*/ 0 h 37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580"/>
                <a:gd name="T11" fmla="*/ 21600 w 21600"/>
                <a:gd name="T12" fmla="*/ 37580 h 37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580" fill="none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</a:path>
                <a:path w="21600" h="37580" stroke="0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  <a:lnTo>
                    <a:pt x="0" y="19403"/>
                  </a:lnTo>
                  <a:lnTo>
                    <a:pt x="949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sm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2018" y="3239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cxnSp>
          <p:nvCxnSpPr>
            <p:cNvPr id="8217" name="AutoShape 25"/>
            <p:cNvCxnSpPr>
              <a:cxnSpLocks noChangeShapeType="1"/>
              <a:stCxn id="8203" idx="2"/>
              <a:endCxn id="8201" idx="2"/>
            </p:cNvCxnSpPr>
            <p:nvPr/>
          </p:nvCxnSpPr>
          <p:spPr bwMode="auto">
            <a:xfrm rot="16200000" flipV="1">
              <a:off x="2129" y="1561"/>
              <a:ext cx="32" cy="3404"/>
            </a:xfrm>
            <a:prstGeom prst="curvedConnector3">
              <a:avLst>
                <a:gd name="adj1" fmla="val -600000"/>
              </a:avLst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8" name="Text Box 28"/>
            <p:cNvSpPr txBox="1">
              <a:spLocks noChangeArrowheads="1"/>
            </p:cNvSpPr>
            <p:nvPr/>
          </p:nvSpPr>
          <p:spPr bwMode="auto">
            <a:xfrm>
              <a:off x="3243" y="2807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</p:grp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6019800" y="5210175"/>
            <a:ext cx="107950" cy="80963"/>
            <a:chOff x="3792" y="3282"/>
            <a:chExt cx="68" cy="51"/>
          </a:xfrm>
        </p:grpSpPr>
        <p:sp>
          <p:nvSpPr>
            <p:cNvPr id="8199" name="Line 32"/>
            <p:cNvSpPr>
              <a:spLocks noChangeShapeType="1"/>
            </p:cNvSpPr>
            <p:nvPr/>
          </p:nvSpPr>
          <p:spPr bwMode="auto">
            <a:xfrm flipH="1">
              <a:off x="3840" y="3282"/>
              <a:ext cx="1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0" name="Line 33"/>
            <p:cNvSpPr>
              <a:spLocks noChangeShapeType="1"/>
            </p:cNvSpPr>
            <p:nvPr/>
          </p:nvSpPr>
          <p:spPr bwMode="auto">
            <a:xfrm flipH="1">
              <a:off x="3792" y="3282"/>
              <a:ext cx="68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906463"/>
            <a:ext cx="9144000" cy="673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Approach – MDP-based</a:t>
            </a:r>
          </a:p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Task: flight booking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information the system needs to know: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departure city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arrival city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Define the state as (DEPARTURE,ARRIVAL)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There are totally four states: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(?,?), (KNOWN,?), (?,KNOWN), (KNOWN,KNOWN)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  <a:endParaRPr lang="en-US" altLang="zh-TW" sz="2400"/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cxnSp>
        <p:nvCxnSpPr>
          <p:cNvPr id="23" name="Straight Arrow Connector 22"/>
          <p:cNvCxnSpPr>
            <a:stCxn id="10" idx="0"/>
            <a:endCxn id="11" idx="4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26" name="Straight Arrow Connector 25"/>
          <p:cNvCxnSpPr>
            <a:stCxn id="27" idx="0"/>
          </p:cNvCxnSpPr>
          <p:nvPr/>
        </p:nvCxnSpPr>
        <p:spPr>
          <a:xfrm flipV="1">
            <a:off x="7110413" y="2365375"/>
            <a:ext cx="171450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888" y="2574925"/>
            <a:ext cx="2051050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cxnSp>
        <p:nvCxnSpPr>
          <p:cNvPr id="30" name="Straight Arrow Connector 29"/>
          <p:cNvCxnSpPr>
            <a:stCxn id="31" idx="1"/>
            <a:endCxn id="12" idx="6"/>
          </p:cNvCxnSpPr>
          <p:nvPr/>
        </p:nvCxnSpPr>
        <p:spPr>
          <a:xfrm flipH="1">
            <a:off x="5168900" y="3579813"/>
            <a:ext cx="290513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59413" y="3349625"/>
            <a:ext cx="2928937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set of available actions is also defined.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692275"/>
            <a:ext cx="2951162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2638" y="2011363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1050" y="2343150"/>
            <a:ext cx="2952750" cy="3698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A3: confirm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1050" y="2662238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A4: return flight list</a:t>
            </a:r>
          </a:p>
        </p:txBody>
      </p:sp>
      <p:sp>
        <p:nvSpPr>
          <p:cNvPr id="1127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0313"/>
            <a:ext cx="2879725" cy="3698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3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sp>
        <p:nvSpPr>
          <p:cNvPr id="1230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1331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Well-Known Application Examples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How can I go to National Taiwan 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Short messaging, personal scheduling, etc.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grpSp>
        <p:nvGrpSpPr>
          <p:cNvPr id="11280" name="群組 11279"/>
          <p:cNvGrpSpPr/>
          <p:nvPr/>
        </p:nvGrpSpPr>
        <p:grpSpPr>
          <a:xfrm>
            <a:off x="19065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Output  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Signals</a:t>
              </a:r>
              <a:endParaRPr kumimoji="0" lang="zh-TW" altLang="en-US" sz="160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Language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Generation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Input  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Signals</a:t>
              </a:r>
              <a:endParaRPr kumimoji="0" lang="zh-TW" altLang="en-US" sz="160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Language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Understanding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Synthesis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Dialogue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Manager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Information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Retrieval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Knowledge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Graph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Machine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Translation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Recognition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Question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Answering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4869160"/>
              <a:ext cx="1179095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Wikipedia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868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en-US" altLang="zh-TW" sz="2000" b="1" dirty="0" smtClean="0">
                <a:solidFill>
                  <a:prstClr val="black"/>
                </a:solidFill>
                <a:latin typeface="Times New Roman" pitchFamily="18" charset="0"/>
              </a:rPr>
              <a:t>Special Questions:</a:t>
            </a:r>
          </a:p>
          <a:p>
            <a:pPr marL="714375" lvl="1" indent="-354013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唐詩宋詞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出師表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</a:p>
          <a:p>
            <a:pPr marL="714375" lvl="1" indent="-354013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說個笑話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  <a:endParaRPr kumimoji="0" lang="en-US" altLang="zh-TW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User response will cause the state to transit.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83272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0" y="465455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3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8000"/>
                </a:solidFill>
              </a:rPr>
              <a:t>0.7</a:t>
            </a: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3916363" y="234156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0.2</a:t>
            </a:r>
          </a:p>
        </p:txBody>
      </p:sp>
      <p:sp>
        <p:nvSpPr>
          <p:cNvPr id="14355" name="TextBox 24"/>
          <p:cNvSpPr txBox="1">
            <a:spLocks noChangeArrowheads="1"/>
          </p:cNvSpPr>
          <p:nvPr/>
        </p:nvSpPr>
        <p:spPr bwMode="auto">
          <a:xfrm>
            <a:off x="2544763" y="2744788"/>
            <a:ext cx="135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14356" name="TextBox 28"/>
          <p:cNvSpPr txBox="1">
            <a:spLocks noChangeArrowheads="1"/>
          </p:cNvSpPr>
          <p:nvPr/>
        </p:nvSpPr>
        <p:spPr bwMode="auto">
          <a:xfrm>
            <a:off x="5003800" y="2443163"/>
            <a:ext cx="310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008000"/>
                </a:solidFill>
              </a:rPr>
              <a:t>Response: From Taipei.</a:t>
            </a:r>
          </a:p>
        </p:txBody>
      </p:sp>
      <p:sp>
        <p:nvSpPr>
          <p:cNvPr id="14357" name="TextBox 30"/>
          <p:cNvSpPr txBox="1">
            <a:spLocks noChangeArrowheads="1"/>
          </p:cNvSpPr>
          <p:nvPr/>
        </p:nvSpPr>
        <p:spPr bwMode="auto">
          <a:xfrm>
            <a:off x="4932363" y="2816225"/>
            <a:ext cx="3773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i="1" u="sng">
                <a:solidFill>
                  <a:srgbClr val="0000FF"/>
                </a:solidFill>
              </a:rPr>
              <a:t>Response: From Taipei to Boston.</a:t>
            </a:r>
          </a:p>
        </p:txBody>
      </p:sp>
      <p:sp>
        <p:nvSpPr>
          <p:cNvPr id="14358" name="TextBox 31"/>
          <p:cNvSpPr txBox="1">
            <a:spLocks noChangeArrowheads="1"/>
          </p:cNvSpPr>
          <p:nvPr/>
        </p:nvSpPr>
        <p:spPr bwMode="auto">
          <a:xfrm>
            <a:off x="5148263" y="3203575"/>
            <a:ext cx="336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FF0000"/>
                </a:solidFill>
              </a:rPr>
              <a:t>Response: What did you say?</a:t>
            </a:r>
          </a:p>
        </p:txBody>
      </p:sp>
      <p:sp>
        <p:nvSpPr>
          <p:cNvPr id="1435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reward associated with each transition.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7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0.7</a:t>
            </a:r>
          </a:p>
        </p:txBody>
      </p:sp>
      <p:sp>
        <p:nvSpPr>
          <p:cNvPr id="15378" name="TextBox 23"/>
          <p:cNvSpPr txBox="1">
            <a:spLocks noChangeArrowheads="1"/>
          </p:cNvSpPr>
          <p:nvPr/>
        </p:nvSpPr>
        <p:spPr bwMode="auto">
          <a:xfrm>
            <a:off x="3916363" y="2343150"/>
            <a:ext cx="58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0.2</a:t>
            </a:r>
          </a:p>
        </p:txBody>
      </p:sp>
      <p:sp>
        <p:nvSpPr>
          <p:cNvPr id="15379" name="TextBox 24"/>
          <p:cNvSpPr txBox="1">
            <a:spLocks noChangeArrowheads="1"/>
          </p:cNvSpPr>
          <p:nvPr/>
        </p:nvSpPr>
        <p:spPr bwMode="auto">
          <a:xfrm>
            <a:off x="2198688" y="2744788"/>
            <a:ext cx="57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5963" y="2109788"/>
            <a:ext cx="642937" cy="369887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/>
              <a:t>+10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78463" y="1568450"/>
            <a:ext cx="533400" cy="303213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19413" y="2800350"/>
            <a:ext cx="500062" cy="3286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-5</a:t>
            </a:r>
          </a:p>
        </p:txBody>
      </p:sp>
      <p:sp>
        <p:nvSpPr>
          <p:cNvPr id="1538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09688"/>
            <a:ext cx="412750" cy="2365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0300" cy="36988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639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112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1888" cy="3714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cxnSp>
        <p:nvCxnSpPr>
          <p:cNvPr id="24" name="Curved Connector 23"/>
          <p:cNvCxnSpPr>
            <a:stCxn id="6" idx="2"/>
            <a:endCxn id="13" idx="3"/>
          </p:cNvCxnSpPr>
          <p:nvPr/>
        </p:nvCxnSpPr>
        <p:spPr>
          <a:xfrm rot="5400000" flipH="1" flipV="1">
            <a:off x="6519069" y="1861344"/>
            <a:ext cx="46038" cy="863600"/>
          </a:xfrm>
          <a:prstGeom prst="curvedConnector3">
            <a:avLst>
              <a:gd name="adj1" fmla="val -65045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6" idx="2"/>
            <a:endCxn id="12" idx="6"/>
          </p:cNvCxnSpPr>
          <p:nvPr/>
        </p:nvCxnSpPr>
        <p:spPr>
          <a:xfrm rot="5400000">
            <a:off x="5006181" y="2478882"/>
            <a:ext cx="1266825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11" idx="5"/>
          </p:cNvCxnSpPr>
          <p:nvPr/>
        </p:nvCxnSpPr>
        <p:spPr>
          <a:xfrm rot="5400000">
            <a:off x="3921126" y="234950"/>
            <a:ext cx="107950" cy="4270375"/>
          </a:xfrm>
          <a:prstGeom prst="curvedConnector3">
            <a:avLst>
              <a:gd name="adj1" fmla="val 421367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When the final state is reached, the task is completed and result is returned.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" name="Down Arrow 20"/>
          <p:cNvSpPr/>
          <p:nvPr/>
        </p:nvSpPr>
        <p:spPr>
          <a:xfrm>
            <a:off x="4575175" y="291782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18113" y="3579813"/>
            <a:ext cx="290512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59413" y="3349625"/>
            <a:ext cx="2930525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  <p:sp>
        <p:nvSpPr>
          <p:cNvPr id="184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9810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0" y="4221163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For the overall dialogue session, the goal is to maximize the total reward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     R = R1 + … + Rn = 5 + 5</a:t>
            </a:r>
          </a:p>
          <a:p>
            <a:pPr algn="l">
              <a:lnSpc>
                <a:spcPct val="90000"/>
              </a:lnSpc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Dialogue optimized by choosing a right action given each state (policy).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Learned by Reinforcement Learning.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Improved as Partially Observable MDP (POMDP)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59385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0368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439863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2274888" y="1454150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782763"/>
            <a:ext cx="319088" cy="211137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3366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393950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644775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557338"/>
            <a:ext cx="3763963" cy="225425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38638" y="180816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9" name="Diamond 28"/>
          <p:cNvSpPr/>
          <p:nvPr/>
        </p:nvSpPr>
        <p:spPr>
          <a:xfrm>
            <a:off x="5643563" y="15128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30" name="Curved Connector 29"/>
          <p:cNvCxnSpPr>
            <a:endCxn id="29" idx="3"/>
          </p:cNvCxnSpPr>
          <p:nvPr/>
        </p:nvCxnSpPr>
        <p:spPr>
          <a:xfrm rot="10800000" flipV="1">
            <a:off x="6578600" y="1839913"/>
            <a:ext cx="2794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9" idx="2"/>
          </p:cNvCxnSpPr>
          <p:nvPr/>
        </p:nvCxnSpPr>
        <p:spPr>
          <a:xfrm rot="5400000">
            <a:off x="5005387" y="2332038"/>
            <a:ext cx="1268413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35588" y="253841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1947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(5/5)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ctr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Client-Server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8900" y="836613"/>
            <a:ext cx="4038600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80975" indent="-180975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Galaxy, MIT</a:t>
            </a:r>
          </a:p>
        </p:txBody>
      </p:sp>
      <p:pic>
        <p:nvPicPr>
          <p:cNvPr id="20484" name="Picture 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39863"/>
            <a:ext cx="4786312" cy="357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606925" y="842963"/>
            <a:ext cx="450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Integration Platform, AT&amp; T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5229225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>
            <a:spAutoFit/>
          </a:bodyPr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74675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Domain Dependent/Independent Servers Shared by Different Applications/Clients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reducing computation requirements at user (client) by allocating most load at server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higher portability to different tasks</a:t>
            </a:r>
          </a:p>
        </p:txBody>
      </p:sp>
      <p:pic>
        <p:nvPicPr>
          <p:cNvPr id="20487" name="Picture 45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320800"/>
            <a:ext cx="4044950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72"/>
          <p:cNvGrpSpPr>
            <a:grpSpLocks/>
          </p:cNvGrpSpPr>
          <p:nvPr/>
        </p:nvGrpSpPr>
        <p:grpSpPr bwMode="auto">
          <a:xfrm>
            <a:off x="4933950" y="1403350"/>
            <a:ext cx="3910013" cy="1296988"/>
            <a:chOff x="3108" y="1038"/>
            <a:chExt cx="2463" cy="817"/>
          </a:xfrm>
        </p:grpSpPr>
        <p:sp>
          <p:nvSpPr>
            <p:cNvPr id="20515" name="Text Box 57"/>
            <p:cNvSpPr txBox="1">
              <a:spLocks noChangeArrowheads="1"/>
            </p:cNvSpPr>
            <p:nvPr/>
          </p:nvSpPr>
          <p:spPr bwMode="auto">
            <a:xfrm>
              <a:off x="3108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6" name="Text Box 58"/>
            <p:cNvSpPr txBox="1">
              <a:spLocks noChangeArrowheads="1"/>
            </p:cNvSpPr>
            <p:nvPr/>
          </p:nvSpPr>
          <p:spPr bwMode="auto">
            <a:xfrm>
              <a:off x="3625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7" name="Text Box 59"/>
            <p:cNvSpPr txBox="1">
              <a:spLocks noChangeArrowheads="1"/>
            </p:cNvSpPr>
            <p:nvPr/>
          </p:nvSpPr>
          <p:spPr bwMode="auto">
            <a:xfrm>
              <a:off x="5209" y="1071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8" name="Text Box 60"/>
            <p:cNvSpPr txBox="1">
              <a:spLocks noChangeArrowheads="1"/>
            </p:cNvSpPr>
            <p:nvPr/>
          </p:nvSpPr>
          <p:spPr bwMode="auto">
            <a:xfrm>
              <a:off x="3119" y="1384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19" name="Text Box 61"/>
            <p:cNvSpPr txBox="1">
              <a:spLocks noChangeArrowheads="1"/>
            </p:cNvSpPr>
            <p:nvPr/>
          </p:nvSpPr>
          <p:spPr bwMode="auto">
            <a:xfrm>
              <a:off x="3633" y="1383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0" name="Text Box 62"/>
            <p:cNvSpPr txBox="1">
              <a:spLocks noChangeArrowheads="1"/>
            </p:cNvSpPr>
            <p:nvPr/>
          </p:nvSpPr>
          <p:spPr bwMode="auto">
            <a:xfrm rot="60000">
              <a:off x="5170" y="1386"/>
              <a:ext cx="395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25200" rIns="0" bIns="252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1" name="Line 63"/>
            <p:cNvSpPr>
              <a:spLocks noChangeShapeType="1"/>
            </p:cNvSpPr>
            <p:nvPr/>
          </p:nvSpPr>
          <p:spPr bwMode="auto">
            <a:xfrm>
              <a:off x="5381" y="125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22" name="Text Box 66"/>
            <p:cNvSpPr txBox="1">
              <a:spLocks noChangeArrowheads="1"/>
            </p:cNvSpPr>
            <p:nvPr/>
          </p:nvSpPr>
          <p:spPr bwMode="auto">
            <a:xfrm>
              <a:off x="3276" y="1770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Client API (Application Programming Interface)</a:t>
              </a:r>
            </a:p>
          </p:txBody>
        </p:sp>
        <p:sp>
          <p:nvSpPr>
            <p:cNvPr id="20523" name="Line 69"/>
            <p:cNvSpPr>
              <a:spLocks noChangeShapeType="1"/>
            </p:cNvSpPr>
            <p:nvPr/>
          </p:nvSpPr>
          <p:spPr bwMode="auto">
            <a:xfrm>
              <a:off x="5366" y="1598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489" name="Group 78"/>
          <p:cNvGrpSpPr>
            <a:grpSpLocks/>
          </p:cNvGrpSpPr>
          <p:nvPr/>
        </p:nvGrpSpPr>
        <p:grpSpPr bwMode="auto">
          <a:xfrm>
            <a:off x="5149850" y="3132138"/>
            <a:ext cx="3525838" cy="2054225"/>
            <a:chOff x="3244" y="2127"/>
            <a:chExt cx="2221" cy="1294"/>
          </a:xfrm>
        </p:grpSpPr>
        <p:sp>
          <p:nvSpPr>
            <p:cNvPr id="20507" name="Text Box 67"/>
            <p:cNvSpPr txBox="1">
              <a:spLocks noChangeArrowheads="1"/>
            </p:cNvSpPr>
            <p:nvPr/>
          </p:nvSpPr>
          <p:spPr bwMode="auto">
            <a:xfrm>
              <a:off x="3288" y="2127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Resource Manager/Proxy Server)</a:t>
              </a:r>
            </a:p>
          </p:txBody>
        </p:sp>
        <p:sp>
          <p:nvSpPr>
            <p:cNvPr id="20508" name="Text Box 68"/>
            <p:cNvSpPr txBox="1">
              <a:spLocks noChangeArrowheads="1"/>
            </p:cNvSpPr>
            <p:nvPr/>
          </p:nvSpPr>
          <p:spPr bwMode="auto">
            <a:xfrm>
              <a:off x="3288" y="2483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Server SPI (Server Provider Interface)</a:t>
              </a:r>
            </a:p>
          </p:txBody>
        </p:sp>
        <p:sp>
          <p:nvSpPr>
            <p:cNvPr id="20509" name="Text Box 71"/>
            <p:cNvSpPr txBox="1">
              <a:spLocks noChangeArrowheads="1"/>
            </p:cNvSpPr>
            <p:nvPr/>
          </p:nvSpPr>
          <p:spPr bwMode="auto">
            <a:xfrm>
              <a:off x="3244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ASR  Server</a:t>
              </a:r>
            </a:p>
          </p:txBody>
        </p:sp>
        <p:sp>
          <p:nvSpPr>
            <p:cNvPr id="20510" name="Text Box 73"/>
            <p:cNvSpPr txBox="1">
              <a:spLocks noChangeArrowheads="1"/>
            </p:cNvSpPr>
            <p:nvPr/>
          </p:nvSpPr>
          <p:spPr bwMode="auto">
            <a:xfrm>
              <a:off x="3708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TTS Server</a:t>
              </a:r>
            </a:p>
          </p:txBody>
        </p:sp>
        <p:sp>
          <p:nvSpPr>
            <p:cNvPr id="20511" name="Text Box 74"/>
            <p:cNvSpPr txBox="1">
              <a:spLocks noChangeArrowheads="1"/>
            </p:cNvSpPr>
            <p:nvPr/>
          </p:nvSpPr>
          <p:spPr bwMode="auto">
            <a:xfrm>
              <a:off x="4201" y="2829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Audio Server</a:t>
              </a:r>
            </a:p>
          </p:txBody>
        </p:sp>
        <p:sp>
          <p:nvSpPr>
            <p:cNvPr id="20512" name="Text Box 75"/>
            <p:cNvSpPr txBox="1">
              <a:spLocks noChangeArrowheads="1"/>
            </p:cNvSpPr>
            <p:nvPr/>
          </p:nvSpPr>
          <p:spPr bwMode="auto">
            <a:xfrm>
              <a:off x="465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Database Server</a:t>
              </a:r>
            </a:p>
          </p:txBody>
        </p:sp>
        <p:sp>
          <p:nvSpPr>
            <p:cNvPr id="20513" name="Text Box 76"/>
            <p:cNvSpPr txBox="1">
              <a:spLocks noChangeArrowheads="1"/>
            </p:cNvSpPr>
            <p:nvPr/>
          </p:nvSpPr>
          <p:spPr bwMode="auto">
            <a:xfrm>
              <a:off x="516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GDC  Server</a:t>
              </a:r>
            </a:p>
          </p:txBody>
        </p:sp>
        <p:sp>
          <p:nvSpPr>
            <p:cNvPr id="20514" name="Text Box 77"/>
            <p:cNvSpPr txBox="1">
              <a:spLocks noChangeArrowheads="1"/>
            </p:cNvSpPr>
            <p:nvPr/>
          </p:nvSpPr>
          <p:spPr bwMode="auto">
            <a:xfrm>
              <a:off x="4111" y="3297"/>
              <a:ext cx="479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Telephone/Audio Interface</a:t>
              </a:r>
            </a:p>
          </p:txBody>
        </p:sp>
      </p:grpSp>
      <p:grpSp>
        <p:nvGrpSpPr>
          <p:cNvPr id="20490" name="Group 90"/>
          <p:cNvGrpSpPr>
            <a:grpSpLocks/>
          </p:cNvGrpSpPr>
          <p:nvPr/>
        </p:nvGrpSpPr>
        <p:grpSpPr bwMode="auto">
          <a:xfrm>
            <a:off x="1200150" y="1816100"/>
            <a:ext cx="3084513" cy="2270125"/>
            <a:chOff x="756" y="1298"/>
            <a:chExt cx="1943" cy="1430"/>
          </a:xfrm>
        </p:grpSpPr>
        <p:sp>
          <p:nvSpPr>
            <p:cNvPr id="20491" name="Text Box 51"/>
            <p:cNvSpPr txBox="1">
              <a:spLocks noChangeArrowheads="1"/>
            </p:cNvSpPr>
            <p:nvPr/>
          </p:nvSpPr>
          <p:spPr bwMode="auto">
            <a:xfrm>
              <a:off x="2290" y="247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Domain Server</a:t>
              </a:r>
            </a:p>
          </p:txBody>
        </p:sp>
        <p:sp>
          <p:nvSpPr>
            <p:cNvPr id="20492" name="Text Box 53"/>
            <p:cNvSpPr txBox="1">
              <a:spLocks noChangeArrowheads="1"/>
            </p:cNvSpPr>
            <p:nvPr/>
          </p:nvSpPr>
          <p:spPr bwMode="auto">
            <a:xfrm>
              <a:off x="2154" y="129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HLT Server</a:t>
              </a:r>
            </a:p>
          </p:txBody>
        </p:sp>
        <p:sp>
          <p:nvSpPr>
            <p:cNvPr id="20493" name="Text Box 54"/>
            <p:cNvSpPr txBox="1">
              <a:spLocks noChangeArrowheads="1"/>
            </p:cNvSpPr>
            <p:nvPr/>
          </p:nvSpPr>
          <p:spPr bwMode="auto">
            <a:xfrm>
              <a:off x="756" y="2115"/>
              <a:ext cx="40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Client</a:t>
              </a:r>
            </a:p>
          </p:txBody>
        </p:sp>
        <p:sp>
          <p:nvSpPr>
            <p:cNvPr id="20494" name="Text Box 55"/>
            <p:cNvSpPr txBox="1">
              <a:spLocks noChangeArrowheads="1"/>
            </p:cNvSpPr>
            <p:nvPr/>
          </p:nvSpPr>
          <p:spPr bwMode="auto">
            <a:xfrm>
              <a:off x="924" y="1872"/>
              <a:ext cx="401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Network</a:t>
              </a:r>
            </a:p>
          </p:txBody>
        </p:sp>
        <p:sp>
          <p:nvSpPr>
            <p:cNvPr id="20495" name="Text Box 56"/>
            <p:cNvSpPr txBox="1">
              <a:spLocks noChangeArrowheads="1"/>
            </p:cNvSpPr>
            <p:nvPr/>
          </p:nvSpPr>
          <p:spPr bwMode="auto">
            <a:xfrm>
              <a:off x="1655" y="1953"/>
              <a:ext cx="407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 b="1" i="1">
                  <a:latin typeface="Times New Roman" pitchFamily="18" charset="0"/>
                </a:rPr>
                <a:t>Hub</a:t>
              </a:r>
            </a:p>
          </p:txBody>
        </p:sp>
        <p:sp>
          <p:nvSpPr>
            <p:cNvPr id="20496" name="Line 79"/>
            <p:cNvSpPr>
              <a:spLocks noChangeShapeType="1"/>
            </p:cNvSpPr>
            <p:nvPr/>
          </p:nvSpPr>
          <p:spPr bwMode="auto">
            <a:xfrm>
              <a:off x="1452" y="1524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7" name="Line 80"/>
            <p:cNvSpPr>
              <a:spLocks noChangeShapeType="1"/>
            </p:cNvSpPr>
            <p:nvPr/>
          </p:nvSpPr>
          <p:spPr bwMode="auto">
            <a:xfrm>
              <a:off x="1338" y="1933"/>
              <a:ext cx="1095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8" name="Line 81"/>
            <p:cNvSpPr>
              <a:spLocks noChangeShapeType="1"/>
            </p:cNvSpPr>
            <p:nvPr/>
          </p:nvSpPr>
          <p:spPr bwMode="auto">
            <a:xfrm>
              <a:off x="1338" y="1933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9" name="Line 82"/>
            <p:cNvSpPr>
              <a:spLocks noChangeShapeType="1"/>
            </p:cNvSpPr>
            <p:nvPr/>
          </p:nvSpPr>
          <p:spPr bwMode="auto">
            <a:xfrm>
              <a:off x="1338" y="2043"/>
              <a:ext cx="1098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0" name="Line 83"/>
            <p:cNvSpPr>
              <a:spLocks noChangeShapeType="1"/>
            </p:cNvSpPr>
            <p:nvPr/>
          </p:nvSpPr>
          <p:spPr bwMode="auto">
            <a:xfrm>
              <a:off x="2437" y="1948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1" name="Line 84"/>
            <p:cNvSpPr>
              <a:spLocks noChangeShapeType="1"/>
            </p:cNvSpPr>
            <p:nvPr/>
          </p:nvSpPr>
          <p:spPr bwMode="auto">
            <a:xfrm>
              <a:off x="2281" y="2048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2" name="Line 85"/>
            <p:cNvSpPr>
              <a:spLocks noChangeShapeType="1"/>
            </p:cNvSpPr>
            <p:nvPr/>
          </p:nvSpPr>
          <p:spPr bwMode="auto">
            <a:xfrm>
              <a:off x="2221" y="184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3" name="Line 86"/>
            <p:cNvSpPr>
              <a:spLocks noChangeShapeType="1"/>
            </p:cNvSpPr>
            <p:nvPr/>
          </p:nvSpPr>
          <p:spPr bwMode="auto">
            <a:xfrm>
              <a:off x="2064" y="205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4" name="Line 87"/>
            <p:cNvSpPr>
              <a:spLocks noChangeShapeType="1"/>
            </p:cNvSpPr>
            <p:nvPr/>
          </p:nvSpPr>
          <p:spPr bwMode="auto">
            <a:xfrm>
              <a:off x="1382" y="2046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5" name="Line 88"/>
            <p:cNvSpPr>
              <a:spLocks noChangeShapeType="1"/>
            </p:cNvSpPr>
            <p:nvPr/>
          </p:nvSpPr>
          <p:spPr bwMode="auto">
            <a:xfrm>
              <a:off x="1973" y="1537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6" name="Line 89"/>
            <p:cNvSpPr>
              <a:spLocks noChangeShapeType="1"/>
            </p:cNvSpPr>
            <p:nvPr/>
          </p:nvSpPr>
          <p:spPr bwMode="auto">
            <a:xfrm flipV="1">
              <a:off x="1202" y="2340"/>
              <a:ext cx="3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21692"/>
          <a:stretch/>
        </p:blipFill>
        <p:spPr bwMode="auto">
          <a:xfrm>
            <a:off x="-1" y="1359450"/>
            <a:ext cx="9173993" cy="53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彎箭號 3"/>
          <p:cNvSpPr/>
          <p:nvPr/>
        </p:nvSpPr>
        <p:spPr>
          <a:xfrm rot="5400000">
            <a:off x="1634481" y="2352754"/>
            <a:ext cx="834478" cy="432048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162154" y="2986017"/>
            <a:ext cx="316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</a:rPr>
              <a:t>Retrieved movies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6915" y="855394"/>
            <a:ext cx="26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Voice Command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78116" y="846594"/>
            <a:ext cx="303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Recognition results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上彎箭號 5"/>
          <p:cNvSpPr/>
          <p:nvPr/>
        </p:nvSpPr>
        <p:spPr>
          <a:xfrm rot="10800000">
            <a:off x="202901" y="1071418"/>
            <a:ext cx="504056" cy="434973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上彎箭號 9"/>
          <p:cNvSpPr/>
          <p:nvPr/>
        </p:nvSpPr>
        <p:spPr>
          <a:xfrm rot="10800000">
            <a:off x="3600286" y="1044996"/>
            <a:ext cx="504056" cy="612850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Movie Browser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20272" y="3019537"/>
            <a:ext cx="936104" cy="1214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17742"/>
          <a:stretch/>
        </p:blipFill>
        <p:spPr bwMode="auto">
          <a:xfrm>
            <a:off x="2915816" y="2516977"/>
            <a:ext cx="2807705" cy="174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柱 4"/>
          <p:cNvSpPr/>
          <p:nvPr/>
        </p:nvSpPr>
        <p:spPr>
          <a:xfrm>
            <a:off x="583018" y="1647091"/>
            <a:ext cx="1512168" cy="936104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database</a:t>
            </a:r>
            <a:endParaRPr lang="zh-TW" altLang="en-US" sz="2000" b="1" dirty="0"/>
          </a:p>
        </p:txBody>
      </p:sp>
      <p:sp>
        <p:nvSpPr>
          <p:cNvPr id="6" name="笑臉 5"/>
          <p:cNvSpPr/>
          <p:nvPr/>
        </p:nvSpPr>
        <p:spPr>
          <a:xfrm>
            <a:off x="4045513" y="1687161"/>
            <a:ext cx="648072" cy="648072"/>
          </a:xfrm>
          <a:prstGeom prst="smileyFac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笑臉 7"/>
          <p:cNvSpPr/>
          <p:nvPr/>
        </p:nvSpPr>
        <p:spPr>
          <a:xfrm>
            <a:off x="8148668" y="2924944"/>
            <a:ext cx="648072" cy="648072"/>
          </a:xfrm>
          <a:prstGeom prst="smileyFace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33125" y="1268760"/>
            <a:ext cx="89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USER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44166" y="2492896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339933"/>
                </a:solidFill>
              </a:rPr>
              <a:t>TURKER</a:t>
            </a:r>
            <a:endParaRPr lang="zh-TW" altLang="en-US" sz="2000" b="1" dirty="0">
              <a:solidFill>
                <a:srgbClr val="339933"/>
              </a:solidFill>
            </a:endParaRPr>
          </a:p>
        </p:txBody>
      </p:sp>
      <p:sp>
        <p:nvSpPr>
          <p:cNvPr id="11" name="流程圖: 多重文件 10"/>
          <p:cNvSpPr/>
          <p:nvPr/>
        </p:nvSpPr>
        <p:spPr>
          <a:xfrm>
            <a:off x="6155120" y="3535288"/>
            <a:ext cx="1908000" cy="901824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annotations</a:t>
            </a:r>
            <a:endParaRPr lang="zh-TW" altLang="en-US" sz="2000" b="1" dirty="0"/>
          </a:p>
        </p:txBody>
      </p:sp>
      <p:sp>
        <p:nvSpPr>
          <p:cNvPr id="12" name="流程圖: 多重文件 11"/>
          <p:cNvSpPr/>
          <p:nvPr/>
        </p:nvSpPr>
        <p:spPr>
          <a:xfrm>
            <a:off x="6155120" y="1708250"/>
            <a:ext cx="1787930" cy="108012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Query utterances</a:t>
            </a:r>
            <a:endParaRPr lang="zh-TW" altLang="en-US" sz="2000" b="1" dirty="0"/>
          </a:p>
        </p:txBody>
      </p:sp>
      <p:sp>
        <p:nvSpPr>
          <p:cNvPr id="16" name="向下箭號 15"/>
          <p:cNvSpPr/>
          <p:nvPr/>
        </p:nvSpPr>
        <p:spPr>
          <a:xfrm>
            <a:off x="6876256" y="2788370"/>
            <a:ext cx="288032" cy="60290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99136" y="5517232"/>
            <a:ext cx="158523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CRF model</a:t>
            </a:r>
            <a:endParaRPr lang="zh-TW" altLang="en-US" sz="2000" b="1" dirty="0"/>
          </a:p>
        </p:txBody>
      </p:sp>
      <p:sp>
        <p:nvSpPr>
          <p:cNvPr id="19" name="上彎箭號 18"/>
          <p:cNvSpPr/>
          <p:nvPr/>
        </p:nvSpPr>
        <p:spPr>
          <a:xfrm flipV="1">
            <a:off x="486003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上彎箭號 19"/>
          <p:cNvSpPr/>
          <p:nvPr/>
        </p:nvSpPr>
        <p:spPr>
          <a:xfrm rot="16200000" flipV="1">
            <a:off x="341987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319669" y="4621198"/>
            <a:ext cx="162048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recognizer</a:t>
            </a:r>
            <a:endParaRPr lang="zh-TW" altLang="en-US" sz="2000" b="1" dirty="0"/>
          </a:p>
        </p:txBody>
      </p:sp>
      <p:sp>
        <p:nvSpPr>
          <p:cNvPr id="22" name="圓角矩形 21"/>
          <p:cNvSpPr/>
          <p:nvPr/>
        </p:nvSpPr>
        <p:spPr>
          <a:xfrm>
            <a:off x="2555776" y="4621198"/>
            <a:ext cx="1620484" cy="792088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Synthesis</a:t>
            </a:r>
            <a:endParaRPr lang="zh-TW" altLang="en-US" sz="2000" b="1" dirty="0"/>
          </a:p>
        </p:txBody>
      </p:sp>
      <p:sp>
        <p:nvSpPr>
          <p:cNvPr id="23" name="圓角化對角線角落矩形 22"/>
          <p:cNvSpPr/>
          <p:nvPr/>
        </p:nvSpPr>
        <p:spPr>
          <a:xfrm>
            <a:off x="409323" y="3573016"/>
            <a:ext cx="1872208" cy="75780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Search Engine</a:t>
            </a:r>
            <a:endParaRPr lang="zh-TW" altLang="en-US" sz="2000" b="1" dirty="0"/>
          </a:p>
        </p:txBody>
      </p:sp>
      <p:sp>
        <p:nvSpPr>
          <p:cNvPr id="24" name="向下箭號 23"/>
          <p:cNvSpPr/>
          <p:nvPr/>
        </p:nvSpPr>
        <p:spPr>
          <a:xfrm>
            <a:off x="1231090" y="2692951"/>
            <a:ext cx="288032" cy="8423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417962" y="2915652"/>
            <a:ext cx="99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indexing</a:t>
            </a:r>
            <a:endParaRPr lang="zh-TW" altLang="en-US" b="1" dirty="0"/>
          </a:p>
        </p:txBody>
      </p:sp>
      <p:sp>
        <p:nvSpPr>
          <p:cNvPr id="26" name="圓角矩形 25"/>
          <p:cNvSpPr/>
          <p:nvPr/>
        </p:nvSpPr>
        <p:spPr>
          <a:xfrm>
            <a:off x="539552" y="5445224"/>
            <a:ext cx="1699649" cy="1008112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Dialogue and Discourse</a:t>
            </a:r>
            <a:endParaRPr lang="zh-TW" altLang="en-US" sz="2000" b="1" dirty="0"/>
          </a:p>
        </p:txBody>
      </p:sp>
      <p:sp>
        <p:nvSpPr>
          <p:cNvPr id="27" name="向下箭號 26"/>
          <p:cNvSpPr/>
          <p:nvPr/>
        </p:nvSpPr>
        <p:spPr>
          <a:xfrm flipV="1">
            <a:off x="3303003" y="4255418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5004048" y="4293096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 flipH="1" flipV="1">
            <a:off x="898939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1475656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6905069" y="4509120"/>
            <a:ext cx="288032" cy="91434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上彎箭號 34"/>
          <p:cNvSpPr/>
          <p:nvPr/>
        </p:nvSpPr>
        <p:spPr>
          <a:xfrm rot="16200000" flipH="1" flipV="1">
            <a:off x="5388226" y="5145326"/>
            <a:ext cx="527788" cy="1152128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上彎箭號 36"/>
          <p:cNvSpPr/>
          <p:nvPr/>
        </p:nvSpPr>
        <p:spPr>
          <a:xfrm>
            <a:off x="2411760" y="5457495"/>
            <a:ext cx="1188132" cy="491785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flipH="1">
            <a:off x="2339752" y="6093296"/>
            <a:ext cx="381642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8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90630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Almost all human-network interactions can be made by spoken dialogue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understanding, speech synthesis, dialogue management, discourse analysis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System/user/mixed initiatives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Reliability/efficiency, dialogue modeling/flow control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Transaction success rate/average dialogue turns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79375" y="3141663"/>
            <a:ext cx="7805738" cy="3600450"/>
            <a:chOff x="4" y="1565"/>
            <a:chExt cx="5085" cy="2563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563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271" y="2548"/>
              <a:ext cx="1096" cy="7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4253" y="2489"/>
              <a:ext cx="764" cy="6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45703" rIns="0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lnSpc>
                  <a:spcPct val="60000"/>
                </a:lnSpc>
              </a:pPr>
              <a:endParaRPr kumimoji="0" lang="en-US" altLang="zh-TW" b="1" dirty="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kumimoji="0" lang="en-US" altLang="zh-TW" b="1" dirty="0">
                  <a:latin typeface="Times New Roman" pitchFamily="18" charset="0"/>
                </a:rPr>
                <a:t>Databases</a:t>
              </a:r>
              <a:endParaRPr lang="en-US" altLang="zh-TW" sz="2400" dirty="0">
                <a:latin typeface="Times New Roman" pitchFamily="18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998" y="1636"/>
              <a:ext cx="1517" cy="515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Sentence Generation 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035" y="1909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035" y="3394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983" y="2153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021" y="1893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014" y="1900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665" y="2571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Dialogue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3459" y="2834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H="1">
              <a:off x="2188" y="3100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2029" y="3556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2974" y="3060"/>
              <a:ext cx="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03" rIns="0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424" y="2571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Discourse Analysis</a:t>
              </a: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1005" y="3894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1007" y="3365"/>
              <a:ext cx="0" cy="53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2311" y="2835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2977" y="3100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2974" y="21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H="1" flipV="1">
              <a:off x="4635" y="2194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4209" y="1600"/>
              <a:ext cx="880" cy="60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316" y="2596"/>
              <a:ext cx="974" cy="624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sz="2200">
                  <a:solidFill>
                    <a:schemeClr val="accent2"/>
                  </a:solidFill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4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 sz="1700" b="1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700" b="1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3774" y="3314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3104" name="Object 32"/>
            <p:cNvGraphicFramePr>
              <a:graphicFrameLocks noChangeAspect="1"/>
            </p:cNvGraphicFramePr>
            <p:nvPr/>
          </p:nvGraphicFramePr>
          <p:xfrm>
            <a:off x="104" y="2066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2066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05" name="Group 33"/>
            <p:cNvGrpSpPr>
              <a:grpSpLocks/>
            </p:cNvGrpSpPr>
            <p:nvPr/>
          </p:nvGrpSpPr>
          <p:grpSpPr bwMode="auto">
            <a:xfrm rot="3107657" flipH="1" flipV="1">
              <a:off x="359" y="2394"/>
              <a:ext cx="398" cy="125"/>
              <a:chOff x="4128" y="1654"/>
              <a:chExt cx="550" cy="122"/>
            </a:xfrm>
          </p:grpSpPr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 flipH="1">
                <a:off x="4128" y="1722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ransition advTm="4873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Semi-CRF for Slot Filling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553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Input data: user’s query for searching </a:t>
            </a:r>
            <a:r>
              <a:rPr lang="en-US" altLang="zh-TW" sz="2800" b="1" dirty="0" smtClean="0">
                <a:latin typeface="Times New Roman" pitchFamily="18" charset="0"/>
              </a:rPr>
              <a:t>movie</a:t>
            </a:r>
            <a:endParaRPr lang="en-US" altLang="zh-TW" sz="2800" b="1" dirty="0">
              <a:latin typeface="Times New Roman" pitchFamily="18" charset="0"/>
            </a:endParaRPr>
          </a:p>
          <a:p>
            <a:pPr marL="192088" lvl="1" indent="-192088" defTabSz="968375" eaLnBrk="1" hangingPunct="1">
              <a:spcBef>
                <a:spcPct val="0"/>
              </a:spcBef>
              <a:spcAft>
                <a:spcPts val="800"/>
              </a:spcAft>
              <a:buChar char="•"/>
            </a:pPr>
            <a:r>
              <a:rPr lang="en-US" altLang="zh-TW" b="1" dirty="0">
                <a:latin typeface="Times New Roman" pitchFamily="18" charset="0"/>
                <a:cs typeface="+mn-cs"/>
              </a:rPr>
              <a:t>Ex: Show me the scary </a:t>
            </a:r>
            <a:r>
              <a:rPr lang="en-US" altLang="zh-TW" b="1" dirty="0" smtClean="0">
                <a:latin typeface="Times New Roman" pitchFamily="18" charset="0"/>
                <a:cs typeface="+mn-cs"/>
              </a:rPr>
              <a:t>movie</a:t>
            </a:r>
            <a:endParaRPr lang="en-US" altLang="zh-TW" b="1" dirty="0">
              <a:latin typeface="Times New Roman" pitchFamily="18" charset="0"/>
              <a:cs typeface="+mn-cs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Output: label the input sentence with “GENRE”, “PLOT” and “ACTOR”  </a:t>
            </a: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 Topic modeling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sparsity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difficult to match terms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exactly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Ex. “funny” and “comedy” </a:t>
            </a:r>
          </a:p>
          <a:p>
            <a:pPr lvl="1"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Allocation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(LDA)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Handling misspelling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Convert query terms to standard phonemes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Search by pronunciations instead of spellings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0969" r="15666" b="74744"/>
          <a:stretch/>
        </p:blipFill>
        <p:spPr bwMode="auto">
          <a:xfrm>
            <a:off x="899592" y="1556792"/>
            <a:ext cx="7704856" cy="3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5255" r="15666" b="67721"/>
          <a:stretch/>
        </p:blipFill>
        <p:spPr bwMode="auto">
          <a:xfrm>
            <a:off x="899592" y="1900238"/>
            <a:ext cx="7704856" cy="5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2279" r="15666" b="64039"/>
          <a:stretch/>
        </p:blipFill>
        <p:spPr bwMode="auto">
          <a:xfrm>
            <a:off x="899592" y="2485960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5961" r="15666" b="57596"/>
          <a:stretch/>
        </p:blipFill>
        <p:spPr bwMode="auto">
          <a:xfrm>
            <a:off x="899592" y="2852936"/>
            <a:ext cx="7704856" cy="5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2404" r="15666" b="53914"/>
          <a:stretch/>
        </p:blipFill>
        <p:spPr bwMode="auto">
          <a:xfrm>
            <a:off x="899592" y="3356992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6086" r="15666" b="16935"/>
          <a:stretch/>
        </p:blipFill>
        <p:spPr bwMode="auto">
          <a:xfrm>
            <a:off x="899592" y="3706637"/>
            <a:ext cx="7704856" cy="296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830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zh-TW" sz="2800" b="1" dirty="0">
                <a:latin typeface="Times New Roman" pitchFamily="18" charset="0"/>
              </a:rPr>
              <a:t>References: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Jingjing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Liu, Scott Cyphers,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Panupong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Pasupat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Ian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Mcgraw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and Jim Glass,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 Conversational Movie Search System Based on Conditional Random Fields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Interspeech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J. Lafferty, A. McCallum, and F. Pereira.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Probabilistic models for segmenting and labeling sequence data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Proc. of ICML, pp.282-289, 2001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Wallach, H.M., 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An introduction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Technical report MS-CIS-04-21, University of Pennsylvania 2004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Sutton, C., McCallum, A.,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An Introduction to Conditional Random Fields for Relational Learning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Introduction to Statistical Relational Learning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2006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195781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500"/>
              </a:spcAft>
            </a:pPr>
            <a:r>
              <a:rPr lang="en-US" altLang="zh-TW" sz="2800" b="1" dirty="0" smtClean="0">
                <a:latin typeface="Times New Roman" pitchFamily="18" charset="0"/>
              </a:rPr>
              <a:t>References:</a:t>
            </a:r>
            <a:endParaRPr lang="en-US" altLang="zh-TW" sz="2800" b="1" dirty="0">
              <a:latin typeface="Times New Roman" pitchFamily="18" charset="0"/>
            </a:endParaRP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Sunita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Sarawagi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William W. Cohen: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Semi-Markov Conditional Random Fields for Information Extraction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. NIPS 2004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Bishan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Yang and Claire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Cardie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Extracting Opinion Expressions with semi-Markov Conditional Random Fields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EMNLP-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CoNLL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/>
          </a:p>
          <a:p>
            <a:pPr marL="192088" indent="-192088" defTabSz="968375" eaLnBrk="1" hangingPunct="1">
              <a:spcBef>
                <a:spcPts val="1000"/>
              </a:spcBef>
              <a:spcAft>
                <a:spcPts val="500"/>
              </a:spcAft>
            </a:pPr>
            <a:r>
              <a:rPr lang="en-US" altLang="zh-TW" sz="2800" b="1" dirty="0">
                <a:latin typeface="Times New Roman" pitchFamily="18" charset="0"/>
              </a:rPr>
              <a:t>Toolkits: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CRF++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2"/>
              </a:rPr>
              <a:t>http://crfpp.googlecode.com/svn/trunk/doc/index.html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CRFsuite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3"/>
              </a:rPr>
              <a:t>http://www.chokkan.org/software/crfsuite/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25413"/>
            <a:ext cx="907097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Key Processes in A Spoken Dialogue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6463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 Basic Formulation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2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goal: the system takes the right actions after each dialogue turn and complete the task successfully finally	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Three Key Elements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speech recognition and understanding: converting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to some semantic interpretation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discourse analysis: converting S</a:t>
            </a:r>
            <a:r>
              <a:rPr lang="en-US" altLang="zh-TW" sz="2000" baseline="-25000" dirty="0" smtClean="0">
                <a:latin typeface="Times New Roman" pitchFamily="18" charset="0"/>
              </a:rPr>
              <a:t>n-1 </a:t>
            </a:r>
            <a:r>
              <a:rPr lang="en-US" altLang="zh-TW" sz="2000" dirty="0" smtClean="0">
                <a:latin typeface="Times New Roman" pitchFamily="18" charset="0"/>
              </a:rPr>
              <a:t>to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, the new discourse semantics (dialogue state), given all possible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dialogue management: select the most suitable action A</a:t>
            </a:r>
            <a:r>
              <a:rPr lang="en-US" altLang="zh-TW" sz="2000" baseline="-25000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given the discourse semantics (dialogue state)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baseline="-25000" dirty="0" smtClean="0">
              <a:latin typeface="Times New Roman" pitchFamily="18" charset="0"/>
            </a:endParaRP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/>
        </p:nvGraphicFramePr>
        <p:xfrm>
          <a:off x="646113" y="1198563"/>
          <a:ext cx="2965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方程式" r:id="rId4" imgW="1574800" imgH="254000" progId="Equation.3">
                  <p:embed/>
                </p:oleObj>
              </mc:Choice>
              <mc:Fallback>
                <p:oleObj name="方程式" r:id="rId4" imgW="1574800" imgH="2540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198563"/>
                        <a:ext cx="29654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23"/>
          <p:cNvSpPr txBox="1">
            <a:spLocks noChangeArrowheads="1"/>
          </p:cNvSpPr>
          <p:nvPr/>
        </p:nvSpPr>
        <p:spPr bwMode="auto">
          <a:xfrm>
            <a:off x="1258888" y="1717675"/>
            <a:ext cx="7777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X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speech input from the user in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S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discourse semantics (dialogue state) at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A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action (response, actions, etc.) of the system (computer, hand-held device,    network server, etc.) after the n-th dialogue turn</a:t>
            </a:r>
          </a:p>
        </p:txBody>
      </p:sp>
      <p:grpSp>
        <p:nvGrpSpPr>
          <p:cNvPr id="4102" name="Group 39"/>
          <p:cNvGrpSpPr>
            <a:grpSpLocks/>
          </p:cNvGrpSpPr>
          <p:nvPr/>
        </p:nvGrpSpPr>
        <p:grpSpPr bwMode="auto">
          <a:xfrm>
            <a:off x="639763" y="3357563"/>
            <a:ext cx="7027862" cy="1384300"/>
            <a:chOff x="403" y="2059"/>
            <a:chExt cx="4427" cy="872"/>
          </a:xfrm>
        </p:grpSpPr>
        <p:graphicFrame>
          <p:nvGraphicFramePr>
            <p:cNvPr id="4103" name="Object 16"/>
            <p:cNvGraphicFramePr>
              <a:graphicFrameLocks noChangeAspect="1"/>
            </p:cNvGraphicFramePr>
            <p:nvPr/>
          </p:nvGraphicFramePr>
          <p:xfrm>
            <a:off x="403" y="2059"/>
            <a:ext cx="383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7" name="方程式" r:id="rId6" imgW="2781300" imgH="304800" progId="Equation.3">
                    <p:embed/>
                  </p:oleObj>
                </mc:Choice>
                <mc:Fallback>
                  <p:oleObj name="方程式" r:id="rId6" imgW="2781300" imgH="304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" y="2059"/>
                          <a:ext cx="383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4" name="Group 30"/>
            <p:cNvGrpSpPr>
              <a:grpSpLocks/>
            </p:cNvGrpSpPr>
            <p:nvPr/>
          </p:nvGrpSpPr>
          <p:grpSpPr bwMode="auto">
            <a:xfrm>
              <a:off x="561" y="2292"/>
              <a:ext cx="907" cy="393"/>
              <a:chOff x="561" y="2160"/>
              <a:chExt cx="907" cy="393"/>
            </a:xfrm>
          </p:grpSpPr>
          <p:sp>
            <p:nvSpPr>
              <p:cNvPr id="4113" name="Text Box 24"/>
              <p:cNvSpPr txBox="1">
                <a:spLocks noChangeArrowheads="1"/>
              </p:cNvSpPr>
              <p:nvPr/>
            </p:nvSpPr>
            <p:spPr bwMode="auto">
              <a:xfrm>
                <a:off x="561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dialogue management</a:t>
                </a:r>
              </a:p>
            </p:txBody>
          </p:sp>
          <p:sp>
            <p:nvSpPr>
              <p:cNvPr id="4114" name="Line 27"/>
              <p:cNvSpPr>
                <a:spLocks noChangeShapeType="1"/>
              </p:cNvSpPr>
              <p:nvPr/>
            </p:nvSpPr>
            <p:spPr bwMode="auto">
              <a:xfrm>
                <a:off x="1287" y="238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5" name="Line 28"/>
              <p:cNvSpPr>
                <a:spLocks noChangeShapeType="1"/>
              </p:cNvSpPr>
              <p:nvPr/>
            </p:nvSpPr>
            <p:spPr bwMode="auto">
              <a:xfrm flipV="1">
                <a:off x="146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5" name="Group 32"/>
            <p:cNvGrpSpPr>
              <a:grpSpLocks/>
            </p:cNvGrpSpPr>
            <p:nvPr/>
          </p:nvGrpSpPr>
          <p:grpSpPr bwMode="auto">
            <a:xfrm>
              <a:off x="2153" y="2268"/>
              <a:ext cx="772" cy="432"/>
              <a:chOff x="2109" y="2121"/>
              <a:chExt cx="772" cy="432"/>
            </a:xfrm>
          </p:grpSpPr>
          <p:sp>
            <p:nvSpPr>
              <p:cNvPr id="4111" name="Text Box 25"/>
              <p:cNvSpPr txBox="1">
                <a:spLocks noChangeArrowheads="1"/>
              </p:cNvSpPr>
              <p:nvPr/>
            </p:nvSpPr>
            <p:spPr bwMode="auto">
              <a:xfrm>
                <a:off x="2109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discourse analysis</a:t>
                </a:r>
              </a:p>
            </p:txBody>
          </p:sp>
          <p:sp>
            <p:nvSpPr>
              <p:cNvPr id="4112" name="Line 31"/>
              <p:cNvSpPr>
                <a:spLocks noChangeShapeType="1"/>
              </p:cNvSpPr>
              <p:nvPr/>
            </p:nvSpPr>
            <p:spPr bwMode="auto">
              <a:xfrm flipV="1">
                <a:off x="2472" y="21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6" name="Group 35"/>
            <p:cNvGrpSpPr>
              <a:grpSpLocks/>
            </p:cNvGrpSpPr>
            <p:nvPr/>
          </p:nvGrpSpPr>
          <p:grpSpPr bwMode="auto">
            <a:xfrm>
              <a:off x="3334" y="2235"/>
              <a:ext cx="1315" cy="438"/>
              <a:chOff x="3243" y="2115"/>
              <a:chExt cx="1315" cy="438"/>
            </a:xfrm>
          </p:grpSpPr>
          <p:sp>
            <p:nvSpPr>
              <p:cNvPr id="4108" name="Text Box 26"/>
              <p:cNvSpPr txBox="1">
                <a:spLocks noChangeArrowheads="1"/>
              </p:cNvSpPr>
              <p:nvPr/>
            </p:nvSpPr>
            <p:spPr bwMode="auto">
              <a:xfrm>
                <a:off x="3288" y="2251"/>
                <a:ext cx="127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speech recognition and understanding</a:t>
                </a:r>
              </a:p>
            </p:txBody>
          </p:sp>
          <p:sp>
            <p:nvSpPr>
              <p:cNvPr id="4109" name="Line 33"/>
              <p:cNvSpPr>
                <a:spLocks noChangeShapeType="1"/>
              </p:cNvSpPr>
              <p:nvPr/>
            </p:nvSpPr>
            <p:spPr bwMode="auto">
              <a:xfrm>
                <a:off x="3243" y="2341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0" name="Line 34"/>
              <p:cNvSpPr>
                <a:spLocks noChangeShapeType="1"/>
              </p:cNvSpPr>
              <p:nvPr/>
            </p:nvSpPr>
            <p:spPr bwMode="auto">
              <a:xfrm flipV="1">
                <a:off x="3243" y="2115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07" name="Text Box 36"/>
            <p:cNvSpPr txBox="1">
              <a:spLocks noChangeArrowheads="1"/>
            </p:cNvSpPr>
            <p:nvPr/>
          </p:nvSpPr>
          <p:spPr bwMode="auto">
            <a:xfrm>
              <a:off x="884" y="2700"/>
              <a:ext cx="39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r>
                <a:rPr lang="en-US" altLang="zh-TW">
                  <a:latin typeface="Times New Roman" pitchFamily="18" charset="0"/>
                </a:rPr>
                <a:t>: semantic interpretation of the input speech X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endParaRPr lang="en-US" altLang="zh-TW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44463"/>
            <a:ext cx="35369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/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Dialogue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3025" y="884238"/>
            <a:ext cx="8999538" cy="575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Turns</a:t>
            </a:r>
            <a:endParaRPr lang="en-US" altLang="zh-TW" sz="17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an uninterrupted stream of speech(one or several utterances/sentences) from one participant in a dialogue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speaking turn: conveys new information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back-channel turn: acknowledgement and so on(e.g. O. K.) 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Initiative-Response Pair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a turn may include both a response and an initiative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system initiative: the system always leads the interaction flow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user initiative: the user decides how to proceed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mixed initiative: both acceptable to some degree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Speech Acts(Dialogue Acts)</a:t>
            </a:r>
            <a:endParaRPr lang="en-US" altLang="zh-TW" sz="20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goal or intention carried by the speech regardless of the detailed linguistic form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forward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conversation opening(e.g. May I help you?), offer(e.g. There are three flights to Taipei…),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assert(e.g. I’ll leave on Tuesday), reassert(e.g. No, I said Tuesday),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information request(e.g. When does it depart?),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backward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accept(e.g. Yes), accept-part(e.g. O.K., but economy class), reject(e.g. No),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signal not clear(e.g. What did you say?),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speech acts  linguistic forms : a many-to-many mapping</a:t>
            </a:r>
          </a:p>
          <a:p>
            <a:pPr marL="946150" lvl="2" indent="-139700" defTabSz="968375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e.g. “O.K.”  request for confirmation, confirmation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task dependent/independent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helpful in analysis, modeling, training, system design, etc.</a:t>
            </a:r>
            <a:endParaRPr lang="en-US" altLang="zh-TW" sz="1700" b="1" dirty="0" smtClean="0">
              <a:latin typeface="Times New Roman" pitchFamily="18" charset="0"/>
              <a:sym typeface="Symbol" pitchFamily="18" charset="2"/>
            </a:endParaRP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  <a:sym typeface="Symbol" pitchFamily="18" charset="2"/>
              </a:rPr>
              <a:t>Sub-dialogues</a:t>
            </a:r>
            <a:endParaRPr lang="en-US" altLang="zh-TW" sz="19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e.g. “asking for destination”, “asking for departure time”, …..</a:t>
            </a:r>
            <a:endParaRPr lang="el-GR" altLang="zh-TW" sz="1700" dirty="0" smtClean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2725"/>
            <a:ext cx="9075737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Language Understanding for Limited Domain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Semantic Frames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 </a:t>
            </a: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An Example for Semantic Representation</a:t>
            </a:r>
            <a:endParaRPr lang="en-US" altLang="zh-TW" sz="2000" b="1" dirty="0" smtClean="0">
              <a:latin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a semantic class defined by an entity and a number of attributes(or slots)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e.g. [Flight]: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		[Airline]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(United)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[Origin]  (San Francisco)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[Destination]  (Boston)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[Date]  (May 18)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[Flight No]  (2306)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“slot-and-filler” structure</a:t>
            </a:r>
          </a:p>
          <a:p>
            <a:pPr marL="192088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Sentence Parsing with Context-free Grammar (CFG) for Language Understanding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913" y="6461125"/>
            <a:ext cx="90011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73" tIns="43186" rIns="86373" bIns="43186">
            <a:spAutoFit/>
          </a:bodyPr>
          <a:lstStyle>
            <a:lvl1pPr marL="342900" indent="-3429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39750" indent="-179388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5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extension to Probabilistic CFG, integration with N-gram(local relation without semantics), etc.</a:t>
            </a:r>
          </a:p>
        </p:txBody>
      </p: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215900" y="3622675"/>
            <a:ext cx="8496300" cy="2830513"/>
            <a:chOff x="136" y="2282"/>
            <a:chExt cx="5352" cy="1783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175" y="2456"/>
              <a:ext cx="2313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373" tIns="43186" rIns="86373" bIns="43186">
              <a:spAutoFit/>
            </a:bodyPr>
            <a:lstStyle>
              <a:lvl1pPr marL="342900" indent="-3429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360363" indent="-180975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Grammar(Rewrite Rules)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		S </a:t>
              </a: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NP VP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NP  N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VP  V-cluster PP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V-cluster  (would like to) V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  fly| go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PP  Prep NP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  Boston | I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Prep  to</a:t>
              </a:r>
            </a:p>
          </p:txBody>
        </p:sp>
        <p:grpSp>
          <p:nvGrpSpPr>
            <p:cNvPr id="6151" name="Group 39"/>
            <p:cNvGrpSpPr>
              <a:grpSpLocks/>
            </p:cNvGrpSpPr>
            <p:nvPr/>
          </p:nvGrpSpPr>
          <p:grpSpPr bwMode="auto">
            <a:xfrm>
              <a:off x="136" y="2282"/>
              <a:ext cx="2899" cy="1783"/>
              <a:chOff x="136" y="2282"/>
              <a:chExt cx="2899" cy="1783"/>
            </a:xfrm>
          </p:grpSpPr>
          <p:sp>
            <p:nvSpPr>
              <p:cNvPr id="6152" name="Text Box 7"/>
              <p:cNvSpPr txBox="1">
                <a:spLocks noChangeArrowheads="1"/>
              </p:cNvSpPr>
              <p:nvPr/>
            </p:nvSpPr>
            <p:spPr bwMode="auto">
              <a:xfrm>
                <a:off x="1305" y="2282"/>
                <a:ext cx="18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777" y="2607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54" name="Text Box 9"/>
              <p:cNvSpPr txBox="1">
                <a:spLocks noChangeArrowheads="1"/>
              </p:cNvSpPr>
              <p:nvPr/>
            </p:nvSpPr>
            <p:spPr bwMode="auto">
              <a:xfrm>
                <a:off x="136" y="3176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55" name="Text Box 10"/>
              <p:cNvSpPr txBox="1">
                <a:spLocks noChangeArrowheads="1"/>
              </p:cNvSpPr>
              <p:nvPr/>
            </p:nvSpPr>
            <p:spPr bwMode="auto">
              <a:xfrm>
                <a:off x="1134" y="2843"/>
                <a:ext cx="61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V-cluster</a:t>
                </a:r>
              </a:p>
            </p:txBody>
          </p:sp>
          <p:sp>
            <p:nvSpPr>
              <p:cNvPr id="6156" name="Text Box 11"/>
              <p:cNvSpPr txBox="1">
                <a:spLocks noChangeArrowheads="1"/>
              </p:cNvSpPr>
              <p:nvPr/>
            </p:nvSpPr>
            <p:spPr bwMode="auto">
              <a:xfrm>
                <a:off x="2177" y="2835"/>
                <a:ext cx="26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PP</a:t>
                </a:r>
              </a:p>
            </p:txBody>
          </p:sp>
          <p:sp>
            <p:nvSpPr>
              <p:cNvPr id="6157" name="Text Box 12"/>
              <p:cNvSpPr txBox="1">
                <a:spLocks noChangeArrowheads="1"/>
              </p:cNvSpPr>
              <p:nvPr/>
            </p:nvSpPr>
            <p:spPr bwMode="auto">
              <a:xfrm>
                <a:off x="1667" y="2594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6158" name="Text Box 13"/>
              <p:cNvSpPr txBox="1">
                <a:spLocks noChangeArrowheads="1"/>
              </p:cNvSpPr>
              <p:nvPr/>
            </p:nvSpPr>
            <p:spPr bwMode="auto">
              <a:xfrm>
                <a:off x="1548" y="3182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6159" name="Text Box 14"/>
              <p:cNvSpPr txBox="1">
                <a:spLocks noChangeArrowheads="1"/>
              </p:cNvSpPr>
              <p:nvPr/>
            </p:nvSpPr>
            <p:spPr bwMode="auto">
              <a:xfrm>
                <a:off x="2619" y="3176"/>
                <a:ext cx="28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60" name="Text Box 15"/>
              <p:cNvSpPr txBox="1">
                <a:spLocks noChangeArrowheads="1"/>
              </p:cNvSpPr>
              <p:nvPr/>
            </p:nvSpPr>
            <p:spPr bwMode="auto">
              <a:xfrm>
                <a:off x="2009" y="3172"/>
                <a:ext cx="35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Prep</a:t>
                </a:r>
              </a:p>
            </p:txBody>
          </p:sp>
          <p:sp>
            <p:nvSpPr>
              <p:cNvPr id="6161" name="Text Box 16"/>
              <p:cNvSpPr txBox="1">
                <a:spLocks noChangeArrowheads="1"/>
              </p:cNvSpPr>
              <p:nvPr/>
            </p:nvSpPr>
            <p:spPr bwMode="auto">
              <a:xfrm>
                <a:off x="136" y="3848"/>
                <a:ext cx="15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6162" name="Text Box 17"/>
              <p:cNvSpPr txBox="1">
                <a:spLocks noChangeArrowheads="1"/>
              </p:cNvSpPr>
              <p:nvPr/>
            </p:nvSpPr>
            <p:spPr bwMode="auto">
              <a:xfrm>
                <a:off x="499" y="3841"/>
                <a:ext cx="82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would like to</a:t>
                </a:r>
              </a:p>
            </p:txBody>
          </p:sp>
          <p:sp>
            <p:nvSpPr>
              <p:cNvPr id="6163" name="Text Box 18"/>
              <p:cNvSpPr txBox="1">
                <a:spLocks noChangeArrowheads="1"/>
              </p:cNvSpPr>
              <p:nvPr/>
            </p:nvSpPr>
            <p:spPr bwMode="auto">
              <a:xfrm>
                <a:off x="1553" y="3841"/>
                <a:ext cx="25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fly</a:t>
                </a:r>
              </a:p>
            </p:txBody>
          </p:sp>
          <p:sp>
            <p:nvSpPr>
              <p:cNvPr id="6164" name="Text Box 19"/>
              <p:cNvSpPr txBox="1">
                <a:spLocks noChangeArrowheads="1"/>
              </p:cNvSpPr>
              <p:nvPr/>
            </p:nvSpPr>
            <p:spPr bwMode="auto">
              <a:xfrm>
                <a:off x="2086" y="3841"/>
                <a:ext cx="21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to</a:t>
                </a:r>
              </a:p>
            </p:txBody>
          </p:sp>
          <p:sp>
            <p:nvSpPr>
              <p:cNvPr id="6165" name="Text Box 20"/>
              <p:cNvSpPr txBox="1">
                <a:spLocks noChangeArrowheads="1"/>
              </p:cNvSpPr>
              <p:nvPr/>
            </p:nvSpPr>
            <p:spPr bwMode="auto">
              <a:xfrm>
                <a:off x="2540" y="3841"/>
                <a:ext cx="49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Boston</a:t>
                </a:r>
              </a:p>
            </p:txBody>
          </p:sp>
          <p:sp>
            <p:nvSpPr>
              <p:cNvPr id="6166" name="Text Box 21"/>
              <p:cNvSpPr txBox="1">
                <a:spLocks noChangeArrowheads="1"/>
              </p:cNvSpPr>
              <p:nvPr/>
            </p:nvSpPr>
            <p:spPr bwMode="auto">
              <a:xfrm>
                <a:off x="2676" y="3515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67" name="Text Box 22"/>
              <p:cNvSpPr txBox="1">
                <a:spLocks noChangeArrowheads="1"/>
              </p:cNvSpPr>
              <p:nvPr/>
            </p:nvSpPr>
            <p:spPr bwMode="auto">
              <a:xfrm>
                <a:off x="453" y="3186"/>
                <a:ext cx="91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(would like to)</a:t>
                </a:r>
              </a:p>
            </p:txBody>
          </p:sp>
          <p:sp>
            <p:nvSpPr>
              <p:cNvPr id="6168" name="Line 23"/>
              <p:cNvSpPr>
                <a:spLocks noChangeShapeType="1"/>
              </p:cNvSpPr>
              <p:nvPr/>
            </p:nvSpPr>
            <p:spPr bwMode="auto">
              <a:xfrm flipH="1">
                <a:off x="1017" y="2438"/>
                <a:ext cx="264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Line 24"/>
              <p:cNvSpPr>
                <a:spLocks noChangeShapeType="1"/>
              </p:cNvSpPr>
              <p:nvPr/>
            </p:nvSpPr>
            <p:spPr bwMode="auto">
              <a:xfrm flipH="1">
                <a:off x="317" y="2789"/>
                <a:ext cx="499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0" name="Line 25"/>
              <p:cNvSpPr>
                <a:spLocks noChangeShapeType="1"/>
              </p:cNvSpPr>
              <p:nvPr/>
            </p:nvSpPr>
            <p:spPr bwMode="auto">
              <a:xfrm flipH="1">
                <a:off x="1078" y="3046"/>
                <a:ext cx="192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Line 26"/>
              <p:cNvSpPr>
                <a:spLocks noChangeShapeType="1"/>
              </p:cNvSpPr>
              <p:nvPr/>
            </p:nvSpPr>
            <p:spPr bwMode="auto">
              <a:xfrm flipH="1">
                <a:off x="1497" y="2744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2" name="Line 27"/>
              <p:cNvSpPr>
                <a:spLocks noChangeShapeType="1"/>
              </p:cNvSpPr>
              <p:nvPr/>
            </p:nvSpPr>
            <p:spPr bwMode="auto">
              <a:xfrm flipH="1" flipV="1">
                <a:off x="1477" y="2433"/>
                <a:ext cx="253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3" name="Line 28"/>
              <p:cNvSpPr>
                <a:spLocks noChangeShapeType="1"/>
              </p:cNvSpPr>
              <p:nvPr/>
            </p:nvSpPr>
            <p:spPr bwMode="auto">
              <a:xfrm flipH="1" flipV="1">
                <a:off x="1945" y="273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4" name="Line 29"/>
              <p:cNvSpPr>
                <a:spLocks noChangeShapeType="1"/>
              </p:cNvSpPr>
              <p:nvPr/>
            </p:nvSpPr>
            <p:spPr bwMode="auto">
              <a:xfrm flipH="1" flipV="1">
                <a:off x="2404" y="3016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5" name="Line 30"/>
              <p:cNvSpPr>
                <a:spLocks noChangeShapeType="1"/>
              </p:cNvSpPr>
              <p:nvPr/>
            </p:nvSpPr>
            <p:spPr bwMode="auto">
              <a:xfrm flipH="1" flipV="1">
                <a:off x="1425" y="306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6" name="Line 31"/>
              <p:cNvSpPr>
                <a:spLocks noChangeShapeType="1"/>
              </p:cNvSpPr>
              <p:nvPr/>
            </p:nvSpPr>
            <p:spPr bwMode="auto">
              <a:xfrm flipH="1" flipV="1">
                <a:off x="1656" y="3421"/>
                <a:ext cx="1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7" name="Line 32"/>
              <p:cNvSpPr>
                <a:spLocks noChangeShapeType="1"/>
              </p:cNvSpPr>
              <p:nvPr/>
            </p:nvSpPr>
            <p:spPr bwMode="auto">
              <a:xfrm flipH="1" flipV="1">
                <a:off x="905" y="3424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8" name="Line 33"/>
              <p:cNvSpPr>
                <a:spLocks noChangeShapeType="1"/>
              </p:cNvSpPr>
              <p:nvPr/>
            </p:nvSpPr>
            <p:spPr bwMode="auto">
              <a:xfrm flipH="1" flipV="1">
                <a:off x="227" y="3430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9" name="Line 34"/>
              <p:cNvSpPr>
                <a:spLocks noChangeShapeType="1"/>
              </p:cNvSpPr>
              <p:nvPr/>
            </p:nvSpPr>
            <p:spPr bwMode="auto">
              <a:xfrm flipH="1" flipV="1">
                <a:off x="2176" y="3424"/>
                <a:ext cx="1" cy="4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0" name="Line 35"/>
              <p:cNvSpPr>
                <a:spLocks noChangeShapeType="1"/>
              </p:cNvSpPr>
              <p:nvPr/>
            </p:nvSpPr>
            <p:spPr bwMode="auto">
              <a:xfrm flipH="1" flipV="1">
                <a:off x="2767" y="371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1" name="Line 36"/>
              <p:cNvSpPr>
                <a:spLocks noChangeShapeType="1"/>
              </p:cNvSpPr>
              <p:nvPr/>
            </p:nvSpPr>
            <p:spPr bwMode="auto">
              <a:xfrm flipH="1" flipV="1">
                <a:off x="2767" y="337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H="1">
                <a:off x="2182" y="3046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165100"/>
            <a:ext cx="9075737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Robust Parsing for Speech Understanding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850" y="855663"/>
            <a:ext cx="9144000" cy="600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Problems for Sentence Parsing with CFG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ungrammatical utterances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speech recognition errors (substitutions, deletions, insertions)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spontaneous speech problems: um–, cough, hesitation, repetition, repair, etc.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unnecessary details, irrelevant words, greetings, unlimited number of linguistic forms for a given act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to Boston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I’m going to Boston, I need be to at Boston Tomorrow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um– just a minute– I wish to – I wish to – go to Boston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Robust Parsing as an Example Approach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small grammars for particular items in a very limited domain, others handled as fillers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e.g.  Destination→ Prep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 	        Prep → to |for| at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→ Boston |Los Angeles|...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different small grammars may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operate simultaneously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keyword spotting helpful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concept N-gram may be helpful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Speech Understanding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two-stage: speech recognition (or keyword spotting) followed by semantic parsing (e.g. robust parsing)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single-stage: integrated into a single stage</a:t>
            </a:r>
          </a:p>
        </p:txBody>
      </p:sp>
      <p:grpSp>
        <p:nvGrpSpPr>
          <p:cNvPr id="7172" name="Group 49"/>
          <p:cNvGrpSpPr>
            <a:grpSpLocks/>
          </p:cNvGrpSpPr>
          <p:nvPr/>
        </p:nvGrpSpPr>
        <p:grpSpPr bwMode="auto">
          <a:xfrm>
            <a:off x="4427538" y="4926013"/>
            <a:ext cx="4824412" cy="1081087"/>
            <a:chOff x="2789" y="2885"/>
            <a:chExt cx="3039" cy="681"/>
          </a:xfrm>
        </p:grpSpPr>
        <p:sp>
          <p:nvSpPr>
            <p:cNvPr id="7173" name="Line 34"/>
            <p:cNvSpPr>
              <a:spLocks noChangeShapeType="1"/>
            </p:cNvSpPr>
            <p:nvPr/>
          </p:nvSpPr>
          <p:spPr bwMode="auto">
            <a:xfrm flipV="1">
              <a:off x="4201" y="310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4" name="Line 35"/>
            <p:cNvSpPr>
              <a:spLocks noChangeShapeType="1"/>
            </p:cNvSpPr>
            <p:nvPr/>
          </p:nvSpPr>
          <p:spPr bwMode="auto">
            <a:xfrm flipV="1">
              <a:off x="4353" y="309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5" name="Line 36"/>
            <p:cNvSpPr>
              <a:spLocks noChangeShapeType="1"/>
            </p:cNvSpPr>
            <p:nvPr/>
          </p:nvSpPr>
          <p:spPr bwMode="auto">
            <a:xfrm>
              <a:off x="4353" y="32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6" name="Text Box 37"/>
            <p:cNvSpPr txBox="1">
              <a:spLocks noChangeArrowheads="1"/>
            </p:cNvSpPr>
            <p:nvPr/>
          </p:nvSpPr>
          <p:spPr bwMode="auto">
            <a:xfrm>
              <a:off x="2789" y="3153"/>
              <a:ext cx="13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CityName (Boston,...)</a:t>
              </a:r>
            </a:p>
          </p:txBody>
        </p:sp>
        <p:sp>
          <p:nvSpPr>
            <p:cNvPr id="7177" name="Text Box 38"/>
            <p:cNvSpPr txBox="1">
              <a:spLocks noChangeArrowheads="1"/>
            </p:cNvSpPr>
            <p:nvPr/>
          </p:nvSpPr>
          <p:spPr bwMode="auto">
            <a:xfrm>
              <a:off x="4557" y="3157"/>
              <a:ext cx="12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direction (to, for...)</a:t>
              </a:r>
            </a:p>
          </p:txBody>
        </p:sp>
        <p:sp>
          <p:nvSpPr>
            <p:cNvPr id="7178" name="Text Box 44"/>
            <p:cNvSpPr txBox="1">
              <a:spLocks noChangeArrowheads="1"/>
            </p:cNvSpPr>
            <p:nvPr/>
          </p:nvSpPr>
          <p:spPr bwMode="auto">
            <a:xfrm>
              <a:off x="3446" y="333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similar to class-based N-gram</a:t>
              </a:r>
            </a:p>
          </p:txBody>
        </p:sp>
        <p:sp>
          <p:nvSpPr>
            <p:cNvPr id="7179" name="Text Box 45"/>
            <p:cNvSpPr txBox="1">
              <a:spLocks noChangeArrowheads="1"/>
            </p:cNvSpPr>
            <p:nvPr/>
          </p:nvSpPr>
          <p:spPr bwMode="auto">
            <a:xfrm>
              <a:off x="3809" y="288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Prob(c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|c</a:t>
              </a:r>
              <a:r>
                <a:rPr lang="en-US" altLang="zh-TW" baseline="-25000">
                  <a:latin typeface="Times New Roman" pitchFamily="18" charset="0"/>
                </a:rPr>
                <a:t>i-1</a:t>
              </a:r>
              <a:r>
                <a:rPr lang="en-US" altLang="zh-TW">
                  <a:latin typeface="Times New Roman" pitchFamily="18" charset="0"/>
                </a:rPr>
                <a:t>), 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: concept</a:t>
              </a:r>
            </a:p>
          </p:txBody>
        </p:sp>
        <p:sp>
          <p:nvSpPr>
            <p:cNvPr id="7180" name="Line 48"/>
            <p:cNvSpPr>
              <a:spLocks noChangeShapeType="1"/>
            </p:cNvSpPr>
            <p:nvPr/>
          </p:nvSpPr>
          <p:spPr bwMode="auto">
            <a:xfrm flipH="1" flipV="1">
              <a:off x="4153" y="3283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>
                          <a:latin typeface="Cambria Math"/>
                        </a:rPr>
                        <m:t>exp</m:t>
                      </m:r>
                      <m:r>
                        <a:rPr lang="en-US" altLang="zh-TW" sz="2800" i="1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 smtClean="0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observation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feature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term for normalization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3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64366" r="26260" b="4105"/>
          <a:stretch/>
        </p:blipFill>
        <p:spPr bwMode="auto">
          <a:xfrm>
            <a:off x="2195736" y="4837685"/>
            <a:ext cx="5256584" cy="18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43577" y="4941168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Observed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21288"/>
            <a:ext cx="104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Target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15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/>
                        </a:rPr>
                        <m:t>exp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observation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feature 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Normalized term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3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168982" y="4942909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Observed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34062"/>
            <a:ext cx="104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Target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  <a:p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is determined</a:t>
                </a:r>
                <a:br>
                  <a:rPr lang="en-US" altLang="zh-TW" sz="2000" b="1" dirty="0" smtClean="0">
                    <a:solidFill>
                      <a:srgbClr val="C00000"/>
                    </a:solidFill>
                  </a:rPr>
                </a:b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2521" r="-2479" b="-134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>
            <a:off x="6228184" y="2076088"/>
            <a:ext cx="15121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54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33349" r="29756" b="33325"/>
          <a:stretch/>
        </p:blipFill>
        <p:spPr bwMode="auto">
          <a:xfrm>
            <a:off x="2265673" y="4799094"/>
            <a:ext cx="5186647" cy="19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3995936" y="4772129"/>
            <a:ext cx="432048" cy="11771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8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7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11036</TotalTime>
  <Words>1877</Words>
  <Application>Microsoft Office PowerPoint</Application>
  <PresentationFormat>如螢幕大小 (4:3)</PresentationFormat>
  <Paragraphs>486</Paragraphs>
  <Slides>33</Slides>
  <Notes>18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1_預設簡報設計</vt:lpstr>
      <vt:lpstr>1_Office 佈景主題</vt:lpstr>
      <vt:lpstr>CorelDRAW</vt:lpstr>
      <vt:lpstr>方程式</vt:lpstr>
      <vt:lpstr>PowerPoint 簡報</vt:lpstr>
      <vt:lpstr>Well-Known Application Examples of Speech and Language Technologies  – Speaking Personal Assistant </vt:lpstr>
      <vt:lpstr>PowerPoint 簡報</vt:lpstr>
      <vt:lpstr>Key Processes in A Spoken Dialogue </vt:lpstr>
      <vt:lpstr>Dialogue Structure</vt:lpstr>
      <vt:lpstr>Language Understanding for Limited Domain</vt:lpstr>
      <vt:lpstr>Robust Parsing for Speech Understanding</vt:lpstr>
      <vt:lpstr>Conditional Random Field (CRF)</vt:lpstr>
      <vt:lpstr>Conditional Random Field (CRF)</vt:lpstr>
      <vt:lpstr>Example</vt:lpstr>
      <vt:lpstr>Example</vt:lpstr>
      <vt:lpstr>Training/Testing of CRF</vt:lpstr>
      <vt:lpstr>Semi-conditional Random Field (Semi-CRF)</vt:lpstr>
      <vt:lpstr>Example</vt:lpstr>
      <vt:lpstr>Discourse Analysis and Dialogue Management</vt:lpstr>
      <vt:lpstr>Dialogue Management</vt:lpstr>
      <vt:lpstr>Flight Booking with MDP (1/5)</vt:lpstr>
      <vt:lpstr>Flight Booking with MDP (1/5)</vt:lpstr>
      <vt:lpstr>Flight Booking with MDP (2/5)</vt:lpstr>
      <vt:lpstr>Flight Booking with MDP (2/5)</vt:lpstr>
      <vt:lpstr>Flight Booking with MDP (3/5)</vt:lpstr>
      <vt:lpstr>Flight Booking with MDP (3/5)</vt:lpstr>
      <vt:lpstr>Flight Booking with MDP (4/5)</vt:lpstr>
      <vt:lpstr>Flight Booking with MDP (4/5)</vt:lpstr>
      <vt:lpstr>Flight Booking with MDP (4/5)</vt:lpstr>
      <vt:lpstr>Flight Booking with MDP (5/5)</vt:lpstr>
      <vt:lpstr>Client-Server Architecture</vt:lpstr>
      <vt:lpstr>An Example: Movie Browser</vt:lpstr>
      <vt:lpstr>Flowchart</vt:lpstr>
      <vt:lpstr>Semi-CRF for Slot Filling</vt:lpstr>
      <vt:lpstr>Example</vt:lpstr>
      <vt:lpstr>References for CRF</vt:lpstr>
      <vt:lpstr>References for CRF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Lab531</cp:lastModifiedBy>
  <cp:revision>1363</cp:revision>
  <cp:lastPrinted>2016-02-16T05:51:40Z</cp:lastPrinted>
  <dcterms:created xsi:type="dcterms:W3CDTF">2002-02-22T11:13:19Z</dcterms:created>
  <dcterms:modified xsi:type="dcterms:W3CDTF">2016-02-16T05:52:55Z</dcterms:modified>
</cp:coreProperties>
</file>