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71" r:id="rId4"/>
    <p:sldId id="274" r:id="rId5"/>
    <p:sldId id="260" r:id="rId6"/>
    <p:sldId id="273" r:id="rId7"/>
    <p:sldId id="285" r:id="rId8"/>
    <p:sldId id="272" r:id="rId9"/>
    <p:sldId id="261" r:id="rId10"/>
    <p:sldId id="275" r:id="rId11"/>
    <p:sldId id="262" r:id="rId12"/>
    <p:sldId id="276" r:id="rId13"/>
    <p:sldId id="277" r:id="rId14"/>
    <p:sldId id="278" r:id="rId15"/>
    <p:sldId id="279" r:id="rId16"/>
    <p:sldId id="263" r:id="rId17"/>
    <p:sldId id="286" r:id="rId18"/>
    <p:sldId id="280" r:id="rId19"/>
    <p:sldId id="281" r:id="rId20"/>
    <p:sldId id="264" r:id="rId21"/>
    <p:sldId id="282" r:id="rId22"/>
    <p:sldId id="265" r:id="rId23"/>
    <p:sldId id="283" r:id="rId24"/>
    <p:sldId id="266" r:id="rId25"/>
    <p:sldId id="270" r:id="rId26"/>
    <p:sldId id="284" r:id="rId27"/>
    <p:sldId id="258" r:id="rId28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>
        <p:scale>
          <a:sx n="100" d="100"/>
          <a:sy n="100" d="100"/>
        </p:scale>
        <p:origin x="-874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70"/>
    </p:cViewPr>
  </p:sorterViewPr>
  <p:notesViewPr>
    <p:cSldViewPr>
      <p:cViewPr varScale="1">
        <p:scale>
          <a:sx n="57" d="100"/>
          <a:sy n="57" d="100"/>
        </p:scale>
        <p:origin x="-3317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E0FD8-B778-4C66-AA6F-56C358D8E9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5DF829-CD17-4FE2-80F1-3A345623F9B4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2016/9/5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2.0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1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933E01-6474-41DE-BB7E-24BE599F5228}" type="datetimeFigureOut">
              <a:rPr lang="zh-TW" altLang="en-US"/>
              <a:pPr>
                <a:defRPr/>
              </a:pPr>
              <a:t>2016/9/5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FE0E58-CA24-49C2-BA23-6B749917B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1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CE7A28-46CD-49A0-8D55-4DFC95E7F199}" type="slidenum">
              <a:rPr lang="zh-TW" altLang="en-US" smtClean="0"/>
              <a:pPr eaLnBrk="1" hangingPunct="1"/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2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0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61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0277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987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4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57.png"/><Relationship Id="rId5" Type="http://schemas.openxmlformats.org/officeDocument/2006/relationships/image" Target="../media/image23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20.png"/><Relationship Id="rId9" Type="http://schemas.openxmlformats.org/officeDocument/2006/relationships/image" Target="../media/image55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Word_97_-_2003_Document5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emf"/><Relationship Id="rId4" Type="http://schemas.openxmlformats.org/officeDocument/2006/relationships/oleObject" Target="../embeddings/Microsoft_Word_97_-_2003_Document6.doc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330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2.emf"/><Relationship Id="rId4" Type="http://schemas.openxmlformats.org/officeDocument/2006/relationships/oleObject" Target="../embeddings/Microsoft_Word_97_-_2003_Document7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6.emf"/><Relationship Id="rId4" Type="http://schemas.openxmlformats.org/officeDocument/2006/relationships/oleObject" Target="../embeddings/Microsoft_Word_97_-_2003_Document8.doc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g"/><Relationship Id="rId7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6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349500"/>
            <a:ext cx="9137650" cy="1295400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2.0 Fundamentals of Speech Recognition</a:t>
            </a:r>
            <a:endParaRPr lang="en-US" altLang="zh-TW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95288" y="4149725"/>
            <a:ext cx="8042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2.0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/>
                <a:cs typeface="全真魏碑體"/>
              </a:rPr>
              <a:t>1.3, 3.3, 3.4, 4.2, 4.3, 6.4, 7.2, 7.3, of Bechetti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86888"/>
              </p:ext>
            </p:extLst>
          </p:nvPr>
        </p:nvGraphicFramePr>
        <p:xfrm>
          <a:off x="1476375" y="95250"/>
          <a:ext cx="62293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Document" r:id="rId4" imgW="7005369" imgH="7479858" progId="Word.Document.8">
                  <p:embed/>
                </p:oleObj>
              </mc:Choice>
              <mc:Fallback>
                <p:oleObj name="Document" r:id="rId4" imgW="7005369" imgH="747985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5250"/>
                        <a:ext cx="622935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5153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Time and Frequency Domains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397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Pre-emphasis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133600"/>
            <a:ext cx="54102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19250" y="4652963"/>
            <a:ext cx="6430963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</a:t>
            </a:r>
            <a:endParaRPr lang="zh-TW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H(z) = 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</a:t>
            </a:r>
            <a:r>
              <a:rPr lang="en-US" altLang="zh-TW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0 &lt;&lt; a &lt; 1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x[n] = 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[n]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 of spectrum at higher frequencies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54138"/>
            <a:ext cx="714216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96125" y="3970299"/>
            <a:ext cx="7768363" cy="2695546"/>
          </a:xfrm>
          <a:prstGeom prst="rect">
            <a:avLst/>
          </a:prstGeom>
          <a:blipFill rotWithShape="1">
            <a:blip r:embed="rId3"/>
            <a:stretch>
              <a:fillRect l="-1020" t="-1357" b="-497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494980" y="3204687"/>
            <a:ext cx="12930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Endpoint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3068960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Threshold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5"/>
          <p:cNvSpPr txBox="1">
            <a:spLocks noChangeArrowheads="1"/>
          </p:cNvSpPr>
          <p:nvPr/>
        </p:nvSpPr>
        <p:spPr bwMode="auto">
          <a:xfrm>
            <a:off x="5003800" y="1655763"/>
            <a:ext cx="310991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Hamming Window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文字方塊 6"/>
          <p:cNvSpPr txBox="1">
            <a:spLocks noChangeArrowheads="1"/>
          </p:cNvSpPr>
          <p:nvPr/>
        </p:nvSpPr>
        <p:spPr bwMode="auto">
          <a:xfrm>
            <a:off x="684213" y="1655763"/>
            <a:ext cx="338455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 dirty="0">
                <a:latin typeface="Times New Roman" pitchFamily="18" charset="0"/>
                <a:cs typeface="Times New Roman" pitchFamily="18" charset="0"/>
              </a:rPr>
              <a:t>Rectangular Window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3"/>
          <a:stretch>
            <a:fillRect/>
          </a:stretch>
        </p:blipFill>
        <p:spPr bwMode="auto">
          <a:xfrm>
            <a:off x="608013" y="2492375"/>
            <a:ext cx="39639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301875"/>
            <a:ext cx="34194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8"/>
          <a:stretch>
            <a:fillRect/>
          </a:stretch>
        </p:blipFill>
        <p:spPr bwMode="auto">
          <a:xfrm>
            <a:off x="434975" y="4978400"/>
            <a:ext cx="3963988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607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 window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0.54−0.46</m:t>
                              </m:r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else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{ • 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some operator</a:t>
                </a:r>
              </a:p>
              <a:p>
                <a:r>
                  <a:rPr lang="en-US" altLang="zh-TW" dirty="0" smtClean="0"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window shape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blipFill rotWithShape="1">
                <a:blip r:embed="rId6"/>
                <a:stretch>
                  <a:fillRect l="-3150" t="-1166" b="-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774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3265" r="-3061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2121" r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6667" r="-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blipFill rotWithShape="1">
                <a:blip r:embed="rId14"/>
                <a:stretch>
                  <a:fillRect l="-1818" r="-4848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6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blipFill rotWithShape="1">
                <a:blip r:embed="rId17"/>
                <a:stretch>
                  <a:fillRect l="-14286" r="-2041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9302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物件 1"/>
          <p:cNvGraphicFramePr>
            <a:graphicFrameLocks noChangeAspect="1"/>
          </p:cNvGraphicFramePr>
          <p:nvPr/>
        </p:nvGraphicFramePr>
        <p:xfrm>
          <a:off x="395288" y="352425"/>
          <a:ext cx="8343900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Document" r:id="rId4" imgW="7182057" imgH="5200577" progId="Word.Document.8">
                  <p:embed/>
                </p:oleObj>
              </mc:Choice>
              <mc:Fallback>
                <p:oleObj name="Document" r:id="rId4" imgW="7182057" imgH="5200577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2425"/>
                        <a:ext cx="8343900" cy="602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9001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u="sng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(P.34 of 7.0 )</a:t>
            </a:r>
            <a:endParaRPr lang="zh-TW" altLang="en-US" sz="2400" b="1" u="sng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8435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395288" y="720725"/>
            <a:ext cx="37671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Mel-scale Filter Bank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0755" b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1538" b="-3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1765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Delta Coefficients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12875"/>
            <a:ext cx="509111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3965"/>
              </p:ext>
            </p:extLst>
          </p:nvPr>
        </p:nvGraphicFramePr>
        <p:xfrm>
          <a:off x="2203450" y="76200"/>
          <a:ext cx="5797550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Document" r:id="rId4" imgW="8173721" imgH="9219698" progId="Word.Document.8">
                  <p:embed/>
                </p:oleObj>
              </mc:Choice>
              <mc:Fallback>
                <p:oleObj name="Document" r:id="rId4" imgW="8173721" imgH="921969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76200"/>
                        <a:ext cx="5797550" cy="653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∈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93240"/>
              </p:ext>
            </p:extLst>
          </p:nvPr>
        </p:nvGraphicFramePr>
        <p:xfrm>
          <a:off x="1076325" y="123825"/>
          <a:ext cx="68199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Document" r:id="rId4" imgW="7692093" imgH="7472127" progId="Word.Document.8">
                  <p:embed/>
                </p:oleObj>
              </mc:Choice>
              <mc:Fallback>
                <p:oleObj name="Document" r:id="rId4" imgW="7692093" imgH="747212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23825"/>
                        <a:ext cx="68199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字方塊 6"/>
          <p:cNvSpPr txBox="1">
            <a:spLocks noChangeArrowheads="1"/>
          </p:cNvSpPr>
          <p:nvPr/>
        </p:nvSpPr>
        <p:spPr bwMode="auto">
          <a:xfrm>
            <a:off x="2265363" y="4005263"/>
            <a:ext cx="16113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tri-gram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766800"/>
            <a:ext cx="4567291" cy="2765694"/>
          </a:xfrm>
          <a:prstGeom prst="rect">
            <a:avLst/>
          </a:prstGeom>
        </p:spPr>
      </p:pic>
      <p:sp>
        <p:nvSpPr>
          <p:cNvPr id="21509" name="文字方塊 3"/>
          <p:cNvSpPr txBox="1">
            <a:spLocks noChangeArrowheads="1"/>
          </p:cNvSpPr>
          <p:nvPr/>
        </p:nvSpPr>
        <p:spPr bwMode="auto">
          <a:xfrm>
            <a:off x="1189906" y="1700808"/>
            <a:ext cx="48942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/>
              <a:t>W</a:t>
            </a:r>
            <a:r>
              <a:rPr lang="en-US" altLang="zh-TW" b="1" baseline="-25000" dirty="0"/>
              <a:t>1</a:t>
            </a:r>
            <a:r>
              <a:rPr lang="en-US" altLang="zh-TW" b="1" dirty="0"/>
              <a:t>   </a:t>
            </a:r>
            <a:r>
              <a:rPr lang="zh-TW" altLang="en-US" b="1" dirty="0"/>
              <a:t>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2</a:t>
            </a:r>
            <a:r>
              <a:rPr lang="en-US" altLang="zh-TW" b="1" dirty="0"/>
              <a:t> 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3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4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5</a:t>
            </a:r>
            <a:r>
              <a:rPr lang="en-US" altLang="zh-TW" b="1" dirty="0"/>
              <a:t>  </a:t>
            </a:r>
            <a:r>
              <a:rPr lang="zh-TW" altLang="en-US" b="1" dirty="0"/>
              <a:t>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6  </a:t>
            </a:r>
            <a:r>
              <a:rPr lang="zh-TW" altLang="en-US" b="1" baseline="-25000" dirty="0"/>
              <a:t>   </a:t>
            </a:r>
            <a:r>
              <a:rPr lang="en-US" altLang="zh-TW" b="1" baseline="-25000" dirty="0"/>
              <a:t>......</a:t>
            </a:r>
            <a:r>
              <a:rPr lang="en-US" altLang="zh-TW" b="1" dirty="0"/>
              <a:t>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R</a:t>
            </a:r>
            <a:endParaRPr lang="zh-TW" altLang="en-US" b="1" baseline="-25000" dirty="0"/>
          </a:p>
        </p:txBody>
      </p:sp>
      <p:grpSp>
        <p:nvGrpSpPr>
          <p:cNvPr id="21510" name="群組 3"/>
          <p:cNvGrpSpPr>
            <a:grpSpLocks/>
          </p:cNvGrpSpPr>
          <p:nvPr/>
        </p:nvGrpSpPr>
        <p:grpSpPr bwMode="auto">
          <a:xfrm>
            <a:off x="3925888" y="4292600"/>
            <a:ext cx="4894262" cy="2495550"/>
            <a:chOff x="3709988" y="4362450"/>
            <a:chExt cx="4894262" cy="2495550"/>
          </a:xfrm>
        </p:grpSpPr>
        <p:grpSp>
          <p:nvGrpSpPr>
            <p:cNvPr id="21512" name="群組 4"/>
            <p:cNvGrpSpPr>
              <a:grpSpLocks/>
            </p:cNvGrpSpPr>
            <p:nvPr/>
          </p:nvGrpSpPr>
          <p:grpSpPr bwMode="auto">
            <a:xfrm>
              <a:off x="3778250" y="4362450"/>
              <a:ext cx="4319588" cy="2495550"/>
              <a:chOff x="3348038" y="4292600"/>
              <a:chExt cx="4319966" cy="2495550"/>
            </a:xfrm>
          </p:grpSpPr>
          <p:pic>
            <p:nvPicPr>
              <p:cNvPr id="2151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38" y="4292600"/>
                <a:ext cx="4319587" cy="2495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5291308" y="5157788"/>
                <a:ext cx="2376696" cy="153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21513" name="文字方塊 12"/>
            <p:cNvSpPr txBox="1">
              <a:spLocks noChangeArrowheads="1"/>
            </p:cNvSpPr>
            <p:nvPr/>
          </p:nvSpPr>
          <p:spPr bwMode="auto">
            <a:xfrm>
              <a:off x="3709988" y="5373688"/>
              <a:ext cx="489426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b="1"/>
                <a:t>W</a:t>
              </a:r>
              <a:r>
                <a:rPr lang="en-US" altLang="zh-TW" b="1" baseline="-25000"/>
                <a:t>1</a:t>
              </a:r>
              <a:r>
                <a:rPr lang="en-US" altLang="zh-TW" b="1"/>
                <a:t>   </a:t>
              </a:r>
              <a:r>
                <a:rPr lang="zh-TW" altLang="en-US" b="1"/>
                <a:t> </a:t>
              </a:r>
              <a:r>
                <a:rPr lang="en-US" altLang="zh-TW" b="1"/>
                <a:t>W</a:t>
              </a:r>
              <a:r>
                <a:rPr lang="en-US" altLang="zh-TW" b="1" baseline="-25000"/>
                <a:t>2</a:t>
              </a:r>
              <a:r>
                <a:rPr lang="en-US" altLang="zh-TW" b="1"/>
                <a:t>  </a:t>
              </a:r>
              <a:r>
                <a:rPr lang="zh-TW" altLang="en-US" b="1"/>
                <a:t>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3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4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5</a:t>
              </a:r>
              <a:r>
                <a:rPr lang="en-US" altLang="zh-TW" b="1"/>
                <a:t> 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6 </a:t>
              </a:r>
              <a:r>
                <a:rPr lang="zh-TW" altLang="en-US" b="1" baseline="-25000"/>
                <a:t>   </a:t>
              </a:r>
              <a:r>
                <a:rPr lang="en-US" altLang="zh-TW" b="1" baseline="-25000"/>
                <a:t> </a:t>
              </a:r>
              <a:r>
                <a:rPr lang="zh-TW" altLang="en-US" b="1" baseline="-25000"/>
                <a:t> </a:t>
              </a:r>
              <a:r>
                <a:rPr lang="en-US" altLang="zh-TW" b="1" baseline="-25000"/>
                <a:t>......</a:t>
              </a:r>
              <a:r>
                <a:rPr lang="en-US" altLang="zh-TW" b="1"/>
                <a:t> </a:t>
              </a:r>
              <a:r>
                <a:rPr lang="zh-TW" altLang="en-US" b="1"/>
                <a:t>  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R</a:t>
              </a:r>
              <a:endParaRPr lang="zh-TW" altLang="en-US" b="1" baseline="-25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1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1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100" b="0" i="1" smtClean="0">
                              <a:latin typeface="Cambria Math"/>
                            </a:rPr>
                            <m:t>=3</m:t>
                          </m:r>
                        </m:sub>
                        <m:sup>
                          <m:r>
                            <a:rPr lang="en-US" altLang="zh-TW" sz="21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1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TW" sz="21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1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1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文字方塊 5"/>
          <p:cNvSpPr txBox="1">
            <a:spLocks noChangeArrowheads="1"/>
          </p:cNvSpPr>
          <p:nvPr/>
        </p:nvSpPr>
        <p:spPr bwMode="auto">
          <a:xfrm>
            <a:off x="468313" y="404813"/>
            <a:ext cx="1460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N-gram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4567291" cy="545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  <a:cs typeface="Arial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06400" y="115888"/>
          <a:ext cx="8126413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Document" r:id="rId4" imgW="7859265" imgH="6446597" progId="Word.Document.8">
                  <p:embed/>
                </p:oleObj>
              </mc:Choice>
              <mc:Fallback>
                <p:oleObj name="Document" r:id="rId4" imgW="7859265" imgH="644659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5888"/>
                        <a:ext cx="8126413" cy="666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spect="1"/>
          </p:cNvSpPr>
          <p:nvPr/>
        </p:nvSpPr>
        <p:spPr bwMode="auto">
          <a:xfrm>
            <a:off x="1979613" y="333375"/>
            <a:ext cx="6048375" cy="1508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………            50000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is ……             500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  … this is a …               5</a:t>
            </a:r>
            <a:endParaRPr lang="zh-TW" altLang="en-US" sz="2400" spc="300" dirty="0">
              <a:latin typeface="+mn-lt"/>
              <a:ea typeface="MS Gothic" pitchFamily="49" charset="-128"/>
              <a:cs typeface="Andalus" pitchFamily="18" charset="-78"/>
            </a:endParaRP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5736" y="3212976"/>
            <a:ext cx="5616624" cy="3183500"/>
          </a:xfrm>
          <a:prstGeom prst="rect">
            <a:avLst/>
          </a:prstGeom>
          <a:blipFill rotWithShape="1">
            <a:blip r:embed="rId2"/>
            <a:stretch>
              <a:fillRect l="-1627" t="-153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is| this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blipFill rotWithShape="1">
                <a:blip r:embed="rId3"/>
                <a:stretch>
                  <a:fillRect l="-3474" b="-105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a| this 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blipFill rotWithShape="1">
                <a:blip r:embed="rId4"/>
                <a:stretch>
                  <a:fillRect l="-3605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物件 1"/>
          <p:cNvGraphicFramePr>
            <a:graphicFrameLocks noChangeAspect="1"/>
          </p:cNvGraphicFramePr>
          <p:nvPr/>
        </p:nvGraphicFramePr>
        <p:xfrm>
          <a:off x="263525" y="268288"/>
          <a:ext cx="8629650" cy="625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Document" r:id="rId4" imgW="10419286" imgH="7543024" progId="Word.Document.8">
                  <p:embed/>
                </p:oleObj>
              </mc:Choice>
              <mc:Fallback>
                <p:oleObj name="Document" r:id="rId4" imgW="10419286" imgH="7543024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288"/>
                        <a:ext cx="8629650" cy="625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004048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Posteriori Probability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 Posteriori (MAP) Principle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文字方塊 1"/>
          <p:cNvSpPr txBox="1">
            <a:spLocks noChangeArrowheads="1"/>
          </p:cNvSpPr>
          <p:nvPr/>
        </p:nvSpPr>
        <p:spPr bwMode="auto">
          <a:xfrm>
            <a:off x="900113" y="4437063"/>
            <a:ext cx="17256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Problem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TW" altLang="en-US" sz="28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52513"/>
            <a:ext cx="83089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013325"/>
            <a:ext cx="70119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544513" y="1052513"/>
            <a:ext cx="475615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W : {</a:t>
            </a:r>
            <a:r>
              <a:rPr lang="zh-TW" altLang="en-US" sz="2400"/>
              <a:t>  </a:t>
            </a:r>
            <a:r>
              <a:rPr lang="en-US" altLang="zh-TW" sz="2400"/>
              <a:t>w</a:t>
            </a:r>
            <a:r>
              <a:rPr lang="en-US" altLang="zh-TW" sz="2400" baseline="-25000"/>
              <a:t>1</a:t>
            </a:r>
            <a:r>
              <a:rPr lang="en-US" altLang="zh-TW" sz="2400"/>
              <a:t> , </a:t>
            </a:r>
            <a:r>
              <a:rPr lang="zh-TW" altLang="en-US" sz="2400"/>
              <a:t> </a:t>
            </a:r>
            <a:r>
              <a:rPr lang="en-US" altLang="zh-TW" sz="2400"/>
              <a:t>w</a:t>
            </a:r>
            <a:r>
              <a:rPr lang="en-US" altLang="zh-TW" sz="2400" baseline="-25000"/>
              <a:t>2</a:t>
            </a:r>
            <a:r>
              <a:rPr lang="en-US" altLang="zh-TW" sz="2400"/>
              <a:t> </a:t>
            </a:r>
            <a:r>
              <a:rPr lang="zh-TW" altLang="en-US" sz="2400"/>
              <a:t> </a:t>
            </a:r>
            <a:r>
              <a:rPr lang="en-US" altLang="zh-TW" sz="2400"/>
              <a:t>,</a:t>
            </a:r>
            <a:r>
              <a:rPr lang="zh-TW" altLang="en-US" sz="2400"/>
              <a:t>  </a:t>
            </a:r>
            <a:r>
              <a:rPr lang="en-US" altLang="zh-TW" sz="2400"/>
              <a:t>w</a:t>
            </a:r>
            <a:r>
              <a:rPr lang="en-US" altLang="zh-TW" sz="2400" baseline="-25000"/>
              <a:t>3</a:t>
            </a:r>
            <a:r>
              <a:rPr lang="en-US" altLang="zh-TW" sz="2400"/>
              <a:t> }</a:t>
            </a:r>
          </a:p>
          <a:p>
            <a:pPr eaLnBrk="1" hangingPunct="1"/>
            <a:r>
              <a:rPr lang="en-US" altLang="zh-TW" sz="2400"/>
              <a:t>           ↑        ↑       ↑</a:t>
            </a:r>
          </a:p>
          <a:p>
            <a:pPr eaLnBrk="1" hangingPunct="1"/>
            <a:r>
              <a:rPr lang="en-US" altLang="zh-TW" sz="2400"/>
              <a:t>         </a:t>
            </a:r>
            <a:r>
              <a:rPr lang="en-US" altLang="zh-TW" sz="1600"/>
              <a:t>sunny     rainy     cloudy</a:t>
            </a:r>
          </a:p>
          <a:p>
            <a:pPr eaLnBrk="1" hangingPunct="1"/>
            <a:endParaRPr lang="zh-TW" altLang="en-US" sz="1600"/>
          </a:p>
        </p:txBody>
      </p:sp>
      <p:sp>
        <p:nvSpPr>
          <p:cNvPr id="25607" name="文字方塊 2"/>
          <p:cNvSpPr txBox="1">
            <a:spLocks noChangeArrowheads="1"/>
          </p:cNvSpPr>
          <p:nvPr/>
        </p:nvSpPr>
        <p:spPr bwMode="auto">
          <a:xfrm>
            <a:off x="5508625" y="1101725"/>
            <a:ext cx="3095625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P(w</a:t>
            </a:r>
            <a:r>
              <a:rPr lang="en-US" altLang="zh-TW" baseline="-25000"/>
              <a:t>1</a:t>
            </a:r>
            <a:r>
              <a:rPr lang="en-US" altLang="zh-TW"/>
              <a:t>)</a:t>
            </a:r>
          </a:p>
          <a:p>
            <a:pPr eaLnBrk="1" hangingPunct="1"/>
            <a:r>
              <a:rPr lang="en-US" altLang="zh-TW"/>
              <a:t>   P(w</a:t>
            </a:r>
            <a:r>
              <a:rPr lang="en-US" altLang="zh-TW" baseline="-25000"/>
              <a:t>2</a:t>
            </a:r>
            <a:r>
              <a:rPr lang="en-US" altLang="zh-TW"/>
              <a:t>)</a:t>
            </a:r>
          </a:p>
          <a:p>
            <a:pPr eaLnBrk="1" hangingPunct="1"/>
            <a:r>
              <a:rPr lang="en-US" altLang="zh-TW"/>
              <a:t>+ P(w</a:t>
            </a:r>
            <a:r>
              <a:rPr lang="en-US" altLang="zh-TW" baseline="-25000"/>
              <a:t>3</a:t>
            </a:r>
            <a:r>
              <a:rPr lang="en-US" altLang="zh-TW"/>
              <a:t>)</a:t>
            </a:r>
          </a:p>
          <a:p>
            <a:pPr eaLnBrk="1" hangingPunct="1"/>
            <a:endParaRPr lang="en-US" altLang="zh-TW" sz="1000"/>
          </a:p>
          <a:p>
            <a:pPr eaLnBrk="1" hangingPunct="1"/>
            <a:r>
              <a:rPr lang="en-US" altLang="zh-TW"/>
              <a:t>       1.0</a:t>
            </a:r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5435600" y="2060575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字方塊 9"/>
          <p:cNvSpPr txBox="1">
            <a:spLocks noChangeArrowheads="1"/>
          </p:cNvSpPr>
          <p:nvPr/>
        </p:nvSpPr>
        <p:spPr bwMode="auto">
          <a:xfrm>
            <a:off x="7308850" y="2455863"/>
            <a:ext cx="7921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文字方塊 10"/>
          <p:cNvSpPr txBox="1">
            <a:spLocks noChangeArrowheads="1"/>
          </p:cNvSpPr>
          <p:nvPr/>
        </p:nvSpPr>
        <p:spPr bwMode="auto">
          <a:xfrm>
            <a:off x="8459788" y="2133600"/>
            <a:ext cx="3476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568" y="3140968"/>
            <a:ext cx="7776864" cy="133741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文字方塊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00113" y="5036897"/>
            <a:ext cx="7992566" cy="9569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5613" name="矩形 3"/>
          <p:cNvSpPr>
            <a:spLocks noChangeArrowheads="1"/>
          </p:cNvSpPr>
          <p:nvPr/>
        </p:nvSpPr>
        <p:spPr bwMode="auto">
          <a:xfrm>
            <a:off x="1835150" y="3398838"/>
            <a:ext cx="14128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x</a:t>
            </a:r>
            <a:r>
              <a:rPr lang="en-US" altLang="zh-TW" sz="2400" baseline="-25000"/>
              <a:t>1</a:t>
            </a:r>
            <a:r>
              <a:rPr lang="en-US" altLang="zh-TW" sz="2400"/>
              <a:t>,</a:t>
            </a:r>
            <a:r>
              <a:rPr lang="zh-TW" altLang="en-US" sz="2400"/>
              <a:t> </a:t>
            </a:r>
            <a:r>
              <a:rPr lang="en-US" altLang="zh-TW" sz="2400"/>
              <a:t>x</a:t>
            </a:r>
            <a:r>
              <a:rPr lang="en-US" altLang="zh-TW" sz="2400" baseline="-25000"/>
              <a:t>2</a:t>
            </a:r>
            <a:r>
              <a:rPr lang="en-US" altLang="zh-TW" sz="2400"/>
              <a:t>,</a:t>
            </a:r>
            <a:r>
              <a:rPr lang="zh-TW" altLang="en-US" sz="2400"/>
              <a:t> </a:t>
            </a:r>
            <a:r>
              <a:rPr lang="en-US" altLang="zh-TW" sz="2400"/>
              <a:t>x</a:t>
            </a:r>
            <a:r>
              <a:rPr lang="en-US" altLang="zh-TW" sz="2400" baseline="-25000"/>
              <a:t>3</a:t>
            </a:r>
            <a:r>
              <a:rPr lang="en-US" altLang="zh-TW" sz="2400"/>
              <a:t> </a:t>
            </a:r>
            <a:endParaRPr lang="zh-TW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900113" y="939800"/>
            <a:ext cx="1962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1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900113" y="2204864"/>
            <a:ext cx="1962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2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文字方塊 3"/>
              <p:cNvSpPr txBox="1">
                <a:spLocks noChangeArrowheads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 smtClean="0"/>
                  <a:t>Comparing P(w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)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not used?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635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blipFill rotWithShape="1">
                <a:blip r:embed="rId2"/>
                <a:stretch>
                  <a:fillRect l="-1121" t="-4310" b="-948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06" y="5538932"/>
            <a:ext cx="3913632" cy="1202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r>
                      <a:rPr lang="en-US" altLang="zh-TW" sz="2000" b="0" i="1" smtClean="0">
                        <a:latin typeface="Cambria Math"/>
                      </a:rPr>
                      <m:t>(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)</m:t>
                    </m:r>
                    <m:r>
                      <m:rPr>
                        <m:nor/>
                      </m:rPr>
                      <a:rPr lang="en-US" altLang="zh-TW" sz="2000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3200" y="4612369"/>
                <a:ext cx="7912702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</a:rPr>
                      <m:t>𝑃</m:t>
                    </m:r>
                    <m:r>
                      <a:rPr lang="en-US" altLang="zh-TW" sz="200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0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2000" i="1">
                        <a:latin typeface="Cambria Math"/>
                      </a:rPr>
                      <m:t>|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/>
                            <a:ea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   </a:t>
                </a:r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00" y="4612369"/>
                <a:ext cx="7912702" cy="904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>
          <a:xfrm>
            <a:off x="1180697" y="3321096"/>
            <a:ext cx="1116000" cy="10440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2780928"/>
            <a:ext cx="25425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Posteriori Probability</a:t>
            </a: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     事後</a:t>
            </a:r>
            <a:r>
              <a:rPr lang="zh-TW" altLang="en-US" dirty="0">
                <a:solidFill>
                  <a:srgbClr val="FF0000"/>
                </a:solidFill>
              </a:rPr>
              <a:t>機率</a:t>
            </a:r>
          </a:p>
        </p:txBody>
      </p:sp>
      <p:cxnSp>
        <p:nvCxnSpPr>
          <p:cNvPr id="10" name="直線單箭頭接點 9"/>
          <p:cNvCxnSpPr>
            <a:endCxn id="2" idx="7"/>
          </p:cNvCxnSpPr>
          <p:nvPr/>
        </p:nvCxnSpPr>
        <p:spPr>
          <a:xfrm>
            <a:off x="2088263" y="3068960"/>
            <a:ext cx="45000" cy="4050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29736" y="420764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953263" y="394650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0363" y="4423370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unknown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1331640" y="4221088"/>
            <a:ext cx="28809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835696" y="4397508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observation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H="1" flipV="1">
            <a:off x="2097314" y="3969678"/>
            <a:ext cx="35949" cy="4547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0415" y="3691132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compute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0415" y="4941168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compare</a:t>
            </a:r>
          </a:p>
        </p:txBody>
      </p:sp>
      <p:sp>
        <p:nvSpPr>
          <p:cNvPr id="32" name="橢圓 31"/>
          <p:cNvSpPr/>
          <p:nvPr/>
        </p:nvSpPr>
        <p:spPr>
          <a:xfrm>
            <a:off x="2687092" y="3172890"/>
            <a:ext cx="864096" cy="6829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688854" y="3172890"/>
            <a:ext cx="648072" cy="6702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206584" y="2420888"/>
            <a:ext cx="1221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Likelihood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function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3206584" y="2866446"/>
            <a:ext cx="285296" cy="3064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574562" y="2513162"/>
            <a:ext cx="17976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Prior Probability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事前機率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>
            <a:off x="4194278" y="2956419"/>
            <a:ext cx="380285" cy="2725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534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  <a:ea typeface="細明體" pitchFamily="49" charset="-120"/>
              </a:rPr>
              <a:t>Syllable-based One-pass Search</a:t>
            </a:r>
            <a:endParaRPr lang="en-US" altLang="zh-TW" sz="3000" b="1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36613"/>
            <a:ext cx="90249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Finding the Optimal Sentence from an Unknown Utterance Using 3 Knowledge Sources:Acoustic Models, Lexicon and Language Model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Based on a Lattice of Syllable Candidates</a:t>
            </a: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2209800" y="2555875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2209800" y="42322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30892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Syllable Lattice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" y="43846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Word Graph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52725" y="25558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819525" y="25558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200525" y="25558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352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5815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8101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0387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67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495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724525" y="25558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362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590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752725" y="2555875"/>
            <a:ext cx="0" cy="23971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3623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590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819525" y="2555875"/>
            <a:ext cx="0" cy="91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200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352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581525" y="2555875"/>
            <a:ext cx="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810125" y="2555875"/>
            <a:ext cx="0" cy="1143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0387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267325" y="2555875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495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724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81725" y="2555875"/>
            <a:ext cx="0" cy="1447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7010400" y="2708275"/>
            <a:ext cx="923925" cy="766763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010400" y="2855913"/>
            <a:ext cx="92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Acoustic Models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752725" y="2708275"/>
            <a:ext cx="609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2752725" y="2784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752725" y="2860675"/>
            <a:ext cx="1066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3362325" y="29368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3362325" y="3013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3362325" y="3089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3590925" y="31654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3590925" y="32416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819525" y="33178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3819525" y="3394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3819525" y="3470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4200525" y="3546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4349750" y="3621088"/>
            <a:ext cx="1146175" cy="1587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4810125" y="36988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5038725" y="37750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5267325" y="38512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5495925" y="39274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5724525" y="4003675"/>
            <a:ext cx="457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1" name="AutoShape 53"/>
          <p:cNvSpPr>
            <a:spLocks noChangeArrowheads="1"/>
          </p:cNvSpPr>
          <p:nvPr/>
        </p:nvSpPr>
        <p:spPr bwMode="auto">
          <a:xfrm>
            <a:off x="6999288" y="5441950"/>
            <a:ext cx="968375" cy="73025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6978650" y="5583238"/>
            <a:ext cx="1044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Language Models</a:t>
            </a:r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2752725" y="4265613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V="1">
            <a:off x="5495925" y="4265613"/>
            <a:ext cx="6858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>
            <a:off x="4352925" y="4265613"/>
            <a:ext cx="1143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752725" y="4981575"/>
            <a:ext cx="14700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5748338" y="4983163"/>
            <a:ext cx="4333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4233863" y="4981575"/>
            <a:ext cx="1485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9" name="Arc 61"/>
          <p:cNvSpPr>
            <a:spLocks/>
          </p:cNvSpPr>
          <p:nvPr/>
        </p:nvSpPr>
        <p:spPr bwMode="auto">
          <a:xfrm rot="-9976491">
            <a:off x="2773363" y="4333875"/>
            <a:ext cx="654050" cy="123825"/>
          </a:xfrm>
          <a:custGeom>
            <a:avLst/>
            <a:gdLst>
              <a:gd name="T0" fmla="*/ 0 w 23522"/>
              <a:gd name="T1" fmla="*/ 2147483647 h 21600"/>
              <a:gd name="T2" fmla="*/ 2147483647 w 23522"/>
              <a:gd name="T3" fmla="*/ 2147483647 h 21600"/>
              <a:gd name="T4" fmla="*/ 2147483647 w 2352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2" h="21600" fill="none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</a:path>
              <a:path w="23522" h="21600" stroke="0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  <a:lnTo>
                  <a:pt x="1922" y="21600"/>
                </a:lnTo>
                <a:lnTo>
                  <a:pt x="-1" y="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0" name="Arc 62"/>
          <p:cNvSpPr>
            <a:spLocks/>
          </p:cNvSpPr>
          <p:nvPr/>
        </p:nvSpPr>
        <p:spPr bwMode="auto">
          <a:xfrm rot="-9976491">
            <a:off x="2743200" y="5072063"/>
            <a:ext cx="701675" cy="150812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1" name="Arc 63"/>
          <p:cNvSpPr>
            <a:spLocks/>
          </p:cNvSpPr>
          <p:nvPr/>
        </p:nvSpPr>
        <p:spPr bwMode="auto">
          <a:xfrm rot="-9976491">
            <a:off x="4379913" y="4322763"/>
            <a:ext cx="450850" cy="90487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2" name="Arc 64"/>
          <p:cNvSpPr>
            <a:spLocks/>
          </p:cNvSpPr>
          <p:nvPr/>
        </p:nvSpPr>
        <p:spPr bwMode="auto">
          <a:xfrm rot="-9976491">
            <a:off x="4197350" y="5030788"/>
            <a:ext cx="620713" cy="130175"/>
          </a:xfrm>
          <a:custGeom>
            <a:avLst/>
            <a:gdLst>
              <a:gd name="T0" fmla="*/ 2147483647 w 21600"/>
              <a:gd name="T1" fmla="*/ 0 h 21397"/>
              <a:gd name="T2" fmla="*/ 2147483647 w 21600"/>
              <a:gd name="T3" fmla="*/ 2147483647 h 21397"/>
              <a:gd name="T4" fmla="*/ 0 w 21600"/>
              <a:gd name="T5" fmla="*/ 2147483647 h 21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97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</a:path>
              <a:path w="21600" h="21397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3" name="Arc 65"/>
          <p:cNvSpPr>
            <a:spLocks/>
          </p:cNvSpPr>
          <p:nvPr/>
        </p:nvSpPr>
        <p:spPr bwMode="auto">
          <a:xfrm flipV="1">
            <a:off x="3743325" y="4265613"/>
            <a:ext cx="6096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4" name="Arc 66"/>
          <p:cNvSpPr>
            <a:spLocks/>
          </p:cNvSpPr>
          <p:nvPr/>
        </p:nvSpPr>
        <p:spPr bwMode="auto">
          <a:xfrm flipV="1">
            <a:off x="4962525" y="4232275"/>
            <a:ext cx="533400" cy="207963"/>
          </a:xfrm>
          <a:custGeom>
            <a:avLst/>
            <a:gdLst>
              <a:gd name="T0" fmla="*/ 0 w 22288"/>
              <a:gd name="T1" fmla="*/ 2147483647 h 21600"/>
              <a:gd name="T2" fmla="*/ 2147483647 w 22288"/>
              <a:gd name="T3" fmla="*/ 2147483647 h 21600"/>
              <a:gd name="T4" fmla="*/ 2147483647 w 2228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88" h="21600" fill="none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</a:path>
              <a:path w="22288" h="21600" stroke="0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lnTo>
                  <a:pt x="688" y="21600"/>
                </a:lnTo>
                <a:lnTo>
                  <a:pt x="-1" y="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5" name="Arc 67"/>
          <p:cNvSpPr>
            <a:spLocks/>
          </p:cNvSpPr>
          <p:nvPr/>
        </p:nvSpPr>
        <p:spPr bwMode="auto">
          <a:xfrm flipV="1">
            <a:off x="3743325" y="4997450"/>
            <a:ext cx="434975" cy="238125"/>
          </a:xfrm>
          <a:custGeom>
            <a:avLst/>
            <a:gdLst>
              <a:gd name="T0" fmla="*/ 2147483647 w 21600"/>
              <a:gd name="T1" fmla="*/ 0 h 21526"/>
              <a:gd name="T2" fmla="*/ 2147483647 w 21600"/>
              <a:gd name="T3" fmla="*/ 2147483647 h 21526"/>
              <a:gd name="T4" fmla="*/ 0 w 21600"/>
              <a:gd name="T5" fmla="*/ 2147483647 h 215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26" fill="none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</a:path>
              <a:path w="21600" h="21526" stroke="0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  <a:lnTo>
                  <a:pt x="0" y="21526"/>
                </a:lnTo>
                <a:lnTo>
                  <a:pt x="17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6" name="Arc 68"/>
          <p:cNvSpPr>
            <a:spLocks/>
          </p:cNvSpPr>
          <p:nvPr/>
        </p:nvSpPr>
        <p:spPr bwMode="auto">
          <a:xfrm flipV="1">
            <a:off x="5138738" y="5018088"/>
            <a:ext cx="566737" cy="206375"/>
          </a:xfrm>
          <a:custGeom>
            <a:avLst/>
            <a:gdLst>
              <a:gd name="T0" fmla="*/ 0 w 23492"/>
              <a:gd name="T1" fmla="*/ 2147483647 h 21600"/>
              <a:gd name="T2" fmla="*/ 2147483647 w 23492"/>
              <a:gd name="T3" fmla="*/ 2147483647 h 21600"/>
              <a:gd name="T4" fmla="*/ 2147483647 w 2349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92" h="21600" fill="none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</a:path>
              <a:path w="23492" h="21600" stroke="0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  <a:lnTo>
                  <a:pt x="1892" y="21600"/>
                </a:lnTo>
                <a:lnTo>
                  <a:pt x="0" y="8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3362325" y="4329113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3375025" y="5089525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9" name="AutoShape 71"/>
          <p:cNvSpPr>
            <a:spLocks noChangeArrowheads="1"/>
          </p:cNvSpPr>
          <p:nvPr/>
        </p:nvSpPr>
        <p:spPr bwMode="auto">
          <a:xfrm>
            <a:off x="3441700" y="5638800"/>
            <a:ext cx="901700" cy="68580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3429000" y="5895975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Lexicon</a:t>
            </a:r>
          </a:p>
        </p:txBody>
      </p:sp>
      <p:sp>
        <p:nvSpPr>
          <p:cNvPr id="27721" name="AutoShape 73"/>
          <p:cNvSpPr>
            <a:spLocks noChangeArrowheads="1"/>
          </p:cNvSpPr>
          <p:nvPr/>
        </p:nvSpPr>
        <p:spPr bwMode="auto">
          <a:xfrm>
            <a:off x="3743325" y="5364163"/>
            <a:ext cx="304800" cy="2174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2" name="AutoShape 74"/>
          <p:cNvSpPr>
            <a:spLocks noChangeArrowheads="1"/>
          </p:cNvSpPr>
          <p:nvPr/>
        </p:nvSpPr>
        <p:spPr bwMode="auto">
          <a:xfrm>
            <a:off x="7335838" y="5192713"/>
            <a:ext cx="304800" cy="2047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77000" y="4114800"/>
            <a:ext cx="1752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  <a:p>
            <a:pPr eaLnBrk="1" hangingPunct="1"/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15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</p:txBody>
      </p:sp>
      <p:sp>
        <p:nvSpPr>
          <p:cNvPr id="27724" name="AutoShape 76"/>
          <p:cNvSpPr>
            <a:spLocks noChangeArrowheads="1"/>
          </p:cNvSpPr>
          <p:nvPr/>
        </p:nvSpPr>
        <p:spPr bwMode="auto">
          <a:xfrm>
            <a:off x="6629400" y="2936875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5" name="Line 77"/>
          <p:cNvSpPr>
            <a:spLocks noChangeShapeType="1"/>
          </p:cNvSpPr>
          <p:nvPr/>
        </p:nvSpPr>
        <p:spPr bwMode="auto">
          <a:xfrm>
            <a:off x="33670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6" name="Line 78"/>
          <p:cNvSpPr>
            <a:spLocks noChangeShapeType="1"/>
          </p:cNvSpPr>
          <p:nvPr/>
        </p:nvSpPr>
        <p:spPr bwMode="auto">
          <a:xfrm>
            <a:off x="42179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7" name="Line 79"/>
          <p:cNvSpPr>
            <a:spLocks noChangeShapeType="1"/>
          </p:cNvSpPr>
          <p:nvPr/>
        </p:nvSpPr>
        <p:spPr bwMode="auto">
          <a:xfrm flipH="1">
            <a:off x="5045075" y="4708525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H="1">
            <a:off x="5715000" y="4711700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6019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i="1">
                <a:latin typeface="Times New Roman" pitchFamily="18" charset="0"/>
                <a:ea typeface="全真魏碑體"/>
                <a:cs typeface="全真魏碑體"/>
              </a:rPr>
              <a:t>t</a:t>
            </a:r>
            <a:endParaRPr lang="en-US" altLang="zh-TW" sz="200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3"/>
          <a:stretch>
            <a:fillRect/>
          </a:stretch>
        </p:blipFill>
        <p:spPr bwMode="auto">
          <a:xfrm>
            <a:off x="2411413" y="549275"/>
            <a:ext cx="52927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360363" y="360363"/>
            <a:ext cx="40290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Observation Sequences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446000"/>
            <a:ext cx="1296144" cy="1648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4446000"/>
            <a:ext cx="1368152" cy="164820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1270" y="4445088"/>
            <a:ext cx="1512168" cy="164820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blipFill rotWithShape="1">
                <a:blip r:embed="rId6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blipFill rotWithShape="1">
                <a:blip r:embed="rId8"/>
                <a:stretch>
                  <a:fillRect r="-26596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blipFill rotWithShape="1">
                <a:blip r:embed="rId9"/>
                <a:stretch>
                  <a:fillRect b="-18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2"/>
          <p:cNvSpPr txBox="1">
            <a:spLocks noChangeArrowheads="1"/>
          </p:cNvSpPr>
          <p:nvPr/>
        </p:nvSpPr>
        <p:spPr bwMode="auto">
          <a:xfrm>
            <a:off x="395288" y="34210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1-dim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79888"/>
            <a:ext cx="59436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61198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字方塊 2"/>
          <p:cNvSpPr txBox="1">
            <a:spLocks noChangeArrowheads="1"/>
          </p:cNvSpPr>
          <p:nvPr/>
        </p:nvSpPr>
        <p:spPr bwMode="auto">
          <a:xfrm>
            <a:off x="547688" y="333375"/>
            <a:ext cx="57705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State Transition Probabilities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       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blipFill rotWithShape="1">
                <a:blip r:embed="rId4"/>
                <a:stretch>
                  <a:fillRect l="-654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574925" y="9660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2169" y="97679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3281" y="22048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8907" y="2204863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5245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044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4248" y="2204862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4" y="2225645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2863" y="2852936"/>
            <a:ext cx="1229306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4048" y="2924944"/>
            <a:ext cx="2774702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1 1 1 1 1 1 1 1 2 2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9388" y="188913"/>
          <a:ext cx="882173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Document" r:id="rId5" imgW="7031259" imgH="5162887" progId="Word.Document.8">
                  <p:embed/>
                </p:oleObj>
              </mc:Choice>
              <mc:Fallback>
                <p:oleObj name="Document" r:id="rId5" imgW="7031259" imgH="51628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882173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611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Multivariate Gaussian Distribution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25800" y="1827213"/>
            <a:ext cx="176213" cy="179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23528" y="1916906"/>
            <a:ext cx="5063033" cy="4026103"/>
            <a:chOff x="601567" y="1916906"/>
            <a:chExt cx="5063033" cy="402610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1916906"/>
              <a:ext cx="5063033" cy="402610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2451334"/>
              <a:ext cx="2189074" cy="448056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663190" cy="125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blipFill rotWithShape="1">
                <a:blip r:embed="rId5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084168" y="1556792"/>
                <a:ext cx="8280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556792"/>
                <a:ext cx="82804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380312" y="1854563"/>
                <a:ext cx="540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TW" altLang="en-US" sz="200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1854563"/>
                <a:ext cx="540597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8050104" y="2740858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04" y="2740858"/>
                <a:ext cx="399212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164288" y="2924944"/>
                <a:ext cx="3992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924944"/>
                <a:ext cx="39921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30937" y="3026983"/>
                <a:ext cx="4743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37" y="3026983"/>
                <a:ext cx="47436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277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2-dim Gaussian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5001"/>
            <a:ext cx="6266383" cy="5018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blipFill rotWithShape="1"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zh-TW" alt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blipFill rotWithShape="1">
                <a:blip r:embed="rId7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2"/>
          <p:cNvSpPr txBox="1">
            <a:spLocks noChangeArrowheads="1"/>
          </p:cNvSpPr>
          <p:nvPr/>
        </p:nvSpPr>
        <p:spPr bwMode="auto">
          <a:xfrm>
            <a:off x="395288" y="549275"/>
            <a:ext cx="4451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N-dim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916113"/>
            <a:ext cx="31750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文字方塊 1"/>
          <p:cNvSpPr txBox="1">
            <a:spLocks noChangeArrowheads="1"/>
          </p:cNvSpPr>
          <p:nvPr/>
        </p:nvSpPr>
        <p:spPr bwMode="auto">
          <a:xfrm>
            <a:off x="395288" y="1773238"/>
            <a:ext cx="28797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3638"/>
            <a:ext cx="60483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字方塊 2"/>
          <p:cNvSpPr txBox="1">
            <a:spLocks noChangeArrowheads="1"/>
          </p:cNvSpPr>
          <p:nvPr/>
        </p:nvSpPr>
        <p:spPr bwMode="auto">
          <a:xfrm>
            <a:off x="1331913" y="1341438"/>
            <a:ext cx="64087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1"/>
          <p:cNvGraphicFramePr>
            <a:graphicFrameLocks noChangeAspect="1"/>
          </p:cNvGraphicFramePr>
          <p:nvPr/>
        </p:nvGraphicFramePr>
        <p:xfrm>
          <a:off x="457200" y="96838"/>
          <a:ext cx="797401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Document" r:id="rId4" imgW="7834266" imgH="6504490" progId="Word.Document.8">
                  <p:embed/>
                </p:oleObj>
              </mc:Choice>
              <mc:Fallback>
                <p:oleObj name="Document" r:id="rId4" imgW="7834266" imgH="650449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838"/>
                        <a:ext cx="7974013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1053</Words>
  <Application>Microsoft Office PowerPoint</Application>
  <PresentationFormat>如螢幕大小 (4:3)</PresentationFormat>
  <Paragraphs>190</Paragraphs>
  <Slides>27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1_預設簡報設計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speech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247</cp:revision>
  <cp:lastPrinted>2014-10-31T08:55:45Z</cp:lastPrinted>
  <dcterms:created xsi:type="dcterms:W3CDTF">2002-02-22T11:24:14Z</dcterms:created>
  <dcterms:modified xsi:type="dcterms:W3CDTF">2016-09-05T10:39:56Z</dcterms:modified>
</cp:coreProperties>
</file>