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336" r:id="rId6"/>
    <p:sldId id="261" r:id="rId7"/>
    <p:sldId id="262" r:id="rId8"/>
    <p:sldId id="263" r:id="rId9"/>
    <p:sldId id="277" r:id="rId10"/>
    <p:sldId id="334" r:id="rId11"/>
    <p:sldId id="320" r:id="rId12"/>
    <p:sldId id="321" r:id="rId13"/>
    <p:sldId id="322" r:id="rId14"/>
    <p:sldId id="279" r:id="rId15"/>
    <p:sldId id="323" r:id="rId16"/>
    <p:sldId id="324" r:id="rId17"/>
    <p:sldId id="325" r:id="rId18"/>
    <p:sldId id="326" r:id="rId19"/>
    <p:sldId id="280" r:id="rId20"/>
    <p:sldId id="281" r:id="rId21"/>
    <p:sldId id="328" r:id="rId22"/>
    <p:sldId id="331" r:id="rId23"/>
    <p:sldId id="282" r:id="rId24"/>
    <p:sldId id="287" r:id="rId25"/>
    <p:sldId id="283" r:id="rId26"/>
    <p:sldId id="317" r:id="rId27"/>
    <p:sldId id="289" r:id="rId28"/>
    <p:sldId id="332" r:id="rId29"/>
    <p:sldId id="290" r:id="rId30"/>
    <p:sldId id="284" r:id="rId31"/>
    <p:sldId id="285" r:id="rId32"/>
    <p:sldId id="318" r:id="rId33"/>
    <p:sldId id="292" r:id="rId34"/>
    <p:sldId id="293" r:id="rId35"/>
    <p:sldId id="288" r:id="rId36"/>
    <p:sldId id="294" r:id="rId37"/>
    <p:sldId id="272" r:id="rId38"/>
    <p:sldId id="295" r:id="rId39"/>
    <p:sldId id="296" r:id="rId40"/>
    <p:sldId id="273" r:id="rId41"/>
    <p:sldId id="297" r:id="rId42"/>
    <p:sldId id="298" r:id="rId43"/>
    <p:sldId id="299" r:id="rId44"/>
    <p:sldId id="274" r:id="rId45"/>
    <p:sldId id="335" r:id="rId46"/>
    <p:sldId id="275" r:id="rId47"/>
    <p:sldId id="300" r:id="rId48"/>
    <p:sldId id="276" r:id="rId49"/>
    <p:sldId id="333" r:id="rId50"/>
    <p:sldId id="264" r:id="rId51"/>
    <p:sldId id="301" r:id="rId52"/>
    <p:sldId id="266" r:id="rId53"/>
    <p:sldId id="265" r:id="rId5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60000"/>
    <a:srgbClr val="333399"/>
    <a:srgbClr val="99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72" autoAdjust="0"/>
  </p:normalViewPr>
  <p:slideViewPr>
    <p:cSldViewPr>
      <p:cViewPr>
        <p:scale>
          <a:sx n="90" d="100"/>
          <a:sy n="90" d="100"/>
        </p:scale>
        <p:origin x="-1320" y="336"/>
      </p:cViewPr>
      <p:guideLst>
        <p:guide orient="horz" pos="2387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6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F09879-6D05-4442-BEB1-60C112873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F30BC7B-CEBB-442B-9668-515306F05F99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2016/2/19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4.0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54FCD6-84B3-4BB6-9031-B105D622C0C8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33FD10-B0A7-43EA-87AC-B144FA255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2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1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1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6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2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622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67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11" Type="http://schemas.openxmlformats.org/officeDocument/2006/relationships/image" Target="../media/image550.png"/><Relationship Id="rId10" Type="http://schemas.openxmlformats.org/officeDocument/2006/relationships/image" Target="../media/image54.png"/><Relationship Id="rId4" Type="http://schemas.openxmlformats.org/officeDocument/2006/relationships/image" Target="../media/image39.w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4.0 More about Hidden Markov Models</a:t>
            </a:r>
            <a:endParaRPr lang="en-US" altLang="zh-TW" smtClean="0">
              <a:latin typeface="Benguiat Bk BT" pitchFamily="18" charset="0"/>
              <a:ea typeface="全真魏碑體" pitchFamily="49" charset="-12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8888" y="4149725"/>
            <a:ext cx="6265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</a:t>
            </a:r>
            <a:r>
              <a:rPr lang="en-US" altLang="zh-TW" sz="2000">
                <a:latin typeface="Times New Roman" pitchFamily="18" charset="0"/>
              </a:rPr>
              <a:t>: 1. 6.1-6.6, Rabiner and Juang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   2.  4.4.1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28452"/>
              </p:ext>
            </p:extLst>
          </p:nvPr>
        </p:nvGraphicFramePr>
        <p:xfrm>
          <a:off x="211138" y="195263"/>
          <a:ext cx="8399462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Document" r:id="rId3" imgW="8882417" imgH="6896795" progId="Word.Document.8">
                  <p:embed/>
                </p:oleObj>
              </mc:Choice>
              <mc:Fallback>
                <p:oleObj name="Document" r:id="rId3" imgW="8882417" imgH="6896795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95263"/>
                        <a:ext cx="8399462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0" y="1913344"/>
            <a:ext cx="4834890" cy="354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700000" y="48929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00000" y="429309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00000" y="36849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altLang="zh-TW" sz="2200" dirty="0" smtClean="0"/>
                  <a:t>2    3    </a:t>
                </a:r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sz="2200" dirty="0" smtClean="0"/>
                  <a:t>     </a:t>
                </a:r>
                <a:r>
                  <a:rPr lang="en-US" altLang="zh-TW" sz="22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𝑇</m:t>
                    </m:r>
                  </m:oMath>
                </a14:m>
                <a:endParaRPr lang="zh-TW" altLang="en-US" sz="2200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76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 ⋯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768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r>
                  <a:rPr lang="zh-TW" altLang="en-US" sz="2200" dirty="0" smtClean="0"/>
                  <a:t>  </a:t>
                </a:r>
                <a:r>
                  <a:rPr lang="zh-TW" altLang="en-US" sz="2200" dirty="0" smtClean="0">
                    <a:latin typeface="Cambria Math"/>
                  </a:rPr>
                  <a:t>⋯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468313" y="1773238"/>
            <a:ext cx="4487862" cy="4248150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9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738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45224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29969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2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067175" y="297815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</a:t>
            </a:r>
            <a:r>
              <a:rPr lang="en-US" altLang="zh-TW" sz="2400" b="1" baseline="-25000"/>
              <a:t>t</a:t>
            </a:r>
            <a:r>
              <a:rPr lang="en-US" altLang="zh-TW" sz="2400"/>
              <a:t>(i) = P(o</a:t>
            </a:r>
            <a:r>
              <a:rPr lang="en-US" altLang="zh-TW" sz="2400" b="1" baseline="-25000"/>
              <a:t>1</a:t>
            </a:r>
            <a:r>
              <a:rPr lang="en-US" altLang="zh-TW" sz="2400"/>
              <a:t>o</a:t>
            </a:r>
            <a:r>
              <a:rPr lang="en-US" altLang="zh-TW" sz="2400" b="1" baseline="-25000"/>
              <a:t>2</a:t>
            </a:r>
            <a:r>
              <a:rPr lang="en-US" altLang="zh-TW" sz="2400"/>
              <a:t>……o</a:t>
            </a:r>
            <a:r>
              <a:rPr lang="en-US" altLang="zh-TW" sz="2400" b="1" baseline="-25000"/>
              <a:t>t </a:t>
            </a:r>
            <a:r>
              <a:rPr lang="en-US" altLang="zh-TW" sz="2400"/>
              <a:t>, q</a:t>
            </a:r>
            <a:r>
              <a:rPr lang="en-US" altLang="zh-TW" sz="2400" b="1" baseline="-25000"/>
              <a:t>t</a:t>
            </a:r>
            <a:r>
              <a:rPr lang="en-US" altLang="zh-TW" sz="2400"/>
              <a:t> = i|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755650" y="1392238"/>
            <a:ext cx="4067175" cy="5276850"/>
            <a:chOff x="2339975" y="1392683"/>
            <a:chExt cx="4067175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7"/>
            <a:stretch/>
          </p:blipFill>
          <p:spPr bwMode="auto">
            <a:xfrm>
              <a:off x="2339975" y="1484313"/>
              <a:ext cx="40671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348038" y="6105525"/>
              <a:ext cx="3059112" cy="49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944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1116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0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40968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238725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67300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4124325" y="1751013"/>
            <a:ext cx="4768850" cy="1511452"/>
            <a:chOff x="4932040" y="1265709"/>
            <a:chExt cx="3059455" cy="1512310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3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( j) = [  </a:t>
              </a:r>
              <a:r>
                <a:rPr lang="en-US" altLang="zh-TW" sz="2400" dirty="0">
                  <a:sym typeface="Symbol" pitchFamily="18" charset="2"/>
                </a:rPr>
                <a:t>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</a:t>
              </a:r>
              <a:r>
                <a:rPr lang="en-US" altLang="zh-TW" sz="2400" dirty="0"/>
                <a:t>(</a:t>
              </a:r>
              <a:r>
                <a:rPr lang="en-US" altLang="zh-TW" sz="2400" dirty="0" err="1"/>
                <a:t>i</a:t>
              </a:r>
              <a:r>
                <a:rPr lang="en-US" altLang="zh-TW" sz="2400" dirty="0"/>
                <a:t>)</a:t>
              </a:r>
              <a:r>
                <a:rPr lang="en-US" altLang="zh-TW" sz="2400" dirty="0" err="1"/>
                <a:t>a</a:t>
              </a:r>
              <a:r>
                <a:rPr lang="en-US" altLang="zh-TW" sz="2400" b="1" baseline="-25000" dirty="0" err="1"/>
                <a:t>ij</a:t>
              </a:r>
              <a:r>
                <a:rPr lang="en-US" altLang="zh-TW" sz="2400" b="1" baseline="-25000" dirty="0"/>
                <a:t> </a:t>
              </a:r>
              <a:r>
                <a:rPr lang="en-US" altLang="zh-TW" sz="2400" dirty="0"/>
                <a:t>] </a:t>
              </a:r>
              <a:r>
                <a:rPr lang="en-US" altLang="zh-TW" sz="2400" dirty="0" err="1"/>
                <a:t>b</a:t>
              </a:r>
              <a:r>
                <a:rPr lang="en-US" altLang="zh-TW" sz="2400" b="1" baseline="-25000" dirty="0" err="1"/>
                <a:t>j</a:t>
              </a:r>
              <a:r>
                <a:rPr lang="en-US" altLang="zh-TW" sz="2400" dirty="0"/>
                <a:t>(o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)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/>
                <a:t>			                </a:t>
              </a:r>
            </a:p>
            <a:p>
              <a:pPr eaLnBrk="1" hangingPunct="1"/>
              <a:r>
                <a:rPr lang="en-US" altLang="zh-TW" sz="2400" dirty="0" smtClean="0"/>
                <a:t>           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j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</a:t>
              </a:r>
              <a:r>
                <a:rPr lang="en-US" altLang="zh-TW" sz="2400" dirty="0" smtClean="0"/>
                <a:t>N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endParaRPr lang="en-US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 smtClean="0"/>
                <a:t>	</a:t>
              </a:r>
              <a:r>
                <a:rPr lang="en-US" altLang="zh-TW" sz="2400" dirty="0"/>
                <a:t>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</a:t>
              </a:r>
              <a:r>
                <a:rPr lang="en-US" altLang="zh-TW" sz="2400" dirty="0">
                  <a:sym typeface="Symbol" pitchFamily="18" charset="2"/>
                </a:rPr>
                <a:t></a:t>
              </a:r>
              <a:r>
                <a:rPr lang="en-US" altLang="zh-TW" sz="2400" dirty="0"/>
                <a:t>1</a:t>
              </a:r>
              <a:endParaRPr lang="zh-TW" altLang="zh-TW" sz="2400" dirty="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80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327025" y="76200"/>
          <a:ext cx="8604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Document" r:id="rId3" imgW="9451873" imgH="7386103" progId="Word.Document.8">
                  <p:embed/>
                </p:oleObj>
              </mc:Choice>
              <mc:Fallback>
                <p:oleObj name="Document" r:id="rId3" imgW="9451873" imgH="738610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6200"/>
                        <a:ext cx="8604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179388" y="1557338"/>
            <a:ext cx="4595812" cy="5143500"/>
            <a:chOff x="2025370" y="1557338"/>
            <a:chExt cx="4596093" cy="51428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103265" y="2060848"/>
              <a:ext cx="1008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54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r>
                <a:rPr lang="en-US" altLang="zh-TW" sz="2000"/>
                <a:t>+1</a:t>
              </a:r>
              <a:endParaRPr lang="zh-TW" altLang="en-US" sz="2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3417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24237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i</a:t>
              </a:r>
              <a:endParaRPr lang="zh-TW" altLang="en-US" sz="2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652963" y="2103438"/>
            <a:ext cx="4598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</a:t>
            </a:r>
            <a:r>
              <a:rPr lang="en-US" altLang="zh-TW" sz="2400" b="1" baseline="-25000"/>
              <a:t>t</a:t>
            </a:r>
            <a:r>
              <a:rPr lang="en-US" altLang="zh-TW" sz="2400"/>
              <a:t>(i)</a:t>
            </a:r>
            <a:r>
              <a:rPr lang="zh-TW" altLang="en-US" sz="2400"/>
              <a:t> </a:t>
            </a:r>
            <a:r>
              <a:rPr lang="en-US" altLang="zh-TW" sz="2400"/>
              <a:t>= P(o</a:t>
            </a:r>
            <a:r>
              <a:rPr lang="en-US" altLang="zh-TW" sz="2400" b="1" baseline="-25000"/>
              <a:t>t+1 </a:t>
            </a:r>
            <a:r>
              <a:rPr lang="en-US" altLang="zh-TW" sz="2400"/>
              <a:t>, o</a:t>
            </a:r>
            <a:r>
              <a:rPr lang="en-US" altLang="zh-TW" sz="2400" b="1" baseline="-25000"/>
              <a:t>t+2 </a:t>
            </a:r>
            <a:r>
              <a:rPr lang="en-US" altLang="zh-TW" sz="2400"/>
              <a:t>,…, o</a:t>
            </a:r>
            <a:r>
              <a:rPr lang="en-US" altLang="zh-TW" sz="2400" b="1" baseline="-25000"/>
              <a:t>T </a:t>
            </a:r>
            <a:r>
              <a:rPr lang="en-US" altLang="zh-TW" sz="2400"/>
              <a:t>|q</a:t>
            </a:r>
            <a:r>
              <a:rPr lang="en-US" altLang="zh-TW" sz="2400" b="1" baseline="-25000"/>
              <a:t>t</a:t>
            </a:r>
            <a:r>
              <a:rPr lang="en-US" altLang="zh-TW" sz="2400"/>
              <a:t>= i, 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50826" y="1550988"/>
            <a:ext cx="3974041" cy="5226050"/>
            <a:chOff x="2124076" y="1551459"/>
            <a:chExt cx="3974041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/>
            <a:stretch/>
          </p:blipFill>
          <p:spPr bwMode="auto">
            <a:xfrm>
              <a:off x="2124076" y="1557338"/>
              <a:ext cx="397404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16238" y="6175375"/>
              <a:ext cx="2989262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 dirty="0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26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4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9268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198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37942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455562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05154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16"/>
              <a:ext cx="21537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4103688" y="1344613"/>
            <a:ext cx="4932362" cy="1220787"/>
            <a:chOff x="4355976" y="2575124"/>
            <a:chExt cx="3579628" cy="1220854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 i) =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</a:t>
              </a:r>
              <a:endParaRPr lang="zh-TW" altLang="zh-TW" sz="2400"/>
            </a:p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/>
                <a:t>t =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1,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2,…, 2, 1,</a:t>
              </a:r>
              <a:r>
                <a:rPr lang="zh-TW" altLang="en-US" sz="2400"/>
                <a:t>     </a:t>
              </a:r>
              <a:r>
                <a:rPr lang="en-US" altLang="zh-TW" sz="2400"/>
                <a:t>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i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8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j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3188" y="1628775"/>
            <a:ext cx="29845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6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74613" y="1412876"/>
            <a:ext cx="5849937" cy="1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字方塊 3"/>
          <p:cNvSpPr txBox="1">
            <a:spLocks noChangeArrowheads="1"/>
          </p:cNvSpPr>
          <p:nvPr/>
        </p:nvSpPr>
        <p:spPr bwMode="auto">
          <a:xfrm>
            <a:off x="3193818" y="1527174"/>
            <a:ext cx="686406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TW" sz="24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>
              <a:solidFill>
                <a:srgbClr val="D60000"/>
              </a:solidFill>
            </a:endParaRPr>
          </a:p>
        </p:txBody>
      </p:sp>
      <p:sp>
        <p:nvSpPr>
          <p:cNvPr id="17418" name="文字方塊 3"/>
          <p:cNvSpPr txBox="1">
            <a:spLocks noChangeArrowheads="1"/>
          </p:cNvSpPr>
          <p:nvPr/>
        </p:nvSpPr>
        <p:spPr bwMode="auto">
          <a:xfrm>
            <a:off x="91770" y="2564903"/>
            <a:ext cx="694421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>
              <a:solidFill>
                <a:srgbClr val="333399"/>
              </a:solidFill>
            </a:endParaRPr>
          </a:p>
        </p:txBody>
      </p:sp>
      <p:sp>
        <p:nvSpPr>
          <p:cNvPr id="17419" name="文字方塊 3"/>
          <p:cNvSpPr txBox="1">
            <a:spLocks noChangeArrowheads="1"/>
          </p:cNvSpPr>
          <p:nvPr/>
        </p:nvSpPr>
        <p:spPr bwMode="auto">
          <a:xfrm>
            <a:off x="788410" y="1948770"/>
            <a:ext cx="25519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2000">
              <a:solidFill>
                <a:srgbClr val="333399"/>
              </a:solidFill>
            </a:endParaRPr>
          </a:p>
        </p:txBody>
      </p:sp>
      <p:sp>
        <p:nvSpPr>
          <p:cNvPr id="17420" name="文字方塊 3"/>
          <p:cNvSpPr txBox="1">
            <a:spLocks noChangeArrowheads="1"/>
          </p:cNvSpPr>
          <p:nvPr/>
        </p:nvSpPr>
        <p:spPr bwMode="auto">
          <a:xfrm>
            <a:off x="2052501" y="3068960"/>
            <a:ext cx="14323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000">
              <a:solidFill>
                <a:srgbClr val="33339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5204316"/>
            <a:ext cx="225425" cy="215900"/>
            <a:chOff x="611560" y="5204316"/>
            <a:chExt cx="225425" cy="215900"/>
          </a:xfrm>
        </p:grpSpPr>
        <p:cxnSp>
          <p:nvCxnSpPr>
            <p:cNvPr id="11" name="直線接點 1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矩形 2"/>
              <p:cNvSpPr>
                <a:spLocks noChangeArrowheads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424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00" r="-7200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3563938" y="2060575"/>
            <a:ext cx="5614987" cy="1220788"/>
            <a:chOff x="3635896" y="2125305"/>
            <a:chExt cx="5616293" cy="122044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616293" cy="12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P(O,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)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 err="1"/>
                <a:t>Prob</a:t>
              </a:r>
              <a:r>
                <a:rPr lang="en-US" altLang="zh-TW" sz="2000" dirty="0"/>
                <a:t> [observing o</a:t>
              </a:r>
              <a:r>
                <a:rPr lang="en-US" altLang="zh-TW" sz="2000" b="1" baseline="-25000" dirty="0"/>
                <a:t>1</a:t>
              </a:r>
              <a:r>
                <a:rPr lang="en-US" altLang="zh-TW" sz="2000" dirty="0"/>
                <a:t>, o</a:t>
              </a:r>
              <a:r>
                <a:rPr lang="en-US" altLang="zh-TW" sz="2000" b="1" baseline="-25000" dirty="0"/>
                <a:t>2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 ]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>
                  <a:sym typeface="Symbol" pitchFamily="18" charset="2"/>
                </a:rPr>
                <a:t>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r>
                <a:rPr lang="en-US" altLang="zh-TW" sz="2000" dirty="0">
                  <a:sym typeface="Symbol" pitchFamily="18" charset="2"/>
                </a:rPr>
                <a:t>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23944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258343" y="5205600"/>
            <a:ext cx="225425" cy="215900"/>
            <a:chOff x="611560" y="5204316"/>
            <a:chExt cx="225425" cy="215900"/>
          </a:xfrm>
        </p:grpSpPr>
        <p:cxnSp>
          <p:nvCxnSpPr>
            <p:cNvPr id="23" name="直線接點 22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3338463" y="5205600"/>
            <a:ext cx="225425" cy="215900"/>
            <a:chOff x="611560" y="5204316"/>
            <a:chExt cx="225425" cy="215900"/>
          </a:xfrm>
        </p:grpSpPr>
        <p:cxnSp>
          <p:nvCxnSpPr>
            <p:cNvPr id="28" name="直線接點 27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3059832" y="5949404"/>
            <a:ext cx="225425" cy="215900"/>
            <a:chOff x="611560" y="5204316"/>
            <a:chExt cx="225425" cy="215900"/>
          </a:xfrm>
        </p:grpSpPr>
        <p:cxnSp>
          <p:nvCxnSpPr>
            <p:cNvPr id="31" name="直線接點 3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518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535" t="-123944" r="-4278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397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  <a:blipFill rotWithShape="1">
                <a:blip r:embed="rId9"/>
                <a:stretch>
                  <a:fillRect l="-329" t="-123944" r="-8553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-36513" y="1846263"/>
            <a:ext cx="7164388" cy="4197350"/>
            <a:chOff x="1115616" y="1846263"/>
            <a:chExt cx="7164387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64387" cy="3659187"/>
              <a:chOff x="1116013" y="1846263"/>
              <a:chExt cx="7164387" cy="3659187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728050" cy="646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980058" cy="72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77648" cy="4924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77648" cy="5040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1814"/>
              <a:ext cx="2329484" cy="1102334"/>
              <a:chOff x="4644008" y="4941814"/>
              <a:chExt cx="2329484" cy="1102334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329484" cy="654050"/>
                <a:chOff x="5220072" y="5118100"/>
                <a:chExt cx="2329484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329484" cy="46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/>
                    <a:t>P(O|</a:t>
                  </a:r>
                  <a:r>
                    <a:rPr lang="en-US" altLang="zh-TW" sz="2400">
                      <a:sym typeface="Symbol" pitchFamily="18" charset="2"/>
                    </a:rPr>
                    <a:t></a:t>
                  </a:r>
                  <a:r>
                    <a:rPr lang="en-US" altLang="zh-TW" sz="2400"/>
                    <a:t>) = </a:t>
                  </a:r>
                  <a:r>
                    <a:rPr lang="en-US" altLang="zh-TW" sz="2400">
                      <a:sym typeface="Symbol" pitchFamily="18" charset="2"/>
                    </a:rPr>
                    <a:t></a:t>
                  </a:r>
                  <a:r>
                    <a:rPr lang="en-US" altLang="zh-TW" sz="2400"/>
                    <a:t> </a:t>
                  </a:r>
                  <a:r>
                    <a:rPr lang="en-US" altLang="zh-TW" sz="2400">
                      <a:sym typeface="Symbol" pitchFamily="18" charset="2"/>
                    </a:rPr>
                    <a:t></a:t>
                  </a:r>
                  <a:r>
                    <a:rPr lang="en-US" altLang="zh-TW" sz="2400" b="1" baseline="-25000"/>
                    <a:t>T</a:t>
                  </a:r>
                  <a:r>
                    <a:rPr lang="en-US" altLang="zh-TW" sz="2400"/>
                    <a:t>(i)</a:t>
                  </a:r>
                  <a:endParaRPr lang="zh-TW" altLang="en-US" sz="24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350"/>
                    </a:spcAft>
                  </a:pPr>
                  <a:r>
                    <a:rPr lang="en-US" altLang="zh-TW" sz="2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2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2000" b="1">
                      <a:latin typeface="Calibri" pitchFamily="34" charset="0"/>
                    </a:rPr>
                    <a:t>i = 1</a:t>
                  </a:r>
                  <a:endParaRPr lang="zh-TW" altLang="zh-TW" sz="2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3779838" y="1268413"/>
            <a:ext cx="5419725" cy="817562"/>
            <a:chOff x="4560888" y="1520190"/>
            <a:chExt cx="5420074" cy="817062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420074" cy="801823"/>
              <a:chOff x="4427984" y="1422370"/>
              <a:chExt cx="5420639" cy="801045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420639" cy="46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400"/>
                  <a:t>P(O|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P(O, q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 = i 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[</a:t>
                </a:r>
                <a:r>
                  <a:rPr lang="en-US" altLang="zh-TW" sz="2400">
                    <a:sym typeface="Symbol" pitchFamily="18" charset="2"/>
                  </a:rPr>
                  <a:t>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</a:t>
                </a:r>
                <a:r>
                  <a:rPr lang="en-US" altLang="zh-TW" sz="2400">
                    <a:sym typeface="Symbol" pitchFamily="18" charset="2"/>
                  </a:rPr>
                  <a:t>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(i)]</a:t>
                </a:r>
                <a:endParaRPr lang="zh-TW" altLang="en-US" sz="24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8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350"/>
                  </a:spcAft>
                </a:pPr>
                <a:r>
                  <a:rPr lang="en-US" altLang="zh-TW" sz="2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2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2000" b="1">
                    <a:latin typeface="Calibri" pitchFamily="34" charset="0"/>
                  </a:rPr>
                  <a:t>i = 1</a:t>
                </a:r>
                <a:endParaRPr lang="zh-TW" altLang="zh-TW" sz="2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80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橢圓 1"/>
          <p:cNvSpPr/>
          <p:nvPr/>
        </p:nvSpPr>
        <p:spPr>
          <a:xfrm>
            <a:off x="4461163" y="2348880"/>
            <a:ext cx="398869" cy="259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07950" y="82550"/>
            <a:ext cx="3781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6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6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107950" y="649288"/>
            <a:ext cx="8709025" cy="403225"/>
            <a:chOff x="107504" y="439738"/>
            <a:chExt cx="8709165" cy="403226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576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2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54" y="508001"/>
              <a:ext cx="196850" cy="334963"/>
              <a:chOff x="3603" y="366"/>
              <a:chExt cx="124" cy="211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38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2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576263" y="1138238"/>
            <a:ext cx="5148262" cy="1354137"/>
            <a:chOff x="575865" y="850726"/>
            <a:chExt cx="5148263" cy="1354138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288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1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11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19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2968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198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2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02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03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064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569913" y="4794250"/>
            <a:ext cx="5835650" cy="1587500"/>
            <a:chOff x="570658" y="4794251"/>
            <a:chExt cx="5835450" cy="1587077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650973"/>
              <a:chOff x="2016125" y="4794251"/>
              <a:chExt cx="5835450" cy="650973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3662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4773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36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25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0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3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16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17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0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6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574675" y="2565400"/>
            <a:ext cx="3671888" cy="2044700"/>
            <a:chOff x="613097" y="2276872"/>
            <a:chExt cx="3670871" cy="2044701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477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080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74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41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06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9" y="3400822"/>
              <a:ext cx="1703387" cy="458788"/>
              <a:chOff x="1390" y="2029"/>
              <a:chExt cx="1073" cy="289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0"/>
              <a:ext cx="1466850" cy="381000"/>
              <a:chOff x="3073" y="2555"/>
              <a:chExt cx="924" cy="240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70580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2200" b="1" smtClean="0">
                <a:latin typeface="Times New Roman" pitchFamily="18" charset="0"/>
              </a:rPr>
              <a:t>A</a:t>
            </a:r>
            <a:r>
              <a:rPr lang="en-US" altLang="zh-TW" sz="2200" smtClean="0">
                <a:latin typeface="Times New Roman" pitchFamily="18" charset="0"/>
              </a:rPr>
              <a:t>,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2000" smtClean="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for any given state is an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of observable events  </a:t>
            </a:r>
            <a:endParaRPr lang="en-US" altLang="zh-TW" sz="2600" smtClean="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416550" y="3436938"/>
            <a:ext cx="3706813" cy="3314700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200" b="1" baseline="-25000">
                  <a:latin typeface="Times New Roman" pitchFamily="18" charset="0"/>
                </a:rPr>
                <a:t>1</a:t>
              </a:r>
              <a:r>
                <a:rPr lang="en-US" altLang="zh-TW" sz="1200" b="1">
                  <a:latin typeface="Times New Roman" pitchFamily="18" charset="0"/>
                </a:rPr>
                <a:t> to S</a:t>
              </a:r>
              <a:r>
                <a:rPr lang="en-US" altLang="zh-TW" sz="1200" b="1" baseline="-25000">
                  <a:latin typeface="Times New Roman" pitchFamily="18" charset="0"/>
                </a:rPr>
                <a:t>5</a:t>
              </a:r>
              <a:r>
                <a:rPr lang="en-US" altLang="zh-TW" sz="12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76318"/>
              </p:ext>
            </p:extLst>
          </p:nvPr>
        </p:nvGraphicFramePr>
        <p:xfrm>
          <a:off x="109538" y="177800"/>
          <a:ext cx="8864600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Document" r:id="rId3" imgW="8296629" imgH="6093562" progId="Word.Document.8">
                  <p:embed/>
                </p:oleObj>
              </mc:Choice>
              <mc:Fallback>
                <p:oleObj name="Document" r:id="rId3" imgW="8296629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77800"/>
                        <a:ext cx="8864600" cy="651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33845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2276872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Path backtracking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8834"/>
              </p:ext>
            </p:extLst>
          </p:nvPr>
        </p:nvGraphicFramePr>
        <p:xfrm>
          <a:off x="1785938" y="42863"/>
          <a:ext cx="5486400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Document" r:id="rId3" imgW="5866956" imgH="7212741" progId="Word.Document.8">
                  <p:embed/>
                </p:oleObj>
              </mc:Choice>
              <mc:Fallback>
                <p:oleObj name="Document" r:id="rId3" imgW="5866956" imgH="7212741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2863"/>
                        <a:ext cx="5486400" cy="673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692275" y="65088"/>
            <a:ext cx="3327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30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3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新細明體" charset="-120"/>
              </a:rPr>
              <a:t>․</a:t>
            </a:r>
            <a:r>
              <a:rPr lang="en-US" altLang="zh-TW" sz="2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</a:t>
            </a:r>
            <a:r>
              <a:rPr lang="en-US" altLang="zh-TW" sz="2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 single best path)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152400" y="247650"/>
          <a:ext cx="8763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Document" r:id="rId3" imgW="9735742" imgH="6815643" progId="Word.Document.8">
                  <p:embed/>
                </p:oleObj>
              </mc:Choice>
              <mc:Fallback>
                <p:oleObj name="Document" r:id="rId3" imgW="9735742" imgH="681564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7650"/>
                        <a:ext cx="8763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539750" y="2087563"/>
            <a:ext cx="8281988" cy="4581525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404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13764" y="4942908"/>
              <a:ext cx="9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73457" y="5815022"/>
              <a:ext cx="1734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18798" y="5820355"/>
              <a:ext cx="57193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01144" y="3789039"/>
              <a:ext cx="269626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854102" y="3140968"/>
              <a:ext cx="269626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4716463" y="1423988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ym typeface="Symbol" pitchFamily="18" charset="2"/>
              </a:rPr>
              <a:t></a:t>
            </a:r>
            <a:r>
              <a:rPr lang="en-US" altLang="zh-TW" sz="2800" b="1" baseline="-25000"/>
              <a:t>t</a:t>
            </a:r>
            <a:r>
              <a:rPr lang="en-US" altLang="zh-TW" sz="2800"/>
              <a:t>(i) a</a:t>
            </a:r>
            <a:r>
              <a:rPr lang="en-US" altLang="zh-TW" sz="2800" b="1" baseline="-25000"/>
              <a:t>ij</a:t>
            </a:r>
            <a:r>
              <a:rPr lang="en-US" altLang="zh-TW" sz="2800"/>
              <a:t> b</a:t>
            </a:r>
            <a:r>
              <a:rPr lang="en-US" altLang="zh-TW" sz="2800" b="1" baseline="-25000"/>
              <a:t>j</a:t>
            </a:r>
            <a:r>
              <a:rPr lang="en-US" altLang="zh-TW" sz="2800"/>
              <a:t>(o</a:t>
            </a:r>
            <a:r>
              <a:rPr lang="en-US" altLang="zh-TW" sz="2800" b="1" baseline="-25000"/>
              <a:t>t+1</a:t>
            </a:r>
            <a:r>
              <a:rPr lang="en-US" altLang="zh-TW" sz="2800"/>
              <a:t>)</a:t>
            </a:r>
            <a:r>
              <a:rPr lang="en-US" altLang="zh-TW" sz="2800">
                <a:sym typeface="Symbol" pitchFamily="18" charset="2"/>
              </a:rPr>
              <a:t></a:t>
            </a:r>
            <a:r>
              <a:rPr lang="en-US" altLang="zh-TW" sz="2800" b="1" baseline="-25000"/>
              <a:t>t+1</a:t>
            </a:r>
            <a:r>
              <a:rPr lang="en-US" altLang="zh-TW" sz="2800"/>
              <a:t>( j)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468313" y="927100"/>
            <a:ext cx="8424862" cy="5803900"/>
            <a:chOff x="468313" y="927770"/>
            <a:chExt cx="8424167" cy="580384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5861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72116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503664" y="5373216"/>
              <a:ext cx="104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01144" y="3827140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854102" y="3077443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8394" y="6356945"/>
              <a:ext cx="15766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187" y="6362278"/>
              <a:ext cx="5199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665163" y="476250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179388" y="1773238"/>
            <a:ext cx="34559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                              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zh-TW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8280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6516687" y="2492375"/>
            <a:ext cx="2519809" cy="1689107"/>
            <a:chOff x="4078414" y="555338"/>
            <a:chExt cx="2159833" cy="1688295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74257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a</a:t>
              </a:r>
              <a:r>
                <a:rPr lang="en-US" altLang="zh-TW" sz="2200" b="1" baseline="-25000"/>
                <a:t> ij </a:t>
              </a:r>
              <a:endParaRPr lang="zh-TW" altLang="en-US" sz="22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3" y="982355"/>
              <a:ext cx="1810264" cy="126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=</a:t>
              </a:r>
              <a:r>
                <a:rPr lang="en-US" altLang="zh-TW" dirty="0"/>
                <a:t> </a:t>
              </a:r>
              <a:r>
                <a:rPr lang="en-US" altLang="zh-TW" dirty="0" smtClean="0">
                  <a:sym typeface="Symbol" pitchFamily="18" charset="2"/>
                </a:rPr>
                <a:t></a:t>
              </a:r>
              <a:r>
                <a:rPr lang="en-US" altLang="zh-TW" dirty="0">
                  <a:sym typeface="Symbol" pitchFamily="18" charset="2"/>
                </a:rPr>
                <a:t></a:t>
              </a:r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76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1258637" cy="43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>
                  <a:latin typeface="Calibri" pitchFamily="34" charset="0"/>
                </a:rPr>
                <a:t>, j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75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1220811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1.95/69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10.59/69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624888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An example : a 3-state Markov Chain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State 1 generates symbol A </a:t>
            </a:r>
            <a:r>
              <a:rPr lang="en-US" altLang="zh-TW" sz="2200" b="1" i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State 2 generates symbol B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and State 3 generates symbol C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Given a sequence of observed symbols </a:t>
            </a:r>
            <a:r>
              <a:rPr lang="en-US" altLang="zh-TW" sz="2200" b="1" smtClean="0">
                <a:latin typeface="Times New Roman" pitchFamily="18" charset="0"/>
              </a:rPr>
              <a:t>O</a:t>
            </a:r>
            <a:r>
              <a:rPr lang="en-US" altLang="zh-TW" sz="2200" smtClean="0">
                <a:latin typeface="Times New Roman" pitchFamily="18" charset="0"/>
              </a:rPr>
              <a:t>={CABBCABC}, the </a:t>
            </a:r>
            <a:r>
              <a:rPr lang="en-US" altLang="zh-TW" sz="2200" b="1" smtClean="0">
                <a:latin typeface="Times New Roman" pitchFamily="18" charset="0"/>
              </a:rPr>
              <a:t>only one</a:t>
            </a:r>
            <a:r>
              <a:rPr lang="en-US" altLang="zh-TW" sz="2200" smtClean="0">
                <a:latin typeface="Times New Roman" pitchFamily="18" charset="0"/>
              </a:rPr>
              <a:t> corresponding state sequence is {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}, and the corresponding probability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b="1" smtClean="0">
                <a:latin typeface="Times New Roman" pitchFamily="18" charset="0"/>
              </a:rPr>
              <a:t>O|</a:t>
            </a:r>
            <a:r>
              <a:rPr lang="en-US" altLang="zh-TW" sz="2200" b="1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q</a:t>
            </a:r>
            <a:r>
              <a:rPr lang="en-US" altLang="zh-TW" sz="2200" baseline="-25000" smtClean="0">
                <a:latin typeface="Times New Roman" pitchFamily="18" charset="0"/>
              </a:rPr>
              <a:t>0</a:t>
            </a:r>
            <a:r>
              <a:rPr lang="en-US" altLang="zh-TW" sz="2200" smtClean="0">
                <a:latin typeface="Times New Roman" pitchFamily="18" charset="0"/>
              </a:rPr>
              <a:t>=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       =0.1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0.7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47800" y="2819400"/>
          <a:ext cx="23495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23495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57531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2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819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3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0198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6134100" y="2514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6121400" y="332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0706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6896100" y="2590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6972300" y="2438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Arc 14"/>
          <p:cNvSpPr>
            <a:spLocks/>
          </p:cNvSpPr>
          <p:nvPr/>
        </p:nvSpPr>
        <p:spPr bwMode="auto">
          <a:xfrm flipV="1">
            <a:off x="6591300" y="1676400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86" name="Arc 15"/>
          <p:cNvSpPr>
            <a:spLocks/>
          </p:cNvSpPr>
          <p:nvPr/>
        </p:nvSpPr>
        <p:spPr bwMode="auto">
          <a:xfrm rot="3913781" flipV="1">
            <a:off x="7887493" y="2971007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rc 16"/>
          <p:cNvSpPr>
            <a:spLocks/>
          </p:cNvSpPr>
          <p:nvPr/>
        </p:nvSpPr>
        <p:spPr bwMode="auto">
          <a:xfrm rot="16773843" flipV="1">
            <a:off x="5295900" y="3048000"/>
            <a:ext cx="5334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7124700" y="2286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7337425" y="2170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9055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77343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5829300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7642225" y="3770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6629400" y="1371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0.6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876800" y="31242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60198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629400" y="3429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532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69342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0.1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3152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83058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6667500" y="21336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1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47813" y="123825"/>
          <a:ext cx="6251575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Document" r:id="rId3" imgW="6952074" imgH="7355622" progId="Word.Document.8">
                  <p:embed/>
                </p:oleObj>
              </mc:Choice>
              <mc:Fallback>
                <p:oleObj name="Document" r:id="rId3" imgW="6952074" imgH="73556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3825"/>
                        <a:ext cx="6251575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56372"/>
              </p:ext>
            </p:extLst>
          </p:nvPr>
        </p:nvGraphicFramePr>
        <p:xfrm>
          <a:off x="685800" y="119063"/>
          <a:ext cx="77470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Document" r:id="rId3" imgW="9545777" imgH="8075333" progId="Word.Document.8">
                  <p:embed/>
                </p:oleObj>
              </mc:Choice>
              <mc:Fallback>
                <p:oleObj name="Document" r:id="rId3" imgW="9545777" imgH="807533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063"/>
                        <a:ext cx="77470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4" y="2982069"/>
            <a:ext cx="44005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687"/>
              </p:ext>
            </p:extLst>
          </p:nvPr>
        </p:nvGraphicFramePr>
        <p:xfrm>
          <a:off x="1714500" y="114300"/>
          <a:ext cx="6188075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Document" r:id="rId3" imgW="6587464" imgH="7064720" progId="Word.Document.8">
                  <p:embed/>
                </p:oleObj>
              </mc:Choice>
              <mc:Fallback>
                <p:oleObj name="Document" r:id="rId3" imgW="6587464" imgH="706472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"/>
                        <a:ext cx="6188075" cy="664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395955" y="188913"/>
            <a:ext cx="2898743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8197"/>
              </p:ext>
            </p:extLst>
          </p:nvPr>
        </p:nvGraphicFramePr>
        <p:xfrm>
          <a:off x="565150" y="1025525"/>
          <a:ext cx="3765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" name="方程式" r:id="rId3" imgW="1638000" imgH="1295280" progId="Equation.3">
                  <p:embed/>
                </p:oleObj>
              </mc:Choice>
              <mc:Fallback>
                <p:oleObj name="方程式" r:id="rId3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025525"/>
                        <a:ext cx="3765550" cy="297973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22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2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𝑑𝑥</m:t>
                      </m:r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765656" y="1195200"/>
            <a:ext cx="720080" cy="505608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71604" y="2939772"/>
            <a:ext cx="1083548" cy="505484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555776" y="2789871"/>
            <a:ext cx="1656184" cy="36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846744" y="1222152"/>
            <a:ext cx="970776" cy="1198784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0084"/>
            <a:ext cx="3593903" cy="1831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prob. density function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4615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TW" sz="200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𝑗𝑘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blipFill rotWithShape="1">
                <a:blip r:embed="rId7"/>
                <a:stretch>
                  <a:fillRect r="-63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5025" y="763588"/>
            <a:ext cx="740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50825"/>
            <a:ext cx="3941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835150" y="3500438"/>
            <a:ext cx="22336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787900" y="3500438"/>
            <a:ext cx="17287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32766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27003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27003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52911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52911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325438" y="1628775"/>
            <a:ext cx="8428037" cy="3895725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546350" cy="523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93812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3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/>
                <a:t>P</a:t>
              </a:r>
              <a:endParaRPr lang="zh-TW" altLang="en-US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84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1588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28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7732713" y="4787900"/>
            <a:ext cx="108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ym typeface="Symbol" pitchFamily="18" charset="2"/>
              </a:rPr>
              <a:t></a:t>
            </a:r>
            <a:r>
              <a:rPr lang="en-US" altLang="zh-TW" sz="3200" b="1" baseline="-25000"/>
              <a:t> jkn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Data Compression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replacing a set of real numbers by a finite number of bits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Clustering Large Number of Sample Vectors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7150" y="3457575"/>
            <a:ext cx="4298950" cy="120650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4925" y="4868863"/>
            <a:ext cx="4481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S =    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V ={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 : S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1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Q(x[n]) =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 if  x[n]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100">
                <a:latin typeface="Times New Roman" pitchFamily="18" charset="0"/>
              </a:rPr>
              <a:t>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endParaRPr lang="en-US" altLang="zh-TW" sz="21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L = 2</a:t>
            </a:r>
            <a:r>
              <a:rPr lang="en-US" altLang="zh-TW" sz="2100" b="1" baseline="30000">
                <a:latin typeface="Times New Roman" pitchFamily="18" charset="0"/>
              </a:rPr>
              <a:t>R</a:t>
            </a:r>
            <a:endParaRPr lang="en-US" altLang="zh-TW" sz="210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Each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554038" y="4826000"/>
          <a:ext cx="246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6000"/>
                        <a:ext cx="246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356100" y="4867275"/>
            <a:ext cx="4679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1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{ J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J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J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  and  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probability distribution of x[n]</a:t>
            </a:r>
            <a:r>
              <a:rPr lang="en-US" altLang="zh-TW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1462088" y="1377950"/>
            <a:ext cx="756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869180" cy="384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6" y="266885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quantization error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8668" y="37970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0 0 0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68668" y="32849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0 0 1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68668" y="28209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0 1 0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8668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0 1 1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68668" y="419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1 0 0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68668" y="46850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1 0 1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8668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1 1 0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68668" y="55892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6250" b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562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275856" y="61173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23928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1 0 1</a:t>
            </a:r>
            <a:endParaRPr lang="zh-TW" altLang="en-US" sz="2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1 1 0</a:t>
            </a:r>
            <a:endParaRPr lang="zh-TW" alt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468313" y="1484313"/>
            <a:ext cx="8382000" cy="4897437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1008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6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observation is </a:t>
            </a:r>
            <a:r>
              <a:rPr lang="en-US" altLang="zh-TW" sz="2200" b="1" smtClean="0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2200" smtClean="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model is a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2200" smtClean="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</a:rPr>
              <a:t>What is hidden? </a:t>
            </a:r>
            <a:r>
              <a:rPr lang="en-US" altLang="zh-TW" sz="2000" b="1" i="1" smtClean="0">
                <a:latin typeface="Times New Roman" pitchFamily="18" charset="0"/>
              </a:rPr>
              <a:t>The State Sequence</a:t>
            </a:r>
            <a:br>
              <a:rPr lang="en-US" altLang="zh-TW" sz="2000" b="1" i="1" smtClean="0">
                <a:latin typeface="Times New Roman" pitchFamily="18" charset="0"/>
              </a:rPr>
            </a:br>
            <a:r>
              <a:rPr lang="en-US" altLang="zh-TW" sz="2000" i="1" smtClean="0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Elements of an HMM {S,A,B,</a:t>
            </a: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2530475"/>
            <a:ext cx="4572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more flexible choice of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 and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  <a:r>
              <a:rPr lang="en-US" altLang="zh-TW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" y="908050"/>
            <a:ext cx="51625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S ={x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VQ</a:t>
            </a:r>
            <a:endParaRPr lang="en-US" altLang="zh-TW" sz="24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,…J</a:t>
            </a:r>
            <a:r>
              <a:rPr lang="en-US" altLang="zh-TW" sz="2000" b="1" baseline="-25000">
                <a:latin typeface="Times New Roman" pitchFamily="18" charset="0"/>
              </a:rPr>
              <a:t>L </a:t>
            </a:r>
            <a:r>
              <a:rPr lang="en-US" altLang="zh-TW" sz="2000" b="1">
                <a:latin typeface="Times New Roman" pitchFamily="18" charset="0"/>
              </a:rPr>
              <a:t>}</a:t>
            </a:r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vector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,</a:t>
            </a:r>
            <a:r>
              <a:rPr lang="en-US" altLang="zh-TW" sz="2000" b="1" baseline="-25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V=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Q(x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represented by an R-bit pattern</a:t>
            </a:r>
            <a:r>
              <a:rPr lang="en-US" altLang="zh-TW" sz="2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22375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17775" y="41925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932113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89350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985838" y="542131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755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84150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36600" y="19986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0350" y="17097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008063" y="3144838"/>
          <a:ext cx="9001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144838"/>
                        <a:ext cx="9001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7223125" y="5186363"/>
            <a:ext cx="1328738" cy="19050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149350" y="42116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8113"/>
            <a:ext cx="51133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3390" r="-10169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7447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085" r="-8475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3125788" y="873125"/>
            <a:ext cx="4784725" cy="5868988"/>
            <a:chOff x="3125788" y="873125"/>
            <a:chExt cx="4784725" cy="5868988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7956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30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7382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1814513" y="1412875"/>
            <a:ext cx="5781675" cy="5111750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892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0" y="981075"/>
            <a:ext cx="3635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N-dim Vector Quantization</a:t>
            </a:r>
            <a:endParaRPr lang="en-US" altLang="zh-TW" sz="2400" i="1">
              <a:latin typeface="Times New Roman" pitchFamily="18" charset="0"/>
            </a:endParaRPr>
          </a:p>
          <a:p>
            <a:pPr eaLnBrk="1" hangingPunct="1"/>
            <a:r>
              <a:rPr lang="en-US" altLang="zh-TW" sz="2200">
                <a:latin typeface="Times New Roman" pitchFamily="18" charset="0"/>
              </a:rPr>
              <a:t>   </a:t>
            </a:r>
            <a:r>
              <a:rPr lang="en-US" altLang="zh-TW" sz="2000">
                <a:latin typeface="Times New Roman" pitchFamily="18" charset="0"/>
              </a:rPr>
              <a:t>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S = {x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 | x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000">
                <a:latin typeface="Times New Roman" pitchFamily="18" charset="0"/>
              </a:rPr>
              <a:t>   V = {v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Q(x) 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 ,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by an R-bit pattern</a:t>
            </a:r>
            <a:r>
              <a:rPr lang="en-US" altLang="zh-TW" sz="22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306388" y="2362200"/>
          <a:ext cx="76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62200"/>
                        <a:ext cx="762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85750" y="14890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800100" y="1820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839788" y="3046413"/>
            <a:ext cx="163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1231900" y="304165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2009775" y="30400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1635125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016000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530225" y="36401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658938" y="393382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4224338" y="962025"/>
            <a:ext cx="4919662" cy="5881688"/>
            <a:chOff x="2661" y="606"/>
            <a:chExt cx="3099" cy="3705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24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˙</a:t>
              </a:r>
              <a:r>
                <a:rPr lang="en-US" altLang="zh-TW" sz="24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    two vectors x, y</a:t>
              </a:r>
              <a:endParaRPr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 </a:t>
              </a:r>
              <a:r>
                <a:rPr lang="en-US" altLang="zh-TW" sz="2000">
                  <a:latin typeface="Times New Roman" pitchFamily="18" charset="0"/>
                </a:rPr>
                <a:t>d( x, y ) : S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2000">
                  <a:latin typeface="Times New Roman" pitchFamily="18" charset="0"/>
                </a:rPr>
                <a:t>S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Times New Roman" pitchFamily="18" charset="0"/>
                </a:rPr>
                <a:t> R</a:t>
              </a:r>
              <a:r>
                <a:rPr lang="en-US" altLang="zh-TW" sz="2000" b="1" baseline="30000">
                  <a:latin typeface="Times New Roman" pitchFamily="18" charset="0"/>
                </a:rPr>
                <a:t>+</a:t>
              </a:r>
              <a:r>
                <a:rPr lang="en-US" altLang="zh-TW" sz="2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2000">
                  <a:latin typeface="Times New Roman" pitchFamily="18" charset="0"/>
                </a:rPr>
                <a:t>-</a:t>
              </a:r>
              <a:r>
                <a:rPr lang="en-US" altLang="zh-TW" sz="22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+ d( y, z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(x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)</a:t>
              </a:r>
              <a:r>
                <a:rPr lang="en-US" altLang="zh-TW" sz="2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| 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(x-y)</a:t>
              </a:r>
              <a:r>
                <a:rPr lang="en-US" altLang="zh-TW" sz="2000" baseline="30000">
                  <a:latin typeface="Times New Roman" pitchFamily="18" charset="0"/>
                </a:rPr>
                <a:t>t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Distance Measures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00400" y="1851660"/>
            <a:ext cx="2346960" cy="1569720"/>
            <a:chOff x="3200400" y="1851660"/>
            <a:chExt cx="2346960" cy="1569720"/>
          </a:xfrm>
        </p:grpSpPr>
        <p:pic>
          <p:nvPicPr>
            <p:cNvPr id="47108" name="圖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sp>
          <p:nvSpPr>
            <p:cNvPr id="6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07904" y="115668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city block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08" r="-616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499992" y="360495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/>
              <a:t>Mahalanobis</a:t>
            </a:r>
            <a:r>
              <a:rPr lang="en-US" altLang="zh-TW" sz="2200" dirty="0" smtClean="0"/>
              <a:t>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  <a:blipFill rotWithShape="1"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955675"/>
            <a:ext cx="87677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600" b="1" smtClean="0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400" y="6161088"/>
            <a:ext cx="916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741488" y="1474788"/>
            <a:ext cx="5638800" cy="1758950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46085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(1) J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{ x |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) &lt; d(x , v</a:t>
            </a:r>
            <a:r>
              <a:rPr lang="en-US" altLang="zh-TW" b="1" baseline="-25000">
                <a:latin typeface="Times New Roman" pitchFamily="18" charset="0"/>
              </a:rPr>
              <a:t>j</a:t>
            </a:r>
            <a:r>
              <a:rPr lang="en-US" altLang="zh-TW">
                <a:latin typeface="Times New Roman" pitchFamily="18" charset="0"/>
              </a:rPr>
              <a:t>) , j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 =     d(x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      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1423988" y="3746500"/>
          <a:ext cx="479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5" name="方程式" r:id="rId3" imgW="253890" imgH="291973" progId="Equation.3">
                  <p:embed/>
                </p:oleObj>
              </mc:Choice>
              <mc:Fallback>
                <p:oleObj name="方程式" r:id="rId3" imgW="253890" imgH="2919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746500"/>
                        <a:ext cx="479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1763713" y="5314950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6" name="方程式" r:id="rId5" imgW="304668" imgH="342751" progId="Equation.3">
                  <p:embed/>
                </p:oleObj>
              </mc:Choice>
              <mc:Fallback>
                <p:oleObj name="方程式" r:id="rId5" imgW="304668" imgH="34275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14950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1209675" y="4705350"/>
          <a:ext cx="1303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7" name="方程式" r:id="rId7" imgW="736280" imgH="393529" progId="Equation.3">
                  <p:embed/>
                </p:oleObj>
              </mc:Choice>
              <mc:Fallback>
                <p:oleObj name="方程式" r:id="rId7" imgW="73628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705350"/>
                        <a:ext cx="13033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2374900" y="5402263"/>
            <a:ext cx="425450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1946275" y="38989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2473325" y="389890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1173163" y="360203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1647825" y="3602038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1935163" y="359251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2708275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2971800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4427538" y="3509963"/>
            <a:ext cx="44656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>
                <a:latin typeface="Times New Roman" pitchFamily="18" charset="0"/>
              </a:rPr>
              <a:t>     D =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endParaRPr lang="en-US" altLang="zh-TW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after each iteration D is reduced, but 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| D</a:t>
            </a:r>
            <a:r>
              <a:rPr lang="en-US" altLang="zh-TW" b="1" baseline="30000">
                <a:latin typeface="Times New Roman" pitchFamily="18" charset="0"/>
              </a:rPr>
              <a:t>(m+1)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30000">
                <a:latin typeface="Times New Roman" pitchFamily="18" charset="0"/>
              </a:rPr>
              <a:t>(m)</a:t>
            </a:r>
            <a:r>
              <a:rPr lang="en-US" altLang="zh-TW">
                <a:latin typeface="Times New Roman" pitchFamily="18" charset="0"/>
              </a:rPr>
              <a:t> | &lt;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>
                <a:latin typeface="Times New Roman" pitchFamily="18" charset="0"/>
              </a:rPr>
              <a:t>, m : iteration</a:t>
            </a:r>
            <a:r>
              <a:rPr lang="en-US" altLang="zh-TW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5019675" y="3789363"/>
            <a:ext cx="54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200" b="1">
              <a:latin typeface="Times New Roman" pitchFamily="18" charset="0"/>
            </a:endParaRPr>
          </a:p>
          <a:p>
            <a:pPr eaLnBrk="1" hangingPunct="1"/>
            <a:r>
              <a:rPr lang="en-US" altLang="zh-TW" sz="1000" b="1">
                <a:latin typeface="Times New Roman" pitchFamily="18" charset="0"/>
              </a:rPr>
              <a:t>k = 1</a:t>
            </a:r>
            <a:endParaRPr lang="en-US" altLang="zh-TW" sz="10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41388"/>
            <a:ext cx="58293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K-means Algorithm may Converge to Local Optimal Solutions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depending on initial conditions, not unique in general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Training VQ Codebook in Stages― LBG Algorithm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endParaRPr lang="en-US" altLang="zh-TW" sz="220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10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		       Splitting the L codewords into 2L codewords, L = 2L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1800" smtClean="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r>
              <a:rPr lang="en-US" altLang="zh-TW" sz="1800" smtClean="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5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3: k-means Algorithm: to obtain L-vector codebook</a:t>
            </a:r>
          </a:p>
          <a:p>
            <a:pPr marL="625475" lvl="1" indent="-268288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177800" indent="-177800" eaLnBrk="1" hangingPunct="1">
              <a:spcBef>
                <a:spcPct val="5000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2193925" y="3663950"/>
            <a:ext cx="6124575" cy="1277938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23" name="方程式" r:id="rId3" imgW="939392" imgH="241195" progId="Equation.3">
                      <p:embed/>
                    </p:oleObj>
                  </mc:Choice>
                  <mc:Fallback>
                    <p:oleObj name="方程式" r:id="rId3" imgW="939392" imgH="241195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624" name="方程式" r:id="rId5" imgW="927100" imgH="241300" progId="Equation.3">
                      <p:embed/>
                    </p:oleObj>
                  </mc:Choice>
                  <mc:Fallback>
                    <p:oleObj name="方程式" r:id="rId5" imgW="927100" imgH="2413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>
                  <a:latin typeface="新細明體" charset="-120"/>
                </a:rPr>
                <a:t>‧</a:t>
              </a:r>
              <a:r>
                <a:rPr lang="en-US" altLang="zh-TW" sz="2000">
                  <a:latin typeface="Times New Roman" pitchFamily="18" charset="0"/>
                </a:rPr>
                <a:t>example 2</a:t>
              </a:r>
              <a:endParaRPr lang="en-US" altLang="zh-TW" sz="2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25" name="方程式" r:id="rId7" imgW="558558" imgH="215806" progId="Equation.3">
                    <p:embed/>
                  </p:oleObj>
                </mc:Choice>
                <mc:Fallback>
                  <p:oleObj name="方程式" r:id="rId7" imgW="558558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26" name="方程式" r:id="rId9" imgW="304536" imgH="215713" progId="Equation.3">
                    <p:embed/>
                  </p:oleObj>
                </mc:Choice>
                <mc:Fallback>
                  <p:oleObj name="方程式" r:id="rId9" imgW="304536" imgH="2157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: </a:t>
              </a:r>
              <a:r>
                <a:rPr lang="en-US" altLang="zh-TW" sz="16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1600">
                  <a:latin typeface="Times New Roman" pitchFamily="18" charset="0"/>
                </a:rPr>
                <a:t> far apart</a:t>
              </a:r>
              <a:endParaRPr lang="en-US" altLang="zh-TW" sz="16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2268538" y="23495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7" name="方程式" r:id="rId11" imgW="748975" imgH="431613" progId="Equation.3">
                  <p:embed/>
                </p:oleObj>
              </mc:Choice>
              <mc:Fallback>
                <p:oleObj name="方程式" r:id="rId11" imgW="748975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2014538" y="908050"/>
            <a:ext cx="49339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900113" y="692150"/>
            <a:ext cx="2954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2268538" y="1412875"/>
            <a:ext cx="3671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14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34938"/>
            <a:ext cx="8229600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Often Used Approach― Segmental K-Means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804863" lvl="2" indent="0" eaLnBrk="1" hangingPunct="1">
              <a:lnSpc>
                <a:spcPct val="90000"/>
              </a:lnSpc>
            </a:pPr>
            <a:r>
              <a:rPr lang="en-US" altLang="zh-TW" sz="1800" smtClean="0">
                <a:latin typeface="Times New Roman" pitchFamily="18" charset="0"/>
              </a:rPr>
              <a:t>For discrete density HMM</a:t>
            </a: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1800" smtClean="0">
              <a:latin typeface="Times New Roman" pitchFamily="18" charset="0"/>
            </a:endParaRPr>
          </a:p>
          <a:p>
            <a:pPr marL="804863" lvl="2" indent="0" eaLnBrk="1" hangingPunct="1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1800" smtClean="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2000" smtClean="0">
                <a:latin typeface="Times New Roman" pitchFamily="18" charset="0"/>
              </a:rPr>
              <a:t/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marL="804863" lvl="2" indent="0" eaLnBrk="1" hangingPunct="1">
              <a:lnSpc>
                <a:spcPct val="90000"/>
              </a:lnSpc>
            </a:pPr>
            <a:endParaRPr lang="en-US" altLang="zh-TW" sz="20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6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800" smtClean="0">
                <a:latin typeface="Times New Roman" pitchFamily="18" charset="0"/>
              </a:rPr>
              <a:t>Step 3: Evaluate the model score P(   |</a:t>
            </a:r>
            <a:r>
              <a:rPr lang="en-US" altLang="zh-TW" sz="1800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1800" smtClean="0">
                <a:latin typeface="Times New Roman" pitchFamily="18" charset="0"/>
              </a:rPr>
              <a:t>):</a:t>
            </a: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1187450" y="2170113"/>
          <a:ext cx="61912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70113"/>
                        <a:ext cx="6191250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1258888" y="3143250"/>
          <a:ext cx="63373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9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3250"/>
                        <a:ext cx="6337300" cy="187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3943350" y="5905500"/>
          <a:ext cx="2524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0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905500"/>
                        <a:ext cx="2524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0" y="1988840"/>
            <a:ext cx="5394960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6482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8862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624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3528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3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5788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728788" y="21336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981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543050" y="3732213"/>
            <a:ext cx="645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228917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5146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237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3886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086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086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7086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419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419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4419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6323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6323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323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46323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6402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25146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5146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25146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7273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27273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7273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7273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7352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3565525" y="3292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3565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65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35655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35734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3886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886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3886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4098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98925" y="2911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4098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4098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068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19812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19812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19812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21939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21939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21939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21939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22018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49530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49530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9530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1657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51657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51657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1657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51736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54864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54864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54864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56991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56991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5699125" y="2911475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5699125" y="2530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57070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60198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60198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60198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62325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6232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6232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6232525" y="2530475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62404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6553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6553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6553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6765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67659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6765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6765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7738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32004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3124200" y="3276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28956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464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1066800" y="5410200"/>
            <a:ext cx="15240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33400" y="4648200"/>
            <a:ext cx="1371600" cy="8382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3810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7620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1219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12954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13716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1981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1143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13716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14478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114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16002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16764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1371600" y="5257800"/>
            <a:ext cx="1524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1508125" y="5116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1295400" y="51816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3810000" y="5410200"/>
            <a:ext cx="1524000" cy="9144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3352800" y="4648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31242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3505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36576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3429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41148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4800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495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4495800" y="5715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3429000" y="5181600"/>
            <a:ext cx="1214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4114800" y="5867400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3962400" y="50292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4648200" y="57912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3581400" y="51054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4244975" y="5811838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4191000" y="4953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4191000" y="58674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4876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28194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5562600" y="548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74676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67056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67818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61722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59436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69342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75438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6705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75438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75438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78486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77724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6858000" y="58674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7696200" y="56388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365125" y="415131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LBG</a:t>
            </a:r>
            <a:endParaRPr lang="en-US" altLang="zh-TW" dirty="0"/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1905000" y="3810000"/>
            <a:ext cx="2514600" cy="5334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2286000" y="4343400"/>
            <a:ext cx="457200" cy="3810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6934200" y="4267200"/>
            <a:ext cx="0" cy="3810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6934200" y="4267200"/>
            <a:ext cx="3048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223125" y="407193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5486400" y="40386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6019800" y="6248400"/>
            <a:ext cx="1309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7467600" y="6248400"/>
            <a:ext cx="134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64008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80010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8" name="Text Box 185"/>
          <p:cNvSpPr txBox="1">
            <a:spLocks noChangeArrowheads="1"/>
          </p:cNvSpPr>
          <p:nvPr/>
        </p:nvSpPr>
        <p:spPr bwMode="auto">
          <a:xfrm>
            <a:off x="1691680" y="630264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K-means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34938"/>
            <a:ext cx="8229600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)=3/4, 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)=1/3, 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)=2/3, 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219200" y="2133600"/>
            <a:ext cx="6781800" cy="1998663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5257800" y="4419600"/>
            <a:ext cx="612775" cy="747713"/>
            <a:chOff x="3312" y="2784"/>
            <a:chExt cx="386" cy="47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400" b="1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Discrete and finite observations :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finite in number</a:t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, ……,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M</a:t>
            </a:r>
            <a:r>
              <a:rPr lang="en-US" altLang="zh-TW" sz="2000" smtClean="0">
                <a:latin typeface="Times New Roman" pitchFamily="18" charset="0"/>
              </a:rPr>
              <a:t>},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)} is defined as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)=</a:t>
            </a:r>
            <a:r>
              <a:rPr lang="en-US" altLang="zh-TW" sz="2000" i="1" smtClean="0">
                <a:latin typeface="Times New Roman" pitchFamily="18" charset="0"/>
              </a:rPr>
              <a:t>P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2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</a:rPr>
              <a:t>:</a:t>
            </a:r>
            <a:r>
              <a:rPr lang="en-US" altLang="zh-TW" sz="2000" i="1" smtClean="0">
                <a:latin typeface="Times New Roman" pitchFamily="18" charset="0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 consists of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v| v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)} is defined as 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)=P</a:t>
            </a:r>
            <a:r>
              <a:rPr lang="en-US" altLang="zh-TW" sz="2000" b="1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 is a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2000" b="1" i="1" smtClean="0">
                <a:latin typeface="Times New Roman" pitchFamily="18" charset="0"/>
              </a:rPr>
              <a:t>and is often assumed to be a mixture of Gaussian distributions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42988" y="5445125"/>
          <a:ext cx="73342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方程式" r:id="rId3" imgW="4724400" imgH="736600" progId="Equation.3">
                  <p:embed/>
                </p:oleObj>
              </mc:Choice>
              <mc:Fallback>
                <p:oleObj name="方程式" r:id="rId3" imgW="47244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45125"/>
                        <a:ext cx="73342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962025"/>
            <a:ext cx="865505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: a 3-state discrete HMM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Given a sequence of observations O={ABC}, there are </a:t>
            </a:r>
            <a:r>
              <a:rPr lang="en-US" altLang="zh-TW" sz="2200" b="1" smtClean="0">
                <a:latin typeface="Times New Roman" pitchFamily="18" charset="0"/>
              </a:rPr>
              <a:t>27 possible</a:t>
            </a:r>
            <a:r>
              <a:rPr lang="en-US" altLang="zh-TW" sz="2200" smtClean="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99025" y="1066800"/>
            <a:ext cx="4244975" cy="2881313"/>
            <a:chOff x="3072" y="864"/>
            <a:chExt cx="2674" cy="181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.2</a:t>
              </a:r>
              <a:r>
                <a:rPr lang="en-US" altLang="zh-TW" b="1"/>
                <a:t>,C:</a:t>
              </a:r>
              <a:r>
                <a:rPr lang="en-US" altLang="zh-TW"/>
                <a:t>.5</a:t>
              </a:r>
              <a:r>
                <a:rPr lang="en-US" altLang="zh-TW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.7</a:t>
              </a:r>
              <a:r>
                <a:rPr lang="en-US" altLang="zh-TW" b="1"/>
                <a:t>,B:</a:t>
              </a:r>
              <a:r>
                <a:rPr lang="en-US" altLang="zh-TW"/>
                <a:t>.1</a:t>
              </a:r>
              <a:r>
                <a:rPr lang="en-US" altLang="zh-TW" b="1"/>
                <a:t>,C:</a:t>
              </a:r>
              <a:r>
                <a:rPr lang="en-US" altLang="zh-TW"/>
                <a:t>.2</a:t>
              </a:r>
              <a:r>
                <a:rPr lang="en-US" altLang="zh-TW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.6</a:t>
              </a:r>
              <a:r>
                <a:rPr lang="en-US" altLang="zh-TW" b="1"/>
                <a:t>,C:</a:t>
              </a:r>
              <a:r>
                <a:rPr lang="en-US" altLang="zh-TW"/>
                <a:t>.1</a:t>
              </a:r>
              <a:r>
                <a:rPr lang="en-US" altLang="zh-TW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1066800" y="1524000"/>
          <a:ext cx="33528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33528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655638" y="5032375"/>
          <a:ext cx="8442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5032375"/>
                        <a:ext cx="8442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4764088" y="4116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575" y="904875"/>
            <a:ext cx="84947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Three Basic Problems for HMMs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  Given an observation sequence 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smtClean="0">
                <a:latin typeface="Times New Roman" pitchFamily="18" charset="0"/>
              </a:rPr>
              <a:t>=(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1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2</a:t>
            </a:r>
            <a:r>
              <a:rPr lang="en-US" altLang="zh-TW" sz="2000" b="1" smtClean="0">
                <a:latin typeface="Times New Roman" pitchFamily="18" charset="0"/>
              </a:rPr>
              <a:t>,…..,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T</a:t>
            </a:r>
            <a:r>
              <a:rPr lang="en-US" altLang="zh-TW" sz="2000" b="1" smtClean="0">
                <a:latin typeface="Times New Roman" pitchFamily="18" charset="0"/>
              </a:rPr>
              <a:t>), and an HMM      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B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2000" b="1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2200" i="1" smtClean="0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2200" i="1" smtClean="0">
                <a:latin typeface="Times New Roman" pitchFamily="18" charset="0"/>
              </a:rPr>
              <a:t>Evaluation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Decoding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2200" smtClean="0">
                <a:latin typeface="Times New Roman" pitchFamily="18" charset="0"/>
              </a:rPr>
              <a:t/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Learning /Training Problem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4300538" y="2398713"/>
            <a:ext cx="1984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38575" y="4603750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646488" y="1352550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902325" y="4970463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323850" y="100013"/>
            <a:ext cx="3238500" cy="334962"/>
            <a:chOff x="1198" y="3"/>
            <a:chExt cx="2040" cy="211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364038" y="314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11188" y="557213"/>
            <a:ext cx="4919662" cy="1403350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314325" y="2011363"/>
            <a:ext cx="5641975" cy="685800"/>
            <a:chOff x="567" y="1274"/>
            <a:chExt cx="3554" cy="432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323850" y="2803525"/>
            <a:ext cx="6731000" cy="304800"/>
            <a:chOff x="567" y="1771"/>
            <a:chExt cx="4240" cy="192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1331913" y="3163888"/>
            <a:ext cx="4356100" cy="3578225"/>
            <a:chOff x="1179" y="1933"/>
            <a:chExt cx="2744" cy="2254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5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7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6"/>
              <a:chOff x="2281" y="2478"/>
              <a:chExt cx="179" cy="106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6"/>
              <a:chOff x="2281" y="2478"/>
              <a:chExt cx="179" cy="106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3003</Words>
  <Application>Microsoft Office PowerPoint</Application>
  <PresentationFormat>如螢幕大小 (4:3)</PresentationFormat>
  <Paragraphs>865</Paragraphs>
  <Slides>53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57" baseType="lpstr">
      <vt:lpstr>1_預設簡報設計</vt:lpstr>
      <vt:lpstr>Equation</vt:lpstr>
      <vt:lpstr>方程式</vt:lpstr>
      <vt:lpstr>Document</vt:lpstr>
      <vt:lpstr>PowerPoint 簡報</vt:lpstr>
      <vt:lpstr>Markov Model</vt:lpstr>
      <vt:lpstr>Markov Model</vt:lpstr>
      <vt:lpstr>Hidden Markov Model</vt:lpstr>
      <vt:lpstr>PowerPoint 簡報</vt:lpstr>
      <vt:lpstr>Hidden Markov Model</vt:lpstr>
      <vt:lpstr>Hidden Markov Model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535</cp:revision>
  <cp:lastPrinted>2016-02-19T09:29:29Z</cp:lastPrinted>
  <dcterms:created xsi:type="dcterms:W3CDTF">2002-02-22T11:13:19Z</dcterms:created>
  <dcterms:modified xsi:type="dcterms:W3CDTF">2016-02-19T09:32:29Z</dcterms:modified>
</cp:coreProperties>
</file>