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slideLayouts/slideLayout18.xml" ContentType="application/vnd.openxmlformats-officedocument.presentationml.slideLayout+xml"/>
  <Override PartName="/ppt/theme/theme5.xml" ContentType="application/vnd.openxmlformats-officedocument.theme+xml"/>
  <Override PartName="/ppt/slideLayouts/slideLayout1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4" r:id="rId2"/>
    <p:sldMasterId id="2147483674" r:id="rId3"/>
    <p:sldMasterId id="2147483676" r:id="rId4"/>
    <p:sldMasterId id="2147483678" r:id="rId5"/>
    <p:sldMasterId id="2147483680" r:id="rId6"/>
  </p:sldMasterIdLst>
  <p:notesMasterIdLst>
    <p:notesMasterId r:id="rId27"/>
  </p:notesMasterIdLst>
  <p:handoutMasterIdLst>
    <p:handoutMasterId r:id="rId28"/>
  </p:handoutMasterIdLst>
  <p:sldIdLst>
    <p:sldId id="264" r:id="rId7"/>
    <p:sldId id="265" r:id="rId8"/>
    <p:sldId id="284" r:id="rId9"/>
    <p:sldId id="291" r:id="rId10"/>
    <p:sldId id="269" r:id="rId11"/>
    <p:sldId id="292" r:id="rId12"/>
    <p:sldId id="285" r:id="rId13"/>
    <p:sldId id="297" r:id="rId14"/>
    <p:sldId id="298" r:id="rId15"/>
    <p:sldId id="299" r:id="rId16"/>
    <p:sldId id="286" r:id="rId17"/>
    <p:sldId id="272" r:id="rId18"/>
    <p:sldId id="300" r:id="rId19"/>
    <p:sldId id="273" r:id="rId20"/>
    <p:sldId id="274" r:id="rId21"/>
    <p:sldId id="290" r:id="rId22"/>
    <p:sldId id="288" r:id="rId23"/>
    <p:sldId id="303" r:id="rId24"/>
    <p:sldId id="287" r:id="rId25"/>
    <p:sldId id="304" r:id="rId26"/>
  </p:sldIdLst>
  <p:sldSz cx="9144000" cy="6858000" type="screen4x3"/>
  <p:notesSz cx="6797675" cy="992822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4672" autoAdjust="0"/>
  </p:normalViewPr>
  <p:slideViewPr>
    <p:cSldViewPr>
      <p:cViewPr>
        <p:scale>
          <a:sx n="110" d="100"/>
          <a:sy n="110" d="100"/>
        </p:scale>
        <p:origin x="-691" y="1200"/>
      </p:cViewPr>
      <p:guideLst>
        <p:guide orient="horz" pos="1933"/>
        <p:guide pos="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82"/>
    </p:cViewPr>
  </p:sorterViewPr>
  <p:notesViewPr>
    <p:cSldViewPr>
      <p:cViewPr varScale="1">
        <p:scale>
          <a:sx n="56" d="100"/>
          <a:sy n="56" d="100"/>
        </p:scale>
        <p:origin x="-3288" y="-101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885" y="9430218"/>
            <a:ext cx="2946400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5470A388-8461-45BD-9690-750F190D799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" name="日期版面配置區 1"/>
          <p:cNvSpPr>
            <a:spLocks noGrp="1"/>
          </p:cNvSpPr>
          <p:nvPr>
            <p:ph type="dt" sz="quarter" idx="1"/>
          </p:nvPr>
        </p:nvSpPr>
        <p:spPr>
          <a:xfrm>
            <a:off x="3830885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ea typeface="新細明體" pitchFamily="18" charset="-120"/>
              </a:defRPr>
            </a:lvl1pPr>
          </a:lstStyle>
          <a:p>
            <a:pPr>
              <a:defRPr/>
            </a:pPr>
            <a:fld id="{6BE8893D-5A2D-4BC9-98D0-D1D61976A701}" type="datetimeFigureOut">
              <a:rPr lang="zh-TW" altLang="en-US">
                <a:solidFill>
                  <a:schemeClr val="bg1">
                    <a:lumMod val="65000"/>
                  </a:schemeClr>
                </a:solidFill>
              </a:rPr>
              <a:pPr>
                <a:defRPr/>
              </a:pPr>
              <a:t>2015/8/13</a:t>
            </a:fld>
            <a:endParaRPr lang="zh-TW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頁首版面配置區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altLang="zh-TW">
                <a:solidFill>
                  <a:schemeClr val="bg1">
                    <a:lumMod val="65000"/>
                  </a:schemeClr>
                </a:solidFill>
              </a:rPr>
              <a:t>5.0</a:t>
            </a:r>
            <a:endParaRPr lang="zh-TW" altLang="en-US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3857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813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6" y="0"/>
            <a:ext cx="2944813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5109"/>
            <a:ext cx="5438775" cy="4469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218"/>
            <a:ext cx="2944813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6" y="9430218"/>
            <a:ext cx="2944813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BCD4E5F7-E3D8-4164-9060-E4F241C067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687513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6A913DC4-70C7-4FAE-8551-4EAC4CCFF426}" type="slidenum">
              <a:rPr lang="en-US" altLang="zh-TW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zh-TW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5700" cy="3724275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5109"/>
            <a:ext cx="4984750" cy="4469297"/>
          </a:xfrm>
          <a:noFill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8262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907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372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1489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8851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標題及圖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表版面配置區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TW" alt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564350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8AFCD-08B0-46C9-B77C-01C62ACA652D}" type="datetimeFigureOut">
              <a:rPr lang="zh-TW" altLang="en-US"/>
              <a:pPr>
                <a:defRPr/>
              </a:pPr>
              <a:t>2015/8/13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E58AE-8BFE-4CC5-A520-31F1907CAEA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6757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D3A75-F556-4025-B58C-1EC72FE9B7FB}" type="datetimeFigureOut">
              <a:rPr lang="zh-TW" altLang="en-US"/>
              <a:pPr>
                <a:defRPr/>
              </a:pPr>
              <a:t>2015/8/13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7D198-3A9C-4DDD-8548-81D1A18C819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34488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E89A8-1B3D-4885-8005-250E3A953580}" type="datetimeFigureOut">
              <a:rPr lang="zh-TW" altLang="en-US"/>
              <a:pPr>
                <a:defRPr/>
              </a:pPr>
              <a:t>2015/8/13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90BB0-2B6D-4610-ABE9-A5DC3650D36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48827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BE25B-D310-4E82-8C87-E6676C6A0877}" type="datetimeFigureOut">
              <a:rPr lang="zh-TW" altLang="en-US"/>
              <a:pPr>
                <a:defRPr/>
              </a:pPr>
              <a:t>2015/8/13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39C58-B587-414A-9794-7EE4F3B0338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95668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DFD35-0301-47E2-A8E2-51B413E776D5}" type="datetimeFigureOut">
              <a:rPr lang="zh-TW" altLang="en-US"/>
              <a:pPr>
                <a:defRPr/>
              </a:pPr>
              <a:t>2015/8/13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CA920-A67E-46E5-969E-C3D08EAB8F3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3172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3938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598015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9859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9240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7602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626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881190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402369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7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 userDrawn="1"/>
        </p:nvSpPr>
        <p:spPr bwMode="auto">
          <a:xfrm>
            <a:off x="0" y="850900"/>
            <a:ext cx="9144000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1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ED8A7C5-0190-4E42-B2EB-CDDB9AB4A8C8}" type="datetimeFigureOut">
              <a:rPr lang="zh-TW" altLang="en-US"/>
              <a:pPr>
                <a:defRPr/>
              </a:pPr>
              <a:t>2015/8/13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2E3A989-0937-4C96-B541-EAE9BB7C2E5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614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9069246-FC4E-4E91-A176-8379A5348E83}" type="datetimeFigureOut">
              <a:rPr lang="zh-TW" altLang="en-US"/>
              <a:pPr>
                <a:defRPr/>
              </a:pPr>
              <a:t>2015/8/13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3B161A9-5206-48F9-A024-3753AD80F86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7171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5C598AA-6301-4C60-86E1-73CEA018377E}" type="datetimeFigureOut">
              <a:rPr lang="zh-TW" altLang="en-US"/>
              <a:pPr>
                <a:defRPr/>
              </a:pPr>
              <a:t>2015/8/13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6ADA46E-A14A-404E-951E-1CE7ED85699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8195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BE7CA0D-473E-4121-9DCC-A1E4497B940F}" type="datetimeFigureOut">
              <a:rPr lang="zh-TW" altLang="en-US"/>
              <a:pPr>
                <a:defRPr/>
              </a:pPr>
              <a:t>2015/8/13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5A5C940-BB89-4A6B-A15B-BA6A333971C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9219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B679E0C-53D7-4B25-B14A-423CEA1CB0AF}" type="datetimeFigureOut">
              <a:rPr lang="zh-TW" altLang="en-US"/>
              <a:pPr>
                <a:defRPr/>
              </a:pPr>
              <a:t>2015/8/13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F8C85E2-D13C-42D2-83C0-FD894FF9025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oleObject" Target="../embeddings/oleObject11.bin"/><Relationship Id="rId7" Type="http://schemas.openxmlformats.org/officeDocument/2006/relationships/image" Target="../media/image17.jpg"/><Relationship Id="rId12" Type="http://schemas.openxmlformats.org/officeDocument/2006/relationships/image" Target="../media/image36.png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11" Type="http://schemas.openxmlformats.org/officeDocument/2006/relationships/image" Target="../media/image35.png"/><Relationship Id="rId5" Type="http://schemas.openxmlformats.org/officeDocument/2006/relationships/oleObject" Target="../embeddings/oleObject12.bin"/><Relationship Id="rId15" Type="http://schemas.openxmlformats.org/officeDocument/2006/relationships/image" Target="../media/image39.png"/><Relationship Id="rId10" Type="http://schemas.openxmlformats.org/officeDocument/2006/relationships/image" Target="../media/image22.png"/><Relationship Id="rId4" Type="http://schemas.openxmlformats.org/officeDocument/2006/relationships/image" Target="../media/image15.wmf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image" Target="../media/image41.png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40.png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21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6.bin"/><Relationship Id="rId4" Type="http://schemas.openxmlformats.org/officeDocument/2006/relationships/image" Target="../media/image18.wmf"/><Relationship Id="rId9" Type="http://schemas.openxmlformats.org/officeDocument/2006/relationships/image" Target="../media/image22.jpg"/><Relationship Id="rId14" Type="http://schemas.openxmlformats.org/officeDocument/2006/relationships/image" Target="../media/image4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22.bin"/><Relationship Id="rId18" Type="http://schemas.openxmlformats.org/officeDocument/2006/relationships/image" Target="../media/image32.wmf"/><Relationship Id="rId3" Type="http://schemas.openxmlformats.org/officeDocument/2006/relationships/oleObject" Target="../embeddings/oleObject17.bin"/><Relationship Id="rId21" Type="http://schemas.openxmlformats.org/officeDocument/2006/relationships/oleObject" Target="../embeddings/oleObject26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9.wmf"/><Relationship Id="rId1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1.wmf"/><Relationship Id="rId20" Type="http://schemas.openxmlformats.org/officeDocument/2006/relationships/image" Target="../media/image33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28.wmf"/><Relationship Id="rId19" Type="http://schemas.openxmlformats.org/officeDocument/2006/relationships/oleObject" Target="../embeddings/oleObject25.bin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30.wmf"/><Relationship Id="rId22" Type="http://schemas.openxmlformats.org/officeDocument/2006/relationships/image" Target="../media/image3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35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44.emf"/><Relationship Id="rId4" Type="http://schemas.openxmlformats.org/officeDocument/2006/relationships/oleObject" Target="../embeddings/Microsoft_Word_97_-_2003_Document1.doc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5.emf"/><Relationship Id="rId5" Type="http://schemas.openxmlformats.org/officeDocument/2006/relationships/oleObject" Target="../embeddings/Microsoft_Excel_97-2003_Worksheet2.xls"/><Relationship Id="rId4" Type="http://schemas.openxmlformats.org/officeDocument/2006/relationships/oleObject" Target="../embeddings/oleObject29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5.bin"/><Relationship Id="rId4" Type="http://schemas.openxmlformats.org/officeDocument/2006/relationships/image" Target="../media/image3.wmf"/><Relationship Id="rId9" Type="http://schemas.openxmlformats.org/officeDocument/2006/relationships/image" Target="../media/image5.wmf"/><Relationship Id="rId1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Relationship Id="rId9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7.png"/><Relationship Id="rId2" Type="http://schemas.openxmlformats.org/officeDocument/2006/relationships/image" Target="../media/image13.jpg"/><Relationship Id="rId16" Type="http://schemas.openxmlformats.org/officeDocument/2006/relationships/image" Target="../media/image31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0.png"/><Relationship Id="rId11" Type="http://schemas.openxmlformats.org/officeDocument/2006/relationships/image" Target="../media/image26.png"/><Relationship Id="rId5" Type="http://schemas.openxmlformats.org/officeDocument/2006/relationships/image" Target="../media/image19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4" Type="http://schemas.openxmlformats.org/officeDocument/2006/relationships/image" Target="../media/image18.png"/><Relationship Id="rId9" Type="http://schemas.openxmlformats.org/officeDocument/2006/relationships/image" Target="../media/image14.jpg"/><Relationship Id="rId1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2825750"/>
            <a:ext cx="9144000" cy="1108075"/>
          </a:xfrm>
          <a:gradFill rotWithShape="1">
            <a:gsLst>
              <a:gs pos="0">
                <a:schemeClr val="accent1">
                  <a:alpha val="39000"/>
                </a:schemeClr>
              </a:gs>
              <a:gs pos="100000">
                <a:srgbClr val="FFFFFF"/>
              </a:gs>
            </a:gsLst>
            <a:lin ang="5400000" scaled="1"/>
          </a:gradFill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None/>
            </a:pPr>
            <a:r>
              <a:rPr lang="en-US" altLang="zh-TW" sz="3000" smtClean="0">
                <a:latin typeface="Benguiat Bk BT" pitchFamily="18" charset="0"/>
              </a:rPr>
              <a:t>5.0 Acoustic Modeling</a:t>
            </a:r>
            <a:endParaRPr lang="en-US" altLang="zh-TW" sz="3000" smtClean="0">
              <a:latin typeface="Benguiat Bk BT" pitchFamily="18" charset="0"/>
              <a:ea typeface="全真魏碑體" pitchFamily="49" charset="-12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187450" y="4365625"/>
            <a:ext cx="7848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258888" indent="-1258888" defTabSz="1258888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defTabSz="1258888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defTabSz="1258888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defTabSz="1258888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defTabSz="1258888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defTabSz="1258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defTabSz="1258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defTabSz="1258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defTabSz="1258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2000" b="1">
                <a:latin typeface="Times New Roman" pitchFamily="18" charset="0"/>
              </a:rPr>
              <a:t>References</a:t>
            </a:r>
            <a:r>
              <a:rPr lang="en-US" altLang="zh-TW" sz="2000">
                <a:latin typeface="Times New Roman" pitchFamily="18" charset="0"/>
              </a:rPr>
              <a:t>: 1.  2.2, 3.4.1, 4.5, 9.1~ 9.4 of Huang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2000">
                <a:latin typeface="Times New Roman" pitchFamily="18" charset="0"/>
              </a:rPr>
              <a:t>	 2.  “ Predicting Unseen Triphones with Senones”,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2000">
                <a:latin typeface="Times New Roman" pitchFamily="18" charset="0"/>
              </a:rPr>
              <a:t>	      IEEE Trans. on Speech &amp; Audio Processing, Nov 1996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文字方塊 2"/>
          <p:cNvSpPr txBox="1">
            <a:spLocks noChangeArrowheads="1"/>
          </p:cNvSpPr>
          <p:nvPr/>
        </p:nvSpPr>
        <p:spPr bwMode="auto">
          <a:xfrm>
            <a:off x="5796295" y="3195446"/>
            <a:ext cx="2952418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2530" name="文字方塊 2"/>
          <p:cNvSpPr txBox="1">
            <a:spLocks noChangeArrowheads="1"/>
          </p:cNvSpPr>
          <p:nvPr/>
        </p:nvSpPr>
        <p:spPr bwMode="auto">
          <a:xfrm>
            <a:off x="360363" y="360363"/>
            <a:ext cx="6343650" cy="5540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000" b="1" u="sng" dirty="0">
                <a:latin typeface="Times New Roman" pitchFamily="18" charset="0"/>
                <a:cs typeface="Times New Roman" pitchFamily="18" charset="0"/>
              </a:rPr>
              <a:t>Fundamentals in Information Theory</a:t>
            </a:r>
            <a:endParaRPr lang="zh-TW" altLang="en-US" sz="3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上-下雙向箭號 2"/>
          <p:cNvSpPr/>
          <p:nvPr/>
        </p:nvSpPr>
        <p:spPr>
          <a:xfrm>
            <a:off x="3491880" y="2636912"/>
            <a:ext cx="431951" cy="2880320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3707904" y="1124744"/>
            <a:ext cx="252028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所帶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Information 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量最大</a:t>
            </a:r>
            <a:endParaRPr lang="en-US" altLang="zh-TW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亂度最大，最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random</a:t>
            </a:r>
          </a:p>
          <a:p>
            <a:pPr algn="ctr">
              <a:lnSpc>
                <a:spcPct val="150000"/>
              </a:lnSpc>
            </a:pP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不確定性最大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4283968" y="4510861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一個 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distribution</a:t>
            </a:r>
          </a:p>
          <a:p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集中或分散的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程度</a:t>
            </a:r>
            <a:r>
              <a:rPr lang="en-US" altLang="zh-TW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634859" y="5291916"/>
            <a:ext cx="1608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H(S)</a:t>
            </a:r>
            <a:r>
              <a:rPr lang="zh-TW" altLang="en-US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</a:t>
            </a:r>
            <a:r>
              <a:rPr lang="en-US" altLang="zh-TW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Entropy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707904" y="5805264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確定性最大，最不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random</a:t>
            </a:r>
          </a:p>
          <a:p>
            <a:pPr algn="ctr">
              <a:lnSpc>
                <a:spcPct val="150000"/>
              </a:lnSpc>
            </a:pP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純度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最高</a:t>
            </a:r>
            <a:endParaRPr lang="en-US" altLang="zh-TW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pSp>
        <p:nvGrpSpPr>
          <p:cNvPr id="14" name="群組 13"/>
          <p:cNvGrpSpPr/>
          <p:nvPr/>
        </p:nvGrpSpPr>
        <p:grpSpPr>
          <a:xfrm>
            <a:off x="3851920" y="3009131"/>
            <a:ext cx="5328592" cy="1499989"/>
            <a:chOff x="338138" y="4643438"/>
            <a:chExt cx="5328592" cy="1499989"/>
          </a:xfrm>
        </p:grpSpPr>
        <p:graphicFrame>
          <p:nvGraphicFramePr>
            <p:cNvPr id="15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38154390"/>
                </p:ext>
              </p:extLst>
            </p:nvPr>
          </p:nvGraphicFramePr>
          <p:xfrm>
            <a:off x="625698" y="4690989"/>
            <a:ext cx="1944688" cy="327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938" name="方程式" r:id="rId3" imgW="1041120" imgH="177480" progId="Equation.3">
                    <p:embed/>
                  </p:oleObj>
                </mc:Choice>
                <mc:Fallback>
                  <p:oleObj name="方程式" r:id="rId3" imgW="104112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5698" y="4690989"/>
                          <a:ext cx="1944688" cy="3270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Text Box 11"/>
            <p:cNvSpPr txBox="1">
              <a:spLocks noChangeArrowheads="1"/>
            </p:cNvSpPr>
            <p:nvPr/>
          </p:nvSpPr>
          <p:spPr bwMode="auto">
            <a:xfrm>
              <a:off x="338138" y="5219502"/>
              <a:ext cx="1727200" cy="923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TW" sz="1600" dirty="0">
                  <a:latin typeface="Times New Roman" pitchFamily="18" charset="0"/>
                </a:rPr>
                <a:t>equality when</a:t>
              </a:r>
            </a:p>
            <a:p>
              <a:pPr algn="ctr" eaLnBrk="1" hangingPunct="1">
                <a:spcBef>
                  <a:spcPct val="20000"/>
                </a:spcBef>
              </a:pPr>
              <a:r>
                <a:rPr lang="en-US" altLang="zh-TW" sz="1600" dirty="0">
                  <a:latin typeface="Times New Roman" pitchFamily="18" charset="0"/>
                </a:rPr>
                <a:t>P(</a:t>
              </a:r>
              <a:r>
                <a:rPr lang="en-US" altLang="zh-TW" sz="1600" dirty="0" err="1">
                  <a:latin typeface="Times New Roman" pitchFamily="18" charset="0"/>
                </a:rPr>
                <a:t>x</a:t>
              </a:r>
              <a:r>
                <a:rPr lang="en-US" altLang="zh-TW" sz="1600" baseline="-25000" dirty="0" err="1">
                  <a:latin typeface="Times New Roman" pitchFamily="18" charset="0"/>
                </a:rPr>
                <a:t>j</a:t>
              </a:r>
              <a:r>
                <a:rPr lang="en-US" altLang="zh-TW" sz="1600" dirty="0">
                  <a:latin typeface="Times New Roman" pitchFamily="18" charset="0"/>
                </a:rPr>
                <a:t>)= 1, some j</a:t>
              </a:r>
            </a:p>
            <a:p>
              <a:pPr eaLnBrk="1" hangingPunct="1">
                <a:spcBef>
                  <a:spcPct val="20000"/>
                </a:spcBef>
              </a:pPr>
              <a:r>
                <a:rPr lang="en-US" altLang="zh-TW" sz="1600" dirty="0">
                  <a:latin typeface="Times New Roman" pitchFamily="18" charset="0"/>
                </a:rPr>
                <a:t>   P(</a:t>
              </a:r>
              <a:r>
                <a:rPr lang="en-US" altLang="zh-TW" sz="1600" dirty="0" err="1">
                  <a:latin typeface="Times New Roman" pitchFamily="18" charset="0"/>
                </a:rPr>
                <a:t>x</a:t>
              </a:r>
              <a:r>
                <a:rPr lang="en-US" altLang="zh-TW" sz="1600" baseline="-25000" dirty="0" err="1">
                  <a:latin typeface="Times New Roman" pitchFamily="18" charset="0"/>
                </a:rPr>
                <a:t>k</a:t>
              </a:r>
              <a:r>
                <a:rPr lang="en-US" altLang="zh-TW" sz="1600" dirty="0">
                  <a:latin typeface="Times New Roman" pitchFamily="18" charset="0"/>
                </a:rPr>
                <a:t>)=0, k</a:t>
              </a:r>
              <a:r>
                <a:rPr lang="en-US" altLang="zh-TW" sz="1600" dirty="0">
                  <a:latin typeface="Times New Roman" pitchFamily="18" charset="0"/>
                  <a:sym typeface="Symbol" pitchFamily="18" charset="2"/>
                </a:rPr>
                <a:t></a:t>
              </a:r>
              <a:r>
                <a:rPr lang="en-US" altLang="zh-TW" sz="1600" dirty="0">
                  <a:latin typeface="Times New Roman" pitchFamily="18" charset="0"/>
                </a:rPr>
                <a:t> j</a:t>
              </a:r>
            </a:p>
          </p:txBody>
        </p:sp>
        <p:sp>
          <p:nvSpPr>
            <p:cNvPr id="17" name="Text Box 12"/>
            <p:cNvSpPr txBox="1">
              <a:spLocks noChangeArrowheads="1"/>
            </p:cNvSpPr>
            <p:nvPr/>
          </p:nvSpPr>
          <p:spPr bwMode="auto">
            <a:xfrm>
              <a:off x="2426370" y="5392738"/>
              <a:ext cx="1727200" cy="703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 sz="1600" dirty="0">
                  <a:latin typeface="Times New Roman" pitchFamily="18" charset="0"/>
                </a:rPr>
                <a:t>equality when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zh-TW" sz="1600" dirty="0">
                  <a:latin typeface="Times New Roman" pitchFamily="18" charset="0"/>
                </a:rPr>
                <a:t>P(x</a:t>
              </a:r>
              <a:r>
                <a:rPr lang="en-US" altLang="zh-TW" sz="1600" baseline="-25000" dirty="0">
                  <a:latin typeface="Times New Roman" pitchFamily="18" charset="0"/>
                </a:rPr>
                <a:t>i</a:t>
              </a:r>
              <a:r>
                <a:rPr lang="en-US" altLang="zh-TW" sz="1600" dirty="0">
                  <a:latin typeface="Times New Roman" pitchFamily="18" charset="0"/>
                </a:rPr>
                <a:t>)=     , all </a:t>
              </a:r>
              <a:r>
                <a:rPr lang="en-US" altLang="zh-TW" sz="1600" dirty="0" err="1">
                  <a:latin typeface="Times New Roman" pitchFamily="18" charset="0"/>
                </a:rPr>
                <a:t>i</a:t>
              </a:r>
              <a:endParaRPr lang="en-US" altLang="zh-TW" sz="1600" dirty="0">
                <a:latin typeface="Times New Roman" pitchFamily="18" charset="0"/>
              </a:endParaRPr>
            </a:p>
          </p:txBody>
        </p:sp>
        <p:graphicFrame>
          <p:nvGraphicFramePr>
            <p:cNvPr id="18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95808921"/>
                </p:ext>
              </p:extLst>
            </p:nvPr>
          </p:nvGraphicFramePr>
          <p:xfrm>
            <a:off x="3204295" y="5724525"/>
            <a:ext cx="230187" cy="396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939" name="方程式" r:id="rId5" imgW="228501" imgH="393529" progId="Equation.3">
                    <p:embed/>
                  </p:oleObj>
                </mc:Choice>
                <mc:Fallback>
                  <p:oleObj name="方程式" r:id="rId5" imgW="228501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4295" y="5724525"/>
                          <a:ext cx="230187" cy="3968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Line 14"/>
            <p:cNvSpPr>
              <a:spLocks noChangeShapeType="1"/>
            </p:cNvSpPr>
            <p:nvPr/>
          </p:nvSpPr>
          <p:spPr bwMode="auto">
            <a:xfrm flipV="1">
              <a:off x="942777" y="4931470"/>
              <a:ext cx="0" cy="287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" name="Line 15"/>
            <p:cNvSpPr>
              <a:spLocks noChangeShapeType="1"/>
            </p:cNvSpPr>
            <p:nvPr/>
          </p:nvSpPr>
          <p:spPr bwMode="auto">
            <a:xfrm flipV="1">
              <a:off x="1778298" y="4931470"/>
              <a:ext cx="0" cy="287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>
              <a:off x="1778298" y="5220395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" name="Line 17"/>
            <p:cNvSpPr>
              <a:spLocks noChangeShapeType="1"/>
            </p:cNvSpPr>
            <p:nvPr/>
          </p:nvSpPr>
          <p:spPr bwMode="auto">
            <a:xfrm>
              <a:off x="3073698" y="5220395"/>
              <a:ext cx="0" cy="1444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" name="Text Box 19"/>
            <p:cNvSpPr txBox="1">
              <a:spLocks noChangeArrowheads="1"/>
            </p:cNvSpPr>
            <p:nvPr/>
          </p:nvSpPr>
          <p:spPr bwMode="auto">
            <a:xfrm>
              <a:off x="2425055" y="4643438"/>
              <a:ext cx="3241675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TW" dirty="0">
                  <a:latin typeface="Times New Roman" pitchFamily="18" charset="0"/>
                </a:rPr>
                <a:t>, M: number of different symbols</a:t>
              </a:r>
            </a:p>
          </p:txBody>
        </p:sp>
      </p:grpSp>
      <p:pic>
        <p:nvPicPr>
          <p:cNvPr id="2" name="圖片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40" y="1268760"/>
            <a:ext cx="2294184" cy="4906122"/>
          </a:xfrm>
          <a:prstGeom prst="rect">
            <a:avLst/>
          </a:prstGeom>
        </p:spPr>
      </p:pic>
      <p:sp>
        <p:nvSpPr>
          <p:cNvPr id="24" name="文字方塊 23"/>
          <p:cNvSpPr txBox="1"/>
          <p:nvPr/>
        </p:nvSpPr>
        <p:spPr>
          <a:xfrm>
            <a:off x="4139294" y="2561129"/>
            <a:ext cx="165684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It can be shown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文字方塊 24"/>
              <p:cNvSpPr txBox="1"/>
              <p:nvPr/>
            </p:nvSpPr>
            <p:spPr>
              <a:xfrm>
                <a:off x="251520" y="1084094"/>
                <a:ext cx="7200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/>
                          <a:ea typeface="新細明體" pitchFamily="18" charset="-120"/>
                        </a:rPr>
                        <m:t>𝑃</m:t>
                      </m:r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/>
                          <a:ea typeface="新細明體" pitchFamily="18" charset="-120"/>
                        </a:rPr>
                        <m:t>(</m:t>
                      </m:r>
                      <m:sSub>
                        <m:sSubPr>
                          <m:ctrlPr>
                            <a:rPr lang="en-US" altLang="zh-TW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新細明體" pitchFamily="18" charset="-120"/>
                            </a:rPr>
                            <m:t>𝑥</m:t>
                          </m:r>
                        </m:e>
                        <m:sub>
                          <m:r>
                            <a:rPr lang="en-US" altLang="zh-TW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新細明體" pitchFamily="18" charset="-120"/>
                            </a:rPr>
                            <m:t>𝑖</m:t>
                          </m:r>
                        </m:sub>
                      </m:sSub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/>
                          <a:ea typeface="新細明體" pitchFamily="18" charset="-120"/>
                        </a:rPr>
                        <m:t>)</m:t>
                      </m:r>
                    </m:oMath>
                  </m:oMathPara>
                </a14:m>
                <a:endParaRPr lang="zh-TW" altLang="en-US" dirty="0">
                  <a:solidFill>
                    <a:schemeClr val="tx1"/>
                  </a:solidFill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25" name="文字方塊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084094"/>
                <a:ext cx="720080" cy="369332"/>
              </a:xfrm>
              <a:prstGeom prst="rect">
                <a:avLst/>
              </a:prstGeom>
              <a:blipFill rotWithShape="1">
                <a:blip r:embed="rId8"/>
                <a:stretch>
                  <a:fillRect r="-3390" b="-15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文字方塊 25"/>
              <p:cNvSpPr txBox="1"/>
              <p:nvPr/>
            </p:nvSpPr>
            <p:spPr>
              <a:xfrm>
                <a:off x="611560" y="1412776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新細明體" pitchFamily="18" charset="-120"/>
                            </a:rPr>
                            <m:t>𝑥</m:t>
                          </m:r>
                        </m:e>
                        <m:sub>
                          <m:r>
                            <a:rPr lang="en-US" altLang="zh-TW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新細明體" pitchFamily="18" charset="-12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TW" altLang="en-US" dirty="0">
                  <a:solidFill>
                    <a:schemeClr val="tx1"/>
                  </a:solidFill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26" name="文字方塊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412776"/>
                <a:ext cx="360040" cy="369332"/>
              </a:xfrm>
              <a:prstGeom prst="rect">
                <a:avLst/>
              </a:prstGeom>
              <a:blipFill rotWithShape="1">
                <a:blip r:embed="rId9"/>
                <a:stretch>
                  <a:fillRect r="-1695" b="-1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文字方塊 26"/>
              <p:cNvSpPr txBox="1"/>
              <p:nvPr/>
            </p:nvSpPr>
            <p:spPr>
              <a:xfrm>
                <a:off x="2627784" y="145433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新細明體" pitchFamily="18" charset="-120"/>
                            </a:rPr>
                            <m:t>𝑥</m:t>
                          </m:r>
                        </m:e>
                        <m:sub>
                          <m:r>
                            <a:rPr lang="en-US" altLang="zh-TW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新細明體" pitchFamily="18" charset="-120"/>
                            </a:rPr>
                            <m:t>𝑀</m:t>
                          </m:r>
                        </m:sub>
                      </m:sSub>
                    </m:oMath>
                  </m:oMathPara>
                </a14:m>
                <a:endParaRPr lang="zh-TW" altLang="en-US" dirty="0">
                  <a:solidFill>
                    <a:schemeClr val="tx1"/>
                  </a:solidFill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27" name="文字方塊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1454334"/>
                <a:ext cx="432048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文字方塊 27"/>
              <p:cNvSpPr txBox="1"/>
              <p:nvPr/>
            </p:nvSpPr>
            <p:spPr>
              <a:xfrm>
                <a:off x="2124000" y="980728"/>
                <a:ext cx="7200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𝐻</m:t>
                      </m:r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(</m:t>
                      </m:r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𝑆</m:t>
                      </m:r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)</m:t>
                      </m:r>
                    </m:oMath>
                  </m:oMathPara>
                </a14:m>
                <a:endParaRPr lang="zh-TW" altLang="en-US" dirty="0">
                  <a:solidFill>
                    <a:srgbClr val="FF0000"/>
                  </a:solidFill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28" name="文字方塊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000" y="980728"/>
                <a:ext cx="720080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文字方塊 28"/>
              <p:cNvSpPr txBox="1"/>
              <p:nvPr/>
            </p:nvSpPr>
            <p:spPr>
              <a:xfrm>
                <a:off x="2124000" y="1988840"/>
                <a:ext cx="7200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𝐻</m:t>
                      </m:r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(</m:t>
                      </m:r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𝑆</m:t>
                      </m:r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)</m:t>
                      </m:r>
                    </m:oMath>
                  </m:oMathPara>
                </a14:m>
                <a:endParaRPr lang="zh-TW" altLang="en-US" dirty="0">
                  <a:solidFill>
                    <a:srgbClr val="FF0000"/>
                  </a:solidFill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29" name="文字方塊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000" y="1988840"/>
                <a:ext cx="720080" cy="369332"/>
              </a:xfrm>
              <a:prstGeom prst="rect">
                <a:avLst/>
              </a:prstGeom>
              <a:blipFill rotWithShape="1">
                <a:blip r:embed="rId1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文字方塊 29"/>
              <p:cNvSpPr txBox="1"/>
              <p:nvPr/>
            </p:nvSpPr>
            <p:spPr>
              <a:xfrm>
                <a:off x="2124000" y="5229200"/>
                <a:ext cx="7200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𝐻</m:t>
                      </m:r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(</m:t>
                      </m:r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𝑆</m:t>
                      </m:r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)</m:t>
                      </m:r>
                    </m:oMath>
                  </m:oMathPara>
                </a14:m>
                <a:endParaRPr lang="zh-TW" altLang="en-US" dirty="0">
                  <a:solidFill>
                    <a:srgbClr val="FF0000"/>
                  </a:solidFill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30" name="文字方塊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000" y="5229200"/>
                <a:ext cx="720080" cy="369332"/>
              </a:xfrm>
              <a:prstGeom prst="rect">
                <a:avLst/>
              </a:prstGeom>
              <a:blipFill rotWithShape="1">
                <a:blip r:embed="rId13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文字方塊 30"/>
              <p:cNvSpPr txBox="1"/>
              <p:nvPr/>
            </p:nvSpPr>
            <p:spPr>
              <a:xfrm>
                <a:off x="2124000" y="4044800"/>
                <a:ext cx="7200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𝐻</m:t>
                      </m:r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(</m:t>
                      </m:r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𝑆</m:t>
                      </m:r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)</m:t>
                      </m:r>
                    </m:oMath>
                  </m:oMathPara>
                </a14:m>
                <a:endParaRPr lang="zh-TW" altLang="en-US" dirty="0">
                  <a:solidFill>
                    <a:srgbClr val="FF0000"/>
                  </a:solidFill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31" name="文字方塊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000" y="4044800"/>
                <a:ext cx="720080" cy="369332"/>
              </a:xfrm>
              <a:prstGeom prst="rect">
                <a:avLst/>
              </a:prstGeom>
              <a:blipFill rotWithShape="1">
                <a:blip r:embed="rId1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文字方塊 31"/>
              <p:cNvSpPr txBox="1"/>
              <p:nvPr/>
            </p:nvSpPr>
            <p:spPr>
              <a:xfrm>
                <a:off x="2124000" y="2884294"/>
                <a:ext cx="7200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𝐻</m:t>
                      </m:r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(</m:t>
                      </m:r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𝑆</m:t>
                      </m:r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)</m:t>
                      </m:r>
                    </m:oMath>
                  </m:oMathPara>
                </a14:m>
                <a:endParaRPr lang="zh-TW" altLang="en-US" dirty="0">
                  <a:solidFill>
                    <a:srgbClr val="FF0000"/>
                  </a:solidFill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32" name="文字方塊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000" y="2884294"/>
                <a:ext cx="720080" cy="369332"/>
              </a:xfrm>
              <a:prstGeom prst="rect">
                <a:avLst/>
              </a:prstGeom>
              <a:blipFill rotWithShape="1">
                <a:blip r:embed="rId1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675" y="103188"/>
            <a:ext cx="8897938" cy="622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zh-TW" sz="3300" b="1" smtClean="0">
                <a:latin typeface="Times New Roman" pitchFamily="18" charset="0"/>
              </a:rPr>
              <a:t>Some Fundamentals in Information Theory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57150" y="923925"/>
            <a:ext cx="9086850" cy="5818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2400" b="1" dirty="0" smtClean="0">
                <a:latin typeface="Times New Roman" pitchFamily="18" charset="0"/>
              </a:rPr>
              <a:t>Jensen’s Inequality</a:t>
            </a:r>
            <a:r>
              <a:rPr lang="en-US" altLang="zh-TW" sz="2400" dirty="0" smtClean="0">
                <a:latin typeface="Times New Roman" pitchFamily="18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TW" sz="2400" dirty="0" smtClean="0">
                <a:latin typeface="Times New Roman" pitchFamily="18" charset="0"/>
              </a:rPr>
              <a:t>   </a:t>
            </a:r>
          </a:p>
          <a:p>
            <a:pPr lvl="3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zh-TW" sz="1800" dirty="0" smtClean="0">
                <a:latin typeface="Times New Roman" pitchFamily="18" charset="0"/>
              </a:rPr>
              <a:t>	</a:t>
            </a:r>
            <a:r>
              <a:rPr lang="en-US" altLang="zh-TW" dirty="0" smtClean="0">
                <a:latin typeface="Times New Roman" pitchFamily="18" charset="0"/>
              </a:rPr>
              <a:t>q(x</a:t>
            </a:r>
            <a:r>
              <a:rPr lang="en-US" altLang="zh-TW" baseline="-25000" dirty="0" smtClean="0">
                <a:latin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</a:rPr>
              <a:t>): another probability distribution, q(x</a:t>
            </a:r>
            <a:r>
              <a:rPr lang="en-US" altLang="zh-TW" baseline="-25000" dirty="0" smtClean="0">
                <a:latin typeface="Times New Roman" pitchFamily="18" charset="0"/>
              </a:rPr>
              <a:t>i</a:t>
            </a:r>
            <a:r>
              <a:rPr lang="en-US" altLang="zh-TW" dirty="0" smtClean="0">
                <a:latin typeface="Times New Roman" pitchFamily="18" charset="0"/>
              </a:rPr>
              <a:t>) </a:t>
            </a:r>
            <a:r>
              <a:rPr lang="en-US" altLang="zh-TW" dirty="0" smtClean="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altLang="zh-TW" dirty="0" smtClean="0">
                <a:latin typeface="Times New Roman" pitchFamily="18" charset="0"/>
              </a:rPr>
              <a:t> 0,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TW" sz="2000" dirty="0" smtClean="0">
                <a:latin typeface="Times New Roman" pitchFamily="18" charset="0"/>
              </a:rPr>
              <a:t>           equality when p(x</a:t>
            </a:r>
            <a:r>
              <a:rPr lang="en-US" altLang="zh-TW" sz="2000" baseline="-25000" dirty="0" smtClean="0">
                <a:latin typeface="Times New Roman" pitchFamily="18" charset="0"/>
              </a:rPr>
              <a:t>i</a:t>
            </a:r>
            <a:r>
              <a:rPr lang="en-US" altLang="zh-TW" sz="2000" dirty="0" smtClean="0">
                <a:latin typeface="Times New Roman" pitchFamily="18" charset="0"/>
              </a:rPr>
              <a:t>)= q(x</a:t>
            </a:r>
            <a:r>
              <a:rPr lang="en-US" altLang="zh-TW" sz="2000" baseline="-25000" dirty="0" smtClean="0">
                <a:latin typeface="Times New Roman" pitchFamily="18" charset="0"/>
              </a:rPr>
              <a:t>i</a:t>
            </a:r>
            <a:r>
              <a:rPr lang="en-US" altLang="zh-TW" sz="2000" dirty="0" smtClean="0">
                <a:latin typeface="Times New Roman" pitchFamily="18" charset="0"/>
              </a:rPr>
              <a:t>), all </a:t>
            </a:r>
            <a:r>
              <a:rPr lang="en-US" altLang="zh-TW" sz="2000" dirty="0" err="1" smtClean="0">
                <a:latin typeface="Times New Roman" pitchFamily="18" charset="0"/>
              </a:rPr>
              <a:t>i</a:t>
            </a:r>
            <a:endParaRPr lang="en-US" altLang="zh-TW" sz="2000" dirty="0" smtClean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zh-TW" sz="2200" dirty="0" smtClean="0">
                <a:latin typeface="Times New Roman" pitchFamily="18" charset="0"/>
              </a:rPr>
              <a:t>proof: log x</a:t>
            </a:r>
            <a:r>
              <a:rPr lang="en-US" altLang="zh-TW" sz="2200" dirty="0" smtClean="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altLang="zh-TW" sz="2200" dirty="0" smtClean="0">
                <a:latin typeface="Times New Roman" pitchFamily="18" charset="0"/>
              </a:rPr>
              <a:t> x-1, equality when x=1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zh-TW" sz="2200" dirty="0" smtClean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zh-TW" sz="2200" dirty="0" smtClean="0">
                <a:latin typeface="Times New Roman" pitchFamily="18" charset="0"/>
              </a:rPr>
              <a:t>replacing p(x</a:t>
            </a:r>
            <a:r>
              <a:rPr lang="en-US" altLang="zh-TW" sz="2200" baseline="-25000" dirty="0" smtClean="0">
                <a:latin typeface="Times New Roman" pitchFamily="18" charset="0"/>
              </a:rPr>
              <a:t>i</a:t>
            </a:r>
            <a:r>
              <a:rPr lang="en-US" altLang="zh-TW" sz="2200" dirty="0" smtClean="0">
                <a:latin typeface="Times New Roman" pitchFamily="18" charset="0"/>
              </a:rPr>
              <a:t>) by q(x</a:t>
            </a:r>
            <a:r>
              <a:rPr lang="en-US" altLang="zh-TW" sz="2200" baseline="-25000" dirty="0" smtClean="0">
                <a:latin typeface="Times New Roman" pitchFamily="18" charset="0"/>
              </a:rPr>
              <a:t>i</a:t>
            </a:r>
            <a:r>
              <a:rPr lang="en-US" altLang="zh-TW" sz="2200" dirty="0" smtClean="0">
                <a:latin typeface="Times New Roman" pitchFamily="18" charset="0"/>
              </a:rPr>
              <a:t>), the entropy is increased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TW" sz="2200" dirty="0" smtClean="0">
                <a:latin typeface="Times New Roman" pitchFamily="18" charset="0"/>
              </a:rPr>
              <a:t>	using an incorrectly estimated distribution giving higher degree of uncertainty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altLang="zh-TW" sz="2400" b="1" dirty="0" err="1" smtClean="0">
                <a:latin typeface="Times New Roman" pitchFamily="18" charset="0"/>
              </a:rPr>
              <a:t>Kullback-Leibler</a:t>
            </a:r>
            <a:r>
              <a:rPr lang="en-US" altLang="zh-TW" sz="2400" b="1" dirty="0" smtClean="0">
                <a:latin typeface="Times New Roman" pitchFamily="18" charset="0"/>
              </a:rPr>
              <a:t>(KL</a:t>
            </a:r>
            <a:r>
              <a:rPr lang="en-US" altLang="zh-TW" sz="2400" b="1" dirty="0">
                <a:latin typeface="Times New Roman" pitchFamily="18" charset="0"/>
              </a:rPr>
              <a:t>) </a:t>
            </a:r>
            <a:r>
              <a:rPr lang="en-US" altLang="zh-TW" sz="2400" b="1" dirty="0" smtClean="0">
                <a:latin typeface="Times New Roman" pitchFamily="18" charset="0"/>
              </a:rPr>
              <a:t>distance </a:t>
            </a:r>
            <a:r>
              <a:rPr lang="en-US" altLang="zh-TW" sz="2400" b="1" dirty="0">
                <a:latin typeface="Times New Roman" pitchFamily="18" charset="0"/>
              </a:rPr>
              <a:t>(KL </a:t>
            </a:r>
            <a:r>
              <a:rPr lang="en-US" altLang="zh-TW" sz="2400" b="1" dirty="0" smtClean="0">
                <a:latin typeface="Times New Roman" pitchFamily="18" charset="0"/>
              </a:rPr>
              <a:t>Divergence) </a:t>
            </a:r>
            <a:endParaRPr lang="en-US" altLang="zh-TW" sz="2400" b="1" dirty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endParaRPr lang="en-US" altLang="zh-TW" sz="2000" b="1" dirty="0" smtClean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80000"/>
              </a:spcBef>
            </a:pPr>
            <a:r>
              <a:rPr lang="en-US" altLang="zh-TW" sz="2200" dirty="0" smtClean="0">
                <a:latin typeface="Times New Roman" pitchFamily="18" charset="0"/>
              </a:rPr>
              <a:t>difference in quantity of information (or extra degree of uncertainty) when p(x) replaced by q(x), a measure of distance between two probability distributions, asymmetric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altLang="zh-TW" sz="2200" dirty="0" smtClean="0">
                <a:latin typeface="Times New Roman" pitchFamily="18" charset="0"/>
              </a:rPr>
              <a:t>Cross-Entropy </a:t>
            </a:r>
            <a:r>
              <a:rPr lang="en-US" altLang="zh-TW" sz="2200" dirty="0">
                <a:latin typeface="Times New Roman" pitchFamily="18" charset="0"/>
              </a:rPr>
              <a:t>(Relative Entropy)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2400" b="1" dirty="0" smtClean="0">
                <a:latin typeface="Times New Roman" pitchFamily="18" charset="0"/>
              </a:rPr>
              <a:t>Continuous Distribution Versions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808038" y="1268413"/>
          <a:ext cx="4144962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35" name="方程式" r:id="rId3" imgW="2578100" imgH="406400" progId="Equation.3">
                  <p:embed/>
                </p:oleObj>
              </mc:Choice>
              <mc:Fallback>
                <p:oleObj name="方程式" r:id="rId3" imgW="2578100" imgH="406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038" y="1268413"/>
                        <a:ext cx="4144962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1592263" y="2625725"/>
          <a:ext cx="3744912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36" name="方程式" r:id="rId5" imgW="2794000" imgH="482600" progId="Equation.3">
                  <p:embed/>
                </p:oleObj>
              </mc:Choice>
              <mc:Fallback>
                <p:oleObj name="方程式" r:id="rId5" imgW="2794000" imgH="482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2263" y="2625725"/>
                        <a:ext cx="3744912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graphicFrame>
        <p:nvGraphicFramePr>
          <p:cNvPr id="23561" name="Object 9"/>
          <p:cNvGraphicFramePr>
            <a:graphicFrameLocks noChangeAspect="1"/>
          </p:cNvGraphicFramePr>
          <p:nvPr/>
        </p:nvGraphicFramePr>
        <p:xfrm>
          <a:off x="881063" y="4475163"/>
          <a:ext cx="3978275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37" name="方程式" r:id="rId7" imgW="2425700" imgH="482600" progId="Equation.3">
                  <p:embed/>
                </p:oleObj>
              </mc:Choice>
              <mc:Fallback>
                <p:oleObj name="方程式" r:id="rId7" imgW="2425700" imgH="482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1063" y="4475163"/>
                        <a:ext cx="3978275" cy="754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群組 4"/>
          <p:cNvGrpSpPr/>
          <p:nvPr/>
        </p:nvGrpSpPr>
        <p:grpSpPr>
          <a:xfrm>
            <a:off x="6944812" y="1988840"/>
            <a:ext cx="1964560" cy="1572101"/>
            <a:chOff x="6944812" y="2121406"/>
            <a:chExt cx="1964560" cy="1572101"/>
          </a:xfrm>
        </p:grpSpPr>
        <p:pic>
          <p:nvPicPr>
            <p:cNvPr id="2" name="圖片 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4812" y="2204864"/>
              <a:ext cx="1659636" cy="1488643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文字方塊 2"/>
                <p:cNvSpPr txBox="1"/>
                <p:nvPr/>
              </p:nvSpPr>
              <p:spPr>
                <a:xfrm>
                  <a:off x="8244408" y="2771636"/>
                  <a:ext cx="57606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altLang="zh-TW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TW" i="0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r>
                              <a:rPr lang="en-US" altLang="zh-TW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func>
                      </m:oMath>
                    </m:oMathPara>
                  </a14:m>
                  <a:endParaRPr lang="zh-TW" altLang="en-US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3" name="文字方塊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44408" y="2771636"/>
                  <a:ext cx="576064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l="-2105" r="-6316" b="-15000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文字方塊 3"/>
                <p:cNvSpPr txBox="1"/>
                <p:nvPr/>
              </p:nvSpPr>
              <p:spPr>
                <a:xfrm>
                  <a:off x="8189292" y="2121406"/>
                  <a:ext cx="72008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altLang="zh-TW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altLang="zh-TW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−1</m:t>
                        </m:r>
                      </m:oMath>
                    </m:oMathPara>
                  </a14:m>
                  <a:endParaRPr lang="zh-TW" altLang="en-US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4" name="文字方塊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89292" y="2121406"/>
                  <a:ext cx="720080" cy="3693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文字方塊 13"/>
                <p:cNvSpPr txBox="1"/>
                <p:nvPr/>
              </p:nvSpPr>
              <p:spPr>
                <a:xfrm>
                  <a:off x="7509470" y="2130698"/>
                  <a:ext cx="720080" cy="369332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oMath>
                    </m:oMathPara>
                  </a14:m>
                  <a:endParaRPr lang="zh-TW" alt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文字方塊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09470" y="2130698"/>
                  <a:ext cx="720080" cy="369332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l="-11864" b="-8333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aphicFrame>
        <p:nvGraphicFramePr>
          <p:cNvPr id="23562" name="Object 10"/>
          <p:cNvGraphicFramePr>
            <a:graphicFrameLocks noGrp="1" noChangeAspect="1"/>
          </p:cNvGraphicFramePr>
          <p:nvPr>
            <p:ph sz="half" idx="2"/>
          </p:nvPr>
        </p:nvGraphicFramePr>
        <p:xfrm>
          <a:off x="6635750" y="1601788"/>
          <a:ext cx="1076325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38" name="方程式" r:id="rId15" imgW="736280" imgH="406224" progId="Equation.3">
                  <p:embed/>
                </p:oleObj>
              </mc:Choice>
              <mc:Fallback>
                <p:oleObj name="方程式" r:id="rId15" imgW="736280" imgH="406224" progId="Equation.3">
                  <p:embed/>
                  <p:pic>
                    <p:nvPicPr>
                      <p:cNvPr id="0" name="Object 1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0" y="1601788"/>
                        <a:ext cx="1076325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7788" y="93663"/>
            <a:ext cx="8229600" cy="6461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zh-TW" sz="3300" b="1" smtClean="0">
                <a:latin typeface="Times New Roman" pitchFamily="18" charset="0"/>
              </a:rPr>
              <a:t>Classification and Regression Trees (CART)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942975"/>
            <a:ext cx="9043988" cy="2933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2400" b="1" smtClean="0">
                <a:latin typeface="Times New Roman" pitchFamily="18" charset="0"/>
              </a:rPr>
              <a:t>An Efficient Approach of Representing/Predicting the Structure of A Set of Data </a:t>
            </a:r>
            <a:r>
              <a:rPr lang="en-US" altLang="zh-TW" sz="2400" b="1" smtClean="0"/>
              <a:t>— </a:t>
            </a:r>
            <a:r>
              <a:rPr lang="en-US" altLang="zh-TW" sz="2400" b="1" smtClean="0">
                <a:latin typeface="Times New Roman" pitchFamily="18" charset="0"/>
              </a:rPr>
              <a:t>trained by a set of training data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2400" b="1" smtClean="0">
                <a:latin typeface="Times New Roman" pitchFamily="18" charset="0"/>
              </a:rPr>
              <a:t>A Simple Example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2200" smtClean="0">
                <a:latin typeface="Times New Roman" pitchFamily="18" charset="0"/>
              </a:rPr>
              <a:t>dividing a group of people into 5 height classes without knowing the heights: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TW" sz="2200" smtClean="0">
                <a:latin typeface="Times New Roman" pitchFamily="18" charset="0"/>
              </a:rPr>
              <a:t>			</a:t>
            </a:r>
            <a:r>
              <a:rPr lang="en-US" altLang="zh-TW" sz="2000" smtClean="0">
                <a:latin typeface="Times New Roman" pitchFamily="18" charset="0"/>
              </a:rPr>
              <a:t>Tall(T), Medium-tall(t), Medium(M), Medium-short(s),Short(S)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2200" smtClean="0">
                <a:latin typeface="Times New Roman" pitchFamily="18" charset="0"/>
              </a:rPr>
              <a:t>several observable data available for each person: age, gender, occupation....(but not the height)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2200" smtClean="0">
                <a:latin typeface="Times New Roman" pitchFamily="18" charset="0"/>
              </a:rPr>
              <a:t>based on a set of questions about the available data</a:t>
            </a:r>
          </a:p>
        </p:txBody>
      </p:sp>
      <p:grpSp>
        <p:nvGrpSpPr>
          <p:cNvPr id="24580" name="Group 34"/>
          <p:cNvGrpSpPr>
            <a:grpSpLocks/>
          </p:cNvGrpSpPr>
          <p:nvPr/>
        </p:nvGrpSpPr>
        <p:grpSpPr bwMode="auto">
          <a:xfrm>
            <a:off x="323850" y="3795713"/>
            <a:ext cx="8743950" cy="3027362"/>
            <a:chOff x="204" y="2391"/>
            <a:chExt cx="5508" cy="1907"/>
          </a:xfrm>
        </p:grpSpPr>
        <p:sp>
          <p:nvSpPr>
            <p:cNvPr id="24581" name="Text Box 4"/>
            <p:cNvSpPr txBox="1">
              <a:spLocks noChangeArrowheads="1"/>
            </p:cNvSpPr>
            <p:nvPr/>
          </p:nvSpPr>
          <p:spPr bwMode="auto">
            <a:xfrm>
              <a:off x="3195" y="2807"/>
              <a:ext cx="2517" cy="9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80975" indent="-180975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AutoNum type="arabicPeriod"/>
              </a:pPr>
              <a:r>
                <a:rPr lang="en-US" altLang="zh-TW" sz="1600">
                  <a:latin typeface="Times New Roman" pitchFamily="18" charset="0"/>
                </a:rPr>
                <a:t>Age &gt; 12 ?</a:t>
              </a:r>
            </a:p>
            <a:p>
              <a:pPr eaLnBrk="1" hangingPunct="1">
                <a:spcBef>
                  <a:spcPct val="50000"/>
                </a:spcBef>
                <a:buFontTx/>
                <a:buAutoNum type="arabicPeriod"/>
              </a:pPr>
              <a:r>
                <a:rPr lang="en-US" altLang="zh-TW" sz="1600">
                  <a:latin typeface="Times New Roman" pitchFamily="18" charset="0"/>
                </a:rPr>
                <a:t>Occupation= professional basketball player ?</a:t>
              </a:r>
            </a:p>
            <a:p>
              <a:pPr eaLnBrk="1" hangingPunct="1">
                <a:spcBef>
                  <a:spcPct val="50000"/>
                </a:spcBef>
                <a:buFontTx/>
                <a:buAutoNum type="arabicPeriod"/>
              </a:pPr>
              <a:r>
                <a:rPr lang="en-US" altLang="zh-TW" sz="1600">
                  <a:latin typeface="Times New Roman" pitchFamily="18" charset="0"/>
                </a:rPr>
                <a:t>Milk Consumption &gt; 5 quarts per week ?</a:t>
              </a:r>
            </a:p>
            <a:p>
              <a:pPr eaLnBrk="1" hangingPunct="1">
                <a:spcBef>
                  <a:spcPct val="50000"/>
                </a:spcBef>
                <a:buFontTx/>
                <a:buAutoNum type="arabicPeriod"/>
              </a:pPr>
              <a:r>
                <a:rPr lang="en-US" altLang="zh-TW" sz="1600">
                  <a:latin typeface="Times New Roman" pitchFamily="18" charset="0"/>
                </a:rPr>
                <a:t>gender = male ?</a:t>
              </a:r>
            </a:p>
          </p:txBody>
        </p:sp>
        <p:grpSp>
          <p:nvGrpSpPr>
            <p:cNvPr id="24582" name="Group 32"/>
            <p:cNvGrpSpPr>
              <a:grpSpLocks/>
            </p:cNvGrpSpPr>
            <p:nvPr/>
          </p:nvGrpSpPr>
          <p:grpSpPr bwMode="auto">
            <a:xfrm>
              <a:off x="1192" y="2391"/>
              <a:ext cx="1461" cy="1583"/>
              <a:chOff x="1192" y="2391"/>
              <a:chExt cx="1643" cy="1765"/>
            </a:xfrm>
          </p:grpSpPr>
          <p:sp>
            <p:nvSpPr>
              <p:cNvPr id="24584" name="Oval 5"/>
              <p:cNvSpPr>
                <a:spLocks noChangeArrowheads="1"/>
              </p:cNvSpPr>
              <p:nvPr/>
            </p:nvSpPr>
            <p:spPr bwMode="auto">
              <a:xfrm>
                <a:off x="2018" y="2391"/>
                <a:ext cx="227" cy="227"/>
              </a:xfrm>
              <a:prstGeom prst="ellipse">
                <a:avLst/>
              </a:prstGeom>
              <a:solidFill>
                <a:schemeClr val="accent1">
                  <a:alpha val="2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1</a:t>
                </a:r>
              </a:p>
            </p:txBody>
          </p:sp>
          <p:sp>
            <p:nvSpPr>
              <p:cNvPr id="24585" name="Oval 6"/>
              <p:cNvSpPr>
                <a:spLocks noChangeArrowheads="1"/>
              </p:cNvSpPr>
              <p:nvPr/>
            </p:nvSpPr>
            <p:spPr bwMode="auto">
              <a:xfrm>
                <a:off x="1582" y="2741"/>
                <a:ext cx="227" cy="227"/>
              </a:xfrm>
              <a:prstGeom prst="ellipse">
                <a:avLst/>
              </a:prstGeom>
              <a:solidFill>
                <a:schemeClr val="accent1">
                  <a:alpha val="2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2</a:t>
                </a:r>
              </a:p>
            </p:txBody>
          </p:sp>
          <p:sp>
            <p:nvSpPr>
              <p:cNvPr id="24586" name="Line 7"/>
              <p:cNvSpPr>
                <a:spLocks noChangeShapeType="1"/>
              </p:cNvSpPr>
              <p:nvPr/>
            </p:nvSpPr>
            <p:spPr bwMode="auto">
              <a:xfrm flipH="1">
                <a:off x="1770" y="2569"/>
                <a:ext cx="248" cy="17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587" name="Rectangle 8"/>
              <p:cNvSpPr>
                <a:spLocks noChangeArrowheads="1"/>
              </p:cNvSpPr>
              <p:nvPr/>
            </p:nvSpPr>
            <p:spPr bwMode="auto">
              <a:xfrm>
                <a:off x="2320" y="2783"/>
                <a:ext cx="318" cy="227"/>
              </a:xfrm>
              <a:prstGeom prst="rect">
                <a:avLst/>
              </a:prstGeom>
              <a:solidFill>
                <a:schemeClr val="accent1">
                  <a:alpha val="2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S</a:t>
                </a:r>
              </a:p>
            </p:txBody>
          </p:sp>
          <p:sp>
            <p:nvSpPr>
              <p:cNvPr id="24588" name="Line 9"/>
              <p:cNvSpPr>
                <a:spLocks noChangeShapeType="1"/>
              </p:cNvSpPr>
              <p:nvPr/>
            </p:nvSpPr>
            <p:spPr bwMode="auto">
              <a:xfrm>
                <a:off x="2242" y="2557"/>
                <a:ext cx="221" cy="212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589" name="Rectangle 10"/>
              <p:cNvSpPr>
                <a:spLocks noChangeArrowheads="1"/>
              </p:cNvSpPr>
              <p:nvPr/>
            </p:nvSpPr>
            <p:spPr bwMode="auto">
              <a:xfrm>
                <a:off x="1192" y="3155"/>
                <a:ext cx="318" cy="227"/>
              </a:xfrm>
              <a:prstGeom prst="rect">
                <a:avLst/>
              </a:prstGeom>
              <a:solidFill>
                <a:schemeClr val="accent1">
                  <a:alpha val="2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T</a:t>
                </a:r>
              </a:p>
            </p:txBody>
          </p:sp>
          <p:sp>
            <p:nvSpPr>
              <p:cNvPr id="24590" name="Line 11"/>
              <p:cNvSpPr>
                <a:spLocks noChangeShapeType="1"/>
              </p:cNvSpPr>
              <p:nvPr/>
            </p:nvSpPr>
            <p:spPr bwMode="auto">
              <a:xfrm flipH="1">
                <a:off x="1374" y="2959"/>
                <a:ext cx="248" cy="17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591" name="Oval 12"/>
              <p:cNvSpPr>
                <a:spLocks noChangeArrowheads="1"/>
              </p:cNvSpPr>
              <p:nvPr/>
            </p:nvSpPr>
            <p:spPr bwMode="auto">
              <a:xfrm>
                <a:off x="1940" y="3158"/>
                <a:ext cx="227" cy="227"/>
              </a:xfrm>
              <a:prstGeom prst="ellipse">
                <a:avLst/>
              </a:prstGeom>
              <a:solidFill>
                <a:schemeClr val="accent1">
                  <a:alpha val="2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3</a:t>
                </a:r>
              </a:p>
            </p:txBody>
          </p:sp>
          <p:sp>
            <p:nvSpPr>
              <p:cNvPr id="24592" name="Line 13"/>
              <p:cNvSpPr>
                <a:spLocks noChangeShapeType="1"/>
              </p:cNvSpPr>
              <p:nvPr/>
            </p:nvSpPr>
            <p:spPr bwMode="auto">
              <a:xfrm>
                <a:off x="1788" y="2946"/>
                <a:ext cx="209" cy="212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593" name="Rectangle 14"/>
              <p:cNvSpPr>
                <a:spLocks noChangeArrowheads="1"/>
              </p:cNvSpPr>
              <p:nvPr/>
            </p:nvSpPr>
            <p:spPr bwMode="auto">
              <a:xfrm>
                <a:off x="1582" y="3566"/>
                <a:ext cx="318" cy="227"/>
              </a:xfrm>
              <a:prstGeom prst="rect">
                <a:avLst/>
              </a:prstGeom>
              <a:solidFill>
                <a:schemeClr val="accent1">
                  <a:alpha val="2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t</a:t>
                </a:r>
              </a:p>
            </p:txBody>
          </p:sp>
          <p:sp>
            <p:nvSpPr>
              <p:cNvPr id="24594" name="Oval 15"/>
              <p:cNvSpPr>
                <a:spLocks noChangeArrowheads="1"/>
              </p:cNvSpPr>
              <p:nvPr/>
            </p:nvSpPr>
            <p:spPr bwMode="auto">
              <a:xfrm>
                <a:off x="2305" y="3551"/>
                <a:ext cx="227" cy="227"/>
              </a:xfrm>
              <a:prstGeom prst="ellipse">
                <a:avLst/>
              </a:prstGeom>
              <a:solidFill>
                <a:schemeClr val="accent1">
                  <a:alpha val="2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4</a:t>
                </a:r>
              </a:p>
            </p:txBody>
          </p:sp>
          <p:sp>
            <p:nvSpPr>
              <p:cNvPr id="24595" name="Line 16"/>
              <p:cNvSpPr>
                <a:spLocks noChangeShapeType="1"/>
              </p:cNvSpPr>
              <p:nvPr/>
            </p:nvSpPr>
            <p:spPr bwMode="auto">
              <a:xfrm flipH="1">
                <a:off x="1733" y="3381"/>
                <a:ext cx="248" cy="17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596" name="Line 17"/>
              <p:cNvSpPr>
                <a:spLocks noChangeShapeType="1"/>
              </p:cNvSpPr>
              <p:nvPr/>
            </p:nvSpPr>
            <p:spPr bwMode="auto">
              <a:xfrm>
                <a:off x="2151" y="3352"/>
                <a:ext cx="209" cy="20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597" name="Rectangle 18"/>
              <p:cNvSpPr>
                <a:spLocks noChangeArrowheads="1"/>
              </p:cNvSpPr>
              <p:nvPr/>
            </p:nvSpPr>
            <p:spPr bwMode="auto">
              <a:xfrm>
                <a:off x="1972" y="3929"/>
                <a:ext cx="318" cy="227"/>
              </a:xfrm>
              <a:prstGeom prst="rect">
                <a:avLst/>
              </a:prstGeom>
              <a:solidFill>
                <a:schemeClr val="accent1">
                  <a:alpha val="2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M</a:t>
                </a:r>
              </a:p>
            </p:txBody>
          </p:sp>
          <p:sp>
            <p:nvSpPr>
              <p:cNvPr id="24598" name="Rectangle 19"/>
              <p:cNvSpPr>
                <a:spLocks noChangeArrowheads="1"/>
              </p:cNvSpPr>
              <p:nvPr/>
            </p:nvSpPr>
            <p:spPr bwMode="auto">
              <a:xfrm>
                <a:off x="2517" y="3929"/>
                <a:ext cx="318" cy="227"/>
              </a:xfrm>
              <a:prstGeom prst="rect">
                <a:avLst/>
              </a:prstGeom>
              <a:solidFill>
                <a:schemeClr val="accent1">
                  <a:alpha val="2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s</a:t>
                </a:r>
              </a:p>
            </p:txBody>
          </p:sp>
          <p:sp>
            <p:nvSpPr>
              <p:cNvPr id="24599" name="Line 20"/>
              <p:cNvSpPr>
                <a:spLocks noChangeShapeType="1"/>
              </p:cNvSpPr>
              <p:nvPr/>
            </p:nvSpPr>
            <p:spPr bwMode="auto">
              <a:xfrm flipH="1">
                <a:off x="2127" y="3766"/>
                <a:ext cx="218" cy="15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600" name="Line 21"/>
              <p:cNvSpPr>
                <a:spLocks noChangeShapeType="1"/>
              </p:cNvSpPr>
              <p:nvPr/>
            </p:nvSpPr>
            <p:spPr bwMode="auto">
              <a:xfrm>
                <a:off x="2520" y="3747"/>
                <a:ext cx="173" cy="17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601" name="Rectangle 22"/>
              <p:cNvSpPr>
                <a:spLocks noChangeArrowheads="1"/>
              </p:cNvSpPr>
              <p:nvPr/>
            </p:nvSpPr>
            <p:spPr bwMode="auto">
              <a:xfrm>
                <a:off x="1719" y="2478"/>
                <a:ext cx="318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Y</a:t>
                </a:r>
              </a:p>
            </p:txBody>
          </p:sp>
          <p:sp>
            <p:nvSpPr>
              <p:cNvPr id="24602" name="Rectangle 23"/>
              <p:cNvSpPr>
                <a:spLocks noChangeArrowheads="1"/>
              </p:cNvSpPr>
              <p:nvPr/>
            </p:nvSpPr>
            <p:spPr bwMode="auto">
              <a:xfrm>
                <a:off x="1338" y="2841"/>
                <a:ext cx="318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Y</a:t>
                </a:r>
              </a:p>
            </p:txBody>
          </p:sp>
          <p:sp>
            <p:nvSpPr>
              <p:cNvPr id="24603" name="Rectangle 24"/>
              <p:cNvSpPr>
                <a:spLocks noChangeArrowheads="1"/>
              </p:cNvSpPr>
              <p:nvPr/>
            </p:nvSpPr>
            <p:spPr bwMode="auto">
              <a:xfrm>
                <a:off x="1706" y="3267"/>
                <a:ext cx="318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Y</a:t>
                </a:r>
              </a:p>
            </p:txBody>
          </p:sp>
          <p:sp>
            <p:nvSpPr>
              <p:cNvPr id="24604" name="Rectangle 25"/>
              <p:cNvSpPr>
                <a:spLocks noChangeArrowheads="1"/>
              </p:cNvSpPr>
              <p:nvPr/>
            </p:nvSpPr>
            <p:spPr bwMode="auto">
              <a:xfrm>
                <a:off x="2069" y="3657"/>
                <a:ext cx="318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Y</a:t>
                </a:r>
              </a:p>
            </p:txBody>
          </p:sp>
          <p:sp>
            <p:nvSpPr>
              <p:cNvPr id="24605" name="Rectangle 26"/>
              <p:cNvSpPr>
                <a:spLocks noChangeArrowheads="1"/>
              </p:cNvSpPr>
              <p:nvPr/>
            </p:nvSpPr>
            <p:spPr bwMode="auto">
              <a:xfrm>
                <a:off x="2233" y="2451"/>
                <a:ext cx="318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N</a:t>
                </a:r>
              </a:p>
            </p:txBody>
          </p:sp>
          <p:sp>
            <p:nvSpPr>
              <p:cNvPr id="24606" name="Rectangle 27"/>
              <p:cNvSpPr>
                <a:spLocks noChangeArrowheads="1"/>
              </p:cNvSpPr>
              <p:nvPr/>
            </p:nvSpPr>
            <p:spPr bwMode="auto">
              <a:xfrm>
                <a:off x="1783" y="2853"/>
                <a:ext cx="318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N</a:t>
                </a:r>
              </a:p>
            </p:txBody>
          </p:sp>
          <p:sp>
            <p:nvSpPr>
              <p:cNvPr id="24607" name="Rectangle 28"/>
              <p:cNvSpPr>
                <a:spLocks noChangeArrowheads="1"/>
              </p:cNvSpPr>
              <p:nvPr/>
            </p:nvSpPr>
            <p:spPr bwMode="auto">
              <a:xfrm>
                <a:off x="2136" y="3255"/>
                <a:ext cx="318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N</a:t>
                </a:r>
              </a:p>
            </p:txBody>
          </p:sp>
          <p:sp>
            <p:nvSpPr>
              <p:cNvPr id="24608" name="Rectangle 29"/>
              <p:cNvSpPr>
                <a:spLocks noChangeArrowheads="1"/>
              </p:cNvSpPr>
              <p:nvPr/>
            </p:nvSpPr>
            <p:spPr bwMode="auto">
              <a:xfrm>
                <a:off x="2499" y="3651"/>
                <a:ext cx="318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2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charset="-120"/>
                  </a:defRPr>
                </a:lvl9pPr>
              </a:lstStyle>
              <a:p>
                <a:pPr algn="ctr" eaLnBrk="1" hangingPunct="1"/>
                <a:r>
                  <a:rPr lang="en-US" altLang="zh-TW">
                    <a:solidFill>
                      <a:srgbClr val="000066"/>
                    </a:solidFill>
                  </a:rPr>
                  <a:t>N</a:t>
                </a:r>
              </a:p>
            </p:txBody>
          </p:sp>
        </p:grpSp>
        <p:sp>
          <p:nvSpPr>
            <p:cNvPr id="24583" name="Text Box 33"/>
            <p:cNvSpPr txBox="1">
              <a:spLocks noChangeArrowheads="1"/>
            </p:cNvSpPr>
            <p:nvPr/>
          </p:nvSpPr>
          <p:spPr bwMode="auto">
            <a:xfrm>
              <a:off x="204" y="4029"/>
              <a:ext cx="5261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47675" indent="-2667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Times New Roman" pitchFamily="18" charset="0"/>
                <a:buChar char="–"/>
              </a:pPr>
              <a:r>
                <a:rPr lang="en-US" altLang="zh-TW" sz="2200">
                  <a:latin typeface="Times New Roman" pitchFamily="18" charset="0"/>
                </a:rPr>
                <a:t>question: how to design the tree to make it most efficient?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7" name="群組 2"/>
          <p:cNvGrpSpPr>
            <a:grpSpLocks/>
          </p:cNvGrpSpPr>
          <p:nvPr/>
        </p:nvGrpSpPr>
        <p:grpSpPr bwMode="auto">
          <a:xfrm>
            <a:off x="107950" y="784225"/>
            <a:ext cx="8920163" cy="5868988"/>
            <a:chOff x="107950" y="784225"/>
            <a:chExt cx="8920163" cy="5868988"/>
          </a:xfrm>
        </p:grpSpPr>
        <p:pic>
          <p:nvPicPr>
            <p:cNvPr id="26628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950" y="784225"/>
              <a:ext cx="8920163" cy="58689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6629" name="矩形 1"/>
            <p:cNvSpPr>
              <a:spLocks noChangeArrowheads="1"/>
            </p:cNvSpPr>
            <p:nvPr/>
          </p:nvSpPr>
          <p:spPr bwMode="auto">
            <a:xfrm>
              <a:off x="5522619" y="5153417"/>
              <a:ext cx="1569660" cy="5078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zh-TW" altLang="en-US" sz="180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純度變高最多</a:t>
              </a:r>
              <a:endParaRPr lang="en-US" altLang="zh-TW" sz="1800"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</p:grpSp>
      <p:sp>
        <p:nvSpPr>
          <p:cNvPr id="26626" name="文字方塊 1"/>
          <p:cNvSpPr txBox="1">
            <a:spLocks noChangeArrowheads="1"/>
          </p:cNvSpPr>
          <p:nvPr/>
        </p:nvSpPr>
        <p:spPr bwMode="auto">
          <a:xfrm>
            <a:off x="360363" y="360363"/>
            <a:ext cx="2546350" cy="5540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000" b="1" u="sng" dirty="0">
                <a:latin typeface="Times New Roman" pitchFamily="18" charset="0"/>
                <a:cs typeface="Times New Roman" pitchFamily="18" charset="0"/>
              </a:rPr>
              <a:t>Node Splitting</a:t>
            </a:r>
            <a:endParaRPr lang="zh-TW" altLang="en-US" sz="3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889772" y="701998"/>
            <a:ext cx="754236" cy="4227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200" dirty="0" smtClean="0">
                <a:solidFill>
                  <a:srgbClr val="FF0000"/>
                </a:solidFill>
              </a:rPr>
              <a:t>Goal</a:t>
            </a:r>
            <a:endParaRPr lang="zh-TW" altLang="en-US" sz="2200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5652120" y="701998"/>
            <a:ext cx="754236" cy="4227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200" dirty="0" smtClean="0">
                <a:solidFill>
                  <a:srgbClr val="FF0000"/>
                </a:solidFill>
              </a:rPr>
              <a:t>Goal</a:t>
            </a:r>
            <a:endParaRPr lang="zh-TW" altLang="en-US" sz="2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矩形 7"/>
              <p:cNvSpPr/>
              <p:nvPr/>
            </p:nvSpPr>
            <p:spPr>
              <a:xfrm>
                <a:off x="2987824" y="2132856"/>
                <a:ext cx="1152128" cy="42274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2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(1−</m:t>
                      </m:r>
                      <m:r>
                        <a:rPr lang="en-US" altLang="zh-TW" sz="2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altLang="zh-TW" sz="2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TW" altLang="en-US" sz="2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矩形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2132856"/>
                <a:ext cx="1152128" cy="422746"/>
              </a:xfrm>
              <a:prstGeom prst="rect">
                <a:avLst/>
              </a:prstGeom>
              <a:blipFill rotWithShape="1">
                <a:blip r:embed="rId3"/>
                <a:stretch>
                  <a:fillRect l="-3175" b="-1884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矩形 8"/>
          <p:cNvSpPr/>
          <p:nvPr/>
        </p:nvSpPr>
        <p:spPr>
          <a:xfrm>
            <a:off x="3203848" y="1700808"/>
            <a:ext cx="1152128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S </a:t>
            </a:r>
            <a:r>
              <a:rPr lang="en-US" altLang="zh-TW" dirty="0" err="1" smtClean="0">
                <a:solidFill>
                  <a:schemeClr val="tx1"/>
                </a:solidFill>
              </a:rPr>
              <a:t>s</a:t>
            </a:r>
            <a:r>
              <a:rPr lang="en-US" altLang="zh-TW" dirty="0" smtClean="0">
                <a:solidFill>
                  <a:schemeClr val="tx1"/>
                </a:solidFill>
              </a:rPr>
              <a:t> M t  </a:t>
            </a:r>
            <a:r>
              <a:rPr lang="en-US" altLang="zh-TW" dirty="0" err="1" smtClean="0">
                <a:solidFill>
                  <a:schemeClr val="tx1"/>
                </a:solidFill>
              </a:rPr>
              <a:t>T</a:t>
            </a:r>
            <a:endParaRPr lang="zh-TW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矩形 9"/>
              <p:cNvSpPr/>
              <p:nvPr/>
            </p:nvSpPr>
            <p:spPr>
              <a:xfrm>
                <a:off x="4469779" y="3292525"/>
                <a:ext cx="1837669" cy="42274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2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𝐻</m:t>
                      </m:r>
                      <m:r>
                        <a:rPr lang="en-US" altLang="zh-TW" sz="2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altLang="zh-TW" sz="2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𝑏</m:t>
                      </m:r>
                      <m:r>
                        <a:rPr lang="en-US" altLang="zh-TW" sz="2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)(1−</m:t>
                      </m:r>
                      <m:r>
                        <a:rPr lang="en-US" altLang="zh-TW" sz="2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altLang="zh-TW" sz="2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TW" altLang="en-US" sz="2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矩形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779" y="3292525"/>
                <a:ext cx="1837669" cy="422746"/>
              </a:xfrm>
              <a:prstGeom prst="rect">
                <a:avLst/>
              </a:prstGeom>
              <a:blipFill rotWithShape="1">
                <a:blip r:embed="rId4"/>
                <a:stretch>
                  <a:fillRect b="-1884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矩形 10"/>
              <p:cNvSpPr/>
              <p:nvPr/>
            </p:nvSpPr>
            <p:spPr>
              <a:xfrm>
                <a:off x="144016" y="3366294"/>
                <a:ext cx="1043608" cy="42274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2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𝐻</m:t>
                      </m:r>
                      <m:r>
                        <a:rPr lang="en-US" altLang="zh-TW" sz="2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altLang="zh-TW" sz="2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</m:t>
                      </m:r>
                      <m:r>
                        <a:rPr lang="en-US" altLang="zh-TW" sz="2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)⋅</m:t>
                      </m:r>
                      <m:r>
                        <a:rPr lang="en-US" altLang="zh-TW" sz="2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zh-TW" altLang="en-US" sz="2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矩形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016" y="3366294"/>
                <a:ext cx="1043608" cy="422746"/>
              </a:xfrm>
              <a:prstGeom prst="rect">
                <a:avLst/>
              </a:prstGeom>
              <a:blipFill rotWithShape="1">
                <a:blip r:embed="rId5"/>
                <a:stretch>
                  <a:fillRect l="-9357" b="-1714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9375" y="219075"/>
            <a:ext cx="8229600" cy="530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zh-TW" sz="3300" b="1" smtClean="0">
                <a:latin typeface="Times New Roman" pitchFamily="18" charset="0"/>
              </a:rPr>
              <a:t>Splitting Criteria for the Decision Tree</a:t>
            </a:r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560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560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5606" name="Rectangle 11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5607" name="Rectangle 13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5608" name="Rectangle 15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560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5610" name="Rectangle 30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5611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5612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grpSp>
        <p:nvGrpSpPr>
          <p:cNvPr id="25613" name="Group 55"/>
          <p:cNvGrpSpPr>
            <a:grpSpLocks/>
          </p:cNvGrpSpPr>
          <p:nvPr/>
        </p:nvGrpSpPr>
        <p:grpSpPr bwMode="auto">
          <a:xfrm>
            <a:off x="0" y="884238"/>
            <a:ext cx="8782050" cy="6029325"/>
            <a:chOff x="0" y="557"/>
            <a:chExt cx="5532" cy="3798"/>
          </a:xfrm>
        </p:grpSpPr>
        <p:sp>
          <p:nvSpPr>
            <p:cNvPr id="25614" name="Rectangle 3"/>
            <p:cNvSpPr>
              <a:spLocks noChangeArrowheads="1"/>
            </p:cNvSpPr>
            <p:nvPr/>
          </p:nvSpPr>
          <p:spPr bwMode="auto">
            <a:xfrm>
              <a:off x="0" y="557"/>
              <a:ext cx="5532" cy="37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177800" indent="-1778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625475" indent="-268288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50938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70000"/>
                </a:lnSpc>
                <a:buFontTx/>
                <a:buChar char="•"/>
              </a:pPr>
              <a:r>
                <a:rPr lang="en-US" altLang="zh-TW" sz="2000" b="1">
                  <a:latin typeface="Times New Roman" pitchFamily="18" charset="0"/>
                </a:rPr>
                <a:t>Assume a Node n is to be split into nodes a and b</a:t>
              </a:r>
            </a:p>
            <a:p>
              <a:pPr lvl="1" eaLnBrk="1" hangingPunct="1">
                <a:lnSpc>
                  <a:spcPct val="70000"/>
                </a:lnSpc>
                <a:spcBef>
                  <a:spcPct val="20000"/>
                </a:spcBef>
                <a:spcAft>
                  <a:spcPct val="20000"/>
                </a:spcAft>
                <a:buFontTx/>
                <a:buChar char="–"/>
              </a:pPr>
              <a:r>
                <a:rPr lang="en-US" altLang="zh-TW">
                  <a:latin typeface="Times New Roman" pitchFamily="18" charset="0"/>
                </a:rPr>
                <a:t>weighted entropy</a:t>
              </a:r>
            </a:p>
            <a:p>
              <a:pPr lvl="2" eaLnBrk="1" hangingPunct="1">
                <a:lnSpc>
                  <a:spcPct val="70000"/>
                </a:lnSpc>
              </a:pPr>
              <a:r>
                <a:rPr lang="en-US" altLang="zh-TW" sz="1600">
                  <a:latin typeface="Times New Roman" pitchFamily="18" charset="0"/>
                </a:rPr>
                <a:t>     </a:t>
              </a:r>
              <a:r>
                <a:rPr lang="en-US" altLang="zh-TW" sz="1600" baseline="-25000">
                  <a:latin typeface="Times New Roman" pitchFamily="18" charset="0"/>
                </a:rPr>
                <a:t>=</a:t>
              </a:r>
            </a:p>
            <a:p>
              <a:pPr lvl="2" eaLnBrk="1" hangingPunct="1">
                <a:lnSpc>
                  <a:spcPct val="70000"/>
                </a:lnSpc>
                <a:spcBef>
                  <a:spcPct val="100000"/>
                </a:spcBef>
              </a:pPr>
              <a:r>
                <a:rPr lang="en-US" altLang="zh-TW" sz="1600">
                  <a:latin typeface="Times New Roman" pitchFamily="18" charset="0"/>
                </a:rPr>
                <a:t>	                   </a:t>
              </a:r>
              <a:r>
                <a:rPr lang="en-US" altLang="zh-TW">
                  <a:latin typeface="Times New Roman" pitchFamily="18" charset="0"/>
                </a:rPr>
                <a:t>: percentage of data samples for class i at node n</a:t>
              </a:r>
            </a:p>
            <a:p>
              <a:pPr lvl="2" eaLnBrk="1" hangingPunct="1">
                <a:lnSpc>
                  <a:spcPct val="70000"/>
                </a:lnSpc>
                <a:spcBef>
                  <a:spcPct val="30000"/>
                </a:spcBef>
              </a:pPr>
              <a:r>
                <a:rPr lang="en-US" altLang="zh-TW">
                  <a:latin typeface="Times New Roman" pitchFamily="18" charset="0"/>
                </a:rPr>
                <a:t>              p(n):  prior probability of n, percentage of samples at node n out of total   	           number of samples</a:t>
              </a:r>
            </a:p>
            <a:p>
              <a:pPr lvl="1" eaLnBrk="1" hangingPunct="1">
                <a:lnSpc>
                  <a:spcPct val="70000"/>
                </a:lnSpc>
                <a:spcAft>
                  <a:spcPct val="50000"/>
                </a:spcAft>
                <a:buFontTx/>
                <a:buChar char="–"/>
              </a:pPr>
              <a:r>
                <a:rPr lang="en-US" altLang="zh-TW">
                  <a:latin typeface="Times New Roman" pitchFamily="18" charset="0"/>
                </a:rPr>
                <a:t>entropy reduction for the split for a question q</a:t>
              </a:r>
            </a:p>
            <a:p>
              <a:pPr lvl="2" eaLnBrk="1" hangingPunct="1">
                <a:lnSpc>
                  <a:spcPct val="70000"/>
                </a:lnSpc>
                <a:spcBef>
                  <a:spcPct val="25000"/>
                </a:spcBef>
                <a:spcAft>
                  <a:spcPct val="25000"/>
                </a:spcAft>
              </a:pPr>
              <a:endParaRPr lang="en-US" altLang="zh-TW">
                <a:latin typeface="Times New Roman" pitchFamily="18" charset="0"/>
              </a:endParaRPr>
            </a:p>
            <a:p>
              <a:pPr lvl="1" eaLnBrk="1" hangingPunct="1">
                <a:lnSpc>
                  <a:spcPct val="70000"/>
                </a:lnSpc>
                <a:spcAft>
                  <a:spcPct val="50000"/>
                </a:spcAft>
                <a:buFontTx/>
                <a:buChar char="–"/>
              </a:pPr>
              <a:r>
                <a:rPr lang="en-US" altLang="zh-TW">
                  <a:latin typeface="Times New Roman" pitchFamily="18" charset="0"/>
                </a:rPr>
                <a:t>choosing the best question for the split at each node</a:t>
              </a:r>
            </a:p>
            <a:p>
              <a:pPr lvl="2" eaLnBrk="1" hangingPunct="1">
                <a:lnSpc>
                  <a:spcPct val="70000"/>
                </a:lnSpc>
                <a:spcBef>
                  <a:spcPct val="30000"/>
                </a:spcBef>
                <a:spcAft>
                  <a:spcPct val="30000"/>
                </a:spcAft>
              </a:pPr>
              <a:r>
                <a:rPr lang="en-US" altLang="zh-TW">
                  <a:latin typeface="Times New Roman" pitchFamily="18" charset="0"/>
                </a:rPr>
                <a:t>q</a:t>
              </a:r>
              <a:r>
                <a:rPr lang="en-US" altLang="zh-TW" baseline="30000">
                  <a:latin typeface="Times New Roman" pitchFamily="18" charset="0"/>
                </a:rPr>
                <a:t>* </a:t>
              </a:r>
              <a:r>
                <a:rPr lang="en-US" altLang="zh-TW">
                  <a:latin typeface="Times New Roman" pitchFamily="18" charset="0"/>
                </a:rPr>
                <a:t>=</a:t>
              </a:r>
            </a:p>
            <a:p>
              <a:pPr eaLnBrk="1" hangingPunct="1">
                <a:lnSpc>
                  <a:spcPct val="70000"/>
                </a:lnSpc>
                <a:buFontTx/>
                <a:buChar char="•"/>
              </a:pPr>
              <a:r>
                <a:rPr lang="en-US" altLang="zh-TW" sz="2000" b="1">
                  <a:latin typeface="Times New Roman" pitchFamily="18" charset="0"/>
                </a:rPr>
                <a:t>It can be shown</a:t>
              </a:r>
            </a:p>
            <a:p>
              <a:pPr lvl="2" eaLnBrk="1" hangingPunct="1">
                <a:lnSpc>
                  <a:spcPct val="70000"/>
                </a:lnSpc>
                <a:spcBef>
                  <a:spcPct val="30000"/>
                </a:spcBef>
                <a:spcAft>
                  <a:spcPct val="30000"/>
                </a:spcAft>
              </a:pPr>
              <a:endParaRPr lang="en-US" altLang="zh-TW" sz="1600">
                <a:latin typeface="Times New Roman" pitchFamily="18" charset="0"/>
              </a:endParaRPr>
            </a:p>
            <a:p>
              <a:pPr lvl="2" eaLnBrk="1" hangingPunct="1">
                <a:lnSpc>
                  <a:spcPct val="70000"/>
                </a:lnSpc>
                <a:spcBef>
                  <a:spcPct val="30000"/>
                </a:spcBef>
                <a:spcAft>
                  <a:spcPct val="30000"/>
                </a:spcAft>
              </a:pPr>
              <a:endParaRPr lang="en-US" altLang="zh-TW" sz="1600">
                <a:latin typeface="Times New Roman" pitchFamily="18" charset="0"/>
              </a:endParaRPr>
            </a:p>
            <a:p>
              <a:pPr lvl="2" eaLnBrk="1" hangingPunct="1">
                <a:lnSpc>
                  <a:spcPct val="70000"/>
                </a:lnSpc>
                <a:spcBef>
                  <a:spcPct val="30000"/>
                </a:spcBef>
                <a:spcAft>
                  <a:spcPct val="30000"/>
                </a:spcAft>
              </a:pPr>
              <a:endParaRPr lang="en-US" altLang="zh-TW" sz="1600">
                <a:latin typeface="Times New Roman" pitchFamily="18" charset="0"/>
              </a:endParaRPr>
            </a:p>
            <a:p>
              <a:pPr lvl="1" eaLnBrk="1" hangingPunct="1">
                <a:lnSpc>
                  <a:spcPct val="70000"/>
                </a:lnSpc>
                <a:spcBef>
                  <a:spcPct val="80000"/>
                </a:spcBef>
                <a:buFontTx/>
                <a:buChar char="–"/>
              </a:pPr>
              <a:r>
                <a:rPr lang="en-US" altLang="zh-TW">
                  <a:latin typeface="Times New Roman" pitchFamily="18" charset="0"/>
                </a:rPr>
                <a:t>weighting by number of samples also taking into  considerations the reliability of the statistics</a:t>
              </a:r>
            </a:p>
            <a:p>
              <a:pPr eaLnBrk="1" hangingPunct="1">
                <a:lnSpc>
                  <a:spcPct val="70000"/>
                </a:lnSpc>
                <a:spcBef>
                  <a:spcPct val="30000"/>
                </a:spcBef>
                <a:buFontTx/>
                <a:buChar char="•"/>
              </a:pPr>
              <a:r>
                <a:rPr lang="en-US" altLang="zh-TW" sz="2000" b="1">
                  <a:latin typeface="Times New Roman" pitchFamily="18" charset="0"/>
                </a:rPr>
                <a:t>Entropy of the Tree T</a:t>
              </a:r>
            </a:p>
            <a:p>
              <a:pPr lvl="1" eaLnBrk="1" hangingPunct="1">
                <a:lnSpc>
                  <a:spcPct val="70000"/>
                </a:lnSpc>
                <a:buFontTx/>
                <a:buChar char="–"/>
              </a:pPr>
              <a:endParaRPr lang="en-US" altLang="zh-TW">
                <a:latin typeface="Times New Roman" pitchFamily="18" charset="0"/>
              </a:endParaRPr>
            </a:p>
            <a:p>
              <a:pPr lvl="1" eaLnBrk="1" hangingPunct="1">
                <a:lnSpc>
                  <a:spcPct val="70000"/>
                </a:lnSpc>
                <a:buFontTx/>
                <a:buChar char="–"/>
              </a:pPr>
              <a:endParaRPr lang="en-US" altLang="zh-TW">
                <a:latin typeface="Times New Roman" pitchFamily="18" charset="0"/>
              </a:endParaRPr>
            </a:p>
            <a:p>
              <a:pPr lvl="1" eaLnBrk="1" hangingPunct="1">
                <a:lnSpc>
                  <a:spcPct val="70000"/>
                </a:lnSpc>
                <a:buFontTx/>
                <a:buChar char="–"/>
              </a:pPr>
              <a:endParaRPr lang="en-US" altLang="zh-TW" sz="1600">
                <a:latin typeface="Times New Roman" pitchFamily="18" charset="0"/>
              </a:endParaRPr>
            </a:p>
            <a:p>
              <a:pPr lvl="1" eaLnBrk="1" hangingPunct="1">
                <a:lnSpc>
                  <a:spcPct val="70000"/>
                </a:lnSpc>
                <a:buFontTx/>
                <a:buChar char="–"/>
              </a:pPr>
              <a:r>
                <a:rPr lang="en-US" altLang="zh-TW">
                  <a:latin typeface="Times New Roman" pitchFamily="18" charset="0"/>
                </a:rPr>
                <a:t>the tree-growing (splitting) process repeatedly reduces</a:t>
              </a:r>
              <a:endParaRPr lang="en-US" altLang="zh-TW" sz="1200">
                <a:latin typeface="Times New Roman" pitchFamily="18" charset="0"/>
              </a:endParaRPr>
            </a:p>
          </p:txBody>
        </p:sp>
        <p:graphicFrame>
          <p:nvGraphicFramePr>
            <p:cNvPr id="25615" name="Object 4"/>
            <p:cNvGraphicFramePr>
              <a:graphicFrameLocks noChangeAspect="1"/>
            </p:cNvGraphicFramePr>
            <p:nvPr/>
          </p:nvGraphicFramePr>
          <p:xfrm>
            <a:off x="601" y="899"/>
            <a:ext cx="187" cy="1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539" name="方程式" r:id="rId3" imgW="203024" imgH="203024" progId="Equation.3">
                    <p:embed/>
                  </p:oleObj>
                </mc:Choice>
                <mc:Fallback>
                  <p:oleObj name="方程式" r:id="rId3" imgW="203024" imgH="203024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1" y="899"/>
                          <a:ext cx="187" cy="1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16" name="Object 6"/>
            <p:cNvGraphicFramePr>
              <a:graphicFrameLocks noChangeAspect="1"/>
            </p:cNvGraphicFramePr>
            <p:nvPr/>
          </p:nvGraphicFramePr>
          <p:xfrm>
            <a:off x="1004" y="915"/>
            <a:ext cx="1617" cy="2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540" name="方程式" r:id="rId5" imgW="1675673" imgH="266584" progId="Equation.3">
                    <p:embed/>
                  </p:oleObj>
                </mc:Choice>
                <mc:Fallback>
                  <p:oleObj name="方程式" r:id="rId5" imgW="1675673" imgH="266584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4" y="915"/>
                          <a:ext cx="1617" cy="20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17" name="Object 10"/>
            <p:cNvGraphicFramePr>
              <a:graphicFrameLocks noChangeAspect="1"/>
            </p:cNvGraphicFramePr>
            <p:nvPr/>
          </p:nvGraphicFramePr>
          <p:xfrm>
            <a:off x="948" y="1129"/>
            <a:ext cx="435" cy="2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541" name="方程式" r:id="rId7" imgW="482391" imgH="253890" progId="Equation.3">
                    <p:embed/>
                  </p:oleObj>
                </mc:Choice>
                <mc:Fallback>
                  <p:oleObj name="方程式" r:id="rId7" imgW="482391" imgH="25389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8" y="1129"/>
                          <a:ext cx="435" cy="2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18" name="Object 14"/>
            <p:cNvGraphicFramePr>
              <a:graphicFrameLocks noChangeAspect="1"/>
            </p:cNvGraphicFramePr>
            <p:nvPr/>
          </p:nvGraphicFramePr>
          <p:xfrm>
            <a:off x="586" y="1766"/>
            <a:ext cx="1620" cy="2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542" name="方程式" r:id="rId9" imgW="1600200" imgH="241300" progId="Equation.3">
                    <p:embed/>
                  </p:oleObj>
                </mc:Choice>
                <mc:Fallback>
                  <p:oleObj name="方程式" r:id="rId9" imgW="1600200" imgH="241300" progId="Equation.3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6" y="1766"/>
                          <a:ext cx="1620" cy="2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19" name="Text Box 21"/>
            <p:cNvSpPr txBox="1">
              <a:spLocks noChangeArrowheads="1"/>
            </p:cNvSpPr>
            <p:nvPr/>
          </p:nvSpPr>
          <p:spPr bwMode="auto">
            <a:xfrm>
              <a:off x="790" y="2139"/>
              <a:ext cx="544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altLang="zh-TW" sz="1400">
                  <a:latin typeface="Times New Roman" pitchFamily="18" charset="0"/>
                </a:rPr>
                <a:t>arg max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altLang="zh-TW" sz="1400">
                  <a:latin typeface="Times New Roman" pitchFamily="18" charset="0"/>
                </a:rPr>
                <a:t>q</a:t>
              </a:r>
            </a:p>
          </p:txBody>
        </p:sp>
        <p:graphicFrame>
          <p:nvGraphicFramePr>
            <p:cNvPr id="25620" name="Object 22"/>
            <p:cNvGraphicFramePr>
              <a:graphicFrameLocks noChangeAspect="1"/>
            </p:cNvGraphicFramePr>
            <p:nvPr/>
          </p:nvGraphicFramePr>
          <p:xfrm>
            <a:off x="1270" y="2197"/>
            <a:ext cx="484" cy="2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543" name="方程式" r:id="rId11" imgW="571252" imgH="241195" progId="Equation.3">
                    <p:embed/>
                  </p:oleObj>
                </mc:Choice>
                <mc:Fallback>
                  <p:oleObj name="方程式" r:id="rId11" imgW="571252" imgH="241195" progId="Equation.3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70" y="2197"/>
                          <a:ext cx="484" cy="2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21" name="Object 29"/>
            <p:cNvGraphicFramePr>
              <a:graphicFrameLocks noChangeAspect="1"/>
            </p:cNvGraphicFramePr>
            <p:nvPr/>
          </p:nvGraphicFramePr>
          <p:xfrm>
            <a:off x="678" y="2581"/>
            <a:ext cx="1184" cy="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544" name="方程式" r:id="rId13" imgW="1333500" imgH="241300" progId="Equation.3">
                    <p:embed/>
                  </p:oleObj>
                </mc:Choice>
                <mc:Fallback>
                  <p:oleObj name="方程式" r:id="rId13" imgW="1333500" imgH="241300" progId="Equation.3">
                    <p:embed/>
                    <p:pic>
                      <p:nvPicPr>
                        <p:cNvPr id="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8" y="2581"/>
                          <a:ext cx="1184" cy="2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22" name="Object 32"/>
            <p:cNvGraphicFramePr>
              <a:graphicFrameLocks noChangeAspect="1"/>
            </p:cNvGraphicFramePr>
            <p:nvPr/>
          </p:nvGraphicFramePr>
          <p:xfrm>
            <a:off x="947" y="2808"/>
            <a:ext cx="2160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545" name="方程式" r:id="rId15" imgW="2527300" imgH="254000" progId="Equation.3">
                    <p:embed/>
                  </p:oleObj>
                </mc:Choice>
                <mc:Fallback>
                  <p:oleObj name="方程式" r:id="rId15" imgW="2527300" imgH="254000" progId="Equation.3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7" y="2808"/>
                          <a:ext cx="2160" cy="2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23" name="Text Box 34"/>
            <p:cNvSpPr txBox="1">
              <a:spLocks noChangeArrowheads="1"/>
            </p:cNvSpPr>
            <p:nvPr/>
          </p:nvSpPr>
          <p:spPr bwMode="auto">
            <a:xfrm>
              <a:off x="703" y="2956"/>
              <a:ext cx="3096" cy="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/>
              <a:r>
                <a:rPr lang="en-US" altLang="zh-TW" sz="1600">
                  <a:latin typeface="Times New Roman" pitchFamily="18" charset="0"/>
                </a:rPr>
                <a:t>a(x): distribution in node a,  b(x) distribution in node b</a:t>
              </a:r>
            </a:p>
            <a:p>
              <a:pPr eaLnBrk="1" hangingPunct="1"/>
              <a:r>
                <a:rPr lang="en-US" altLang="zh-TW" sz="1600">
                  <a:latin typeface="Times New Roman" pitchFamily="18" charset="0"/>
                </a:rPr>
                <a:t>n(x): distribution in node n   ,                     : cross entropy</a:t>
              </a:r>
              <a:endParaRPr lang="en-US" altLang="zh-TW"/>
            </a:p>
          </p:txBody>
        </p:sp>
        <p:graphicFrame>
          <p:nvGraphicFramePr>
            <p:cNvPr id="25624" name="Object 35"/>
            <p:cNvGraphicFramePr>
              <a:graphicFrameLocks noChangeAspect="1"/>
            </p:cNvGraphicFramePr>
            <p:nvPr/>
          </p:nvGraphicFramePr>
          <p:xfrm>
            <a:off x="2414" y="3139"/>
            <a:ext cx="451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546" name="方程式" r:id="rId17" imgW="507780" imgH="253890" progId="Equation.3">
                    <p:embed/>
                  </p:oleObj>
                </mc:Choice>
                <mc:Fallback>
                  <p:oleObj name="方程式" r:id="rId17" imgW="507780" imgH="253890" progId="Equation.3">
                    <p:embed/>
                    <p:pic>
                      <p:nvPicPr>
                        <p:cNvPr id="0" name="Object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14" y="3139"/>
                          <a:ext cx="451" cy="1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25" name="Object 12"/>
            <p:cNvGraphicFramePr>
              <a:graphicFrameLocks noChangeAspect="1"/>
            </p:cNvGraphicFramePr>
            <p:nvPr/>
          </p:nvGraphicFramePr>
          <p:xfrm>
            <a:off x="3651" y="4047"/>
            <a:ext cx="363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547" name="方程式" r:id="rId19" imgW="368300" imgH="241300" progId="Equation.3">
                    <p:embed/>
                  </p:oleObj>
                </mc:Choice>
                <mc:Fallback>
                  <p:oleObj name="方程式" r:id="rId19" imgW="368300" imgH="24130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51" y="4047"/>
                          <a:ext cx="363" cy="2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26" name="Object 37"/>
            <p:cNvGraphicFramePr>
              <a:graphicFrameLocks noChangeAspect="1"/>
            </p:cNvGraphicFramePr>
            <p:nvPr/>
          </p:nvGraphicFramePr>
          <p:xfrm>
            <a:off x="458" y="3802"/>
            <a:ext cx="861" cy="2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548" name="方程式" r:id="rId21" imgW="939392" imgH="291973" progId="Equation.3">
                    <p:embed/>
                  </p:oleObj>
                </mc:Choice>
                <mc:Fallback>
                  <p:oleObj name="方程式" r:id="rId21" imgW="939392" imgH="291973" progId="Equation.3">
                    <p:embed/>
                    <p:pic>
                      <p:nvPicPr>
                        <p:cNvPr id="0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8" y="3802"/>
                          <a:ext cx="861" cy="2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27" name="Text Box 39"/>
            <p:cNvSpPr txBox="1">
              <a:spLocks noChangeArrowheads="1"/>
            </p:cNvSpPr>
            <p:nvPr/>
          </p:nvSpPr>
          <p:spPr bwMode="auto">
            <a:xfrm>
              <a:off x="771" y="3943"/>
              <a:ext cx="4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800">
                  <a:latin typeface="Times New Roman" pitchFamily="18" charset="0"/>
                </a:rPr>
                <a:t>terminal n</a:t>
              </a:r>
              <a:endParaRPr lang="en-US" altLang="zh-TW"/>
            </a:p>
          </p:txBody>
        </p:sp>
        <p:sp>
          <p:nvSpPr>
            <p:cNvPr id="25628" name="Text Box 42"/>
            <p:cNvSpPr txBox="1">
              <a:spLocks noChangeArrowheads="1"/>
            </p:cNvSpPr>
            <p:nvPr/>
          </p:nvSpPr>
          <p:spPr bwMode="auto">
            <a:xfrm>
              <a:off x="1178" y="3896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800">
                  <a:latin typeface="Times New Roman" pitchFamily="18" charset="0"/>
                </a:rPr>
                <a:t>n</a:t>
              </a:r>
              <a:endParaRPr lang="en-US" altLang="zh-TW"/>
            </a:p>
          </p:txBody>
        </p:sp>
        <p:sp>
          <p:nvSpPr>
            <p:cNvPr id="25629" name="Text Box 43"/>
            <p:cNvSpPr txBox="1">
              <a:spLocks noChangeArrowheads="1"/>
            </p:cNvSpPr>
            <p:nvPr/>
          </p:nvSpPr>
          <p:spPr bwMode="auto">
            <a:xfrm>
              <a:off x="663" y="996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800">
                  <a:latin typeface="Times New Roman" pitchFamily="18" charset="0"/>
                </a:rPr>
                <a:t>n</a:t>
              </a:r>
              <a:endParaRPr lang="en-US" altLang="zh-TW"/>
            </a:p>
          </p:txBody>
        </p:sp>
        <p:sp>
          <p:nvSpPr>
            <p:cNvPr id="25630" name="Text Box 44"/>
            <p:cNvSpPr txBox="1">
              <a:spLocks noChangeArrowheads="1"/>
            </p:cNvSpPr>
            <p:nvPr/>
          </p:nvSpPr>
          <p:spPr bwMode="auto">
            <a:xfrm>
              <a:off x="754" y="1855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800">
                  <a:latin typeface="Times New Roman" pitchFamily="18" charset="0"/>
                </a:rPr>
                <a:t>n</a:t>
              </a:r>
              <a:endParaRPr lang="en-US" altLang="zh-TW"/>
            </a:p>
          </p:txBody>
        </p:sp>
        <p:sp>
          <p:nvSpPr>
            <p:cNvPr id="25631" name="Text Box 45"/>
            <p:cNvSpPr txBox="1">
              <a:spLocks noChangeArrowheads="1"/>
            </p:cNvSpPr>
            <p:nvPr/>
          </p:nvSpPr>
          <p:spPr bwMode="auto">
            <a:xfrm>
              <a:off x="1241" y="1854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800">
                  <a:latin typeface="Times New Roman" pitchFamily="18" charset="0"/>
                </a:rPr>
                <a:t>n</a:t>
              </a:r>
              <a:endParaRPr lang="en-US" altLang="zh-TW"/>
            </a:p>
          </p:txBody>
        </p:sp>
        <p:sp>
          <p:nvSpPr>
            <p:cNvPr id="25632" name="Text Box 46"/>
            <p:cNvSpPr txBox="1">
              <a:spLocks noChangeArrowheads="1"/>
            </p:cNvSpPr>
            <p:nvPr/>
          </p:nvSpPr>
          <p:spPr bwMode="auto">
            <a:xfrm>
              <a:off x="1583" y="1854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800">
                  <a:latin typeface="Times New Roman" pitchFamily="18" charset="0"/>
                </a:rPr>
                <a:t>a</a:t>
              </a:r>
              <a:endParaRPr lang="en-US" altLang="zh-TW"/>
            </a:p>
          </p:txBody>
        </p:sp>
        <p:sp>
          <p:nvSpPr>
            <p:cNvPr id="25633" name="Text Box 47"/>
            <p:cNvSpPr txBox="1">
              <a:spLocks noChangeArrowheads="1"/>
            </p:cNvSpPr>
            <p:nvPr/>
          </p:nvSpPr>
          <p:spPr bwMode="auto">
            <a:xfrm>
              <a:off x="1900" y="1859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800">
                  <a:latin typeface="Times New Roman" pitchFamily="18" charset="0"/>
                </a:rPr>
                <a:t>b</a:t>
              </a:r>
              <a:endParaRPr lang="en-US" altLang="zh-TW"/>
            </a:p>
          </p:txBody>
        </p:sp>
        <p:sp>
          <p:nvSpPr>
            <p:cNvPr id="25634" name="Text Box 48"/>
            <p:cNvSpPr txBox="1">
              <a:spLocks noChangeArrowheads="1"/>
            </p:cNvSpPr>
            <p:nvPr/>
          </p:nvSpPr>
          <p:spPr bwMode="auto">
            <a:xfrm>
              <a:off x="1444" y="2278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800">
                  <a:latin typeface="Times New Roman" pitchFamily="18" charset="0"/>
                </a:rPr>
                <a:t>n</a:t>
              </a:r>
              <a:endParaRPr lang="en-US" altLang="zh-TW"/>
            </a:p>
          </p:txBody>
        </p:sp>
        <p:sp>
          <p:nvSpPr>
            <p:cNvPr id="25635" name="Text Box 50"/>
            <p:cNvSpPr txBox="1">
              <a:spLocks noChangeArrowheads="1"/>
            </p:cNvSpPr>
            <p:nvPr/>
          </p:nvSpPr>
          <p:spPr bwMode="auto">
            <a:xfrm>
              <a:off x="833" y="2679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800">
                  <a:latin typeface="Times New Roman" pitchFamily="18" charset="0"/>
                </a:rPr>
                <a:t>n</a:t>
              </a:r>
              <a:endParaRPr lang="en-US" altLang="zh-TW"/>
            </a:p>
          </p:txBody>
        </p:sp>
        <p:sp>
          <p:nvSpPr>
            <p:cNvPr id="25636" name="Text Box 51"/>
            <p:cNvSpPr txBox="1">
              <a:spLocks noChangeArrowheads="1"/>
            </p:cNvSpPr>
            <p:nvPr/>
          </p:nvSpPr>
          <p:spPr bwMode="auto">
            <a:xfrm>
              <a:off x="1105" y="2672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800">
                  <a:latin typeface="Times New Roman" pitchFamily="18" charset="0"/>
                </a:rPr>
                <a:t>n</a:t>
              </a:r>
              <a:endParaRPr lang="en-US" altLang="zh-TW"/>
            </a:p>
          </p:txBody>
        </p:sp>
        <p:sp>
          <p:nvSpPr>
            <p:cNvPr id="25637" name="Text Box 52"/>
            <p:cNvSpPr txBox="1">
              <a:spLocks noChangeArrowheads="1"/>
            </p:cNvSpPr>
            <p:nvPr/>
          </p:nvSpPr>
          <p:spPr bwMode="auto">
            <a:xfrm>
              <a:off x="1411" y="2678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800">
                  <a:latin typeface="Times New Roman" pitchFamily="18" charset="0"/>
                </a:rPr>
                <a:t>a</a:t>
              </a:r>
              <a:endParaRPr lang="en-US" altLang="zh-TW"/>
            </a:p>
          </p:txBody>
        </p:sp>
        <p:sp>
          <p:nvSpPr>
            <p:cNvPr id="25638" name="Text Box 53"/>
            <p:cNvSpPr txBox="1">
              <a:spLocks noChangeArrowheads="1"/>
            </p:cNvSpPr>
            <p:nvPr/>
          </p:nvSpPr>
          <p:spPr bwMode="auto">
            <a:xfrm>
              <a:off x="1689" y="2689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lnSpc>
                  <a:spcPct val="96000"/>
                </a:lnSpc>
              </a:pPr>
              <a:r>
                <a:rPr lang="en-US" altLang="zh-TW" sz="800">
                  <a:latin typeface="Times New Roman" pitchFamily="18" charset="0"/>
                </a:rPr>
                <a:t>b</a:t>
              </a:r>
              <a:endParaRPr lang="en-US" altLang="zh-TW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241300"/>
            <a:ext cx="9067800" cy="50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zh-TW" sz="3300" b="1" smtClean="0">
                <a:latin typeface="Times New Roman" pitchFamily="18" charset="0"/>
              </a:rPr>
              <a:t>Training Triphone Models with Decision Trees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0" y="908050"/>
            <a:ext cx="9139238" cy="5949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7800" indent="-177800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zh-TW" sz="2400" b="1" dirty="0" smtClean="0">
                <a:latin typeface="Times New Roman" pitchFamily="18" charset="0"/>
              </a:rPr>
              <a:t>Construct a tree for each state of each base phoneme (including all possible context dependency)</a:t>
            </a:r>
            <a:r>
              <a:rPr lang="en-US" altLang="zh-TW" sz="2000" b="1" dirty="0" smtClean="0">
                <a:latin typeface="Times New Roman" pitchFamily="18" charset="0"/>
              </a:rPr>
              <a:t> </a:t>
            </a:r>
          </a:p>
          <a:p>
            <a:pPr marL="625475" lvl="1" indent="-268288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zh-TW" sz="2200" dirty="0" smtClean="0">
                <a:latin typeface="Times New Roman" pitchFamily="18" charset="0"/>
              </a:rPr>
              <a:t>e.g. 50 phonemes, 5 states each HMM</a:t>
            </a:r>
          </a:p>
          <a:p>
            <a:pPr marL="1227138" lvl="2" indent="-153988" eaLnBrk="1" hangingPunct="1">
              <a:lnSpc>
                <a:spcPct val="80000"/>
              </a:lnSpc>
              <a:spcBef>
                <a:spcPct val="30000"/>
              </a:spcBef>
              <a:buClr>
                <a:schemeClr val="tx2"/>
              </a:buClr>
              <a:buFontTx/>
              <a:buNone/>
            </a:pPr>
            <a:r>
              <a:rPr lang="en-US" altLang="zh-TW" sz="1800" dirty="0" smtClean="0">
                <a:solidFill>
                  <a:schemeClr val="tx2"/>
                </a:solidFill>
                <a:latin typeface="Times New Roman" pitchFamily="18" charset="0"/>
              </a:rPr>
              <a:t>5*50=250 trees</a:t>
            </a:r>
            <a:r>
              <a:rPr lang="en-US" altLang="zh-TW" sz="1800" dirty="0" smtClean="0">
                <a:latin typeface="Times New Roman" pitchFamily="18" charset="0"/>
                <a:cs typeface="Arial" charset="0"/>
              </a:rPr>
              <a:t> </a:t>
            </a:r>
            <a:r>
              <a:rPr lang="en-US" altLang="zh-TW" sz="1800" dirty="0" smtClean="0">
                <a:latin typeface="Times New Roman" pitchFamily="18" charset="0"/>
              </a:rPr>
              <a:t> </a:t>
            </a:r>
          </a:p>
          <a:p>
            <a:pPr marL="177800" indent="-177800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zh-TW" sz="2400" b="1" dirty="0" smtClean="0">
                <a:latin typeface="Times New Roman" pitchFamily="18" charset="0"/>
                <a:cs typeface="Arial" charset="0"/>
              </a:rPr>
              <a:t>Develop a set of questions from phonetic knowledge</a:t>
            </a:r>
          </a:p>
          <a:p>
            <a:pPr marL="177800" indent="-177800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zh-TW" sz="2400" b="1" dirty="0" smtClean="0">
                <a:latin typeface="Times New Roman" pitchFamily="18" charset="0"/>
                <a:cs typeface="Arial" charset="0"/>
              </a:rPr>
              <a:t>Grow the tree starting from the root node with all available training data</a:t>
            </a:r>
          </a:p>
          <a:p>
            <a:pPr marL="177800" indent="-177800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zh-TW" sz="2400" b="1" dirty="0" smtClean="0">
                <a:latin typeface="Times New Roman" pitchFamily="18" charset="0"/>
                <a:cs typeface="Arial" charset="0"/>
              </a:rPr>
              <a:t>Some stop criteria determine the final structure of the trees</a:t>
            </a:r>
          </a:p>
          <a:p>
            <a:pPr marL="625475" lvl="1" indent="-268288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zh-TW" sz="2200" dirty="0" smtClean="0">
                <a:latin typeface="Times New Roman" pitchFamily="18" charset="0"/>
                <a:cs typeface="Arial" charset="0"/>
              </a:rPr>
              <a:t>e.g. minimum entropy reduction, minimum number of samples in each leaf node</a:t>
            </a:r>
          </a:p>
          <a:p>
            <a:pPr marL="177800" indent="-177800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zh-TW" sz="2400" b="1" dirty="0" smtClean="0">
                <a:latin typeface="Times New Roman" pitchFamily="18" charset="0"/>
                <a:cs typeface="Arial" charset="0"/>
              </a:rPr>
              <a:t>For any unseen </a:t>
            </a:r>
            <a:r>
              <a:rPr lang="en-US" altLang="zh-TW" sz="2400" b="1" dirty="0" err="1" smtClean="0">
                <a:latin typeface="Times New Roman" pitchFamily="18" charset="0"/>
                <a:cs typeface="Arial" charset="0"/>
              </a:rPr>
              <a:t>triphone</a:t>
            </a:r>
            <a:r>
              <a:rPr lang="en-US" altLang="zh-TW" sz="2400" b="1" dirty="0" smtClean="0">
                <a:latin typeface="Times New Roman" pitchFamily="18" charset="0"/>
                <a:cs typeface="Arial" charset="0"/>
              </a:rPr>
              <a:t>, traversal across the tree by answering the questions leading to the most appropriate state distribution</a:t>
            </a:r>
          </a:p>
          <a:p>
            <a:pPr marL="177800" indent="-177800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zh-TW" sz="2400" b="1" dirty="0" smtClean="0">
                <a:latin typeface="Times New Roman" pitchFamily="18" charset="0"/>
                <a:cs typeface="Arial" charset="0"/>
              </a:rPr>
              <a:t>The </a:t>
            </a:r>
            <a:r>
              <a:rPr lang="en-US" altLang="zh-TW" sz="2400" b="1" dirty="0" err="1" smtClean="0">
                <a:latin typeface="Times New Roman" pitchFamily="18" charset="0"/>
                <a:cs typeface="Arial" charset="0"/>
              </a:rPr>
              <a:t>Gaussion</a:t>
            </a:r>
            <a:r>
              <a:rPr lang="en-US" altLang="zh-TW" sz="2400" b="1" dirty="0" smtClean="0">
                <a:latin typeface="Times New Roman" pitchFamily="18" charset="0"/>
                <a:cs typeface="Arial" charset="0"/>
              </a:rPr>
              <a:t> mixture distribution for each state of a phoneme model for contexts with similar linguistic properties are “tied” together, sharing the same training data and parameters</a:t>
            </a:r>
          </a:p>
          <a:p>
            <a:pPr marL="177800" indent="-177800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zh-TW" sz="2400" b="1" dirty="0" smtClean="0">
                <a:latin typeface="Times New Roman" pitchFamily="18" charset="0"/>
                <a:cs typeface="Arial" charset="0"/>
              </a:rPr>
              <a:t>The classification is both data-driven and linguistic-knowledge-driven</a:t>
            </a:r>
          </a:p>
          <a:p>
            <a:pPr marL="177800" indent="-177800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zh-TW" sz="2400" b="1" dirty="0" smtClean="0">
                <a:latin typeface="Times New Roman" pitchFamily="18" charset="0"/>
                <a:cs typeface="Arial" charset="0"/>
              </a:rPr>
              <a:t>Further approaches such as tree pruning and composite questions </a:t>
            </a:r>
          </a:p>
          <a:p>
            <a:pPr marL="177800" indent="-177800" eaLnBrk="1" hangingPunct="1">
              <a:lnSpc>
                <a:spcPct val="80000"/>
              </a:lnSpc>
              <a:spcBef>
                <a:spcPct val="30000"/>
              </a:spcBef>
              <a:buFontTx/>
              <a:buNone/>
            </a:pPr>
            <a:r>
              <a:rPr lang="en-US" altLang="zh-TW" sz="2400" b="1" dirty="0" smtClean="0">
                <a:latin typeface="Times New Roman" pitchFamily="18" charset="0"/>
                <a:cs typeface="Arial" charset="0"/>
              </a:rPr>
              <a:t>	(e.g.                    )</a:t>
            </a:r>
          </a:p>
        </p:txBody>
      </p:sp>
      <p:sp>
        <p:nvSpPr>
          <p:cNvPr id="27652" name="Text Box 10"/>
          <p:cNvSpPr txBox="1">
            <a:spLocks noChangeArrowheads="1"/>
          </p:cNvSpPr>
          <p:nvPr/>
        </p:nvSpPr>
        <p:spPr bwMode="auto">
          <a:xfrm>
            <a:off x="5219700" y="54927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/>
          </a:p>
        </p:txBody>
      </p:sp>
      <p:sp>
        <p:nvSpPr>
          <p:cNvPr id="27653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graphicFrame>
        <p:nvGraphicFramePr>
          <p:cNvPr id="27654" name="Object 40"/>
          <p:cNvGraphicFramePr>
            <a:graphicFrameLocks noChangeAspect="1"/>
          </p:cNvGraphicFramePr>
          <p:nvPr/>
        </p:nvGraphicFramePr>
        <p:xfrm>
          <a:off x="919163" y="6156325"/>
          <a:ext cx="128587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5" name="方程式" r:id="rId3" imgW="533169" imgH="253890" progId="Equation.3">
                  <p:embed/>
                </p:oleObj>
              </mc:Choice>
              <mc:Fallback>
                <p:oleObj name="方程式" r:id="rId3" imgW="533169" imgH="25389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9163" y="6156325"/>
                        <a:ext cx="1285875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0"/>
            <a:ext cx="9144000" cy="72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l" eaLnBrk="1" hangingPunct="1"/>
            <a:r>
              <a:rPr lang="en-US" altLang="zh-TW" sz="3300" b="1" smtClean="0">
                <a:latin typeface="Times New Roman" pitchFamily="18" charset="0"/>
              </a:rPr>
              <a:t>Training Tri-phone Models with Decision Trees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5095875" y="5141913"/>
            <a:ext cx="4048125" cy="1600200"/>
          </a:xfrm>
          <a:prstGeom prst="rect">
            <a:avLst/>
          </a:prstGeom>
          <a:solidFill>
            <a:srgbClr val="CCECFF">
              <a:alpha val="50195"/>
            </a:srgbClr>
          </a:solidFill>
          <a:ln w="19050">
            <a:solidFill>
              <a:srgbClr val="0099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zh-TW" sz="2000" b="1" smtClean="0">
                <a:solidFill>
                  <a:schemeClr val="accent2"/>
                </a:solidFill>
                <a:latin typeface="Times New Roman" pitchFamily="18" charset="0"/>
              </a:rPr>
              <a:t>Example Questions: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zh-TW" sz="2000" b="1" smtClean="0">
                <a:solidFill>
                  <a:schemeClr val="accent2"/>
                </a:solidFill>
                <a:latin typeface="Times New Roman" pitchFamily="18" charset="0"/>
              </a:rPr>
              <a:t>12: Is left context a vowel?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zh-TW" sz="2000" b="1" smtClean="0">
                <a:solidFill>
                  <a:schemeClr val="accent2"/>
                </a:solidFill>
                <a:latin typeface="Times New Roman" pitchFamily="18" charset="0"/>
              </a:rPr>
              <a:t>24: Is left context a back-vowel?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zh-TW" sz="2000" b="1" smtClean="0">
                <a:solidFill>
                  <a:schemeClr val="accent2"/>
                </a:solidFill>
                <a:latin typeface="Times New Roman" pitchFamily="18" charset="0"/>
              </a:rPr>
              <a:t>30: Is left context a low-vowel?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zh-TW" sz="2000" b="1" smtClean="0">
                <a:solidFill>
                  <a:schemeClr val="accent2"/>
                </a:solidFill>
                <a:latin typeface="Times New Roman" pitchFamily="18" charset="0"/>
              </a:rPr>
              <a:t>32: Is left context a rounded-vowel?</a:t>
            </a:r>
          </a:p>
        </p:txBody>
      </p:sp>
      <p:grpSp>
        <p:nvGrpSpPr>
          <p:cNvPr id="28676" name="群組 1"/>
          <p:cNvGrpSpPr>
            <a:grpSpLocks/>
          </p:cNvGrpSpPr>
          <p:nvPr/>
        </p:nvGrpSpPr>
        <p:grpSpPr bwMode="auto">
          <a:xfrm>
            <a:off x="1138238" y="2798763"/>
            <a:ext cx="3743325" cy="3821112"/>
            <a:chOff x="1111250" y="1482725"/>
            <a:chExt cx="3743325" cy="3821113"/>
          </a:xfrm>
        </p:grpSpPr>
        <p:sp>
          <p:nvSpPr>
            <p:cNvPr id="28730" name="Oval 4"/>
            <p:cNvSpPr>
              <a:spLocks noChangeArrowheads="1"/>
            </p:cNvSpPr>
            <p:nvPr/>
          </p:nvSpPr>
          <p:spPr bwMode="auto">
            <a:xfrm>
              <a:off x="2436813" y="1482725"/>
              <a:ext cx="744537" cy="32226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12</a:t>
              </a:r>
            </a:p>
          </p:txBody>
        </p:sp>
        <p:sp>
          <p:nvSpPr>
            <p:cNvPr id="2" name="Oval 5"/>
            <p:cNvSpPr>
              <a:spLocks noChangeArrowheads="1"/>
            </p:cNvSpPr>
            <p:nvPr/>
          </p:nvSpPr>
          <p:spPr bwMode="auto">
            <a:xfrm>
              <a:off x="1844675" y="2006600"/>
              <a:ext cx="746125" cy="32226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30</a:t>
              </a:r>
            </a:p>
          </p:txBody>
        </p:sp>
        <p:sp>
          <p:nvSpPr>
            <p:cNvPr id="28732" name="Rectangle 6"/>
            <p:cNvSpPr>
              <a:spLocks noChangeArrowheads="1"/>
            </p:cNvSpPr>
            <p:nvPr/>
          </p:nvSpPr>
          <p:spPr bwMode="auto">
            <a:xfrm>
              <a:off x="3140075" y="2006600"/>
              <a:ext cx="669925" cy="30480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sil-b+u</a:t>
              </a:r>
            </a:p>
          </p:txBody>
        </p:sp>
        <p:sp>
          <p:nvSpPr>
            <p:cNvPr id="3" name="Rectangle 7"/>
            <p:cNvSpPr>
              <a:spLocks noChangeArrowheads="1"/>
            </p:cNvSpPr>
            <p:nvPr/>
          </p:nvSpPr>
          <p:spPr bwMode="auto">
            <a:xfrm>
              <a:off x="1185863" y="2540000"/>
              <a:ext cx="633412" cy="66198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a-b+u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o-b+u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y-b+u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Y-b+u</a:t>
              </a:r>
            </a:p>
          </p:txBody>
        </p:sp>
        <p:sp>
          <p:nvSpPr>
            <p:cNvPr id="28734" name="Oval 8"/>
            <p:cNvSpPr>
              <a:spLocks noChangeArrowheads="1"/>
            </p:cNvSpPr>
            <p:nvPr/>
          </p:nvSpPr>
          <p:spPr bwMode="auto">
            <a:xfrm>
              <a:off x="2514600" y="2540000"/>
              <a:ext cx="719138" cy="32226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32</a:t>
              </a:r>
            </a:p>
          </p:txBody>
        </p:sp>
        <p:sp>
          <p:nvSpPr>
            <p:cNvPr id="28735" name="Oval 9"/>
            <p:cNvSpPr>
              <a:spLocks noChangeArrowheads="1"/>
            </p:cNvSpPr>
            <p:nvPr/>
          </p:nvSpPr>
          <p:spPr bwMode="auto">
            <a:xfrm>
              <a:off x="1905000" y="3225800"/>
              <a:ext cx="744538" cy="32226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46</a:t>
              </a:r>
            </a:p>
          </p:txBody>
        </p:sp>
        <p:sp>
          <p:nvSpPr>
            <p:cNvPr id="28736" name="Oval 10"/>
            <p:cNvSpPr>
              <a:spLocks noChangeArrowheads="1"/>
            </p:cNvSpPr>
            <p:nvPr/>
          </p:nvSpPr>
          <p:spPr bwMode="auto">
            <a:xfrm>
              <a:off x="3444875" y="3225800"/>
              <a:ext cx="746125" cy="32226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42</a:t>
              </a:r>
            </a:p>
          </p:txBody>
        </p:sp>
        <p:sp>
          <p:nvSpPr>
            <p:cNvPr id="28737" name="Rectangle 11"/>
            <p:cNvSpPr>
              <a:spLocks noChangeArrowheads="1"/>
            </p:cNvSpPr>
            <p:nvPr/>
          </p:nvSpPr>
          <p:spPr bwMode="auto">
            <a:xfrm>
              <a:off x="1111250" y="3863975"/>
              <a:ext cx="744538" cy="276225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U-b+u</a:t>
              </a:r>
            </a:p>
          </p:txBody>
        </p:sp>
        <p:sp>
          <p:nvSpPr>
            <p:cNvPr id="28738" name="Rectangle 12"/>
            <p:cNvSpPr>
              <a:spLocks noChangeArrowheads="1"/>
            </p:cNvSpPr>
            <p:nvPr/>
          </p:nvSpPr>
          <p:spPr bwMode="auto">
            <a:xfrm>
              <a:off x="2074863" y="3863975"/>
              <a:ext cx="744537" cy="276225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u-b+u</a:t>
              </a:r>
            </a:p>
          </p:txBody>
        </p:sp>
        <p:sp>
          <p:nvSpPr>
            <p:cNvPr id="28739" name="Rectangle 13"/>
            <p:cNvSpPr>
              <a:spLocks noChangeArrowheads="1"/>
            </p:cNvSpPr>
            <p:nvPr/>
          </p:nvSpPr>
          <p:spPr bwMode="auto">
            <a:xfrm>
              <a:off x="4059238" y="3857625"/>
              <a:ext cx="795337" cy="263525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i-b+u</a:t>
              </a:r>
            </a:p>
          </p:txBody>
        </p:sp>
        <p:sp>
          <p:nvSpPr>
            <p:cNvPr id="28740" name="Oval 14"/>
            <p:cNvSpPr>
              <a:spLocks noChangeArrowheads="1"/>
            </p:cNvSpPr>
            <p:nvPr/>
          </p:nvSpPr>
          <p:spPr bwMode="auto">
            <a:xfrm>
              <a:off x="3014663" y="3835400"/>
              <a:ext cx="744537" cy="32226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24</a:t>
              </a:r>
            </a:p>
          </p:txBody>
        </p:sp>
        <p:sp>
          <p:nvSpPr>
            <p:cNvPr id="28741" name="Rectangle 15"/>
            <p:cNvSpPr>
              <a:spLocks noChangeArrowheads="1"/>
            </p:cNvSpPr>
            <p:nvPr/>
          </p:nvSpPr>
          <p:spPr bwMode="auto">
            <a:xfrm>
              <a:off x="2328863" y="4346575"/>
              <a:ext cx="793750" cy="30480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e-b+u</a:t>
              </a:r>
            </a:p>
            <a:p>
              <a:pPr algn="ctr" eaLnBrk="1" hangingPunct="1">
                <a:lnSpc>
                  <a:spcPct val="75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r-b+u</a:t>
              </a:r>
            </a:p>
          </p:txBody>
        </p:sp>
        <p:sp>
          <p:nvSpPr>
            <p:cNvPr id="28742" name="Oval 16"/>
            <p:cNvSpPr>
              <a:spLocks noChangeArrowheads="1"/>
            </p:cNvSpPr>
            <p:nvPr/>
          </p:nvSpPr>
          <p:spPr bwMode="auto">
            <a:xfrm>
              <a:off x="3567113" y="4346575"/>
              <a:ext cx="744537" cy="32226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50</a:t>
              </a:r>
            </a:p>
          </p:txBody>
        </p:sp>
        <p:sp>
          <p:nvSpPr>
            <p:cNvPr id="28743" name="Rectangle 17"/>
            <p:cNvSpPr>
              <a:spLocks noChangeArrowheads="1"/>
            </p:cNvSpPr>
            <p:nvPr/>
          </p:nvSpPr>
          <p:spPr bwMode="auto">
            <a:xfrm>
              <a:off x="3057525" y="4973638"/>
              <a:ext cx="757238" cy="33020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N-b+u</a:t>
              </a:r>
            </a:p>
            <a:p>
              <a:pPr algn="ctr" eaLnBrk="1" hangingPunct="1">
                <a:lnSpc>
                  <a:spcPct val="75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M-b+u</a:t>
              </a:r>
            </a:p>
          </p:txBody>
        </p:sp>
        <p:sp>
          <p:nvSpPr>
            <p:cNvPr id="28744" name="Rectangle 18"/>
            <p:cNvSpPr>
              <a:spLocks noChangeArrowheads="1"/>
            </p:cNvSpPr>
            <p:nvPr/>
          </p:nvSpPr>
          <p:spPr bwMode="auto">
            <a:xfrm>
              <a:off x="4054475" y="4973638"/>
              <a:ext cx="746125" cy="32385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>
                <a:lnSpc>
                  <a:spcPct val="75000"/>
                </a:lnSpc>
              </a:pPr>
              <a:r>
                <a:rPr lang="en-US" altLang="zh-TW" sz="1200" b="1">
                  <a:latin typeface="Times New Roman" pitchFamily="18" charset="0"/>
                  <a:ea typeface="全真魏碑體" pitchFamily="49" charset="-120"/>
                </a:rPr>
                <a:t>E-b+u</a:t>
              </a:r>
            </a:p>
          </p:txBody>
        </p:sp>
        <p:sp>
          <p:nvSpPr>
            <p:cNvPr id="28745" name="Line 19"/>
            <p:cNvSpPr>
              <a:spLocks noChangeShapeType="1"/>
            </p:cNvSpPr>
            <p:nvPr/>
          </p:nvSpPr>
          <p:spPr bwMode="auto">
            <a:xfrm flipH="1">
              <a:off x="2209800" y="1817688"/>
              <a:ext cx="581025" cy="209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46" name="Line 20"/>
            <p:cNvSpPr>
              <a:spLocks noChangeShapeType="1"/>
            </p:cNvSpPr>
            <p:nvPr/>
          </p:nvSpPr>
          <p:spPr bwMode="auto">
            <a:xfrm>
              <a:off x="2790825" y="1808163"/>
              <a:ext cx="623888" cy="2047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47" name="Line 21"/>
            <p:cNvSpPr>
              <a:spLocks noChangeShapeType="1"/>
            </p:cNvSpPr>
            <p:nvPr/>
          </p:nvSpPr>
          <p:spPr bwMode="auto">
            <a:xfrm flipH="1">
              <a:off x="1524000" y="2332038"/>
              <a:ext cx="685800" cy="2079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48" name="Line 22"/>
            <p:cNvSpPr>
              <a:spLocks noChangeShapeType="1"/>
            </p:cNvSpPr>
            <p:nvPr/>
          </p:nvSpPr>
          <p:spPr bwMode="auto">
            <a:xfrm>
              <a:off x="2209800" y="2332038"/>
              <a:ext cx="685800" cy="209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49" name="Line 23"/>
            <p:cNvSpPr>
              <a:spLocks noChangeShapeType="1"/>
            </p:cNvSpPr>
            <p:nvPr/>
          </p:nvSpPr>
          <p:spPr bwMode="auto">
            <a:xfrm flipH="1">
              <a:off x="2244725" y="2865438"/>
              <a:ext cx="650875" cy="360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0" name="Line 24"/>
            <p:cNvSpPr>
              <a:spLocks noChangeShapeType="1"/>
            </p:cNvSpPr>
            <p:nvPr/>
          </p:nvSpPr>
          <p:spPr bwMode="auto">
            <a:xfrm>
              <a:off x="2895600" y="2865438"/>
              <a:ext cx="838200" cy="360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1" name="Line 25"/>
            <p:cNvSpPr>
              <a:spLocks noChangeShapeType="1"/>
            </p:cNvSpPr>
            <p:nvPr/>
          </p:nvSpPr>
          <p:spPr bwMode="auto">
            <a:xfrm flipH="1">
              <a:off x="1487488" y="3541713"/>
              <a:ext cx="639762" cy="3286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2" name="Line 26"/>
            <p:cNvSpPr>
              <a:spLocks noChangeShapeType="1"/>
            </p:cNvSpPr>
            <p:nvPr/>
          </p:nvSpPr>
          <p:spPr bwMode="auto">
            <a:xfrm>
              <a:off x="2149475" y="3543300"/>
              <a:ext cx="411163" cy="317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3" name="Line 27"/>
            <p:cNvSpPr>
              <a:spLocks noChangeShapeType="1"/>
            </p:cNvSpPr>
            <p:nvPr/>
          </p:nvSpPr>
          <p:spPr bwMode="auto">
            <a:xfrm flipH="1">
              <a:off x="3387725" y="3551238"/>
              <a:ext cx="422275" cy="2952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4" name="Line 28"/>
            <p:cNvSpPr>
              <a:spLocks noChangeShapeType="1"/>
            </p:cNvSpPr>
            <p:nvPr/>
          </p:nvSpPr>
          <p:spPr bwMode="auto">
            <a:xfrm>
              <a:off x="3810000" y="3551238"/>
              <a:ext cx="457200" cy="3063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5" name="Line 29"/>
            <p:cNvSpPr>
              <a:spLocks noChangeShapeType="1"/>
            </p:cNvSpPr>
            <p:nvPr/>
          </p:nvSpPr>
          <p:spPr bwMode="auto">
            <a:xfrm flipH="1">
              <a:off x="2921000" y="4162425"/>
              <a:ext cx="446088" cy="1825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6" name="Line 30"/>
            <p:cNvSpPr>
              <a:spLocks noChangeShapeType="1"/>
            </p:cNvSpPr>
            <p:nvPr/>
          </p:nvSpPr>
          <p:spPr bwMode="auto">
            <a:xfrm>
              <a:off x="3389313" y="4162425"/>
              <a:ext cx="427037" cy="2016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7" name="Line 31"/>
            <p:cNvSpPr>
              <a:spLocks noChangeShapeType="1"/>
            </p:cNvSpPr>
            <p:nvPr/>
          </p:nvSpPr>
          <p:spPr bwMode="auto">
            <a:xfrm flipH="1">
              <a:off x="3505200" y="4673600"/>
              <a:ext cx="45085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8" name="Line 32"/>
            <p:cNvSpPr>
              <a:spLocks noChangeShapeType="1"/>
            </p:cNvSpPr>
            <p:nvPr/>
          </p:nvSpPr>
          <p:spPr bwMode="auto">
            <a:xfrm>
              <a:off x="3962400" y="4673600"/>
              <a:ext cx="4572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9" name="Text Box 34"/>
            <p:cNvSpPr txBox="1">
              <a:spLocks noChangeArrowheads="1"/>
            </p:cNvSpPr>
            <p:nvPr/>
          </p:nvSpPr>
          <p:spPr bwMode="auto">
            <a:xfrm>
              <a:off x="1981200" y="1630363"/>
              <a:ext cx="685800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1500" b="1">
                  <a:solidFill>
                    <a:schemeClr val="accent2"/>
                  </a:solidFill>
                  <a:latin typeface="Times New Roman" pitchFamily="18" charset="0"/>
                  <a:ea typeface="全真魏碑體" pitchFamily="49" charset="-120"/>
                </a:rPr>
                <a:t>yes</a:t>
              </a:r>
            </a:p>
          </p:txBody>
        </p:sp>
        <p:sp>
          <p:nvSpPr>
            <p:cNvPr id="28760" name="Text Box 35"/>
            <p:cNvSpPr txBox="1">
              <a:spLocks noChangeArrowheads="1"/>
            </p:cNvSpPr>
            <p:nvPr/>
          </p:nvSpPr>
          <p:spPr bwMode="auto">
            <a:xfrm>
              <a:off x="3276600" y="1630363"/>
              <a:ext cx="685800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1500" b="1">
                  <a:solidFill>
                    <a:schemeClr val="accent2"/>
                  </a:solidFill>
                  <a:latin typeface="Times New Roman" pitchFamily="18" charset="0"/>
                  <a:ea typeface="全真魏碑體" pitchFamily="49" charset="-120"/>
                </a:rPr>
                <a:t>no</a:t>
              </a:r>
              <a:endParaRPr lang="en-US" altLang="zh-TW" sz="1500" b="1">
                <a:latin typeface="Times New Roman" pitchFamily="18" charset="0"/>
                <a:ea typeface="全真魏碑體" pitchFamily="49" charset="-120"/>
              </a:endParaRPr>
            </a:p>
          </p:txBody>
        </p:sp>
      </p:grpSp>
      <p:sp>
        <p:nvSpPr>
          <p:cNvPr id="4" name="文字方塊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422805"/>
            <a:ext cx="1440160" cy="1200329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zh-TW" altLang="en-US">
                <a:noFill/>
              </a:rPr>
              <a:t> </a:t>
            </a:r>
          </a:p>
        </p:txBody>
      </p:sp>
      <p:sp>
        <p:nvSpPr>
          <p:cNvPr id="5" name="右大括弧 4"/>
          <p:cNvSpPr/>
          <p:nvPr/>
        </p:nvSpPr>
        <p:spPr>
          <a:xfrm>
            <a:off x="1663700" y="1449388"/>
            <a:ext cx="288925" cy="93980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6" name="向右箭號 5"/>
          <p:cNvSpPr/>
          <p:nvPr/>
        </p:nvSpPr>
        <p:spPr>
          <a:xfrm>
            <a:off x="2098675" y="1739900"/>
            <a:ext cx="431800" cy="360363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2700338" y="1592263"/>
            <a:ext cx="395287" cy="39528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42" name="橢圓 41"/>
          <p:cNvSpPr/>
          <p:nvPr/>
        </p:nvSpPr>
        <p:spPr>
          <a:xfrm>
            <a:off x="3311525" y="1592263"/>
            <a:ext cx="396875" cy="39528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43" name="橢圓 42"/>
          <p:cNvSpPr/>
          <p:nvPr/>
        </p:nvSpPr>
        <p:spPr>
          <a:xfrm>
            <a:off x="4533900" y="1590675"/>
            <a:ext cx="396875" cy="39528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44" name="橢圓 43"/>
          <p:cNvSpPr/>
          <p:nvPr/>
        </p:nvSpPr>
        <p:spPr>
          <a:xfrm>
            <a:off x="3924300" y="1590675"/>
            <a:ext cx="395288" cy="39687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9" name="直線接點 8"/>
          <p:cNvCxnSpPr>
            <a:stCxn id="7" idx="6"/>
            <a:endCxn id="42" idx="2"/>
          </p:cNvCxnSpPr>
          <p:nvPr/>
        </p:nvCxnSpPr>
        <p:spPr>
          <a:xfrm>
            <a:off x="3095625" y="1790700"/>
            <a:ext cx="2159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直線接點 46"/>
          <p:cNvCxnSpPr/>
          <p:nvPr/>
        </p:nvCxnSpPr>
        <p:spPr>
          <a:xfrm flipV="1">
            <a:off x="3708400" y="1789113"/>
            <a:ext cx="2159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直線接點 47"/>
          <p:cNvCxnSpPr/>
          <p:nvPr/>
        </p:nvCxnSpPr>
        <p:spPr>
          <a:xfrm>
            <a:off x="4335463" y="1797050"/>
            <a:ext cx="2159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>
            <a:off x="2627313" y="1520825"/>
            <a:ext cx="0" cy="900113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直線接點 61"/>
          <p:cNvCxnSpPr/>
          <p:nvPr/>
        </p:nvCxnSpPr>
        <p:spPr>
          <a:xfrm>
            <a:off x="3201988" y="1520825"/>
            <a:ext cx="0" cy="900113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線接點 62"/>
          <p:cNvCxnSpPr/>
          <p:nvPr/>
        </p:nvCxnSpPr>
        <p:spPr>
          <a:xfrm flipH="1">
            <a:off x="2101850" y="2417763"/>
            <a:ext cx="533400" cy="550862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直線接點 64"/>
          <p:cNvCxnSpPr>
            <a:endCxn id="28760" idx="0"/>
          </p:cNvCxnSpPr>
          <p:nvPr/>
        </p:nvCxnSpPr>
        <p:spPr>
          <a:xfrm>
            <a:off x="3187700" y="2406650"/>
            <a:ext cx="458788" cy="539750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接點 68"/>
          <p:cNvCxnSpPr/>
          <p:nvPr/>
        </p:nvCxnSpPr>
        <p:spPr>
          <a:xfrm>
            <a:off x="4427538" y="1506538"/>
            <a:ext cx="0" cy="900112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直線接點 69"/>
          <p:cNvCxnSpPr/>
          <p:nvPr/>
        </p:nvCxnSpPr>
        <p:spPr>
          <a:xfrm>
            <a:off x="5076825" y="1508125"/>
            <a:ext cx="0" cy="900113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直線接點 74"/>
          <p:cNvCxnSpPr/>
          <p:nvPr/>
        </p:nvCxnSpPr>
        <p:spPr>
          <a:xfrm>
            <a:off x="4427538" y="2405063"/>
            <a:ext cx="249237" cy="266700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直線接點 77"/>
          <p:cNvCxnSpPr/>
          <p:nvPr/>
        </p:nvCxnSpPr>
        <p:spPr>
          <a:xfrm flipH="1">
            <a:off x="4397375" y="2671763"/>
            <a:ext cx="288925" cy="276225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8695" name="群組 57"/>
          <p:cNvGrpSpPr>
            <a:grpSpLocks/>
          </p:cNvGrpSpPr>
          <p:nvPr/>
        </p:nvGrpSpPr>
        <p:grpSpPr bwMode="auto">
          <a:xfrm>
            <a:off x="4140200" y="2760663"/>
            <a:ext cx="3019425" cy="2181225"/>
            <a:chOff x="4343611" y="2616515"/>
            <a:chExt cx="3018993" cy="2181454"/>
          </a:xfrm>
        </p:grpSpPr>
        <p:sp>
          <p:nvSpPr>
            <p:cNvPr id="79" name="橢圓 78"/>
            <p:cNvSpPr/>
            <p:nvPr/>
          </p:nvSpPr>
          <p:spPr>
            <a:xfrm>
              <a:off x="5135661" y="2616515"/>
              <a:ext cx="288884" cy="2873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80" name="橢圓 79"/>
            <p:cNvSpPr/>
            <p:nvPr/>
          </p:nvSpPr>
          <p:spPr>
            <a:xfrm>
              <a:off x="4703922" y="2997555"/>
              <a:ext cx="287296" cy="2873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81" name="橢圓 80"/>
            <p:cNvSpPr/>
            <p:nvPr/>
          </p:nvSpPr>
          <p:spPr>
            <a:xfrm>
              <a:off x="5711840" y="2999142"/>
              <a:ext cx="287297" cy="28736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82" name="橢圓 81"/>
            <p:cNvSpPr/>
            <p:nvPr/>
          </p:nvSpPr>
          <p:spPr>
            <a:xfrm>
              <a:off x="4343611" y="3359543"/>
              <a:ext cx="287297" cy="2873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83" name="橢圓 82"/>
            <p:cNvSpPr/>
            <p:nvPr/>
          </p:nvSpPr>
          <p:spPr>
            <a:xfrm>
              <a:off x="5064233" y="3359543"/>
              <a:ext cx="287297" cy="2873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84" name="橢圓 83"/>
            <p:cNvSpPr/>
            <p:nvPr/>
          </p:nvSpPr>
          <p:spPr>
            <a:xfrm>
              <a:off x="5424544" y="3359543"/>
              <a:ext cx="287296" cy="2873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87" name="橢圓 86"/>
            <p:cNvSpPr/>
            <p:nvPr/>
          </p:nvSpPr>
          <p:spPr>
            <a:xfrm>
              <a:off x="6111833" y="3348429"/>
              <a:ext cx="287297" cy="28736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89" name="橢圓 88"/>
            <p:cNvSpPr/>
            <p:nvPr/>
          </p:nvSpPr>
          <p:spPr>
            <a:xfrm>
              <a:off x="5651524" y="3716767"/>
              <a:ext cx="288884" cy="2889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90" name="橢圓 89"/>
            <p:cNvSpPr/>
            <p:nvPr/>
          </p:nvSpPr>
          <p:spPr>
            <a:xfrm>
              <a:off x="6673728" y="3723118"/>
              <a:ext cx="287297" cy="2889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91" name="橢圓 90"/>
            <p:cNvSpPr/>
            <p:nvPr/>
          </p:nvSpPr>
          <p:spPr>
            <a:xfrm>
              <a:off x="5254706" y="4091457"/>
              <a:ext cx="287297" cy="2889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92" name="橢圓 91"/>
            <p:cNvSpPr/>
            <p:nvPr/>
          </p:nvSpPr>
          <p:spPr>
            <a:xfrm>
              <a:off x="6011835" y="4077168"/>
              <a:ext cx="288884" cy="2889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93" name="橢圓 92"/>
            <p:cNvSpPr/>
            <p:nvPr/>
          </p:nvSpPr>
          <p:spPr>
            <a:xfrm>
              <a:off x="6372146" y="4077168"/>
              <a:ext cx="287297" cy="2889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94" name="橢圓 93"/>
            <p:cNvSpPr/>
            <p:nvPr/>
          </p:nvSpPr>
          <p:spPr>
            <a:xfrm>
              <a:off x="7075308" y="4077168"/>
              <a:ext cx="287296" cy="2889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cxnSp>
          <p:nvCxnSpPr>
            <p:cNvPr id="28709" name="直線接點 28708"/>
            <p:cNvCxnSpPr>
              <a:stCxn id="79" idx="3"/>
              <a:endCxn id="80" idx="7"/>
            </p:cNvCxnSpPr>
            <p:nvPr/>
          </p:nvCxnSpPr>
          <p:spPr>
            <a:xfrm flipH="1">
              <a:off x="4949949" y="2862603"/>
              <a:ext cx="228567" cy="1762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714" name="直線接點 28713"/>
            <p:cNvCxnSpPr>
              <a:stCxn id="79" idx="5"/>
              <a:endCxn id="81" idx="1"/>
            </p:cNvCxnSpPr>
            <p:nvPr/>
          </p:nvCxnSpPr>
          <p:spPr>
            <a:xfrm>
              <a:off x="5381687" y="2862603"/>
              <a:ext cx="373010" cy="17781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722" name="直線接點 28721"/>
            <p:cNvCxnSpPr>
              <a:stCxn id="80" idx="3"/>
              <a:endCxn id="82" idx="7"/>
            </p:cNvCxnSpPr>
            <p:nvPr/>
          </p:nvCxnSpPr>
          <p:spPr>
            <a:xfrm flipH="1">
              <a:off x="4589639" y="3243643"/>
              <a:ext cx="155553" cy="15718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724" name="直線接點 28723"/>
            <p:cNvCxnSpPr>
              <a:stCxn id="80" idx="5"/>
              <a:endCxn id="83" idx="1"/>
            </p:cNvCxnSpPr>
            <p:nvPr/>
          </p:nvCxnSpPr>
          <p:spPr>
            <a:xfrm>
              <a:off x="4949949" y="3243643"/>
              <a:ext cx="155553" cy="15718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726" name="直線接點 28725"/>
            <p:cNvCxnSpPr>
              <a:stCxn id="81" idx="3"/>
              <a:endCxn id="84" idx="7"/>
            </p:cNvCxnSpPr>
            <p:nvPr/>
          </p:nvCxnSpPr>
          <p:spPr>
            <a:xfrm flipH="1">
              <a:off x="5668984" y="3245231"/>
              <a:ext cx="85713" cy="15559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729" name="直線接點 28728"/>
            <p:cNvCxnSpPr>
              <a:stCxn id="81" idx="5"/>
              <a:endCxn id="87" idx="1"/>
            </p:cNvCxnSpPr>
            <p:nvPr/>
          </p:nvCxnSpPr>
          <p:spPr>
            <a:xfrm>
              <a:off x="5956280" y="3243643"/>
              <a:ext cx="196822" cy="14765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731" name="直線接點 28730"/>
            <p:cNvCxnSpPr>
              <a:stCxn id="87" idx="3"/>
              <a:endCxn id="89" idx="7"/>
            </p:cNvCxnSpPr>
            <p:nvPr/>
          </p:nvCxnSpPr>
          <p:spPr>
            <a:xfrm flipH="1">
              <a:off x="5899138" y="3594518"/>
              <a:ext cx="253964" cy="16352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733" name="直線接點 28732"/>
            <p:cNvCxnSpPr>
              <a:stCxn id="87" idx="5"/>
            </p:cNvCxnSpPr>
            <p:nvPr/>
          </p:nvCxnSpPr>
          <p:spPr>
            <a:xfrm>
              <a:off x="6357861" y="3594518"/>
              <a:ext cx="360310" cy="15400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單箭頭接點 33"/>
            <p:cNvCxnSpPr>
              <a:stCxn id="89" idx="3"/>
            </p:cNvCxnSpPr>
            <p:nvPr/>
          </p:nvCxnSpPr>
          <p:spPr>
            <a:xfrm flipH="1">
              <a:off x="5464226" y="3962856"/>
              <a:ext cx="230155" cy="157178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>
              <a:stCxn id="89" idx="5"/>
              <a:endCxn id="92" idx="1"/>
            </p:cNvCxnSpPr>
            <p:nvPr/>
          </p:nvCxnSpPr>
          <p:spPr>
            <a:xfrm>
              <a:off x="5899138" y="3962856"/>
              <a:ext cx="155553" cy="15559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>
              <a:stCxn id="90" idx="3"/>
            </p:cNvCxnSpPr>
            <p:nvPr/>
          </p:nvCxnSpPr>
          <p:spPr>
            <a:xfrm flipH="1">
              <a:off x="6581666" y="3969207"/>
              <a:ext cx="133331" cy="11431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>
              <a:stCxn id="90" idx="5"/>
              <a:endCxn id="94" idx="1"/>
            </p:cNvCxnSpPr>
            <p:nvPr/>
          </p:nvCxnSpPr>
          <p:spPr>
            <a:xfrm>
              <a:off x="6919755" y="3969207"/>
              <a:ext cx="198409" cy="14924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37" name="橢圓 136"/>
            <p:cNvSpPr/>
            <p:nvPr/>
          </p:nvSpPr>
          <p:spPr>
            <a:xfrm>
              <a:off x="6080088" y="4509014"/>
              <a:ext cx="287297" cy="2873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138" name="橢圓 137"/>
            <p:cNvSpPr/>
            <p:nvPr/>
          </p:nvSpPr>
          <p:spPr>
            <a:xfrm>
              <a:off x="6841978" y="4509014"/>
              <a:ext cx="287297" cy="2889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cxnSp>
          <p:nvCxnSpPr>
            <p:cNvPr id="52" name="直線接點 51"/>
            <p:cNvCxnSpPr>
              <a:stCxn id="93" idx="3"/>
              <a:endCxn id="137" idx="0"/>
            </p:cNvCxnSpPr>
            <p:nvPr/>
          </p:nvCxnSpPr>
          <p:spPr>
            <a:xfrm flipH="1">
              <a:off x="6222942" y="4323256"/>
              <a:ext cx="190473" cy="18575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>
              <a:stCxn id="93" idx="5"/>
              <a:endCxn id="138" idx="0"/>
            </p:cNvCxnSpPr>
            <p:nvPr/>
          </p:nvCxnSpPr>
          <p:spPr>
            <a:xfrm>
              <a:off x="6616586" y="4323256"/>
              <a:ext cx="369835" cy="18575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3" name="橢圓 142"/>
          <p:cNvSpPr/>
          <p:nvPr/>
        </p:nvSpPr>
        <p:spPr>
          <a:xfrm>
            <a:off x="5148263" y="1589088"/>
            <a:ext cx="395287" cy="39687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144" name="直線接點 143"/>
          <p:cNvCxnSpPr/>
          <p:nvPr/>
        </p:nvCxnSpPr>
        <p:spPr>
          <a:xfrm>
            <a:off x="4943475" y="1797050"/>
            <a:ext cx="2159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6" name="直線接點 145"/>
          <p:cNvCxnSpPr/>
          <p:nvPr/>
        </p:nvCxnSpPr>
        <p:spPr>
          <a:xfrm>
            <a:off x="5076825" y="2406650"/>
            <a:ext cx="298450" cy="287338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699" name="Rectangle 3"/>
          <p:cNvSpPr>
            <a:spLocks noChangeArrowheads="1"/>
          </p:cNvSpPr>
          <p:nvPr/>
        </p:nvSpPr>
        <p:spPr bwMode="auto">
          <a:xfrm>
            <a:off x="0" y="906463"/>
            <a:ext cx="9144000" cy="42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282575" indent="-282575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58825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5000"/>
              </a:spcBef>
              <a:buFont typeface="Symbol" pitchFamily="18" charset="2"/>
              <a:buChar char="·"/>
            </a:pPr>
            <a:r>
              <a:rPr lang="en-US" altLang="zh-TW" sz="2400" b="1">
                <a:latin typeface="Times New Roman" pitchFamily="18" charset="0"/>
              </a:rPr>
              <a:t>An Example: </a:t>
            </a:r>
            <a:r>
              <a:rPr lang="en-US" altLang="zh-TW" sz="2400" b="1">
                <a:latin typeface="Times New Roman" pitchFamily="18" charset="0"/>
                <a:ea typeface="全真魏碑體" pitchFamily="49" charset="-120"/>
              </a:rPr>
              <a:t>“( _ </a:t>
            </a:r>
            <a:r>
              <a:rPr lang="en-US" altLang="zh-TW" sz="2400" b="1">
                <a:latin typeface="Times New Roman" pitchFamily="18" charset="0"/>
                <a:ea typeface="全真魏碑體" pitchFamily="49" charset="-120"/>
                <a:cs typeface="Times New Roman" pitchFamily="18" charset="0"/>
              </a:rPr>
              <a:t>‒</a:t>
            </a:r>
            <a:r>
              <a:rPr lang="en-US" altLang="zh-TW" sz="2400" b="1">
                <a:latin typeface="Times New Roman" pitchFamily="18" charset="0"/>
                <a:ea typeface="全真魏碑體" pitchFamily="49" charset="-120"/>
              </a:rPr>
              <a:t> ) b ( +_ )”</a:t>
            </a:r>
            <a:endParaRPr lang="en-US" altLang="zh-TW" sz="2400">
              <a:latin typeface="Times New Roman" pitchFamily="18" charset="0"/>
            </a:endParaRPr>
          </a:p>
        </p:txBody>
      </p:sp>
      <p:cxnSp>
        <p:nvCxnSpPr>
          <p:cNvPr id="11" name="直線單箭頭接點 10"/>
          <p:cNvCxnSpPr>
            <a:endCxn id="28730" idx="0"/>
          </p:cNvCxnSpPr>
          <p:nvPr/>
        </p:nvCxnSpPr>
        <p:spPr>
          <a:xfrm flipH="1">
            <a:off x="2836863" y="2538413"/>
            <a:ext cx="204787" cy="260350"/>
          </a:xfrm>
          <a:prstGeom prst="straightConnector1">
            <a:avLst/>
          </a:prstGeom>
          <a:ln w="127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advTm="2496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76200" y="285750"/>
            <a:ext cx="8599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z="3300" b="1">
                <a:solidFill>
                  <a:schemeClr val="tx2"/>
                </a:solidFill>
                <a:latin typeface="Times New Roman" pitchFamily="18" charset="0"/>
              </a:rPr>
              <a:t>Phonetic Structure of Mandarin Syllables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28600" y="1066800"/>
            <a:ext cx="86868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zh-TW" sz="3200"/>
              <a:t> </a:t>
            </a:r>
          </a:p>
        </p:txBody>
      </p:sp>
      <p:graphicFrame>
        <p:nvGraphicFramePr>
          <p:cNvPr id="29700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1521075"/>
              </p:ext>
            </p:extLst>
          </p:nvPr>
        </p:nvGraphicFramePr>
        <p:xfrm>
          <a:off x="1143000" y="1600200"/>
          <a:ext cx="6946900" cy="436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2" name="Document" r:id="rId4" imgW="7058519" imgH="4699794" progId="Word.Document.8">
                  <p:embed/>
                </p:oleObj>
              </mc:Choice>
              <mc:Fallback>
                <p:oleObj name="Document" r:id="rId4" imgW="7058519" imgH="4699794" progId="Word.Document.8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600200"/>
                        <a:ext cx="6946900" cy="436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內容版面配置區 2"/>
          <p:cNvSpPr>
            <a:spLocks noGrp="1"/>
          </p:cNvSpPr>
          <p:nvPr>
            <p:ph idx="1"/>
          </p:nvPr>
        </p:nvSpPr>
        <p:spPr bwMode="auto">
          <a:xfrm>
            <a:off x="323850" y="1600200"/>
            <a:ext cx="7056438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r>
              <a:rPr lang="zh-TW" altLang="en-US" sz="2400" b="1" dirty="0" smtClean="0">
                <a:latin typeface="Times New Roman" pitchFamily="18" charset="0"/>
              </a:rPr>
              <a:t>巴 拔 把 霸 吧：</a:t>
            </a:r>
            <a:r>
              <a:rPr lang="en-US" altLang="zh-TW" sz="2400" b="1" dirty="0" smtClean="0">
                <a:latin typeface="Times New Roman" pitchFamily="18" charset="0"/>
              </a:rPr>
              <a:t>5</a:t>
            </a:r>
            <a:r>
              <a:rPr lang="zh-TW" altLang="en-US" sz="2400" b="1" dirty="0" smtClean="0">
                <a:latin typeface="Times New Roman" pitchFamily="18" charset="0"/>
              </a:rPr>
              <a:t> </a:t>
            </a:r>
            <a:r>
              <a:rPr lang="en-US" altLang="zh-TW" sz="2400" b="1" dirty="0" smtClean="0">
                <a:latin typeface="Times New Roman" pitchFamily="18" charset="0"/>
              </a:rPr>
              <a:t>syllables, 1 base-syllable</a:t>
            </a:r>
          </a:p>
          <a:p>
            <a:pPr marL="0" indent="0">
              <a:buFontTx/>
              <a:buNone/>
            </a:pPr>
            <a:endParaRPr lang="en-US" altLang="zh-TW" sz="2400" b="1" dirty="0" smtClean="0">
              <a:latin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zh-TW" altLang="en-US" sz="2400" b="1" dirty="0" smtClean="0">
                <a:latin typeface="Times New Roman" pitchFamily="18" charset="0"/>
              </a:rPr>
              <a:t>ㄕ ㄐ ㄇ  ㄒ ㄐ ㄉ    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itchFamily="18" charset="0"/>
              </a:rPr>
              <a:t>聲母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</a:rPr>
              <a:t>(INITIAL’s)</a:t>
            </a:r>
            <a:r>
              <a:rPr lang="zh-TW" altLang="en-US" sz="2400" b="1" dirty="0" smtClean="0">
                <a:latin typeface="Times New Roman" pitchFamily="18" charset="0"/>
              </a:rPr>
              <a:t>         空聲母</a:t>
            </a:r>
            <a:endParaRPr lang="en-US" altLang="zh-TW" sz="2400" b="1" dirty="0" smtClean="0">
              <a:latin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zh-TW" altLang="en-US" sz="2400" b="1" dirty="0" smtClean="0">
                <a:latin typeface="Times New Roman" pitchFamily="18" charset="0"/>
              </a:rPr>
              <a:t>ㄨ ㄧ ㄚ  ㄧ ㄩ ㄨ    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itchFamily="18" charset="0"/>
              </a:rPr>
              <a:t>韻母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</a:rPr>
              <a:t>(FINAL’s)</a:t>
            </a:r>
            <a:r>
              <a:rPr lang="zh-TW" altLang="en-US" sz="2400" b="1" dirty="0" smtClean="0">
                <a:latin typeface="Times New Roman" pitchFamily="18" charset="0"/>
              </a:rPr>
              <a:t>            空韻母</a:t>
            </a:r>
            <a:endParaRPr lang="en-US" altLang="zh-TW" sz="2400" b="1" dirty="0" smtClean="0">
              <a:latin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zh-TW" altLang="en-US" sz="2400" b="1" dirty="0" smtClean="0">
                <a:latin typeface="Times New Roman" pitchFamily="18" charset="0"/>
              </a:rPr>
              <a:t>                ㄢ ㄝ ㄢ</a:t>
            </a:r>
            <a:endParaRPr lang="en-US" altLang="zh-TW" sz="2400" b="1" dirty="0" smtClean="0">
              <a:latin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zh-TW" altLang="en-US" sz="2400" b="1" dirty="0" smtClean="0">
                <a:latin typeface="Times New Roman" pitchFamily="18" charset="0"/>
              </a:rPr>
              <a:t> </a:t>
            </a:r>
            <a:endParaRPr lang="en-US" altLang="zh-TW" sz="2400" b="1" dirty="0" smtClean="0">
              <a:latin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en-US" altLang="zh-TW" sz="2400" b="1" dirty="0" smtClean="0">
                <a:latin typeface="Times New Roman" pitchFamily="18" charset="0"/>
              </a:rPr>
              <a:t>-n </a:t>
            </a:r>
            <a:r>
              <a:rPr lang="zh-TW" altLang="en-US" sz="2400" b="1" dirty="0" smtClean="0">
                <a:latin typeface="Times New Roman" pitchFamily="18" charset="0"/>
              </a:rPr>
              <a:t> ：ㄣ  ㄢ</a:t>
            </a:r>
            <a:endParaRPr lang="en-US" altLang="zh-TW" sz="2400" b="1" dirty="0" smtClean="0">
              <a:latin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en-US" altLang="zh-TW" sz="2400" b="1" dirty="0" smtClean="0">
                <a:latin typeface="Times New Roman" pitchFamily="18" charset="0"/>
              </a:rPr>
              <a:t>-ng</a:t>
            </a:r>
            <a:r>
              <a:rPr lang="zh-TW" altLang="en-US" sz="2400" b="1" dirty="0" smtClean="0">
                <a:latin typeface="Times New Roman" pitchFamily="18" charset="0"/>
              </a:rPr>
              <a:t>：ㄥ  ㄤ</a:t>
            </a:r>
            <a:endParaRPr lang="en-US" altLang="zh-TW" sz="2400" b="1" dirty="0" smtClean="0">
              <a:latin typeface="Times New Roman" pitchFamily="18" charset="0"/>
            </a:endParaRPr>
          </a:p>
          <a:p>
            <a:pPr marL="0" indent="0">
              <a:buFontTx/>
              <a:buNone/>
            </a:pPr>
            <a:endParaRPr lang="zh-TW" altLang="en-US" sz="2400" b="1" dirty="0" smtClean="0">
              <a:latin typeface="Times New Roman" pitchFamily="18" charset="0"/>
            </a:endParaRPr>
          </a:p>
        </p:txBody>
      </p:sp>
      <p:cxnSp>
        <p:nvCxnSpPr>
          <p:cNvPr id="5" name="直線接點 4"/>
          <p:cNvCxnSpPr/>
          <p:nvPr/>
        </p:nvCxnSpPr>
        <p:spPr>
          <a:xfrm>
            <a:off x="611188" y="2924175"/>
            <a:ext cx="5113337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橢圓 6"/>
          <p:cNvSpPr/>
          <p:nvPr/>
        </p:nvSpPr>
        <p:spPr>
          <a:xfrm>
            <a:off x="1547813" y="2997200"/>
            <a:ext cx="1295400" cy="360363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11" name="直線單箭頭接點 10"/>
          <p:cNvCxnSpPr>
            <a:endCxn id="7" idx="5"/>
          </p:cNvCxnSpPr>
          <p:nvPr/>
        </p:nvCxnSpPr>
        <p:spPr>
          <a:xfrm flipH="1" flipV="1">
            <a:off x="2654300" y="3303588"/>
            <a:ext cx="836613" cy="4857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26" name="文字方塊 13"/>
          <p:cNvSpPr txBox="1">
            <a:spLocks noChangeArrowheads="1"/>
          </p:cNvSpPr>
          <p:nvPr/>
        </p:nvSpPr>
        <p:spPr bwMode="auto">
          <a:xfrm>
            <a:off x="3635375" y="3644900"/>
            <a:ext cx="1584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>
                <a:solidFill>
                  <a:srgbClr val="FF0000"/>
                </a:solidFill>
              </a:rPr>
              <a:t>Medials</a:t>
            </a:r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15" name="橢圓 14"/>
          <p:cNvSpPr/>
          <p:nvPr/>
        </p:nvSpPr>
        <p:spPr>
          <a:xfrm>
            <a:off x="395288" y="4221163"/>
            <a:ext cx="504825" cy="1079500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16" name="直線單箭頭接點 15"/>
          <p:cNvCxnSpPr/>
          <p:nvPr/>
        </p:nvCxnSpPr>
        <p:spPr>
          <a:xfrm flipH="1" flipV="1">
            <a:off x="971550" y="5157788"/>
            <a:ext cx="419100" cy="2413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29" name="文字方塊 16"/>
          <p:cNvSpPr txBox="1">
            <a:spLocks noChangeArrowheads="1"/>
          </p:cNvSpPr>
          <p:nvPr/>
        </p:nvSpPr>
        <p:spPr bwMode="auto">
          <a:xfrm>
            <a:off x="1331913" y="5229225"/>
            <a:ext cx="1584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>
                <a:solidFill>
                  <a:srgbClr val="FF0000"/>
                </a:solidFill>
              </a:rPr>
              <a:t>Nasal ending</a:t>
            </a:r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30730" name="文字方塊 18"/>
          <p:cNvSpPr txBox="1">
            <a:spLocks noChangeArrowheads="1"/>
          </p:cNvSpPr>
          <p:nvPr/>
        </p:nvSpPr>
        <p:spPr bwMode="auto">
          <a:xfrm>
            <a:off x="3924300" y="4351338"/>
            <a:ext cx="381635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lang="en-US" altLang="zh-TW" sz="2400" b="1" dirty="0">
                <a:latin typeface="Times New Roman" pitchFamily="18" charset="0"/>
                <a:ea typeface="+mn-ea"/>
              </a:rPr>
              <a:t>Tone</a:t>
            </a:r>
            <a:r>
              <a:rPr lang="zh-TW" altLang="en-US" sz="2400" b="1" dirty="0">
                <a:latin typeface="Times New Roman" pitchFamily="18" charset="0"/>
                <a:ea typeface="+mn-ea"/>
              </a:rPr>
              <a:t>：聲調</a:t>
            </a:r>
            <a:endParaRPr lang="en-US" altLang="zh-TW" sz="2400" b="1" dirty="0">
              <a:latin typeface="Times New Roman" pitchFamily="18" charset="0"/>
              <a:ea typeface="+mn-ea"/>
            </a:endParaRPr>
          </a:p>
          <a:p>
            <a:pPr eaLnBrk="1" hangingPunct="1">
              <a:defRPr/>
            </a:pPr>
            <a:r>
              <a:rPr lang="zh-TW" altLang="en-US" dirty="0" smtClean="0"/>
              <a:t>     </a:t>
            </a:r>
            <a:r>
              <a:rPr lang="en-US" altLang="zh-TW" sz="2400" b="1" dirty="0" smtClean="0">
                <a:latin typeface="Times New Roman" pitchFamily="18" charset="0"/>
                <a:ea typeface="+mn-ea"/>
              </a:rPr>
              <a:t>4</a:t>
            </a:r>
            <a:r>
              <a:rPr lang="zh-TW" altLang="en-US" sz="2400" b="1" dirty="0" smtClean="0">
                <a:latin typeface="Times New Roman" pitchFamily="18" charset="0"/>
                <a:ea typeface="+mn-ea"/>
              </a:rPr>
              <a:t>    </a:t>
            </a:r>
            <a:r>
              <a:rPr lang="en-US" altLang="zh-TW" sz="2400" b="1" dirty="0" smtClean="0">
                <a:latin typeface="Times New Roman" pitchFamily="18" charset="0"/>
                <a:ea typeface="+mn-ea"/>
              </a:rPr>
              <a:t>Lexical tones </a:t>
            </a:r>
            <a:r>
              <a:rPr lang="zh-TW" altLang="en-US" sz="2400" b="1" dirty="0" smtClean="0">
                <a:latin typeface="Times New Roman" pitchFamily="18" charset="0"/>
                <a:ea typeface="+mn-ea"/>
              </a:rPr>
              <a:t>  字調</a:t>
            </a:r>
            <a:endParaRPr lang="en-US" altLang="zh-TW" sz="2400" b="1" dirty="0" smtClean="0">
              <a:latin typeface="Times New Roman" pitchFamily="18" charset="0"/>
              <a:ea typeface="+mn-ea"/>
            </a:endParaRPr>
          </a:p>
          <a:p>
            <a:pPr eaLnBrk="1" hangingPunct="1">
              <a:defRPr/>
            </a:pPr>
            <a:r>
              <a:rPr lang="zh-TW" altLang="en-US" sz="2400" b="1" dirty="0" smtClean="0">
                <a:latin typeface="Times New Roman" pitchFamily="18" charset="0"/>
                <a:ea typeface="+mn-ea"/>
              </a:rPr>
              <a:t>    </a:t>
            </a:r>
            <a:r>
              <a:rPr lang="en-US" altLang="zh-TW" sz="2400" b="1" dirty="0" smtClean="0">
                <a:latin typeface="Times New Roman" pitchFamily="18" charset="0"/>
                <a:ea typeface="+mn-ea"/>
              </a:rPr>
              <a:t>1</a:t>
            </a:r>
            <a:r>
              <a:rPr lang="zh-TW" altLang="en-US" sz="2400" b="1" dirty="0" smtClean="0">
                <a:latin typeface="Times New Roman" pitchFamily="18" charset="0"/>
                <a:ea typeface="+mn-ea"/>
              </a:rPr>
              <a:t>    </a:t>
            </a:r>
            <a:r>
              <a:rPr lang="en-US" altLang="zh-TW" sz="2400" b="1" dirty="0" smtClean="0">
                <a:latin typeface="Times New Roman" pitchFamily="18" charset="0"/>
                <a:ea typeface="+mn-ea"/>
              </a:rPr>
              <a:t>Neutral tone    </a:t>
            </a:r>
            <a:r>
              <a:rPr lang="zh-TW" altLang="en-US" sz="2400" b="1" dirty="0" smtClean="0">
                <a:latin typeface="Times New Roman" pitchFamily="18" charset="0"/>
                <a:ea typeface="+mn-ea"/>
              </a:rPr>
              <a:t>輕聲</a:t>
            </a:r>
            <a:endParaRPr lang="en-US" altLang="zh-TW" sz="2400" b="1" dirty="0" smtClean="0">
              <a:latin typeface="Times New Roman" pitchFamily="18" charset="0"/>
              <a:ea typeface="+mn-ea"/>
            </a:endParaRPr>
          </a:p>
          <a:p>
            <a:pPr eaLnBrk="1" hangingPunct="1">
              <a:defRPr/>
            </a:pPr>
            <a:endParaRPr lang="en-US" altLang="zh-TW" dirty="0" smtClean="0"/>
          </a:p>
          <a:p>
            <a:pPr eaLnBrk="1" hangingPunct="1">
              <a:defRPr/>
            </a:pPr>
            <a:endParaRPr lang="zh-TW" altLang="en-US" dirty="0" smtClean="0"/>
          </a:p>
        </p:txBody>
      </p:sp>
      <p:sp>
        <p:nvSpPr>
          <p:cNvPr id="30731" name="Rectangle 2"/>
          <p:cNvSpPr>
            <a:spLocks noChangeArrowheads="1"/>
          </p:cNvSpPr>
          <p:nvPr/>
        </p:nvSpPr>
        <p:spPr bwMode="auto">
          <a:xfrm>
            <a:off x="76200" y="285750"/>
            <a:ext cx="8599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z="3300" b="1">
                <a:solidFill>
                  <a:schemeClr val="tx2"/>
                </a:solidFill>
                <a:latin typeface="Times New Roman" pitchFamily="18" charset="0"/>
              </a:rPr>
              <a:t>Phonetic Structure of Mandarin Syllables</a:t>
            </a:r>
          </a:p>
        </p:txBody>
      </p:sp>
      <p:sp>
        <p:nvSpPr>
          <p:cNvPr id="30732" name="內容版面配置區 2"/>
          <p:cNvSpPr txBox="1">
            <a:spLocks/>
          </p:cNvSpPr>
          <p:nvPr/>
        </p:nvSpPr>
        <p:spPr bwMode="auto">
          <a:xfrm>
            <a:off x="6875463" y="1628775"/>
            <a:ext cx="2268537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TW" sz="1600" b="1" dirty="0">
                <a:solidFill>
                  <a:srgbClr val="FF0000"/>
                </a:solidFill>
                <a:latin typeface="Times New Roman" pitchFamily="18" charset="0"/>
              </a:rPr>
              <a:t>Same  RCD  INITIAL’S</a:t>
            </a:r>
          </a:p>
          <a:p>
            <a:pPr>
              <a:spcBef>
                <a:spcPct val="20000"/>
              </a:spcBef>
            </a:pPr>
            <a:endParaRPr lang="en-US" altLang="zh-TW" sz="14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en-US" altLang="zh-TW" sz="14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zh-TW" altLang="en-US" sz="1400" b="1" dirty="0">
                <a:solidFill>
                  <a:srgbClr val="FF0000"/>
                </a:solidFill>
                <a:latin typeface="Times New Roman" pitchFamily="18" charset="0"/>
              </a:rPr>
              <a:t>             </a:t>
            </a:r>
            <a:r>
              <a:rPr lang="zh-TW" altLang="en-US" sz="2000" b="1" dirty="0">
                <a:latin typeface="Times New Roman" pitchFamily="18" charset="0"/>
              </a:rPr>
              <a:t>ㄅ  ㄅ  ㄅ  ㄅ</a:t>
            </a:r>
            <a:endParaRPr lang="en-US" altLang="zh-TW" sz="2000" b="1" dirty="0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zh-TW" altLang="en-US" sz="2000" b="1" dirty="0">
                <a:latin typeface="Times New Roman" pitchFamily="18" charset="0"/>
              </a:rPr>
              <a:t>         ㄚ  ㄢ  ㄠ  ㄤ</a:t>
            </a:r>
            <a:endParaRPr lang="en-US" altLang="zh-TW" sz="2000" b="1" dirty="0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zh-TW" altLang="en-US" sz="800" b="1" dirty="0">
                <a:solidFill>
                  <a:srgbClr val="FF0000"/>
                </a:solidFill>
                <a:latin typeface="Times New Roman" pitchFamily="18" charset="0"/>
              </a:rPr>
              <a:t>                                         </a:t>
            </a:r>
            <a:endParaRPr lang="en-US" altLang="zh-TW" sz="8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zh-TW" altLang="en-US" sz="2000" b="1" dirty="0">
                <a:latin typeface="Times New Roman" pitchFamily="18" charset="0"/>
              </a:rPr>
              <a:t>               ㄚ  ㄚ  ㄚ</a:t>
            </a:r>
            <a:endParaRPr lang="en-US" altLang="zh-TW" sz="2000" b="1" dirty="0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zh-TW" altLang="en-US" sz="2000" b="1" dirty="0">
                <a:latin typeface="Times New Roman" pitchFamily="18" charset="0"/>
              </a:rPr>
              <a:t>               ㄣ  ㄨ  ㄥ</a:t>
            </a:r>
            <a:endParaRPr lang="en-US" altLang="zh-TW" sz="2000" b="1" dirty="0">
              <a:latin typeface="Times New Roman" pitchFamily="18" charset="0"/>
            </a:endParaRPr>
          </a:p>
        </p:txBody>
      </p:sp>
      <p:sp>
        <p:nvSpPr>
          <p:cNvPr id="10" name="弧形 9"/>
          <p:cNvSpPr/>
          <p:nvPr/>
        </p:nvSpPr>
        <p:spPr>
          <a:xfrm>
            <a:off x="7918450" y="3232150"/>
            <a:ext cx="268288" cy="295275"/>
          </a:xfrm>
          <a:prstGeom prst="arc">
            <a:avLst>
              <a:gd name="adj1" fmla="val 12434422"/>
              <a:gd name="adj2" fmla="val 2030335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0" name="弧形 19"/>
          <p:cNvSpPr/>
          <p:nvPr/>
        </p:nvSpPr>
        <p:spPr>
          <a:xfrm>
            <a:off x="8316913" y="3224213"/>
            <a:ext cx="268287" cy="295275"/>
          </a:xfrm>
          <a:prstGeom prst="arc">
            <a:avLst>
              <a:gd name="adj1" fmla="val 12333431"/>
              <a:gd name="adj2" fmla="val 20442792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1" name="弧形 20"/>
          <p:cNvSpPr/>
          <p:nvPr/>
        </p:nvSpPr>
        <p:spPr>
          <a:xfrm>
            <a:off x="8675688" y="3221038"/>
            <a:ext cx="269875" cy="296862"/>
          </a:xfrm>
          <a:prstGeom prst="arc">
            <a:avLst>
              <a:gd name="adj1" fmla="val 12166142"/>
              <a:gd name="adj2" fmla="val 20652657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2" name="弧形 21"/>
          <p:cNvSpPr/>
          <p:nvPr/>
        </p:nvSpPr>
        <p:spPr>
          <a:xfrm>
            <a:off x="7918450" y="3900488"/>
            <a:ext cx="268288" cy="295275"/>
          </a:xfrm>
          <a:prstGeom prst="arc">
            <a:avLst>
              <a:gd name="adj1" fmla="val 1185852"/>
              <a:gd name="adj2" fmla="val 956201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3" name="弧形 22"/>
          <p:cNvSpPr/>
          <p:nvPr/>
        </p:nvSpPr>
        <p:spPr>
          <a:xfrm>
            <a:off x="8316913" y="3924300"/>
            <a:ext cx="268287" cy="295275"/>
          </a:xfrm>
          <a:prstGeom prst="arc">
            <a:avLst>
              <a:gd name="adj1" fmla="val 1172409"/>
              <a:gd name="adj2" fmla="val 963753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4" name="弧形 23"/>
          <p:cNvSpPr/>
          <p:nvPr/>
        </p:nvSpPr>
        <p:spPr>
          <a:xfrm>
            <a:off x="8675688" y="3924300"/>
            <a:ext cx="269875" cy="295275"/>
          </a:xfrm>
          <a:prstGeom prst="arc">
            <a:avLst>
              <a:gd name="adj1" fmla="val 1268956"/>
              <a:gd name="adj2" fmla="val 962369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18" name="直線單箭頭接點 17"/>
          <p:cNvCxnSpPr/>
          <p:nvPr/>
        </p:nvCxnSpPr>
        <p:spPr>
          <a:xfrm>
            <a:off x="7918450" y="1989138"/>
            <a:ext cx="268288" cy="36036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橢圓 18"/>
          <p:cNvSpPr/>
          <p:nvPr/>
        </p:nvSpPr>
        <p:spPr>
          <a:xfrm>
            <a:off x="7308850" y="2420938"/>
            <a:ext cx="1800225" cy="43180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" name="文字方塊 1"/>
          <p:cNvSpPr txBox="1"/>
          <p:nvPr/>
        </p:nvSpPr>
        <p:spPr>
          <a:xfrm>
            <a:off x="4928413" y="2103239"/>
            <a:ext cx="1875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(</a:t>
            </a:r>
            <a:r>
              <a:rPr lang="zh-TW" altLang="en-US" sz="2400" dirty="0" smtClean="0"/>
              <a:t>艾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宜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烏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于</a:t>
            </a:r>
            <a:r>
              <a:rPr lang="en-US" altLang="zh-TW" sz="2400" dirty="0" smtClean="0"/>
              <a:t>)</a:t>
            </a:r>
            <a:endParaRPr lang="zh-TW" altLang="en-US" sz="2400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5508104" y="3246075"/>
            <a:ext cx="18582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(</a:t>
            </a:r>
            <a:r>
              <a:rPr lang="zh-TW" altLang="en-US" sz="2400" dirty="0" smtClean="0"/>
              <a:t>制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尺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時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日</a:t>
            </a:r>
            <a:r>
              <a:rPr lang="en-US" altLang="zh-TW" sz="2400" dirty="0" smtClean="0"/>
              <a:t>,</a:t>
            </a:r>
          </a:p>
          <a:p>
            <a:r>
              <a:rPr lang="en-US" altLang="zh-TW" sz="2400" dirty="0" smtClean="0"/>
              <a:t>   </a:t>
            </a:r>
            <a:r>
              <a:rPr lang="zh-TW" altLang="en-US" sz="2400" dirty="0" smtClean="0"/>
              <a:t>紫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次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思</a:t>
            </a:r>
            <a:r>
              <a:rPr lang="en-US" altLang="zh-TW" sz="2400" dirty="0" smtClean="0"/>
              <a:t>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76200" y="85725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zh-TW" sz="2900" b="1">
                <a:solidFill>
                  <a:schemeClr val="tx2"/>
                </a:solidFill>
                <a:latin typeface="Times New Roman" pitchFamily="18" charset="0"/>
              </a:rPr>
              <a:t>Subsyllabic Units Considering</a:t>
            </a:r>
            <a:r>
              <a:rPr lang="en-US" altLang="zh-TW" sz="2800" b="1">
                <a:solidFill>
                  <a:schemeClr val="tx2"/>
                </a:solidFill>
                <a:latin typeface="Times New Roman" pitchFamily="18" charset="0"/>
              </a:rPr>
              <a:t> Mandarin Syllable Structures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76200" y="1000125"/>
            <a:ext cx="9067800" cy="5782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282575" indent="-282575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58825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5000"/>
              </a:spcBef>
              <a:buFont typeface="Symbol" pitchFamily="18" charset="2"/>
              <a:buChar char="·"/>
            </a:pPr>
            <a:r>
              <a:rPr lang="en-US" altLang="zh-TW" sz="2400" b="1" dirty="0">
                <a:latin typeface="Times New Roman" pitchFamily="18" charset="0"/>
              </a:rPr>
              <a:t>Considering Phonetic Structure of Mandarin Syllables</a:t>
            </a:r>
            <a:endParaRPr lang="en-US" altLang="zh-TW" sz="2400" dirty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  <a:buFontTx/>
              <a:buChar char="–"/>
            </a:pPr>
            <a:r>
              <a:rPr lang="en-US" altLang="zh-TW" sz="2100" dirty="0">
                <a:latin typeface="Times New Roman" pitchFamily="18" charset="0"/>
              </a:rPr>
              <a:t>INITIAL / FINAL’s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  <a:buFontTx/>
              <a:buChar char="–"/>
            </a:pPr>
            <a:r>
              <a:rPr lang="en-US" altLang="zh-TW" sz="2100" dirty="0" smtClean="0">
                <a:latin typeface="Times New Roman" pitchFamily="18" charset="0"/>
              </a:rPr>
              <a:t>Phone(me)-like-units </a:t>
            </a:r>
            <a:r>
              <a:rPr lang="en-US" altLang="zh-TW" sz="2100" dirty="0">
                <a:latin typeface="Times New Roman" pitchFamily="18" charset="0"/>
              </a:rPr>
              <a:t>/ </a:t>
            </a:r>
            <a:r>
              <a:rPr lang="en-US" altLang="zh-TW" sz="2100" dirty="0" smtClean="0">
                <a:latin typeface="Times New Roman" pitchFamily="18" charset="0"/>
              </a:rPr>
              <a:t>phonemes</a:t>
            </a:r>
            <a:endParaRPr lang="en-US" altLang="zh-TW" sz="2100" dirty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5000"/>
              </a:spcBef>
              <a:buFont typeface="Symbol" pitchFamily="18" charset="2"/>
              <a:buChar char="·"/>
            </a:pPr>
            <a:r>
              <a:rPr lang="en-US" altLang="zh-TW" sz="2400" b="1" dirty="0">
                <a:latin typeface="Times New Roman" pitchFamily="18" charset="0"/>
              </a:rPr>
              <a:t>Different Degrees of Context Dependency</a:t>
            </a:r>
            <a:endParaRPr lang="en-US" altLang="zh-TW" sz="2400" dirty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  <a:buFontTx/>
              <a:buChar char="–"/>
            </a:pPr>
            <a:r>
              <a:rPr lang="en-US" altLang="zh-TW" sz="2100" dirty="0">
                <a:latin typeface="Times New Roman" pitchFamily="18" charset="0"/>
              </a:rPr>
              <a:t>intra-syllable only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  <a:buFontTx/>
              <a:buChar char="–"/>
            </a:pPr>
            <a:r>
              <a:rPr lang="en-US" altLang="zh-TW" sz="2100" dirty="0">
                <a:latin typeface="Times New Roman" pitchFamily="18" charset="0"/>
              </a:rPr>
              <a:t>intra-syllable plus inter-syllable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  <a:buFontTx/>
              <a:buChar char="–"/>
            </a:pPr>
            <a:r>
              <a:rPr lang="en-US" altLang="zh-TW" sz="2100" dirty="0">
                <a:latin typeface="Times New Roman" pitchFamily="18" charset="0"/>
              </a:rPr>
              <a:t>right context dependent only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  <a:buFontTx/>
              <a:buChar char="–"/>
            </a:pPr>
            <a:r>
              <a:rPr lang="en-US" altLang="zh-TW" sz="2100" dirty="0">
                <a:latin typeface="Times New Roman" pitchFamily="18" charset="0"/>
              </a:rPr>
              <a:t>both right and left context dependent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  <a:buFont typeface="Symbol" pitchFamily="18" charset="2"/>
              <a:buChar char="·"/>
            </a:pPr>
            <a:r>
              <a:rPr lang="en-US" altLang="zh-TW" sz="2400" b="1" dirty="0">
                <a:latin typeface="Times New Roman" pitchFamily="18" charset="0"/>
              </a:rPr>
              <a:t>Examples :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  <a:buFontTx/>
              <a:buChar char="–"/>
            </a:pPr>
            <a:r>
              <a:rPr lang="en-US" altLang="zh-TW" sz="2100" dirty="0">
                <a:latin typeface="Times New Roman" pitchFamily="18" charset="0"/>
              </a:rPr>
              <a:t>113 right-context-dependent (RCD)</a:t>
            </a:r>
            <a:r>
              <a:rPr lang="zh-TW" altLang="en-US" sz="2100" dirty="0">
                <a:latin typeface="Times New Roman" pitchFamily="18" charset="0"/>
              </a:rPr>
              <a:t> </a:t>
            </a:r>
            <a:r>
              <a:rPr lang="en-US" altLang="zh-TW" sz="2100" dirty="0">
                <a:latin typeface="Times New Roman" pitchFamily="18" charset="0"/>
              </a:rPr>
              <a:t>INITIAL’s</a:t>
            </a:r>
            <a:r>
              <a:rPr lang="zh-TW" altLang="en-US" sz="2100" dirty="0">
                <a:latin typeface="Times New Roman" pitchFamily="18" charset="0"/>
              </a:rPr>
              <a:t> </a:t>
            </a:r>
            <a:r>
              <a:rPr lang="en-US" altLang="zh-TW" sz="2100" dirty="0">
                <a:latin typeface="Times New Roman" pitchFamily="18" charset="0"/>
              </a:rPr>
              <a:t>extended from 22 INITIAL’s plus 37 context independent FINAL’s: 150 </a:t>
            </a:r>
            <a:r>
              <a:rPr lang="en-US" altLang="zh-TW" sz="2100" dirty="0" err="1">
                <a:latin typeface="Times New Roman" pitchFamily="18" charset="0"/>
              </a:rPr>
              <a:t>intrasyllable</a:t>
            </a:r>
            <a:r>
              <a:rPr lang="en-US" altLang="zh-TW" sz="2100" dirty="0">
                <a:latin typeface="Times New Roman" pitchFamily="18" charset="0"/>
              </a:rPr>
              <a:t> RCD INITIAL/FINAL’s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  <a:buFontTx/>
              <a:buChar char="–"/>
            </a:pPr>
            <a:r>
              <a:rPr lang="en-US" altLang="zh-TW" sz="2100" dirty="0">
                <a:latin typeface="Times New Roman" pitchFamily="18" charset="0"/>
              </a:rPr>
              <a:t>33 </a:t>
            </a:r>
            <a:r>
              <a:rPr lang="en-US" altLang="zh-TW" sz="2100" dirty="0" smtClean="0">
                <a:latin typeface="Times New Roman" pitchFamily="18" charset="0"/>
              </a:rPr>
              <a:t>phone(me)-like-units </a:t>
            </a:r>
            <a:r>
              <a:rPr lang="en-US" altLang="zh-TW" sz="2100" dirty="0">
                <a:latin typeface="Times New Roman" pitchFamily="18" charset="0"/>
              </a:rPr>
              <a:t>extended to 145 intra-syllable </a:t>
            </a:r>
            <a:r>
              <a:rPr lang="en-US" altLang="zh-TW" sz="2100">
                <a:latin typeface="Times New Roman" pitchFamily="18" charset="0"/>
              </a:rPr>
              <a:t>right-context-dependent </a:t>
            </a:r>
            <a:r>
              <a:rPr lang="en-US" altLang="zh-TW" sz="2100" smtClean="0">
                <a:latin typeface="Times New Roman" pitchFamily="18" charset="0"/>
              </a:rPr>
              <a:t>phone(me</a:t>
            </a:r>
            <a:r>
              <a:rPr lang="en-US" altLang="zh-TW" sz="2100" dirty="0" smtClean="0">
                <a:latin typeface="Times New Roman" pitchFamily="18" charset="0"/>
              </a:rPr>
              <a:t>)-like-units</a:t>
            </a:r>
            <a:r>
              <a:rPr lang="en-US" altLang="zh-TW" sz="2100" dirty="0">
                <a:latin typeface="Times New Roman" pitchFamily="18" charset="0"/>
              </a:rPr>
              <a:t>, or 481 with both intra/inter-syllable context dependency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  <a:buFontTx/>
              <a:buChar char="–"/>
            </a:pPr>
            <a:r>
              <a:rPr lang="en-US" altLang="zh-TW" sz="2100" dirty="0">
                <a:latin typeface="Times New Roman" pitchFamily="18" charset="0"/>
              </a:rPr>
              <a:t>At least 4,600 </a:t>
            </a:r>
            <a:r>
              <a:rPr lang="en-US" altLang="zh-TW" sz="2100" dirty="0" err="1">
                <a:latin typeface="Times New Roman" pitchFamily="18" charset="0"/>
              </a:rPr>
              <a:t>triphones</a:t>
            </a:r>
            <a:r>
              <a:rPr lang="en-US" altLang="zh-TW" sz="2100" dirty="0">
                <a:latin typeface="Times New Roman" pitchFamily="18" charset="0"/>
              </a:rPr>
              <a:t> with intra/inter-syllable context dependency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/>
          <p:cNvSpPr>
            <a:spLocks noChangeShapeType="1"/>
          </p:cNvSpPr>
          <p:nvPr/>
        </p:nvSpPr>
        <p:spPr bwMode="auto">
          <a:xfrm flipV="1">
            <a:off x="2236788" y="5029200"/>
            <a:ext cx="0" cy="2127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3500" y="266700"/>
            <a:ext cx="911066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zh-TW" sz="3300" b="1">
                <a:solidFill>
                  <a:schemeClr val="tx2"/>
                </a:solidFill>
                <a:latin typeface="Times New Roman" pitchFamily="18" charset="0"/>
                <a:ea typeface="全真魏碑體" pitchFamily="49" charset="-120"/>
              </a:rPr>
              <a:t>Unit Selection for HMMs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8600" y="10668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3500" y="908050"/>
            <a:ext cx="8972550" cy="554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9875" indent="-269875" eaLnBrk="0" hangingPunct="0"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35013" indent="-285750" eaLnBrk="0" hangingPunct="0"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eaLnBrk="0" hangingPunct="0"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lnSpc>
                <a:spcPct val="90000"/>
              </a:lnSpc>
              <a:buSzPct val="120000"/>
              <a:buFontTx/>
              <a:buChar char="•"/>
            </a:pPr>
            <a:r>
              <a:rPr lang="en-US" altLang="zh-TW" sz="2400" b="1" dirty="0">
                <a:latin typeface="Times New Roman" pitchFamily="18" charset="0"/>
                <a:ea typeface="華康魏碑體" pitchFamily="65" charset="-120"/>
              </a:rPr>
              <a:t>Possible Candidates</a:t>
            </a:r>
            <a:endParaRPr lang="en-US" altLang="zh-TW" sz="2400" dirty="0">
              <a:latin typeface="Times New Roman" pitchFamily="18" charset="0"/>
              <a:ea typeface="華康魏碑體" pitchFamily="65" charset="-120"/>
            </a:endParaRP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 dirty="0">
                <a:latin typeface="Times New Roman" pitchFamily="18" charset="0"/>
                <a:ea typeface="華康魏碑體" pitchFamily="65" charset="-120"/>
              </a:rPr>
              <a:t>phrases, words, syllables, phonemes.....</a:t>
            </a:r>
          </a:p>
          <a:p>
            <a:pPr eaLnBrk="1" hangingPunct="1">
              <a:lnSpc>
                <a:spcPct val="90000"/>
              </a:lnSpc>
              <a:buSzPct val="120000"/>
              <a:buFont typeface="Wingdings" pitchFamily="2" charset="2"/>
              <a:buChar char=""/>
            </a:pPr>
            <a:r>
              <a:rPr lang="en-US" altLang="zh-TW" sz="2400" b="1" dirty="0">
                <a:latin typeface="Times New Roman" pitchFamily="18" charset="0"/>
                <a:ea typeface="華康魏碑體" pitchFamily="65" charset="-120"/>
              </a:rPr>
              <a:t>Phoneme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 dirty="0">
                <a:latin typeface="Times New Roman" pitchFamily="18" charset="0"/>
                <a:ea typeface="華康魏碑體" pitchFamily="65" charset="-120"/>
              </a:rPr>
              <a:t>the minimum units of speech sound in a language which can serve to distinguish one word from the other</a:t>
            </a:r>
          </a:p>
          <a:p>
            <a:pPr lvl="2" eaLnBrk="1" hangingPunct="1">
              <a:lnSpc>
                <a:spcPct val="90000"/>
              </a:lnSpc>
              <a:buSzPct val="120000"/>
              <a:buFont typeface="Times New Roman" pitchFamily="18" charset="0"/>
              <a:buNone/>
            </a:pPr>
            <a:r>
              <a:rPr lang="en-US" altLang="zh-TW" sz="2000" dirty="0">
                <a:latin typeface="Times New Roman" pitchFamily="18" charset="0"/>
                <a:ea typeface="華康魏碑體" pitchFamily="65" charset="-120"/>
              </a:rPr>
              <a:t>e.g.  </a:t>
            </a:r>
            <a:r>
              <a:rPr lang="en-US" altLang="zh-TW" sz="2000" u="sng" dirty="0">
                <a:latin typeface="Times New Roman" pitchFamily="18" charset="0"/>
                <a:ea typeface="華康魏碑體" pitchFamily="65" charset="-120"/>
              </a:rPr>
              <a:t>b</a:t>
            </a:r>
            <a:r>
              <a:rPr lang="en-US" altLang="zh-TW" sz="200" dirty="0">
                <a:latin typeface="Times New Roman" pitchFamily="18" charset="0"/>
                <a:ea typeface="華康魏碑體" pitchFamily="65" charset="-120"/>
              </a:rPr>
              <a:t> </a:t>
            </a:r>
            <a:r>
              <a:rPr lang="en-US" altLang="zh-TW" sz="2000" dirty="0">
                <a:latin typeface="Times New Roman" pitchFamily="18" charset="0"/>
                <a:ea typeface="華康魏碑體" pitchFamily="65" charset="-120"/>
              </a:rPr>
              <a:t>at / </a:t>
            </a:r>
            <a:r>
              <a:rPr lang="en-US" altLang="zh-TW" sz="2000" u="sng" dirty="0">
                <a:latin typeface="Times New Roman" pitchFamily="18" charset="0"/>
                <a:ea typeface="華康魏碑體" pitchFamily="65" charset="-120"/>
              </a:rPr>
              <a:t>p</a:t>
            </a:r>
            <a:r>
              <a:rPr lang="en-US" altLang="zh-TW" sz="200" dirty="0">
                <a:latin typeface="Times New Roman" pitchFamily="18" charset="0"/>
                <a:ea typeface="華康魏碑體" pitchFamily="65" charset="-120"/>
              </a:rPr>
              <a:t> </a:t>
            </a:r>
            <a:r>
              <a:rPr lang="en-US" altLang="zh-TW" sz="2000" dirty="0">
                <a:latin typeface="Times New Roman" pitchFamily="18" charset="0"/>
                <a:ea typeface="華康魏碑體" pitchFamily="65" charset="-120"/>
              </a:rPr>
              <a:t>at , b</a:t>
            </a:r>
            <a:r>
              <a:rPr lang="en-US" altLang="zh-TW" sz="200" dirty="0">
                <a:latin typeface="Times New Roman" pitchFamily="18" charset="0"/>
                <a:ea typeface="華康魏碑體" pitchFamily="65" charset="-120"/>
              </a:rPr>
              <a:t> </a:t>
            </a:r>
            <a:r>
              <a:rPr lang="en-US" altLang="zh-TW" sz="2000" u="sng" dirty="0">
                <a:latin typeface="Times New Roman" pitchFamily="18" charset="0"/>
                <a:ea typeface="華康魏碑體" pitchFamily="65" charset="-120"/>
              </a:rPr>
              <a:t>a</a:t>
            </a:r>
            <a:r>
              <a:rPr lang="en-US" altLang="zh-TW" sz="200" dirty="0">
                <a:latin typeface="Times New Roman" pitchFamily="18" charset="0"/>
                <a:ea typeface="華康魏碑體" pitchFamily="65" charset="-120"/>
              </a:rPr>
              <a:t> </a:t>
            </a:r>
            <a:r>
              <a:rPr lang="en-US" altLang="zh-TW" sz="2000" dirty="0">
                <a:latin typeface="Times New Roman" pitchFamily="18" charset="0"/>
                <a:ea typeface="華康魏碑體" pitchFamily="65" charset="-120"/>
              </a:rPr>
              <a:t>d / b</a:t>
            </a:r>
            <a:r>
              <a:rPr lang="en-US" altLang="zh-TW" sz="200" dirty="0">
                <a:latin typeface="Times New Roman" pitchFamily="18" charset="0"/>
                <a:ea typeface="華康魏碑體" pitchFamily="65" charset="-120"/>
              </a:rPr>
              <a:t> </a:t>
            </a:r>
            <a:r>
              <a:rPr lang="en-US" altLang="zh-TW" sz="2000" u="sng" dirty="0">
                <a:latin typeface="Times New Roman" pitchFamily="18" charset="0"/>
                <a:ea typeface="華康魏碑體" pitchFamily="65" charset="-120"/>
              </a:rPr>
              <a:t>e</a:t>
            </a:r>
            <a:r>
              <a:rPr lang="en-US" altLang="zh-TW" sz="200" dirty="0">
                <a:latin typeface="Times New Roman" pitchFamily="18" charset="0"/>
                <a:ea typeface="華康魏碑體" pitchFamily="65" charset="-120"/>
              </a:rPr>
              <a:t> </a:t>
            </a:r>
            <a:r>
              <a:rPr lang="en-US" altLang="zh-TW" sz="2000" dirty="0">
                <a:latin typeface="Times New Roman" pitchFamily="18" charset="0"/>
                <a:ea typeface="華康魏碑體" pitchFamily="65" charset="-120"/>
              </a:rPr>
              <a:t>d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 dirty="0">
                <a:latin typeface="Times New Roman" pitchFamily="18" charset="0"/>
                <a:ea typeface="華康魏碑體" pitchFamily="65" charset="-120"/>
              </a:rPr>
              <a:t>phone : a phoneme’s acoustic realization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None/>
            </a:pPr>
            <a:r>
              <a:rPr lang="en-US" altLang="zh-TW" sz="2000" dirty="0">
                <a:latin typeface="Times New Roman" pitchFamily="18" charset="0"/>
                <a:ea typeface="華康魏碑體" pitchFamily="65" charset="-120"/>
              </a:rPr>
              <a:t>    </a:t>
            </a:r>
            <a:r>
              <a:rPr lang="en-US" altLang="zh-TW" sz="2200" dirty="0">
                <a:latin typeface="Times New Roman" pitchFamily="18" charset="0"/>
                <a:ea typeface="華康魏碑體" pitchFamily="65" charset="-120"/>
              </a:rPr>
              <a:t>the same phoneme may have many different realizations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None/>
            </a:pP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         e.g. </a:t>
            </a:r>
            <a:r>
              <a:rPr lang="en-US" altLang="zh-TW" dirty="0" err="1">
                <a:latin typeface="Times New Roman" pitchFamily="18" charset="0"/>
                <a:ea typeface="華康魏碑體" pitchFamily="65" charset="-120"/>
              </a:rPr>
              <a:t>sa</a:t>
            </a:r>
            <a:r>
              <a:rPr lang="en-US" altLang="zh-TW" sz="200" dirty="0">
                <a:latin typeface="Times New Roman" pitchFamily="18" charset="0"/>
                <a:ea typeface="華康魏碑體" pitchFamily="65" charset="-120"/>
              </a:rPr>
              <a:t> </a:t>
            </a:r>
            <a:r>
              <a:rPr lang="en-US" altLang="zh-TW" u="sng" dirty="0">
                <a:latin typeface="Times New Roman" pitchFamily="18" charset="0"/>
                <a:ea typeface="華康魏碑體" pitchFamily="65" charset="-120"/>
              </a:rPr>
              <a:t>t</a:t>
            </a:r>
            <a:r>
              <a:rPr lang="en-US" altLang="zh-TW" dirty="0">
                <a:latin typeface="Times New Roman" pitchFamily="18" charset="0"/>
                <a:ea typeface="華康魏碑體" pitchFamily="65" charset="-120"/>
              </a:rPr>
              <a:t> / me</a:t>
            </a:r>
            <a:r>
              <a:rPr lang="en-US" altLang="zh-TW" sz="200" dirty="0">
                <a:latin typeface="Times New Roman" pitchFamily="18" charset="0"/>
                <a:ea typeface="華康魏碑體" pitchFamily="65" charset="-120"/>
              </a:rPr>
              <a:t> </a:t>
            </a:r>
            <a:r>
              <a:rPr lang="en-US" altLang="zh-TW" u="sng" dirty="0">
                <a:latin typeface="Times New Roman" pitchFamily="18" charset="0"/>
                <a:ea typeface="華康魏碑體" pitchFamily="65" charset="-120"/>
              </a:rPr>
              <a:t>t</a:t>
            </a:r>
            <a:r>
              <a:rPr lang="en-US" altLang="zh-TW" sz="200" dirty="0">
                <a:latin typeface="Times New Roman" pitchFamily="18" charset="0"/>
                <a:ea typeface="華康魏碑體" pitchFamily="65" charset="-120"/>
              </a:rPr>
              <a:t> </a:t>
            </a:r>
            <a:r>
              <a:rPr lang="en-US" altLang="zh-TW" dirty="0" err="1">
                <a:latin typeface="Times New Roman" pitchFamily="18" charset="0"/>
                <a:ea typeface="華康魏碑體" pitchFamily="65" charset="-120"/>
              </a:rPr>
              <a:t>er</a:t>
            </a:r>
            <a:endParaRPr lang="en-US" altLang="zh-TW" dirty="0">
              <a:latin typeface="Times New Roman" pitchFamily="18" charset="0"/>
              <a:ea typeface="華康魏碑體" pitchFamily="65" charset="-120"/>
            </a:endParaRPr>
          </a:p>
          <a:p>
            <a:pPr eaLnBrk="1" hangingPunct="1">
              <a:lnSpc>
                <a:spcPct val="90000"/>
              </a:lnSpc>
              <a:buSzPct val="120000"/>
              <a:buFont typeface="Wingdings" pitchFamily="2" charset="2"/>
              <a:buChar char=""/>
            </a:pPr>
            <a:r>
              <a:rPr lang="en-US" altLang="zh-TW" sz="2400" b="1" dirty="0" err="1">
                <a:latin typeface="Times New Roman" pitchFamily="18" charset="0"/>
                <a:ea typeface="華康魏碑體" pitchFamily="65" charset="-120"/>
              </a:rPr>
              <a:t>Coarticulation</a:t>
            </a:r>
            <a:r>
              <a:rPr lang="en-US" altLang="zh-TW" sz="2400" b="1" dirty="0">
                <a:latin typeface="Times New Roman" pitchFamily="18" charset="0"/>
                <a:ea typeface="華康魏碑體" pitchFamily="65" charset="-120"/>
              </a:rPr>
              <a:t> and Context Dependency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 dirty="0">
                <a:latin typeface="Times New Roman" pitchFamily="18" charset="0"/>
                <a:ea typeface="華康魏碑體" pitchFamily="65" charset="-120"/>
              </a:rPr>
              <a:t>context: right/left neighboring units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 dirty="0" err="1">
                <a:latin typeface="Times New Roman" pitchFamily="18" charset="0"/>
                <a:ea typeface="華康魏碑體" pitchFamily="65" charset="-120"/>
              </a:rPr>
              <a:t>coarticulation</a:t>
            </a:r>
            <a:r>
              <a:rPr lang="en-US" altLang="zh-TW" sz="2200" dirty="0">
                <a:latin typeface="Times New Roman" pitchFamily="18" charset="0"/>
                <a:ea typeface="華康魏碑體" pitchFamily="65" charset="-120"/>
              </a:rPr>
              <a:t>: sound production changed because of the neighboring units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 dirty="0">
                <a:latin typeface="Times New Roman" pitchFamily="18" charset="0"/>
                <a:ea typeface="華康魏碑體" pitchFamily="65" charset="-120"/>
              </a:rPr>
              <a:t>right-context-dependent (RCD)/left-context-dependent (LCD)/ both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 dirty="0" err="1">
                <a:latin typeface="Times New Roman" pitchFamily="18" charset="0"/>
                <a:ea typeface="華康魏碑體" pitchFamily="65" charset="-120"/>
              </a:rPr>
              <a:t>intraword</a:t>
            </a:r>
            <a:r>
              <a:rPr lang="en-US" altLang="zh-TW" sz="2200" dirty="0">
                <a:latin typeface="Times New Roman" pitchFamily="18" charset="0"/>
                <a:ea typeface="華康魏碑體" pitchFamily="65" charset="-120"/>
              </a:rPr>
              <a:t>/</a:t>
            </a:r>
            <a:r>
              <a:rPr lang="en-US" altLang="zh-TW" sz="2200" dirty="0" err="1">
                <a:latin typeface="Times New Roman" pitchFamily="18" charset="0"/>
                <a:ea typeface="華康魏碑體" pitchFamily="65" charset="-120"/>
              </a:rPr>
              <a:t>interword</a:t>
            </a:r>
            <a:r>
              <a:rPr lang="en-US" altLang="zh-TW" sz="2200" dirty="0">
                <a:latin typeface="Times New Roman" pitchFamily="18" charset="0"/>
                <a:ea typeface="華康魏碑體" pitchFamily="65" charset="-120"/>
              </a:rPr>
              <a:t> context dependency</a:t>
            </a:r>
          </a:p>
          <a:p>
            <a:pPr eaLnBrk="1" hangingPunct="1">
              <a:lnSpc>
                <a:spcPct val="90000"/>
              </a:lnSpc>
              <a:buSzPct val="120000"/>
              <a:buFont typeface="Wingdings" pitchFamily="2" charset="2"/>
              <a:buChar char=""/>
            </a:pPr>
            <a:r>
              <a:rPr lang="en-US" altLang="zh-TW" sz="2400" b="1" dirty="0">
                <a:latin typeface="Times New Roman" pitchFamily="18" charset="0"/>
                <a:ea typeface="華康魏碑體" pitchFamily="65" charset="-120"/>
              </a:rPr>
              <a:t>For Mandarin Chinese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 dirty="0">
                <a:latin typeface="Times New Roman" pitchFamily="18" charset="0"/>
                <a:ea typeface="華康魏碑體" pitchFamily="65" charset="-120"/>
              </a:rPr>
              <a:t>character/syllable mapping relation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 dirty="0">
                <a:latin typeface="Times New Roman" pitchFamily="18" charset="0"/>
                <a:ea typeface="華康魏碑體" pitchFamily="65" charset="-120"/>
              </a:rPr>
              <a:t>syllable: Initial (</a:t>
            </a:r>
            <a:r>
              <a:rPr lang="zh-TW" altLang="en-US" sz="2200" dirty="0">
                <a:latin typeface="Times New Roman" pitchFamily="18" charset="0"/>
                <a:ea typeface="華康魏碑體" pitchFamily="65" charset="-120"/>
              </a:rPr>
              <a:t>聲母</a:t>
            </a:r>
            <a:r>
              <a:rPr lang="en-US" altLang="zh-TW" sz="2200" dirty="0">
                <a:latin typeface="Times New Roman" pitchFamily="18" charset="0"/>
                <a:ea typeface="華康魏碑體" pitchFamily="65" charset="-120"/>
              </a:rPr>
              <a:t>) / Final (</a:t>
            </a:r>
            <a:r>
              <a:rPr lang="zh-TW" altLang="en-US" sz="2200" dirty="0">
                <a:latin typeface="Times New Roman" pitchFamily="18" charset="0"/>
                <a:ea typeface="華康魏碑體" pitchFamily="65" charset="-120"/>
              </a:rPr>
              <a:t>韻母</a:t>
            </a:r>
            <a:r>
              <a:rPr lang="en-US" altLang="zh-TW" sz="2200" dirty="0">
                <a:latin typeface="Times New Roman" pitchFamily="18" charset="0"/>
                <a:ea typeface="華康魏碑體" pitchFamily="65" charset="-120"/>
              </a:rPr>
              <a:t>) / tone (</a:t>
            </a:r>
            <a:r>
              <a:rPr lang="zh-TW" altLang="en-US" sz="2200" dirty="0">
                <a:latin typeface="Times New Roman" pitchFamily="18" charset="0"/>
                <a:ea typeface="華康魏碑體" pitchFamily="65" charset="-120"/>
              </a:rPr>
              <a:t>聲調</a:t>
            </a:r>
            <a:r>
              <a:rPr lang="en-US" altLang="zh-TW" sz="2200" dirty="0">
                <a:latin typeface="Times New Roman" pitchFamily="18" charset="0"/>
                <a:ea typeface="華康魏碑體" pitchFamily="65" charset="-120"/>
              </a:rPr>
              <a:t>)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041525" y="5300663"/>
            <a:ext cx="1841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en-US" altLang="zh-TW" sz="2400">
              <a:latin typeface="Times New Roman" pitchFamily="18" charset="0"/>
            </a:endParaRPr>
          </a:p>
          <a:p>
            <a:pPr eaLnBrk="1" hangingPunct="1"/>
            <a:endParaRPr lang="en-US" altLang="zh-TW" sz="2400">
              <a:latin typeface="Times New Roman" pitchFamily="18" charset="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6804248" y="5300663"/>
            <a:ext cx="21602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200" u="sng" dirty="0" smtClean="0"/>
              <a:t>t</a:t>
            </a:r>
            <a:r>
              <a:rPr lang="en-US" altLang="zh-TW" sz="2200" dirty="0" smtClean="0"/>
              <a:t>ea       i</a:t>
            </a:r>
            <a:r>
              <a:rPr lang="en-US" altLang="zh-TW" sz="2200" u="sng" dirty="0" smtClean="0"/>
              <a:t>t</a:t>
            </a:r>
            <a:r>
              <a:rPr lang="en-US" altLang="zh-TW" sz="2200" dirty="0" smtClean="0"/>
              <a:t>    </a:t>
            </a:r>
            <a:r>
              <a:rPr lang="zh-TW" altLang="en-US" sz="2200" u="sng" dirty="0" smtClean="0"/>
              <a:t>ㄅ</a:t>
            </a:r>
            <a:r>
              <a:rPr lang="zh-TW" altLang="en-US" sz="2200" dirty="0" smtClean="0"/>
              <a:t>ㄢ</a:t>
            </a:r>
            <a:endParaRPr lang="en-US" altLang="zh-TW" sz="2200" dirty="0" smtClean="0"/>
          </a:p>
          <a:p>
            <a:r>
              <a:rPr lang="en-US" altLang="zh-TW" sz="2200" u="sng" dirty="0" smtClean="0"/>
              <a:t>t</a:t>
            </a:r>
            <a:r>
              <a:rPr lang="en-US" altLang="zh-TW" sz="2200" dirty="0" smtClean="0"/>
              <a:t>wo     </a:t>
            </a:r>
            <a:r>
              <a:rPr lang="zh-TW" altLang="en-US" sz="2200" dirty="0" smtClean="0"/>
              <a:t> </a:t>
            </a:r>
            <a:r>
              <a:rPr lang="en-US" altLang="zh-TW" sz="2200" dirty="0" smtClean="0"/>
              <a:t>a</a:t>
            </a:r>
            <a:r>
              <a:rPr lang="en-US" altLang="zh-TW" sz="2200" u="sng" dirty="0" smtClean="0"/>
              <a:t>t</a:t>
            </a:r>
            <a:r>
              <a:rPr lang="en-US" altLang="zh-TW" sz="2200" dirty="0" smtClean="0"/>
              <a:t>   </a:t>
            </a:r>
            <a:r>
              <a:rPr lang="zh-TW" altLang="en-US" sz="2200" u="sng" dirty="0" smtClean="0"/>
              <a:t>ㄅ</a:t>
            </a:r>
            <a:r>
              <a:rPr lang="zh-TW" altLang="en-US" sz="2200" dirty="0" smtClean="0"/>
              <a:t>ㄨ</a:t>
            </a:r>
            <a:endParaRPr lang="en-US" altLang="zh-TW" sz="2200" dirty="0" smtClean="0"/>
          </a:p>
          <a:p>
            <a:r>
              <a:rPr lang="en-US" altLang="zh-TW" sz="2200" u="sng" dirty="0" smtClean="0"/>
              <a:t>t</a:t>
            </a:r>
            <a:r>
              <a:rPr lang="en-US" altLang="zh-TW" sz="2200" dirty="0" smtClean="0"/>
              <a:t>arget</a:t>
            </a:r>
            <a:r>
              <a:rPr lang="zh-TW" altLang="en-US" sz="2200" dirty="0" smtClean="0"/>
              <a:t>         </a:t>
            </a:r>
            <a:r>
              <a:rPr lang="zh-TW" altLang="en-US" sz="2200" u="sng" dirty="0" smtClean="0"/>
              <a:t>ㄅ</a:t>
            </a:r>
            <a:r>
              <a:rPr lang="zh-TW" altLang="en-US" sz="2200" dirty="0" smtClean="0"/>
              <a:t>ㄧ</a:t>
            </a:r>
            <a:endParaRPr lang="zh-TW" altLang="en-US" sz="2200" dirty="0"/>
          </a:p>
        </p:txBody>
      </p:sp>
    </p:spTree>
  </p:cSld>
  <p:clrMapOvr>
    <a:masterClrMapping/>
  </p:clrMapOvr>
  <p:transition advTm="4873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76200"/>
            <a:ext cx="914400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lnSpc>
                <a:spcPct val="80000"/>
              </a:lnSpc>
            </a:pPr>
            <a:r>
              <a:rPr lang="en-US" altLang="zh-TW" sz="3000" b="1" smtClean="0">
                <a:latin typeface="Times New Roman" pitchFamily="18" charset="0"/>
              </a:rPr>
              <a:t>Comparison of Acoustic Models Based on Different Sets of Units</a:t>
            </a:r>
            <a:endParaRPr lang="en-US" altLang="zh-TW" sz="3000" smtClean="0">
              <a:latin typeface="Times New Roman" pitchFamily="18" charset="0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30163" y="1020763"/>
            <a:ext cx="3436937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288925" indent="-288925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zh-TW" sz="2200" b="1">
                <a:latin typeface="Times New Roman" pitchFamily="18" charset="0"/>
                <a:ea typeface="全真魏碑體" pitchFamily="49" charset="-120"/>
              </a:rPr>
              <a:t>Typical Example Results</a:t>
            </a:r>
            <a:endParaRPr lang="en-US" altLang="zh-TW" sz="2400">
              <a:latin typeface="Times New Roman" pitchFamily="18" charset="0"/>
              <a:ea typeface="全真魏碑體" pitchFamily="49" charset="-120"/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250825" y="4572000"/>
            <a:ext cx="86868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8925" indent="-288925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zh-TW" sz="2000" b="1" dirty="0">
                <a:latin typeface="Times New Roman" pitchFamily="18" charset="0"/>
                <a:ea typeface="全真魏碑體" pitchFamily="49" charset="-120"/>
              </a:rPr>
              <a:t>INITIAL/FIANL (IF) better than phone for small training set </a:t>
            </a:r>
          </a:p>
          <a:p>
            <a:pPr eaLnBrk="1" hangingPunct="1">
              <a:buFontTx/>
              <a:buChar char="•"/>
            </a:pPr>
            <a:r>
              <a:rPr lang="en-US" altLang="zh-TW" sz="2000" b="1" dirty="0">
                <a:latin typeface="Times New Roman" pitchFamily="18" charset="0"/>
                <a:ea typeface="全真魏碑體" pitchFamily="49" charset="-120"/>
              </a:rPr>
              <a:t>Context Dependent (CD) better than Context Independent (CI)</a:t>
            </a:r>
          </a:p>
          <a:p>
            <a:pPr eaLnBrk="1" hangingPunct="1">
              <a:buFontTx/>
              <a:buChar char="•"/>
            </a:pPr>
            <a:r>
              <a:rPr lang="en-US" altLang="zh-TW" sz="2000" b="1" dirty="0">
                <a:latin typeface="Times New Roman" pitchFamily="18" charset="0"/>
                <a:ea typeface="全真魏碑體" pitchFamily="49" charset="-120"/>
              </a:rPr>
              <a:t>Right CD (RCD) better than Left CD (LCD)</a:t>
            </a:r>
          </a:p>
          <a:p>
            <a:pPr eaLnBrk="1" hangingPunct="1">
              <a:buFontTx/>
              <a:buChar char="•"/>
            </a:pPr>
            <a:r>
              <a:rPr lang="en-US" altLang="zh-TW" sz="2000" b="1" dirty="0">
                <a:latin typeface="Times New Roman" pitchFamily="18" charset="0"/>
                <a:ea typeface="全真魏碑體" pitchFamily="49" charset="-120"/>
              </a:rPr>
              <a:t>Inter-syllable Modeling is Better</a:t>
            </a:r>
          </a:p>
          <a:p>
            <a:pPr eaLnBrk="1" hangingPunct="1">
              <a:buFontTx/>
              <a:buChar char="•"/>
            </a:pPr>
            <a:r>
              <a:rPr lang="en-US" altLang="zh-TW" sz="2000" b="1" dirty="0" err="1">
                <a:latin typeface="Times New Roman" pitchFamily="18" charset="0"/>
                <a:ea typeface="全真魏碑體" pitchFamily="49" charset="-120"/>
              </a:rPr>
              <a:t>Triphone</a:t>
            </a:r>
            <a:r>
              <a:rPr lang="en-US" altLang="zh-TW" sz="2000" b="1" dirty="0">
                <a:latin typeface="Times New Roman" pitchFamily="18" charset="0"/>
                <a:ea typeface="全真魏碑體" pitchFamily="49" charset="-120"/>
              </a:rPr>
              <a:t> is better</a:t>
            </a:r>
          </a:p>
          <a:p>
            <a:pPr eaLnBrk="1" hangingPunct="1">
              <a:buFontTx/>
              <a:buChar char="•"/>
            </a:pPr>
            <a:r>
              <a:rPr lang="en-US" altLang="zh-TW" sz="2000" b="1" dirty="0">
                <a:latin typeface="Times New Roman" pitchFamily="18" charset="0"/>
                <a:ea typeface="全真魏碑體" pitchFamily="49" charset="-120"/>
              </a:rPr>
              <a:t>Approaches in Training </a:t>
            </a:r>
            <a:r>
              <a:rPr lang="en-US" altLang="zh-TW" sz="2000" b="1" dirty="0" err="1">
                <a:latin typeface="Times New Roman" pitchFamily="18" charset="0"/>
                <a:ea typeface="全真魏碑體" pitchFamily="49" charset="-120"/>
              </a:rPr>
              <a:t>Triphone</a:t>
            </a:r>
            <a:r>
              <a:rPr lang="en-US" altLang="zh-TW" sz="2000" b="1" dirty="0">
                <a:latin typeface="Times New Roman" pitchFamily="18" charset="0"/>
                <a:ea typeface="全真魏碑體" pitchFamily="49" charset="-120"/>
              </a:rPr>
              <a:t> Models are </a:t>
            </a:r>
            <a:r>
              <a:rPr lang="en-US" altLang="zh-TW" sz="2000" b="1" dirty="0" smtClean="0">
                <a:latin typeface="Times New Roman" pitchFamily="18" charset="0"/>
                <a:ea typeface="全真魏碑體" pitchFamily="49" charset="-120"/>
              </a:rPr>
              <a:t>Important</a:t>
            </a:r>
          </a:p>
          <a:p>
            <a:pPr eaLnBrk="1" hangingPunct="1">
              <a:buFontTx/>
              <a:buChar char="•"/>
            </a:pPr>
            <a:r>
              <a:rPr lang="en-US" altLang="zh-TW" sz="2000" b="1" dirty="0" err="1" smtClean="0">
                <a:latin typeface="Times New Roman" pitchFamily="18" charset="0"/>
                <a:ea typeface="全真魏碑體" pitchFamily="49" charset="-120"/>
              </a:rPr>
              <a:t>Quinphone</a:t>
            </a:r>
            <a:r>
              <a:rPr lang="en-US" altLang="zh-TW" sz="2000" b="1" dirty="0" smtClean="0">
                <a:latin typeface="Times New Roman" pitchFamily="18" charset="0"/>
                <a:ea typeface="全真魏碑體" pitchFamily="49" charset="-120"/>
              </a:rPr>
              <a:t> (2 context units on both sides considered) are even better</a:t>
            </a:r>
            <a:endParaRPr lang="en-US" altLang="zh-TW" sz="2000" b="1" dirty="0">
              <a:latin typeface="Times New Roman" pitchFamily="18" charset="0"/>
              <a:ea typeface="全真魏碑體" pitchFamily="49" charset="-120"/>
            </a:endParaRPr>
          </a:p>
        </p:txBody>
      </p:sp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0" y="1371600"/>
          <a:ext cx="9020175" cy="298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65" name="工作表" r:id="rId5" imgW="11155626" imgH="3337668" progId="Excel.Sheet.8">
                  <p:embed/>
                </p:oleObj>
              </mc:Choice>
              <mc:Fallback>
                <p:oleObj name="工作表" r:id="rId5" imgW="11155626" imgH="3337668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047"/>
                      <a:stretch>
                        <a:fillRect/>
                      </a:stretch>
                    </p:blipFill>
                    <p:spPr bwMode="auto">
                      <a:xfrm>
                        <a:off x="0" y="1371600"/>
                        <a:ext cx="9020175" cy="298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365125" y="4038600"/>
            <a:ext cx="62865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</p:spTree>
  </p:cSld>
  <p:clrMapOvr>
    <a:masterClrMapping/>
  </p:clrMapOvr>
  <p:transition advTm="1216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2"/>
          <p:cNvSpPr>
            <a:spLocks noChangeShapeType="1"/>
          </p:cNvSpPr>
          <p:nvPr/>
        </p:nvSpPr>
        <p:spPr bwMode="auto">
          <a:xfrm flipV="1">
            <a:off x="2236788" y="5029200"/>
            <a:ext cx="0" cy="2127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63500" y="266700"/>
            <a:ext cx="911066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zh-TW" sz="3300" b="1">
                <a:solidFill>
                  <a:schemeClr val="tx2"/>
                </a:solidFill>
                <a:latin typeface="Times New Roman" pitchFamily="18" charset="0"/>
                <a:ea typeface="全真魏碑體" pitchFamily="49" charset="-120"/>
              </a:rPr>
              <a:t>Unit Selection Principles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28600" y="10668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3500" y="908050"/>
            <a:ext cx="8972550" cy="5964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9875" indent="-269875" eaLnBrk="0" hangingPunct="0"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35013" indent="-285750" eaLnBrk="0" hangingPunct="0"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lnSpc>
                <a:spcPct val="90000"/>
              </a:lnSpc>
              <a:buSzPct val="120000"/>
              <a:buFontTx/>
              <a:buChar char="•"/>
            </a:pPr>
            <a:r>
              <a:rPr lang="en-US" altLang="zh-TW" sz="2400" b="1" dirty="0">
                <a:latin typeface="Times New Roman" pitchFamily="18" charset="0"/>
                <a:ea typeface="華康魏碑體" pitchFamily="65" charset="-120"/>
              </a:rPr>
              <a:t>Primary Considerations</a:t>
            </a:r>
            <a:endParaRPr lang="en-US" altLang="zh-TW" sz="2400" dirty="0">
              <a:latin typeface="Times New Roman" pitchFamily="18" charset="0"/>
              <a:ea typeface="華康魏碑體" pitchFamily="65" charset="-120"/>
            </a:endParaRP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 dirty="0">
                <a:latin typeface="Times New Roman" pitchFamily="18" charset="0"/>
                <a:ea typeface="華康魏碑體" pitchFamily="65" charset="-120"/>
              </a:rPr>
              <a:t>accuracy: accurately representing the acoustic realizations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 dirty="0">
                <a:latin typeface="Times New Roman" pitchFamily="18" charset="0"/>
                <a:ea typeface="華康魏碑體" pitchFamily="65" charset="-120"/>
              </a:rPr>
              <a:t>trainability: feasible to obtain enough data to estimate the model      		                 parameters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 dirty="0">
                <a:latin typeface="Times New Roman" pitchFamily="18" charset="0"/>
                <a:ea typeface="華康魏碑體" pitchFamily="65" charset="-120"/>
              </a:rPr>
              <a:t>generalizability: any new word can be derived from a predefined unit 	 	           inventory</a:t>
            </a:r>
          </a:p>
          <a:p>
            <a:pPr eaLnBrk="1" hangingPunct="1">
              <a:lnSpc>
                <a:spcPct val="90000"/>
              </a:lnSpc>
              <a:buSzPct val="120000"/>
              <a:buFont typeface="Wingdings" pitchFamily="2" charset="2"/>
              <a:buChar char=""/>
            </a:pPr>
            <a:r>
              <a:rPr lang="en-US" altLang="zh-TW" sz="2400" b="1" dirty="0">
                <a:latin typeface="Times New Roman" pitchFamily="18" charset="0"/>
                <a:ea typeface="華康魏碑體" pitchFamily="65" charset="-120"/>
              </a:rPr>
              <a:t>Examples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 dirty="0">
                <a:latin typeface="Times New Roman" pitchFamily="18" charset="0"/>
                <a:ea typeface="華康魏碑體" pitchFamily="65" charset="-120"/>
              </a:rPr>
              <a:t>words: accurate if enough data available, trainable for small vocabulary, 	         NOT generalizable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 dirty="0" smtClean="0">
                <a:latin typeface="Times New Roman" pitchFamily="18" charset="0"/>
                <a:ea typeface="華康魏碑體" pitchFamily="65" charset="-120"/>
              </a:rPr>
              <a:t>phoneme </a:t>
            </a:r>
            <a:r>
              <a:rPr lang="en-US" altLang="zh-TW" sz="2200" dirty="0">
                <a:latin typeface="Times New Roman" pitchFamily="18" charset="0"/>
                <a:ea typeface="華康魏碑體" pitchFamily="65" charset="-120"/>
              </a:rPr>
              <a:t>: trainable, generalizable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None/>
            </a:pPr>
            <a:r>
              <a:rPr lang="en-US" altLang="zh-TW" sz="2200" dirty="0">
                <a:latin typeface="Times New Roman" pitchFamily="18" charset="0"/>
                <a:ea typeface="華康魏碑體" pitchFamily="65" charset="-120"/>
              </a:rPr>
              <a:t>		          difficult to be accurate due to context dependency</a:t>
            </a: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 dirty="0">
                <a:latin typeface="Times New Roman" pitchFamily="18" charset="0"/>
                <a:ea typeface="華康魏碑體" pitchFamily="65" charset="-120"/>
              </a:rPr>
              <a:t>syllable: 50 in Japanese, 1300 in Mandarin Chinese, over 30000 in 	            English</a:t>
            </a:r>
            <a:r>
              <a:rPr lang="en-US" altLang="zh-TW" sz="2000" dirty="0">
                <a:latin typeface="Times New Roman" pitchFamily="18" charset="0"/>
                <a:ea typeface="華康魏碑體" pitchFamily="65" charset="-120"/>
              </a:rPr>
              <a:t>   </a:t>
            </a:r>
            <a:endParaRPr lang="en-US" altLang="zh-TW" sz="2200" dirty="0">
              <a:latin typeface="Times New Roman" pitchFamily="18" charset="0"/>
              <a:ea typeface="華康魏碑體" pitchFamily="65" charset="-120"/>
            </a:endParaRPr>
          </a:p>
          <a:p>
            <a:pPr eaLnBrk="1" hangingPunct="1">
              <a:lnSpc>
                <a:spcPct val="90000"/>
              </a:lnSpc>
              <a:buSzPct val="120000"/>
              <a:buFont typeface="Wingdings" pitchFamily="2" charset="2"/>
              <a:buChar char=""/>
            </a:pPr>
            <a:r>
              <a:rPr lang="en-US" altLang="zh-TW" sz="2400" b="1" dirty="0" err="1">
                <a:latin typeface="Times New Roman" pitchFamily="18" charset="0"/>
                <a:ea typeface="華康魏碑體" pitchFamily="65" charset="-120"/>
              </a:rPr>
              <a:t>Triphone</a:t>
            </a:r>
            <a:endParaRPr lang="en-US" altLang="zh-TW" sz="2400" b="1" dirty="0">
              <a:latin typeface="Times New Roman" pitchFamily="18" charset="0"/>
              <a:ea typeface="華康魏碑體" pitchFamily="65" charset="-120"/>
            </a:endParaRP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 dirty="0">
                <a:latin typeface="Times New Roman" pitchFamily="18" charset="0"/>
                <a:ea typeface="華康魏碑體" pitchFamily="65" charset="-120"/>
              </a:rPr>
              <a:t>a </a:t>
            </a:r>
            <a:r>
              <a:rPr lang="en-US" altLang="zh-TW" sz="2200" dirty="0" smtClean="0">
                <a:latin typeface="Times New Roman" pitchFamily="18" charset="0"/>
                <a:ea typeface="華康魏碑體" pitchFamily="65" charset="-120"/>
              </a:rPr>
              <a:t>phoneme </a:t>
            </a:r>
            <a:r>
              <a:rPr lang="en-US" altLang="zh-TW" sz="2200" dirty="0">
                <a:latin typeface="Times New Roman" pitchFamily="18" charset="0"/>
                <a:ea typeface="華康魏碑體" pitchFamily="65" charset="-120"/>
              </a:rPr>
              <a:t>model taking into consideration both left and right neighboring </a:t>
            </a:r>
            <a:r>
              <a:rPr lang="en-US" altLang="zh-TW" sz="2200" dirty="0" smtClean="0">
                <a:latin typeface="Times New Roman" pitchFamily="18" charset="0"/>
                <a:ea typeface="華康魏碑體" pitchFamily="65" charset="-120"/>
              </a:rPr>
              <a:t>phonemes</a:t>
            </a:r>
            <a:endParaRPr lang="en-US" altLang="zh-TW" sz="2200" dirty="0">
              <a:latin typeface="Times New Roman" pitchFamily="18" charset="0"/>
              <a:ea typeface="華康魏碑體" pitchFamily="65" charset="-120"/>
            </a:endParaRP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None/>
            </a:pPr>
            <a:r>
              <a:rPr lang="en-US" altLang="zh-TW" sz="2200" dirty="0">
                <a:latin typeface="Times New Roman" pitchFamily="18" charset="0"/>
                <a:ea typeface="華康魏碑體" pitchFamily="65" charset="-120"/>
              </a:rPr>
              <a:t>			</a:t>
            </a:r>
            <a:r>
              <a:rPr lang="en-US" altLang="zh-TW" sz="2000" dirty="0">
                <a:latin typeface="Times New Roman" pitchFamily="18" charset="0"/>
                <a:ea typeface="華康魏碑體" pitchFamily="65" charset="-120"/>
              </a:rPr>
              <a:t>(60)</a:t>
            </a:r>
            <a:r>
              <a:rPr lang="en-US" altLang="zh-TW" sz="2000" baseline="30000" dirty="0">
                <a:latin typeface="Times New Roman" pitchFamily="18" charset="0"/>
                <a:ea typeface="華康魏碑體" pitchFamily="65" charset="-120"/>
              </a:rPr>
              <a:t>3</a:t>
            </a:r>
            <a:r>
              <a:rPr lang="en-US" altLang="zh-TW" sz="2000" dirty="0">
                <a:latin typeface="Times New Roman" pitchFamily="18" charset="0"/>
              </a:rPr>
              <a:t>→ 216,000</a:t>
            </a:r>
            <a:endParaRPr lang="en-US" altLang="zh-TW" sz="2000" dirty="0">
              <a:latin typeface="Times New Roman" pitchFamily="18" charset="0"/>
              <a:ea typeface="華康魏碑體" pitchFamily="65" charset="-120"/>
            </a:endParaRPr>
          </a:p>
          <a:p>
            <a:pPr lvl="1" eaLnBrk="1" hangingPunct="1">
              <a:lnSpc>
                <a:spcPct val="90000"/>
              </a:lnSpc>
              <a:buSzPct val="120000"/>
              <a:buFont typeface="Times New Roman" pitchFamily="18" charset="0"/>
              <a:buChar char="–"/>
            </a:pPr>
            <a:r>
              <a:rPr lang="en-US" altLang="zh-TW" sz="2200" dirty="0">
                <a:latin typeface="Times New Roman" pitchFamily="18" charset="0"/>
                <a:ea typeface="華康魏碑體" pitchFamily="65" charset="-120"/>
              </a:rPr>
              <a:t>very good generalizability, balance between accuracy/ trainability by parameter-sharing techniques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041525" y="5300663"/>
            <a:ext cx="1841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en-US" altLang="zh-TW" sz="2400">
              <a:latin typeface="Times New Roman" pitchFamily="18" charset="0"/>
            </a:endParaRPr>
          </a:p>
          <a:p>
            <a:pPr eaLnBrk="1" hangingPunct="1"/>
            <a:endParaRPr lang="en-US" altLang="zh-TW" sz="2400">
              <a:latin typeface="Times New Roman" pitchFamily="18" charset="0"/>
            </a:endParaRPr>
          </a:p>
        </p:txBody>
      </p:sp>
    </p:spTree>
  </p:cSld>
  <p:clrMapOvr>
    <a:masterClrMapping/>
  </p:clrMapOvr>
  <p:transition advTm="4873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325" y="142875"/>
            <a:ext cx="9064625" cy="603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zh-TW" sz="2900" b="1" smtClean="0">
                <a:solidFill>
                  <a:schemeClr val="tx1"/>
                </a:solidFill>
                <a:latin typeface="Times New Roman" pitchFamily="18" charset="0"/>
              </a:rPr>
              <a:t>Sharing of Parameters and Training Data for Triphones</a:t>
            </a:r>
          </a:p>
        </p:txBody>
      </p:sp>
      <p:grpSp>
        <p:nvGrpSpPr>
          <p:cNvPr id="13315" name="Group 3"/>
          <p:cNvGrpSpPr>
            <a:grpSpLocks/>
          </p:cNvGrpSpPr>
          <p:nvPr/>
        </p:nvGrpSpPr>
        <p:grpSpPr bwMode="auto">
          <a:xfrm>
            <a:off x="487363" y="1474788"/>
            <a:ext cx="8405812" cy="2808287"/>
            <a:chOff x="287" y="929"/>
            <a:chExt cx="5295" cy="1769"/>
          </a:xfrm>
        </p:grpSpPr>
        <p:grpSp>
          <p:nvGrpSpPr>
            <p:cNvPr id="13318" name="Group 4"/>
            <p:cNvGrpSpPr>
              <a:grpSpLocks/>
            </p:cNvGrpSpPr>
            <p:nvPr/>
          </p:nvGrpSpPr>
          <p:grpSpPr bwMode="auto">
            <a:xfrm>
              <a:off x="407" y="1456"/>
              <a:ext cx="5175" cy="1242"/>
              <a:chOff x="407" y="1456"/>
              <a:chExt cx="5175" cy="1242"/>
            </a:xfrm>
          </p:grpSpPr>
          <p:pic>
            <p:nvPicPr>
              <p:cNvPr id="13321" name="Picture 5" descr="General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" y="1456"/>
                <a:ext cx="1896" cy="928"/>
              </a:xfrm>
              <a:prstGeom prst="rect">
                <a:avLst/>
              </a:prstGeom>
              <a:noFill/>
              <a:ln w="38100">
                <a:solidFill>
                  <a:srgbClr val="FFCC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1206" name="Text Box 6"/>
              <p:cNvSpPr txBox="1">
                <a:spLocks noChangeArrowheads="1"/>
              </p:cNvSpPr>
              <p:nvPr/>
            </p:nvSpPr>
            <p:spPr bwMode="auto">
              <a:xfrm>
                <a:off x="407" y="2410"/>
                <a:ext cx="184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fol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zh-TW" sz="2400" b="1" i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ea typeface="新細明體" pitchFamily="18" charset="-120"/>
                  </a:rPr>
                  <a:t>Generalized Triphone</a:t>
                </a:r>
                <a:endParaRPr lang="en-US" altLang="zh-TW" sz="2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itchFamily="18" charset="0"/>
                  <a:ea typeface="新細明體" pitchFamily="18" charset="-120"/>
                </a:endParaRPr>
              </a:p>
            </p:txBody>
          </p:sp>
          <p:pic>
            <p:nvPicPr>
              <p:cNvPr id="13323" name="Picture 7" descr="SD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74" y="1456"/>
                <a:ext cx="1120" cy="912"/>
              </a:xfrm>
              <a:prstGeom prst="rect">
                <a:avLst/>
              </a:prstGeom>
              <a:noFill/>
              <a:ln w="38100">
                <a:solidFill>
                  <a:srgbClr val="FFCC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1208" name="Text Box 8"/>
              <p:cNvSpPr txBox="1">
                <a:spLocks noChangeArrowheads="1"/>
              </p:cNvSpPr>
              <p:nvPr/>
            </p:nvSpPr>
            <p:spPr bwMode="auto">
              <a:xfrm>
                <a:off x="2750" y="2392"/>
                <a:ext cx="28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fol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zh-TW" sz="2400" b="1" i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ea typeface="新細明體" pitchFamily="18" charset="-120"/>
                  </a:rPr>
                  <a:t>Shared Distribution Model (SDM)</a:t>
                </a:r>
                <a:endParaRPr lang="en-US" altLang="zh-TW" sz="2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itchFamily="18" charset="0"/>
                  <a:ea typeface="新細明體" pitchFamily="18" charset="-120"/>
                </a:endParaRPr>
              </a:p>
            </p:txBody>
          </p:sp>
        </p:grpSp>
        <p:sp>
          <p:nvSpPr>
            <p:cNvPr id="13319" name="Text Box 9"/>
            <p:cNvSpPr txBox="1">
              <a:spLocks noChangeArrowheads="1"/>
            </p:cNvSpPr>
            <p:nvPr/>
          </p:nvSpPr>
          <p:spPr bwMode="auto">
            <a:xfrm>
              <a:off x="287" y="929"/>
              <a:ext cx="217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80975" indent="-180975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US" altLang="zh-TW" sz="2400" b="1">
                  <a:latin typeface="Times New Roman" pitchFamily="18" charset="0"/>
                </a:rPr>
                <a:t>Sharing at Model Level</a:t>
              </a:r>
            </a:p>
          </p:txBody>
        </p:sp>
        <p:sp>
          <p:nvSpPr>
            <p:cNvPr id="13320" name="Text Box 10"/>
            <p:cNvSpPr txBox="1">
              <a:spLocks noChangeArrowheads="1"/>
            </p:cNvSpPr>
            <p:nvPr/>
          </p:nvSpPr>
          <p:spPr bwMode="auto">
            <a:xfrm>
              <a:off x="3151" y="932"/>
              <a:ext cx="217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80975" indent="-180975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US" altLang="zh-TW" sz="2400" b="1">
                  <a:latin typeface="Times New Roman" pitchFamily="18" charset="0"/>
                </a:rPr>
                <a:t>Sharing at State Level</a:t>
              </a:r>
            </a:p>
          </p:txBody>
        </p:sp>
      </p:grpSp>
      <p:sp>
        <p:nvSpPr>
          <p:cNvPr id="13316" name="Text Box 11"/>
          <p:cNvSpPr txBox="1">
            <a:spLocks noChangeArrowheads="1"/>
          </p:cNvSpPr>
          <p:nvPr/>
        </p:nvSpPr>
        <p:spPr bwMode="auto">
          <a:xfrm>
            <a:off x="539750" y="4868863"/>
            <a:ext cx="39608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6700" indent="-2667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50000"/>
              </a:spcBef>
              <a:buFont typeface="Times New Roman" pitchFamily="18" charset="0"/>
              <a:buChar char="–"/>
            </a:pPr>
            <a:r>
              <a:rPr lang="en-US" altLang="zh-TW" sz="2200">
                <a:latin typeface="Times New Roman" pitchFamily="18" charset="0"/>
              </a:rPr>
              <a:t>clustering similar triphones and merging them together</a:t>
            </a:r>
          </a:p>
        </p:txBody>
      </p:sp>
      <p:sp>
        <p:nvSpPr>
          <p:cNvPr id="13317" name="Text Box 12"/>
          <p:cNvSpPr txBox="1">
            <a:spLocks noChangeArrowheads="1"/>
          </p:cNvSpPr>
          <p:nvPr/>
        </p:nvSpPr>
        <p:spPr bwMode="auto">
          <a:xfrm>
            <a:off x="4932363" y="4868863"/>
            <a:ext cx="4032250" cy="1096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6700" indent="-2667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50000"/>
              </a:spcBef>
              <a:buFont typeface="Times New Roman" pitchFamily="18" charset="0"/>
              <a:buChar char="–"/>
            </a:pPr>
            <a:r>
              <a:rPr lang="en-US" altLang="zh-TW" sz="2200">
                <a:latin typeface="Times New Roman" pitchFamily="18" charset="0"/>
              </a:rPr>
              <a:t>those states with quite different distributions do not have to be merged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3025" y="196850"/>
            <a:ext cx="9037638" cy="542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zh-TW" sz="3300" b="1" smtClean="0">
                <a:latin typeface="Times New Roman" pitchFamily="18" charset="0"/>
              </a:rPr>
              <a:t>Some Fundamentals in Information Theory</a:t>
            </a:r>
          </a:p>
        </p:txBody>
      </p:sp>
      <p:graphicFrame>
        <p:nvGraphicFramePr>
          <p:cNvPr id="14340" name="Object 8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324350" y="2478088"/>
          <a:ext cx="736600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13" name="方程式" r:id="rId3" imgW="761669" imgH="406224" progId="Equation.3">
                  <p:embed/>
                </p:oleObj>
              </mc:Choice>
              <mc:Fallback>
                <p:oleObj name="方程式" r:id="rId3" imgW="761669" imgH="406224" progId="Equation.3">
                  <p:embed/>
                  <p:pic>
                    <p:nvPicPr>
                      <p:cNvPr id="0" name="Object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4350" y="2478088"/>
                        <a:ext cx="736600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341" name="Group 12"/>
          <p:cNvGrpSpPr>
            <a:grpSpLocks/>
          </p:cNvGrpSpPr>
          <p:nvPr/>
        </p:nvGrpSpPr>
        <p:grpSpPr bwMode="auto">
          <a:xfrm>
            <a:off x="1042988" y="1916113"/>
            <a:ext cx="1527175" cy="504825"/>
            <a:chOff x="657" y="1388"/>
            <a:chExt cx="962" cy="318"/>
          </a:xfrm>
        </p:grpSpPr>
        <p:sp>
          <p:nvSpPr>
            <p:cNvPr id="14353" name="Rectangle 4"/>
            <p:cNvSpPr>
              <a:spLocks noChangeArrowheads="1"/>
            </p:cNvSpPr>
            <p:nvPr/>
          </p:nvSpPr>
          <p:spPr bwMode="auto">
            <a:xfrm>
              <a:off x="657" y="1388"/>
              <a:ext cx="414" cy="3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hangingPunct="1"/>
              <a:r>
                <a:rPr lang="en-US" altLang="zh-TW"/>
                <a:t>S</a:t>
              </a:r>
            </a:p>
          </p:txBody>
        </p:sp>
        <p:sp>
          <p:nvSpPr>
            <p:cNvPr id="14354" name="Line 5"/>
            <p:cNvSpPr>
              <a:spLocks noChangeShapeType="1"/>
            </p:cNvSpPr>
            <p:nvPr/>
          </p:nvSpPr>
          <p:spPr bwMode="auto">
            <a:xfrm>
              <a:off x="1075" y="1546"/>
              <a:ext cx="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2401888" y="1724025"/>
            <a:ext cx="6121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1600">
                <a:latin typeface="Times New Roman" pitchFamily="18" charset="0"/>
              </a:rPr>
              <a:t>U = m</a:t>
            </a:r>
            <a:r>
              <a:rPr lang="en-US" altLang="zh-TW" sz="1600" baseline="-25000">
                <a:latin typeface="Times New Roman" pitchFamily="18" charset="0"/>
              </a:rPr>
              <a:t>1</a:t>
            </a:r>
            <a:r>
              <a:rPr lang="en-US" altLang="zh-TW" sz="1600">
                <a:latin typeface="Times New Roman" pitchFamily="18" charset="0"/>
              </a:rPr>
              <a:t>m</a:t>
            </a:r>
            <a:r>
              <a:rPr lang="en-US" altLang="zh-TW" sz="1600" baseline="-25000">
                <a:latin typeface="Times New Roman" pitchFamily="18" charset="0"/>
              </a:rPr>
              <a:t>2</a:t>
            </a:r>
            <a:r>
              <a:rPr lang="en-US" altLang="zh-TW" sz="1600">
                <a:latin typeface="Times New Roman" pitchFamily="18" charset="0"/>
              </a:rPr>
              <a:t>m</a:t>
            </a:r>
            <a:r>
              <a:rPr lang="en-US" altLang="zh-TW" sz="1600" baseline="-25000">
                <a:latin typeface="Times New Roman" pitchFamily="18" charset="0"/>
              </a:rPr>
              <a:t>3</a:t>
            </a:r>
            <a:r>
              <a:rPr lang="en-US" altLang="zh-TW" sz="1600">
                <a:latin typeface="Times New Roman" pitchFamily="18" charset="0"/>
              </a:rPr>
              <a:t>m</a:t>
            </a:r>
            <a:r>
              <a:rPr lang="en-US" altLang="zh-TW" sz="1600" baseline="-25000">
                <a:latin typeface="Times New Roman" pitchFamily="18" charset="0"/>
              </a:rPr>
              <a:t>4.....,</a:t>
            </a:r>
            <a:r>
              <a:rPr lang="en-US" altLang="zh-TW" sz="1600">
                <a:latin typeface="Times New Roman" pitchFamily="18" charset="0"/>
              </a:rPr>
              <a:t>m</a:t>
            </a:r>
            <a:r>
              <a:rPr lang="en-US" altLang="zh-TW" sz="1600" baseline="-25000">
                <a:latin typeface="Times New Roman" pitchFamily="18" charset="0"/>
              </a:rPr>
              <a:t>j</a:t>
            </a:r>
            <a:r>
              <a:rPr lang="en-US" altLang="zh-TW" sz="1600">
                <a:latin typeface="Times New Roman" pitchFamily="18" charset="0"/>
              </a:rPr>
              <a:t>: the j</a:t>
            </a:r>
            <a:r>
              <a:rPr lang="en-US" altLang="zh-TW" sz="1600" baseline="30000">
                <a:latin typeface="Times New Roman" pitchFamily="18" charset="0"/>
              </a:rPr>
              <a:t>-th</a:t>
            </a:r>
            <a:r>
              <a:rPr lang="en-US" altLang="zh-TW" sz="1600">
                <a:latin typeface="Times New Roman" pitchFamily="18" charset="0"/>
              </a:rPr>
              <a:t> event, a random variable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411413" y="2146300"/>
            <a:ext cx="626427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1600">
                <a:latin typeface="Times New Roman" pitchFamily="18" charset="0"/>
              </a:rPr>
              <a:t>m</a:t>
            </a:r>
            <a:r>
              <a:rPr lang="en-US" altLang="zh-TW" sz="1600" baseline="-25000">
                <a:latin typeface="Times New Roman" pitchFamily="18" charset="0"/>
              </a:rPr>
              <a:t>j</a:t>
            </a:r>
            <a:r>
              <a:rPr lang="en-US" altLang="zh-TW" sz="1600">
                <a:latin typeface="Times New Roman" pitchFamily="18" charset="0"/>
              </a:rPr>
              <a:t> </a:t>
            </a:r>
            <a:r>
              <a:rPr lang="en-US" altLang="zh-TW">
                <a:sym typeface="Symbol" pitchFamily="18" charset="2"/>
              </a:rPr>
              <a:t></a:t>
            </a:r>
            <a:r>
              <a:rPr lang="zh-TW" altLang="en-US" sz="1600">
                <a:latin typeface="Times New Roman" pitchFamily="18" charset="0"/>
              </a:rPr>
              <a:t>｛</a:t>
            </a:r>
            <a:r>
              <a:rPr lang="en-US" altLang="zh-TW" sz="1600">
                <a:latin typeface="Times New Roman" pitchFamily="18" charset="0"/>
              </a:rPr>
              <a:t>x</a:t>
            </a:r>
            <a:r>
              <a:rPr lang="en-US" altLang="zh-TW" sz="1600" baseline="-25000">
                <a:latin typeface="Times New Roman" pitchFamily="18" charset="0"/>
              </a:rPr>
              <a:t>1</a:t>
            </a:r>
            <a:r>
              <a:rPr lang="en-US" altLang="zh-TW" sz="1600">
                <a:latin typeface="Times New Roman" pitchFamily="18" charset="0"/>
              </a:rPr>
              <a:t>,x</a:t>
            </a:r>
            <a:r>
              <a:rPr lang="en-US" altLang="zh-TW" sz="1600" baseline="-25000">
                <a:latin typeface="Times New Roman" pitchFamily="18" charset="0"/>
              </a:rPr>
              <a:t>2</a:t>
            </a:r>
            <a:r>
              <a:rPr lang="en-US" altLang="zh-TW" sz="1600">
                <a:latin typeface="Times New Roman" pitchFamily="18" charset="0"/>
              </a:rPr>
              <a:t>,...x</a:t>
            </a:r>
            <a:r>
              <a:rPr lang="en-US" altLang="zh-TW" sz="1600" baseline="-25000">
                <a:latin typeface="Times New Roman" pitchFamily="18" charset="0"/>
              </a:rPr>
              <a:t>M</a:t>
            </a:r>
            <a:r>
              <a:rPr lang="zh-TW" altLang="en-US" sz="1600">
                <a:latin typeface="Times New Roman" pitchFamily="18" charset="0"/>
              </a:rPr>
              <a:t>｝</a:t>
            </a:r>
            <a:r>
              <a:rPr lang="en-US" altLang="zh-TW" sz="1600">
                <a:latin typeface="Times New Roman" pitchFamily="18" charset="0"/>
              </a:rPr>
              <a:t>,  M different possible kinds of outcomes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1600">
                <a:latin typeface="Times New Roman" pitchFamily="18" charset="0"/>
              </a:rPr>
              <a:t>P(x</a:t>
            </a:r>
            <a:r>
              <a:rPr lang="en-US" altLang="zh-TW" sz="1600" baseline="-25000">
                <a:latin typeface="Times New Roman" pitchFamily="18" charset="0"/>
              </a:rPr>
              <a:t>i</a:t>
            </a:r>
            <a:r>
              <a:rPr lang="en-US" altLang="zh-TW" sz="1600">
                <a:latin typeface="Times New Roman" pitchFamily="18" charset="0"/>
              </a:rPr>
              <a:t>)= Prob [m</a:t>
            </a:r>
            <a:r>
              <a:rPr lang="en-US" altLang="zh-TW" sz="1600" baseline="-25000">
                <a:latin typeface="Times New Roman" pitchFamily="18" charset="0"/>
              </a:rPr>
              <a:t>j</a:t>
            </a:r>
            <a:r>
              <a:rPr lang="en-US" altLang="zh-TW" sz="1600">
                <a:latin typeface="Times New Roman" pitchFamily="18" charset="0"/>
              </a:rPr>
              <a:t>=x</a:t>
            </a:r>
            <a:r>
              <a:rPr lang="en-US" altLang="zh-TW" sz="1600" baseline="-25000">
                <a:latin typeface="Times New Roman" pitchFamily="18" charset="0"/>
              </a:rPr>
              <a:t>i</a:t>
            </a:r>
            <a:r>
              <a:rPr lang="en-US" altLang="zh-TW" sz="1600">
                <a:latin typeface="Times New Roman" pitchFamily="18" charset="0"/>
              </a:rPr>
              <a:t>]  ,                  , P(x</a:t>
            </a:r>
            <a:r>
              <a:rPr lang="en-US" altLang="zh-TW" sz="1600" baseline="-25000">
                <a:latin typeface="Times New Roman" pitchFamily="18" charset="0"/>
              </a:rPr>
              <a:t>i</a:t>
            </a:r>
            <a:r>
              <a:rPr lang="en-US" altLang="zh-TW" sz="1600">
                <a:latin typeface="Times New Roman" pitchFamily="18" charset="0"/>
              </a:rPr>
              <a:t>)     0, i= 1,2,.....M</a:t>
            </a:r>
          </a:p>
        </p:txBody>
      </p:sp>
      <p:graphicFrame>
        <p:nvGraphicFramePr>
          <p:cNvPr id="14344" name="Object 10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632450" y="2589213"/>
          <a:ext cx="231775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14" name="方程式" r:id="rId5" imgW="126835" imgH="152202" progId="Equation.3">
                  <p:embed/>
                </p:oleObj>
              </mc:Choice>
              <mc:Fallback>
                <p:oleObj name="方程式" r:id="rId5" imgW="126835" imgH="152202" progId="Equation.3">
                  <p:embed/>
                  <p:pic>
                    <p:nvPicPr>
                      <p:cNvPr id="0" name="Object 1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2450" y="2589213"/>
                        <a:ext cx="231775" cy="277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5" name="Object 13"/>
          <p:cNvGraphicFramePr>
            <a:graphicFrameLocks noChangeAspect="1"/>
          </p:cNvGraphicFramePr>
          <p:nvPr/>
        </p:nvGraphicFramePr>
        <p:xfrm>
          <a:off x="1766888" y="3689350"/>
          <a:ext cx="20320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15" name="方程式" r:id="rId7" imgW="126835" imgH="152202" progId="Equation.3">
                  <p:embed/>
                </p:oleObj>
              </mc:Choice>
              <mc:Fallback>
                <p:oleObj name="方程式" r:id="rId7" imgW="126835" imgH="152202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6888" y="3689350"/>
                        <a:ext cx="203200" cy="24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6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434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graphicFrame>
        <p:nvGraphicFramePr>
          <p:cNvPr id="14348" name="Object 16"/>
          <p:cNvGraphicFramePr>
            <a:graphicFrameLocks noChangeAspect="1"/>
          </p:cNvGraphicFramePr>
          <p:nvPr/>
        </p:nvGraphicFramePr>
        <p:xfrm>
          <a:off x="1320800" y="3927475"/>
          <a:ext cx="4349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16" name="方程式" r:id="rId8" imgW="431613" imgH="330057" progId="Equation.3">
                  <p:embed/>
                </p:oleObj>
              </mc:Choice>
              <mc:Fallback>
                <p:oleObj name="方程式" r:id="rId8" imgW="431613" imgH="330057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800" y="3927475"/>
                        <a:ext cx="4349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graphicFrame>
        <p:nvGraphicFramePr>
          <p:cNvPr id="14350" name="Object 18"/>
          <p:cNvGraphicFramePr>
            <a:graphicFrameLocks noChangeAspect="1"/>
          </p:cNvGraphicFramePr>
          <p:nvPr/>
        </p:nvGraphicFramePr>
        <p:xfrm>
          <a:off x="1358900" y="4851400"/>
          <a:ext cx="3400425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17" name="方程式" r:id="rId10" imgW="2527300" imgH="482600" progId="Equation.3">
                  <p:embed/>
                </p:oleObj>
              </mc:Choice>
              <mc:Fallback>
                <p:oleObj name="方程式" r:id="rId10" imgW="2527300" imgH="482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8900" y="4851400"/>
                        <a:ext cx="3400425" cy="655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1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graphicFrame>
        <p:nvGraphicFramePr>
          <p:cNvPr id="14352" name="Object 20"/>
          <p:cNvGraphicFramePr>
            <a:graphicFrameLocks noChangeAspect="1"/>
          </p:cNvGraphicFramePr>
          <p:nvPr/>
        </p:nvGraphicFramePr>
        <p:xfrm>
          <a:off x="1439863" y="5970588"/>
          <a:ext cx="4870450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18" name="方程式" r:id="rId12" imgW="3098800" imgH="406400" progId="Equation.3">
                  <p:embed/>
                </p:oleObj>
              </mc:Choice>
              <mc:Fallback>
                <p:oleObj name="方程式" r:id="rId12" imgW="3098800" imgH="4064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9863" y="5970588"/>
                        <a:ext cx="4870450" cy="58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53975" y="850900"/>
            <a:ext cx="8982075" cy="6007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7800" indent="-177800" defTabSz="895350" eaLnBrk="1" hangingPunct="1">
              <a:lnSpc>
                <a:spcPct val="80000"/>
              </a:lnSpc>
            </a:pPr>
            <a:r>
              <a:rPr lang="en-US" altLang="zh-TW" sz="2400" b="1" dirty="0" smtClean="0">
                <a:latin typeface="Times New Roman" pitchFamily="18" charset="0"/>
              </a:rPr>
              <a:t>Quantity of Information Carried by an Event (or a Random Variable)</a:t>
            </a:r>
            <a:endParaRPr lang="en-US" altLang="zh-TW" sz="2400" b="1" i="1" dirty="0" smtClean="0">
              <a:latin typeface="Times New Roman" pitchFamily="18" charset="0"/>
            </a:endParaRPr>
          </a:p>
          <a:p>
            <a:pPr marL="541338" lvl="1" indent="-184150" defTabSz="895350" eaLnBrk="1" hangingPunct="1">
              <a:lnSpc>
                <a:spcPct val="80000"/>
              </a:lnSpc>
            </a:pPr>
            <a:r>
              <a:rPr lang="en-US" altLang="zh-TW" sz="1900" dirty="0" smtClean="0">
                <a:latin typeface="Times New Roman" pitchFamily="18" charset="0"/>
              </a:rPr>
              <a:t>Assume an information source: output a random variable </a:t>
            </a:r>
            <a:r>
              <a:rPr lang="en-US" altLang="zh-TW" sz="1900" dirty="0" err="1" smtClean="0">
                <a:latin typeface="Times New Roman" pitchFamily="18" charset="0"/>
              </a:rPr>
              <a:t>m</a:t>
            </a:r>
            <a:r>
              <a:rPr lang="en-US" altLang="zh-TW" sz="1900" baseline="-25000" dirty="0" err="1" smtClean="0">
                <a:latin typeface="Times New Roman" pitchFamily="18" charset="0"/>
              </a:rPr>
              <a:t>j</a:t>
            </a:r>
            <a:r>
              <a:rPr lang="en-US" altLang="zh-TW" sz="1900" baseline="-25000" dirty="0" smtClean="0">
                <a:latin typeface="Times New Roman" pitchFamily="18" charset="0"/>
              </a:rPr>
              <a:t> </a:t>
            </a:r>
            <a:r>
              <a:rPr lang="en-US" altLang="zh-TW" sz="1900" dirty="0" smtClean="0">
                <a:latin typeface="Times New Roman" pitchFamily="18" charset="0"/>
              </a:rPr>
              <a:t>at time j</a:t>
            </a:r>
          </a:p>
          <a:p>
            <a:pPr marL="541338" lvl="1" indent="-184150" defTabSz="895350" eaLnBrk="1" hangingPunct="1">
              <a:lnSpc>
                <a:spcPct val="80000"/>
              </a:lnSpc>
              <a:buFontTx/>
              <a:buNone/>
            </a:pPr>
            <a:endParaRPr lang="en-US" altLang="zh-TW" sz="2200" dirty="0" smtClean="0">
              <a:latin typeface="Times New Roman" pitchFamily="18" charset="0"/>
            </a:endParaRPr>
          </a:p>
          <a:p>
            <a:pPr marL="541338" lvl="1" indent="-184150" defTabSz="895350" eaLnBrk="1" hangingPunct="1">
              <a:lnSpc>
                <a:spcPct val="80000"/>
              </a:lnSpc>
              <a:buFontTx/>
              <a:buNone/>
            </a:pPr>
            <a:endParaRPr lang="en-US" altLang="zh-TW" sz="2200" dirty="0" smtClean="0">
              <a:latin typeface="Times New Roman" pitchFamily="18" charset="0"/>
            </a:endParaRPr>
          </a:p>
          <a:p>
            <a:pPr marL="541338" lvl="1" indent="-184150" defTabSz="895350" eaLnBrk="1" hangingPunct="1">
              <a:lnSpc>
                <a:spcPct val="80000"/>
              </a:lnSpc>
              <a:buFontTx/>
              <a:buNone/>
            </a:pPr>
            <a:endParaRPr lang="en-US" altLang="zh-TW" sz="2400" dirty="0" smtClean="0">
              <a:latin typeface="Times New Roman" pitchFamily="18" charset="0"/>
            </a:endParaRPr>
          </a:p>
          <a:p>
            <a:pPr marL="541338" lvl="1" indent="-184150" defTabSz="895350" eaLnBrk="1" hangingPunct="1">
              <a:lnSpc>
                <a:spcPct val="80000"/>
              </a:lnSpc>
              <a:buFont typeface="Times New Roman" pitchFamily="18" charset="0"/>
              <a:buChar char="–"/>
            </a:pPr>
            <a:endParaRPr lang="en-US" altLang="zh-TW" sz="1800" dirty="0" smtClean="0">
              <a:latin typeface="Times New Roman" pitchFamily="18" charset="0"/>
            </a:endParaRPr>
          </a:p>
          <a:p>
            <a:pPr marL="541338" lvl="1" indent="-184150" defTabSz="895350" eaLnBrk="1" hangingPunct="1">
              <a:lnSpc>
                <a:spcPct val="80000"/>
              </a:lnSpc>
            </a:pPr>
            <a:r>
              <a:rPr lang="en-US" altLang="zh-TW" sz="1900" dirty="0" smtClean="0">
                <a:latin typeface="Times New Roman" pitchFamily="18" charset="0"/>
              </a:rPr>
              <a:t>Define I(x</a:t>
            </a:r>
            <a:r>
              <a:rPr lang="en-US" altLang="zh-TW" sz="1900" baseline="-25000" dirty="0" smtClean="0">
                <a:latin typeface="Times New Roman" pitchFamily="18" charset="0"/>
              </a:rPr>
              <a:t>i</a:t>
            </a:r>
            <a:r>
              <a:rPr lang="en-US" altLang="zh-TW" sz="1900" dirty="0" smtClean="0">
                <a:latin typeface="Times New Roman" pitchFamily="18" charset="0"/>
              </a:rPr>
              <a:t>)= quantity of information carried by the event </a:t>
            </a:r>
            <a:r>
              <a:rPr lang="en-US" altLang="zh-TW" sz="1900" dirty="0" err="1" smtClean="0">
                <a:latin typeface="Times New Roman" pitchFamily="18" charset="0"/>
              </a:rPr>
              <a:t>m</a:t>
            </a:r>
            <a:r>
              <a:rPr lang="en-US" altLang="zh-TW" sz="1900" baseline="-25000" dirty="0" err="1" smtClean="0">
                <a:latin typeface="Times New Roman" pitchFamily="18" charset="0"/>
              </a:rPr>
              <a:t>j</a:t>
            </a:r>
            <a:r>
              <a:rPr lang="en-US" altLang="zh-TW" sz="1900" dirty="0" smtClean="0">
                <a:latin typeface="Times New Roman" pitchFamily="18" charset="0"/>
              </a:rPr>
              <a:t>= x</a:t>
            </a:r>
            <a:r>
              <a:rPr lang="en-US" altLang="zh-TW" sz="1900" baseline="-25000" dirty="0" smtClean="0">
                <a:latin typeface="Times New Roman" pitchFamily="18" charset="0"/>
              </a:rPr>
              <a:t>i</a:t>
            </a:r>
            <a:endParaRPr lang="en-US" altLang="zh-TW" sz="1900" dirty="0" smtClean="0">
              <a:latin typeface="Times New Roman" pitchFamily="18" charset="0"/>
            </a:endParaRPr>
          </a:p>
          <a:p>
            <a:pPr marL="177800" indent="-177800" defTabSz="895350" eaLnBrk="1" hangingPunct="1">
              <a:lnSpc>
                <a:spcPct val="80000"/>
              </a:lnSpc>
              <a:buFontTx/>
              <a:buNone/>
            </a:pPr>
            <a:r>
              <a:rPr lang="en-US" altLang="zh-TW" sz="1900" b="1" dirty="0" smtClean="0">
                <a:latin typeface="Times New Roman" pitchFamily="18" charset="0"/>
              </a:rPr>
              <a:t>         </a:t>
            </a:r>
            <a:r>
              <a:rPr lang="en-US" altLang="zh-TW" sz="1900" dirty="0" smtClean="0">
                <a:latin typeface="Times New Roman" pitchFamily="18" charset="0"/>
              </a:rPr>
              <a:t>Desired properties:</a:t>
            </a:r>
            <a:endParaRPr lang="en-US" altLang="zh-TW" sz="1800" dirty="0" smtClean="0">
              <a:latin typeface="Times New Roman" pitchFamily="18" charset="0"/>
            </a:endParaRPr>
          </a:p>
          <a:p>
            <a:pPr marL="541338" lvl="1" indent="-184150" defTabSz="895350" eaLnBrk="1" hangingPunct="1">
              <a:lnSpc>
                <a:spcPct val="80000"/>
              </a:lnSpc>
              <a:buFontTx/>
              <a:buNone/>
            </a:pPr>
            <a:r>
              <a:rPr lang="en-US" altLang="zh-TW" sz="1800" dirty="0" smtClean="0">
                <a:latin typeface="Times New Roman" pitchFamily="18" charset="0"/>
              </a:rPr>
              <a:t>            1. I(x</a:t>
            </a:r>
            <a:r>
              <a:rPr lang="en-US" altLang="zh-TW" sz="1800" baseline="-25000" dirty="0" smtClean="0">
                <a:latin typeface="Times New Roman" pitchFamily="18" charset="0"/>
              </a:rPr>
              <a:t>i</a:t>
            </a:r>
            <a:r>
              <a:rPr lang="en-US" altLang="zh-TW" sz="1800" dirty="0" smtClean="0">
                <a:latin typeface="Times New Roman" pitchFamily="18" charset="0"/>
              </a:rPr>
              <a:t>)   0</a:t>
            </a:r>
          </a:p>
          <a:p>
            <a:pPr marL="541338" lvl="1" indent="-184150" defTabSz="895350" eaLnBrk="1" hangingPunct="1">
              <a:lnSpc>
                <a:spcPct val="80000"/>
              </a:lnSpc>
              <a:buFontTx/>
              <a:buNone/>
            </a:pPr>
            <a:r>
              <a:rPr lang="en-US" altLang="zh-TW" sz="1800" dirty="0" smtClean="0">
                <a:latin typeface="Times New Roman" pitchFamily="18" charset="0"/>
              </a:rPr>
              <a:t>	    	  2.       I(x</a:t>
            </a:r>
            <a:r>
              <a:rPr lang="en-US" altLang="zh-TW" sz="1800" baseline="-25000" dirty="0" smtClean="0">
                <a:latin typeface="Times New Roman" pitchFamily="18" charset="0"/>
              </a:rPr>
              <a:t>i</a:t>
            </a:r>
            <a:r>
              <a:rPr lang="en-US" altLang="zh-TW" sz="1800" dirty="0" smtClean="0">
                <a:latin typeface="Times New Roman" pitchFamily="18" charset="0"/>
              </a:rPr>
              <a:t>) = 0 </a:t>
            </a:r>
          </a:p>
          <a:p>
            <a:pPr marL="541338" lvl="1" indent="-184150" defTabSz="895350" eaLnBrk="1" hangingPunct="1">
              <a:lnSpc>
                <a:spcPct val="80000"/>
              </a:lnSpc>
              <a:spcBef>
                <a:spcPct val="30000"/>
              </a:spcBef>
              <a:buFontTx/>
              <a:buNone/>
            </a:pPr>
            <a:r>
              <a:rPr lang="en-US" altLang="zh-TW" sz="1800" dirty="0" smtClean="0">
                <a:latin typeface="Times New Roman" pitchFamily="18" charset="0"/>
              </a:rPr>
              <a:t>		  3. I(x</a:t>
            </a:r>
            <a:r>
              <a:rPr lang="en-US" altLang="zh-TW" sz="1800" baseline="-25000" dirty="0" smtClean="0">
                <a:latin typeface="Times New Roman" pitchFamily="18" charset="0"/>
              </a:rPr>
              <a:t>i</a:t>
            </a:r>
            <a:r>
              <a:rPr lang="en-US" altLang="zh-TW" sz="1800" dirty="0" smtClean="0">
                <a:latin typeface="Times New Roman" pitchFamily="18" charset="0"/>
              </a:rPr>
              <a:t>) &gt; I(</a:t>
            </a:r>
            <a:r>
              <a:rPr lang="en-US" altLang="zh-TW" sz="1800" dirty="0" err="1" smtClean="0">
                <a:latin typeface="Times New Roman" pitchFamily="18" charset="0"/>
              </a:rPr>
              <a:t>x</a:t>
            </a:r>
            <a:r>
              <a:rPr lang="en-US" altLang="zh-TW" sz="1800" baseline="-25000" dirty="0" err="1" smtClean="0">
                <a:latin typeface="Times New Roman" pitchFamily="18" charset="0"/>
              </a:rPr>
              <a:t>j</a:t>
            </a:r>
            <a:r>
              <a:rPr lang="en-US" altLang="zh-TW" sz="1800" dirty="0" smtClean="0">
                <a:latin typeface="Times New Roman" pitchFamily="18" charset="0"/>
              </a:rPr>
              <a:t>) , if  P(x</a:t>
            </a:r>
            <a:r>
              <a:rPr lang="en-US" altLang="zh-TW" sz="1800" baseline="-25000" dirty="0" smtClean="0">
                <a:latin typeface="Times New Roman" pitchFamily="18" charset="0"/>
              </a:rPr>
              <a:t>i</a:t>
            </a:r>
            <a:r>
              <a:rPr lang="en-US" altLang="zh-TW" sz="1800" dirty="0" smtClean="0">
                <a:latin typeface="Times New Roman" pitchFamily="18" charset="0"/>
              </a:rPr>
              <a:t>) &lt; P(</a:t>
            </a:r>
            <a:r>
              <a:rPr lang="en-US" altLang="zh-TW" sz="1800" dirty="0" err="1" smtClean="0">
                <a:latin typeface="Times New Roman" pitchFamily="18" charset="0"/>
              </a:rPr>
              <a:t>x</a:t>
            </a:r>
            <a:r>
              <a:rPr lang="en-US" altLang="zh-TW" sz="1800" baseline="-25000" dirty="0" err="1" smtClean="0">
                <a:latin typeface="Times New Roman" pitchFamily="18" charset="0"/>
              </a:rPr>
              <a:t>j</a:t>
            </a:r>
            <a:r>
              <a:rPr lang="en-US" altLang="zh-TW" sz="1800" dirty="0" smtClean="0">
                <a:latin typeface="Times New Roman" pitchFamily="18" charset="0"/>
              </a:rPr>
              <a:t>) </a:t>
            </a:r>
          </a:p>
          <a:p>
            <a:pPr marL="541338" lvl="1" indent="-184150" defTabSz="895350" eaLnBrk="1" hangingPunct="1">
              <a:lnSpc>
                <a:spcPct val="80000"/>
              </a:lnSpc>
              <a:buFontTx/>
              <a:buNone/>
            </a:pPr>
            <a:r>
              <a:rPr lang="en-US" altLang="zh-TW" sz="1800" dirty="0" smtClean="0">
                <a:latin typeface="Times New Roman" pitchFamily="18" charset="0"/>
              </a:rPr>
              <a:t>		  4.Information quantities are additive</a:t>
            </a:r>
          </a:p>
          <a:p>
            <a:pPr marL="541338" lvl="1" indent="-184150" defTabSz="895350" eaLnBrk="1" hangingPunct="1">
              <a:lnSpc>
                <a:spcPct val="80000"/>
              </a:lnSpc>
              <a:spcBef>
                <a:spcPct val="100000"/>
              </a:spcBef>
            </a:pPr>
            <a:r>
              <a:rPr lang="en-US" altLang="zh-TW" sz="1900" dirty="0" smtClean="0">
                <a:latin typeface="Times New Roman" pitchFamily="18" charset="0"/>
              </a:rPr>
              <a:t>I(x</a:t>
            </a:r>
            <a:r>
              <a:rPr lang="en-US" altLang="zh-TW" sz="1900" baseline="-25000" dirty="0" smtClean="0">
                <a:latin typeface="Times New Roman" pitchFamily="18" charset="0"/>
              </a:rPr>
              <a:t>i</a:t>
            </a:r>
            <a:r>
              <a:rPr lang="en-US" altLang="zh-TW" sz="1900" dirty="0" smtClean="0">
                <a:latin typeface="Times New Roman" pitchFamily="18" charset="0"/>
              </a:rPr>
              <a:t>)  =                                                          bits (of information)</a:t>
            </a:r>
          </a:p>
          <a:p>
            <a:pPr marL="541338" lvl="1" indent="-184150" defTabSz="895350" eaLnBrk="1" hangingPunct="1">
              <a:lnSpc>
                <a:spcPct val="80000"/>
              </a:lnSpc>
              <a:buFontTx/>
              <a:buNone/>
            </a:pPr>
            <a:endParaRPr lang="en-US" altLang="zh-TW" sz="1900" dirty="0" smtClean="0">
              <a:latin typeface="Times New Roman" pitchFamily="18" charset="0"/>
            </a:endParaRPr>
          </a:p>
          <a:p>
            <a:pPr marL="541338" lvl="1" indent="-184150" defTabSz="895350" eaLnBrk="1" hangingPunct="1">
              <a:lnSpc>
                <a:spcPct val="8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altLang="zh-TW" sz="1900" dirty="0" smtClean="0">
                <a:latin typeface="Times New Roman" pitchFamily="18" charset="0"/>
              </a:rPr>
              <a:t>H(S) = entropy of the source = average quantity of information out of the source 	      each time</a:t>
            </a:r>
          </a:p>
          <a:p>
            <a:pPr marL="541338" lvl="1" indent="-184150" defTabSz="895350" eaLnBrk="1" hangingPunct="1">
              <a:lnSpc>
                <a:spcPct val="80000"/>
              </a:lnSpc>
              <a:buFontTx/>
              <a:buNone/>
            </a:pPr>
            <a:r>
              <a:rPr lang="en-US" altLang="zh-TW" sz="1900" dirty="0" smtClean="0">
                <a:latin typeface="Times New Roman" pitchFamily="18" charset="0"/>
              </a:rPr>
              <a:t>            =  </a:t>
            </a:r>
          </a:p>
          <a:p>
            <a:pPr marL="541338" lvl="1" indent="-184150" defTabSz="895350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zh-TW" sz="1900" dirty="0" smtClean="0">
                <a:latin typeface="Times New Roman" pitchFamily="18" charset="0"/>
              </a:rPr>
              <a:t>		   = the average quantity of information carried by each random variable</a:t>
            </a:r>
          </a:p>
        </p:txBody>
      </p:sp>
      <p:grpSp>
        <p:nvGrpSpPr>
          <p:cNvPr id="19" name="群組 9"/>
          <p:cNvGrpSpPr>
            <a:grpSpLocks noChangeAspect="1"/>
          </p:cNvGrpSpPr>
          <p:nvPr/>
        </p:nvGrpSpPr>
        <p:grpSpPr bwMode="auto">
          <a:xfrm>
            <a:off x="6804248" y="3374657"/>
            <a:ext cx="2304256" cy="1854543"/>
            <a:chOff x="1024391" y="1196975"/>
            <a:chExt cx="7111187" cy="5723898"/>
          </a:xfrm>
        </p:grpSpPr>
        <p:pic>
          <p:nvPicPr>
            <p:cNvPr id="20" name="Picture 4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9675" y="1196975"/>
              <a:ext cx="6602413" cy="540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" name="文字方塊 4"/>
            <p:cNvSpPr txBox="1">
              <a:spLocks noChangeArrowheads="1"/>
            </p:cNvSpPr>
            <p:nvPr/>
          </p:nvSpPr>
          <p:spPr bwMode="auto">
            <a:xfrm>
              <a:off x="6923552" y="5419666"/>
              <a:ext cx="1212026" cy="10449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16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P(x</a:t>
              </a:r>
              <a:r>
                <a:rPr lang="en-US" altLang="zh-TW" sz="1600" baseline="-25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altLang="zh-TW" sz="16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lang="zh-TW" alt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文字方塊 1"/>
            <p:cNvSpPr txBox="1">
              <a:spLocks noChangeArrowheads="1"/>
            </p:cNvSpPr>
            <p:nvPr/>
          </p:nvSpPr>
          <p:spPr bwMode="auto">
            <a:xfrm>
              <a:off x="1024391" y="2819018"/>
              <a:ext cx="1287917" cy="10449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16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I(x</a:t>
              </a:r>
              <a:r>
                <a:rPr lang="en-US" altLang="zh-TW" sz="1600" baseline="-25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altLang="zh-TW" sz="16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lang="zh-TW" alt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文字方塊 8"/>
            <p:cNvSpPr txBox="1">
              <a:spLocks noChangeArrowheads="1"/>
            </p:cNvSpPr>
            <p:nvPr/>
          </p:nvSpPr>
          <p:spPr bwMode="auto">
            <a:xfrm>
              <a:off x="2062808" y="6021530"/>
              <a:ext cx="718073" cy="8463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16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zh-TW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文字方塊 11"/>
            <p:cNvSpPr txBox="1">
              <a:spLocks noChangeArrowheads="1"/>
            </p:cNvSpPr>
            <p:nvPr/>
          </p:nvSpPr>
          <p:spPr bwMode="auto">
            <a:xfrm>
              <a:off x="5468883" y="6074487"/>
              <a:ext cx="1102753" cy="8463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16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1.0</a:t>
              </a:r>
              <a:endParaRPr lang="zh-TW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文字方塊 1"/>
          <p:cNvSpPr txBox="1">
            <a:spLocks noChangeArrowheads="1"/>
          </p:cNvSpPr>
          <p:nvPr/>
        </p:nvSpPr>
        <p:spPr bwMode="auto">
          <a:xfrm>
            <a:off x="360363" y="360363"/>
            <a:ext cx="634365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000" b="1" u="sng">
                <a:latin typeface="Times New Roman" pitchFamily="18" charset="0"/>
                <a:cs typeface="Times New Roman" pitchFamily="18" charset="0"/>
              </a:rPr>
              <a:t>Fundamentals in Information Theory</a:t>
            </a:r>
            <a:endParaRPr lang="zh-TW" altLang="en-US" sz="3000" b="1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611188" y="1196975"/>
            <a:ext cx="7273925" cy="92392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altLang="zh-TW" spc="300" dirty="0">
              <a:ea typeface="新細明體" pitchFamily="18" charset="-120"/>
            </a:endParaRPr>
          </a:p>
          <a:p>
            <a:pPr>
              <a:defRPr/>
            </a:pPr>
            <a:endParaRPr lang="en-US" altLang="zh-TW" spc="300" dirty="0">
              <a:ea typeface="新細明體" pitchFamily="18" charset="-120"/>
            </a:endParaRPr>
          </a:p>
          <a:p>
            <a:pPr>
              <a:defRPr/>
            </a:pPr>
            <a:endParaRPr lang="zh-TW" altLang="en-US" dirty="0">
              <a:ea typeface="新細明體" pitchFamily="18" charset="-120"/>
            </a:endParaRPr>
          </a:p>
        </p:txBody>
      </p:sp>
      <p:grpSp>
        <p:nvGrpSpPr>
          <p:cNvPr id="15364" name="群組 6"/>
          <p:cNvGrpSpPr>
            <a:grpSpLocks noChangeAspect="1"/>
          </p:cNvGrpSpPr>
          <p:nvPr/>
        </p:nvGrpSpPr>
        <p:grpSpPr bwMode="auto">
          <a:xfrm>
            <a:off x="611188" y="1125538"/>
            <a:ext cx="7417196" cy="3970318"/>
            <a:chOff x="611634" y="1124744"/>
            <a:chExt cx="7632774" cy="4963636"/>
          </a:xfrm>
        </p:grpSpPr>
        <p:sp>
          <p:nvSpPr>
            <p:cNvPr id="4" name="文字方塊 3"/>
            <p:cNvSpPr txBox="1"/>
            <p:nvPr/>
          </p:nvSpPr>
          <p:spPr>
            <a:xfrm>
              <a:off x="611634" y="1124744"/>
              <a:ext cx="7632774" cy="4963636"/>
            </a:xfrm>
            <a:prstGeom prst="rect">
              <a:avLst/>
            </a:prstGeom>
            <a:solidFill>
              <a:schemeClr val="bg1"/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zh-TW" spc="300" dirty="0" smtClean="0">
                  <a:ea typeface="新細明體" pitchFamily="18" charset="-120"/>
                </a:rPr>
                <a:t>M=2</a:t>
              </a:r>
              <a:r>
                <a:rPr lang="en-US" altLang="zh-TW" spc="300" dirty="0">
                  <a:ea typeface="新細明體" pitchFamily="18" charset="-120"/>
                </a:rPr>
                <a:t>,     {x</a:t>
              </a:r>
              <a:r>
                <a:rPr lang="en-US" altLang="zh-TW" spc="300" baseline="-25000" dirty="0">
                  <a:ea typeface="新細明體" pitchFamily="18" charset="-120"/>
                </a:rPr>
                <a:t>1</a:t>
              </a:r>
              <a:r>
                <a:rPr lang="en-US" altLang="zh-TW" spc="300" dirty="0">
                  <a:ea typeface="新細明體" pitchFamily="18" charset="-120"/>
                </a:rPr>
                <a:t>, x</a:t>
              </a:r>
              <a:r>
                <a:rPr lang="en-US" altLang="zh-TW" spc="300" baseline="-25000" dirty="0">
                  <a:ea typeface="新細明體" pitchFamily="18" charset="-120"/>
                </a:rPr>
                <a:t>2</a:t>
              </a:r>
              <a:r>
                <a:rPr lang="en-US" altLang="zh-TW" spc="300" dirty="0">
                  <a:ea typeface="新細明體" pitchFamily="18" charset="-120"/>
                </a:rPr>
                <a:t>} = {0, 1}</a:t>
              </a:r>
            </a:p>
            <a:p>
              <a:pPr>
                <a:defRPr/>
              </a:pPr>
              <a:endParaRPr lang="en-US" altLang="zh-TW" spc="300" dirty="0">
                <a:ea typeface="新細明體" pitchFamily="18" charset="-120"/>
              </a:endParaRPr>
            </a:p>
            <a:p>
              <a:pPr>
                <a:defRPr/>
              </a:pPr>
              <a:endParaRPr lang="en-US" altLang="zh-TW" spc="600" dirty="0">
                <a:ea typeface="新細明體" pitchFamily="18" charset="-120"/>
              </a:endParaRPr>
            </a:p>
            <a:p>
              <a:pPr>
                <a:defRPr/>
              </a:pPr>
              <a:r>
                <a:rPr lang="zh-TW" altLang="en-US" spc="600" dirty="0">
                  <a:ea typeface="新細明體" pitchFamily="18" charset="-120"/>
                </a:rPr>
                <a:t>   →</a:t>
              </a:r>
              <a:r>
                <a:rPr lang="en-US" altLang="zh-TW" spc="600" dirty="0">
                  <a:ea typeface="新細明體" pitchFamily="18" charset="-120"/>
                </a:rPr>
                <a:t>U = 110100101011001……</a:t>
              </a:r>
            </a:p>
            <a:p>
              <a:pPr>
                <a:defRPr/>
              </a:pPr>
              <a:endParaRPr lang="en-US" altLang="zh-TW" spc="600" dirty="0">
                <a:ea typeface="新細明體" pitchFamily="18" charset="-120"/>
              </a:endParaRPr>
            </a:p>
            <a:p>
              <a:pPr>
                <a:defRPr/>
              </a:pPr>
              <a:r>
                <a:rPr lang="en-US" altLang="zh-TW" spc="600" dirty="0">
                  <a:ea typeface="新細明體" pitchFamily="18" charset="-120"/>
                </a:rPr>
                <a:t>                P(0)=P(1)=½</a:t>
              </a:r>
            </a:p>
            <a:p>
              <a:pPr>
                <a:defRPr/>
              </a:pPr>
              <a:endParaRPr lang="en-US" altLang="zh-TW" spc="600" dirty="0">
                <a:ea typeface="新細明體" pitchFamily="18" charset="-120"/>
              </a:endParaRPr>
            </a:p>
            <a:p>
              <a:pPr>
                <a:defRPr/>
              </a:pPr>
              <a:r>
                <a:rPr lang="en-US" altLang="zh-TW" spc="600" dirty="0">
                  <a:ea typeface="新細明體" pitchFamily="18" charset="-120"/>
                </a:rPr>
                <a:t>    </a:t>
              </a:r>
              <a:r>
                <a:rPr lang="zh-TW" altLang="en-US" spc="600" dirty="0">
                  <a:ea typeface="新細明體" pitchFamily="18" charset="-120"/>
                </a:rPr>
                <a:t>  </a:t>
              </a:r>
              <a:r>
                <a:rPr lang="en-US" altLang="zh-TW" spc="600" dirty="0">
                  <a:ea typeface="新細明體" pitchFamily="18" charset="-120"/>
                </a:rPr>
                <a:t>U = 111111111……</a:t>
              </a:r>
            </a:p>
            <a:p>
              <a:pPr>
                <a:defRPr/>
              </a:pPr>
              <a:endParaRPr lang="en-US" altLang="zh-TW" spc="600" dirty="0">
                <a:ea typeface="新細明體" pitchFamily="18" charset="-120"/>
              </a:endParaRPr>
            </a:p>
            <a:p>
              <a:pPr>
                <a:defRPr/>
              </a:pPr>
              <a:r>
                <a:rPr lang="en-US" altLang="zh-TW" spc="600" dirty="0">
                  <a:ea typeface="新細明體" pitchFamily="18" charset="-120"/>
                </a:rPr>
                <a:t>                P(1)=1, P(0)=0</a:t>
              </a:r>
            </a:p>
            <a:p>
              <a:pPr>
                <a:defRPr/>
              </a:pPr>
              <a:endParaRPr lang="en-US" altLang="zh-TW" spc="600" dirty="0">
                <a:ea typeface="新細明體" pitchFamily="18" charset="-120"/>
              </a:endParaRPr>
            </a:p>
            <a:p>
              <a:pPr>
                <a:defRPr/>
              </a:pPr>
              <a:r>
                <a:rPr lang="en-US" altLang="zh-TW" spc="600" dirty="0">
                  <a:ea typeface="新細明體" pitchFamily="18" charset="-120"/>
                </a:rPr>
                <a:t>    </a:t>
              </a:r>
              <a:r>
                <a:rPr lang="zh-TW" altLang="en-US" spc="600" dirty="0">
                  <a:ea typeface="新細明體" pitchFamily="18" charset="-120"/>
                </a:rPr>
                <a:t>  </a:t>
              </a:r>
              <a:r>
                <a:rPr lang="en-US" altLang="zh-TW" spc="600" dirty="0">
                  <a:ea typeface="新細明體" pitchFamily="18" charset="-120"/>
                </a:rPr>
                <a:t>U = 10111111111011111111……</a:t>
              </a:r>
            </a:p>
            <a:p>
              <a:pPr>
                <a:defRPr/>
              </a:pPr>
              <a:endParaRPr lang="en-US" altLang="zh-TW" spc="600" dirty="0">
                <a:ea typeface="新細明體" pitchFamily="18" charset="-120"/>
              </a:endParaRPr>
            </a:p>
            <a:p>
              <a:pPr>
                <a:defRPr/>
              </a:pPr>
              <a:r>
                <a:rPr lang="en-US" altLang="zh-TW" spc="600" dirty="0">
                  <a:ea typeface="新細明體" pitchFamily="18" charset="-120"/>
                </a:rPr>
                <a:t>                P(1)</a:t>
              </a:r>
              <a:r>
                <a:rPr lang="zh-TW" altLang="en-US" dirty="0">
                  <a:ea typeface="新細明體" pitchFamily="18" charset="-120"/>
                </a:rPr>
                <a:t> ≈ </a:t>
              </a:r>
              <a:r>
                <a:rPr lang="en-US" altLang="zh-TW" spc="600" dirty="0">
                  <a:ea typeface="新細明體" pitchFamily="18" charset="-120"/>
                </a:rPr>
                <a:t>1, P(0)</a:t>
              </a:r>
              <a:r>
                <a:rPr lang="zh-TW" altLang="en-US" dirty="0">
                  <a:ea typeface="新細明體" pitchFamily="18" charset="-120"/>
                </a:rPr>
                <a:t> ≈ </a:t>
              </a:r>
              <a:r>
                <a:rPr lang="en-US" altLang="zh-TW" spc="600" dirty="0" smtClean="0">
                  <a:ea typeface="新細明體" pitchFamily="18" charset="-120"/>
                </a:rPr>
                <a:t>0</a:t>
              </a:r>
              <a:endParaRPr lang="zh-TW" altLang="en-US" spc="600" dirty="0">
                <a:ea typeface="新細明體" pitchFamily="18" charset="-120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649734" y="2204032"/>
              <a:ext cx="446091" cy="431864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S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群組 7"/>
          <p:cNvGrpSpPr>
            <a:grpSpLocks/>
          </p:cNvGrpSpPr>
          <p:nvPr/>
        </p:nvGrpSpPr>
        <p:grpSpPr bwMode="auto">
          <a:xfrm>
            <a:off x="611188" y="5529998"/>
            <a:ext cx="5905029" cy="923327"/>
            <a:chOff x="755200" y="1903765"/>
            <a:chExt cx="5905648" cy="923264"/>
          </a:xfrm>
        </p:grpSpPr>
        <p:sp>
          <p:nvSpPr>
            <p:cNvPr id="8" name="矩形 7"/>
            <p:cNvSpPr/>
            <p:nvPr/>
          </p:nvSpPr>
          <p:spPr>
            <a:xfrm>
              <a:off x="755200" y="1903765"/>
              <a:ext cx="5905648" cy="9232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altLang="zh-TW" spc="300" dirty="0">
                  <a:ea typeface="新細明體" pitchFamily="18" charset="-120"/>
                </a:rPr>
                <a:t>M=4,     {x</a:t>
              </a:r>
              <a:r>
                <a:rPr lang="en-US" altLang="zh-TW" spc="300" baseline="-25000" dirty="0">
                  <a:ea typeface="新細明體" pitchFamily="18" charset="-120"/>
                </a:rPr>
                <a:t>1</a:t>
              </a:r>
              <a:r>
                <a:rPr lang="en-US" altLang="zh-TW" spc="300" dirty="0">
                  <a:ea typeface="新細明體" pitchFamily="18" charset="-120"/>
                </a:rPr>
                <a:t>, x</a:t>
              </a:r>
              <a:r>
                <a:rPr lang="en-US" altLang="zh-TW" spc="300" baseline="-25000" dirty="0">
                  <a:ea typeface="新細明體" pitchFamily="18" charset="-120"/>
                </a:rPr>
                <a:t>2,</a:t>
              </a:r>
              <a:r>
                <a:rPr lang="en-US" altLang="zh-TW" spc="300" dirty="0">
                  <a:ea typeface="新細明體" pitchFamily="18" charset="-120"/>
                </a:rPr>
                <a:t> x</a:t>
              </a:r>
              <a:r>
                <a:rPr lang="en-US" altLang="zh-TW" spc="300" baseline="-25000" dirty="0">
                  <a:ea typeface="新細明體" pitchFamily="18" charset="-120"/>
                </a:rPr>
                <a:t>3</a:t>
              </a:r>
              <a:r>
                <a:rPr lang="en-US" altLang="zh-TW" spc="300" dirty="0">
                  <a:ea typeface="新細明體" pitchFamily="18" charset="-120"/>
                </a:rPr>
                <a:t>, x</a:t>
              </a:r>
              <a:r>
                <a:rPr lang="en-US" altLang="zh-TW" spc="300" baseline="-25000" dirty="0">
                  <a:ea typeface="新細明體" pitchFamily="18" charset="-120"/>
                </a:rPr>
                <a:t>4</a:t>
              </a:r>
              <a:r>
                <a:rPr lang="en-US" altLang="zh-TW" spc="300" dirty="0">
                  <a:ea typeface="新細明體" pitchFamily="18" charset="-120"/>
                </a:rPr>
                <a:t>} = {00, 01, 10, 11}</a:t>
              </a:r>
            </a:p>
            <a:p>
              <a:pPr>
                <a:defRPr/>
              </a:pPr>
              <a:endParaRPr lang="en-US" altLang="zh-TW" spc="300" dirty="0">
                <a:ea typeface="新細明體" pitchFamily="18" charset="-120"/>
              </a:endParaRPr>
            </a:p>
            <a:p>
              <a:pPr>
                <a:defRPr/>
              </a:pPr>
              <a:r>
                <a:rPr lang="zh-TW" altLang="en-US" spc="600" dirty="0">
                  <a:ea typeface="新細明體" pitchFamily="18" charset="-120"/>
                </a:rPr>
                <a:t>   →</a:t>
              </a:r>
              <a:r>
                <a:rPr lang="en-US" altLang="zh-TW" spc="600" dirty="0">
                  <a:ea typeface="新細明體" pitchFamily="18" charset="-120"/>
                </a:rPr>
                <a:t>U = </a:t>
              </a:r>
              <a:r>
                <a:rPr lang="en-US" altLang="zh-TW" u="sng" spc="600" dirty="0">
                  <a:ea typeface="新細明體" pitchFamily="18" charset="-120"/>
                </a:rPr>
                <a:t>01</a:t>
              </a:r>
              <a:r>
                <a:rPr lang="en-US" altLang="zh-TW" spc="600" dirty="0">
                  <a:ea typeface="新細明體" pitchFamily="18" charset="-120"/>
                </a:rPr>
                <a:t> </a:t>
              </a:r>
              <a:r>
                <a:rPr lang="en-US" altLang="zh-TW" u="sng" spc="600" dirty="0">
                  <a:ea typeface="新細明體" pitchFamily="18" charset="-120"/>
                </a:rPr>
                <a:t>00</a:t>
              </a:r>
              <a:r>
                <a:rPr lang="en-US" altLang="zh-TW" spc="600" dirty="0">
                  <a:ea typeface="新細明體" pitchFamily="18" charset="-120"/>
                </a:rPr>
                <a:t> </a:t>
              </a:r>
              <a:r>
                <a:rPr lang="en-US" altLang="zh-TW" u="sng" spc="600" dirty="0">
                  <a:ea typeface="新細明體" pitchFamily="18" charset="-120"/>
                </a:rPr>
                <a:t>10</a:t>
              </a:r>
              <a:r>
                <a:rPr lang="en-US" altLang="zh-TW" spc="600" dirty="0">
                  <a:ea typeface="新細明體" pitchFamily="18" charset="-120"/>
                </a:rPr>
                <a:t> </a:t>
              </a:r>
              <a:r>
                <a:rPr lang="en-US" altLang="zh-TW" u="sng" spc="600" dirty="0">
                  <a:ea typeface="新細明體" pitchFamily="18" charset="-120"/>
                </a:rPr>
                <a:t>11</a:t>
              </a:r>
              <a:r>
                <a:rPr lang="en-US" altLang="zh-TW" spc="600" dirty="0">
                  <a:ea typeface="新細明體" pitchFamily="18" charset="-120"/>
                </a:rPr>
                <a:t> </a:t>
              </a:r>
              <a:r>
                <a:rPr lang="en-US" altLang="zh-TW" u="sng" spc="600" dirty="0">
                  <a:ea typeface="新細明體" pitchFamily="18" charset="-120"/>
                </a:rPr>
                <a:t>01</a:t>
              </a:r>
              <a:r>
                <a:rPr lang="en-US" altLang="zh-TW" spc="600" dirty="0" smtClean="0">
                  <a:ea typeface="新細明體" pitchFamily="18" charset="-120"/>
                </a:rPr>
                <a:t>……   </a:t>
              </a:r>
              <a:endParaRPr lang="en-US" altLang="zh-TW" spc="300" dirty="0">
                <a:ea typeface="新細明體" pitchFamily="18" charset="-12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792961" y="2462021"/>
              <a:ext cx="432045" cy="34557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S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500" y="188913"/>
            <a:ext cx="8229600" cy="527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zh-TW" sz="3300" b="1" smtClean="0">
                <a:latin typeface="Times New Roman" pitchFamily="18" charset="0"/>
              </a:rPr>
              <a:t>Some Fundamentals in Information Theory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0" y="908050"/>
            <a:ext cx="9144000" cy="58877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ts val="0"/>
              </a:spcBef>
            </a:pPr>
            <a:r>
              <a:rPr lang="en-US" altLang="zh-TW" sz="2400" b="1" dirty="0" smtClean="0">
                <a:latin typeface="Times New Roman" pitchFamily="18" charset="0"/>
              </a:rPr>
              <a:t>Examples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zh-TW" sz="1800" dirty="0" smtClean="0">
                <a:latin typeface="Times New Roman" pitchFamily="18" charset="0"/>
              </a:rPr>
              <a:t>M = 2, {x</a:t>
            </a:r>
            <a:r>
              <a:rPr lang="en-US" altLang="zh-TW" sz="1800" baseline="-25000" dirty="0" smtClean="0">
                <a:latin typeface="Times New Roman" pitchFamily="18" charset="0"/>
              </a:rPr>
              <a:t>1</a:t>
            </a:r>
            <a:r>
              <a:rPr lang="en-US" altLang="zh-TW" sz="1800" dirty="0" smtClean="0">
                <a:latin typeface="Times New Roman" pitchFamily="18" charset="0"/>
              </a:rPr>
              <a:t>, x</a:t>
            </a:r>
            <a:r>
              <a:rPr lang="en-US" altLang="zh-TW" sz="1800" baseline="-25000" dirty="0" smtClean="0">
                <a:latin typeface="Times New Roman" pitchFamily="18" charset="0"/>
              </a:rPr>
              <a:t>2</a:t>
            </a:r>
            <a:r>
              <a:rPr lang="en-US" altLang="zh-TW" sz="1800" dirty="0" smtClean="0">
                <a:latin typeface="Times New Roman" pitchFamily="18" charset="0"/>
              </a:rPr>
              <a:t>}= {0,1}, P(0)= P(1)=</a:t>
            </a:r>
          </a:p>
          <a:p>
            <a:pPr lvl="1" eaLnBrk="1" hangingPunct="1">
              <a:spcBef>
                <a:spcPts val="500"/>
              </a:spcBef>
              <a:buFontTx/>
              <a:buNone/>
            </a:pPr>
            <a:r>
              <a:rPr lang="en-US" altLang="zh-TW" sz="1800" dirty="0" smtClean="0">
                <a:latin typeface="Times New Roman" pitchFamily="18" charset="0"/>
              </a:rPr>
              <a:t>     I(0) = I(1) = 1  bit (of information),     H(S)= 1  bit (of information)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altLang="zh-TW" sz="1800" spc="600" dirty="0" smtClean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     U=01</a:t>
            </a:r>
            <a:r>
              <a:rPr lang="en-US" altLang="zh-TW" sz="1800" u="sng" spc="600" dirty="0" smtClean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1</a:t>
            </a:r>
            <a:r>
              <a:rPr lang="en-US" altLang="zh-TW" sz="1800" spc="600" dirty="0" smtClean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01101001010110</a:t>
            </a:r>
            <a:r>
              <a:rPr lang="en-US" altLang="zh-TW" sz="1800" spc="6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……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en-US" altLang="zh-TW" sz="1800" spc="600" dirty="0">
                <a:ea typeface="新細明體" pitchFamily="18" charset="-120"/>
              </a:rPr>
              <a:t>        </a:t>
            </a:r>
            <a:r>
              <a:rPr lang="en-US" altLang="zh-TW" sz="1800" spc="600" dirty="0" smtClean="0">
                <a:ea typeface="新細明體" pitchFamily="18" charset="-120"/>
              </a:rPr>
              <a:t>    </a:t>
            </a:r>
            <a:r>
              <a:rPr lang="zh-TW" altLang="en-US" sz="1800" dirty="0" smtClean="0">
                <a:ea typeface="新細明體" pitchFamily="18" charset="-120"/>
              </a:rPr>
              <a:t>↑</a:t>
            </a:r>
            <a:endParaRPr lang="en-US" altLang="zh-TW" sz="1800" spc="600" dirty="0">
              <a:ea typeface="新細明體" pitchFamily="18" charset="-12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altLang="zh-TW" sz="1800" dirty="0">
                <a:ea typeface="新細明體" pitchFamily="18" charset="-120"/>
              </a:rPr>
              <a:t>                </a:t>
            </a:r>
            <a:r>
              <a:rPr lang="en-US" altLang="zh-TW" sz="1800" dirty="0" smtClean="0">
                <a:ea typeface="新細明體" pitchFamily="18" charset="-120"/>
              </a:rPr>
              <a:t>         </a:t>
            </a:r>
            <a:r>
              <a:rPr lang="en-US" altLang="zh-TW" sz="1800" dirty="0" smtClean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This </a:t>
            </a:r>
            <a:r>
              <a:rPr lang="en-US" altLang="zh-TW" sz="18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bi</a:t>
            </a:r>
            <a:r>
              <a:rPr lang="en-US" altLang="zh-TW" sz="18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nary dig</a:t>
            </a:r>
            <a:r>
              <a:rPr lang="en-US" altLang="zh-TW" sz="18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it</a:t>
            </a:r>
            <a:r>
              <a:rPr lang="en-US" altLang="zh-TW" sz="18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carries exactly 1 </a:t>
            </a:r>
            <a:r>
              <a:rPr lang="en-US" altLang="zh-TW" sz="18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bit</a:t>
            </a:r>
            <a:r>
              <a:rPr lang="en-US" altLang="zh-TW" sz="18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8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of</a:t>
            </a:r>
            <a:r>
              <a:rPr lang="en-US" altLang="zh-TW" sz="18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8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information</a:t>
            </a:r>
            <a:r>
              <a:rPr lang="en-US" altLang="zh-TW" sz="1800" spc="600" dirty="0">
                <a:ea typeface="新細明體" pitchFamily="18" charset="-120"/>
              </a:rPr>
              <a:t>  </a:t>
            </a:r>
            <a:endParaRPr lang="en-US" altLang="zh-TW" sz="1800" spc="300" dirty="0">
              <a:ea typeface="新細明體" pitchFamily="18" charset="-120"/>
            </a:endParaRPr>
          </a:p>
          <a:p>
            <a:pPr lvl="1" eaLnBrk="1" hangingPunct="1">
              <a:spcBef>
                <a:spcPts val="1000"/>
              </a:spcBef>
            </a:pPr>
            <a:r>
              <a:rPr lang="en-US" altLang="zh-TW" sz="1800" dirty="0" smtClean="0">
                <a:latin typeface="Times New Roman" pitchFamily="18" charset="0"/>
              </a:rPr>
              <a:t>M =4, {x</a:t>
            </a:r>
            <a:r>
              <a:rPr lang="en-US" altLang="zh-TW" sz="1800" baseline="-25000" dirty="0" smtClean="0">
                <a:latin typeface="Times New Roman" pitchFamily="18" charset="0"/>
              </a:rPr>
              <a:t>1</a:t>
            </a:r>
            <a:r>
              <a:rPr lang="en-US" altLang="zh-TW" sz="1800" dirty="0" smtClean="0">
                <a:latin typeface="Times New Roman" pitchFamily="18" charset="0"/>
              </a:rPr>
              <a:t>, x</a:t>
            </a:r>
            <a:r>
              <a:rPr lang="en-US" altLang="zh-TW" sz="1800" baseline="-25000" dirty="0" smtClean="0">
                <a:latin typeface="Times New Roman" pitchFamily="18" charset="0"/>
              </a:rPr>
              <a:t>2</a:t>
            </a:r>
            <a:r>
              <a:rPr lang="en-US" altLang="zh-TW" sz="1800" dirty="0" smtClean="0">
                <a:latin typeface="Times New Roman" pitchFamily="18" charset="0"/>
              </a:rPr>
              <a:t>, x</a:t>
            </a:r>
            <a:r>
              <a:rPr lang="en-US" altLang="zh-TW" sz="1800" baseline="-25000" dirty="0" smtClean="0">
                <a:latin typeface="Times New Roman" pitchFamily="18" charset="0"/>
              </a:rPr>
              <a:t>3</a:t>
            </a:r>
            <a:r>
              <a:rPr lang="en-US" altLang="zh-TW" sz="1800" dirty="0" smtClean="0">
                <a:latin typeface="Times New Roman" pitchFamily="18" charset="0"/>
              </a:rPr>
              <a:t>, x</a:t>
            </a:r>
            <a:r>
              <a:rPr lang="en-US" altLang="zh-TW" sz="1800" baseline="-25000" dirty="0" smtClean="0">
                <a:latin typeface="Times New Roman" pitchFamily="18" charset="0"/>
              </a:rPr>
              <a:t>4</a:t>
            </a:r>
            <a:r>
              <a:rPr lang="en-US" altLang="zh-TW" sz="1800" dirty="0" smtClean="0">
                <a:latin typeface="Times New Roman" pitchFamily="18" charset="0"/>
              </a:rPr>
              <a:t>}={00, 01, 10, 11}, P(x</a:t>
            </a:r>
            <a:r>
              <a:rPr lang="en-US" altLang="zh-TW" sz="1800" baseline="-25000" dirty="0" smtClean="0">
                <a:latin typeface="Times New Roman" pitchFamily="18" charset="0"/>
              </a:rPr>
              <a:t>1</a:t>
            </a:r>
            <a:r>
              <a:rPr lang="en-US" altLang="zh-TW" sz="1800" dirty="0" smtClean="0">
                <a:latin typeface="Times New Roman" pitchFamily="18" charset="0"/>
              </a:rPr>
              <a:t>)= P(x</a:t>
            </a:r>
            <a:r>
              <a:rPr lang="en-US" altLang="zh-TW" sz="1800" baseline="-25000" dirty="0" smtClean="0">
                <a:latin typeface="Times New Roman" pitchFamily="18" charset="0"/>
              </a:rPr>
              <a:t>2</a:t>
            </a:r>
            <a:r>
              <a:rPr lang="en-US" altLang="zh-TW" sz="1800" dirty="0" smtClean="0">
                <a:latin typeface="Times New Roman" pitchFamily="18" charset="0"/>
              </a:rPr>
              <a:t>)= P(x</a:t>
            </a:r>
            <a:r>
              <a:rPr lang="en-US" altLang="zh-TW" sz="1800" baseline="-25000" dirty="0" smtClean="0">
                <a:latin typeface="Times New Roman" pitchFamily="18" charset="0"/>
              </a:rPr>
              <a:t>3</a:t>
            </a:r>
            <a:r>
              <a:rPr lang="en-US" altLang="zh-TW" sz="1800" dirty="0" smtClean="0">
                <a:latin typeface="Times New Roman" pitchFamily="18" charset="0"/>
              </a:rPr>
              <a:t>)= P(x</a:t>
            </a:r>
            <a:r>
              <a:rPr lang="en-US" altLang="zh-TW" sz="1800" baseline="-25000" dirty="0" smtClean="0">
                <a:latin typeface="Times New Roman" pitchFamily="18" charset="0"/>
              </a:rPr>
              <a:t>4</a:t>
            </a:r>
            <a:r>
              <a:rPr lang="en-US" altLang="zh-TW" sz="1800" dirty="0" smtClean="0">
                <a:latin typeface="Times New Roman" pitchFamily="18" charset="0"/>
              </a:rPr>
              <a:t>)=</a:t>
            </a:r>
          </a:p>
          <a:p>
            <a:pPr marL="1044000" lvl="1" eaLnBrk="1" hangingPunct="1">
              <a:spcBef>
                <a:spcPts val="0"/>
              </a:spcBef>
              <a:buFontTx/>
              <a:buNone/>
            </a:pPr>
            <a:r>
              <a:rPr lang="en-US" altLang="zh-TW" sz="1800" dirty="0" smtClean="0">
                <a:latin typeface="Times New Roman" pitchFamily="18" charset="0"/>
              </a:rPr>
              <a:t>I(x</a:t>
            </a:r>
            <a:r>
              <a:rPr lang="en-US" altLang="zh-TW" sz="1800" baseline="-25000" dirty="0" smtClean="0">
                <a:latin typeface="Times New Roman" pitchFamily="18" charset="0"/>
              </a:rPr>
              <a:t>1</a:t>
            </a:r>
            <a:r>
              <a:rPr lang="en-US" altLang="zh-TW" sz="1800" dirty="0" smtClean="0">
                <a:latin typeface="Times New Roman" pitchFamily="18" charset="0"/>
              </a:rPr>
              <a:t>)= I(x</a:t>
            </a:r>
            <a:r>
              <a:rPr lang="en-US" altLang="zh-TW" sz="1800" baseline="-25000" dirty="0" smtClean="0">
                <a:latin typeface="Times New Roman" pitchFamily="18" charset="0"/>
              </a:rPr>
              <a:t>2</a:t>
            </a:r>
            <a:r>
              <a:rPr lang="en-US" altLang="zh-TW" sz="1800" dirty="0" smtClean="0">
                <a:latin typeface="Times New Roman" pitchFamily="18" charset="0"/>
              </a:rPr>
              <a:t>)= I(x</a:t>
            </a:r>
            <a:r>
              <a:rPr lang="en-US" altLang="zh-TW" sz="1800" baseline="-25000" dirty="0" smtClean="0">
                <a:latin typeface="Times New Roman" pitchFamily="18" charset="0"/>
              </a:rPr>
              <a:t>3</a:t>
            </a:r>
            <a:r>
              <a:rPr lang="en-US" altLang="zh-TW" sz="1800" dirty="0" smtClean="0">
                <a:latin typeface="Times New Roman" pitchFamily="18" charset="0"/>
              </a:rPr>
              <a:t>)= I(x</a:t>
            </a:r>
            <a:r>
              <a:rPr lang="en-US" altLang="zh-TW" sz="1800" baseline="-25000" dirty="0" smtClean="0">
                <a:latin typeface="Times New Roman" pitchFamily="18" charset="0"/>
              </a:rPr>
              <a:t>4</a:t>
            </a:r>
            <a:r>
              <a:rPr lang="en-US" altLang="zh-TW" sz="1800" dirty="0" smtClean="0">
                <a:latin typeface="Times New Roman" pitchFamily="18" charset="0"/>
              </a:rPr>
              <a:t>)= 2  bits (of information),                        </a:t>
            </a:r>
          </a:p>
          <a:p>
            <a:pPr marL="1044000" lvl="1" eaLnBrk="1" hangingPunct="1">
              <a:spcBef>
                <a:spcPts val="0"/>
              </a:spcBef>
              <a:buFontTx/>
              <a:buNone/>
            </a:pPr>
            <a:r>
              <a:rPr lang="en-US" altLang="zh-TW" sz="1800" dirty="0" smtClean="0">
                <a:latin typeface="Times New Roman" pitchFamily="18" charset="0"/>
              </a:rPr>
              <a:t>H(S)= 2  bits (of information)</a:t>
            </a:r>
          </a:p>
          <a:p>
            <a:pPr marL="1044000" indent="-284400">
              <a:buNone/>
              <a:defRPr/>
            </a:pPr>
            <a:r>
              <a:rPr lang="en-US" altLang="zh-TW" sz="1800" spc="600" dirty="0" smtClean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U=</a:t>
            </a:r>
            <a:r>
              <a:rPr lang="en-US" altLang="zh-TW" sz="1800" u="sng" spc="600" dirty="0" smtClean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01</a:t>
            </a:r>
            <a:r>
              <a:rPr lang="en-US" altLang="zh-TW" sz="1800" spc="600" dirty="0" smtClean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800" u="sng" spc="6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00</a:t>
            </a:r>
            <a:r>
              <a:rPr lang="en-US" altLang="zh-TW" sz="1800" spc="6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 </a:t>
            </a:r>
            <a:r>
              <a:rPr lang="en-US" altLang="zh-TW" sz="1800" u="sng" spc="6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01</a:t>
            </a:r>
            <a:r>
              <a:rPr lang="en-US" altLang="zh-TW" sz="1800" spc="6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800" u="sng" spc="6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11</a:t>
            </a:r>
            <a:r>
              <a:rPr lang="en-US" altLang="zh-TW" sz="1800" spc="6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800" u="sng" spc="6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10</a:t>
            </a:r>
            <a:r>
              <a:rPr lang="en-US" altLang="zh-TW" sz="1800" spc="6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800" u="sng" spc="6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10</a:t>
            </a:r>
            <a:r>
              <a:rPr lang="en-US" altLang="zh-TW" sz="1800" spc="6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800" u="sng" spc="6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11</a:t>
            </a:r>
            <a:r>
              <a:rPr lang="en-US" altLang="zh-TW" sz="1800" spc="6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……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zh-TW" altLang="en-US" sz="1800" dirty="0" smtClean="0">
                <a:ea typeface="新細明體" pitchFamily="18" charset="-120"/>
              </a:rPr>
              <a:t>                           ↑</a:t>
            </a:r>
            <a:r>
              <a:rPr lang="en-US" altLang="zh-TW" sz="1800" dirty="0" smtClean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                 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altLang="zh-TW" sz="1800" dirty="0" smtClean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          This  </a:t>
            </a:r>
            <a:r>
              <a:rPr lang="en-US" altLang="zh-TW" sz="18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symbol (represented by two </a:t>
            </a:r>
            <a:r>
              <a:rPr lang="en-US" altLang="zh-TW" sz="18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bi</a:t>
            </a:r>
            <a:r>
              <a:rPr lang="en-US" altLang="zh-TW" sz="18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nary dig</a:t>
            </a:r>
            <a:r>
              <a:rPr lang="en-US" altLang="zh-TW" sz="18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its</a:t>
            </a:r>
            <a:r>
              <a:rPr lang="en-US" altLang="zh-TW" sz="18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) carries exactly 2 </a:t>
            </a:r>
            <a:r>
              <a:rPr lang="en-US" altLang="zh-TW" sz="18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bits </a:t>
            </a:r>
            <a:r>
              <a:rPr lang="en-US" altLang="zh-TW" sz="1800" u="sng" dirty="0" smtClean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of information</a:t>
            </a:r>
            <a:endParaRPr lang="zh-TW" altLang="en-US" sz="1800" dirty="0"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  <a:p>
            <a:pPr lvl="1" eaLnBrk="1" hangingPunct="1">
              <a:spcBef>
                <a:spcPts val="1000"/>
              </a:spcBef>
            </a:pPr>
            <a:r>
              <a:rPr lang="en-US" altLang="zh-TW" sz="1800" dirty="0" smtClean="0">
                <a:latin typeface="Times New Roman" pitchFamily="18" charset="0"/>
              </a:rPr>
              <a:t>M = 2, {x</a:t>
            </a:r>
            <a:r>
              <a:rPr lang="en-US" altLang="zh-TW" sz="1800" baseline="-25000" dirty="0" smtClean="0">
                <a:latin typeface="Times New Roman" pitchFamily="18" charset="0"/>
              </a:rPr>
              <a:t>1</a:t>
            </a:r>
            <a:r>
              <a:rPr lang="en-US" altLang="zh-TW" sz="1800" dirty="0" smtClean="0">
                <a:latin typeface="Times New Roman" pitchFamily="18" charset="0"/>
              </a:rPr>
              <a:t>, x</a:t>
            </a:r>
            <a:r>
              <a:rPr lang="en-US" altLang="zh-TW" sz="1800" baseline="-25000" dirty="0" smtClean="0">
                <a:latin typeface="Times New Roman" pitchFamily="18" charset="0"/>
              </a:rPr>
              <a:t>2</a:t>
            </a:r>
            <a:r>
              <a:rPr lang="en-US" altLang="zh-TW" sz="1800" dirty="0" smtClean="0">
                <a:latin typeface="Times New Roman" pitchFamily="18" charset="0"/>
              </a:rPr>
              <a:t>}= {0,1}, P(0)=      , P(1)=</a:t>
            </a:r>
          </a:p>
          <a:p>
            <a:pPr lvl="1" eaLnBrk="1" hangingPunct="1">
              <a:spcBef>
                <a:spcPts val="500"/>
              </a:spcBef>
              <a:buFontTx/>
              <a:buNone/>
            </a:pPr>
            <a:r>
              <a:rPr lang="en-US" altLang="zh-TW" sz="1800" dirty="0" smtClean="0">
                <a:latin typeface="Times New Roman" pitchFamily="18" charset="0"/>
              </a:rPr>
              <a:t>     I(0)= 2 bits (of information), I(1)= 0.42 bits (of information)</a:t>
            </a:r>
          </a:p>
          <a:p>
            <a:pPr lvl="1" eaLnBrk="1" hangingPunct="1">
              <a:spcBef>
                <a:spcPts val="0"/>
              </a:spcBef>
              <a:buFontTx/>
              <a:buNone/>
            </a:pPr>
            <a:r>
              <a:rPr lang="en-US" altLang="zh-TW" sz="1800" dirty="0" smtClean="0">
                <a:latin typeface="Times New Roman" pitchFamily="18" charset="0"/>
              </a:rPr>
              <a:t>     H(S)= 0.81 bits (of information)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altLang="zh-TW" sz="1800" spc="600" dirty="0" smtClean="0">
                <a:ea typeface="新細明體" pitchFamily="18" charset="-120"/>
              </a:rPr>
              <a:t>     </a:t>
            </a:r>
            <a:r>
              <a:rPr lang="en-US" altLang="zh-TW" sz="1800" spc="600" dirty="0" smtClean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U=11</a:t>
            </a:r>
            <a:r>
              <a:rPr lang="en-US" altLang="zh-TW" sz="1800" u="sng" spc="600" dirty="0" smtClean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1</a:t>
            </a:r>
            <a:r>
              <a:rPr lang="en-US" altLang="zh-TW" sz="1800" spc="600" dirty="0" smtClean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0111110011111</a:t>
            </a:r>
            <a:r>
              <a:rPr lang="en-US" altLang="zh-TW" sz="1800" u="sng" spc="600" dirty="0" smtClean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0</a:t>
            </a:r>
            <a:r>
              <a:rPr lang="en-US" altLang="zh-TW" sz="1800" spc="6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……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zh-TW" altLang="en-US" sz="1800" dirty="0" smtClean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                          ↑                                             ↑</a:t>
            </a:r>
            <a:endParaRPr lang="en-US" altLang="zh-TW" sz="1800" spc="600" dirty="0"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en-US" altLang="zh-TW" sz="1800" dirty="0" smtClean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                  This </a:t>
            </a:r>
            <a:r>
              <a:rPr lang="en-US" altLang="zh-TW" sz="18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bi</a:t>
            </a:r>
            <a:r>
              <a:rPr lang="en-US" altLang="zh-TW" sz="18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nary dig</a:t>
            </a:r>
            <a:r>
              <a:rPr lang="en-US" altLang="zh-TW" sz="18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it</a:t>
            </a:r>
            <a:r>
              <a:rPr lang="en-US" altLang="zh-TW" sz="18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carries      This </a:t>
            </a:r>
            <a:r>
              <a:rPr lang="en-US" altLang="zh-TW" sz="18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bi</a:t>
            </a:r>
            <a:r>
              <a:rPr lang="en-US" altLang="zh-TW" sz="18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nary dig</a:t>
            </a:r>
            <a:r>
              <a:rPr lang="en-US" altLang="zh-TW" sz="18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it</a:t>
            </a:r>
            <a:r>
              <a:rPr lang="en-US" altLang="zh-TW" sz="18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carries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en-US" altLang="zh-TW" sz="1800" dirty="0" smtClean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                  0.42 </a:t>
            </a:r>
            <a:r>
              <a:rPr lang="en-US" altLang="zh-TW" sz="18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bit</a:t>
            </a:r>
            <a:r>
              <a:rPr lang="en-US" altLang="zh-TW" sz="18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8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of</a:t>
            </a:r>
            <a:r>
              <a:rPr lang="en-US" altLang="zh-TW" sz="18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8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information</a:t>
            </a:r>
            <a:r>
              <a:rPr lang="en-US" altLang="zh-TW" sz="18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          2 </a:t>
            </a:r>
            <a:r>
              <a:rPr lang="en-US" altLang="zh-TW" sz="18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bits</a:t>
            </a:r>
            <a:r>
              <a:rPr lang="en-US" altLang="zh-TW" sz="18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800" u="sng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of</a:t>
            </a:r>
            <a:r>
              <a:rPr lang="en-US" altLang="zh-TW" sz="180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800" u="sng" dirty="0" smtClean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information</a:t>
            </a:r>
            <a:endParaRPr lang="en-US" altLang="zh-TW" sz="1800" dirty="0" smtClean="0">
              <a:latin typeface="Times New Roman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436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845763100"/>
              </p:ext>
            </p:extLst>
          </p:nvPr>
        </p:nvGraphicFramePr>
        <p:xfrm>
          <a:off x="4283968" y="1185704"/>
          <a:ext cx="23495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61" name="方程式" r:id="rId3" imgW="152280" imgH="342720" progId="Equation.3">
                  <p:embed/>
                </p:oleObj>
              </mc:Choice>
              <mc:Fallback>
                <p:oleObj name="方程式" r:id="rId3" imgW="152280" imgH="34272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1185704"/>
                        <a:ext cx="234950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806610371"/>
              </p:ext>
            </p:extLst>
          </p:nvPr>
        </p:nvGraphicFramePr>
        <p:xfrm>
          <a:off x="7092280" y="2708920"/>
          <a:ext cx="195262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62" name="方程式" r:id="rId5" imgW="152334" imgH="393529" progId="Equation.3">
                  <p:embed/>
                </p:oleObj>
              </mc:Choice>
              <mc:Fallback>
                <p:oleObj name="方程式" r:id="rId5" imgW="152334" imgH="393529" progId="Equation.3">
                  <p:embed/>
                  <p:pic>
                    <p:nvPicPr>
                      <p:cNvPr id="0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280" y="2708920"/>
                        <a:ext cx="195262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621248"/>
              </p:ext>
            </p:extLst>
          </p:nvPr>
        </p:nvGraphicFramePr>
        <p:xfrm>
          <a:off x="3563888" y="4529316"/>
          <a:ext cx="195262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63" name="方程式" r:id="rId7" imgW="152334" imgH="393529" progId="Equation.3">
                  <p:embed/>
                </p:oleObj>
              </mc:Choice>
              <mc:Fallback>
                <p:oleObj name="方程式" r:id="rId7" imgW="152334" imgH="39352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4529316"/>
                        <a:ext cx="195262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8873769"/>
              </p:ext>
            </p:extLst>
          </p:nvPr>
        </p:nvGraphicFramePr>
        <p:xfrm>
          <a:off x="4545712" y="4525124"/>
          <a:ext cx="195263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64" name="方程式" r:id="rId8" imgW="152334" imgH="393529" progId="Equation.3">
                  <p:embed/>
                </p:oleObj>
              </mc:Choice>
              <mc:Fallback>
                <p:oleObj name="方程式" r:id="rId8" imgW="152334" imgH="39352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5712" y="4525124"/>
                        <a:ext cx="195263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988840"/>
            <a:ext cx="4763567" cy="4027475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 bwMode="auto">
          <a:xfrm>
            <a:off x="971550" y="849858"/>
            <a:ext cx="7200900" cy="136842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altLang="zh-TW" spc="300" dirty="0">
              <a:ea typeface="新細明體" pitchFamily="18" charset="-120"/>
            </a:endParaRPr>
          </a:p>
          <a:p>
            <a:pPr>
              <a:defRPr/>
            </a:pPr>
            <a:r>
              <a:rPr lang="en-US" altLang="zh-TW" spc="300" dirty="0">
                <a:ea typeface="新細明體" pitchFamily="18" charset="-120"/>
              </a:rPr>
              <a:t>M=2,   {</a:t>
            </a:r>
            <a:r>
              <a:rPr lang="zh-TW" altLang="en-US" spc="300" dirty="0">
                <a:ea typeface="新細明體" pitchFamily="18" charset="-120"/>
              </a:rPr>
              <a:t> </a:t>
            </a:r>
            <a:r>
              <a:rPr lang="en-US" altLang="zh-TW" spc="300" dirty="0">
                <a:ea typeface="新細明體" pitchFamily="18" charset="-120"/>
              </a:rPr>
              <a:t>x</a:t>
            </a:r>
            <a:r>
              <a:rPr lang="en-US" altLang="zh-TW" spc="300" baseline="-25000" dirty="0">
                <a:ea typeface="新細明體" pitchFamily="18" charset="-120"/>
              </a:rPr>
              <a:t>1</a:t>
            </a:r>
            <a:r>
              <a:rPr lang="en-US" altLang="zh-TW" spc="300" dirty="0">
                <a:ea typeface="新細明體" pitchFamily="18" charset="-120"/>
              </a:rPr>
              <a:t>, x</a:t>
            </a:r>
            <a:r>
              <a:rPr lang="en-US" altLang="zh-TW" spc="300" baseline="-25000" dirty="0">
                <a:ea typeface="新細明體" pitchFamily="18" charset="-120"/>
              </a:rPr>
              <a:t>2</a:t>
            </a:r>
            <a:r>
              <a:rPr lang="zh-TW" altLang="en-US" spc="300" baseline="-25000" dirty="0">
                <a:ea typeface="新細明體" pitchFamily="18" charset="-120"/>
              </a:rPr>
              <a:t> </a:t>
            </a:r>
            <a:r>
              <a:rPr lang="en-US" altLang="zh-TW" spc="300" dirty="0">
                <a:ea typeface="新細明體" pitchFamily="18" charset="-120"/>
              </a:rPr>
              <a:t>} = {</a:t>
            </a:r>
            <a:r>
              <a:rPr lang="zh-TW" altLang="en-US" spc="300" dirty="0">
                <a:ea typeface="新細明體" pitchFamily="18" charset="-120"/>
              </a:rPr>
              <a:t> </a:t>
            </a:r>
            <a:r>
              <a:rPr lang="en-US" altLang="zh-TW" spc="300" dirty="0">
                <a:ea typeface="新細明體" pitchFamily="18" charset="-120"/>
              </a:rPr>
              <a:t>0, 1</a:t>
            </a:r>
            <a:r>
              <a:rPr lang="zh-TW" altLang="en-US" spc="300" dirty="0">
                <a:ea typeface="新細明體" pitchFamily="18" charset="-120"/>
              </a:rPr>
              <a:t> </a:t>
            </a:r>
            <a:r>
              <a:rPr lang="en-US" altLang="zh-TW" spc="300" dirty="0">
                <a:ea typeface="新細明體" pitchFamily="18" charset="-120"/>
              </a:rPr>
              <a:t>},  </a:t>
            </a:r>
            <a:r>
              <a:rPr lang="en-US" altLang="zh-TW" spc="600" dirty="0">
                <a:ea typeface="新細明體" pitchFamily="18" charset="-120"/>
              </a:rPr>
              <a:t>P(1)=p, P(0)=1-p</a:t>
            </a:r>
          </a:p>
          <a:p>
            <a:pPr>
              <a:defRPr/>
            </a:pPr>
            <a:endParaRPr lang="en-US" altLang="zh-TW" spc="600" dirty="0">
              <a:ea typeface="新細明體" pitchFamily="18" charset="-120"/>
            </a:endParaRPr>
          </a:p>
          <a:p>
            <a:pPr>
              <a:defRPr/>
            </a:pPr>
            <a:r>
              <a:rPr lang="en-US" altLang="zh-TW" spc="600" dirty="0">
                <a:ea typeface="新細明體" pitchFamily="18" charset="-120"/>
              </a:rPr>
              <a:t>H(S</a:t>
            </a:r>
            <a:r>
              <a:rPr lang="en-US" altLang="zh-TW" spc="600" dirty="0" smtClean="0">
                <a:ea typeface="新細明體" pitchFamily="18" charset="-120"/>
              </a:rPr>
              <a:t>)=-</a:t>
            </a:r>
            <a:r>
              <a:rPr lang="en-US" altLang="zh-TW" dirty="0" smtClean="0">
                <a:ea typeface="新細明體" pitchFamily="18" charset="-120"/>
              </a:rPr>
              <a:t>[ </a:t>
            </a:r>
            <a:r>
              <a:rPr lang="en-US" altLang="zh-TW" dirty="0" err="1" smtClean="0">
                <a:ea typeface="新細明體" pitchFamily="18" charset="-120"/>
              </a:rPr>
              <a:t>plog</a:t>
            </a:r>
            <a:r>
              <a:rPr lang="en-US" altLang="zh-TW" dirty="0" smtClean="0">
                <a:ea typeface="新細明體" pitchFamily="18" charset="-120"/>
              </a:rPr>
              <a:t> </a:t>
            </a:r>
            <a:r>
              <a:rPr lang="en-US" altLang="zh-TW" dirty="0">
                <a:ea typeface="新細明體" pitchFamily="18" charset="-120"/>
              </a:rPr>
              <a:t>p + (1-p)</a:t>
            </a:r>
            <a:r>
              <a:rPr lang="zh-TW" altLang="en-US" dirty="0">
                <a:ea typeface="新細明體" pitchFamily="18" charset="-120"/>
              </a:rPr>
              <a:t> </a:t>
            </a:r>
            <a:r>
              <a:rPr lang="en-US" altLang="zh-TW" dirty="0">
                <a:ea typeface="新細明體" pitchFamily="18" charset="-120"/>
              </a:rPr>
              <a:t>log (1-p)</a:t>
            </a:r>
            <a:r>
              <a:rPr lang="zh-TW" altLang="en-US" dirty="0">
                <a:ea typeface="新細明體" pitchFamily="18" charset="-120"/>
              </a:rPr>
              <a:t> </a:t>
            </a:r>
            <a:r>
              <a:rPr lang="en-US" altLang="zh-TW" dirty="0">
                <a:ea typeface="新細明體" pitchFamily="18" charset="-120"/>
              </a:rPr>
              <a:t>]</a:t>
            </a:r>
          </a:p>
          <a:p>
            <a:pPr>
              <a:defRPr/>
            </a:pPr>
            <a:endParaRPr lang="en-US" altLang="zh-TW" sz="1100" spc="300" dirty="0">
              <a:ea typeface="新細明體" pitchFamily="18" charset="-120"/>
            </a:endParaRPr>
          </a:p>
        </p:txBody>
      </p:sp>
      <p:sp>
        <p:nvSpPr>
          <p:cNvPr id="20489" name="矩形 2"/>
          <p:cNvSpPr>
            <a:spLocks noChangeArrowheads="1"/>
          </p:cNvSpPr>
          <p:nvPr/>
        </p:nvSpPr>
        <p:spPr bwMode="auto">
          <a:xfrm>
            <a:off x="2051721" y="6093296"/>
            <a:ext cx="4032447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000" dirty="0" smtClean="0">
                <a:latin typeface="Arial" charset="0"/>
              </a:rPr>
              <a:t>           </a:t>
            </a:r>
            <a:r>
              <a:rPr lang="en-US" altLang="zh-TW" sz="2000" u="sng" dirty="0">
                <a:latin typeface="Arial" charset="0"/>
              </a:rPr>
              <a:t>Binary Entropy </a:t>
            </a:r>
            <a:r>
              <a:rPr lang="en-US" altLang="zh-TW" sz="2000" u="sng" dirty="0" smtClean="0">
                <a:latin typeface="Arial" charset="0"/>
              </a:rPr>
              <a:t>Function</a:t>
            </a:r>
            <a:endParaRPr lang="zh-TW" altLang="en-US" sz="2000" u="sng" dirty="0">
              <a:latin typeface="Arial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67543" y="3717032"/>
            <a:ext cx="1215397" cy="707886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2000" spc="600" dirty="0">
                <a:ea typeface="新細明體" pitchFamily="18" charset="-120"/>
              </a:rPr>
              <a:t>H(S)</a:t>
            </a:r>
          </a:p>
          <a:p>
            <a:pPr>
              <a:defRPr/>
            </a:pPr>
            <a:r>
              <a:rPr lang="en-US" altLang="zh-TW" sz="2000" spc="600" dirty="0">
                <a:ea typeface="新細明體" pitchFamily="18" charset="-120"/>
              </a:rPr>
              <a:t>(bits)</a:t>
            </a:r>
            <a:endParaRPr lang="zh-TW" altLang="en-US" sz="2000" dirty="0">
              <a:ea typeface="新細明體" pitchFamily="18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763688" y="2924944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/>
              <a:t>0.81</a:t>
            </a:r>
            <a:endParaRPr lang="zh-TW" altLang="en-US" sz="20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1763688" y="2212484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/>
              <a:t>1.0</a:t>
            </a:r>
            <a:endParaRPr lang="zh-TW" altLang="en-US" sz="20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660232" y="5229200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/>
              <a:t>p</a:t>
            </a:r>
            <a:endParaRPr lang="zh-TW" altLang="en-US" sz="2000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5940152" y="5520260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/>
              <a:t>1.0</a:t>
            </a:r>
            <a:endParaRPr lang="zh-TW" altLang="en-US" sz="2000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5004048" y="5518800"/>
            <a:ext cx="7196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/>
              <a:t>0.75</a:t>
            </a:r>
            <a:endParaRPr lang="zh-TW" altLang="en-US" sz="2000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4152086" y="5518800"/>
            <a:ext cx="5370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/>
              <a:t>0.5</a:t>
            </a:r>
            <a:endParaRPr lang="zh-TW" altLang="en-US" sz="2000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131840" y="5518800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/>
              <a:t>0.25</a:t>
            </a:r>
            <a:endParaRPr lang="zh-TW" altLang="en-US" sz="2000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2555776" y="551880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/>
              <a:t>0</a:t>
            </a:r>
            <a:endParaRPr lang="zh-TW" altLang="en-US" sz="2000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1583668" y="5157192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/>
              <a:t>0</a:t>
            </a:r>
            <a:endParaRPr lang="zh-TW" alt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/>
              <p:cNvSpPr txBox="1"/>
              <p:nvPr/>
            </p:nvSpPr>
            <p:spPr>
              <a:xfrm>
                <a:off x="467544" y="5893271"/>
                <a:ext cx="20162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𝑈</m:t>
                      </m:r>
                      <m:r>
                        <a:rPr lang="en-US" altLang="zh-TW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=0000000⋯</m:t>
                      </m:r>
                    </m:oMath>
                  </m:oMathPara>
                </a14:m>
                <a:endParaRPr lang="zh-TW" alt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文字方塊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893271"/>
                <a:ext cx="2016224" cy="4001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文字方塊 24"/>
              <p:cNvSpPr txBox="1"/>
              <p:nvPr/>
            </p:nvSpPr>
            <p:spPr>
              <a:xfrm>
                <a:off x="6588224" y="4685074"/>
                <a:ext cx="20162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𝑈</m:t>
                      </m:r>
                      <m:r>
                        <a:rPr lang="en-US" altLang="zh-TW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=1111111⋯</m:t>
                      </m:r>
                    </m:oMath>
                  </m:oMathPara>
                </a14:m>
                <a:endParaRPr lang="zh-TW" alt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文字方塊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4685074"/>
                <a:ext cx="2016224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文字方塊 25"/>
              <p:cNvSpPr txBox="1"/>
              <p:nvPr/>
            </p:nvSpPr>
            <p:spPr>
              <a:xfrm>
                <a:off x="5921838" y="2772796"/>
                <a:ext cx="280831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𝑈</m:t>
                      </m:r>
                      <m:r>
                        <a:rPr lang="en-US" altLang="zh-TW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=111011110111⋯</m:t>
                      </m:r>
                    </m:oMath>
                  </m:oMathPara>
                </a14:m>
                <a:endParaRPr lang="zh-TW" alt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文字方塊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1838" y="2772796"/>
                <a:ext cx="2808312" cy="4001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文字方塊 26"/>
              <p:cNvSpPr txBox="1"/>
              <p:nvPr/>
            </p:nvSpPr>
            <p:spPr>
              <a:xfrm>
                <a:off x="5148460" y="2076420"/>
                <a:ext cx="367201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𝑈</m:t>
                      </m:r>
                      <m:r>
                        <a:rPr lang="en-US" altLang="zh-TW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=101100101001010011⋯</m:t>
                      </m:r>
                    </m:oMath>
                  </m:oMathPara>
                </a14:m>
                <a:endParaRPr lang="zh-TW" alt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文字方塊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460" y="2076420"/>
                <a:ext cx="3672012" cy="4001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482" name="文字方塊 2"/>
          <p:cNvSpPr txBox="1">
            <a:spLocks noChangeArrowheads="1"/>
          </p:cNvSpPr>
          <p:nvPr/>
        </p:nvSpPr>
        <p:spPr bwMode="auto">
          <a:xfrm>
            <a:off x="360363" y="360363"/>
            <a:ext cx="6342890" cy="55399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000" b="1" u="sng" dirty="0">
                <a:latin typeface="Times New Roman" pitchFamily="18" charset="0"/>
                <a:cs typeface="Times New Roman" pitchFamily="18" charset="0"/>
              </a:rPr>
              <a:t>Fundamentals in Information Theory</a:t>
            </a:r>
            <a:endParaRPr lang="zh-TW" altLang="en-US" sz="30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524742"/>
            <a:ext cx="3339389" cy="2856586"/>
          </a:xfrm>
          <a:prstGeom prst="rect">
            <a:avLst/>
          </a:prstGeom>
        </p:spPr>
      </p:pic>
      <p:sp>
        <p:nvSpPr>
          <p:cNvPr id="21506" name="文字方塊 3"/>
          <p:cNvSpPr txBox="1">
            <a:spLocks noChangeArrowheads="1"/>
          </p:cNvSpPr>
          <p:nvPr/>
        </p:nvSpPr>
        <p:spPr bwMode="auto">
          <a:xfrm>
            <a:off x="360363" y="360363"/>
            <a:ext cx="6343650" cy="5540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000" b="1" u="sng">
                <a:latin typeface="Times New Roman" pitchFamily="18" charset="0"/>
                <a:cs typeface="Times New Roman" pitchFamily="18" charset="0"/>
              </a:rPr>
              <a:t>Fundamentals in Information Theory</a:t>
            </a:r>
            <a:endParaRPr lang="zh-TW" altLang="en-US" sz="3000" b="1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35124" y="393305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zh-TW" spc="600" dirty="0">
                <a:ea typeface="新細明體" pitchFamily="18" charset="-120"/>
              </a:rPr>
              <a:t>H(S)</a:t>
            </a:r>
          </a:p>
          <a:p>
            <a:pPr>
              <a:defRPr/>
            </a:pPr>
            <a:r>
              <a:rPr lang="en-US" altLang="zh-TW" spc="600" dirty="0">
                <a:ea typeface="新細明體" pitchFamily="18" charset="-120"/>
              </a:rPr>
              <a:t>(bits</a:t>
            </a:r>
            <a:r>
              <a:rPr lang="en-US" altLang="zh-TW" spc="600" dirty="0" smtClean="0">
                <a:ea typeface="新細明體" pitchFamily="18" charset="-120"/>
              </a:rPr>
              <a:t>)</a:t>
            </a:r>
            <a:endParaRPr lang="zh-TW" altLang="en-US" dirty="0">
              <a:ea typeface="新細明體" pitchFamily="18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995936" y="594928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q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1043608" y="62373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0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字方塊 13"/>
              <p:cNvSpPr txBox="1"/>
              <p:nvPr/>
            </p:nvSpPr>
            <p:spPr>
              <a:xfrm>
                <a:off x="2195736" y="6237312"/>
                <a:ext cx="504056" cy="4515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zh-TW" altLang="en-US" sz="2000" i="1" smtClean="0">
                              <a:latin typeface="Cambria Math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altLang="zh-TW" sz="20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altLang="zh-TW" sz="2000" b="0" i="1" smtClean="0"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US" altLang="zh-TW" sz="2000" b="0" i="1" smtClean="0">
                                  <a:latin typeface="Cambria Math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en-US" altLang="zh-TW" sz="20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zh-TW" altLang="en-US" sz="2000" dirty="0"/>
              </a:p>
            </p:txBody>
          </p:sp>
        </mc:Choice>
        <mc:Fallback xmlns="">
          <p:sp>
            <p:nvSpPr>
              <p:cNvPr id="14" name="文字方塊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6237312"/>
                <a:ext cx="504056" cy="451534"/>
              </a:xfrm>
              <a:prstGeom prst="rect">
                <a:avLst/>
              </a:prstGeom>
              <a:blipFill rotWithShape="1">
                <a:blip r:embed="rId3"/>
                <a:stretch>
                  <a:fillRect r="-4819" b="-270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字方塊 14"/>
              <p:cNvSpPr txBox="1"/>
              <p:nvPr/>
            </p:nvSpPr>
            <p:spPr>
              <a:xfrm>
                <a:off x="3275856" y="6228020"/>
                <a:ext cx="7920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i="1" smtClean="0">
                          <a:latin typeface="Cambria Math"/>
                        </a:rPr>
                        <m:t>1−</m:t>
                      </m:r>
                      <m:r>
                        <a:rPr lang="en-US" altLang="zh-TW" b="0" i="1" smtClean="0">
                          <a:latin typeface="Cambria Math"/>
                        </a:rPr>
                        <m:t>𝑝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5" name="文字方塊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6228020"/>
                <a:ext cx="792088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文字方塊 15"/>
          <p:cNvSpPr txBox="1"/>
          <p:nvPr/>
        </p:nvSpPr>
        <p:spPr>
          <a:xfrm>
            <a:off x="2915816" y="377974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zh-TW" spc="600" dirty="0" smtClean="0">
                <a:ea typeface="新細明體" pitchFamily="18" charset="-120"/>
              </a:rPr>
              <a:t>p fixed</a:t>
            </a:r>
            <a:endParaRPr lang="zh-TW" altLang="en-US" dirty="0">
              <a:ea typeface="新細明體" pitchFamily="18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字方塊 16"/>
              <p:cNvSpPr txBox="1"/>
              <p:nvPr/>
            </p:nvSpPr>
            <p:spPr>
              <a:xfrm>
                <a:off x="-36512" y="4931876"/>
                <a:ext cx="1440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[</m:t>
                      </m:r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𝑝</m:t>
                      </m:r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,0, 1−</m:t>
                      </m:r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𝑝</m:t>
                      </m:r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]</m:t>
                      </m:r>
                    </m:oMath>
                  </m:oMathPara>
                </a14:m>
                <a:endParaRPr lang="zh-TW" altLang="en-US" dirty="0">
                  <a:solidFill>
                    <a:srgbClr val="FF0000"/>
                  </a:solidFill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17" name="文字方塊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4931876"/>
                <a:ext cx="1440160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1271" b="-163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字方塊 17"/>
              <p:cNvSpPr txBox="1"/>
              <p:nvPr/>
            </p:nvSpPr>
            <p:spPr>
              <a:xfrm>
                <a:off x="3419872" y="4715852"/>
                <a:ext cx="1440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[</m:t>
                      </m:r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𝑝</m:t>
                      </m:r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,1−</m:t>
                      </m:r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𝑝</m:t>
                      </m:r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,0]</m:t>
                      </m:r>
                    </m:oMath>
                  </m:oMathPara>
                </a14:m>
                <a:endParaRPr lang="zh-TW" altLang="en-US" dirty="0">
                  <a:solidFill>
                    <a:srgbClr val="FF0000"/>
                  </a:solidFill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18" name="文字方塊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4715852"/>
                <a:ext cx="1440160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1271" b="-1833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文字方塊 19"/>
              <p:cNvSpPr txBox="1"/>
              <p:nvPr/>
            </p:nvSpPr>
            <p:spPr>
              <a:xfrm>
                <a:off x="2555776" y="3140968"/>
                <a:ext cx="1296144" cy="4523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zh-TW" altLang="en-US" sz="20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r>
                            <m:rPr>
                              <m:brk m:alnAt="63"/>
                            </m:rPr>
                            <a:rPr lang="en-US" altLang="zh-TW" sz="2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[</m:t>
                          </m:r>
                          <m:r>
                            <a:rPr lang="en-US" altLang="zh-TW" sz="2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n-US" altLang="zh-TW" sz="2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,</m:t>
                          </m:r>
                          <m:f>
                            <m:fPr>
                              <m:ctrlPr>
                                <a:rPr lang="en-US" altLang="zh-TW" sz="200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altLang="zh-TW" sz="20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US" altLang="zh-TW" sz="20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en-US" altLang="zh-TW" sz="20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r>
                        <a:rPr lang="en-US" altLang="zh-TW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,</m:t>
                      </m:r>
                      <m:box>
                        <m:boxPr>
                          <m:ctrlPr>
                            <a:rPr lang="en-US" altLang="zh-TW" sz="2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altLang="zh-TW" sz="20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altLang="zh-TW" sz="20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US" altLang="zh-TW" sz="20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en-US" altLang="zh-TW" sz="20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altLang="zh-TW" sz="2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]</m:t>
                          </m:r>
                        </m:e>
                      </m:box>
                    </m:oMath>
                  </m:oMathPara>
                </a14:m>
                <a:endParaRPr lang="zh-TW" alt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文字方塊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3140968"/>
                <a:ext cx="1296144" cy="452368"/>
              </a:xfrm>
              <a:prstGeom prst="rect">
                <a:avLst/>
              </a:prstGeom>
              <a:blipFill rotWithShape="1">
                <a:blip r:embed="rId7"/>
                <a:stretch>
                  <a:fillRect r="-469" b="-270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文字方塊 26"/>
              <p:cNvSpPr txBox="1"/>
              <p:nvPr/>
            </p:nvSpPr>
            <p:spPr>
              <a:xfrm>
                <a:off x="8790746" y="4355812"/>
                <a:ext cx="3177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/>
                        </a:rPr>
                        <m:t>𝑞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27" name="文字方塊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0746" y="4355812"/>
                <a:ext cx="317758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群組 9"/>
          <p:cNvGrpSpPr/>
          <p:nvPr/>
        </p:nvGrpSpPr>
        <p:grpSpPr>
          <a:xfrm>
            <a:off x="4974322" y="2060848"/>
            <a:ext cx="3922776" cy="4617720"/>
            <a:chOff x="4788024" y="1988840"/>
            <a:chExt cx="3922776" cy="4617720"/>
          </a:xfrm>
        </p:grpSpPr>
        <p:pic>
          <p:nvPicPr>
            <p:cNvPr id="8" name="圖片 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88024" y="1988840"/>
              <a:ext cx="3922776" cy="4617720"/>
            </a:xfrm>
            <a:prstGeom prst="rect">
              <a:avLst/>
            </a:prstGeom>
          </p:spPr>
        </p:pic>
        <p:sp>
          <p:nvSpPr>
            <p:cNvPr id="9" name="橢圓 8"/>
            <p:cNvSpPr/>
            <p:nvPr/>
          </p:nvSpPr>
          <p:spPr>
            <a:xfrm>
              <a:off x="5295508" y="5229200"/>
              <a:ext cx="144016" cy="144016"/>
            </a:xfrm>
            <a:prstGeom prst="ellipse">
              <a:avLst/>
            </a:prstGeom>
            <a:noFill/>
            <a:ln w="127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文字方塊 28"/>
              <p:cNvSpPr txBox="1"/>
              <p:nvPr/>
            </p:nvSpPr>
            <p:spPr>
              <a:xfrm>
                <a:off x="7854642" y="4005064"/>
                <a:ext cx="756084" cy="4170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[ </m:t>
                      </m:r>
                      <m:box>
                        <m:boxPr>
                          <m:ctrlPr>
                            <a:rPr lang="en-US" altLang="zh-TW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新細明體" pitchFamily="18" charset="-12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  <m:t>3</m:t>
                              </m:r>
                            </m:den>
                          </m:f>
                        </m:e>
                      </m:box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,</m:t>
                      </m:r>
                      <m:box>
                        <m:boxPr>
                          <m:ctrlPr>
                            <a:rPr lang="en-US" altLang="zh-TW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新細明體" pitchFamily="18" charset="-12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  <m:t>3</m:t>
                              </m:r>
                            </m:den>
                          </m:f>
                        </m:e>
                      </m:box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, 0 ]</m:t>
                      </m:r>
                    </m:oMath>
                  </m:oMathPara>
                </a14:m>
                <a:endParaRPr lang="zh-TW" altLang="en-US" dirty="0">
                  <a:solidFill>
                    <a:srgbClr val="FF0000"/>
                  </a:solidFill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29" name="文字方塊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4642" y="4005064"/>
                <a:ext cx="756084" cy="417037"/>
              </a:xfrm>
              <a:prstGeom prst="rect">
                <a:avLst/>
              </a:prstGeom>
              <a:blipFill rotWithShape="1">
                <a:blip r:embed="rId10"/>
                <a:stretch>
                  <a:fillRect l="-2400" r="-25600" b="-882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文字方塊 29"/>
              <p:cNvSpPr txBox="1"/>
              <p:nvPr/>
            </p:nvSpPr>
            <p:spPr>
              <a:xfrm>
                <a:off x="7998658" y="3140968"/>
                <a:ext cx="869620" cy="4170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solidFill>
                            <a:srgbClr val="0070C0"/>
                          </a:solidFill>
                          <a:latin typeface="Cambria Math"/>
                          <a:ea typeface="新細明體" pitchFamily="18" charset="-120"/>
                        </a:rPr>
                        <m:t>[ 0,</m:t>
                      </m:r>
                      <m:box>
                        <m:boxPr>
                          <m:ctrlPr>
                            <a:rPr lang="en-US" altLang="zh-TW" b="0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新細明體" pitchFamily="18" charset="-12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altLang="zh-TW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  <m:t>3</m:t>
                              </m:r>
                            </m:den>
                          </m:f>
                        </m:e>
                      </m:box>
                      <m:r>
                        <a:rPr lang="en-US" altLang="zh-TW" b="0" i="1" smtClean="0">
                          <a:solidFill>
                            <a:srgbClr val="0070C0"/>
                          </a:solidFill>
                          <a:latin typeface="Cambria Math"/>
                          <a:ea typeface="新細明體" pitchFamily="18" charset="-120"/>
                        </a:rPr>
                        <m:t>,</m:t>
                      </m:r>
                      <m:box>
                        <m:boxPr>
                          <m:ctrlPr>
                            <a:rPr lang="en-US" altLang="zh-TW" b="0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新細明體" pitchFamily="18" charset="-12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altLang="zh-TW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  <m:t>3</m:t>
                              </m:r>
                            </m:den>
                          </m:f>
                        </m:e>
                      </m:box>
                      <m:r>
                        <a:rPr lang="en-US" altLang="zh-TW" b="0" i="1" smtClean="0">
                          <a:solidFill>
                            <a:srgbClr val="0070C0"/>
                          </a:solidFill>
                          <a:latin typeface="Cambria Math"/>
                          <a:ea typeface="新細明體" pitchFamily="18" charset="-120"/>
                        </a:rPr>
                        <m:t> ]</m:t>
                      </m:r>
                    </m:oMath>
                  </m:oMathPara>
                </a14:m>
                <a:endParaRPr lang="zh-TW" altLang="en-US" dirty="0">
                  <a:solidFill>
                    <a:srgbClr val="0070C0"/>
                  </a:solidFill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30" name="文字方塊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8658" y="3140968"/>
                <a:ext cx="869620" cy="417037"/>
              </a:xfrm>
              <a:prstGeom prst="rect">
                <a:avLst/>
              </a:prstGeom>
              <a:blipFill rotWithShape="1">
                <a:blip r:embed="rId11"/>
                <a:stretch>
                  <a:fillRect l="-2098" r="-9790" b="-724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文字方塊 25"/>
              <p:cNvSpPr txBox="1"/>
              <p:nvPr/>
            </p:nvSpPr>
            <p:spPr>
              <a:xfrm>
                <a:off x="4830306" y="6372036"/>
                <a:ext cx="3177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/>
                        </a:rPr>
                        <m:t>𝑝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26" name="文字方塊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0306" y="6372036"/>
                <a:ext cx="317758" cy="369332"/>
              </a:xfrm>
              <a:prstGeom prst="rect">
                <a:avLst/>
              </a:prstGeom>
              <a:blipFill rotWithShape="1">
                <a:blip r:embed="rId1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矩形 1"/>
          <p:cNvSpPr/>
          <p:nvPr/>
        </p:nvSpPr>
        <p:spPr>
          <a:xfrm>
            <a:off x="611188" y="981075"/>
            <a:ext cx="6769100" cy="2154238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altLang="zh-TW" sz="800" spc="300" dirty="0">
              <a:ea typeface="新細明體" pitchFamily="18" charset="-120"/>
            </a:endParaRPr>
          </a:p>
          <a:p>
            <a:pPr>
              <a:defRPr/>
            </a:pPr>
            <a:r>
              <a:rPr lang="en-US" altLang="zh-TW" spc="300" dirty="0">
                <a:ea typeface="新細明體" pitchFamily="18" charset="-120"/>
              </a:rPr>
              <a:t>M=3,     {x</a:t>
            </a:r>
            <a:r>
              <a:rPr lang="en-US" altLang="zh-TW" spc="300" baseline="-25000" dirty="0">
                <a:ea typeface="新細明體" pitchFamily="18" charset="-120"/>
              </a:rPr>
              <a:t>1</a:t>
            </a:r>
            <a:r>
              <a:rPr lang="en-US" altLang="zh-TW" spc="300" dirty="0">
                <a:ea typeface="新細明體" pitchFamily="18" charset="-120"/>
              </a:rPr>
              <a:t>, x</a:t>
            </a:r>
            <a:r>
              <a:rPr lang="en-US" altLang="zh-TW" spc="300" baseline="-25000" dirty="0">
                <a:ea typeface="新細明體" pitchFamily="18" charset="-120"/>
              </a:rPr>
              <a:t>2,</a:t>
            </a:r>
            <a:r>
              <a:rPr lang="en-US" altLang="zh-TW" spc="300" dirty="0">
                <a:ea typeface="新細明體" pitchFamily="18" charset="-120"/>
              </a:rPr>
              <a:t> x</a:t>
            </a:r>
            <a:r>
              <a:rPr lang="en-US" altLang="zh-TW" spc="300" baseline="-25000" dirty="0">
                <a:ea typeface="新細明體" pitchFamily="18" charset="-120"/>
              </a:rPr>
              <a:t>3</a:t>
            </a:r>
            <a:r>
              <a:rPr lang="en-US" altLang="zh-TW" spc="300" dirty="0">
                <a:ea typeface="新細明體" pitchFamily="18" charset="-120"/>
              </a:rPr>
              <a:t>} = {0, 1, 2}</a:t>
            </a:r>
          </a:p>
          <a:p>
            <a:pPr>
              <a:defRPr/>
            </a:pPr>
            <a:endParaRPr lang="en-US" altLang="zh-TW" spc="300" dirty="0">
              <a:ea typeface="新細明體" pitchFamily="18" charset="-120"/>
            </a:endParaRPr>
          </a:p>
          <a:p>
            <a:pPr>
              <a:defRPr/>
            </a:pPr>
            <a:r>
              <a:rPr lang="en-US" altLang="zh-TW" spc="300" dirty="0">
                <a:ea typeface="新細明體" pitchFamily="18" charset="-120"/>
              </a:rPr>
              <a:t>P(0) = p, P(1) = q, P(2) = 1-p-q</a:t>
            </a:r>
          </a:p>
          <a:p>
            <a:pPr>
              <a:defRPr/>
            </a:pPr>
            <a:endParaRPr lang="en-US" altLang="zh-TW" spc="300" dirty="0">
              <a:ea typeface="新細明體" pitchFamily="18" charset="-120"/>
            </a:endParaRPr>
          </a:p>
          <a:p>
            <a:pPr>
              <a:defRPr/>
            </a:pPr>
            <a:r>
              <a:rPr lang="en-US" altLang="zh-TW" spc="300" dirty="0">
                <a:ea typeface="新細明體" pitchFamily="18" charset="-120"/>
              </a:rPr>
              <a:t>                [p, q, 1-p-q]</a:t>
            </a:r>
          </a:p>
          <a:p>
            <a:pPr>
              <a:defRPr/>
            </a:pPr>
            <a:endParaRPr lang="en-US" altLang="zh-TW" spc="300" dirty="0">
              <a:ea typeface="新細明體" pitchFamily="18" charset="-120"/>
            </a:endParaRPr>
          </a:p>
          <a:p>
            <a:pPr>
              <a:defRPr/>
            </a:pPr>
            <a:r>
              <a:rPr lang="en-US" altLang="zh-TW" spc="600" dirty="0">
                <a:ea typeface="新細明體" pitchFamily="18" charset="-120"/>
              </a:rPr>
              <a:t>H(S</a:t>
            </a:r>
            <a:r>
              <a:rPr lang="en-US" altLang="zh-TW" spc="600" dirty="0" smtClean="0">
                <a:ea typeface="新細明體" pitchFamily="18" charset="-120"/>
              </a:rPr>
              <a:t>)=-</a:t>
            </a:r>
            <a:r>
              <a:rPr lang="en-US" altLang="zh-TW" dirty="0" smtClean="0">
                <a:ea typeface="新細明體" pitchFamily="18" charset="-120"/>
              </a:rPr>
              <a:t>[ </a:t>
            </a:r>
            <a:r>
              <a:rPr lang="en-US" altLang="zh-TW" dirty="0" err="1" smtClean="0">
                <a:ea typeface="新細明體" pitchFamily="18" charset="-120"/>
              </a:rPr>
              <a:t>plog</a:t>
            </a:r>
            <a:r>
              <a:rPr lang="en-US" altLang="zh-TW" dirty="0" smtClean="0">
                <a:ea typeface="新細明體" pitchFamily="18" charset="-120"/>
              </a:rPr>
              <a:t> </a:t>
            </a:r>
            <a:r>
              <a:rPr lang="en-US" altLang="zh-TW" dirty="0">
                <a:ea typeface="新細明體" pitchFamily="18" charset="-120"/>
              </a:rPr>
              <a:t>p + (1-p-q)</a:t>
            </a:r>
            <a:r>
              <a:rPr lang="zh-TW" altLang="en-US" dirty="0">
                <a:ea typeface="新細明體" pitchFamily="18" charset="-120"/>
              </a:rPr>
              <a:t> </a:t>
            </a:r>
            <a:r>
              <a:rPr lang="en-US" altLang="zh-TW" dirty="0">
                <a:ea typeface="新細明體" pitchFamily="18" charset="-120"/>
              </a:rPr>
              <a:t>log (1-p-q) + </a:t>
            </a:r>
            <a:r>
              <a:rPr lang="en-US" altLang="zh-TW" dirty="0" err="1">
                <a:ea typeface="新細明體" pitchFamily="18" charset="-120"/>
              </a:rPr>
              <a:t>qlog</a:t>
            </a:r>
            <a:r>
              <a:rPr lang="en-US" altLang="zh-TW" dirty="0">
                <a:ea typeface="新細明體" pitchFamily="18" charset="-120"/>
              </a:rPr>
              <a:t> q</a:t>
            </a:r>
            <a:r>
              <a:rPr lang="zh-TW" altLang="en-US" dirty="0">
                <a:ea typeface="新細明體" pitchFamily="18" charset="-120"/>
              </a:rPr>
              <a:t> </a:t>
            </a:r>
            <a:r>
              <a:rPr lang="en-US" altLang="zh-TW" dirty="0">
                <a:ea typeface="新細明體" pitchFamily="18" charset="-120"/>
              </a:rPr>
              <a:t>]</a:t>
            </a:r>
            <a:endParaRPr lang="en-US" altLang="zh-TW" sz="1000" dirty="0">
              <a:ea typeface="新細明體" pitchFamily="18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文字方塊 31"/>
              <p:cNvSpPr txBox="1"/>
              <p:nvPr/>
            </p:nvSpPr>
            <p:spPr>
              <a:xfrm>
                <a:off x="6414482" y="2780928"/>
                <a:ext cx="869620" cy="430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[ </m:t>
                      </m:r>
                      <m:box>
                        <m:boxPr>
                          <m:ctrlPr>
                            <a:rPr lang="en-US" altLang="zh-TW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新細明體" pitchFamily="18" charset="-12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  <m:t>3</m:t>
                              </m:r>
                            </m:den>
                          </m:f>
                        </m:e>
                      </m:box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,</m:t>
                      </m:r>
                      <m:box>
                        <m:boxPr>
                          <m:ctrlPr>
                            <a:rPr lang="en-US" altLang="zh-TW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新細明體" pitchFamily="18" charset="-12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  <m:t>3</m:t>
                              </m:r>
                            </m:den>
                          </m:f>
                        </m:e>
                      </m:box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,</m:t>
                      </m:r>
                      <m:box>
                        <m:boxPr>
                          <m:ctrlPr>
                            <a:rPr lang="en-US" altLang="zh-TW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新細明體" pitchFamily="18" charset="-12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  <m:t>3</m:t>
                              </m:r>
                            </m:den>
                          </m:f>
                        </m:e>
                      </m:box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 ]</m:t>
                      </m:r>
                    </m:oMath>
                  </m:oMathPara>
                </a14:m>
                <a:endParaRPr lang="zh-TW" altLang="en-US" dirty="0">
                  <a:solidFill>
                    <a:srgbClr val="FF0000"/>
                  </a:solidFill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32" name="文字方塊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4482" y="2780928"/>
                <a:ext cx="869620" cy="430567"/>
              </a:xfrm>
              <a:prstGeom prst="rect">
                <a:avLst/>
              </a:prstGeom>
              <a:blipFill rotWithShape="1">
                <a:blip r:embed="rId13"/>
                <a:stretch>
                  <a:fillRect l="-2098" r="-6294" b="-422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文字方塊 30"/>
              <p:cNvSpPr txBox="1"/>
              <p:nvPr/>
            </p:nvSpPr>
            <p:spPr>
              <a:xfrm>
                <a:off x="7350586" y="2854417"/>
                <a:ext cx="869620" cy="430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solidFill>
                            <a:srgbClr val="0070C0"/>
                          </a:solidFill>
                          <a:latin typeface="Cambria Math"/>
                          <a:ea typeface="新細明體" pitchFamily="18" charset="-120"/>
                        </a:rPr>
                        <m:t>[ </m:t>
                      </m:r>
                      <m:box>
                        <m:boxPr>
                          <m:ctrlPr>
                            <a:rPr lang="en-US" altLang="zh-TW" b="0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新細明體" pitchFamily="18" charset="-12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altLang="zh-TW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  <m:r>
                        <a:rPr lang="en-US" altLang="zh-TW" b="0" i="1" smtClean="0">
                          <a:solidFill>
                            <a:srgbClr val="0070C0"/>
                          </a:solidFill>
                          <a:latin typeface="Cambria Math"/>
                          <a:ea typeface="新細明體" pitchFamily="18" charset="-120"/>
                        </a:rPr>
                        <m:t>,</m:t>
                      </m:r>
                      <m:box>
                        <m:boxPr>
                          <m:ctrlPr>
                            <a:rPr lang="en-US" altLang="zh-TW" b="0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新細明體" pitchFamily="18" charset="-12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altLang="zh-TW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  <m:t>3</m:t>
                              </m:r>
                            </m:den>
                          </m:f>
                        </m:e>
                      </m:box>
                      <m:r>
                        <a:rPr lang="en-US" altLang="zh-TW" b="0" i="1" smtClean="0">
                          <a:solidFill>
                            <a:srgbClr val="0070C0"/>
                          </a:solidFill>
                          <a:latin typeface="Cambria Math"/>
                          <a:ea typeface="新細明體" pitchFamily="18" charset="-120"/>
                        </a:rPr>
                        <m:t>,</m:t>
                      </m:r>
                      <m:box>
                        <m:boxPr>
                          <m:ctrlPr>
                            <a:rPr lang="en-US" altLang="zh-TW" b="0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新細明體" pitchFamily="18" charset="-12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altLang="zh-TW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  <m:r>
                        <a:rPr lang="en-US" altLang="zh-TW" b="0" i="1" smtClean="0">
                          <a:solidFill>
                            <a:srgbClr val="0070C0"/>
                          </a:solidFill>
                          <a:latin typeface="Cambria Math"/>
                          <a:ea typeface="新細明體" pitchFamily="18" charset="-120"/>
                        </a:rPr>
                        <m:t> ]</m:t>
                      </m:r>
                    </m:oMath>
                  </m:oMathPara>
                </a14:m>
                <a:endParaRPr lang="zh-TW" altLang="en-US" dirty="0">
                  <a:solidFill>
                    <a:srgbClr val="0070C0"/>
                  </a:solidFill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31" name="文字方塊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0586" y="2854417"/>
                <a:ext cx="869620" cy="430567"/>
              </a:xfrm>
              <a:prstGeom prst="rect">
                <a:avLst/>
              </a:prstGeom>
              <a:blipFill rotWithShape="1">
                <a:blip r:embed="rId14"/>
                <a:stretch>
                  <a:fillRect l="-2817" r="-6338" b="-422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文字方塊 23"/>
          <p:cNvSpPr txBox="1"/>
          <p:nvPr/>
        </p:nvSpPr>
        <p:spPr>
          <a:xfrm>
            <a:off x="8358698" y="4314582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1.0</a:t>
            </a:r>
            <a:endParaRPr lang="zh-TW" altLang="en-US" sz="1600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6285324" y="42498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0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文字方塊 33"/>
              <p:cNvSpPr txBox="1"/>
              <p:nvPr/>
            </p:nvSpPr>
            <p:spPr>
              <a:xfrm>
                <a:off x="4968798" y="3502489"/>
                <a:ext cx="869620" cy="430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[ </m:t>
                      </m:r>
                      <m:box>
                        <m:boxPr>
                          <m:ctrlPr>
                            <a:rPr lang="en-US" altLang="zh-TW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新細明體" pitchFamily="18" charset="-12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  <m:t>3</m:t>
                              </m:r>
                            </m:den>
                          </m:f>
                        </m:e>
                      </m:box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,0,</m:t>
                      </m:r>
                      <m:box>
                        <m:boxPr>
                          <m:ctrlPr>
                            <a:rPr lang="en-US" altLang="zh-TW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新細明體" pitchFamily="18" charset="-12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</m:ctrlPr>
                            </m:fPr>
                            <m:num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新細明體" pitchFamily="18" charset="-120"/>
                                </a:rPr>
                                <m:t>3</m:t>
                              </m:r>
                            </m:den>
                          </m:f>
                        </m:e>
                      </m:box>
                      <m:r>
                        <a:rPr lang="en-US" altLang="zh-TW" b="0" i="1" smtClean="0">
                          <a:solidFill>
                            <a:srgbClr val="FF0000"/>
                          </a:solidFill>
                          <a:latin typeface="Cambria Math"/>
                          <a:ea typeface="新細明體" pitchFamily="18" charset="-120"/>
                        </a:rPr>
                        <m:t> ]</m:t>
                      </m:r>
                    </m:oMath>
                  </m:oMathPara>
                </a14:m>
                <a:endParaRPr lang="zh-TW" altLang="en-US" dirty="0">
                  <a:solidFill>
                    <a:srgbClr val="FF0000"/>
                  </a:solidFill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34" name="文字方塊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798" y="3502489"/>
                <a:ext cx="869620" cy="430567"/>
              </a:xfrm>
              <a:prstGeom prst="rect">
                <a:avLst/>
              </a:prstGeom>
              <a:blipFill rotWithShape="1">
                <a:blip r:embed="rId15"/>
                <a:stretch>
                  <a:fillRect l="-2098" r="-9790" b="-571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文字方塊 34"/>
              <p:cNvSpPr txBox="1"/>
              <p:nvPr/>
            </p:nvSpPr>
            <p:spPr>
              <a:xfrm>
                <a:off x="3995936" y="5025876"/>
                <a:ext cx="11921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solidFill>
                            <a:srgbClr val="0070C0"/>
                          </a:solidFill>
                          <a:latin typeface="Cambria Math"/>
                          <a:ea typeface="新細明體" pitchFamily="18" charset="-120"/>
                        </a:rPr>
                        <m:t>[ 0.8,0,0.2 ]</m:t>
                      </m:r>
                    </m:oMath>
                  </m:oMathPara>
                </a14:m>
                <a:endParaRPr lang="zh-TW" altLang="en-US" dirty="0">
                  <a:solidFill>
                    <a:srgbClr val="0070C0"/>
                  </a:solidFill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35" name="文字方塊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5025876"/>
                <a:ext cx="1192128" cy="369332"/>
              </a:xfrm>
              <a:prstGeom prst="rect">
                <a:avLst/>
              </a:prstGeom>
              <a:blipFill rotWithShape="1">
                <a:blip r:embed="rId16"/>
                <a:stretch>
                  <a:fillRect l="-2051" r="-8718" b="-163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直線單箭頭接點 21"/>
          <p:cNvCxnSpPr/>
          <p:nvPr/>
        </p:nvCxnSpPr>
        <p:spPr>
          <a:xfrm>
            <a:off x="5148064" y="5272494"/>
            <a:ext cx="333742" cy="100722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文字方塊 37"/>
          <p:cNvSpPr txBox="1"/>
          <p:nvPr/>
        </p:nvSpPr>
        <p:spPr>
          <a:xfrm>
            <a:off x="4823956" y="6030074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1.0</a:t>
            </a:r>
            <a:endParaRPr lang="zh-TW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6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7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8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2462</TotalTime>
  <Words>1675</Words>
  <Application>Microsoft Office PowerPoint</Application>
  <PresentationFormat>如螢幕大小 (4:3)</PresentationFormat>
  <Paragraphs>370</Paragraphs>
  <Slides>20</Slides>
  <Notes>1</Notes>
  <HiddenSlides>0</HiddenSlides>
  <MMClips>0</MMClips>
  <ScaleCrop>false</ScaleCrop>
  <HeadingPairs>
    <vt:vector size="6" baseType="variant">
      <vt:variant>
        <vt:lpstr>佈景主題</vt:lpstr>
      </vt:variant>
      <vt:variant>
        <vt:i4>6</vt:i4>
      </vt:variant>
      <vt:variant>
        <vt:lpstr>內嵌 OLE 伺服程式</vt:lpstr>
      </vt:variant>
      <vt:variant>
        <vt:i4>3</vt:i4>
      </vt:variant>
      <vt:variant>
        <vt:lpstr>投影片標題</vt:lpstr>
      </vt:variant>
      <vt:variant>
        <vt:i4>20</vt:i4>
      </vt:variant>
    </vt:vector>
  </HeadingPairs>
  <TitlesOfParts>
    <vt:vector size="29" baseType="lpstr">
      <vt:lpstr>1_預設簡報設計</vt:lpstr>
      <vt:lpstr>Office 佈景主題</vt:lpstr>
      <vt:lpstr>5_Office 佈景主題</vt:lpstr>
      <vt:lpstr>6_Office 佈景主題</vt:lpstr>
      <vt:lpstr>7_Office 佈景主題</vt:lpstr>
      <vt:lpstr>8_Office 佈景主題</vt:lpstr>
      <vt:lpstr>方程式</vt:lpstr>
      <vt:lpstr>Document</vt:lpstr>
      <vt:lpstr>工作表</vt:lpstr>
      <vt:lpstr>PowerPoint 簡報</vt:lpstr>
      <vt:lpstr>PowerPoint 簡報</vt:lpstr>
      <vt:lpstr>PowerPoint 簡報</vt:lpstr>
      <vt:lpstr>Sharing of Parameters and Training Data for Triphones</vt:lpstr>
      <vt:lpstr>Some Fundamentals in Information Theory</vt:lpstr>
      <vt:lpstr>PowerPoint 簡報</vt:lpstr>
      <vt:lpstr>Some Fundamentals in Information Theory</vt:lpstr>
      <vt:lpstr>PowerPoint 簡報</vt:lpstr>
      <vt:lpstr>PowerPoint 簡報</vt:lpstr>
      <vt:lpstr>PowerPoint 簡報</vt:lpstr>
      <vt:lpstr>Some Fundamentals in Information Theory</vt:lpstr>
      <vt:lpstr>Classification and Regression Trees (CART) </vt:lpstr>
      <vt:lpstr>PowerPoint 簡報</vt:lpstr>
      <vt:lpstr>Splitting Criteria for the Decision Tree</vt:lpstr>
      <vt:lpstr>Training Triphone Models with Decision Trees</vt:lpstr>
      <vt:lpstr>Training Tri-phone Models with Decision Trees</vt:lpstr>
      <vt:lpstr>PowerPoint 簡報</vt:lpstr>
      <vt:lpstr>PowerPoint 簡報</vt:lpstr>
      <vt:lpstr>PowerPoint 簡報</vt:lpstr>
      <vt:lpstr>Comparison of Acoustic Models Based on Different Sets of Units</vt:lpstr>
    </vt:vector>
  </TitlesOfParts>
  <Company>speech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Lab531</dc:creator>
  <cp:lastModifiedBy>Lab531</cp:lastModifiedBy>
  <cp:revision>470</cp:revision>
  <cp:lastPrinted>2015-08-10T03:05:43Z</cp:lastPrinted>
  <dcterms:created xsi:type="dcterms:W3CDTF">2002-02-22T11:13:19Z</dcterms:created>
  <dcterms:modified xsi:type="dcterms:W3CDTF">2015-08-13T06:06:01Z</dcterms:modified>
</cp:coreProperties>
</file>