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9"/>
  </p:notesMasterIdLst>
  <p:handoutMasterIdLst>
    <p:handoutMasterId r:id="rId40"/>
  </p:handoutMasterIdLst>
  <p:sldIdLst>
    <p:sldId id="277" r:id="rId3"/>
    <p:sldId id="278" r:id="rId4"/>
    <p:sldId id="285" r:id="rId5"/>
    <p:sldId id="279" r:id="rId6"/>
    <p:sldId id="280" r:id="rId7"/>
    <p:sldId id="281" r:id="rId8"/>
    <p:sldId id="282" r:id="rId9"/>
    <p:sldId id="283" r:id="rId10"/>
    <p:sldId id="284" r:id="rId11"/>
    <p:sldId id="286" r:id="rId12"/>
    <p:sldId id="287" r:id="rId13"/>
    <p:sldId id="288" r:id="rId14"/>
    <p:sldId id="289" r:id="rId15"/>
    <p:sldId id="290" r:id="rId16"/>
    <p:sldId id="292" r:id="rId17"/>
    <p:sldId id="291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10" r:id="rId35"/>
    <p:sldId id="311" r:id="rId36"/>
    <p:sldId id="309" r:id="rId37"/>
    <p:sldId id="312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>
        <p:scale>
          <a:sx n="80" d="100"/>
          <a:sy n="80" d="100"/>
        </p:scale>
        <p:origin x="-1068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99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65DD71D7-55AC-46BD-81B3-09AB2F9EFBD8}" type="datetimeFigureOut">
              <a:rPr lang="en-US" altLang="zh-TW" smtClean="0"/>
              <a:t>10/26/2016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2840BD58-3BFF-4EAF-BB8B-AC67FE801E47}" type="slidenum">
              <a:rPr lang="zh-TW" smtClean="0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1F89424F-BB59-4F4E-9822-4CA3E770FFD2}" type="datetimeFigureOut">
              <a:t>2016/10/26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68322CDD-9D6C-4F63-9EC2-648226624108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00100" y="2606040"/>
            <a:ext cx="7543800" cy="2743200"/>
          </a:xfrm>
        </p:spPr>
        <p:txBody>
          <a:bodyPr anchor="b">
            <a:normAutofit/>
          </a:bodyPr>
          <a:lstStyle>
            <a:lvl1pPr algn="l" latinLnBrk="0">
              <a:lnSpc>
                <a:spcPct val="80000"/>
              </a:lnSpc>
              <a:defRPr lang="zh-TW"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00100" y="5360437"/>
            <a:ext cx="7543800" cy="36576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000" b="1" cap="all" baseline="0">
                <a:solidFill>
                  <a:schemeClr val="accent1"/>
                </a:solidFill>
                <a:effectLst/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/>
          </a:p>
        </p:txBody>
      </p:sp>
      <p:sp>
        <p:nvSpPr>
          <p:cNvPr id="8" name="矩形 7"/>
          <p:cNvSpPr/>
          <p:nvPr userDrawn="1"/>
        </p:nvSpPr>
        <p:spPr>
          <a:xfrm>
            <a:off x="0" y="5888736"/>
            <a:ext cx="9144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0" y="5888736"/>
            <a:ext cx="9144000" cy="109728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7143750" y="382231"/>
            <a:ext cx="1028700" cy="556136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971550" y="382230"/>
            <a:ext cx="5897880" cy="556137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cap="none" baseline="0">
                <a:latin typeface="Cambria Math" panose="02040503050406030204" pitchFamily="18" charset="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aseline="0">
                <a:latin typeface="Cambria Math" panose="02040503050406030204" pitchFamily="18" charset="0"/>
                <a:ea typeface="微軟正黑體" panose="020B0604030504040204" pitchFamily="34" charset="-120"/>
              </a:defRPr>
            </a:lvl1pPr>
            <a:lvl2pPr>
              <a:defRPr sz="2000" baseline="0">
                <a:latin typeface="Cambria Math" panose="02040503050406030204" pitchFamily="18" charset="0"/>
                <a:ea typeface="微軟正黑體" panose="020B0604030504040204" pitchFamily="34" charset="-120"/>
              </a:defRPr>
            </a:lvl2pPr>
            <a:lvl3pPr>
              <a:defRPr sz="1800" baseline="0">
                <a:latin typeface="Cambria Math" panose="02040503050406030204" pitchFamily="18" charset="0"/>
                <a:ea typeface="微軟正黑體" panose="020B0604030504040204" pitchFamily="34" charset="-120"/>
              </a:defRPr>
            </a:lvl3pPr>
            <a:lvl4pPr>
              <a:defRPr sz="1600" baseline="0">
                <a:latin typeface="Cambria Math" panose="02040503050406030204" pitchFamily="18" charset="0"/>
                <a:ea typeface="微軟正黑體" panose="020B0604030504040204" pitchFamily="34" charset="-120"/>
              </a:defRPr>
            </a:lvl4pPr>
            <a:lvl5pPr>
              <a:defRPr sz="1600" baseline="0">
                <a:latin typeface="Cambria Math" panose="02040503050406030204" pitchFamily="18" charset="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5815305" y="283"/>
            <a:ext cx="3326788" cy="68562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0100" y="1565829"/>
            <a:ext cx="4457700" cy="4114800"/>
          </a:xfrm>
        </p:spPr>
        <p:txBody>
          <a:bodyPr anchor="b">
            <a:normAutofit/>
          </a:bodyPr>
          <a:lstStyle>
            <a:lvl1pPr latinLnBrk="0">
              <a:lnSpc>
                <a:spcPct val="80000"/>
              </a:lnSpc>
              <a:defRPr lang="zh-TW"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00101" y="5682344"/>
            <a:ext cx="4457700" cy="410547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200" b="1" cap="all" baseline="0"/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5780313" y="0"/>
            <a:ext cx="41148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5780313" y="0"/>
            <a:ext cx="41148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71550" y="1825626"/>
            <a:ext cx="3543300" cy="4117975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49" y="1825626"/>
            <a:ext cx="3543300" cy="4117975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71550" y="1828800"/>
            <a:ext cx="3545586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 cap="all" baseline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71550" y="2470151"/>
            <a:ext cx="3545586" cy="347345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5721" y="1828800"/>
            <a:ext cx="3545586" cy="641350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 cap="all" baseline="0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6864" y="2470151"/>
            <a:ext cx="3545586" cy="347345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5815305" y="283"/>
            <a:ext cx="3326788" cy="6856286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5780313" y="0"/>
            <a:ext cx="41148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5780313" y="0"/>
            <a:ext cx="41148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72201" y="2514600"/>
            <a:ext cx="2606040" cy="1600200"/>
          </a:xfrm>
        </p:spPr>
        <p:txBody>
          <a:bodyPr anchor="b"/>
          <a:lstStyle>
            <a:lvl1pPr latinLnBrk="0">
              <a:defRPr lang="zh-TW"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2727" y="685800"/>
            <a:ext cx="4594860" cy="54864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172200" y="4343400"/>
            <a:ext cx="2606040" cy="1188720"/>
          </a:xfrm>
        </p:spPr>
        <p:txBody>
          <a:bodyPr>
            <a:normAutofit/>
          </a:bodyPr>
          <a:lstStyle>
            <a:lvl1pPr marL="0" indent="0" latinLnBrk="0">
              <a:spcBef>
                <a:spcPts val="800"/>
              </a:spcBef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5815305" y="283"/>
            <a:ext cx="3326788" cy="685628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780313" y="0"/>
            <a:ext cx="41148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10" name="矩形 9"/>
          <p:cNvSpPr/>
          <p:nvPr/>
        </p:nvSpPr>
        <p:spPr>
          <a:xfrm>
            <a:off x="5780313" y="0"/>
            <a:ext cx="41148" cy="6858000"/>
          </a:xfrm>
          <a:prstGeom prst="rect">
            <a:avLst/>
          </a:prstGeom>
          <a:ln>
            <a:noFill/>
          </a:ln>
          <a:effectLst>
            <a:innerShdw blurRad="25400" dist="127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72200" y="2514600"/>
            <a:ext cx="2606040" cy="1600200"/>
          </a:xfrm>
        </p:spPr>
        <p:txBody>
          <a:bodyPr anchor="b"/>
          <a:lstStyle>
            <a:lvl1pPr latinLnBrk="0">
              <a:defRPr lang="zh-TW"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51435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 smtClean="0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172200" y="4343400"/>
            <a:ext cx="2606040" cy="1188720"/>
          </a:xfrm>
        </p:spPr>
        <p:txBody>
          <a:bodyPr>
            <a:normAutofit/>
          </a:bodyPr>
          <a:lstStyle>
            <a:lvl1pPr marL="0" indent="0" latinLnBrk="0">
              <a:spcBef>
                <a:spcPts val="800"/>
              </a:spcBef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6257036"/>
            <a:ext cx="9144000" cy="54864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971550" y="381000"/>
            <a:ext cx="72009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71550" y="1828800"/>
            <a:ext cx="72009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417128" y="6419462"/>
            <a:ext cx="1013537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971550" y="6419462"/>
            <a:ext cx="38862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648769" y="6419462"/>
            <a:ext cx="52368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1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31375A4-56A4-47D6-9801-1991572033F7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8" name="矩形 7"/>
          <p:cNvSpPr/>
          <p:nvPr userDrawn="1"/>
        </p:nvSpPr>
        <p:spPr>
          <a:xfrm>
            <a:off x="0" y="6257036"/>
            <a:ext cx="9144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lang="zh-TW"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lang="zh-TW"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51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10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cap="none" dirty="0"/>
              <a:t>HW2-2</a:t>
            </a:r>
            <a:r>
              <a:rPr lang="zh-TW" altLang="zh-TW" cap="none" dirty="0"/>
              <a:t/>
            </a:r>
            <a:br>
              <a:rPr lang="zh-TW" altLang="zh-TW" cap="none" dirty="0"/>
            </a:br>
            <a:r>
              <a:rPr lang="en-US" altLang="zh-TW" sz="5400" cap="none" dirty="0"/>
              <a:t>Speech Analysis</a:t>
            </a:r>
            <a:endParaRPr lang="zh-TW" cap="none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 smtClean="0"/>
              <a:t>TA: </a:t>
            </a:r>
            <a:r>
              <a:rPr lang="zh-TW" altLang="en-US" dirty="0"/>
              <a:t>張瀞婷</a:t>
            </a:r>
            <a:r>
              <a:rPr lang="zh-TW" altLang="en-US" dirty="0" smtClean="0"/>
              <a:t> </a:t>
            </a:r>
            <a:r>
              <a:rPr lang="en-US" altLang="zh-TW" cap="none" dirty="0" smtClean="0"/>
              <a:t>b01901135@ntu.edu.tw</a:t>
            </a:r>
            <a:endParaRPr lang="zh-TW" cap="none" dirty="0"/>
          </a:p>
        </p:txBody>
      </p:sp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Praat</a:t>
            </a:r>
            <a:endParaRPr lang="zh-TW" altLang="en-US" dirty="0"/>
          </a:p>
        </p:txBody>
      </p:sp>
      <p:pic>
        <p:nvPicPr>
          <p:cNvPr id="4" name="內容版面配置區 3" descr="01.tif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4"/>
          <a:stretch/>
        </p:blipFill>
        <p:spPr>
          <a:xfrm>
            <a:off x="469246" y="1524000"/>
            <a:ext cx="8205508" cy="464515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28800" y="1877568"/>
            <a:ext cx="2474976" cy="346252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42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Open a wave file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Read from file (.wav  file)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28285"/>
          <a:stretch/>
        </p:blipFill>
        <p:spPr>
          <a:xfrm>
            <a:off x="1714399" y="2355185"/>
            <a:ext cx="5715202" cy="3513135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210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View and Edit</a:t>
            </a:r>
            <a:endParaRPr lang="zh-TW" altLang="en-US" dirty="0"/>
          </a:p>
        </p:txBody>
      </p:sp>
      <p:pic>
        <p:nvPicPr>
          <p:cNvPr id="4" name="內容版面配置區 3" descr="03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52"/>
          <a:stretch/>
        </p:blipFill>
        <p:spPr>
          <a:xfrm>
            <a:off x="2021111" y="1524000"/>
            <a:ext cx="5101779" cy="4706927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11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Time and Frequency Domain</a:t>
            </a:r>
            <a:endParaRPr lang="zh-TW" altLang="en-US" dirty="0"/>
          </a:p>
        </p:txBody>
      </p:sp>
      <p:pic>
        <p:nvPicPr>
          <p:cNvPr id="4" name="內容版面配置區 3" descr="04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67" y="1524000"/>
            <a:ext cx="7252467" cy="4757861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32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Pitch </a:t>
            </a:r>
            <a:r>
              <a:rPr lang="zh-TW" altLang="en-US" dirty="0" smtClean="0"/>
              <a:t>音高</a:t>
            </a:r>
            <a:endParaRPr lang="zh-TW" altLang="en-US" dirty="0"/>
          </a:p>
        </p:txBody>
      </p:sp>
      <p:pic>
        <p:nvPicPr>
          <p:cNvPr id="4" name="內容版面配置區 3" descr="05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t="5964" r="16860" b="15002"/>
          <a:stretch/>
        </p:blipFill>
        <p:spPr>
          <a:xfrm>
            <a:off x="1435060" y="1828800"/>
            <a:ext cx="6273880" cy="41148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532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Intensity </a:t>
            </a:r>
            <a:r>
              <a:rPr lang="zh-TW" altLang="en-US" dirty="0"/>
              <a:t>音量</a:t>
            </a:r>
          </a:p>
        </p:txBody>
      </p:sp>
      <p:pic>
        <p:nvPicPr>
          <p:cNvPr id="4" name="內容版面配置區 3" descr="06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t="5964" r="16860" b="15158"/>
          <a:stretch/>
        </p:blipFill>
        <p:spPr>
          <a:xfrm>
            <a:off x="1428856" y="1828800"/>
            <a:ext cx="6286288" cy="41148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095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Formant </a:t>
            </a:r>
            <a:r>
              <a:rPr lang="zh-TW" altLang="en-US" dirty="0" smtClean="0"/>
              <a:t>共鳴</a:t>
            </a:r>
            <a:endParaRPr lang="zh-TW" altLang="en-US" dirty="0"/>
          </a:p>
        </p:txBody>
      </p:sp>
      <p:pic>
        <p:nvPicPr>
          <p:cNvPr id="4" name="內容版面配置區 3" descr="07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5964" r="17056" b="15002"/>
          <a:stretch/>
        </p:blipFill>
        <p:spPr>
          <a:xfrm>
            <a:off x="1447305" y="1828800"/>
            <a:ext cx="6249389" cy="4114800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3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Reminder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/>
              <a:t>Intensity</a:t>
            </a:r>
            <a:r>
              <a:rPr lang="en-US" altLang="zh-TW" dirty="0" smtClean="0"/>
              <a:t>: power of </a:t>
            </a:r>
            <a:r>
              <a:rPr lang="en-US" altLang="zh-TW" b="1" dirty="0" smtClean="0"/>
              <a:t>all</a:t>
            </a:r>
            <a:r>
              <a:rPr lang="en-US" altLang="zh-TW" dirty="0" smtClean="0"/>
              <a:t> frequency components</a:t>
            </a:r>
            <a:br>
              <a:rPr lang="en-US" altLang="zh-TW" dirty="0" smtClean="0"/>
            </a:br>
            <a:r>
              <a:rPr lang="en-US" altLang="zh-TW" dirty="0" smtClean="0"/>
              <a:t>Two acoustic signals may have </a:t>
            </a:r>
            <a:r>
              <a:rPr lang="en-US" altLang="zh-TW" i="1" dirty="0" smtClean="0"/>
              <a:t>the same intensity </a:t>
            </a:r>
            <a:r>
              <a:rPr lang="en-US" altLang="zh-TW" dirty="0" smtClean="0"/>
              <a:t>but </a:t>
            </a:r>
            <a:r>
              <a:rPr lang="en-US" altLang="zh-TW" i="1" dirty="0" smtClean="0"/>
              <a:t>different frequency components</a:t>
            </a:r>
            <a:r>
              <a:rPr lang="en-US" altLang="zh-TW" dirty="0" smtClean="0"/>
              <a:t>.</a:t>
            </a:r>
          </a:p>
          <a:p>
            <a:r>
              <a:rPr lang="en-US" altLang="zh-TW" b="1" dirty="0" smtClean="0"/>
              <a:t>Formant</a:t>
            </a:r>
            <a:r>
              <a:rPr lang="en-US" altLang="zh-TW" dirty="0" smtClean="0"/>
              <a:t>: acoustic resonance, measured by the peak in the frequency spectrum</a:t>
            </a:r>
            <a:br>
              <a:rPr lang="en-US" altLang="zh-TW" dirty="0" smtClean="0"/>
            </a:br>
            <a:r>
              <a:rPr lang="en-US" altLang="zh-TW" dirty="0" smtClean="0"/>
              <a:t>You should </a:t>
            </a:r>
            <a:r>
              <a:rPr lang="en-US" altLang="zh-TW" i="1" dirty="0" smtClean="0"/>
              <a:t>not</a:t>
            </a:r>
            <a:r>
              <a:rPr lang="en-US" altLang="zh-TW" dirty="0" smtClean="0"/>
              <a:t>  trust the formant detection output for </a:t>
            </a:r>
            <a:r>
              <a:rPr lang="en-US" altLang="zh-TW" i="1" dirty="0" smtClean="0"/>
              <a:t>unvoiced initials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724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Label a wave file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Annotate, To </a:t>
            </a:r>
            <a:r>
              <a:rPr lang="en-US" altLang="zh-TW" dirty="0" err="1" smtClean="0"/>
              <a:t>TestGrid</a:t>
            </a:r>
            <a:endParaRPr lang="zh-TW" altLang="en-US" dirty="0"/>
          </a:p>
        </p:txBody>
      </p:sp>
      <p:pic>
        <p:nvPicPr>
          <p:cNvPr id="4" name="圖片 3" descr="08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6" t="15980" r="50996" b="23922"/>
          <a:stretch/>
        </p:blipFill>
        <p:spPr>
          <a:xfrm>
            <a:off x="3419872" y="2276872"/>
            <a:ext cx="2836136" cy="3960440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08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Create one interval tier named </a:t>
            </a:r>
            <a:r>
              <a:rPr lang="en-US" altLang="zh-TW" dirty="0" smtClean="0"/>
              <a:t>RCDIF</a:t>
            </a:r>
          </a:p>
          <a:p>
            <a:r>
              <a:rPr lang="en-US" altLang="zh-TW" dirty="0" smtClean="0"/>
              <a:t>No point tiers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 descr="0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068960"/>
            <a:ext cx="6604000" cy="19304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127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Goal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Analyze </a:t>
            </a:r>
            <a:r>
              <a:rPr lang="en-US" altLang="zh-TW" dirty="0"/>
              <a:t>speech </a:t>
            </a:r>
            <a:r>
              <a:rPr lang="en-US" altLang="zh-TW" dirty="0" smtClean="0"/>
              <a:t>signal from spectrogram</a:t>
            </a:r>
          </a:p>
          <a:p>
            <a:r>
              <a:rPr lang="en-US" altLang="zh-TW" dirty="0" smtClean="0"/>
              <a:t>Try </a:t>
            </a:r>
            <a:r>
              <a:rPr lang="en-US" altLang="zh-TW" dirty="0"/>
              <a:t>to distinguish different </a:t>
            </a:r>
            <a:r>
              <a:rPr lang="en-US" altLang="zh-TW" dirty="0" smtClean="0"/>
              <a:t>initials/finals </a:t>
            </a:r>
            <a:r>
              <a:rPr lang="en-US" altLang="zh-TW" dirty="0"/>
              <a:t>on spectrogram.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204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View &amp; </a:t>
            </a:r>
            <a:r>
              <a:rPr lang="en-US" altLang="zh-TW" dirty="0" smtClean="0"/>
              <a:t>Edit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550" y="1828800"/>
            <a:ext cx="2952378" cy="4114800"/>
          </a:xfrm>
        </p:spPr>
        <p:txBody>
          <a:bodyPr/>
          <a:lstStyle/>
          <a:p>
            <a:r>
              <a:rPr lang="en-US" altLang="zh-TW" dirty="0" smtClean="0"/>
              <a:t>With </a:t>
            </a:r>
            <a:r>
              <a:rPr lang="en-US" altLang="zh-TW" b="1" dirty="0" smtClean="0">
                <a:solidFill>
                  <a:srgbClr val="FF0000"/>
                </a:solidFill>
              </a:rPr>
              <a:t>BOTH</a:t>
            </a:r>
            <a:r>
              <a:rPr lang="en-US" altLang="zh-TW" dirty="0" smtClean="0"/>
              <a:t> objects selected</a:t>
            </a:r>
            <a:endParaRPr lang="zh-TW" altLang="en-US" dirty="0"/>
          </a:p>
        </p:txBody>
      </p:sp>
      <p:pic>
        <p:nvPicPr>
          <p:cNvPr id="4" name="圖片 3" descr="11.tiff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34"/>
          <a:stretch/>
        </p:blipFill>
        <p:spPr>
          <a:xfrm>
            <a:off x="3923928" y="1628800"/>
            <a:ext cx="4939280" cy="4462231"/>
          </a:xfrm>
          <a:prstGeom prst="rect">
            <a:avLst/>
          </a:prstGeom>
        </p:spPr>
      </p:pic>
      <p:pic>
        <p:nvPicPr>
          <p:cNvPr id="5" name="圖片 4" descr="10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80"/>
          <a:stretch/>
        </p:blipFill>
        <p:spPr>
          <a:xfrm>
            <a:off x="971550" y="3001883"/>
            <a:ext cx="4939280" cy="3162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72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Before labeling</a:t>
            </a:r>
            <a:endParaRPr lang="zh-TW" altLang="en-US" dirty="0"/>
          </a:p>
        </p:txBody>
      </p:sp>
      <p:pic>
        <p:nvPicPr>
          <p:cNvPr id="4" name="內容版面配置區 3" descr="12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14" y="1524000"/>
            <a:ext cx="7534172" cy="5218176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367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Labeling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Click on spectrogram for your boundary</a:t>
            </a:r>
          </a:p>
          <a:p>
            <a:r>
              <a:rPr lang="en-US" altLang="zh-TW" dirty="0"/>
              <a:t>Add the boundary by clicking the small circle</a:t>
            </a:r>
          </a:p>
          <a:p>
            <a:pPr lvl="1"/>
            <a:r>
              <a:rPr lang="en-US" altLang="zh-TW" dirty="0"/>
              <a:t>Remove by choosing “Boundary/Remove”</a:t>
            </a:r>
          </a:p>
          <a:p>
            <a:r>
              <a:rPr lang="en-US" altLang="zh-TW" dirty="0"/>
              <a:t>Drag you boundaries to be more accurate</a:t>
            </a:r>
          </a:p>
          <a:p>
            <a:r>
              <a:rPr lang="en-US" altLang="zh-TW" dirty="0"/>
              <a:t>Click between your boundary and type in your label (according to the “Syllable table”)</a:t>
            </a:r>
          </a:p>
          <a:p>
            <a:pPr lvl="1"/>
            <a:r>
              <a:rPr lang="en-US" altLang="zh-TW" dirty="0"/>
              <a:t>Listen to your label by clicking the number (interval time) below it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734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After labeling</a:t>
            </a:r>
            <a:endParaRPr lang="zh-TW" altLang="en-US" dirty="0"/>
          </a:p>
        </p:txBody>
      </p:sp>
      <p:pic>
        <p:nvPicPr>
          <p:cNvPr id="4" name="內容版面配置區 3" descr="13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8" y="1825907"/>
            <a:ext cx="8996265" cy="4306669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742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Save your Label file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Save your </a:t>
            </a:r>
            <a:r>
              <a:rPr lang="en-US" altLang="zh-TW" dirty="0" err="1"/>
              <a:t>TextGrid</a:t>
            </a:r>
            <a:r>
              <a:rPr lang="en-US" altLang="zh-TW" dirty="0"/>
              <a:t> object as short text file</a:t>
            </a:r>
          </a:p>
          <a:p>
            <a:pPr lvl="1"/>
            <a:r>
              <a:rPr lang="en-US" altLang="zh-TW" dirty="0"/>
              <a:t>File should be “.</a:t>
            </a:r>
            <a:r>
              <a:rPr lang="en-US" altLang="zh-TW" dirty="0" err="1"/>
              <a:t>TextGrid</a:t>
            </a:r>
            <a:r>
              <a:rPr lang="en-US" altLang="zh-TW" dirty="0"/>
              <a:t>” not “.Collection”</a:t>
            </a:r>
          </a:p>
          <a:p>
            <a:endParaRPr lang="zh-TW" altLang="en-US" dirty="0"/>
          </a:p>
        </p:txBody>
      </p:sp>
      <p:pic>
        <p:nvPicPr>
          <p:cNvPr id="4" name="圖片 3" descr="14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0" t="14113" r="46175" b="61633"/>
          <a:stretch/>
        </p:blipFill>
        <p:spPr>
          <a:xfrm>
            <a:off x="1415494" y="2707355"/>
            <a:ext cx="6313013" cy="3541045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859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Part 1 (20%)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Choose your wave files from directories according to your student ID.</a:t>
            </a:r>
          </a:p>
          <a:p>
            <a:r>
              <a:rPr lang="en-US" altLang="zh-TW" dirty="0"/>
              <a:t>You must submit at least </a:t>
            </a:r>
            <a:r>
              <a:rPr lang="en-US" altLang="zh-TW" b="1" dirty="0"/>
              <a:t>5 fully labeled </a:t>
            </a:r>
            <a:r>
              <a:rPr lang="en-US" altLang="zh-TW" dirty="0" err="1"/>
              <a:t>TextGrid</a:t>
            </a:r>
            <a:r>
              <a:rPr lang="en-US" altLang="zh-TW" dirty="0"/>
              <a:t> files (along with their wave files)</a:t>
            </a:r>
          </a:p>
          <a:p>
            <a:r>
              <a:rPr lang="en-US" altLang="zh-TW" dirty="0"/>
              <a:t>These 5 files should contain the initial/final labels you use in part 2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3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Part 2 (30%)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Choose at least </a:t>
            </a:r>
            <a:r>
              <a:rPr lang="en-US" altLang="zh-TW" b="1" dirty="0"/>
              <a:t>2</a:t>
            </a:r>
            <a:r>
              <a:rPr lang="en-US" altLang="zh-TW" dirty="0"/>
              <a:t> initials from the </a:t>
            </a:r>
            <a:r>
              <a:rPr lang="en-US" altLang="zh-TW" b="1" dirty="0"/>
              <a:t>4</a:t>
            </a:r>
            <a:r>
              <a:rPr lang="en-US" altLang="zh-TW" dirty="0"/>
              <a:t> classes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(</a:t>
            </a:r>
            <a:r>
              <a:rPr lang="en-US" altLang="zh-TW" dirty="0"/>
              <a:t>Plosive, Fricative, Affricate, Nasal)</a:t>
            </a:r>
          </a:p>
          <a:p>
            <a:r>
              <a:rPr lang="en-US" altLang="zh-TW" dirty="0"/>
              <a:t>For each of these 8 initials, create a table that contains at least 2 screenshots of its </a:t>
            </a:r>
            <a:r>
              <a:rPr lang="en-US" altLang="zh-TW" dirty="0" smtClean="0"/>
              <a:t>label. </a:t>
            </a:r>
          </a:p>
          <a:p>
            <a:r>
              <a:rPr lang="en-US" altLang="zh-TW" dirty="0" smtClean="0"/>
              <a:t>Please </a:t>
            </a:r>
            <a:r>
              <a:rPr lang="en-US" altLang="zh-TW" dirty="0"/>
              <a:t>show </a:t>
            </a:r>
            <a:r>
              <a:rPr lang="en-US" altLang="zh-TW" b="1" dirty="0"/>
              <a:t>intensity</a:t>
            </a:r>
            <a:r>
              <a:rPr lang="en-US" altLang="zh-TW" dirty="0"/>
              <a:t> and </a:t>
            </a:r>
            <a:r>
              <a:rPr lang="en-US" altLang="zh-TW" b="1" dirty="0" smtClean="0"/>
              <a:t>formant</a:t>
            </a:r>
          </a:p>
          <a:p>
            <a:endParaRPr lang="en-US" altLang="zh-TW" b="1" dirty="0"/>
          </a:p>
          <a:p>
            <a:r>
              <a:rPr lang="en-US" altLang="zh-TW" dirty="0" smtClean="0"/>
              <a:t>For example…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181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Plosive b(</a:t>
            </a:r>
            <a:r>
              <a:rPr lang="zh-TW" altLang="en-US" dirty="0" smtClean="0"/>
              <a:t>ㄅ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6673106"/>
              </p:ext>
            </p:extLst>
          </p:nvPr>
        </p:nvGraphicFramePr>
        <p:xfrm>
          <a:off x="971550" y="1719072"/>
          <a:ext cx="7200900" cy="4389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00225"/>
                <a:gridCol w="1800225"/>
                <a:gridCol w="1800225"/>
                <a:gridCol w="1800225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/>
                        <a:t>Phonetic Class</a:t>
                      </a:r>
                      <a:endParaRPr lang="zh-TW" altLang="en-US" sz="2400" dirty="0" smtClean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Plosive</a:t>
                      </a:r>
                      <a:endParaRPr lang="zh-TW" altLang="en-US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00" dirty="0"/>
                        <a:t>b(</a:t>
                      </a:r>
                      <a:r>
                        <a:rPr lang="zh-TW" sz="2400" kern="100" dirty="0"/>
                        <a:t>ㄅ</a:t>
                      </a:r>
                      <a:r>
                        <a:rPr lang="en-US" sz="2400" kern="100" dirty="0" smtClean="0"/>
                        <a:t>)</a:t>
                      </a:r>
                      <a:endParaRPr lang="zh-TW" altLang="en-US" sz="2400" dirty="0" smtClean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59" y="2321241"/>
            <a:ext cx="938865" cy="3676207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37006" t="38660" r="55906" b="13146"/>
          <a:stretch>
            <a:fillRect/>
          </a:stretch>
        </p:blipFill>
        <p:spPr bwMode="auto">
          <a:xfrm>
            <a:off x="6902176" y="2321241"/>
            <a:ext cx="86409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50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Plosive </a:t>
            </a:r>
            <a:r>
              <a:rPr lang="en-US" altLang="zh-TW" dirty="0" smtClean="0"/>
              <a:t>p(</a:t>
            </a:r>
            <a:r>
              <a:rPr lang="zh-TW" altLang="en-US" dirty="0" smtClean="0"/>
              <a:t>ㄆ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6792718"/>
              </p:ext>
            </p:extLst>
          </p:nvPr>
        </p:nvGraphicFramePr>
        <p:xfrm>
          <a:off x="971550" y="1828800"/>
          <a:ext cx="7200900" cy="4389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00225"/>
                <a:gridCol w="1800225"/>
                <a:gridCol w="1800225"/>
                <a:gridCol w="1800225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/>
                        <a:t>Phonetic Class</a:t>
                      </a:r>
                      <a:endParaRPr lang="zh-TW" altLang="en-US" sz="2400" dirty="0" smtClean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Plosive</a:t>
                      </a:r>
                      <a:endParaRPr lang="zh-TW" altLang="en-US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00" dirty="0"/>
                        <a:t>p</a:t>
                      </a:r>
                      <a:r>
                        <a:rPr lang="en-US" sz="2400" kern="100" dirty="0" smtClean="0"/>
                        <a:t>(</a:t>
                      </a:r>
                      <a:r>
                        <a:rPr lang="zh-TW" altLang="en-US" sz="2400" kern="100" dirty="0" smtClean="0"/>
                        <a:t>ㄆ</a:t>
                      </a:r>
                      <a:r>
                        <a:rPr lang="en-US" sz="2400" kern="100" dirty="0" smtClean="0"/>
                        <a:t>)</a:t>
                      </a:r>
                      <a:endParaRPr lang="zh-TW" altLang="en-US" sz="2400" dirty="0" smtClean="0"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3875" t="38385" r="77266" b="13421"/>
          <a:stretch>
            <a:fillRect/>
          </a:stretch>
        </p:blipFill>
        <p:spPr bwMode="auto">
          <a:xfrm>
            <a:off x="4956816" y="2427392"/>
            <a:ext cx="10801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52363" t="38660" r="38778" b="13146"/>
          <a:stretch>
            <a:fillRect/>
          </a:stretch>
        </p:blipFill>
        <p:spPr bwMode="auto">
          <a:xfrm>
            <a:off x="6685008" y="2427392"/>
            <a:ext cx="10801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85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Useful tips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550" y="1828800"/>
            <a:ext cx="7770114" cy="4114800"/>
          </a:xfrm>
        </p:spPr>
        <p:txBody>
          <a:bodyPr/>
          <a:lstStyle/>
          <a:p>
            <a:r>
              <a:rPr lang="en-US" altLang="zh-TW" dirty="0" smtClean="0"/>
              <a:t>Zoom in and Zoom out</a:t>
            </a:r>
          </a:p>
          <a:p>
            <a:r>
              <a:rPr lang="en-US" altLang="zh-TW" dirty="0"/>
              <a:t>show all or selection part in </a:t>
            </a:r>
            <a:r>
              <a:rPr lang="en-US" altLang="zh-TW" dirty="0" err="1"/>
              <a:t>Praat</a:t>
            </a:r>
            <a:r>
              <a:rPr lang="en-US" altLang="zh-TW" dirty="0"/>
              <a:t> by clicking the buttons on the lower-left corner of spectrograms</a:t>
            </a:r>
          </a:p>
          <a:p>
            <a:r>
              <a:rPr lang="en-US" altLang="zh-TW" dirty="0"/>
              <a:t>In your chosen directory</a:t>
            </a:r>
          </a:p>
          <a:p>
            <a:pPr lvl="1"/>
            <a:r>
              <a:rPr lang="en-US" altLang="zh-TW" dirty="0"/>
              <a:t>“NTU_XXXXX_phn2file” lists all files containing each phone</a:t>
            </a:r>
          </a:p>
          <a:p>
            <a:pPr lvl="1"/>
            <a:r>
              <a:rPr lang="en-US" altLang="zh-TW" dirty="0"/>
              <a:t>“NTU_XXXXX_file2phn” lists all phones contained in each file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801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Introduction</a:t>
            </a:r>
          </a:p>
          <a:p>
            <a:r>
              <a:rPr lang="en-US" altLang="zh-TW" dirty="0" err="1" smtClean="0"/>
              <a:t>Praat</a:t>
            </a:r>
            <a:endParaRPr lang="en-US" altLang="zh-TW" dirty="0" smtClean="0"/>
          </a:p>
          <a:p>
            <a:r>
              <a:rPr lang="en-US" altLang="zh-TW" dirty="0" smtClean="0"/>
              <a:t>Homework Problems</a:t>
            </a:r>
          </a:p>
          <a:p>
            <a:r>
              <a:rPr lang="en-US" altLang="zh-TW" dirty="0" smtClean="0"/>
              <a:t>Submission Requirements</a:t>
            </a:r>
          </a:p>
          <a:p>
            <a:pPr marL="4572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38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Part 3 (50%)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550" y="1828800"/>
            <a:ext cx="7709154" cy="4114800"/>
          </a:xfrm>
        </p:spPr>
        <p:txBody>
          <a:bodyPr/>
          <a:lstStyle/>
          <a:p>
            <a:pPr marL="502920" indent="-457200">
              <a:buAutoNum type="arabicPeriod"/>
            </a:pPr>
            <a:r>
              <a:rPr lang="en-US" altLang="zh-TW" dirty="0" smtClean="0"/>
              <a:t>(20</a:t>
            </a:r>
            <a:r>
              <a:rPr lang="en-US" altLang="zh-TW" dirty="0"/>
              <a:t>%)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What </a:t>
            </a:r>
            <a:r>
              <a:rPr lang="en-US" altLang="zh-TW" dirty="0"/>
              <a:t>are the consistencies of the spectrogram in each phonetic class? </a:t>
            </a:r>
            <a:r>
              <a:rPr lang="en-US" altLang="zh-TW" dirty="0" smtClean="0"/>
              <a:t>(</a:t>
            </a:r>
            <a:r>
              <a:rPr lang="en-US" altLang="zh-TW" dirty="0"/>
              <a:t>Plosive, Fricative, Affricate, Nasal</a:t>
            </a:r>
            <a:r>
              <a:rPr lang="en-US" altLang="zh-TW" dirty="0" smtClean="0"/>
              <a:t>)</a:t>
            </a:r>
          </a:p>
          <a:p>
            <a:pPr marL="502920" indent="-457200">
              <a:buAutoNum type="arabicPeriod"/>
            </a:pPr>
            <a:r>
              <a:rPr lang="en-US" altLang="zh-TW" dirty="0" smtClean="0"/>
              <a:t>(10%)</a:t>
            </a:r>
            <a:br>
              <a:rPr lang="en-US" altLang="zh-TW" dirty="0" smtClean="0"/>
            </a:br>
            <a:r>
              <a:rPr lang="en-US" altLang="zh-TW" dirty="0" smtClean="0"/>
              <a:t>Is </a:t>
            </a:r>
            <a:r>
              <a:rPr lang="en-US" altLang="zh-TW" dirty="0"/>
              <a:t>the </a:t>
            </a:r>
            <a:r>
              <a:rPr lang="en-US" altLang="zh-TW" b="1" dirty="0"/>
              <a:t>boundary</a:t>
            </a:r>
            <a:r>
              <a:rPr lang="en-US" altLang="zh-TW" dirty="0"/>
              <a:t> between neighboring </a:t>
            </a:r>
            <a:r>
              <a:rPr lang="en-US" altLang="zh-TW" b="1" dirty="0"/>
              <a:t>initial</a:t>
            </a:r>
            <a:r>
              <a:rPr lang="en-US" altLang="zh-TW" dirty="0"/>
              <a:t> and </a:t>
            </a:r>
            <a:r>
              <a:rPr lang="en-US" altLang="zh-TW" b="1" dirty="0"/>
              <a:t>final</a:t>
            </a:r>
            <a:r>
              <a:rPr lang="en-US" altLang="zh-TW" dirty="0"/>
              <a:t> clear? What is the benefit of using “right-context dependent” initial model (ex: </a:t>
            </a:r>
            <a:r>
              <a:rPr lang="en-US" altLang="zh-TW" dirty="0" err="1"/>
              <a:t>sh_a</a:t>
            </a:r>
            <a:r>
              <a:rPr lang="en-US" altLang="zh-TW" dirty="0"/>
              <a:t>) instead of pure initial model (ex: </a:t>
            </a:r>
            <a:r>
              <a:rPr lang="en-US" altLang="zh-TW" dirty="0" err="1"/>
              <a:t>sh</a:t>
            </a:r>
            <a:r>
              <a:rPr lang="en-US" altLang="zh-TW" dirty="0"/>
              <a:t>) to model initials</a:t>
            </a:r>
            <a:r>
              <a:rPr lang="en-US" altLang="zh-TW" dirty="0" smtClean="0"/>
              <a:t>?</a:t>
            </a:r>
          </a:p>
          <a:p>
            <a:pPr marL="45720" indent="0">
              <a:buNone/>
            </a:pP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152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Part 3 (50%)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indent="-457200">
              <a:buFont typeface="+mj-lt"/>
              <a:buAutoNum type="arabicPeriod" startAt="3"/>
            </a:pPr>
            <a:r>
              <a:rPr lang="en-US" altLang="zh-TW" dirty="0" smtClean="0"/>
              <a:t>(10</a:t>
            </a:r>
            <a:r>
              <a:rPr lang="en-US" altLang="zh-TW" dirty="0"/>
              <a:t>%)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What </a:t>
            </a:r>
            <a:r>
              <a:rPr lang="en-US" altLang="zh-TW" dirty="0"/>
              <a:t>are the </a:t>
            </a:r>
            <a:r>
              <a:rPr lang="en-US" altLang="zh-TW" b="1" dirty="0"/>
              <a:t>differences</a:t>
            </a:r>
            <a:r>
              <a:rPr lang="en-US" altLang="zh-TW" dirty="0"/>
              <a:t> when pronouncing </a:t>
            </a:r>
            <a:r>
              <a:rPr lang="zh-TW" altLang="en-US" dirty="0"/>
              <a:t>ㄅ </a:t>
            </a:r>
            <a:r>
              <a:rPr lang="en-US" altLang="zh-TW" dirty="0"/>
              <a:t>&amp; </a:t>
            </a:r>
            <a:r>
              <a:rPr lang="zh-TW" altLang="en-US" dirty="0"/>
              <a:t>ㄆ</a:t>
            </a:r>
            <a:r>
              <a:rPr lang="en-US" altLang="zh-TW" dirty="0"/>
              <a:t>? How can you tell the differences in spectrogram for </a:t>
            </a:r>
            <a:r>
              <a:rPr lang="zh-TW" altLang="en-US" dirty="0"/>
              <a:t>ㄅ </a:t>
            </a:r>
            <a:r>
              <a:rPr lang="en-US" altLang="zh-TW" dirty="0"/>
              <a:t>&amp; </a:t>
            </a:r>
            <a:r>
              <a:rPr lang="zh-TW" altLang="en-US" dirty="0"/>
              <a:t>ㄆ</a:t>
            </a:r>
            <a:r>
              <a:rPr lang="en-US" altLang="zh-TW" dirty="0"/>
              <a:t>? </a:t>
            </a:r>
            <a:r>
              <a:rPr lang="en-US" altLang="zh-TW" dirty="0" smtClean="0"/>
              <a:t>(</a:t>
            </a:r>
            <a:r>
              <a:rPr lang="en-US" altLang="zh-TW" dirty="0"/>
              <a:t>You may also want to compare </a:t>
            </a:r>
            <a:r>
              <a:rPr lang="zh-TW" altLang="en-US" dirty="0"/>
              <a:t>ㄉ </a:t>
            </a:r>
            <a:r>
              <a:rPr lang="en-US" altLang="zh-TW" dirty="0"/>
              <a:t>&amp; </a:t>
            </a:r>
            <a:r>
              <a:rPr lang="zh-TW" altLang="en-US" dirty="0"/>
              <a:t>ㄊ</a:t>
            </a:r>
            <a:r>
              <a:rPr lang="en-US" altLang="zh-TW" dirty="0"/>
              <a:t>, </a:t>
            </a:r>
            <a:r>
              <a:rPr lang="zh-TW" altLang="en-US" dirty="0" smtClean="0"/>
              <a:t>ㄍ </a:t>
            </a:r>
            <a:r>
              <a:rPr lang="en-US" altLang="zh-TW" dirty="0" smtClean="0"/>
              <a:t>&amp; </a:t>
            </a:r>
            <a:r>
              <a:rPr lang="zh-TW" altLang="en-US" dirty="0"/>
              <a:t>ㄎ </a:t>
            </a:r>
            <a:r>
              <a:rPr lang="en-US" altLang="zh-TW" dirty="0"/>
              <a:t>respectively</a:t>
            </a:r>
            <a:r>
              <a:rPr lang="en-US" altLang="zh-TW" dirty="0" smtClean="0"/>
              <a:t>)</a:t>
            </a:r>
          </a:p>
          <a:p>
            <a:pPr marL="502920" indent="-457200">
              <a:buFont typeface="+mj-lt"/>
              <a:buAutoNum type="arabicPeriod" startAt="3"/>
            </a:pPr>
            <a:r>
              <a:rPr lang="en-US" altLang="zh-TW" dirty="0" smtClean="0"/>
              <a:t>(</a:t>
            </a:r>
            <a:r>
              <a:rPr lang="en-US" altLang="zh-TW" dirty="0"/>
              <a:t>10%)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Take </a:t>
            </a:r>
            <a:r>
              <a:rPr lang="en-US" altLang="zh-TW" dirty="0"/>
              <a:t>a look at the spectrogram of finals. Is there any simple rules to discriminate initials from finals provided only spectrogram?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8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Bonus (10%)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550" y="1828800"/>
            <a:ext cx="7611618" cy="4114800"/>
          </a:xfrm>
        </p:spPr>
        <p:txBody>
          <a:bodyPr/>
          <a:lstStyle/>
          <a:p>
            <a:r>
              <a:rPr lang="en-US" altLang="zh-TW" dirty="0"/>
              <a:t>The following is a speech analysis plot for a Chinese word composed of 4 characters. Each character is composed of an initial and a final. </a:t>
            </a:r>
          </a:p>
          <a:p>
            <a:r>
              <a:rPr lang="en-US" altLang="zh-TW" dirty="0"/>
              <a:t>Guess what the word is and describe your reasoning.</a:t>
            </a:r>
            <a:br>
              <a:rPr lang="en-US" altLang="zh-TW" dirty="0"/>
            </a:br>
            <a:r>
              <a:rPr lang="en-US" altLang="zh-TW" dirty="0"/>
              <a:t>(Score: reasoning 8%, correct answer 2%)</a:t>
            </a:r>
          </a:p>
          <a:p>
            <a:r>
              <a:rPr lang="en-US" altLang="zh-TW" dirty="0"/>
              <a:t>If you cannot figure out the word, you can guess the phonetic class or initial/finals.</a:t>
            </a:r>
            <a:br>
              <a:rPr lang="en-US" altLang="zh-TW" dirty="0"/>
            </a:br>
            <a:r>
              <a:rPr lang="en-US" altLang="zh-TW" dirty="0"/>
              <a:t>For example, your answer can be “</a:t>
            </a:r>
            <a:r>
              <a:rPr lang="en-US" altLang="zh-TW" dirty="0" err="1"/>
              <a:t>l_i</a:t>
            </a:r>
            <a:r>
              <a:rPr lang="en-US" altLang="zh-TW" dirty="0"/>
              <a:t>, </a:t>
            </a:r>
            <a:r>
              <a:rPr lang="en-US" altLang="zh-TW" dirty="0" err="1"/>
              <a:t>i</a:t>
            </a:r>
            <a:r>
              <a:rPr lang="en-US" altLang="zh-TW" dirty="0"/>
              <a:t>, </a:t>
            </a:r>
            <a:r>
              <a:rPr lang="en-US" altLang="zh-TW" dirty="0" err="1"/>
              <a:t>sic_a</a:t>
            </a:r>
            <a:r>
              <a:rPr lang="en-US" altLang="zh-TW" dirty="0"/>
              <a:t>, au” or “plosive, diphthong, plosive, monophthong”.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64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0832" y="381000"/>
            <a:ext cx="804672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2400" dirty="0"/>
              <a:t>Hint: it’s </a:t>
            </a:r>
            <a:r>
              <a:rPr lang="en-US" altLang="zh-TW" sz="2400" dirty="0" smtClean="0"/>
              <a:t>a movie name </a:t>
            </a:r>
            <a:r>
              <a:rPr lang="en-US" altLang="zh-TW" sz="2400" dirty="0"/>
              <a:t>which published in the past </a:t>
            </a:r>
            <a:r>
              <a:rPr lang="en-US" altLang="zh-TW" sz="2400" dirty="0" smtClean="0"/>
              <a:t>2 </a:t>
            </a:r>
            <a:r>
              <a:rPr lang="en-US" altLang="zh-TW" sz="2400" dirty="0"/>
              <a:t>years</a:t>
            </a:r>
            <a:r>
              <a:rPr lang="en-US" altLang="zh-TW" sz="2400" dirty="0" smtClean="0"/>
              <a:t>.</a:t>
            </a:r>
            <a:endParaRPr lang="zh-TW" altLang="en-US" sz="24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33</a:t>
            </a:fld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0"/>
          <a:stretch/>
        </p:blipFill>
        <p:spPr bwMode="auto">
          <a:xfrm>
            <a:off x="106878" y="2493820"/>
            <a:ext cx="8953995" cy="295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61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Submission Requirements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550" y="1828800"/>
            <a:ext cx="7611618" cy="4114800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/>
              <a:t>5 </a:t>
            </a:r>
            <a:r>
              <a:rPr lang="en-US" altLang="zh-TW" dirty="0" err="1"/>
              <a:t>TextGrid</a:t>
            </a:r>
            <a:r>
              <a:rPr lang="en-US" altLang="zh-TW" dirty="0"/>
              <a:t> files (each along with its wave file)</a:t>
            </a:r>
          </a:p>
          <a:p>
            <a:pPr lvl="1"/>
            <a:r>
              <a:rPr lang="en-US" altLang="zh-TW" dirty="0"/>
              <a:t>the “.</a:t>
            </a:r>
            <a:r>
              <a:rPr lang="en-US" altLang="zh-TW" dirty="0" err="1"/>
              <a:t>TextGrid</a:t>
            </a:r>
            <a:r>
              <a:rPr lang="en-US" altLang="zh-TW" dirty="0"/>
              <a:t>” &amp; “.wav” filenames should be the same</a:t>
            </a:r>
          </a:p>
          <a:p>
            <a:r>
              <a:rPr lang="en-US" altLang="zh-TW" dirty="0"/>
              <a:t>1 report (in PDF format)</a:t>
            </a:r>
          </a:p>
          <a:p>
            <a:pPr lvl="1"/>
            <a:r>
              <a:rPr lang="en-US" altLang="zh-TW" dirty="0"/>
              <a:t>the filename should be hw2-2_bXXXXXXXX.pdf (your student ID)</a:t>
            </a:r>
          </a:p>
          <a:p>
            <a:r>
              <a:rPr lang="en-US" altLang="zh-TW" dirty="0"/>
              <a:t>Put those 11 files in a folder (named after your student ID), compress the folder to 1 zip file and upload it to </a:t>
            </a:r>
            <a:r>
              <a:rPr lang="en-US" altLang="zh-TW" dirty="0" err="1"/>
              <a:t>ceiba</a:t>
            </a:r>
            <a:endParaRPr lang="en-US" altLang="zh-TW" dirty="0"/>
          </a:p>
          <a:p>
            <a:pPr lvl="1"/>
            <a:r>
              <a:rPr lang="en-US" altLang="zh-TW" dirty="0"/>
              <a:t>10% of the final score will be taken off for each day of late submission</a:t>
            </a:r>
          </a:p>
          <a:p>
            <a:r>
              <a:rPr lang="en-US" altLang="zh-TW" dirty="0"/>
              <a:t>Attention: there </a:t>
            </a:r>
            <a:r>
              <a:rPr lang="en-US" altLang="zh-TW" b="1" dirty="0">
                <a:solidFill>
                  <a:srgbClr val="FF0000"/>
                </a:solidFill>
              </a:rPr>
              <a:t>should be</a:t>
            </a:r>
            <a:r>
              <a:rPr lang="en-US" altLang="zh-TW" dirty="0"/>
              <a:t> a student-ID-folder containing those 11 files in your zip file. Any wrong file format will get a penalty of points.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052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If you have any problem…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Look </a:t>
            </a:r>
            <a:r>
              <a:rPr lang="en-US" altLang="zh-TW" dirty="0"/>
              <a:t>up the </a:t>
            </a:r>
            <a:r>
              <a:rPr lang="en-US" altLang="zh-TW" dirty="0" err="1"/>
              <a:t>Praat</a:t>
            </a:r>
            <a:r>
              <a:rPr lang="en-US" altLang="zh-TW" dirty="0"/>
              <a:t> introduction website.</a:t>
            </a:r>
          </a:p>
          <a:p>
            <a:pPr lvl="1"/>
            <a:r>
              <a:rPr lang="en-US" altLang="zh-TW" dirty="0"/>
              <a:t>It should solve all your technical problems.</a:t>
            </a:r>
          </a:p>
          <a:p>
            <a:pPr lvl="1"/>
            <a:r>
              <a:rPr lang="en-US" altLang="zh-TW" dirty="0"/>
              <a:t>http://www.fon.hum.uva.nl/praat/manual/Intro.html</a:t>
            </a:r>
          </a:p>
          <a:p>
            <a:r>
              <a:rPr lang="en-US" altLang="zh-TW" dirty="0" smtClean="0"/>
              <a:t>Contact </a:t>
            </a:r>
            <a:r>
              <a:rPr lang="en-US" altLang="zh-TW" dirty="0"/>
              <a:t>the TA by email.</a:t>
            </a:r>
            <a:br>
              <a:rPr lang="en-US" altLang="zh-TW" dirty="0"/>
            </a:br>
            <a:r>
              <a:rPr lang="zh-TW" altLang="en-US" dirty="0"/>
              <a:t>張瀞婷</a:t>
            </a:r>
            <a:r>
              <a:rPr lang="zh-TW" altLang="en-US" dirty="0" smtClean="0"/>
              <a:t> </a:t>
            </a:r>
            <a:r>
              <a:rPr lang="en-US" altLang="zh-TW" dirty="0" smtClean="0"/>
              <a:t>b01901135@ntu.edu.tw 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864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Homework 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Your can submit either</a:t>
            </a:r>
          </a:p>
          <a:p>
            <a:pPr lvl="1"/>
            <a:r>
              <a:rPr lang="en-US" altLang="zh-TW" dirty="0"/>
              <a:t>HW 2-1 (HMM Training and Testing)</a:t>
            </a:r>
          </a:p>
          <a:p>
            <a:pPr lvl="1"/>
            <a:r>
              <a:rPr lang="en-US" altLang="zh-TW" dirty="0"/>
              <a:t>HW 2-2 (Speech Analysis)</a:t>
            </a:r>
          </a:p>
          <a:p>
            <a:r>
              <a:rPr lang="en-US" altLang="zh-TW" dirty="0"/>
              <a:t>You can also submit both</a:t>
            </a:r>
          </a:p>
          <a:p>
            <a:r>
              <a:rPr lang="en-US" altLang="zh-TW" dirty="0"/>
              <a:t>The higher grade of the two will count as your final score for HW2</a:t>
            </a:r>
          </a:p>
          <a:p>
            <a:endParaRPr lang="en-US" altLang="zh-TW" dirty="0"/>
          </a:p>
          <a:p>
            <a:r>
              <a:rPr lang="en-US" altLang="zh-TW" dirty="0"/>
              <a:t>Deadline: To be discussed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48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Before start…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550" y="1828800"/>
            <a:ext cx="7636002" cy="4114800"/>
          </a:xfrm>
        </p:spPr>
        <p:txBody>
          <a:bodyPr/>
          <a:lstStyle/>
          <a:p>
            <a:r>
              <a:rPr lang="en-US" altLang="zh-TW" dirty="0" smtClean="0"/>
              <a:t>Initials and finals </a:t>
            </a:r>
            <a:r>
              <a:rPr lang="zh-TW" altLang="en-US" dirty="0" smtClean="0"/>
              <a:t>聲母與韻母 </a:t>
            </a:r>
            <a:r>
              <a:rPr lang="en-US" altLang="zh-TW" dirty="0" smtClean="0"/>
              <a:t>in Mandarin Chinese</a:t>
            </a:r>
          </a:p>
          <a:p>
            <a:r>
              <a:rPr lang="en-US" altLang="zh-TW" dirty="0"/>
              <a:t>Right-Context-Dependent Initial Final (RCDIF</a:t>
            </a:r>
            <a:r>
              <a:rPr lang="en-US" altLang="zh-TW" dirty="0" smtClean="0"/>
              <a:t>)</a:t>
            </a:r>
          </a:p>
          <a:p>
            <a:pPr lvl="1"/>
            <a:r>
              <a:rPr lang="en-US" altLang="zh-TW" dirty="0" smtClean="0"/>
              <a:t>Ex. </a:t>
            </a:r>
            <a:r>
              <a:rPr lang="en-US" altLang="zh-TW" dirty="0" err="1" smtClean="0"/>
              <a:t>t_i</a:t>
            </a:r>
            <a:r>
              <a:rPr lang="en-US" altLang="zh-TW" dirty="0" smtClean="0"/>
              <a:t> for </a:t>
            </a:r>
            <a:r>
              <a:rPr lang="zh-TW" altLang="en-US" b="1" dirty="0" smtClean="0"/>
              <a:t>ㄊ </a:t>
            </a:r>
            <a:r>
              <a:rPr lang="en-US" altLang="zh-TW" dirty="0" smtClean="0"/>
              <a:t>followed by finals starting with </a:t>
            </a:r>
            <a:r>
              <a:rPr lang="zh-TW" altLang="en-US" b="1" dirty="0"/>
              <a:t>一</a:t>
            </a:r>
            <a:r>
              <a:rPr lang="en-US" altLang="zh-TW" dirty="0" smtClean="0"/>
              <a:t>-like sounds, like </a:t>
            </a:r>
            <a:r>
              <a:rPr lang="zh-TW" altLang="en-US" b="1" dirty="0" smtClean="0"/>
              <a:t>ㄊㄧ</a:t>
            </a:r>
            <a:r>
              <a:rPr lang="en-US" altLang="zh-TW" dirty="0" smtClean="0"/>
              <a:t>=</a:t>
            </a:r>
            <a:r>
              <a:rPr lang="en-US" altLang="zh-TW" dirty="0" err="1" smtClean="0"/>
              <a:t>t_i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i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117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Before start…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550" y="1828800"/>
            <a:ext cx="7200900" cy="4114800"/>
          </a:xfrm>
        </p:spPr>
        <p:txBody>
          <a:bodyPr/>
          <a:lstStyle/>
          <a:p>
            <a:r>
              <a:rPr lang="en-US" altLang="zh-TW" dirty="0"/>
              <a:t>classification of </a:t>
            </a:r>
            <a:r>
              <a:rPr lang="en-US" altLang="zh-TW" dirty="0" smtClean="0"/>
              <a:t>consonants</a:t>
            </a:r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/>
              <a:t>classification of vowels</a:t>
            </a:r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561005"/>
              </p:ext>
            </p:extLst>
          </p:nvPr>
        </p:nvGraphicFramePr>
        <p:xfrm>
          <a:off x="1353312" y="2301240"/>
          <a:ext cx="6096000" cy="15849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72640"/>
                <a:gridCol w="1670304"/>
                <a:gridCol w="23530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sz="2000" b="0" smtClean="0">
                          <a:latin typeface="+mj-ea"/>
                          <a:ea typeface="+mj-ea"/>
                        </a:rPr>
                        <a:t>Plosive/Stop</a:t>
                      </a:r>
                      <a:endParaRPr lang="zh-TW" altLang="en-US" sz="2000" b="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b="0" kern="120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爆破音</a:t>
                      </a:r>
                      <a:r>
                        <a:rPr lang="en-US" altLang="zh-TW" sz="2000" b="0" kern="120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/</a:t>
                      </a:r>
                      <a:r>
                        <a:rPr lang="zh-TW" altLang="en-US" sz="2000" b="0" kern="120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塞音</a:t>
                      </a:r>
                      <a:endParaRPr lang="zh-TW" altLang="en-US" sz="2000" b="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b="0" dirty="0" smtClean="0">
                          <a:latin typeface="+mj-ea"/>
                          <a:ea typeface="+mj-ea"/>
                        </a:rPr>
                        <a:t>ㄅㄆㄉㄊㄍㄎ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000" b="0" dirty="0" smtClean="0">
                          <a:latin typeface="+mj-ea"/>
                          <a:ea typeface="+mj-ea"/>
                        </a:rPr>
                        <a:t>Fricative</a:t>
                      </a:r>
                      <a:endParaRPr lang="zh-TW" altLang="en-US" sz="2000" b="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b="0" kern="120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擦音</a:t>
                      </a:r>
                      <a:endParaRPr lang="zh-TW" altLang="en-US" sz="2000" b="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b="0" dirty="0" smtClean="0">
                          <a:latin typeface="+mj-ea"/>
                          <a:ea typeface="+mj-ea"/>
                        </a:rPr>
                        <a:t>ㄈㄏㄒㄕㄙ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000" b="0" dirty="0" smtClean="0">
                          <a:latin typeface="+mj-ea"/>
                          <a:ea typeface="+mj-ea"/>
                        </a:rPr>
                        <a:t>Affricate</a:t>
                      </a:r>
                      <a:endParaRPr lang="zh-TW" altLang="en-US" sz="2000" b="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b="0" kern="120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塞擦音</a:t>
                      </a:r>
                      <a:endParaRPr lang="zh-TW" altLang="en-US" sz="2000" b="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b="0" dirty="0" smtClean="0">
                          <a:latin typeface="+mj-ea"/>
                          <a:ea typeface="+mj-ea"/>
                        </a:rPr>
                        <a:t>ㄐㄑㄓㄔㄗㄘ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000" b="0" smtClean="0">
                          <a:latin typeface="+mj-ea"/>
                          <a:ea typeface="+mj-ea"/>
                        </a:rPr>
                        <a:t>Nasal</a:t>
                      </a:r>
                      <a:endParaRPr lang="zh-TW" altLang="en-US" sz="2000" b="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b="0" kern="120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鼻音</a:t>
                      </a:r>
                      <a:endParaRPr lang="zh-TW" altLang="en-US" sz="2000" b="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b="0" dirty="0" smtClean="0">
                          <a:latin typeface="+mj-ea"/>
                          <a:ea typeface="+mj-ea"/>
                        </a:rPr>
                        <a:t>ㄇㄋ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163146"/>
              </p:ext>
            </p:extLst>
          </p:nvPr>
        </p:nvGraphicFramePr>
        <p:xfrm>
          <a:off x="1353312" y="4572000"/>
          <a:ext cx="6096000" cy="7924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60448"/>
                <a:gridCol w="1682496"/>
                <a:gridCol w="23530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sz="2000" b="0" dirty="0" smtClean="0">
                          <a:latin typeface="+mj-ea"/>
                          <a:ea typeface="+mj-ea"/>
                        </a:rPr>
                        <a:t>Monophthong</a:t>
                      </a:r>
                      <a:endParaRPr lang="zh-TW" altLang="en-US" sz="2000" b="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b="0" kern="120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單母音</a:t>
                      </a:r>
                      <a:endParaRPr lang="zh-TW" altLang="en-US" sz="2000" b="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b="0" dirty="0" smtClean="0">
                          <a:latin typeface="+mj-ea"/>
                          <a:ea typeface="+mj-ea"/>
                        </a:rPr>
                        <a:t>ㄧㄨㄩㄚㄛㄜㄦ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000" b="0" dirty="0" smtClean="0">
                          <a:latin typeface="+mj-ea"/>
                          <a:ea typeface="+mj-ea"/>
                        </a:rPr>
                        <a:t>Diphthong</a:t>
                      </a:r>
                      <a:endParaRPr lang="zh-TW" altLang="en-US" sz="2000" b="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b="0" kern="120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雙母音</a:t>
                      </a:r>
                      <a:endParaRPr lang="zh-TW" altLang="en-US" sz="2000" b="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b="0" dirty="0" smtClean="0">
                          <a:latin typeface="+mj-ea"/>
                          <a:ea typeface="+mj-ea"/>
                        </a:rPr>
                        <a:t>ㄞㄟㄠㄡ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689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Before start…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Some useful information about labeling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37500" t="40275" r="30607" b="17201"/>
          <a:stretch>
            <a:fillRect/>
          </a:stretch>
        </p:blipFill>
        <p:spPr bwMode="auto">
          <a:xfrm>
            <a:off x="5019430" y="2266020"/>
            <a:ext cx="388843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971550" y="2266020"/>
            <a:ext cx="4185666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lang="zh-TW" sz="2400" kern="1200" baseline="0">
                <a:solidFill>
                  <a:schemeClr val="tx1"/>
                </a:solidFill>
                <a:latin typeface="Cambria Math" panose="02040503050406030204" pitchFamily="18" charset="0"/>
                <a:ea typeface="微軟正黑體" panose="020B0604030504040204" pitchFamily="34" charset="-120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lang="zh-TW" sz="2000" kern="1200" baseline="0">
                <a:solidFill>
                  <a:schemeClr val="tx1"/>
                </a:solidFill>
                <a:latin typeface="Cambria Math" panose="02040503050406030204" pitchFamily="18" charset="0"/>
                <a:ea typeface="微軟正黑體" panose="020B0604030504040204" pitchFamily="34" charset="-120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lang="zh-TW" sz="1800" kern="1200" baseline="0">
                <a:solidFill>
                  <a:schemeClr val="tx1"/>
                </a:solidFill>
                <a:latin typeface="Cambria Math" panose="02040503050406030204" pitchFamily="18" charset="0"/>
                <a:ea typeface="微軟正黑體" panose="020B0604030504040204" pitchFamily="34" charset="-120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lang="zh-TW" sz="1600" kern="1200" baseline="0">
                <a:solidFill>
                  <a:schemeClr val="tx1"/>
                </a:solidFill>
                <a:latin typeface="Cambria Math" panose="02040503050406030204" pitchFamily="18" charset="0"/>
                <a:ea typeface="微軟正黑體" panose="020B0604030504040204" pitchFamily="34" charset="-120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lang="zh-TW" sz="1600" kern="1200" baseline="0">
                <a:solidFill>
                  <a:schemeClr val="tx1"/>
                </a:solidFill>
                <a:latin typeface="Cambria Math" panose="02040503050406030204" pitchFamily="18" charset="0"/>
                <a:ea typeface="微軟正黑體" panose="020B0604030504040204" pitchFamily="34" charset="-120"/>
                <a:cs typeface="+mn-cs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7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517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lang="zh-TW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zh-TW" b="1" i="1" dirty="0" smtClean="0"/>
              <a:t>“</a:t>
            </a:r>
            <a:r>
              <a:rPr lang="en-US" altLang="zh-TW" b="1" i="1" dirty="0" err="1" smtClean="0"/>
              <a:t>sil</a:t>
            </a:r>
            <a:r>
              <a:rPr lang="en-US" altLang="zh-TW" b="1" i="1" dirty="0" smtClean="0"/>
              <a:t>”  </a:t>
            </a:r>
            <a:r>
              <a:rPr lang="en-US" altLang="zh-TW" dirty="0" smtClean="0"/>
              <a:t>for silence</a:t>
            </a:r>
          </a:p>
          <a:p>
            <a:pPr lvl="1"/>
            <a:r>
              <a:rPr lang="en-US" altLang="zh-TW" b="1" i="1" dirty="0" smtClean="0"/>
              <a:t>“</a:t>
            </a:r>
            <a:r>
              <a:rPr lang="en-US" altLang="zh-TW" b="1" i="1" dirty="0" err="1" smtClean="0"/>
              <a:t>sp</a:t>
            </a:r>
            <a:r>
              <a:rPr lang="en-US" altLang="zh-TW" b="1" i="1" dirty="0" smtClean="0"/>
              <a:t>”</a:t>
            </a:r>
            <a:r>
              <a:rPr lang="en-US" altLang="zh-TW" dirty="0" smtClean="0"/>
              <a:t>  for short pause</a:t>
            </a:r>
          </a:p>
          <a:p>
            <a:pPr lvl="1"/>
            <a:r>
              <a:rPr lang="en-US" altLang="zh-TW" dirty="0" smtClean="0"/>
              <a:t>fricative/affricate initials do not contain voicing parts</a:t>
            </a:r>
          </a:p>
          <a:p>
            <a:pPr lvl="1"/>
            <a:r>
              <a:rPr lang="en-US" altLang="zh-TW" dirty="0" smtClean="0"/>
              <a:t>plosive initials contain closure or aspiration period</a:t>
            </a:r>
          </a:p>
          <a:p>
            <a:pPr lvl="1"/>
            <a:endParaRPr lang="en-US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551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Some files you need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550" y="1828800"/>
            <a:ext cx="7940802" cy="4114800"/>
          </a:xfrm>
        </p:spPr>
        <p:txBody>
          <a:bodyPr>
            <a:normAutofit/>
          </a:bodyPr>
          <a:lstStyle/>
          <a:p>
            <a:r>
              <a:rPr lang="en-US" altLang="zh-TW" dirty="0"/>
              <a:t>Phonetic class table (</a:t>
            </a:r>
            <a:r>
              <a:rPr lang="zh-TW" altLang="en-US" dirty="0"/>
              <a:t>聲韻母表</a:t>
            </a:r>
            <a:r>
              <a:rPr lang="en-US" altLang="zh-TW" dirty="0"/>
              <a:t>):</a:t>
            </a:r>
          </a:p>
          <a:p>
            <a:pPr lvl="1"/>
            <a:r>
              <a:rPr lang="en-US" altLang="zh-TW" sz="1800" dirty="0"/>
              <a:t>http://speech.ee.ntu.edu.tw/homework/DSP_HW2-2/phonetic_class.pdf</a:t>
            </a:r>
          </a:p>
          <a:p>
            <a:r>
              <a:rPr lang="en-US" altLang="zh-TW" dirty="0"/>
              <a:t>Syllable table (</a:t>
            </a:r>
            <a:r>
              <a:rPr lang="zh-TW" altLang="en-US" dirty="0"/>
              <a:t>標註模式</a:t>
            </a:r>
            <a:r>
              <a:rPr lang="en-US" altLang="zh-TW" dirty="0"/>
              <a:t>):</a:t>
            </a:r>
          </a:p>
          <a:p>
            <a:pPr lvl="1"/>
            <a:r>
              <a:rPr lang="en-US" altLang="zh-TW" sz="1800" dirty="0"/>
              <a:t>http://speech.ee.ntu.edu.tw/homework/DSP_HW2-2/syllable.txt</a:t>
            </a:r>
          </a:p>
          <a:p>
            <a:r>
              <a:rPr lang="en-US" altLang="zh-TW" dirty="0"/>
              <a:t>Audio data &amp; FAQ:</a:t>
            </a:r>
          </a:p>
          <a:p>
            <a:pPr lvl="1"/>
            <a:r>
              <a:rPr lang="en-US" altLang="zh-TW" dirty="0"/>
              <a:t>check out</a:t>
            </a:r>
            <a:br>
              <a:rPr lang="en-US" altLang="zh-TW" dirty="0"/>
            </a:br>
            <a:r>
              <a:rPr lang="en-US" altLang="zh-TW" sz="1800" dirty="0"/>
              <a:t>http://speech.ee.ntu.edu.tw/homework/DSP_HW2-2/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3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Tools for labeling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 smtClean="0"/>
              <a:t>Wavesurfer</a:t>
            </a:r>
            <a:endParaRPr lang="en-US" altLang="zh-TW" dirty="0" smtClean="0"/>
          </a:p>
          <a:p>
            <a:r>
              <a:rPr lang="en-US" altLang="zh-TW" dirty="0" err="1" smtClean="0"/>
              <a:t>Matlab</a:t>
            </a:r>
            <a:endParaRPr lang="en-US" altLang="zh-TW" dirty="0" smtClean="0"/>
          </a:p>
          <a:p>
            <a:r>
              <a:rPr lang="en-US" altLang="zh-TW" b="1" dirty="0" err="1" smtClean="0"/>
              <a:t>Praat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	</a:t>
            </a:r>
          </a:p>
          <a:p>
            <a:pPr marL="45720" indent="0">
              <a:buNone/>
            </a:pPr>
            <a:r>
              <a:rPr lang="en-US" altLang="zh-TW" b="1" dirty="0"/>
              <a:t> </a:t>
            </a:r>
            <a:r>
              <a:rPr lang="en-US" altLang="zh-TW" b="1" dirty="0" smtClean="0"/>
              <a:t>      </a:t>
            </a:r>
            <a:r>
              <a:rPr lang="zh-TW" altLang="en-US" dirty="0" smtClean="0"/>
              <a:t>↑  </a:t>
            </a:r>
            <a:r>
              <a:rPr lang="en-US" altLang="zh-TW" dirty="0" smtClean="0"/>
              <a:t>we will use this for hw2-2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385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Praat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Download</a:t>
            </a:r>
          </a:p>
          <a:p>
            <a:pPr lvl="1"/>
            <a:r>
              <a:rPr lang="en-US" altLang="zh-TW" b="1" dirty="0"/>
              <a:t>http://www.fon.hum.uva.nl/praat</a:t>
            </a:r>
            <a:r>
              <a:rPr lang="en-US" altLang="zh-TW" b="1" dirty="0" smtClean="0"/>
              <a:t>/</a:t>
            </a:r>
          </a:p>
          <a:p>
            <a:r>
              <a:rPr lang="en-US" altLang="zh-TW" dirty="0" smtClean="0"/>
              <a:t>How to read a wave file</a:t>
            </a:r>
          </a:p>
          <a:p>
            <a:r>
              <a:rPr lang="en-US" altLang="zh-TW" dirty="0" smtClean="0"/>
              <a:t>How to use it</a:t>
            </a:r>
          </a:p>
          <a:p>
            <a:pPr lvl="1"/>
            <a:r>
              <a:rPr lang="en-US" altLang="zh-TW" dirty="0" smtClean="0"/>
              <a:t>Pitch</a:t>
            </a:r>
          </a:p>
          <a:p>
            <a:pPr lvl="1"/>
            <a:r>
              <a:rPr lang="en-US" altLang="zh-TW" dirty="0" smtClean="0"/>
              <a:t>Intensity</a:t>
            </a:r>
          </a:p>
          <a:p>
            <a:pPr lvl="1"/>
            <a:r>
              <a:rPr lang="en-US" altLang="zh-TW" dirty="0" smtClean="0"/>
              <a:t>Format</a:t>
            </a:r>
          </a:p>
          <a:p>
            <a:r>
              <a:rPr lang="en-US" altLang="zh-TW" dirty="0" smtClean="0"/>
              <a:t>How to label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1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d Line Business 16x9">
  <a:themeElements>
    <a:clrScheme name="茅草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F180B1C-2212-497F-A259-C959ADD048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業務紅線簡報 (寬螢幕)</Template>
  <TotalTime>0</TotalTime>
  <Words>756</Words>
  <Application>Microsoft Office PowerPoint</Application>
  <PresentationFormat>如螢幕大小 (4:3)</PresentationFormat>
  <Paragraphs>209</Paragraphs>
  <Slides>36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37" baseType="lpstr">
      <vt:lpstr>Red Line Business 16x9</vt:lpstr>
      <vt:lpstr>HW2-2 Speech Analysis</vt:lpstr>
      <vt:lpstr>Goal</vt:lpstr>
      <vt:lpstr>Outline</vt:lpstr>
      <vt:lpstr>Before start…</vt:lpstr>
      <vt:lpstr>Before start…</vt:lpstr>
      <vt:lpstr>Before start…</vt:lpstr>
      <vt:lpstr>Some files you need</vt:lpstr>
      <vt:lpstr>Tools for labeling</vt:lpstr>
      <vt:lpstr>Praat</vt:lpstr>
      <vt:lpstr>Praat</vt:lpstr>
      <vt:lpstr>Open a wave file</vt:lpstr>
      <vt:lpstr>View and Edit</vt:lpstr>
      <vt:lpstr>Time and Frequency Domain</vt:lpstr>
      <vt:lpstr>Pitch 音高</vt:lpstr>
      <vt:lpstr>Intensity 音量</vt:lpstr>
      <vt:lpstr>Formant 共鳴</vt:lpstr>
      <vt:lpstr>Reminder</vt:lpstr>
      <vt:lpstr>Label a wave file</vt:lpstr>
      <vt:lpstr>PowerPoint 簡報</vt:lpstr>
      <vt:lpstr>View &amp; Edit</vt:lpstr>
      <vt:lpstr>Before labeling</vt:lpstr>
      <vt:lpstr>Labeling</vt:lpstr>
      <vt:lpstr>After labeling</vt:lpstr>
      <vt:lpstr>Save your Label file</vt:lpstr>
      <vt:lpstr>Part 1 (20%)</vt:lpstr>
      <vt:lpstr>Part 2 (30%)</vt:lpstr>
      <vt:lpstr>Plosive b(ㄅ)</vt:lpstr>
      <vt:lpstr>Plosive p(ㄆ)</vt:lpstr>
      <vt:lpstr>Useful tips</vt:lpstr>
      <vt:lpstr>Part 3 (50%)</vt:lpstr>
      <vt:lpstr>Part 3 (50%)</vt:lpstr>
      <vt:lpstr>Bonus (10%)</vt:lpstr>
      <vt:lpstr>Hint: it’s a movie name which published in the past 2 years.</vt:lpstr>
      <vt:lpstr>Submission Requirements</vt:lpstr>
      <vt:lpstr>If you have any problem…</vt:lpstr>
      <vt:lpstr>Homework 2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2016-04-05T15:21:05Z</dcterms:created>
  <dcterms:modified xsi:type="dcterms:W3CDTF">2016-10-25T16:22:56Z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TC030310239991</vt:lpwstr>
  </property>
</Properties>
</file>