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embeddedFontLst>
    <p:embeddedFont>
      <p:font typeface="Nunito" panose="02020500000000000000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icrosoft JhengHei" panose="020B0604030504040204" pitchFamily="34" charset="-120"/>
      <p:regular r:id="rId50"/>
      <p:bold r:id="rId51"/>
    </p:embeddedFont>
    <p:embeddedFont>
      <p:font typeface="Microsoft JhengHei" panose="020B0604030504040204" pitchFamily="34" charset="-120"/>
      <p:regular r:id="rId50"/>
      <p:bold r:id="rId51"/>
    </p:embeddedFont>
    <p:embeddedFont>
      <p:font typeface="Roboto" panose="02020500000000000000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FCDD4-98C9-4037-B45D-F91D6E8D2BD8}">
  <a:tblStyle styleId="{A17FCDD4-98C9-4037-B45D-F91D6E8D2BD8}" styleName="Table_0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7F4A7C-B6A7-4DA4-99D8-6041D0716D49}" styleName="Table_1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top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bottom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49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00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59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74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30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5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04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42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1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69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0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04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88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3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57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0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7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287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34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16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8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316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85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74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25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257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259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0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22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3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14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10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zh-TW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ero6K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manual/Intro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tudigitalspeechprocessingta@gmail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phonetic_clas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eech.ee.ntu.edu.tw/homework/DSP_HW2-2/" TargetMode="External"/><Relationship Id="rId4" Type="http://schemas.openxmlformats.org/officeDocument/2006/relationships/hyperlink" Target="http://speech.ee.ntu.edu.tw/homework/DSP_HW2-2/syllable.t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200"/>
              <a:t>DSP HW2-2</a:t>
            </a:r>
            <a:r>
              <a:rPr lang="zh-TW"/>
              <a:t/>
            </a:r>
            <a:br>
              <a:rPr lang="zh-TW"/>
            </a:br>
            <a:r>
              <a:rPr lang="zh-TW"/>
              <a:t>Speech Analysis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教授：李琳山</a:t>
            </a:r>
            <a:b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助教：陳冠宇</a:t>
            </a:r>
            <a:b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&amp; Edit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91" name="Shape 191"/>
          <p:cNvGrpSpPr/>
          <p:nvPr/>
        </p:nvGrpSpPr>
        <p:grpSpPr>
          <a:xfrm>
            <a:off x="2086450" y="1494675"/>
            <a:ext cx="4971125" cy="3164324"/>
            <a:chOff x="2168263" y="342825"/>
            <a:chExt cx="4971125" cy="3164324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b="30934"/>
            <a:stretch/>
          </p:blipFill>
          <p:spPr>
            <a:xfrm>
              <a:off x="2168263" y="342825"/>
              <a:ext cx="4971125" cy="3164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/>
            <p:nvPr/>
          </p:nvSpPr>
          <p:spPr>
            <a:xfrm>
              <a:off x="4776125" y="1190275"/>
              <a:ext cx="2363100" cy="3375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and Frequency Domain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238" y="1416400"/>
            <a:ext cx="6063525" cy="34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音高 (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pitch</a:t>
            </a:r>
            <a:r>
              <a:rPr 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875" y="1386625"/>
            <a:ext cx="5378375" cy="3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音量(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-&gt;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Intensity </a:t>
            </a:r>
            <a:r>
              <a:rPr 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b="1" i="1"/>
              <a:t/>
            </a:r>
            <a:br>
              <a:rPr lang="zh-TW" b="1" i="1"/>
            </a:br>
            <a:endParaRPr lang="zh-TW" b="1" i="1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438" y="1376700"/>
            <a:ext cx="5378375" cy="35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共鳴 (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formants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00" y="1366750"/>
            <a:ext cx="5420375" cy="35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b="1" i="1" dirty="0">
                <a:solidFill>
                  <a:srgbClr val="000000"/>
                </a:solidFill>
              </a:rPr>
              <a:t>Intensity:</a:t>
            </a:r>
            <a:r>
              <a:rPr lang="zh-TW" sz="2400" dirty="0">
                <a:solidFill>
                  <a:srgbClr val="000000"/>
                </a:solidFill>
              </a:rPr>
              <a:t> </a:t>
            </a:r>
            <a:r>
              <a:rPr lang="zh-TW" sz="2000" dirty="0">
                <a:solidFill>
                  <a:srgbClr val="000000"/>
                </a:solidFill>
              </a:rPr>
              <a:t>power of all frequency components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Two acoustic signals may have the same intensity but different frequency components.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b="1" i="1" dirty="0">
                <a:solidFill>
                  <a:srgbClr val="000000"/>
                </a:solidFill>
              </a:rPr>
              <a:t>Formant:</a:t>
            </a:r>
            <a:r>
              <a:rPr lang="zh-TW" sz="2400" dirty="0">
                <a:solidFill>
                  <a:srgbClr val="000000"/>
                </a:solidFill>
              </a:rPr>
              <a:t> </a:t>
            </a:r>
            <a:r>
              <a:rPr lang="zh-TW" sz="2000" dirty="0">
                <a:solidFill>
                  <a:srgbClr val="000000"/>
                </a:solidFill>
              </a:rPr>
              <a:t>acoustic resonance, measured by the peak in the frequency spectrum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You should not  trust the formant detection output for unvoiced initials.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(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Annotate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TestGrid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38488"/>
          <a:stretch/>
        </p:blipFill>
        <p:spPr>
          <a:xfrm>
            <a:off x="2247525" y="1406475"/>
            <a:ext cx="4107400" cy="35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4398800" y="3255625"/>
            <a:ext cx="19959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448450" y="3652800"/>
            <a:ext cx="16683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021500" y="316625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021500" y="359670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Create one interval tier named RCDIF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No point tiers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2518488"/>
            <a:ext cx="66103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With </a:t>
            </a:r>
            <a:r>
              <a:rPr lang="zh-TW" sz="2400" b="1" dirty="0">
                <a:solidFill>
                  <a:srgbClr val="000000"/>
                </a:solidFill>
              </a:rPr>
              <a:t>BOTH</a:t>
            </a:r>
            <a:r>
              <a:rPr lang="zh-TW" sz="2400" dirty="0">
                <a:solidFill>
                  <a:srgbClr val="000000"/>
                </a:solidFill>
              </a:rPr>
              <a:t> objects selected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</a:t>
            </a:r>
            <a:r>
              <a:rPr lang="zh-TW" sz="2400" b="1" i="1" dirty="0">
                <a:solidFill>
                  <a:srgbClr val="000000"/>
                </a:solidFill>
              </a:rPr>
              <a:t>View &amp; Edit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l="3099" r="6525" b="12595"/>
          <a:stretch/>
        </p:blipFill>
        <p:spPr>
          <a:xfrm>
            <a:off x="3807875" y="1939200"/>
            <a:ext cx="4516975" cy="2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2891" t="10514" r="2608"/>
          <a:stretch/>
        </p:blipFill>
        <p:spPr>
          <a:xfrm>
            <a:off x="1701950" y="1383175"/>
            <a:ext cx="5740101" cy="3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Outline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Introduction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Praat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Homework Problems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Submission Requirements</a:t>
            </a: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on spectrogram for your boundary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Add the boundary by clicking the small circle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Remove by choosing “Boundary/Remove”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Drag you boundaries to be more accurate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between your boundary and type in your label (according to the “Syllable table”)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Listen to your label by clicking the number (interval time) below </a:t>
            </a:r>
            <a:r>
              <a:rPr lang="zh-TW" sz="2000" dirty="0" smtClean="0">
                <a:solidFill>
                  <a:srgbClr val="000000"/>
                </a:solidFill>
              </a:rPr>
              <a:t>it</a:t>
            </a: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labeling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10530" b="1564"/>
          <a:stretch/>
        </p:blipFill>
        <p:spPr>
          <a:xfrm>
            <a:off x="487713" y="1408725"/>
            <a:ext cx="8168576" cy="34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your Label file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Save your TextGrid object as short text file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000">
                <a:solidFill>
                  <a:srgbClr val="000000"/>
                </a:solidFill>
              </a:rPr>
              <a:t>File should be “.TextGrid” not “.Collection”</a:t>
            </a: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endParaRPr lang="zh-TW" sz="2400">
              <a:solidFill>
                <a:srgbClr val="000000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35182"/>
          <a:stretch/>
        </p:blipFill>
        <p:spPr>
          <a:xfrm>
            <a:off x="1538400" y="2458325"/>
            <a:ext cx="6305550" cy="22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1 (20%)</a:t>
            </a:r>
            <a:br>
              <a:rPr lang="zh-TW"/>
            </a:br>
            <a:endParaRPr lang="zh-TW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Choose your wave files from directories according to your student ID (</a:t>
            </a:r>
            <a:r>
              <a:rPr lang="zh-TW" sz="15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https://goo.gl/ero6Ka</a:t>
            </a:r>
            <a:r>
              <a:rPr lang="zh-TW" sz="2400" dirty="0">
                <a:solidFill>
                  <a:srgbClr val="000000"/>
                </a:solidFill>
              </a:rPr>
              <a:t>).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 must submit at least 5 fully labeled TextGrid files (</a:t>
            </a:r>
            <a:r>
              <a:rPr lang="zh-TW" sz="2400" b="1" dirty="0">
                <a:solidFill>
                  <a:srgbClr val="000000"/>
                </a:solidFill>
              </a:rPr>
              <a:t>along with their wave files</a:t>
            </a:r>
            <a:r>
              <a:rPr lang="zh-TW" sz="2400" dirty="0">
                <a:solidFill>
                  <a:srgbClr val="000000"/>
                </a:solidFill>
              </a:rPr>
              <a:t>).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These 5 files should contain the initial/final labels you use in part 2.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2 (30%)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Choose at least 2 initials from the 4 classes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(Plosive, Fricative, Affricate, Nasal)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For each of these 8 initials, create a table that contains at least 2 screenshots of its label.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Please show intensity and formant.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example：Plosive b (ㄅ)</a:t>
            </a:r>
          </a:p>
        </p:txBody>
      </p:sp>
      <p:graphicFrame>
        <p:nvGraphicFramePr>
          <p:cNvPr id="302" name="Shape 302"/>
          <p:cNvGraphicFramePr/>
          <p:nvPr/>
        </p:nvGraphicFramePr>
        <p:xfrm>
          <a:off x="1676550" y="1379122"/>
          <a:ext cx="5790900" cy="3291860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b(ㄅ)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3344"/>
          <a:stretch/>
        </p:blipFill>
        <p:spPr>
          <a:xfrm>
            <a:off x="4944925" y="1934000"/>
            <a:ext cx="76487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l="37005" t="39742" r="55906" b="13140"/>
          <a:stretch/>
        </p:blipFill>
        <p:spPr>
          <a:xfrm>
            <a:off x="6404575" y="1934000"/>
            <a:ext cx="764874" cy="27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example：Plosive p (ㄆ)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1676550" y="1379122"/>
          <a:ext cx="5790900" cy="3291860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indent="16700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pp(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ㄆ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t="3716"/>
          <a:stretch/>
        </p:blipFill>
        <p:spPr>
          <a:xfrm>
            <a:off x="4883000" y="1935000"/>
            <a:ext cx="826500" cy="2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t="4561" b="9"/>
          <a:stretch/>
        </p:blipFill>
        <p:spPr>
          <a:xfrm>
            <a:off x="6321100" y="1935000"/>
            <a:ext cx="826500" cy="26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 tips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Zoom in and Zoom out.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show all or selection part in Praat by clicking the buttons on the lower-left corner of spectrograms.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In your chosen directory.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“NTU_XXXXX_phn2file” lists all files containing each phone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“NTU_XXXXX_file2phn” lists all phones contained in each file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3 (50%)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(20%) What are the consistencies of the spectrogram in each phonetic class? (Plosive, Fricative, Affricate, Nasal)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(10%) Is the boundary between neighboring initial and final clear? What is the benefit of using “right-context dependent” initial model (ex: sh_a) instead of pure initial model (ex: sh) to model initials?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3 (50%)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</a:rPr>
              <a:t>3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(</a:t>
            </a:r>
            <a:r>
              <a:rPr lang="zh-TW" sz="2400" dirty="0">
                <a:solidFill>
                  <a:srgbClr val="000000"/>
                </a:solidFill>
              </a:rPr>
              <a:t>10%) What are the differences when pronouncing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</a:t>
            </a:r>
            <a:r>
              <a:rPr lang="zh-TW" sz="2400" dirty="0" smtClean="0">
                <a:solidFill>
                  <a:srgbClr val="000000"/>
                </a:solidFill>
              </a:rPr>
              <a:t>ㄅ </a:t>
            </a:r>
            <a:r>
              <a:rPr lang="zh-TW" sz="2400" dirty="0">
                <a:solidFill>
                  <a:srgbClr val="000000"/>
                </a:solidFill>
              </a:rPr>
              <a:t>&amp; ㄆ? How can you tell the differences in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spectrogram </a:t>
            </a:r>
            <a:r>
              <a:rPr lang="zh-TW" sz="2400" dirty="0">
                <a:solidFill>
                  <a:srgbClr val="000000"/>
                </a:solidFill>
              </a:rPr>
              <a:t>for ㄅ &amp; ㄆ? (You may also want to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compare </a:t>
            </a:r>
            <a:r>
              <a:rPr lang="zh-TW" sz="2400" dirty="0">
                <a:solidFill>
                  <a:srgbClr val="000000"/>
                </a:solidFill>
              </a:rPr>
              <a:t>ㄉ &amp; ㄊ, ㄍ &amp; ㄎ respectively)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4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(</a:t>
            </a:r>
            <a:r>
              <a:rPr lang="zh-TW" sz="2400" dirty="0">
                <a:solidFill>
                  <a:srgbClr val="000000"/>
                </a:solidFill>
              </a:rPr>
              <a:t>10%) Take a look at the spectrogram of finals. Is there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any </a:t>
            </a:r>
            <a:r>
              <a:rPr lang="zh-TW" sz="2400" dirty="0">
                <a:solidFill>
                  <a:srgbClr val="000000"/>
                </a:solidFill>
              </a:rPr>
              <a:t>simple rules to discriminate initials from finals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provided </a:t>
            </a:r>
            <a:r>
              <a:rPr lang="zh-TW" sz="2400" dirty="0">
                <a:solidFill>
                  <a:srgbClr val="000000"/>
                </a:solidFill>
              </a:rPr>
              <a:t>only spectrogram?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Analyze speech signal from spectrogram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Try to distinguish different initials(</a:t>
            </a:r>
            <a:r>
              <a:rPr 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聲母</a:t>
            </a:r>
            <a:r>
              <a:rPr lang="zh-TW" sz="2400" dirty="0">
                <a:solidFill>
                  <a:srgbClr val="000000"/>
                </a:solidFill>
              </a:rPr>
              <a:t>) and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finals(</a:t>
            </a:r>
            <a:r>
              <a:rPr 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韻母</a:t>
            </a:r>
            <a:r>
              <a:rPr lang="zh-TW" sz="2400" dirty="0">
                <a:solidFill>
                  <a:srgbClr val="000000"/>
                </a:solidFill>
              </a:rPr>
              <a:t>) on spectrogram.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Right-Context-Dependent Initial Final (RCDIF)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t_i for ㄊ followed by finals starting with 一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ex 1：ㄊㄧ = t_i  i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ex 2：ㄊㄚ = t_a a</a:t>
            </a: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following is a speech analysis plot for a Chinese word composed of 4 characters. Each character is composed of an initial and a final.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Guess what the word is and describe your reasoning.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(Score: reasoning 8%, correct answer 2%)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If you cannot figure out the word, you can guess the phonetic class or initial/finals.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For example, your answer can be “l_i, i, sic_a, au” or “plosive, diphthong, plosive, monophthong”.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Hint: it’s a </a:t>
            </a:r>
            <a:r>
              <a:rPr lang="en-US" altLang="zh-TW" sz="2400" dirty="0" smtClean="0">
                <a:solidFill>
                  <a:srgbClr val="000000"/>
                </a:solidFill>
              </a:rPr>
              <a:t>movie</a:t>
            </a:r>
            <a:r>
              <a:rPr lang="zh-TW" sz="2400" dirty="0" smtClean="0">
                <a:solidFill>
                  <a:srgbClr val="000000"/>
                </a:solidFill>
              </a:rPr>
              <a:t> </a:t>
            </a:r>
            <a:r>
              <a:rPr lang="zh-TW" sz="2400" dirty="0">
                <a:solidFill>
                  <a:srgbClr val="000000"/>
                </a:solidFill>
              </a:rPr>
              <a:t>name which published in </a:t>
            </a:r>
            <a:r>
              <a:rPr lang="zh-TW" sz="2400" dirty="0" smtClean="0">
                <a:solidFill>
                  <a:srgbClr val="000000"/>
                </a:solidFill>
              </a:rPr>
              <a:t>201</a:t>
            </a:r>
            <a:r>
              <a:rPr lang="en-US" altLang="zh-TW" sz="2400" dirty="0" smtClean="0">
                <a:solidFill>
                  <a:srgbClr val="000000"/>
                </a:solidFill>
              </a:rPr>
              <a:t>8</a:t>
            </a:r>
            <a:r>
              <a:rPr lang="zh-TW" sz="2400" dirty="0" smtClean="0">
                <a:solidFill>
                  <a:srgbClr val="000000"/>
                </a:solidFill>
              </a:rPr>
              <a:t> </a:t>
            </a:r>
            <a:r>
              <a:rPr lang="zh-TW" sz="2400" dirty="0">
                <a:solidFill>
                  <a:srgbClr val="000000"/>
                </a:solidFill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34" y="1800200"/>
            <a:ext cx="7559675" cy="32114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Submission Requirements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5 TextGrid files (each along with its wave file).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the “.TextGrid” &amp; “.wav” filenames should be the same.</a:t>
            </a:r>
            <a:br>
              <a:rPr lang="zh-TW" sz="2000" dirty="0">
                <a:solidFill>
                  <a:srgbClr val="000000"/>
                </a:solidFill>
              </a:rPr>
            </a:br>
            <a:endParaRPr lang="zh-TW" sz="20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1 report (in PDF format).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the filename should be hw2-2_bXXXXXXXX.pdf (your student ID).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Submission Requirements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</a:rPr>
              <a:t>3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Put </a:t>
            </a:r>
            <a:r>
              <a:rPr lang="zh-TW" sz="2400" dirty="0">
                <a:solidFill>
                  <a:srgbClr val="000000"/>
                </a:solidFill>
              </a:rPr>
              <a:t>those </a:t>
            </a:r>
            <a:r>
              <a:rPr lang="zh-TW" sz="2400" dirty="0">
                <a:solidFill>
                  <a:srgbClr val="FF0000"/>
                </a:solidFill>
              </a:rPr>
              <a:t>11 files in a folder</a:t>
            </a:r>
            <a:r>
              <a:rPr lang="zh-TW" sz="2400" dirty="0">
                <a:solidFill>
                  <a:srgbClr val="000000"/>
                </a:solidFill>
              </a:rPr>
              <a:t>, compress the folder to 1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</a:t>
            </a:r>
            <a:r>
              <a:rPr lang="zh-TW" sz="2400" dirty="0" smtClean="0">
                <a:solidFill>
                  <a:srgbClr val="000000"/>
                </a:solidFill>
              </a:rPr>
              <a:t>zip </a:t>
            </a:r>
            <a:r>
              <a:rPr lang="zh-TW" sz="2400" dirty="0">
                <a:solidFill>
                  <a:srgbClr val="000000"/>
                </a:solidFill>
              </a:rPr>
              <a:t>file and upload it to </a:t>
            </a:r>
            <a:r>
              <a:rPr lang="zh-TW" sz="2400" dirty="0">
                <a:solidFill>
                  <a:srgbClr val="FF0000"/>
                </a:solidFill>
              </a:rPr>
              <a:t>ceiba</a:t>
            </a:r>
            <a:r>
              <a:rPr lang="zh-TW" sz="2400" dirty="0">
                <a:solidFill>
                  <a:srgbClr val="000000"/>
                </a:solidFill>
              </a:rPr>
              <a:t>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    </a:t>
            </a:r>
            <a:r>
              <a:rPr lang="zh-TW" sz="2000" dirty="0" smtClean="0">
                <a:solidFill>
                  <a:srgbClr val="000000"/>
                </a:solidFill>
              </a:rPr>
              <a:t>● </a:t>
            </a:r>
            <a:r>
              <a:rPr lang="zh-TW" sz="2000" dirty="0">
                <a:solidFill>
                  <a:srgbClr val="000000"/>
                </a:solidFill>
              </a:rPr>
              <a:t>Folder name should be </a:t>
            </a:r>
            <a:r>
              <a:rPr lang="zh-TW" sz="2000" dirty="0" smtClean="0">
                <a:solidFill>
                  <a:srgbClr val="000000"/>
                </a:solidFill>
              </a:rPr>
              <a:t>bXXXXXXXX  </a:t>
            </a:r>
            <a:r>
              <a:rPr lang="zh-TW" sz="1500" dirty="0">
                <a:solidFill>
                  <a:srgbClr val="000000"/>
                </a:solidFill>
              </a:rPr>
              <a:t>(e.g. </a:t>
            </a:r>
            <a:r>
              <a:rPr lang="zh-TW" sz="1500" dirty="0" smtClean="0">
                <a:solidFill>
                  <a:srgbClr val="000000"/>
                </a:solidFill>
              </a:rPr>
              <a:t>b</a:t>
            </a:r>
            <a:r>
              <a:rPr lang="zh-TW" sz="1500" dirty="0">
                <a:solidFill>
                  <a:srgbClr val="000000"/>
                </a:solidFill>
              </a:rPr>
              <a:t>02901000)</a:t>
            </a:r>
            <a:br>
              <a:rPr lang="zh-TW" sz="15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</a:rPr>
              <a:t>     </a:t>
            </a:r>
            <a:r>
              <a:rPr lang="zh-TW" sz="2000" dirty="0" smtClean="0">
                <a:solidFill>
                  <a:srgbClr val="000000"/>
                </a:solidFill>
              </a:rPr>
              <a:t>● .</a:t>
            </a:r>
            <a:r>
              <a:rPr lang="zh-TW" sz="2000" dirty="0">
                <a:solidFill>
                  <a:srgbClr val="000000"/>
                </a:solidFill>
              </a:rPr>
              <a:t>zip </a:t>
            </a:r>
            <a:r>
              <a:rPr lang="zh-TW" sz="2000" dirty="0" smtClean="0">
                <a:solidFill>
                  <a:srgbClr val="000000"/>
                </a:solidFill>
              </a:rPr>
              <a:t>only</a:t>
            </a:r>
            <a:r>
              <a:rPr lang="zh-TW" sz="2000" dirty="0">
                <a:solidFill>
                  <a:srgbClr val="000000"/>
                </a:solidFill>
              </a:rPr>
              <a:t/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      </a:t>
            </a:r>
            <a:r>
              <a:rPr lang="zh-TW" sz="2000" dirty="0" smtClean="0">
                <a:solidFill>
                  <a:srgbClr val="000000"/>
                </a:solidFill>
              </a:rPr>
              <a:t>● </a:t>
            </a:r>
            <a:r>
              <a:rPr lang="zh-TW" sz="2000" dirty="0">
                <a:solidFill>
                  <a:srgbClr val="FF0000"/>
                </a:solidFill>
              </a:rPr>
              <a:t>20%</a:t>
            </a:r>
            <a:r>
              <a:rPr lang="zh-TW" sz="2000" dirty="0">
                <a:solidFill>
                  <a:srgbClr val="000000"/>
                </a:solidFill>
              </a:rPr>
              <a:t> of the final score will be taken off for wrong format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If you have any problem…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Look up the Praat introduction website.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800" u="sng" dirty="0">
                <a:solidFill>
                  <a:schemeClr val="hlink"/>
                </a:solidFill>
                <a:hlinkClick r:id="rId3"/>
              </a:rPr>
              <a:t>http://www.fon.hum.uva.nl/praat/manual/Intro.html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Contact the TA 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email：</a:t>
            </a:r>
            <a:r>
              <a:rPr lang="zh-TW" sz="2400" u="sng" dirty="0">
                <a:solidFill>
                  <a:schemeClr val="accent5"/>
                </a:solidFill>
                <a:hlinkClick r:id="rId4"/>
              </a:rPr>
              <a:t>ntudigitalspeechprocessingta@gmail.com</a:t>
            </a:r>
            <a:r>
              <a:rPr lang="zh-TW" sz="2400" dirty="0">
                <a:solidFill>
                  <a:srgbClr val="000000"/>
                </a:solidFill>
              </a:rPr>
              <a:t> 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title:  [HW2-2] bxxxxxxxx (your student number)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Homework 2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Your can submit either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HW 2-1 (HMM Training and Testing)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HW 2-2 (Speech Analysis)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 can also submit both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higher grade of the two will count as your final score for HW2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b="1" dirty="0">
                <a:solidFill>
                  <a:srgbClr val="000000"/>
                </a:solidFill>
              </a:rPr>
              <a:t>Deadline: To be discussed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000" b="1" i="1" dirty="0">
                <a:solidFill>
                  <a:srgbClr val="FF0000"/>
                </a:solidFill>
              </a:rPr>
              <a:t>10% </a:t>
            </a:r>
            <a:r>
              <a:rPr lang="zh-TW" sz="2000" dirty="0">
                <a:solidFill>
                  <a:srgbClr val="000000"/>
                </a:solidFill>
              </a:rPr>
              <a:t>of the final score will be taken off for each day of late submission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classification of consonants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endParaRPr lang="zh-TW" sz="24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classification of vowels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val="1435104202"/>
              </p:ext>
            </p:extLst>
          </p:nvPr>
        </p:nvGraphicFramePr>
        <p:xfrm>
          <a:off x="1532412" y="1983153"/>
          <a:ext cx="5504050" cy="1280200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7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u="none" strike="noStrike" cap="none" dirty="0">
                          <a:solidFill>
                            <a:srgbClr val="000000"/>
                          </a:solidFill>
                        </a:rPr>
                        <a:t>Plosive/Stop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爆破音/塞音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ㄅㄆㄉㄊㄍㄎ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Fricative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擦音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ㄈㄏㄒㄕㄙ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Affricate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塞擦音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ㄐㄑㄓㄔㄗㄘ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Nasal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ㄇㄋ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9" name="Shape 149"/>
          <p:cNvGraphicFramePr/>
          <p:nvPr>
            <p:extLst>
              <p:ext uri="{D42A27DB-BD31-4B8C-83A1-F6EECF244321}">
                <p14:modId xmlns:p14="http://schemas.microsoft.com/office/powerpoint/2010/main" val="66361046"/>
              </p:ext>
            </p:extLst>
          </p:nvPr>
        </p:nvGraphicFramePr>
        <p:xfrm>
          <a:off x="1532412" y="3616900"/>
          <a:ext cx="5504050" cy="772800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Monophthong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單母音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ㄧㄨㄩㄚㄛㄜㄦ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Diphthong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雙母音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ㄞㄟㄠㄡ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 useful information about labeling.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“sil”  </a:t>
            </a: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silence.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“sp”</a:t>
            </a: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for short pause.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fricative/affricate initials </a:t>
            </a:r>
            <a:b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 not contain voicing parts.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plosive initials contain closure </a:t>
            </a:r>
            <a:b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 aspiration period.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37499" t="40274" r="30607" b="17201"/>
          <a:stretch/>
        </p:blipFill>
        <p:spPr>
          <a:xfrm>
            <a:off x="4711050" y="1957600"/>
            <a:ext cx="3695651" cy="29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Some files you need</a:t>
            </a:r>
            <a:br>
              <a:rPr lang="zh-TW"/>
            </a:br>
            <a:endParaRPr lang="zh-TW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9150" y="1483349"/>
            <a:ext cx="7505700" cy="29433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Phonetic class table (聲韻母表):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3"/>
              </a:rPr>
              <a:t>http://speech.ee.ntu.edu.tw/homework/DSP_HW2-2/phonetic_class.pdf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Syllable table (標註模式):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4"/>
              </a:rPr>
              <a:t>http://speech.ee.ntu.edu.tw/homework/DSP_HW2-2/syllable.txt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Audio data &amp; FAQ: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5"/>
              </a:rPr>
              <a:t>http://speech.ee.ntu.edu.tw/homework/DSP_HW2-2/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Download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u="sng" dirty="0">
                <a:solidFill>
                  <a:schemeClr val="hlink"/>
                </a:solidFill>
                <a:hlinkClick r:id="rId3"/>
              </a:rPr>
              <a:t>http://www.fon.hum.uva.nl/praat/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read a wave file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use it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label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2118874" y="845600"/>
            <a:ext cx="6424900" cy="3811026"/>
            <a:chOff x="2118874" y="845600"/>
            <a:chExt cx="6424900" cy="3811026"/>
          </a:xfrm>
        </p:grpSpPr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8874" y="845601"/>
              <a:ext cx="6424900" cy="381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/>
            <p:nvPr/>
          </p:nvSpPr>
          <p:spPr>
            <a:xfrm>
              <a:off x="2118875" y="845600"/>
              <a:ext cx="3292358" cy="356333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from file (.wav  file)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83" name="Shape 183"/>
          <p:cNvGrpSpPr/>
          <p:nvPr/>
        </p:nvGrpSpPr>
        <p:grpSpPr>
          <a:xfrm>
            <a:off x="1869486" y="1437747"/>
            <a:ext cx="5478676" cy="3466196"/>
            <a:chOff x="2310250" y="2033575"/>
            <a:chExt cx="4739749" cy="2914975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10250" y="2033575"/>
              <a:ext cx="4739749" cy="291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2730650" y="2481125"/>
              <a:ext cx="3803100" cy="2283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618</Words>
  <Application>Microsoft Office PowerPoint</Application>
  <PresentationFormat>如螢幕大小 (16:9)</PresentationFormat>
  <Paragraphs>138</Paragraphs>
  <Slides>35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Nunito</vt:lpstr>
      <vt:lpstr>Cambria</vt:lpstr>
      <vt:lpstr>Calibri</vt:lpstr>
      <vt:lpstr>Microsoft JhengHei</vt:lpstr>
      <vt:lpstr>Microsoft JhengHei</vt:lpstr>
      <vt:lpstr>Arial</vt:lpstr>
      <vt:lpstr>Roboto</vt:lpstr>
      <vt:lpstr>Shift</vt:lpstr>
      <vt:lpstr>DSP HW2-2 Speech Analysis</vt:lpstr>
      <vt:lpstr>Outline</vt:lpstr>
      <vt:lpstr>Introduction </vt:lpstr>
      <vt:lpstr>Introduction</vt:lpstr>
      <vt:lpstr>Introduction</vt:lpstr>
      <vt:lpstr>Some files you need </vt:lpstr>
      <vt:lpstr>Praat </vt:lpstr>
      <vt:lpstr>Praat </vt:lpstr>
      <vt:lpstr>Praat - Read from file (.wav  file) </vt:lpstr>
      <vt:lpstr>Praat - click View &amp; Edit </vt:lpstr>
      <vt:lpstr>Praat - Time and Frequency Domain </vt:lpstr>
      <vt:lpstr>Praat - Pitch 音高 ( pitch -&gt; Show pitch ) </vt:lpstr>
      <vt:lpstr>Praat - Intensity 音量( Intensity -&gt;Show Intensity ) </vt:lpstr>
      <vt:lpstr>Praat - Formant 共鳴 (Formant -&gt; Show formants) </vt:lpstr>
      <vt:lpstr>Praat - Reminder </vt:lpstr>
      <vt:lpstr>Praat - Label a wave file (Annotate -&gt; To TestGrid)  </vt:lpstr>
      <vt:lpstr>Praat - Label a wave file  </vt:lpstr>
      <vt:lpstr>Praat - Label a wave file  </vt:lpstr>
      <vt:lpstr>Praat - Label a wave file  </vt:lpstr>
      <vt:lpstr>Praat - Label a wave file  </vt:lpstr>
      <vt:lpstr>Praat - After labeling  </vt:lpstr>
      <vt:lpstr>Praat - Save your Label file  </vt:lpstr>
      <vt:lpstr>Report - Part 1 (20%) </vt:lpstr>
      <vt:lpstr>Report - Part 2 (30%)</vt:lpstr>
      <vt:lpstr>Part 2 - example：Plosive b (ㄅ)</vt:lpstr>
      <vt:lpstr>Part 2 - example：Plosive p (ㄆ)</vt:lpstr>
      <vt:lpstr>Part 2 - Useful tips</vt:lpstr>
      <vt:lpstr>Report - Part 3 (50%)</vt:lpstr>
      <vt:lpstr>Report - Part 3 (50%)</vt:lpstr>
      <vt:lpstr>Report - Bonus (10%)</vt:lpstr>
      <vt:lpstr>Report - Bonus (10%)</vt:lpstr>
      <vt:lpstr>Submission Requirements</vt:lpstr>
      <vt:lpstr>Submission Requirements</vt:lpstr>
      <vt:lpstr>If you have any problem…</vt:lpstr>
      <vt:lpstr>Homework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HW2-2 Speech Analysis</dc:title>
  <cp:lastModifiedBy>gary</cp:lastModifiedBy>
  <cp:revision>6</cp:revision>
  <dcterms:modified xsi:type="dcterms:W3CDTF">2018-04-20T16:23:51Z</dcterms:modified>
</cp:coreProperties>
</file>