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2"/>
  </p:notesMasterIdLst>
  <p:handoutMasterIdLst>
    <p:handoutMasterId r:id="rId13"/>
  </p:handoutMasterIdLst>
  <p:sldIdLst>
    <p:sldId id="294" r:id="rId3"/>
    <p:sldId id="308" r:id="rId4"/>
    <p:sldId id="330" r:id="rId5"/>
    <p:sldId id="323" r:id="rId6"/>
    <p:sldId id="331" r:id="rId7"/>
    <p:sldId id="327" r:id="rId8"/>
    <p:sldId id="314" r:id="rId9"/>
    <p:sldId id="332" r:id="rId10"/>
    <p:sldId id="324" r:id="rId11"/>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1651">
          <p15:clr>
            <a:srgbClr val="A4A3A4"/>
          </p15:clr>
        </p15:guide>
        <p15:guide id="2" pos="1066">
          <p15:clr>
            <a:srgbClr val="A4A3A4"/>
          </p15:clr>
        </p15:guide>
        <p15:guide id="3" pos="444">
          <p15:clr>
            <a:srgbClr val="A4A3A4"/>
          </p15:clr>
        </p15:guide>
        <p15:guide id="4" pos="1753">
          <p15:clr>
            <a:srgbClr val="A4A3A4"/>
          </p15:clr>
        </p15:guide>
        <p15:guide id="5" pos="332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94718" autoAdjust="0"/>
  </p:normalViewPr>
  <p:slideViewPr>
    <p:cSldViewPr>
      <p:cViewPr varScale="1">
        <p:scale>
          <a:sx n="89" d="100"/>
          <a:sy n="89" d="100"/>
        </p:scale>
        <p:origin x="1891" y="103"/>
      </p:cViewPr>
      <p:guideLst>
        <p:guide orient="horz" pos="1651"/>
        <p:guide pos="1066"/>
        <p:guide pos="444"/>
        <p:guide pos="1753"/>
        <p:guide pos="3322"/>
      </p:guideLst>
    </p:cSldViewPr>
  </p:slideViewPr>
  <p:notesTextViewPr>
    <p:cViewPr>
      <p:scale>
        <a:sx n="100" d="100"/>
        <a:sy n="100" d="100"/>
      </p:scale>
      <p:origin x="0" y="0"/>
    </p:cViewPr>
  </p:notesTextViewPr>
  <p:sorterViewPr>
    <p:cViewPr>
      <p:scale>
        <a:sx n="106" d="100"/>
        <a:sy n="106" d="100"/>
      </p:scale>
      <p:origin x="0" y="0"/>
    </p:cViewPr>
  </p:sorterViewPr>
  <p:notesViewPr>
    <p:cSldViewPr>
      <p:cViewPr varScale="1">
        <p:scale>
          <a:sx n="56" d="100"/>
          <a:sy n="56" d="100"/>
        </p:scale>
        <p:origin x="-3288"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投影片編號版面配置區 4"/>
          <p:cNvSpPr>
            <a:spLocks noGrp="1"/>
          </p:cNvSpPr>
          <p:nvPr>
            <p:ph type="sldNum" sz="quarter" idx="3"/>
          </p:nvPr>
        </p:nvSpPr>
        <p:spPr>
          <a:xfrm>
            <a:off x="3830885" y="9430218"/>
            <a:ext cx="2946400" cy="496412"/>
          </a:xfrm>
          <a:prstGeom prst="rect">
            <a:avLst/>
          </a:prstGeom>
        </p:spPr>
        <p:txBody>
          <a:bodyPr vert="horz" lIns="91440" tIns="45720" rIns="91440" bIns="45720" rtlCol="0" anchor="b"/>
          <a:lstStyle>
            <a:lvl1pPr algn="r">
              <a:defRPr sz="1200">
                <a:latin typeface="Arial" pitchFamily="34" charset="0"/>
              </a:defRPr>
            </a:lvl1pPr>
          </a:lstStyle>
          <a:p>
            <a:pPr>
              <a:defRPr/>
            </a:pPr>
            <a:fld id="{95083CF9-D66E-42BE-936D-ABE33566950E}" type="slidenum">
              <a:rPr lang="zh-TW" altLang="en-US"/>
              <a:pPr>
                <a:defRPr/>
              </a:pPr>
              <a:t>‹#›</a:t>
            </a:fld>
            <a:endParaRPr lang="zh-TW" altLang="en-US"/>
          </a:p>
        </p:txBody>
      </p:sp>
      <p:sp>
        <p:nvSpPr>
          <p:cNvPr id="2" name="日期版面配置區 1"/>
          <p:cNvSpPr>
            <a:spLocks noGrp="1"/>
          </p:cNvSpPr>
          <p:nvPr>
            <p:ph type="dt" sz="quarter" idx="1"/>
          </p:nvPr>
        </p:nvSpPr>
        <p:spPr>
          <a:xfrm>
            <a:off x="3830885" y="0"/>
            <a:ext cx="2946400" cy="496412"/>
          </a:xfrm>
          <a:prstGeom prst="rect">
            <a:avLst/>
          </a:prstGeom>
        </p:spPr>
        <p:txBody>
          <a:bodyPr vert="horz" lIns="91440" tIns="45720" rIns="91440" bIns="45720" rtlCol="0"/>
          <a:lstStyle>
            <a:lvl1pPr algn="r">
              <a:defRPr sz="1200">
                <a:latin typeface="Arial" pitchFamily="34" charset="0"/>
              </a:defRPr>
            </a:lvl1pPr>
          </a:lstStyle>
          <a:p>
            <a:pPr>
              <a:defRPr/>
            </a:pPr>
            <a:fld id="{27E974AF-5B8E-4695-B97F-2B58B28CE259}" type="datetimeFigureOut">
              <a:rPr lang="zh-TW" altLang="en-US">
                <a:solidFill>
                  <a:schemeClr val="bg1">
                    <a:lumMod val="65000"/>
                  </a:schemeClr>
                </a:solidFill>
              </a:rPr>
              <a:pPr>
                <a:defRPr/>
              </a:pPr>
              <a:t>2019/10/09</a:t>
            </a:fld>
            <a:endParaRPr lang="zh-TW" altLang="en-US">
              <a:solidFill>
                <a:schemeClr val="bg1">
                  <a:lumMod val="65000"/>
                </a:schemeClr>
              </a:solidFill>
            </a:endParaRPr>
          </a:p>
        </p:txBody>
      </p:sp>
      <p:sp>
        <p:nvSpPr>
          <p:cNvPr id="3" name="頁首版面配置區 2"/>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atin typeface="Arial" pitchFamily="34" charset="0"/>
              </a:defRPr>
            </a:lvl1pPr>
          </a:lstStyle>
          <a:p>
            <a:pPr>
              <a:defRPr/>
            </a:pPr>
            <a:r>
              <a:rPr lang="en-US" altLang="zh-TW">
                <a:solidFill>
                  <a:schemeClr val="bg1">
                    <a:lumMod val="65000"/>
                  </a:schemeClr>
                </a:solidFill>
              </a:rPr>
              <a:t>16.0</a:t>
            </a:r>
            <a:endParaRPr lang="zh-TW" altLang="en-US">
              <a:solidFill>
                <a:schemeClr val="bg1">
                  <a:lumMod val="65000"/>
                </a:schemeClr>
              </a:solidFill>
            </a:endParaRPr>
          </a:p>
        </p:txBody>
      </p:sp>
    </p:spTree>
    <p:extLst>
      <p:ext uri="{BB962C8B-B14F-4D97-AF65-F5344CB8AC3E}">
        <p14:creationId xmlns:p14="http://schemas.microsoft.com/office/powerpoint/2010/main" val="68179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defTabSz="927100">
              <a:defRPr sz="1300">
                <a:latin typeface="Arial" charset="0"/>
              </a:defRPr>
            </a:lvl1pPr>
          </a:lstStyle>
          <a:p>
            <a:pPr>
              <a:defRPr/>
            </a:pPr>
            <a:endParaRPr lang="en-US" altLang="zh-TW"/>
          </a:p>
        </p:txBody>
      </p:sp>
      <p:sp>
        <p:nvSpPr>
          <p:cNvPr id="47107" name="Rectangle 3"/>
          <p:cNvSpPr>
            <a:spLocks noGrp="1" noChangeArrowheads="1"/>
          </p:cNvSpPr>
          <p:nvPr>
            <p:ph type="dt" idx="1"/>
          </p:nvPr>
        </p:nvSpPr>
        <p:spPr bwMode="auto">
          <a:xfrm>
            <a:off x="3851276"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algn="r" defTabSz="927100">
              <a:defRPr sz="1300">
                <a:latin typeface="Arial" charset="0"/>
              </a:defRPr>
            </a:lvl1pPr>
          </a:lstStyle>
          <a:p>
            <a:pPr>
              <a:defRPr/>
            </a:pPr>
            <a:endParaRPr lang="en-US" altLang="zh-TW"/>
          </a:p>
        </p:txBody>
      </p:sp>
      <p:sp>
        <p:nvSpPr>
          <p:cNvPr id="11268"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715109"/>
            <a:ext cx="5441950" cy="4469297"/>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7110" name="Rectangle 6"/>
          <p:cNvSpPr>
            <a:spLocks noGrp="1" noChangeArrowheads="1"/>
          </p:cNvSpPr>
          <p:nvPr>
            <p:ph type="ftr" sz="quarter" idx="4"/>
          </p:nvPr>
        </p:nvSpPr>
        <p:spPr bwMode="auto">
          <a:xfrm>
            <a:off x="1"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defTabSz="927100">
              <a:defRPr sz="1300">
                <a:latin typeface="Arial" charset="0"/>
              </a:defRPr>
            </a:lvl1pPr>
          </a:lstStyle>
          <a:p>
            <a:pPr>
              <a:defRPr/>
            </a:pPr>
            <a:endParaRPr lang="en-US" altLang="zh-TW"/>
          </a:p>
        </p:txBody>
      </p:sp>
      <p:sp>
        <p:nvSpPr>
          <p:cNvPr id="47111" name="Rectangle 7"/>
          <p:cNvSpPr>
            <a:spLocks noGrp="1" noChangeArrowheads="1"/>
          </p:cNvSpPr>
          <p:nvPr>
            <p:ph type="sldNum" sz="quarter" idx="5"/>
          </p:nvPr>
        </p:nvSpPr>
        <p:spPr bwMode="auto">
          <a:xfrm>
            <a:off x="3851276"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algn="r" defTabSz="927100">
              <a:defRPr sz="1300">
                <a:latin typeface="Arial" charset="0"/>
              </a:defRPr>
            </a:lvl1pPr>
          </a:lstStyle>
          <a:p>
            <a:pPr>
              <a:defRPr/>
            </a:pPr>
            <a:fld id="{DA97680B-69BC-41C2-902B-48779AC6EAB1}" type="slidenum">
              <a:rPr lang="en-US" altLang="zh-TW"/>
              <a:pPr>
                <a:defRPr/>
              </a:pPr>
              <a:t>‹#›</a:t>
            </a:fld>
            <a:endParaRPr lang="en-US" altLang="zh-TW"/>
          </a:p>
        </p:txBody>
      </p:sp>
    </p:spTree>
    <p:extLst>
      <p:ext uri="{BB962C8B-B14F-4D97-AF65-F5344CB8AC3E}">
        <p14:creationId xmlns:p14="http://schemas.microsoft.com/office/powerpoint/2010/main" val="44082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5</a:t>
            </a:fld>
            <a:endParaRPr lang="en-US" altLang="zh-TW"/>
          </a:p>
        </p:txBody>
      </p:sp>
    </p:spTree>
    <p:extLst>
      <p:ext uri="{BB962C8B-B14F-4D97-AF65-F5344CB8AC3E}">
        <p14:creationId xmlns:p14="http://schemas.microsoft.com/office/powerpoint/2010/main" val="410733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6</a:t>
            </a:fld>
            <a:endParaRPr lang="en-US" altLang="zh-TW"/>
          </a:p>
        </p:txBody>
      </p:sp>
    </p:spTree>
    <p:extLst>
      <p:ext uri="{BB962C8B-B14F-4D97-AF65-F5344CB8AC3E}">
        <p14:creationId xmlns:p14="http://schemas.microsoft.com/office/powerpoint/2010/main" val="331332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7</a:t>
            </a:fld>
            <a:endParaRPr lang="en-US" altLang="zh-TW"/>
          </a:p>
        </p:txBody>
      </p:sp>
    </p:spTree>
    <p:extLst>
      <p:ext uri="{BB962C8B-B14F-4D97-AF65-F5344CB8AC3E}">
        <p14:creationId xmlns:p14="http://schemas.microsoft.com/office/powerpoint/2010/main" val="261898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8</a:t>
            </a:fld>
            <a:endParaRPr lang="en-US" altLang="zh-TW"/>
          </a:p>
        </p:txBody>
      </p:sp>
    </p:spTree>
    <p:extLst>
      <p:ext uri="{BB962C8B-B14F-4D97-AF65-F5344CB8AC3E}">
        <p14:creationId xmlns:p14="http://schemas.microsoft.com/office/powerpoint/2010/main" val="302657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40435203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1913074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048488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20942653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860242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4061384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40191262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39870743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3930971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投影片編號版面配置區 1"/>
          <p:cNvSpPr>
            <a:spLocks noGrp="1"/>
          </p:cNvSpPr>
          <p:nvPr>
            <p:ph type="sldNum" sz="quarter" idx="10"/>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7615570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25223757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29265391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3131160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53467053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1593027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1031075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4723798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14845533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65481199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423198872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a:prstGeom prst="rect">
            <a:avLst/>
          </a:prstGeom>
        </p:spPr>
        <p:txBody>
          <a:bodyPr/>
          <a:lstStyle/>
          <a:p>
            <a:pPr lvl="0"/>
            <a:endParaRPr lang="zh-TW" altLang="en-US" noProof="0" smtClean="0"/>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2009811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4195137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40811583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投影片編號版面配置區 1"/>
          <p:cNvSpPr>
            <a:spLocks noGrp="1"/>
          </p:cNvSpPr>
          <p:nvPr>
            <p:ph type="sldNum" sz="quarter" idx="10"/>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8686188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2813624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13838961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38610933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extLst>
      <p:ext uri="{BB962C8B-B14F-4D97-AF65-F5344CB8AC3E}">
        <p14:creationId xmlns:p14="http://schemas.microsoft.com/office/powerpoint/2010/main" val="25500491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766763"/>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062F47D-F1E9-4C70-8172-35677879D32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8.wmf"/><Relationship Id="rId10" Type="http://schemas.openxmlformats.org/officeDocument/2006/relationships/image" Target="../media/image9.png"/><Relationship Id="rId4" Type="http://schemas.openxmlformats.org/officeDocument/2006/relationships/oleObject" Target="../embeddings/oleObject4.bin"/><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0" y="2060848"/>
            <a:ext cx="9144000" cy="1108075"/>
          </a:xfrm>
          <a:gradFill rotWithShape="1">
            <a:gsLst>
              <a:gs pos="0">
                <a:schemeClr val="accent1">
                  <a:alpha val="39000"/>
                </a:schemeClr>
              </a:gs>
              <a:gs pos="100000">
                <a:srgbClr val="FFFFFF"/>
              </a:gs>
            </a:gsLst>
            <a:lin ang="5400000" scaled="1"/>
          </a:gra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zh-TW" sz="3000" dirty="0" smtClean="0">
                <a:latin typeface="Benguiat Bk BT" pitchFamily="18" charset="0"/>
              </a:rPr>
              <a:t>16.0 An Important Fundamental Approach </a:t>
            </a:r>
          </a:p>
          <a:p>
            <a:pPr algn="ctr" eaLnBrk="1" hangingPunct="1">
              <a:buFontTx/>
              <a:buNone/>
            </a:pPr>
            <a:r>
              <a:rPr lang="en-US" altLang="zh-TW" sz="3000" dirty="0" smtClean="0">
                <a:latin typeface="Times New Roman" pitchFamily="18" charset="0"/>
                <a:cs typeface="Times New Roman" pitchFamily="18" charset="0"/>
              </a:rPr>
              <a:t>– </a:t>
            </a:r>
            <a:r>
              <a:rPr lang="en-US" altLang="zh-TW" sz="3000" dirty="0" smtClean="0">
                <a:latin typeface="Benguiat Bk BT" pitchFamily="18" charset="0"/>
              </a:rPr>
              <a:t>EM Algorithm</a:t>
            </a:r>
          </a:p>
        </p:txBody>
      </p:sp>
      <p:sp>
        <p:nvSpPr>
          <p:cNvPr id="2051" name="Text Box 3"/>
          <p:cNvSpPr txBox="1">
            <a:spLocks noChangeArrowheads="1"/>
          </p:cNvSpPr>
          <p:nvPr/>
        </p:nvSpPr>
        <p:spPr bwMode="auto">
          <a:xfrm>
            <a:off x="323850" y="3284538"/>
            <a:ext cx="88201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8888" indent="-1258888" defTabSz="1258888" eaLnBrk="0" hangingPunct="0">
              <a:defRPr kumimoji="1">
                <a:solidFill>
                  <a:schemeClr val="tx1"/>
                </a:solidFill>
                <a:latin typeface="Arial" pitchFamily="34" charset="0"/>
                <a:ea typeface="新細明體" pitchFamily="18" charset="-120"/>
              </a:defRPr>
            </a:lvl1pPr>
            <a:lvl2pPr marL="742950" indent="-285750" defTabSz="1258888" eaLnBrk="0" hangingPunct="0">
              <a:defRPr kumimoji="1">
                <a:solidFill>
                  <a:schemeClr val="tx1"/>
                </a:solidFill>
                <a:latin typeface="Arial" pitchFamily="34" charset="0"/>
                <a:ea typeface="新細明體" pitchFamily="18" charset="-120"/>
              </a:defRPr>
            </a:lvl2pPr>
            <a:lvl3pPr marL="1143000" indent="-228600" defTabSz="1258888" eaLnBrk="0" hangingPunct="0">
              <a:defRPr kumimoji="1">
                <a:solidFill>
                  <a:schemeClr val="tx1"/>
                </a:solidFill>
                <a:latin typeface="Arial" pitchFamily="34" charset="0"/>
                <a:ea typeface="新細明體" pitchFamily="18" charset="-120"/>
              </a:defRPr>
            </a:lvl3pPr>
            <a:lvl4pPr marL="1600200" indent="-228600" defTabSz="1258888" eaLnBrk="0" hangingPunct="0">
              <a:defRPr kumimoji="1">
                <a:solidFill>
                  <a:schemeClr val="tx1"/>
                </a:solidFill>
                <a:latin typeface="Arial" pitchFamily="34" charset="0"/>
                <a:ea typeface="新細明體" pitchFamily="18" charset="-120"/>
              </a:defRPr>
            </a:lvl4pPr>
            <a:lvl5pPr marL="2057400" indent="-228600" defTabSz="1258888" eaLnBrk="0" hangingPunct="0">
              <a:defRPr kumimoji="1">
                <a:solidFill>
                  <a:schemeClr val="tx1"/>
                </a:solidFill>
                <a:latin typeface="Arial" pitchFamily="34" charset="0"/>
                <a:ea typeface="新細明體" pitchFamily="18" charset="-120"/>
              </a:defRPr>
            </a:lvl5pPr>
            <a:lvl6pPr marL="25146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lnSpc>
                <a:spcPct val="90000"/>
              </a:lnSpc>
              <a:spcBef>
                <a:spcPct val="50000"/>
              </a:spcBef>
              <a:defRPr/>
            </a:pPr>
            <a:r>
              <a:rPr lang="en-US" altLang="zh-TW" sz="2400" b="1" dirty="0" smtClean="0">
                <a:latin typeface="Times New Roman" pitchFamily="18" charset="0"/>
              </a:rPr>
              <a:t>References</a:t>
            </a:r>
            <a:r>
              <a:rPr lang="en-US" altLang="zh-TW" sz="2400" dirty="0" smtClean="0">
                <a:latin typeface="Times New Roman" pitchFamily="18" charset="0"/>
              </a:rPr>
              <a:t>: 1. 4.3.2, 4.4.2 of Huang, or 9.1-9.3 of </a:t>
            </a:r>
            <a:r>
              <a:rPr lang="en-US" altLang="zh-TW" sz="2400" dirty="0" err="1" smtClean="0">
                <a:latin typeface="Times New Roman" pitchFamily="18" charset="0"/>
              </a:rPr>
              <a:t>Jelinek</a:t>
            </a:r>
            <a:r>
              <a:rPr lang="en-US" altLang="zh-TW" sz="2400" dirty="0" smtClean="0">
                <a:latin typeface="Times New Roman" pitchFamily="18" charset="0"/>
              </a:rPr>
              <a:t> </a:t>
            </a:r>
          </a:p>
          <a:p>
            <a:pPr marL="1584000" indent="0" eaLnBrk="1" hangingPunct="1">
              <a:lnSpc>
                <a:spcPct val="90000"/>
              </a:lnSpc>
              <a:spcBef>
                <a:spcPct val="50000"/>
              </a:spcBef>
              <a:defRPr/>
            </a:pPr>
            <a:r>
              <a:rPr lang="en-US" altLang="zh-TW" sz="2400" dirty="0" smtClean="0">
                <a:latin typeface="Times New Roman" pitchFamily="18" charset="0"/>
              </a:rPr>
              <a:t>2. 6.4.3 of </a:t>
            </a:r>
            <a:r>
              <a:rPr lang="en-US" altLang="zh-TW" sz="2400" dirty="0" err="1" smtClean="0">
                <a:latin typeface="Times New Roman" pitchFamily="18" charset="0"/>
              </a:rPr>
              <a:t>Rabiner</a:t>
            </a:r>
            <a:r>
              <a:rPr lang="en-US" altLang="zh-TW" sz="2400" dirty="0" smtClean="0">
                <a:latin typeface="Times New Roman" pitchFamily="18" charset="0"/>
              </a:rPr>
              <a:t> and </a:t>
            </a:r>
            <a:r>
              <a:rPr lang="en-US" altLang="zh-TW" sz="2400" dirty="0" err="1" smtClean="0">
                <a:latin typeface="Times New Roman" pitchFamily="18" charset="0"/>
              </a:rPr>
              <a:t>Juang</a:t>
            </a:r>
            <a:endParaRPr lang="en-US" altLang="zh-TW" sz="2400" dirty="0" smtClean="0">
              <a:latin typeface="Times New Roman" pitchFamily="18" charset="0"/>
            </a:endParaRPr>
          </a:p>
          <a:p>
            <a:pPr marL="1872000" indent="-288000" eaLnBrk="1" hangingPunct="1">
              <a:lnSpc>
                <a:spcPct val="90000"/>
              </a:lnSpc>
              <a:spcBef>
                <a:spcPct val="50000"/>
              </a:spcBef>
              <a:defRPr/>
            </a:pPr>
            <a:r>
              <a:rPr lang="en-US" altLang="zh-TW" sz="2400" dirty="0" smtClean="0">
                <a:latin typeface="Times New Roman" pitchFamily="18" charset="0"/>
              </a:rPr>
              <a:t>3. http://www.stanford .</a:t>
            </a:r>
            <a:r>
              <a:rPr lang="en-US" altLang="zh-TW" sz="2400" dirty="0" err="1" smtClean="0">
                <a:latin typeface="Times New Roman" pitchFamily="18" charset="0"/>
              </a:rPr>
              <a:t>edu</a:t>
            </a:r>
            <a:r>
              <a:rPr lang="en-US" altLang="zh-TW" sz="2400" dirty="0" smtClean="0">
                <a:latin typeface="Times New Roman" pitchFamily="18" charset="0"/>
              </a:rPr>
              <a:t>/class/cs229/materials.html</a:t>
            </a:r>
          </a:p>
          <a:p>
            <a:pPr marL="1872000" indent="-288000" eaLnBrk="1" hangingPunct="1">
              <a:lnSpc>
                <a:spcPct val="90000"/>
              </a:lnSpc>
              <a:spcBef>
                <a:spcPct val="50000"/>
              </a:spcBef>
              <a:defRPr/>
            </a:pPr>
            <a:r>
              <a:rPr lang="en-US" altLang="zh-TW" sz="2400" dirty="0" smtClean="0">
                <a:latin typeface="Times New Roman" pitchFamily="18" charset="0"/>
              </a:rPr>
              <a:t>4.http</a:t>
            </a:r>
            <a:r>
              <a:rPr lang="en-US" altLang="zh-TW" sz="2400" dirty="0">
                <a:latin typeface="Times New Roman" pitchFamily="18" charset="0"/>
              </a:rPr>
              <a:t>://</a:t>
            </a:r>
            <a:r>
              <a:rPr lang="en-US" altLang="zh-TW" sz="2400" dirty="0" smtClean="0">
                <a:latin typeface="Times New Roman" pitchFamily="18" charset="0"/>
              </a:rPr>
              <a:t>melodi.ee.washington.edu/people/</a:t>
            </a:r>
            <a:r>
              <a:rPr lang="en-US" altLang="zh-TW" sz="2400" dirty="0" err="1" smtClean="0">
                <a:latin typeface="Times New Roman" pitchFamily="18" charset="0"/>
              </a:rPr>
              <a:t>bilmes</a:t>
            </a:r>
            <a:r>
              <a:rPr lang="en-US" altLang="zh-TW" sz="2400" dirty="0" smtClean="0">
                <a:latin typeface="Times New Roman" pitchFamily="18" charset="0"/>
              </a:rPr>
              <a:t>/</a:t>
            </a:r>
            <a:r>
              <a:rPr lang="en-US" altLang="zh-TW" sz="2400" dirty="0" err="1" smtClean="0">
                <a:latin typeface="Times New Roman" pitchFamily="18" charset="0"/>
              </a:rPr>
              <a:t>mypapers</a:t>
            </a:r>
            <a:r>
              <a:rPr lang="en-US" altLang="zh-TW" sz="2400" dirty="0" smtClean="0">
                <a:latin typeface="Times New Roman" pitchFamily="18" charset="0"/>
              </a:rPr>
              <a:t>/em.pdf</a:t>
            </a:r>
          </a:p>
          <a:p>
            <a:pPr marL="1872000" indent="-288000" eaLnBrk="1" hangingPunct="1">
              <a:lnSpc>
                <a:spcPct val="90000"/>
              </a:lnSpc>
              <a:spcBef>
                <a:spcPct val="50000"/>
              </a:spcBef>
              <a:defRPr/>
            </a:pPr>
            <a:r>
              <a:rPr lang="en-US" altLang="zh-TW" sz="2400" dirty="0" smtClean="0">
                <a:latin typeface="Times New Roman" pitchFamily="18" charset="0"/>
              </a:rPr>
              <a:t>5.http</a:t>
            </a:r>
            <a:r>
              <a:rPr lang="en-US" altLang="zh-TW" sz="2400" dirty="0">
                <a:latin typeface="Times New Roman" pitchFamily="18" charset="0"/>
              </a:rPr>
              <a:t>://www.academia.edu/2785880/A_note_on_EM_algorithm_for_probabilistic_latent_semantic_analysis</a:t>
            </a:r>
            <a:endParaRPr lang="en-US"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(Expectation and Maximization) Algorithm</a:t>
            </a:r>
          </a:p>
        </p:txBody>
      </p:sp>
      <p:sp>
        <p:nvSpPr>
          <p:cNvPr id="3075" name="Rectangle 3"/>
          <p:cNvSpPr>
            <a:spLocks noGrp="1" noChangeArrowheads="1"/>
          </p:cNvSpPr>
          <p:nvPr>
            <p:ph type="body" idx="1"/>
          </p:nvPr>
        </p:nvSpPr>
        <p:spPr bwMode="auto">
          <a:xfrm>
            <a:off x="0" y="906463"/>
            <a:ext cx="9144000" cy="5753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2400" dirty="0" smtClean="0">
                <a:latin typeface="Times New Roman" pitchFamily="18" charset="0"/>
              </a:rPr>
              <a:t> </a:t>
            </a:r>
            <a:r>
              <a:rPr lang="en-US" altLang="zh-TW" sz="2400" b="1" dirty="0" smtClean="0">
                <a:latin typeface="Times New Roman" pitchFamily="18" charset="0"/>
              </a:rPr>
              <a:t>Goal</a:t>
            </a:r>
            <a:r>
              <a:rPr lang="en-US" altLang="zh-TW" sz="2400" dirty="0" smtClean="0">
                <a:latin typeface="Times New Roman" pitchFamily="18" charset="0"/>
              </a:rPr>
              <a:t> </a:t>
            </a:r>
            <a:r>
              <a:rPr lang="en-US" altLang="zh-TW" sz="2400" i="1" dirty="0" smtClean="0">
                <a:latin typeface="Times New Roman" pitchFamily="18" charset="0"/>
              </a:rPr>
              <a:t/>
            </a:r>
            <a:br>
              <a:rPr lang="en-US" altLang="zh-TW" sz="2400" i="1" dirty="0" smtClean="0">
                <a:latin typeface="Times New Roman" pitchFamily="18" charset="0"/>
              </a:rPr>
            </a:br>
            <a:r>
              <a:rPr lang="en-US" altLang="zh-TW" sz="2200" i="1" dirty="0" smtClean="0">
                <a:latin typeface="Times New Roman" pitchFamily="18" charset="0"/>
              </a:rPr>
              <a:t>estimating the parameters for some probabilistic models based on some criteria</a:t>
            </a:r>
          </a:p>
          <a:p>
            <a:pPr eaLnBrk="1" hangingPunct="1">
              <a:lnSpc>
                <a:spcPct val="90000"/>
              </a:lnSpc>
              <a:defRPr/>
            </a:pPr>
            <a:r>
              <a:rPr lang="en-US" altLang="zh-TW" sz="2400" b="1" dirty="0" smtClean="0">
                <a:latin typeface="Times New Roman" pitchFamily="18" charset="0"/>
              </a:rPr>
              <a:t>Parameter Estimation Principles given some observations</a:t>
            </a:r>
          </a:p>
          <a:p>
            <a:pPr marL="0" indent="0" eaLnBrk="1" hangingPunct="1">
              <a:lnSpc>
                <a:spcPct val="90000"/>
              </a:lnSpc>
              <a:buFontTx/>
              <a:buNone/>
              <a:defRPr/>
            </a:pP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baseline="-25000" dirty="0" smtClean="0">
                <a:latin typeface="Times New Roman" pitchFamily="18" charset="0"/>
              </a:rPr>
              <a:t>1</a:t>
            </a: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baseline="-25000" dirty="0" smtClean="0">
                <a:latin typeface="Times New Roman" pitchFamily="18" charset="0"/>
              </a:rPr>
              <a:t>2</a:t>
            </a:r>
            <a:r>
              <a:rPr lang="en-US" altLang="zh-TW" sz="2400" b="1" dirty="0" smtClean="0">
                <a:latin typeface="Times New Roman" pitchFamily="18" charset="0"/>
              </a:rPr>
              <a:t>, ……, </a:t>
            </a:r>
            <a:r>
              <a:rPr lang="en-US" altLang="zh-TW" sz="2400" b="1" i="1" dirty="0" err="1" smtClean="0">
                <a:latin typeface="Times New Roman" pitchFamily="18" charset="0"/>
              </a:rPr>
              <a:t>x</a:t>
            </a:r>
            <a:r>
              <a:rPr lang="en-US" altLang="zh-TW" sz="2400" b="1" baseline="-25000" dirty="0" err="1" smtClean="0">
                <a:latin typeface="Times New Roman" pitchFamily="18" charset="0"/>
              </a:rPr>
              <a:t>N</a:t>
            </a:r>
            <a:r>
              <a:rPr lang="en-US" altLang="zh-TW" sz="2400" b="1" dirty="0" smtClean="0">
                <a:latin typeface="Times New Roman" pitchFamily="18" charset="0"/>
              </a:rPr>
              <a:t>]:</a:t>
            </a:r>
          </a:p>
          <a:p>
            <a:pPr lvl="1" eaLnBrk="1" hangingPunct="1">
              <a:lnSpc>
                <a:spcPct val="90000"/>
              </a:lnSpc>
              <a:defRPr/>
            </a:pPr>
            <a:r>
              <a:rPr lang="en-US" altLang="zh-TW" sz="2200" dirty="0" smtClean="0">
                <a:latin typeface="Times New Roman" pitchFamily="18" charset="0"/>
              </a:rPr>
              <a:t>Maximum Likelihood  (ML) Principle</a:t>
            </a:r>
            <a:br>
              <a:rPr lang="en-US" altLang="zh-TW" sz="2200" dirty="0" smtClean="0">
                <a:latin typeface="Times New Roman" pitchFamily="18" charset="0"/>
              </a:rPr>
            </a:br>
            <a:r>
              <a:rPr lang="en-US" altLang="zh-TW" sz="2200" dirty="0" smtClean="0">
                <a:latin typeface="Times New Roman" pitchFamily="18" charset="0"/>
              </a:rPr>
              <a:t>find the model parameter set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such that the likelihood function is maximized, P(</a:t>
            </a:r>
            <a:r>
              <a:rPr lang="en-US" altLang="zh-TW" sz="2200" b="1" i="1" dirty="0" smtClean="0">
                <a:latin typeface="Times New Roman" pitchFamily="18" charset="0"/>
              </a:rPr>
              <a:t>X</a:t>
            </a:r>
            <a:r>
              <a:rPr lang="en-US" altLang="zh-TW" sz="2200" dirty="0" smtClean="0">
                <a:latin typeface="Times New Roman" pitchFamily="18" charset="0"/>
              </a:rPr>
              <a: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max.</a:t>
            </a:r>
          </a:p>
          <a:p>
            <a:pPr marL="1076325" lvl="2" indent="-144463" eaLnBrk="1" hangingPunct="1">
              <a:lnSpc>
                <a:spcPct val="90000"/>
              </a:lnSpc>
              <a:defRPr/>
            </a:pPr>
            <a:r>
              <a:rPr lang="en-US" altLang="zh-TW" sz="2000" dirty="0" smtClean="0">
                <a:latin typeface="Times New Roman" pitchFamily="18" charset="0"/>
              </a:rPr>
              <a:t>For example, if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is the parameters of a normal distribution, and </a:t>
            </a:r>
            <a:r>
              <a:rPr lang="en-US" altLang="zh-TW" sz="2000" b="1" dirty="0" smtClean="0">
                <a:latin typeface="Times New Roman" pitchFamily="18" charset="0"/>
              </a:rPr>
              <a:t>X</a:t>
            </a:r>
            <a:r>
              <a:rPr lang="en-US" altLang="zh-TW" sz="2000" dirty="0" smtClean="0">
                <a:latin typeface="Times New Roman" pitchFamily="18" charset="0"/>
              </a:rPr>
              <a:t> is </a:t>
            </a:r>
            <a:r>
              <a:rPr lang="en-US" altLang="zh-TW" sz="2000" dirty="0" err="1" smtClean="0">
                <a:latin typeface="Times New Roman" pitchFamily="18" charset="0"/>
              </a:rPr>
              <a:t>i.i.d</a:t>
            </a:r>
            <a:r>
              <a:rPr lang="en-US" altLang="zh-TW" sz="2000" dirty="0" smtClean="0">
                <a:latin typeface="Times New Roman" pitchFamily="18" charset="0"/>
              </a:rPr>
              <a:t>, then the ML estimate of </a:t>
            </a:r>
            <a:r>
              <a:rPr lang="en-US" altLang="zh-TW" sz="2000" b="1" dirty="0" smtClean="0">
                <a:latin typeface="Times New Roman" pitchFamily="18" charset="0"/>
                <a:sym typeface="Symbol" pitchFamily="18" charset="2"/>
              </a:rPr>
              <a:t> </a:t>
            </a:r>
            <a:r>
              <a:rPr lang="en-US" altLang="zh-TW" sz="2000" dirty="0" smtClean="0">
                <a:latin typeface="Times New Roman" pitchFamily="18" charset="0"/>
              </a:rPr>
              <a:t>={</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can be shown to be </a:t>
            </a:r>
            <a:br>
              <a:rPr lang="en-US" altLang="zh-TW" sz="2000" dirty="0" smtClean="0">
                <a:latin typeface="Times New Roman" pitchFamily="18" charset="0"/>
              </a:rPr>
            </a:br>
            <a:endParaRPr lang="en-US" altLang="zh-TW" sz="2000" dirty="0" smtClean="0">
              <a:latin typeface="Times New Roman" pitchFamily="18" charset="0"/>
            </a:endParaRPr>
          </a:p>
          <a:p>
            <a:pPr marL="1076325" lvl="2" indent="-144463" eaLnBrk="1" hangingPunct="1">
              <a:lnSpc>
                <a:spcPct val="90000"/>
              </a:lnSpc>
              <a:defRPr/>
            </a:pPr>
            <a:endParaRPr lang="en-US" altLang="zh-TW" sz="2000" dirty="0" smtClean="0">
              <a:latin typeface="Times New Roman" pitchFamily="18" charset="0"/>
            </a:endParaRPr>
          </a:p>
          <a:p>
            <a:pPr lvl="1" eaLnBrk="1" hangingPunct="1">
              <a:lnSpc>
                <a:spcPct val="90000"/>
              </a:lnSpc>
              <a:spcBef>
                <a:spcPct val="100000"/>
              </a:spcBef>
              <a:defRPr/>
            </a:pPr>
            <a:r>
              <a:rPr lang="en-US" altLang="zh-TW" sz="2200" dirty="0" smtClean="0">
                <a:latin typeface="Times New Roman" pitchFamily="18" charset="0"/>
              </a:rPr>
              <a:t>the Maximum A Posteriori (MAP) Principle </a:t>
            </a:r>
          </a:p>
          <a:p>
            <a:pPr marL="1076325" lvl="2" indent="-144463" eaLnBrk="1" hangingPunct="1">
              <a:lnSpc>
                <a:spcPct val="90000"/>
              </a:lnSpc>
              <a:defRPr/>
            </a:pPr>
            <a:r>
              <a:rPr lang="en-US" altLang="zh-TW" sz="2000" dirty="0" smtClean="0">
                <a:latin typeface="Times New Roman" pitchFamily="18" charset="0"/>
              </a:rPr>
              <a:t>Find the model parameter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so that the A Posterior probability is maximized</a:t>
            </a:r>
          </a:p>
          <a:p>
            <a:pPr lvl="1" eaLnBrk="1" hangingPunct="1">
              <a:lnSpc>
                <a:spcPct val="90000"/>
              </a:lnSpc>
              <a:buFontTx/>
              <a:buNone/>
              <a:defRPr/>
            </a:pPr>
            <a:r>
              <a:rPr lang="en-US" altLang="zh-TW" sz="2200" dirty="0" smtClean="0">
                <a:latin typeface="Times New Roman" pitchFamily="18" charset="0"/>
              </a:rPr>
              <a:t>		   </a:t>
            </a:r>
            <a:r>
              <a:rPr lang="en-US" altLang="zh-TW" sz="2000" dirty="0" smtClean="0">
                <a:latin typeface="Times New Roman" pitchFamily="18" charset="0"/>
              </a:rPr>
              <a:t>i.e.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i="1" dirty="0" smtClean="0">
                <a:latin typeface="Times New Roman" pitchFamily="18" charset="0"/>
              </a:rPr>
              <a:t>X</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max</a:t>
            </a:r>
          </a:p>
          <a:p>
            <a:pPr lvl="1" eaLnBrk="1" hangingPunct="1">
              <a:lnSpc>
                <a:spcPct val="90000"/>
              </a:lnSpc>
              <a:buFontTx/>
              <a:buNone/>
              <a:defRPr/>
            </a:pPr>
            <a:r>
              <a:rPr lang="en-US" altLang="zh-TW" sz="2000" dirty="0" smtClean="0">
                <a:latin typeface="Times New Roman" pitchFamily="18" charset="0"/>
              </a:rPr>
              <a:t>		       </a:t>
            </a:r>
            <a:r>
              <a:rPr lang="en-US" altLang="zh-TW" sz="2000" dirty="0" smtClean="0">
                <a:sym typeface="Symbol" pitchFamily="18" charset="2"/>
              </a:rPr>
              <a:t> </a:t>
            </a:r>
            <a:r>
              <a:rPr lang="en-US" altLang="zh-TW" sz="2000" dirty="0" smtClean="0">
                <a:latin typeface="Times New Roman" pitchFamily="18" charset="0"/>
              </a:rPr>
              <a:t>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2124075" y="4308475"/>
          <a:ext cx="4535488" cy="625475"/>
        </p:xfrm>
        <a:graphic>
          <a:graphicData uri="http://schemas.openxmlformats.org/presentationml/2006/ole">
            <mc:AlternateContent xmlns:mc="http://schemas.openxmlformats.org/markup-compatibility/2006">
              <mc:Choice xmlns:v="urn:schemas-microsoft-com:vml" Requires="v">
                <p:oleObj spid="_x0000_s3119" name="方程式" r:id="rId3" imgW="2578100" imgH="355600" progId="Equation.3">
                  <p:embed/>
                </p:oleObj>
              </mc:Choice>
              <mc:Fallback>
                <p:oleObj name="方程式" r:id="rId3" imgW="25781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308475"/>
                        <a:ext cx="4535488"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cs typeface="Times New Roman" pitchFamily="18" charset="0"/>
              </a:rPr>
              <a:t>Parameter Estimation</a:t>
            </a:r>
            <a:endParaRPr lang="en-US" altLang="zh-TW" sz="3300" b="1" smtClean="0">
              <a:solidFill>
                <a:schemeClr val="tx1"/>
              </a:solidFill>
              <a:latin typeface="Times New Roman" pitchFamily="18" charset="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5" y="1029133"/>
            <a:ext cx="5748719" cy="5748719"/>
          </a:xfrm>
          <a:prstGeom prst="rect">
            <a:avLst/>
          </a:prstGeom>
        </p:spPr>
      </p:pic>
      <mc:AlternateContent xmlns:mc="http://schemas.openxmlformats.org/markup-compatibility/2006" xmlns:a14="http://schemas.microsoft.com/office/drawing/2010/main">
        <mc:Choice Requires="a14">
          <p:sp>
            <p:nvSpPr>
              <p:cNvPr id="3" name="文字方塊 2"/>
              <p:cNvSpPr txBox="1"/>
              <p:nvPr/>
            </p:nvSpPr>
            <p:spPr>
              <a:xfrm>
                <a:off x="3563888" y="764752"/>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a:rPr lang="zh-TW" altLang="en-US" sz="2800" i="1" smtClean="0">
                          <a:solidFill>
                            <a:srgbClr val="FF0000"/>
                          </a:solidFill>
                          <a:latin typeface="Cambria Math"/>
                        </a:rPr>
                        <m:t>𝜇</m:t>
                      </m:r>
                    </m:oMath>
                  </m:oMathPara>
                </a14:m>
                <a:endParaRPr lang="zh-TW" altLang="en-US" sz="2800" dirty="0">
                  <a:solidFill>
                    <a:srgbClr val="FF0000"/>
                  </a:solidFill>
                </a:endParaRPr>
              </a:p>
            </p:txBody>
          </p:sp>
        </mc:Choice>
        <mc:Fallback xmlns="">
          <p:sp>
            <p:nvSpPr>
              <p:cNvPr id="3" name="文字方塊 2"/>
              <p:cNvSpPr txBox="1">
                <a:spLocks noRot="1" noChangeAspect="1" noMove="1" noResize="1" noEditPoints="1" noAdjustHandles="1" noChangeArrowheads="1" noChangeShapeType="1" noTextEdit="1"/>
              </p:cNvSpPr>
              <p:nvPr/>
            </p:nvSpPr>
            <p:spPr>
              <a:xfrm>
                <a:off x="3563888" y="764752"/>
                <a:ext cx="252000" cy="432000"/>
              </a:xfrm>
              <a:prstGeom prst="rect">
                <a:avLst/>
              </a:prstGeom>
              <a:blipFill rotWithShape="1">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文字方塊 5"/>
              <p:cNvSpPr txBox="1"/>
              <p:nvPr/>
            </p:nvSpPr>
            <p:spPr>
              <a:xfrm>
                <a:off x="3634276" y="5661248"/>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m:rPr>
                          <m:sty m:val="p"/>
                        </m:rPr>
                        <a:rPr lang="el-GR" altLang="zh-TW" sz="2800" i="1" smtClean="0">
                          <a:solidFill>
                            <a:srgbClr val="FF0000"/>
                          </a:solidFill>
                          <a:latin typeface="Cambria Math"/>
                          <a:ea typeface="Cambria Math"/>
                        </a:rPr>
                        <m:t>Σ</m:t>
                      </m:r>
                    </m:oMath>
                  </m:oMathPara>
                </a14:m>
                <a:endParaRPr lang="zh-TW" altLang="en-US" sz="2800" dirty="0">
                  <a:solidFill>
                    <a:srgbClr val="FF0000"/>
                  </a:solidFill>
                </a:endParaRPr>
              </a:p>
            </p:txBody>
          </p:sp>
        </mc:Choice>
        <mc:Fallback xmlns="">
          <p:sp>
            <p:nvSpPr>
              <p:cNvPr id="6" name="文字方塊 5"/>
              <p:cNvSpPr txBox="1">
                <a:spLocks noRot="1" noChangeAspect="1" noMove="1" noResize="1" noEditPoints="1" noAdjustHandles="1" noChangeArrowheads="1" noChangeShapeType="1" noTextEdit="1"/>
              </p:cNvSpPr>
              <p:nvPr/>
            </p:nvSpPr>
            <p:spPr>
              <a:xfrm>
                <a:off x="3634276" y="5661248"/>
                <a:ext cx="252000" cy="432000"/>
              </a:xfrm>
              <a:prstGeom prst="rect">
                <a:avLst/>
              </a:prstGeom>
              <a:blipFill rotWithShape="1">
                <a:blip r:embed="rId4"/>
                <a:stretch>
                  <a:fillRect/>
                </a:stretch>
              </a:blipFill>
            </p:spPr>
            <p:txBody>
              <a:bodyPr/>
              <a:lstStyle/>
              <a:p>
                <a:r>
                  <a:rPr lang="zh-TW" altLang="en-US">
                    <a:noFill/>
                  </a:rPr>
                  <a:t> </a:t>
                </a:r>
              </a:p>
            </p:txBody>
          </p:sp>
        </mc:Fallback>
      </mc:AlternateContent>
      <p:sp>
        <p:nvSpPr>
          <p:cNvPr id="4" name="投影片編號版面配置區 3"/>
          <p:cNvSpPr>
            <a:spLocks noGrp="1"/>
          </p:cNvSpPr>
          <p:nvPr>
            <p:ph type="sldNum" sz="quarter" idx="4"/>
          </p:nvPr>
        </p:nvSpPr>
        <p:spPr/>
        <p:txBody>
          <a:bodyPr/>
          <a:lstStyle/>
          <a:p>
            <a:pPr>
              <a:defRPr/>
            </a:pPr>
            <a:fld id="{0062F47D-F1E9-4C70-8172-35677879D32A}" type="slidenum">
              <a:rPr lang="zh-TW" altLang="en-US" smtClean="0"/>
              <a:pPr>
                <a:defRPr/>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5123" name="Rectangle 3"/>
          <p:cNvSpPr>
            <a:spLocks noGrp="1" noChangeArrowheads="1"/>
          </p:cNvSpPr>
          <p:nvPr>
            <p:ph type="body" idx="1"/>
          </p:nvPr>
        </p:nvSpPr>
        <p:spPr bwMode="auto">
          <a:xfrm>
            <a:off x="0" y="906463"/>
            <a:ext cx="9144000" cy="2388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80975" indent="-180975" eaLnBrk="1" hangingPunct="1">
              <a:lnSpc>
                <a:spcPct val="90000"/>
              </a:lnSpc>
            </a:pPr>
            <a:r>
              <a:rPr lang="en-US" altLang="zh-TW" sz="2400" b="1" dirty="0" smtClean="0">
                <a:latin typeface="Times New Roman" pitchFamily="18" charset="0"/>
              </a:rPr>
              <a:t>Why EM?</a:t>
            </a:r>
          </a:p>
          <a:p>
            <a:pPr marL="628650" lvl="1" indent="-266700" eaLnBrk="1" hangingPunct="1">
              <a:lnSpc>
                <a:spcPct val="90000"/>
              </a:lnSpc>
            </a:pPr>
            <a:r>
              <a:rPr lang="en-US" altLang="zh-TW" sz="2200" dirty="0" smtClean="0">
                <a:latin typeface="Times New Roman" pitchFamily="18" charset="0"/>
              </a:rPr>
              <a:t>In some cases the evaluation of the objective function (e.g. likelihood function) depends on some intermediate variables (latent data) which are not observable (e.g.</a:t>
            </a:r>
            <a:r>
              <a:rPr lang="en-US" altLang="zh-TW" sz="2200" i="1" dirty="0" smtClean="0">
                <a:latin typeface="Times New Roman" pitchFamily="18" charset="0"/>
              </a:rPr>
              <a:t> </a:t>
            </a:r>
            <a:r>
              <a:rPr lang="en-US" altLang="zh-TW" sz="2200" dirty="0" smtClean="0">
                <a:latin typeface="Times New Roman" pitchFamily="18" charset="0"/>
              </a:rPr>
              <a:t>the state sequence</a:t>
            </a:r>
            <a:r>
              <a:rPr lang="en-US" altLang="zh-TW" sz="2200" i="1" dirty="0" smtClean="0">
                <a:latin typeface="Times New Roman" pitchFamily="18" charset="0"/>
              </a:rPr>
              <a:t> </a:t>
            </a:r>
            <a:r>
              <a:rPr lang="en-US" altLang="zh-TW" sz="2200" dirty="0" smtClean="0">
                <a:latin typeface="Times New Roman" pitchFamily="18" charset="0"/>
              </a:rPr>
              <a:t>for HMM parameter training)</a:t>
            </a:r>
          </a:p>
          <a:p>
            <a:pPr marL="628650" lvl="1" indent="-266700" eaLnBrk="1" hangingPunct="1">
              <a:lnSpc>
                <a:spcPct val="90000"/>
              </a:lnSpc>
            </a:pPr>
            <a:r>
              <a:rPr lang="en-US" altLang="zh-TW" sz="2200" dirty="0" smtClean="0">
                <a:latin typeface="Times New Roman" pitchFamily="18" charset="0"/>
              </a:rPr>
              <a:t>direct estimation of the desired parameters without such latent data is impossible or difficult</a:t>
            </a:r>
            <a:br>
              <a:rPr lang="en-US" altLang="zh-TW" sz="2200" dirty="0" smtClean="0">
                <a:latin typeface="Times New Roman" pitchFamily="18" charset="0"/>
              </a:rPr>
            </a:br>
            <a:r>
              <a:rPr lang="en-US" altLang="zh-TW" sz="2200" dirty="0" smtClean="0">
                <a:latin typeface="Times New Roman" pitchFamily="18" charset="0"/>
              </a:rPr>
              <a:t>e.g. to estimate {A,B, </a:t>
            </a:r>
            <a:r>
              <a:rPr lang="en-US" altLang="zh-TW" sz="2200" dirty="0" smtClean="0">
                <a:latin typeface="Times New Roman" pitchFamily="18" charset="0"/>
                <a:sym typeface="Symbol" pitchFamily="18" charset="2"/>
              </a:rPr>
              <a:t></a:t>
            </a:r>
            <a:r>
              <a:rPr lang="en-US" altLang="zh-TW" sz="2200" dirty="0" smtClean="0">
                <a:latin typeface="Times New Roman" pitchFamily="18" charset="0"/>
              </a:rPr>
              <a:t>} for HMM without knowing the state sequence</a:t>
            </a:r>
          </a:p>
        </p:txBody>
      </p:sp>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7956550" y="1557338"/>
            <a:ext cx="1841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4" name="矩形 12"/>
          <p:cNvSpPr>
            <a:spLocks noChangeArrowheads="1"/>
          </p:cNvSpPr>
          <p:nvPr/>
        </p:nvSpPr>
        <p:spPr bwMode="auto">
          <a:xfrm>
            <a:off x="4859338" y="3860800"/>
            <a:ext cx="1857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5"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6159"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616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4" name="矩形 3"/>
          <p:cNvSpPr/>
          <p:nvPr/>
        </p:nvSpPr>
        <p:spPr>
          <a:xfrm>
            <a:off x="0" y="907200"/>
            <a:ext cx="9144000" cy="2059025"/>
          </a:xfrm>
          <a:prstGeom prst="rect">
            <a:avLst/>
          </a:prstGeom>
        </p:spPr>
        <p:txBody>
          <a:bodyPr>
            <a:spAutoFit/>
          </a:bodyPr>
          <a:lstStyle/>
          <a:p>
            <a:pPr marL="180975" indent="-180975">
              <a:lnSpc>
                <a:spcPct val="90000"/>
              </a:lnSpc>
              <a:spcBef>
                <a:spcPct val="20000"/>
              </a:spcBef>
              <a:buChar char="•"/>
            </a:pPr>
            <a:r>
              <a:rPr lang="en-US" altLang="zh-TW" sz="2200" b="1" dirty="0" smtClean="0">
                <a:latin typeface="Times New Roman" pitchFamily="18" charset="0"/>
                <a:ea typeface="+mn-ea"/>
              </a:rPr>
              <a:t>Iterative </a:t>
            </a:r>
            <a:r>
              <a:rPr lang="en-US" altLang="zh-TW" sz="2200" b="1" dirty="0">
                <a:latin typeface="Times New Roman" pitchFamily="18" charset="0"/>
                <a:ea typeface="+mn-ea"/>
              </a:rPr>
              <a:t>Procedure with Two Steps in Each Iteration:</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E</a:t>
            </a:r>
            <a:r>
              <a:rPr lang="en-US" altLang="zh-TW" sz="2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M </a:t>
            </a:r>
            <a:r>
              <a:rPr lang="en-US" altLang="zh-TW" sz="2000" dirty="0">
                <a:latin typeface="Times New Roman" pitchFamily="18" charset="0"/>
              </a:rPr>
              <a:t>(Maximization): generating a new set of estimates of the desired parameters by maximizing the objective function (e.g. according to ML or MAP)</a:t>
            </a:r>
          </a:p>
          <a:p>
            <a:pPr marL="704850" lvl="1" indent="-342900" eaLnBrk="1" hangingPunct="1">
              <a:lnSpc>
                <a:spcPct val="90000"/>
              </a:lnSpc>
              <a:buFont typeface="Times New Roman" panose="02020603050405020304" pitchFamily="18" charset="0"/>
              <a:buChar char="–"/>
            </a:pPr>
            <a:r>
              <a:rPr lang="en-US" altLang="zh-TW" sz="2000" dirty="0">
                <a:latin typeface="Times New Roman" pitchFamily="18" charset="0"/>
              </a:rPr>
              <a:t>the objective function increased after each iteration, eventually converged</a:t>
            </a:r>
          </a:p>
        </p:txBody>
      </p:sp>
      <p:grpSp>
        <p:nvGrpSpPr>
          <p:cNvPr id="24" name="群組 23"/>
          <p:cNvGrpSpPr/>
          <p:nvPr/>
        </p:nvGrpSpPr>
        <p:grpSpPr>
          <a:xfrm>
            <a:off x="2196224" y="3068960"/>
            <a:ext cx="4392000" cy="1042020"/>
            <a:chOff x="1763713" y="1125538"/>
            <a:chExt cx="4392000" cy="1042020"/>
          </a:xfrm>
        </p:grpSpPr>
        <p:sp>
          <p:nvSpPr>
            <p:cNvPr id="25" name="矩形 3"/>
            <p:cNvSpPr>
              <a:spLocks noChangeArrowheads="1"/>
            </p:cNvSpPr>
            <p:nvPr/>
          </p:nvSpPr>
          <p:spPr bwMode="auto">
            <a:xfrm>
              <a:off x="1763713" y="1125538"/>
              <a:ext cx="223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X</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available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6" name="矩形 4"/>
            <p:cNvSpPr>
              <a:spLocks noChangeArrowheads="1"/>
            </p:cNvSpPr>
            <p:nvPr/>
          </p:nvSpPr>
          <p:spPr bwMode="auto">
            <a:xfrm>
              <a:off x="1763713" y="1445508"/>
              <a:ext cx="439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30000" noProof="0" dirty="0">
                  <a:ln>
                    <a:noFill/>
                  </a:ln>
                  <a:solidFill>
                    <a:prstClr val="black"/>
                  </a:solidFill>
                  <a:effectLst/>
                  <a:uLnTx/>
                  <a:uFillTx/>
                  <a:latin typeface="Times New Roman" pitchFamily="18" charset="0"/>
                  <a:ea typeface="新細明體" pitchFamily="18" charset="-120"/>
                  <a:sym typeface="Symbol" pitchFamily="18" charset="2"/>
                </a:rPr>
                <a:t>(k) </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k-</a:t>
              </a:r>
              <a:r>
                <a:rPr kumimoji="1" lang="en-US" altLang="zh-TW" sz="2000" b="0" i="0" u="none" strike="noStrike" kern="0" cap="none" spc="0" normalizeH="0" baseline="0" noProof="0" dirty="0" err="1">
                  <a:ln>
                    <a:noFill/>
                  </a:ln>
                  <a:solidFill>
                    <a:prstClr val="black"/>
                  </a:solidFill>
                  <a:effectLst/>
                  <a:uLnTx/>
                  <a:uFillTx/>
                  <a:latin typeface="Times New Roman" pitchFamily="18" charset="0"/>
                  <a:ea typeface="新細明體" pitchFamily="18" charset="-120"/>
                  <a:sym typeface="Symbol" pitchFamily="18" charset="2"/>
                </a:rPr>
                <a:t>th</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 estimate of the parameter set </a:t>
              </a: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7" name="矩形 6"/>
            <p:cNvSpPr>
              <a:spLocks noChangeArrowheads="1"/>
            </p:cNvSpPr>
            <p:nvPr/>
          </p:nvSpPr>
          <p:spPr bwMode="auto">
            <a:xfrm>
              <a:off x="1812925" y="1767448"/>
              <a:ext cx="1800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z</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latent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grpSp>
      <p:grpSp>
        <p:nvGrpSpPr>
          <p:cNvPr id="28" name="群組 27"/>
          <p:cNvGrpSpPr>
            <a:grpSpLocks noChangeAspect="1"/>
          </p:cNvGrpSpPr>
          <p:nvPr/>
        </p:nvGrpSpPr>
        <p:grpSpPr>
          <a:xfrm>
            <a:off x="1259632" y="4121167"/>
            <a:ext cx="6195116" cy="2548193"/>
            <a:chOff x="138036" y="2871788"/>
            <a:chExt cx="8604327" cy="3539157"/>
          </a:xfrm>
        </p:grpSpPr>
        <p:pic>
          <p:nvPicPr>
            <p:cNvPr id="29" name="圖片 2"/>
            <p:cNvPicPr>
              <a:picLocks noChangeAspect="1"/>
            </p:cNvPicPr>
            <p:nvPr/>
          </p:nvPicPr>
          <p:blipFill rotWithShape="1">
            <a:blip r:embed="rId3">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215587" y="5949280"/>
              <a:ext cx="3380734"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P(X|)</a:t>
              </a:r>
              <a:r>
                <a:rPr lang="zh-TW" altLang="en-US" dirty="0">
                  <a:solidFill>
                    <a:srgbClr val="0070C0"/>
                  </a:solidFill>
                  <a:latin typeface="Times New Roman" pitchFamily="18" charset="0"/>
                  <a:sym typeface="Symbol" pitchFamily="18" charset="2"/>
                </a:rPr>
                <a:t>：</a:t>
              </a:r>
              <a:r>
                <a:rPr lang="en-US" altLang="zh-TW" dirty="0">
                  <a:solidFill>
                    <a:srgbClr val="0070C0"/>
                  </a:solidFill>
                  <a:latin typeface="Times New Roman" pitchFamily="18" charset="0"/>
                  <a:sym typeface="Symbol" pitchFamily="18" charset="2"/>
                </a:rPr>
                <a:t>objective function</a:t>
              </a:r>
              <a:endParaRPr lang="zh-TW" altLang="en-US" dirty="0">
                <a:solidFill>
                  <a:srgbClr val="0070C0"/>
                </a:solidFill>
              </a:endParaRPr>
            </a:p>
          </p:txBody>
        </p:sp>
        <p:sp>
          <p:nvSpPr>
            <p:cNvPr id="31" name="矩形 8"/>
            <p:cNvSpPr>
              <a:spLocks noChangeArrowheads="1"/>
            </p:cNvSpPr>
            <p:nvPr/>
          </p:nvSpPr>
          <p:spPr bwMode="auto">
            <a:xfrm>
              <a:off x="1692275" y="3388283"/>
              <a:ext cx="1727200" cy="54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200" dirty="0">
                  <a:latin typeface="Times New Roman" pitchFamily="18" charset="0"/>
                </a:rPr>
                <a:t>(X,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2" name="矩形 9"/>
            <p:cNvSpPr>
              <a:spLocks noChangeArrowheads="1"/>
            </p:cNvSpPr>
            <p:nvPr/>
          </p:nvSpPr>
          <p:spPr bwMode="auto">
            <a:xfrm>
              <a:off x="4505823" y="3377035"/>
              <a:ext cx="2300000" cy="6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dirty="0" err="1">
                  <a:latin typeface="Times New Roman" pitchFamily="18" charset="0"/>
                  <a:sym typeface="Symbol" pitchFamily="18" charset="2"/>
                </a:rPr>
                <a:t>P</a:t>
              </a:r>
              <a:r>
                <a:rPr lang="en-US" altLang="zh-TW" sz="2200" baseline="-25000" dirty="0" err="1">
                  <a:latin typeface="Times New Roman" pitchFamily="18" charset="0"/>
                  <a:sym typeface="Symbol" pitchFamily="18" charset="2"/>
                </a:rPr>
                <a:t>z</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r>
                <a:rPr lang="en-US" altLang="zh-TW" sz="2200" dirty="0" err="1">
                  <a:latin typeface="Times New Roman" pitchFamily="18" charset="0"/>
                  <a:sym typeface="Symbol" pitchFamily="18" charset="2"/>
                </a:rPr>
                <a:t>z|X</a:t>
              </a:r>
              <a:r>
                <a:rPr lang="en-US" altLang="zh-TW" sz="2200" dirty="0">
                  <a:latin typeface="Times New Roman" pitchFamily="18" charset="0"/>
                  <a:sym typeface="Symbol" pitchFamily="18" charset="2"/>
                </a:rPr>
                <a:t>,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3"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34" name="矩形 14"/>
            <p:cNvSpPr>
              <a:spLocks noChangeArrowheads="1"/>
            </p:cNvSpPr>
            <p:nvPr/>
          </p:nvSpPr>
          <p:spPr bwMode="auto">
            <a:xfrm>
              <a:off x="4840452" y="4835664"/>
              <a:ext cx="1970000" cy="55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100" dirty="0" err="1">
                  <a:latin typeface="Times New Roman" pitchFamily="18" charset="0"/>
                  <a:sym typeface="Symbol" pitchFamily="18" charset="2"/>
                </a:rPr>
                <a:t>E</a:t>
              </a:r>
              <a:r>
                <a:rPr lang="en-US" altLang="zh-TW" sz="2100" baseline="-25000" dirty="0" err="1">
                  <a:latin typeface="Times New Roman" pitchFamily="18" charset="0"/>
                  <a:sym typeface="Symbol" pitchFamily="18" charset="2"/>
                </a:rPr>
                <a:t>z</a:t>
              </a:r>
              <a:r>
                <a:rPr lang="en-US" altLang="zh-TW" sz="2100" baseline="30000" dirty="0">
                  <a:latin typeface="Times New Roman" pitchFamily="18" charset="0"/>
                  <a:sym typeface="Symbol" pitchFamily="18" charset="2"/>
                </a:rPr>
                <a:t>(k)</a:t>
              </a:r>
              <a:r>
                <a:rPr lang="en-US" altLang="zh-TW" sz="2100" dirty="0">
                  <a:latin typeface="Times New Roman" pitchFamily="18" charset="0"/>
                  <a:sym typeface="Symbol" pitchFamily="18" charset="2"/>
                </a:rPr>
                <a:t>[P(X|</a:t>
              </a:r>
              <a:r>
                <a:rPr lang="en-US" altLang="zh-TW" sz="2100" b="1" dirty="0">
                  <a:latin typeface="Times New Roman" pitchFamily="18" charset="0"/>
                  <a:sym typeface="Symbol" pitchFamily="18" charset="2"/>
                </a:rPr>
                <a:t></a:t>
              </a:r>
              <a:r>
                <a:rPr lang="en-US" altLang="zh-TW" sz="2100" dirty="0">
                  <a:latin typeface="Times New Roman" pitchFamily="18" charset="0"/>
                  <a:sym typeface="Symbol" pitchFamily="18" charset="2"/>
                </a:rPr>
                <a:t>)]</a:t>
              </a:r>
              <a:endParaRPr lang="zh-TW" altLang="en-US" sz="2100" dirty="0"/>
            </a:p>
          </p:txBody>
        </p:sp>
        <p:sp>
          <p:nvSpPr>
            <p:cNvPr id="35" name="矩形 10"/>
            <p:cNvSpPr>
              <a:spLocks noChangeArrowheads="1"/>
            </p:cNvSpPr>
            <p:nvPr/>
          </p:nvSpPr>
          <p:spPr bwMode="auto">
            <a:xfrm>
              <a:off x="2332038" y="4959350"/>
              <a:ext cx="1226699" cy="5386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b="1" dirty="0">
                  <a:solidFill>
                    <a:srgbClr val="FF0000"/>
                  </a:solidFill>
                  <a:latin typeface="Times New Roman" pitchFamily="18" charset="0"/>
                  <a:sym typeface="Symbol" pitchFamily="18" charset="2"/>
                </a:rPr>
                <a:t></a:t>
              </a:r>
              <a:r>
                <a:rPr lang="en-US" altLang="zh-TW" sz="2200" baseline="30000" dirty="0">
                  <a:solidFill>
                    <a:srgbClr val="FF0000"/>
                  </a:solidFill>
                  <a:latin typeface="Times New Roman" pitchFamily="18" charset="0"/>
                  <a:sym typeface="Symbol" pitchFamily="18" charset="2"/>
                </a:rPr>
                <a:t>(k+1)</a:t>
              </a:r>
              <a:r>
                <a:rPr lang="en-US" altLang="zh-TW" sz="2200" dirty="0">
                  <a:solidFill>
                    <a:srgbClr val="FF0000"/>
                  </a:solidFill>
                  <a:latin typeface="Times New Roman" pitchFamily="18" charset="0"/>
                  <a:sym typeface="Symbol" pitchFamily="18" charset="2"/>
                </a:rPr>
                <a:t> =</a:t>
              </a:r>
              <a:endParaRPr lang="zh-TW" altLang="en-US" sz="2200" dirty="0">
                <a:solidFill>
                  <a:srgbClr val="FF0000"/>
                </a:solidFill>
              </a:endParaRPr>
            </a:p>
          </p:txBody>
        </p:sp>
        <p:sp>
          <p:nvSpPr>
            <p:cNvPr id="36" name="Text Box 7"/>
            <p:cNvSpPr txBox="1">
              <a:spLocks noChangeArrowheads="1"/>
            </p:cNvSpPr>
            <p:nvPr/>
          </p:nvSpPr>
          <p:spPr bwMode="auto">
            <a:xfrm>
              <a:off x="3427194" y="4910138"/>
              <a:ext cx="1227358" cy="6155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dirty="0" err="1">
                  <a:solidFill>
                    <a:srgbClr val="FF0000"/>
                  </a:solidFill>
                  <a:latin typeface="Times New Roman" pitchFamily="18" charset="0"/>
                </a:rPr>
                <a:t>arg</a:t>
              </a:r>
              <a:r>
                <a:rPr lang="en-US" altLang="zh-TW" dirty="0">
                  <a:solidFill>
                    <a:srgbClr val="FF0000"/>
                  </a:solidFill>
                  <a:latin typeface="Times New Roman" pitchFamily="18" charset="0"/>
                </a:rPr>
                <a:t> max</a:t>
              </a:r>
            </a:p>
            <a:p>
              <a:pPr algn="ctr" eaLnBrk="1" hangingPunct="1">
                <a:lnSpc>
                  <a:spcPct val="80000"/>
                </a:lnSpc>
              </a:pPr>
              <a:r>
                <a:rPr lang="en-US" altLang="zh-TW"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38" name="矩形 18"/>
            <p:cNvSpPr>
              <a:spLocks noChangeArrowheads="1"/>
            </p:cNvSpPr>
            <p:nvPr/>
          </p:nvSpPr>
          <p:spPr bwMode="auto">
            <a:xfrm>
              <a:off x="4526281" y="4777106"/>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39" name="矩形 20"/>
            <p:cNvSpPr>
              <a:spLocks noChangeArrowheads="1"/>
            </p:cNvSpPr>
            <p:nvPr/>
          </p:nvSpPr>
          <p:spPr bwMode="auto">
            <a:xfrm>
              <a:off x="466725" y="5716928"/>
              <a:ext cx="2298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Maximization(M)</a:t>
              </a:r>
              <a:endParaRPr lang="zh-TW" altLang="en-US" dirty="0">
                <a:solidFill>
                  <a:srgbClr val="0070C0"/>
                </a:solidFill>
              </a:endParaRPr>
            </a:p>
          </p:txBody>
        </p:sp>
        <p:sp>
          <p:nvSpPr>
            <p:cNvPr id="40" name="矩形 19"/>
            <p:cNvSpPr>
              <a:spLocks noChangeArrowheads="1"/>
            </p:cNvSpPr>
            <p:nvPr/>
          </p:nvSpPr>
          <p:spPr bwMode="auto">
            <a:xfrm>
              <a:off x="6893177" y="4745814"/>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41" name="矩形 21"/>
            <p:cNvSpPr>
              <a:spLocks noChangeArrowheads="1"/>
            </p:cNvSpPr>
            <p:nvPr/>
          </p:nvSpPr>
          <p:spPr bwMode="auto">
            <a:xfrm>
              <a:off x="138036" y="4355930"/>
              <a:ext cx="19781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FF0000"/>
                  </a:solidFill>
                  <a:latin typeface="Times New Roman" pitchFamily="18" charset="0"/>
                  <a:sym typeface="Symbol" pitchFamily="18" charset="2"/>
                </a:rPr>
                <a:t>Expectation(E)</a:t>
              </a:r>
              <a:endParaRPr lang="zh-TW" altLang="en-US" dirty="0">
                <a:solidFill>
                  <a:srgbClr val="FF0000"/>
                </a:solidFill>
              </a:endParaRPr>
            </a:p>
          </p:txBody>
        </p:sp>
      </p:grpSp>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p:txBody>
      </p:sp>
      <p:grpSp>
        <p:nvGrpSpPr>
          <p:cNvPr id="7172" name="Group 4"/>
          <p:cNvGrpSpPr>
            <a:grpSpLocks/>
          </p:cNvGrpSpPr>
          <p:nvPr/>
        </p:nvGrpSpPr>
        <p:grpSpPr bwMode="auto">
          <a:xfrm>
            <a:off x="530225" y="946150"/>
            <a:ext cx="8039100" cy="1666741"/>
            <a:chOff x="401" y="596"/>
            <a:chExt cx="5126" cy="1096"/>
          </a:xfrm>
        </p:grpSpPr>
        <p:sp>
          <p:nvSpPr>
            <p:cNvPr id="7176" name="Text Box 5"/>
            <p:cNvSpPr txBox="1">
              <a:spLocks noChangeArrowheads="1"/>
            </p:cNvSpPr>
            <p:nvPr/>
          </p:nvSpPr>
          <p:spPr bwMode="auto">
            <a:xfrm>
              <a:off x="401" y="1449"/>
              <a:ext cx="512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dirty="0">
                  <a:latin typeface="Times New Roman" pitchFamily="18" charset="0"/>
                </a:rPr>
                <a:t>Parameter to be estimated : </a:t>
              </a:r>
              <a:r>
                <a:rPr lang="en-US" altLang="zh-TW" b="1" dirty="0">
                  <a:sym typeface="Symbol" pitchFamily="18" charset="2"/>
                </a:rPr>
                <a:t>λ</a:t>
              </a:r>
              <a:r>
                <a:rPr lang="en-US" altLang="zh-TW" sz="1600" dirty="0">
                  <a:latin typeface="Times New Roman" pitchFamily="18" charset="0"/>
                  <a:sym typeface="Symbol" pitchFamily="18" charset="2"/>
                </a:rPr>
                <a:t>={</a:t>
              </a:r>
              <a:r>
                <a:rPr lang="en-US" altLang="zh-TW" sz="1600" dirty="0">
                  <a:latin typeface="Times New Roman" pitchFamily="18" charset="0"/>
                </a:rPr>
                <a:t>P(A),P(B),P(</a:t>
              </a:r>
              <a:r>
                <a:rPr lang="en-US" altLang="zh-TW" sz="1600" dirty="0">
                  <a:solidFill>
                    <a:srgbClr val="FF0000"/>
                  </a:solidFill>
                  <a:latin typeface="Times New Roman" pitchFamily="18" charset="0"/>
                </a:rPr>
                <a:t>R</a:t>
              </a:r>
              <a:r>
                <a:rPr lang="en-US" altLang="zh-TW" sz="1600" dirty="0">
                  <a:latin typeface="Times New Roman" pitchFamily="18" charset="0"/>
                </a:rPr>
                <a:t>|A),P(</a:t>
              </a:r>
              <a:r>
                <a:rPr lang="en-US" altLang="zh-TW" sz="1600" dirty="0">
                  <a:solidFill>
                    <a:schemeClr val="folHlink"/>
                  </a:solidFill>
                  <a:latin typeface="Times New Roman" pitchFamily="18" charset="0"/>
                </a:rPr>
                <a:t>G</a:t>
              </a:r>
              <a:r>
                <a:rPr lang="en-US" altLang="zh-TW" sz="1600" dirty="0">
                  <a:latin typeface="Times New Roman" pitchFamily="18" charset="0"/>
                </a:rPr>
                <a:t>|A), P(</a:t>
              </a:r>
              <a:r>
                <a:rPr lang="en-US" altLang="zh-TW" sz="1600" dirty="0">
                  <a:solidFill>
                    <a:srgbClr val="FF0000"/>
                  </a:solidFill>
                  <a:latin typeface="Times New Roman" pitchFamily="18" charset="0"/>
                </a:rPr>
                <a:t>R</a:t>
              </a:r>
              <a:r>
                <a:rPr lang="en-US" altLang="zh-TW" sz="1600" dirty="0">
                  <a:latin typeface="Times New Roman" pitchFamily="18" charset="0"/>
                </a:rPr>
                <a:t>|</a:t>
              </a:r>
              <a:r>
                <a:rPr lang="en-US" altLang="zh-TW" sz="1600" b="1" dirty="0">
                  <a:latin typeface="Times New Roman" pitchFamily="18" charset="0"/>
                </a:rPr>
                <a:t>B</a:t>
              </a:r>
              <a:r>
                <a:rPr lang="en-US" altLang="zh-TW" sz="1600" dirty="0">
                  <a:latin typeface="Times New Roman" pitchFamily="18" charset="0"/>
                </a:rPr>
                <a:t>), P(</a:t>
              </a:r>
              <a:r>
                <a:rPr lang="en-US" altLang="zh-TW" sz="1600" dirty="0">
                  <a:solidFill>
                    <a:schemeClr val="folHlink"/>
                  </a:solidFill>
                  <a:latin typeface="Times New Roman" pitchFamily="18" charset="0"/>
                </a:rPr>
                <a:t>G</a:t>
              </a:r>
              <a:r>
                <a:rPr lang="en-US" altLang="zh-TW" sz="1600" dirty="0">
                  <a:latin typeface="Times New Roman" pitchFamily="18" charset="0"/>
                </a:rPr>
                <a:t>|B</a:t>
              </a:r>
              <a:r>
                <a:rPr lang="en-US" altLang="zh-TW" sz="1600" dirty="0" smtClean="0">
                  <a:latin typeface="Times New Roman" pitchFamily="18" charset="0"/>
                </a:rPr>
                <a:t>)}, </a:t>
              </a:r>
              <a:r>
                <a:rPr lang="en-US" altLang="zh-TW" sz="1600" dirty="0" err="1">
                  <a:latin typeface="Times New Roman" pitchFamily="18" charset="0"/>
                </a:rPr>
                <a:t>logP</a:t>
              </a:r>
              <a:r>
                <a:rPr lang="en-US" altLang="zh-TW" sz="1600" dirty="0">
                  <a:latin typeface="Times New Roman" pitchFamily="18" charset="0"/>
                </a:rPr>
                <a:t>(O| </a:t>
              </a:r>
              <a:r>
                <a:rPr lang="en-US" altLang="zh-TW" sz="1600">
                  <a:sym typeface="Symbol" pitchFamily="18" charset="2"/>
                </a:rPr>
                <a:t>λ</a:t>
              </a:r>
              <a:r>
                <a:rPr lang="en-US" altLang="zh-TW" sz="1600" smtClean="0">
                  <a:latin typeface="Times New Roman" pitchFamily="18" charset="0"/>
                </a:rPr>
                <a:t>) = max </a:t>
              </a:r>
              <a:endParaRPr lang="en-US" altLang="zh-TW" sz="1600" dirty="0">
                <a:latin typeface="Times New Roman" pitchFamily="18" charset="0"/>
              </a:endParaRP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2" name="Text Box 21"/>
            <p:cNvSpPr txBox="1">
              <a:spLocks noChangeArrowheads="1"/>
            </p:cNvSpPr>
            <p:nvPr/>
          </p:nvSpPr>
          <p:spPr bwMode="auto">
            <a:xfrm>
              <a:off x="721" y="596"/>
              <a:ext cx="22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A</a:t>
              </a:r>
            </a:p>
          </p:txBody>
        </p:sp>
        <p:sp>
          <p:nvSpPr>
            <p:cNvPr id="7193" name="Text Box 22"/>
            <p:cNvSpPr txBox="1">
              <a:spLocks noChangeArrowheads="1"/>
            </p:cNvSpPr>
            <p:nvPr/>
          </p:nvSpPr>
          <p:spPr bwMode="auto">
            <a:xfrm>
              <a:off x="1325" y="596"/>
              <a:ext cx="21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8" name="Text Box 27"/>
            <p:cNvSpPr txBox="1">
              <a:spLocks noChangeArrowheads="1"/>
            </p:cNvSpPr>
            <p:nvPr/>
          </p:nvSpPr>
          <p:spPr bwMode="auto">
            <a:xfrm>
              <a:off x="2831" y="1095"/>
              <a:ext cx="232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Observed data : </a:t>
              </a:r>
              <a:r>
                <a:rPr lang="en-US" altLang="zh-TW" sz="1600" b="1">
                  <a:latin typeface="Times New Roman" pitchFamily="18" charset="0"/>
                </a:rPr>
                <a:t>O</a:t>
              </a:r>
              <a:r>
                <a:rPr lang="en-US" altLang="zh-TW" sz="1600">
                  <a:latin typeface="Times New Roman" pitchFamily="18" charset="0"/>
                </a:rPr>
                <a:t> : “ball sequence”: RGG</a:t>
              </a:r>
            </a:p>
            <a:p>
              <a:pPr eaLnBrk="1" hangingPunct="1"/>
              <a:r>
                <a:rPr lang="en-US" altLang="zh-TW" sz="1600">
                  <a:latin typeface="Times New Roman" pitchFamily="18" charset="0"/>
                </a:rPr>
                <a:t>Latent data : </a:t>
              </a:r>
              <a:r>
                <a:rPr lang="en-US" altLang="zh-TW" sz="1600" b="1">
                  <a:latin typeface="Times New Roman" pitchFamily="18" charset="0"/>
                </a:rPr>
                <a:t>q</a:t>
              </a:r>
              <a:r>
                <a:rPr lang="en-US" altLang="zh-TW" sz="1600">
                  <a:latin typeface="Times New Roman" pitchFamily="18" charset="0"/>
                </a:rPr>
                <a:t> : “bottle sequence”: AAB</a:t>
              </a:r>
            </a:p>
          </p:txBody>
        </p:sp>
        <p:sp>
          <p:nvSpPr>
            <p:cNvPr id="7199" name="Text Box 28"/>
            <p:cNvSpPr txBox="1">
              <a:spLocks noChangeArrowheads="1"/>
            </p:cNvSpPr>
            <p:nvPr/>
          </p:nvSpPr>
          <p:spPr bwMode="auto">
            <a:xfrm>
              <a:off x="3418" y="938"/>
              <a:ext cx="477"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(RGG)</a:t>
              </a:r>
            </a:p>
          </p:txBody>
        </p:sp>
      </p:grpSp>
      <p:sp>
        <p:nvSpPr>
          <p:cNvPr id="7173" name="Rectangle 29"/>
          <p:cNvSpPr>
            <a:spLocks noChangeArrowheads="1"/>
          </p:cNvSpPr>
          <p:nvPr/>
        </p:nvSpPr>
        <p:spPr bwMode="auto">
          <a:xfrm>
            <a:off x="68263" y="2733675"/>
            <a:ext cx="9059862"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2000" b="1" dirty="0">
                <a:latin typeface="Times New Roman" pitchFamily="18" charset="0"/>
              </a:rPr>
              <a:t>First, randomly assigned </a:t>
            </a:r>
            <a:r>
              <a:rPr lang="en-US" altLang="zh-TW" dirty="0">
                <a:sym typeface="Symbol" pitchFamily="18" charset="2"/>
              </a:rPr>
              <a:t>λ</a:t>
            </a:r>
            <a:r>
              <a:rPr lang="en-US" altLang="zh-TW" baseline="30000" dirty="0">
                <a:latin typeface="Times New Roman" pitchFamily="18" charset="0"/>
                <a:sym typeface="Symbol" pitchFamily="18" charset="2"/>
              </a:rPr>
              <a:t>(0)</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(B),P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a:t>
            </a:r>
            <a:br>
              <a:rPr lang="en-US" altLang="zh-TW" dirty="0">
                <a:latin typeface="Times New Roman" pitchFamily="18" charset="0"/>
              </a:rPr>
            </a:br>
            <a:r>
              <a:rPr lang="en-US" altLang="zh-TW" dirty="0">
                <a:latin typeface="Times New Roman" pitchFamily="18" charset="0"/>
              </a:rPr>
              <a:t>for example :                                                               </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(A)=0.4,P</a:t>
            </a:r>
            <a:r>
              <a:rPr lang="en-US" altLang="zh-TW" baseline="30000" dirty="0">
                <a:latin typeface="Times New Roman" pitchFamily="18" charset="0"/>
                <a:sym typeface="Symbol" pitchFamily="18" charset="2"/>
              </a:rPr>
              <a:t>(0)</a:t>
            </a:r>
            <a:r>
              <a:rPr lang="en-US" altLang="zh-TW" dirty="0">
                <a:latin typeface="Times New Roman" pitchFamily="18" charset="0"/>
              </a:rPr>
              <a:t>(B)=0.6,P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|A)=0.5,P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=0.5,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=0.5,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 =0.5}</a:t>
            </a:r>
            <a:endParaRPr lang="en-US" altLang="zh-TW" dirty="0">
              <a:solidFill>
                <a:srgbClr val="FF0000"/>
              </a:solidFill>
              <a:latin typeface="Times New Roman" pitchFamily="18" charset="0"/>
            </a:endParaRPr>
          </a:p>
          <a:p>
            <a:pPr eaLnBrk="1" hangingPunct="1">
              <a:lnSpc>
                <a:spcPct val="90000"/>
              </a:lnSpc>
              <a:buFontTx/>
              <a:buChar char="•"/>
            </a:pPr>
            <a:r>
              <a:rPr lang="en-US" altLang="zh-TW" sz="2000" b="1" dirty="0">
                <a:solidFill>
                  <a:srgbClr val="FF0000"/>
                </a:solidFill>
                <a:latin typeface="Times New Roman" pitchFamily="18" charset="0"/>
              </a:rPr>
              <a:t>Expectation Step</a:t>
            </a:r>
            <a:r>
              <a:rPr lang="en-US" altLang="zh-TW" sz="2000" b="1" dirty="0">
                <a:latin typeface="Times New Roman" pitchFamily="18" charset="0"/>
              </a:rPr>
              <a:t> : find the </a:t>
            </a:r>
            <a:r>
              <a:rPr lang="en-US" altLang="zh-TW" sz="2000" i="1" dirty="0">
                <a:latin typeface="Times New Roman" pitchFamily="18" charset="0"/>
              </a:rPr>
              <a:t>expectation</a:t>
            </a:r>
            <a:r>
              <a:rPr lang="en-US" altLang="zh-TW" sz="2000" b="1" dirty="0">
                <a:latin typeface="Times New Roman" pitchFamily="18" charset="0"/>
              </a:rPr>
              <a:t> of </a:t>
            </a:r>
            <a:r>
              <a:rPr lang="en-US" altLang="zh-TW" sz="2000" b="1" dirty="0" err="1">
                <a:latin typeface="Times New Roman" pitchFamily="18" charset="0"/>
              </a:rPr>
              <a:t>logP</a:t>
            </a:r>
            <a:r>
              <a:rPr lang="en-US" altLang="zh-TW" sz="2000" b="1" dirty="0">
                <a:latin typeface="Times New Roman" pitchFamily="18" charset="0"/>
              </a:rPr>
              <a:t>(O| </a:t>
            </a:r>
            <a:r>
              <a:rPr lang="en-US" altLang="zh-TW" sz="2000" b="1" dirty="0">
                <a:sym typeface="Symbol" pitchFamily="18" charset="2"/>
              </a:rPr>
              <a:t>λ</a:t>
            </a:r>
            <a:r>
              <a:rPr lang="en-US" altLang="zh-TW" sz="2000" b="1" dirty="0">
                <a:latin typeface="Times New Roman" pitchFamily="18" charset="0"/>
              </a:rPr>
              <a:t>) </a:t>
            </a:r>
            <a:br>
              <a:rPr lang="en-US" altLang="zh-TW" sz="2000" b="1" dirty="0">
                <a:latin typeface="Times New Roman" pitchFamily="18" charset="0"/>
              </a:rPr>
            </a:br>
            <a:r>
              <a:rPr lang="en-US" altLang="zh-TW" dirty="0">
                <a:latin typeface="Times New Roman" pitchFamily="18" charset="0"/>
              </a:rPr>
              <a:t>8 possible state sequences q</a:t>
            </a:r>
            <a:r>
              <a:rPr lang="en-US" altLang="zh-TW" baseline="-25000" dirty="0">
                <a:latin typeface="Times New Roman" pitchFamily="18" charset="0"/>
              </a:rPr>
              <a:t>i</a:t>
            </a:r>
            <a:r>
              <a:rPr lang="en-US" altLang="zh-TW" dirty="0">
                <a:latin typeface="Times New Roman" pitchFamily="18" charset="0"/>
              </a:rPr>
              <a:t> :{AAA},{BBB},{AAB},{BBA},{ABA},{BAB},{ABB},{BAA}</a:t>
            </a: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spcBef>
                <a:spcPct val="30000"/>
              </a:spcBef>
              <a:buFontTx/>
              <a:buChar char="•"/>
            </a:pPr>
            <a:r>
              <a:rPr lang="en-US" altLang="zh-TW" sz="2000" b="1" dirty="0">
                <a:solidFill>
                  <a:srgbClr val="FF0000"/>
                </a:solidFill>
                <a:latin typeface="Times New Roman" pitchFamily="18" charset="0"/>
              </a:rPr>
              <a:t>Maximization Step</a:t>
            </a:r>
            <a:r>
              <a:rPr lang="en-US" altLang="zh-TW" sz="2000" b="1" dirty="0">
                <a:latin typeface="Times New Roman" pitchFamily="18" charset="0"/>
              </a:rPr>
              <a:t> : </a:t>
            </a:r>
            <a:r>
              <a:rPr lang="en-US" altLang="zh-TW" sz="2000" b="1" dirty="0" err="1">
                <a:latin typeface="Times New Roman" pitchFamily="18" charset="0"/>
              </a:rPr>
              <a:t>find</a:t>
            </a:r>
            <a:r>
              <a:rPr lang="en-US" altLang="zh-TW" sz="2000" dirty="0" err="1">
                <a:sym typeface="Symbol" pitchFamily="18" charset="2"/>
              </a:rPr>
              <a:t>λ</a:t>
            </a:r>
            <a:r>
              <a:rPr lang="en-US" altLang="zh-TW" sz="2000" baseline="30000" dirty="0">
                <a:latin typeface="Times New Roman" pitchFamily="18" charset="0"/>
                <a:sym typeface="Symbol" pitchFamily="18" charset="2"/>
              </a:rPr>
              <a:t>(1) </a:t>
            </a:r>
            <a:r>
              <a:rPr lang="en-US" altLang="zh-TW" sz="2000" b="1" dirty="0">
                <a:latin typeface="Times New Roman" pitchFamily="18" charset="0"/>
                <a:sym typeface="Symbol" pitchFamily="18" charset="2"/>
              </a:rPr>
              <a:t>to maximize the expectation function </a:t>
            </a:r>
            <a:r>
              <a:rPr lang="en-US" altLang="zh-TW" sz="1900" dirty="0" err="1">
                <a:latin typeface="Times New Roman" pitchFamily="18" charset="0"/>
                <a:sym typeface="Symbol" pitchFamily="18" charset="2"/>
              </a:rPr>
              <a:t>E</a:t>
            </a:r>
            <a:r>
              <a:rPr lang="en-US" altLang="zh-TW" sz="1900" baseline="-25000" dirty="0" err="1">
                <a:latin typeface="Times New Roman" pitchFamily="18" charset="0"/>
                <a:sym typeface="Symbol" pitchFamily="18" charset="2"/>
              </a:rPr>
              <a:t>q</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logP</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O</a:t>
            </a:r>
            <a:r>
              <a:rPr lang="en-US" altLang="zh-TW" sz="1900" dirty="0" err="1">
                <a:latin typeface="Times New Roman" pitchFamily="18" charset="0"/>
              </a:rPr>
              <a:t>|</a:t>
            </a:r>
            <a:r>
              <a:rPr lang="en-US" altLang="zh-TW" sz="1900" dirty="0" err="1">
                <a:sym typeface="Symbol" pitchFamily="18" charset="2"/>
              </a:rPr>
              <a:t>λ</a:t>
            </a:r>
            <a:r>
              <a:rPr lang="en-US" altLang="zh-TW" sz="1900" dirty="0">
                <a:sym typeface="Symbol" pitchFamily="18" charset="2"/>
              </a:rPr>
              <a:t>))</a:t>
            </a:r>
            <a:endParaRPr lang="en-US" altLang="zh-TW" sz="1900" b="1" dirty="0">
              <a:latin typeface="Times New Roman" pitchFamily="18" charset="0"/>
              <a:sym typeface="Symbol" pitchFamily="18" charset="2"/>
            </a:endParaRPr>
          </a:p>
          <a:p>
            <a:pPr eaLnBrk="1" hangingPunct="1">
              <a:lnSpc>
                <a:spcPct val="90000"/>
              </a:lnSpc>
              <a:buFontTx/>
              <a:buChar char="•"/>
            </a:pPr>
            <a:r>
              <a:rPr lang="en-US" altLang="zh-TW" sz="2000" b="1" dirty="0">
                <a:latin typeface="Times New Roman" pitchFamily="18" charset="0"/>
                <a:sym typeface="Symbol" pitchFamily="18" charset="2"/>
              </a:rPr>
              <a:t>Iterations : </a:t>
            </a:r>
            <a:r>
              <a:rPr lang="en-US" altLang="zh-TW" sz="2000" dirty="0">
                <a:sym typeface="Symbol" pitchFamily="18" charset="2"/>
              </a:rPr>
              <a:t>λ</a:t>
            </a:r>
            <a:r>
              <a:rPr lang="en-US" altLang="zh-TW" sz="2000" baseline="30000" dirty="0">
                <a:latin typeface="Times New Roman" pitchFamily="18" charset="0"/>
                <a:sym typeface="Symbol" pitchFamily="18" charset="2"/>
              </a:rPr>
              <a:t>(0)</a:t>
            </a:r>
            <a:r>
              <a:rPr lang="en-US" altLang="zh-TW" sz="2000" dirty="0">
                <a:latin typeface="Times New Roman" pitchFamily="18" charset="0"/>
                <a:sym typeface="Wingdings" pitchFamily="2"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(1) </a:t>
            </a:r>
            <a:r>
              <a:rPr lang="en-US" altLang="zh-TW" sz="2000" dirty="0">
                <a:latin typeface="Times New Roman" pitchFamily="18" charset="0"/>
                <a:sym typeface="Wingdings" pitchFamily="2" charset="2"/>
              </a:rPr>
              <a:t></a:t>
            </a:r>
            <a:r>
              <a:rPr lang="en-US" altLang="zh-TW" sz="2000" baseline="30000" dirty="0">
                <a:latin typeface="Times New Roman" pitchFamily="18" charset="0"/>
                <a:sym typeface="Symbol" pitchFamily="18"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(2) </a:t>
            </a:r>
            <a:r>
              <a:rPr lang="en-US" altLang="zh-TW" sz="2000" dirty="0">
                <a:latin typeface="Times New Roman" pitchFamily="18" charset="0"/>
                <a:sym typeface="Wingdings" pitchFamily="2" charset="2"/>
              </a:rPr>
              <a:t>....</a:t>
            </a:r>
            <a:endParaRPr lang="en-US" altLang="zh-TW" sz="2000" dirty="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nvPr>
        </p:nvGraphicFramePr>
        <p:xfrm>
          <a:off x="381000" y="4095750"/>
          <a:ext cx="8729663" cy="1817688"/>
        </p:xfrm>
        <a:graphic>
          <a:graphicData uri="http://schemas.openxmlformats.org/presentationml/2006/ole">
            <mc:AlternateContent xmlns:mc="http://schemas.openxmlformats.org/markup-compatibility/2006">
              <mc:Choice xmlns:v="urn:schemas-microsoft-com:vml" Requires="v">
                <p:oleObj spid="_x0000_s7242" name="方程式" r:id="rId4" imgW="6337300" imgH="1308100" progId="Equation.3">
                  <p:embed/>
                </p:oleObj>
              </mc:Choice>
              <mc:Fallback>
                <p:oleObj name="方程式" r:id="rId4" imgW="6337300" imgH="1308100" progId="Equation.3">
                  <p:embed/>
                  <p:pic>
                    <p:nvPicPr>
                      <p:cNvPr id="0" name="Object 3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095750"/>
                        <a:ext cx="8729663"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71463" y="4676775"/>
            <a:ext cx="34559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For example, when q</a:t>
            </a:r>
            <a:r>
              <a:rPr lang="en-US" altLang="zh-TW" baseline="-25000">
                <a:latin typeface="Times New Roman" pitchFamily="18" charset="0"/>
              </a:rPr>
              <a:t>i </a:t>
            </a:r>
            <a:r>
              <a:rPr lang="en-US" altLang="zh-TW">
                <a:latin typeface="Times New Roman" pitchFamily="18" charset="0"/>
              </a:rPr>
              <a:t>= {AAB}</a:t>
            </a:r>
            <a:endParaRPr lang="en-US" altLang="zh-TW"/>
          </a:p>
        </p:txBody>
      </p:sp>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8195" name="Rectangle 3"/>
          <p:cNvSpPr>
            <a:spLocks noGrp="1" noChangeArrowheads="1"/>
          </p:cNvSpPr>
          <p:nvPr>
            <p:ph type="body" idx="1"/>
          </p:nvPr>
        </p:nvSpPr>
        <p:spPr bwMode="auto">
          <a:xfrm>
            <a:off x="0" y="906463"/>
            <a:ext cx="9144000" cy="323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66700" indent="-266700" eaLnBrk="1" hangingPunct="1"/>
            <a:r>
              <a:rPr lang="en-US" altLang="zh-TW" sz="2400" b="1" dirty="0" smtClean="0">
                <a:latin typeface="Times New Roman" pitchFamily="18" charset="0"/>
              </a:rPr>
              <a:t>In Each Iteration (assuming </a:t>
            </a:r>
            <a:r>
              <a:rPr lang="en-US" altLang="zh-TW" sz="2400" b="1" dirty="0" err="1" smtClean="0">
                <a:latin typeface="Times New Roman" pitchFamily="18" charset="0"/>
              </a:rPr>
              <a:t>logP</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dirty="0" smtClean="0">
                <a:latin typeface="Times New Roman" pitchFamily="18" charset="0"/>
              </a:rPr>
              <a:t> </a:t>
            </a:r>
            <a:r>
              <a:rPr lang="en-US" altLang="zh-TW" sz="2400" b="1" dirty="0" smtClean="0">
                <a:latin typeface="Times New Roman" pitchFamily="18" charset="0"/>
                <a:sym typeface="Symbol" pitchFamily="18" charset="2"/>
              </a:rPr>
              <a:t>|</a:t>
            </a:r>
            <a:r>
              <a:rPr lang="en-US" altLang="zh-TW" sz="2400" b="1" dirty="0" smtClean="0">
                <a:latin typeface="Times New Roman" pitchFamily="18" charset="0"/>
              </a:rPr>
              <a:t>) is the objective function)</a:t>
            </a:r>
            <a:r>
              <a:rPr lang="en-US" altLang="zh-TW" sz="2800" b="1" dirty="0" smtClean="0">
                <a:latin typeface="Times New Roman" pitchFamily="18" charset="0"/>
              </a:rPr>
              <a:t> </a:t>
            </a:r>
          </a:p>
          <a:p>
            <a:pPr marL="714375" lvl="1" indent="-266700" eaLnBrk="1" hangingPunct="1"/>
            <a:r>
              <a:rPr lang="en-US" altLang="zh-TW" sz="2200" dirty="0" smtClean="0">
                <a:latin typeface="Times New Roman" pitchFamily="18" charset="0"/>
              </a:rPr>
              <a:t>E step: expressing the log-likelihood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 </a:t>
            </a:r>
            <a:r>
              <a:rPr lang="en-US" altLang="zh-TW" sz="2200" dirty="0" smtClean="0">
                <a:latin typeface="Times New Roman" pitchFamily="18" charset="0"/>
              </a:rPr>
              <a:t>in terms of </a:t>
            </a:r>
            <a:r>
              <a:rPr lang="en-US" altLang="zh-TW" sz="2200" i="1" dirty="0" smtClean="0">
                <a:solidFill>
                  <a:srgbClr val="FF0066"/>
                </a:solidFill>
                <a:latin typeface="Times New Roman" pitchFamily="18" charset="0"/>
              </a:rPr>
              <a:t>the distribution of the latent data conditioned</a:t>
            </a:r>
            <a:r>
              <a:rPr lang="en-US" altLang="zh-TW" sz="2200" i="1" dirty="0" smtClean="0">
                <a:latin typeface="Times New Roman" pitchFamily="18" charset="0"/>
              </a:rPr>
              <a:t> on </a:t>
            </a:r>
            <a:r>
              <a:rPr lang="en-US" altLang="zh-TW" sz="2200" dirty="0" smtClean="0">
                <a:latin typeface="Times New Roman" pitchFamily="18" charset="0"/>
              </a:rPr>
              <a:t>[</a:t>
            </a:r>
            <a:r>
              <a:rPr lang="en-US" altLang="zh-TW" sz="2200" i="1" dirty="0" smtClean="0">
                <a:latin typeface="Times New Roman" pitchFamily="18" charset="0"/>
              </a:rPr>
              <a:t>x,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endParaRPr lang="en-US" altLang="zh-TW" sz="2200" i="1" dirty="0" smtClean="0">
              <a:latin typeface="Times New Roman" pitchFamily="18" charset="0"/>
            </a:endParaRPr>
          </a:p>
          <a:p>
            <a:pPr marL="714375" lvl="1" indent="-266700" eaLnBrk="1" hangingPunct="1"/>
            <a:r>
              <a:rPr lang="en-US" altLang="zh-TW" sz="2200" dirty="0" smtClean="0">
                <a:latin typeface="Times New Roman" pitchFamily="18" charset="0"/>
              </a:rPr>
              <a:t>M step: find a way to maximized the above function, such that the above function increases monotonically, i.e.,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marL="266700" indent="-266700" eaLnBrk="1" hangingPunct="1"/>
            <a:r>
              <a:rPr lang="en-US" altLang="zh-TW" sz="2400" b="1" dirty="0" smtClean="0">
                <a:latin typeface="Times New Roman" pitchFamily="18" charset="0"/>
                <a:sym typeface="Symbol" pitchFamily="18" charset="2"/>
              </a:rPr>
              <a:t>The Conditions for each Iteration to Proceed based on the Criterion</a:t>
            </a:r>
            <a:endParaRPr lang="en-US" altLang="zh-TW" sz="2400" b="1" i="1" dirty="0" smtClean="0">
              <a:latin typeface="Times New Roman" pitchFamily="18" charset="0"/>
              <a:sym typeface="Symbol" pitchFamily="18" charset="2"/>
            </a:endParaRPr>
          </a:p>
          <a:p>
            <a:pPr marL="714375" lvl="1" indent="-266700" eaLnBrk="1" hangingPunct="1"/>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 : observed (incomplete) data,  </a:t>
            </a:r>
            <a:r>
              <a:rPr lang="en-US" altLang="zh-TW" sz="2200" b="1" i="1" dirty="0" smtClean="0">
                <a:latin typeface="Times New Roman" pitchFamily="18" charset="0"/>
                <a:sym typeface="Symbol" pitchFamily="18" charset="2"/>
              </a:rPr>
              <a:t>z</a:t>
            </a:r>
            <a:r>
              <a:rPr lang="en-US" altLang="zh-TW" sz="2200" dirty="0" smtClean="0">
                <a:latin typeface="Times New Roman" pitchFamily="18" charset="0"/>
                <a:sym typeface="Symbol" pitchFamily="18" charset="2"/>
              </a:rPr>
              <a:t> : latent data, {</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 </a:t>
            </a:r>
            <a:r>
              <a:rPr lang="en-US" altLang="zh-TW" sz="2200" b="1" i="1" dirty="0" smtClean="0">
                <a:latin typeface="Times New Roman" pitchFamily="18" charset="0"/>
                <a:sym typeface="Symbol" pitchFamily="18" charset="2"/>
              </a:rPr>
              <a:t>z</a:t>
            </a:r>
            <a:r>
              <a:rPr lang="en-US" altLang="zh-TW" sz="2200" dirty="0" smtClean="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1187450" y="4221163"/>
          <a:ext cx="5335588" cy="2151062"/>
        </p:xfrm>
        <a:graphic>
          <a:graphicData uri="http://schemas.openxmlformats.org/presentationml/2006/ole">
            <mc:AlternateContent xmlns:mc="http://schemas.openxmlformats.org/markup-compatibility/2006">
              <mc:Choice xmlns:v="urn:schemas-microsoft-com:vml" Requires="v">
                <p:oleObj spid="_x0000_s8239" name="方程式" r:id="rId4" imgW="3009900" imgH="1308100" progId="Equation.3">
                  <p:embed/>
                </p:oleObj>
              </mc:Choice>
              <mc:Fallback>
                <p:oleObj name="方程式" r:id="rId4" imgW="3009900" imgH="13081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4221163"/>
                        <a:ext cx="5335588" cy="215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9219" name="Rectangle 3"/>
          <p:cNvSpPr>
            <a:spLocks noGrp="1" noChangeArrowheads="1"/>
          </p:cNvSpPr>
          <p:nvPr>
            <p:ph type="body" sz="half" idx="1"/>
          </p:nvPr>
        </p:nvSpPr>
        <p:spPr bwMode="auto">
          <a:xfrm>
            <a:off x="0" y="908050"/>
            <a:ext cx="9144000" cy="594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pPr>
            <a:r>
              <a:rPr lang="en-US" altLang="zh-TW" sz="2400" b="1" dirty="0" smtClean="0">
                <a:latin typeface="Times New Roman" pitchFamily="18" charset="0"/>
              </a:rPr>
              <a:t>For the EM Iterations to </a:t>
            </a:r>
            <a:r>
              <a:rPr lang="en-US" altLang="zh-TW" sz="2400" b="1" dirty="0" smtClean="0">
                <a:latin typeface="Times New Roman" pitchFamily="18" charset="0"/>
                <a:sym typeface="Symbol" pitchFamily="18" charset="2"/>
              </a:rPr>
              <a:t>Proceed based on the Criterion</a:t>
            </a:r>
            <a:r>
              <a:rPr lang="en-US" altLang="zh-TW" sz="2400" b="1" dirty="0" smtClean="0">
                <a:latin typeface="Times New Roman" pitchFamily="18" charset="0"/>
              </a:rPr>
              <a:t>:</a:t>
            </a: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spcBef>
                <a:spcPct val="0"/>
              </a:spcBef>
            </a:pPr>
            <a:r>
              <a:rPr lang="en-US" altLang="zh-TW" sz="2200" dirty="0" smtClean="0">
                <a:latin typeface="Times New Roman" pitchFamily="18" charset="0"/>
              </a:rPr>
              <a:t>to make sure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pPr>
            <a:endParaRPr lang="en-US" altLang="zh-TW" sz="2600" dirty="0" smtClean="0">
              <a:latin typeface="Times New Roman" pitchFamily="18" charset="0"/>
              <a:sym typeface="Symbol" pitchFamily="18" charset="2"/>
            </a:endParaRPr>
          </a:p>
          <a:p>
            <a:pPr lvl="1" eaLnBrk="1" hangingPunct="1">
              <a:lnSpc>
                <a:spcPct val="90000"/>
              </a:lnSpc>
            </a:pP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t>
            </a: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2600" dirty="0" smtClean="0">
                <a:latin typeface="Times New Roman" pitchFamily="18" charset="0"/>
                <a:sym typeface="Symbol" pitchFamily="18" charset="2"/>
              </a:rPr>
              <a:t/>
            </a:r>
            <a:br>
              <a:rPr lang="en-US" altLang="zh-TW" sz="2600" dirty="0" smtClean="0">
                <a:latin typeface="Times New Roman" pitchFamily="18" charset="0"/>
                <a:sym typeface="Symbol" pitchFamily="18" charset="2"/>
              </a:rPr>
            </a:br>
            <a:endParaRPr lang="en-US" altLang="zh-TW" sz="2600" dirty="0" smtClean="0">
              <a:latin typeface="Times New Roman" pitchFamily="18" charset="0"/>
              <a:sym typeface="Symbol" pitchFamily="18" charset="2"/>
            </a:endParaRPr>
          </a:p>
          <a:p>
            <a:pPr lvl="1" eaLnBrk="1" hangingPunct="1">
              <a:lnSpc>
                <a:spcPct val="90000"/>
              </a:lnSpc>
              <a:spcBef>
                <a:spcPct val="0"/>
              </a:spcBef>
            </a:pPr>
            <a:r>
              <a:rPr lang="en-US" altLang="zh-TW" sz="2200" dirty="0" smtClean="0">
                <a:latin typeface="Times New Roman" pitchFamily="18" charset="0"/>
                <a:sym typeface="Symbol" pitchFamily="18" charset="2"/>
              </a:rPr>
              <a:t>the only requirement is to have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such that</a:t>
            </a:r>
            <a:r>
              <a:rPr lang="en-US" altLang="zh-TW" sz="2600" dirty="0" smtClean="0">
                <a:latin typeface="Times New Roman" pitchFamily="18" charset="0"/>
                <a:sym typeface="Symbol" pitchFamily="18" charset="2"/>
              </a:rPr>
              <a:t> </a:t>
            </a:r>
            <a:br>
              <a:rPr lang="en-US" altLang="zh-TW" sz="2600" dirty="0" smtClean="0">
                <a:latin typeface="Times New Roman" pitchFamily="18" charset="0"/>
                <a:sym typeface="Symbol" pitchFamily="18" charset="2"/>
              </a:rPr>
            </a:br>
            <a:r>
              <a:rPr lang="en-US" altLang="zh-TW" sz="3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[k+1]</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 0</a:t>
            </a:r>
            <a:r>
              <a:rPr lang="en-US" altLang="zh-TW" sz="2400" dirty="0" smtClean="0">
                <a:latin typeface="Times New Roman" pitchFamily="18" charset="0"/>
                <a:sym typeface="Symbol" pitchFamily="18" charset="2"/>
              </a:rPr>
              <a:t> </a:t>
            </a:r>
          </a:p>
          <a:p>
            <a:pPr lvl="1" eaLnBrk="1" hangingPunct="1">
              <a:lnSpc>
                <a:spcPct val="90000"/>
              </a:lnSpc>
              <a:spcBef>
                <a:spcPts val="200"/>
              </a:spcBef>
            </a:pPr>
            <a:r>
              <a:rPr lang="en-US" altLang="zh-TW" sz="2200" dirty="0" smtClean="0">
                <a:latin typeface="Times New Roman" pitchFamily="18" charset="0"/>
                <a:sym typeface="Symbol" pitchFamily="18" charset="2"/>
              </a:rPr>
              <a:t>E-step: to estimate</a:t>
            </a:r>
            <a:r>
              <a:rPr lang="en-US" altLang="zh-TW" sz="2200" i="1" dirty="0" smtClean="0">
                <a:latin typeface="Times New Roman" pitchFamily="18" charset="0"/>
                <a:sym typeface="Symbol" pitchFamily="18" charset="2"/>
              </a:rPr>
              <a:t> </a:t>
            </a:r>
            <a:r>
              <a:rPr lang="en-US" altLang="zh-TW" sz="2200" dirty="0" smtClean="0">
                <a:latin typeface="Times New Roman" pitchFamily="18" charset="0"/>
                <a:sym typeface="Symbol" pitchFamily="18" charset="2"/>
              </a:rPr>
              <a:t>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spcBef>
                <a:spcPts val="300"/>
              </a:spcBef>
            </a:pPr>
            <a:r>
              <a:rPr lang="en-US" altLang="zh-TW" sz="2200" dirty="0" smtClean="0">
                <a:latin typeface="Times New Roman" pitchFamily="18" charset="0"/>
                <a:sym typeface="Symbol" pitchFamily="18" charset="2"/>
              </a:rPr>
              <a:t>M-step: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 </a:t>
            </a:r>
            <a:r>
              <a:rPr lang="en-US" altLang="zh-TW" sz="2200" dirty="0" smtClean="0">
                <a:latin typeface="Times New Roman" pitchFamily="18" charset="0"/>
                <a:sym typeface="Symbol" pitchFamily="18" charset="2"/>
              </a:rPr>
              <a:t>=             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871538" y="1385888"/>
          <a:ext cx="5068887" cy="1098550"/>
        </p:xfrm>
        <a:graphic>
          <a:graphicData uri="http://schemas.openxmlformats.org/presentationml/2006/ole">
            <mc:AlternateContent xmlns:mc="http://schemas.openxmlformats.org/markup-compatibility/2006">
              <mc:Choice xmlns:v="urn:schemas-microsoft-com:vml" Requires="v">
                <p:oleObj spid="_x0000_s11389" name="方程式" r:id="rId4" imgW="3009900" imgH="660400" progId="Equation.3">
                  <p:embed/>
                </p:oleObj>
              </mc:Choice>
              <mc:Fallback>
                <p:oleObj name="方程式" r:id="rId4" imgW="3009900" imgH="6604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538" y="1385888"/>
                        <a:ext cx="50688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36613" y="2862263"/>
          <a:ext cx="5375275" cy="363537"/>
        </p:xfrm>
        <a:graphic>
          <a:graphicData uri="http://schemas.openxmlformats.org/presentationml/2006/ole">
            <mc:AlternateContent xmlns:mc="http://schemas.openxmlformats.org/markup-compatibility/2006">
              <mc:Choice xmlns:v="urn:schemas-microsoft-com:vml" Requires="v">
                <p:oleObj spid="_x0000_s11390" name="方程式" r:id="rId6" imgW="3238500" imgH="215900" progId="Equation.3">
                  <p:embed/>
                </p:oleObj>
              </mc:Choice>
              <mc:Fallback>
                <p:oleObj name="方程式" r:id="rId6" imgW="3238500" imgH="215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6613" y="2862263"/>
                        <a:ext cx="537527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827088" y="3643313"/>
          <a:ext cx="5186362" cy="722312"/>
        </p:xfrm>
        <a:graphic>
          <a:graphicData uri="http://schemas.openxmlformats.org/presentationml/2006/ole">
            <mc:AlternateContent xmlns:mc="http://schemas.openxmlformats.org/markup-compatibility/2006">
              <mc:Choice xmlns:v="urn:schemas-microsoft-com:vml" Requires="v">
                <p:oleObj spid="_x0000_s11391" name="方程式" r:id="rId8" imgW="2921000" imgH="406400" progId="Equation.3">
                  <p:embed/>
                </p:oleObj>
              </mc:Choice>
              <mc:Fallback>
                <p:oleObj name="方程式" r:id="rId8" imgW="2921000" imgH="406400" progId="Equation.3">
                  <p:embed/>
                  <p:pic>
                    <p:nvPicPr>
                      <p:cNvPr id="0" name=""/>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088" y="3643313"/>
                        <a:ext cx="5186362"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2382838" y="6246813"/>
            <a:ext cx="1171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a:latin typeface="Times New Roman" pitchFamily="18" charset="0"/>
              </a:rPr>
              <a:t>arg max</a:t>
            </a:r>
          </a:p>
          <a:p>
            <a:pPr algn="ctr" eaLnBrk="1" hangingPunct="1">
              <a:lnSpc>
                <a:spcPct val="80000"/>
              </a:lnSpc>
            </a:pPr>
            <a:r>
              <a:rPr lang="en-US" altLang="zh-TW" b="1">
                <a:latin typeface="Times New Roman" pitchFamily="18" charset="0"/>
                <a:sym typeface="Symbol" pitchFamily="18" charset="2"/>
              </a:rPr>
              <a:t>      </a:t>
            </a:r>
          </a:p>
        </p:txBody>
      </p:sp>
      <mc:AlternateContent xmlns:mc="http://schemas.openxmlformats.org/markup-compatibility/2006" xmlns:a14="http://schemas.microsoft.com/office/drawing/2010/main">
        <mc:Choice Requires="a14">
          <p:sp>
            <p:nvSpPr>
              <p:cNvPr id="2" name="文字方塊 1"/>
              <p:cNvSpPr txBox="1"/>
              <p:nvPr/>
            </p:nvSpPr>
            <p:spPr>
              <a:xfrm>
                <a:off x="4006220" y="2071896"/>
                <a:ext cx="5102284" cy="421462"/>
              </a:xfrm>
              <a:prstGeom prst="rect">
                <a:avLst/>
              </a:prstGeom>
              <a:noFill/>
            </p:spPr>
            <p:txBody>
              <a:bodyPr wrap="square" rtlCol="0">
                <a:spAutoFit/>
              </a:bodyPr>
              <a:lstStyle/>
              <a:p>
                <a:r>
                  <a:rPr lang="en-US" altLang="zh-TW" sz="2000" dirty="0" smtClean="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2000" i="1" smtClean="0">
                            <a:latin typeface="Cambria Math" panose="02040503050406030204" pitchFamily="18" charset="0"/>
                            <a:cs typeface="Times New Roman" panose="02020603050405020304" pitchFamily="18" charset="0"/>
                          </a:rPr>
                        </m:ctrlPr>
                      </m:sSupPr>
                      <m:e>
                        <m:r>
                          <a:rPr lang="zh-TW" altLang="en-US" sz="2000" i="1" smtClean="0">
                            <a:latin typeface="Cambria Math"/>
                            <a:cs typeface="Times New Roman" panose="02020603050405020304" pitchFamily="18" charset="0"/>
                          </a:rPr>
                          <m:t>𝜃</m:t>
                        </m:r>
                      </m:e>
                      <m:sup>
                        <m:d>
                          <m:dPr>
                            <m:begChr m:val="["/>
                            <m:endChr m:val="]"/>
                            <m:ctrlPr>
                              <a:rPr lang="en-US" altLang="zh-TW" sz="2000" i="1" smtClean="0">
                                <a:latin typeface="Cambria Math" panose="02040503050406030204" pitchFamily="18" charset="0"/>
                                <a:cs typeface="Times New Roman" panose="02020603050405020304" pitchFamily="18" charset="0"/>
                              </a:rPr>
                            </m:ctrlPr>
                          </m:dPr>
                          <m:e>
                            <m:r>
                              <a:rPr lang="en-US" altLang="zh-TW" sz="2000" b="0" i="1" smtClean="0">
                                <a:latin typeface="Cambria Math"/>
                                <a:cs typeface="Times New Roman" panose="02020603050405020304" pitchFamily="18" charset="0"/>
                              </a:rPr>
                              <m:t>𝑘</m:t>
                            </m:r>
                          </m:e>
                        </m:d>
                      </m:sup>
                    </m:sSup>
                  </m:oMath>
                </a14:m>
                <a:r>
                  <a:rPr lang="en-US" altLang="zh-TW"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mc:Choice>
        <mc:Fallback xmlns="">
          <p:sp>
            <p:nvSpPr>
              <p:cNvPr id="2" name="文字方塊 1"/>
              <p:cNvSpPr txBox="1">
                <a:spLocks noRot="1" noChangeAspect="1" noMove="1" noResize="1" noEditPoints="1" noAdjustHandles="1" noChangeArrowheads="1" noChangeShapeType="1" noTextEdit="1"/>
              </p:cNvSpPr>
              <p:nvPr/>
            </p:nvSpPr>
            <p:spPr>
              <a:xfrm>
                <a:off x="4006220" y="2071896"/>
                <a:ext cx="5102284" cy="421462"/>
              </a:xfrm>
              <a:prstGeom prst="rect">
                <a:avLst/>
              </a:prstGeom>
              <a:blipFill rotWithShape="1">
                <a:blip r:embed="rId10"/>
                <a:stretch>
                  <a:fillRect l="-1195" t="-1449" b="-26087"/>
                </a:stretch>
              </a:blipFill>
            </p:spPr>
            <p:txBody>
              <a:bodyPr/>
              <a:lstStyle/>
              <a:p>
                <a:r>
                  <a:rPr lang="zh-TW" altLang="en-US">
                    <a:noFill/>
                  </a:rPr>
                  <a:t> </a:t>
                </a:r>
              </a:p>
            </p:txBody>
          </p:sp>
        </mc:Fallback>
      </mc:AlternateContent>
      <p:sp>
        <p:nvSpPr>
          <p:cNvPr id="3" name="投影片編號版面配置區 2"/>
          <p:cNvSpPr>
            <a:spLocks noGrp="1"/>
          </p:cNvSpPr>
          <p:nvPr>
            <p:ph type="sldNum" sz="quarter" idx="4"/>
          </p:nvPr>
        </p:nvSpPr>
        <p:spPr/>
        <p:txBody>
          <a:bodyPr/>
          <a:lstStyle/>
          <a:p>
            <a:pPr>
              <a:defRPr/>
            </a:pPr>
            <a:fld id="{0062F47D-F1E9-4C70-8172-35677879D32A}" type="slidenum">
              <a:rPr lang="zh-TW" altLang="en-US" smtClean="0"/>
              <a:pPr>
                <a:defRPr/>
              </a:pPr>
              <a:t>8</a:t>
            </a:fld>
            <a:endParaRPr lang="zh-TW" altLang="en-US"/>
          </a:p>
        </p:txBody>
      </p:sp>
    </p:spTree>
    <p:extLst>
      <p:ext uri="{BB962C8B-B14F-4D97-AF65-F5344CB8AC3E}">
        <p14:creationId xmlns:p14="http://schemas.microsoft.com/office/powerpoint/2010/main" val="305758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3000" b="1" smtClean="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0" y="906463"/>
            <a:ext cx="9144000" cy="5078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eaLnBrk="1" hangingPunct="1"/>
            <a:r>
              <a:rPr lang="en-US" altLang="zh-TW" sz="2400" b="1" smtClean="0">
                <a:latin typeface="Times New Roman" pitchFamily="18" charset="0"/>
              </a:rPr>
              <a:t>Observed data : </a:t>
            </a:r>
            <a:r>
              <a:rPr lang="en-US" altLang="zh-TW" sz="2400" b="1" i="1" smtClean="0">
                <a:solidFill>
                  <a:schemeClr val="accent2"/>
                </a:solidFill>
                <a:latin typeface="Times New Roman" pitchFamily="18" charset="0"/>
              </a:rPr>
              <a:t>observations </a:t>
            </a:r>
            <a:r>
              <a:rPr lang="en-US" altLang="zh-TW" sz="2400" b="1" smtClean="0">
                <a:solidFill>
                  <a:schemeClr val="accent2"/>
                </a:solidFill>
                <a:latin typeface="Times New Roman" pitchFamily="18" charset="0"/>
              </a:rPr>
              <a:t>O</a:t>
            </a:r>
            <a:r>
              <a:rPr lang="en-US" altLang="zh-TW" sz="2400" b="1" smtClean="0">
                <a:latin typeface="Times New Roman" pitchFamily="18" charset="0"/>
              </a:rPr>
              <a:t>, latent data : </a:t>
            </a:r>
            <a:r>
              <a:rPr lang="en-US" altLang="zh-TW" sz="2400" b="1" i="1" smtClean="0">
                <a:solidFill>
                  <a:srgbClr val="FF0066"/>
                </a:solidFill>
                <a:latin typeface="Times New Roman" pitchFamily="18" charset="0"/>
              </a:rPr>
              <a:t>state sequence </a:t>
            </a:r>
            <a:r>
              <a:rPr lang="en-US" altLang="zh-TW" sz="2400" b="1" smtClean="0">
                <a:solidFill>
                  <a:srgbClr val="FF0066"/>
                </a:solidFill>
                <a:latin typeface="Times New Roman" pitchFamily="18" charset="0"/>
              </a:rPr>
              <a:t>q</a:t>
            </a:r>
          </a:p>
          <a:p>
            <a:pPr marL="180975" indent="-180975" eaLnBrk="1" hangingPunct="1">
              <a:spcBef>
                <a:spcPct val="50000"/>
              </a:spcBef>
            </a:pPr>
            <a:r>
              <a:rPr lang="en-US" altLang="zh-TW" sz="2400" b="1" smtClean="0">
                <a:latin typeface="Times New Roman" pitchFamily="18" charset="0"/>
              </a:rPr>
              <a:t>The probability of the complete data is</a:t>
            </a:r>
            <a:r>
              <a:rPr lang="en-US" altLang="zh-TW" sz="2400" smtClean="0">
                <a:latin typeface="Times New Roman" pitchFamily="18" charset="0"/>
              </a:rPr>
              <a:t> </a:t>
            </a:r>
            <a:br>
              <a:rPr lang="en-US" altLang="zh-TW" sz="2400" smtClean="0">
                <a:latin typeface="Times New Roman" pitchFamily="18" charset="0"/>
              </a:rPr>
            </a:b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b="1" smtClean="0">
                <a:latin typeface="Times New Roman" pitchFamily="18" charset="0"/>
                <a:sym typeface="Symbol" pitchFamily="18" charset="2"/>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endParaRPr lang="en-US" altLang="zh-TW" sz="2400" b="1" smtClean="0">
              <a:latin typeface="Times New Roman" pitchFamily="18" charset="0"/>
              <a:sym typeface="Symbol" pitchFamily="18" charset="2"/>
            </a:endParaRPr>
          </a:p>
          <a:p>
            <a:pPr marL="180975" indent="-180975" eaLnBrk="1" hangingPunct="1"/>
            <a:r>
              <a:rPr lang="en-US" altLang="zh-TW" sz="2400" b="1" smtClean="0">
                <a:latin typeface="Times New Roman" pitchFamily="18" charset="0"/>
                <a:sym typeface="Symbol" pitchFamily="18" charset="2"/>
              </a:rPr>
              <a:t>E-Step :</a:t>
            </a:r>
            <a:br>
              <a:rPr lang="en-US" altLang="zh-TW" sz="2400" b="1" smtClean="0">
                <a:latin typeface="Times New Roman" pitchFamily="18" charset="0"/>
                <a:sym typeface="Symbol" pitchFamily="18" charset="2"/>
              </a:rPr>
            </a:br>
            <a:r>
              <a:rPr lang="en-US" altLang="zh-TW" sz="2400" smtClean="0">
                <a:latin typeface="Times New Roman" pitchFamily="18" charset="0"/>
                <a:sym typeface="Symbol" pitchFamily="18" charset="2"/>
              </a:rPr>
              <a:t>Q(λ, 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)=E[log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r>
              <a:rPr lang="en-US" altLang="zh-TW" sz="2400" smtClean="0">
                <a:latin typeface="Times New Roman" pitchFamily="18" charset="0"/>
              </a:rPr>
              <a:t>|</a:t>
            </a:r>
            <a:r>
              <a:rPr lang="en-US" altLang="zh-TW" sz="2400" smtClean="0">
                <a:solidFill>
                  <a:schemeClr val="accent2"/>
                </a:solidFill>
                <a:latin typeface="Times New Roman" pitchFamily="18" charset="0"/>
              </a:rPr>
              <a:t>O, </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rPr>
              <a:t>]= Σ</a:t>
            </a:r>
            <a:r>
              <a:rPr lang="en-US" altLang="zh-TW" sz="2400" baseline="-25000" smtClean="0">
                <a:latin typeface="Times New Roman" pitchFamily="18" charset="0"/>
              </a:rPr>
              <a:t>q</a:t>
            </a: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)log[</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p>
          <a:p>
            <a:pPr marL="628650" lvl="1" indent="-266700" eaLnBrk="1" hangingPunct="1"/>
            <a:r>
              <a:rPr lang="en-US" altLang="zh-TW" sz="2200" smtClean="0">
                <a:latin typeface="Times New Roman" pitchFamily="18" charset="0"/>
                <a:sym typeface="Symbol" pitchFamily="18" charset="2"/>
              </a:rPr>
              <a:t>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k-th estimate of λ (known), λ: unknown parameter to be estimated</a:t>
            </a:r>
          </a:p>
          <a:p>
            <a:pPr marL="180975" indent="-180975" eaLnBrk="1" hangingPunct="1"/>
            <a:r>
              <a:rPr lang="en-US" altLang="zh-TW" sz="2400" b="1" smtClean="0">
                <a:latin typeface="Times New Roman" pitchFamily="18" charset="0"/>
                <a:sym typeface="Symbol" pitchFamily="18" charset="2"/>
              </a:rPr>
              <a:t>M-Step :</a:t>
            </a:r>
          </a:p>
          <a:p>
            <a:pPr marL="628650" lvl="1" indent="-266700" eaLnBrk="1" hangingPunct="1"/>
            <a:r>
              <a:rPr lang="en-US" altLang="zh-TW" sz="2200" smtClean="0">
                <a:latin typeface="Times New Roman" pitchFamily="18" charset="0"/>
                <a:sym typeface="Symbol" pitchFamily="18" charset="2"/>
              </a:rPr>
              <a:t>Find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such that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=arg max</a:t>
            </a:r>
            <a:r>
              <a:rPr lang="en-US" altLang="zh-TW" sz="2200" baseline="-25000" smtClean="0">
                <a:latin typeface="Times New Roman" pitchFamily="18" charset="0"/>
                <a:sym typeface="Symbol" pitchFamily="18" charset="2"/>
              </a:rPr>
              <a:t>λ</a:t>
            </a:r>
            <a:r>
              <a:rPr lang="en-US" altLang="zh-TW" sz="2200" smtClean="0">
                <a:latin typeface="Times New Roman" pitchFamily="18" charset="0"/>
                <a:sym typeface="Symbol" pitchFamily="18" charset="2"/>
              </a:rPr>
              <a:t>Q(λ, 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a:t>
            </a:r>
          </a:p>
          <a:p>
            <a:pPr marL="180975" indent="-180975" eaLnBrk="1" hangingPunct="1"/>
            <a:r>
              <a:rPr lang="en-US" altLang="zh-TW" sz="2400" b="1" smtClean="0">
                <a:latin typeface="Times New Roman" pitchFamily="18" charset="0"/>
                <a:sym typeface="Symbol" pitchFamily="18" charset="2"/>
              </a:rPr>
              <a:t>Given the Various Constraints </a:t>
            </a:r>
            <a:r>
              <a:rPr lang="en-US" altLang="zh-TW" sz="2400" smtClean="0">
                <a:latin typeface="Times New Roman" pitchFamily="18" charset="0"/>
                <a:sym typeface="Symbol" pitchFamily="18" charset="2"/>
              </a:rPr>
              <a:t>(e.g.                                ),</a:t>
            </a:r>
            <a:r>
              <a:rPr lang="en-US" altLang="zh-TW" sz="2400" b="1" smtClean="0">
                <a:latin typeface="Times New Roman" pitchFamily="18" charset="0"/>
                <a:sym typeface="Symbol" pitchFamily="18" charset="2"/>
              </a:rPr>
              <a:t> It can be shown</a:t>
            </a:r>
          </a:p>
          <a:p>
            <a:pPr marL="628650" lvl="1" indent="-266700" eaLnBrk="1" hangingPunct="1"/>
            <a:r>
              <a:rPr lang="en-US" altLang="zh-TW" sz="2200" smtClean="0">
                <a:latin typeface="Times New Roman" pitchFamily="18" charset="0"/>
                <a:sym typeface="Symbol" pitchFamily="18" charset="2"/>
              </a:rPr>
              <a:t>the above maximization leads to the formulas obtained previously</a:t>
            </a:r>
          </a:p>
          <a:p>
            <a:pPr marL="628650" lvl="1" indent="-266700" eaLnBrk="1" hangingPunct="1"/>
            <a:r>
              <a:rPr lang="en-US" altLang="zh-TW" sz="2200" smtClean="0">
                <a:latin typeface="Times New Roman" pitchFamily="18" charset="0"/>
                <a:sym typeface="Symbol" pitchFamily="18" charset="2"/>
              </a:rPr>
              <a:t> </a:t>
            </a:r>
          </a:p>
        </p:txBody>
      </p:sp>
      <p:sp>
        <p:nvSpPr>
          <p:cNvPr id="10244"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5" name="Object 5"/>
          <p:cNvGraphicFramePr>
            <a:graphicFrameLocks noChangeAspect="1"/>
          </p:cNvGraphicFramePr>
          <p:nvPr/>
        </p:nvGraphicFramePr>
        <p:xfrm>
          <a:off x="4932363" y="4379913"/>
          <a:ext cx="2333625" cy="519112"/>
        </p:xfrm>
        <a:graphic>
          <a:graphicData uri="http://schemas.openxmlformats.org/presentationml/2006/ole">
            <mc:AlternateContent xmlns:mc="http://schemas.openxmlformats.org/markup-compatibility/2006">
              <mc:Choice xmlns:v="urn:schemas-microsoft-com:vml" Requires="v">
                <p:oleObj spid="_x0000_s10333" name="方程式" r:id="rId3" imgW="1167893" imgH="266584" progId="Equation.3">
                  <p:embed/>
                </p:oleObj>
              </mc:Choice>
              <mc:Fallback>
                <p:oleObj name="方程式" r:id="rId3" imgW="1167893"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4379913"/>
                        <a:ext cx="2333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7" name="Object 7"/>
          <p:cNvGraphicFramePr>
            <a:graphicFrameLocks noChangeAspect="1"/>
          </p:cNvGraphicFramePr>
          <p:nvPr/>
        </p:nvGraphicFramePr>
        <p:xfrm>
          <a:off x="746125" y="5535613"/>
          <a:ext cx="2447925" cy="466725"/>
        </p:xfrm>
        <a:graphic>
          <a:graphicData uri="http://schemas.openxmlformats.org/presentationml/2006/ole">
            <mc:AlternateContent xmlns:mc="http://schemas.openxmlformats.org/markup-compatibility/2006">
              <mc:Choice xmlns:v="urn:schemas-microsoft-com:vml" Requires="v">
                <p:oleObj spid="_x0000_s10334" name="方程式" r:id="rId5" imgW="1129810" imgH="241195" progId="Equation.3">
                  <p:embed/>
                </p:oleObj>
              </mc:Choice>
              <mc:Fallback>
                <p:oleObj name="方程式" r:id="rId5" imgW="1129810"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25" y="5535613"/>
                        <a:ext cx="24479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0" y="788988"/>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 name="投影片編號版面配置區 1"/>
          <p:cNvSpPr>
            <a:spLocks noGrp="1"/>
          </p:cNvSpPr>
          <p:nvPr>
            <p:ph type="sldNum" sz="quarter" idx="4"/>
          </p:nvPr>
        </p:nvSpPr>
        <p:spPr/>
        <p:txBody>
          <a:bodyPr/>
          <a:lstStyle/>
          <a:p>
            <a:pPr>
              <a:defRPr/>
            </a:pPr>
            <a:fld id="{0062F47D-F1E9-4C70-8172-35677879D32A}" type="slidenum">
              <a:rPr lang="zh-TW" altLang="en-US" smtClean="0"/>
              <a:pPr>
                <a:defRPr/>
              </a:pPr>
              <a:t>9</a:t>
            </a:fld>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5951</TotalTime>
  <Words>590</Words>
  <Application>Microsoft Office PowerPoint</Application>
  <PresentationFormat>如螢幕大小 (4:3)</PresentationFormat>
  <Paragraphs>114</Paragraphs>
  <Slides>9</Slides>
  <Notes>4</Notes>
  <HiddenSlides>0</HiddenSlides>
  <MMClips>0</MMClips>
  <ScaleCrop>false</ScaleCrop>
  <HeadingPairs>
    <vt:vector size="8" baseType="variant">
      <vt:variant>
        <vt:lpstr>使用字型</vt:lpstr>
      </vt:variant>
      <vt:variant>
        <vt:i4>7</vt:i4>
      </vt: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9" baseType="lpstr">
      <vt:lpstr>Benguiat Bk BT</vt:lpstr>
      <vt:lpstr>新細明體</vt:lpstr>
      <vt:lpstr>Arial</vt:lpstr>
      <vt:lpstr>Cambria Math</vt:lpstr>
      <vt:lpstr>Symbol</vt:lpstr>
      <vt:lpstr>Times New Roman</vt:lpstr>
      <vt:lpstr>Wingdings</vt:lpstr>
      <vt:lpstr>1_預設簡報設計</vt:lpstr>
      <vt:lpstr>2_預設簡報設計</vt:lpstr>
      <vt:lpstr>方程式</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vector>
  </TitlesOfParts>
  <Company>speech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Lab</cp:lastModifiedBy>
  <cp:revision>826</cp:revision>
  <cp:lastPrinted>2017-02-21T09:05:46Z</cp:lastPrinted>
  <dcterms:created xsi:type="dcterms:W3CDTF">2002-02-22T11:13:19Z</dcterms:created>
  <dcterms:modified xsi:type="dcterms:W3CDTF">2019-10-09T02:35:09Z</dcterms:modified>
</cp:coreProperties>
</file>