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64" r:id="rId15"/>
    <p:sldId id="266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8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8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51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/>
              <a:t>標題文字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57554B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57554B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57554B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57554B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57554B"/>
                </a:solidFill>
              </a:rP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6096518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23065" y="1714500"/>
            <a:ext cx="8706961" cy="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/>
              <a:t>標題文字</a:t>
            </a:r>
          </a:p>
        </p:txBody>
      </p:sp>
    </p:spTree>
    <p:extLst>
      <p:ext uri="{BB962C8B-B14F-4D97-AF65-F5344CB8AC3E}">
        <p14:creationId xmlns:p14="http://schemas.microsoft.com/office/powerpoint/2010/main" val="336919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7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7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2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4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7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E97A-4BDA-4381-A3C8-1D96E7371129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469C-BC8C-4EE6-9616-9AAA8D2AE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5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rd2vec.googlecode.com/svn/trunk/" TargetMode="External"/><Relationship Id="rId2" Type="http://schemas.openxmlformats.org/officeDocument/2006/relationships/hyperlink" Target="https://code.google.com/p/word2ve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tnp0wevr3u59ew8/data.tar.gz?dl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Tutorial: word2vec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Yang-de Chen</a:t>
            </a:r>
          </a:p>
          <a:p>
            <a:r>
              <a:rPr lang="en-US" altLang="zh-TW" dirty="0" smtClean="0"/>
              <a:t>yongde0108@gmail.com</a:t>
            </a:r>
          </a:p>
        </p:txBody>
      </p:sp>
    </p:spTree>
    <p:extLst>
      <p:ext uri="{BB962C8B-B14F-4D97-AF65-F5344CB8AC3E}">
        <p14:creationId xmlns:p14="http://schemas.microsoft.com/office/powerpoint/2010/main" val="248341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 dirty="0">
                <a:latin typeface="Georgia" panose="02040502050405020303" pitchFamily="18" charset="0"/>
              </a:rPr>
              <a:t>other Results</a:t>
            </a:r>
          </a:p>
        </p:txBody>
      </p:sp>
      <p:pic>
        <p:nvPicPr>
          <p:cNvPr id="107" name="螢幕快照 2014-11-09 下午7.42.26.png"/>
          <p:cNvPicPr/>
          <p:nvPr/>
        </p:nvPicPr>
        <p:blipFill>
          <a:blip r:embed="rId2">
            <a:extLst/>
          </a:blip>
          <a:srcRect b="77442"/>
          <a:stretch>
            <a:fillRect/>
          </a:stretch>
        </p:blipFill>
        <p:spPr>
          <a:xfrm>
            <a:off x="250356" y="1945350"/>
            <a:ext cx="6437074" cy="1003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112926952059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5340" y="1945351"/>
            <a:ext cx="2078193" cy="444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螢幕快照 2014-11-09 下午7.42.26.png"/>
          <p:cNvPicPr/>
          <p:nvPr/>
        </p:nvPicPr>
        <p:blipFill>
          <a:blip r:embed="rId2">
            <a:extLst/>
          </a:blip>
          <a:srcRect t="22280"/>
          <a:stretch>
            <a:fillRect/>
          </a:stretch>
        </p:blipFill>
        <p:spPr>
          <a:xfrm>
            <a:off x="250414" y="2936755"/>
            <a:ext cx="6437074" cy="34582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32868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螢幕快照 2014-11-09 下午8.06.10.png"/>
          <p:cNvPicPr/>
          <p:nvPr/>
        </p:nvPicPr>
        <p:blipFill>
          <a:blip r:embed="rId2">
            <a:extLst/>
          </a:blip>
          <a:srcRect b="61409"/>
          <a:stretch>
            <a:fillRect/>
          </a:stretch>
        </p:blipFill>
        <p:spPr>
          <a:xfrm>
            <a:off x="977801" y="169873"/>
            <a:ext cx="7188398" cy="1974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螢幕快照 2014-11-09 下午8.06.27.png"/>
          <p:cNvPicPr/>
          <p:nvPr/>
        </p:nvPicPr>
        <p:blipFill>
          <a:blip r:embed="rId3">
            <a:extLst/>
          </a:blip>
          <a:srcRect b="64887"/>
          <a:stretch>
            <a:fillRect/>
          </a:stretch>
        </p:blipFill>
        <p:spPr>
          <a:xfrm>
            <a:off x="1000125" y="2218748"/>
            <a:ext cx="7143750" cy="1947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螢幕快照 2014-11-09 下午8.06.57.png"/>
          <p:cNvPicPr/>
          <p:nvPr/>
        </p:nvPicPr>
        <p:blipFill>
          <a:blip r:embed="rId4">
            <a:extLst/>
          </a:blip>
          <a:srcRect b="54358"/>
          <a:stretch>
            <a:fillRect/>
          </a:stretch>
        </p:blipFill>
        <p:spPr>
          <a:xfrm>
            <a:off x="991196" y="4240276"/>
            <a:ext cx="7161609" cy="23394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925054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 dirty="0">
                <a:latin typeface="Georgia" panose="02040502050405020303" pitchFamily="18" charset="0"/>
              </a:rPr>
              <a:t>Analogy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123" name="螢幕快照 2014-11-09 下午9.03.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748" y="1946762"/>
            <a:ext cx="8494505" cy="42000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127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 dirty="0">
                <a:latin typeface="Georgia" panose="02040502050405020303" pitchFamily="18" charset="0"/>
              </a:rPr>
              <a:t>analogy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127" name="螢幕快照 2014-11-09 下午8.59.17.png"/>
          <p:cNvPicPr/>
          <p:nvPr/>
        </p:nvPicPr>
        <p:blipFill>
          <a:blip r:embed="rId3">
            <a:extLst/>
          </a:blip>
          <a:srcRect b="49201"/>
          <a:stretch>
            <a:fillRect/>
          </a:stretch>
        </p:blipFill>
        <p:spPr>
          <a:xfrm>
            <a:off x="292168" y="1946762"/>
            <a:ext cx="8559664" cy="2256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螢幕快照 2014-11-09 下午8.59.17.png"/>
          <p:cNvPicPr/>
          <p:nvPr/>
        </p:nvPicPr>
        <p:blipFill>
          <a:blip r:embed="rId3">
            <a:extLst/>
          </a:blip>
          <a:srcRect t="50618"/>
          <a:stretch>
            <a:fillRect/>
          </a:stretch>
        </p:blipFill>
        <p:spPr>
          <a:xfrm>
            <a:off x="320272" y="4197441"/>
            <a:ext cx="8503456" cy="21796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749432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200" dirty="0" smtClean="0">
                <a:latin typeface="Georgia" panose="02040502050405020303" pitchFamily="18" charset="0"/>
              </a:rPr>
              <a:t>Advanced Stuff – Phrase Vector</a:t>
            </a:r>
            <a:endParaRPr lang="zh-TW" altLang="en-US" sz="4200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38656"/>
            <a:ext cx="7886700" cy="47383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Phrases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dirty="0" smtClean="0">
                <a:latin typeface="Georgia" panose="02040502050405020303" pitchFamily="18" charset="0"/>
              </a:rPr>
              <a:t>You want </a:t>
            </a:r>
            <a:r>
              <a:rPr lang="en-US" altLang="zh-TW" dirty="0">
                <a:latin typeface="Georgia" panose="02040502050405020303" pitchFamily="18" charset="0"/>
              </a:rPr>
              <a:t>to treat </a:t>
            </a:r>
            <a:r>
              <a:rPr lang="en-US" altLang="zh-TW" dirty="0" smtClean="0">
                <a:latin typeface="Georgia" panose="02040502050405020303" pitchFamily="18" charset="0"/>
              </a:rPr>
              <a:t>“New Zealand” as one word.</a:t>
            </a:r>
          </a:p>
          <a:p>
            <a:r>
              <a:rPr lang="en-US" altLang="zh-TW" dirty="0" smtClean="0">
                <a:latin typeface="Georgia" panose="02040502050405020303" pitchFamily="18" charset="0"/>
              </a:rPr>
              <a:t>If two words usually occur at the same time, we add underscore to treat them as one word.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dirty="0" smtClean="0">
                <a:latin typeface="Georgia" panose="02040502050405020303" pitchFamily="18" charset="0"/>
              </a:rPr>
              <a:t>e.g. </a:t>
            </a:r>
            <a:r>
              <a:rPr lang="en-US" altLang="zh-TW" dirty="0" err="1" smtClean="0">
                <a:latin typeface="Georgia" panose="02040502050405020303" pitchFamily="18" charset="0"/>
              </a:rPr>
              <a:t>New_Zealand</a:t>
            </a:r>
            <a:endParaRPr lang="en-US" altLang="zh-TW" dirty="0">
              <a:latin typeface="Georgia" panose="02040502050405020303" pitchFamily="18" charset="0"/>
            </a:endParaRPr>
          </a:p>
          <a:p>
            <a:r>
              <a:rPr lang="en-US" altLang="zh-TW" dirty="0" smtClean="0">
                <a:latin typeface="Georgia" panose="02040502050405020303" pitchFamily="18" charset="0"/>
              </a:rPr>
              <a:t>How to evaluate?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dirty="0" smtClean="0">
                <a:latin typeface="Georgia" panose="02040502050405020303" pitchFamily="18" charset="0"/>
              </a:rPr>
              <a:t>If the score &gt; threshold, we add an underscore.</a:t>
            </a:r>
          </a:p>
          <a:p>
            <a:endParaRPr lang="en-US" altLang="zh-TW" dirty="0">
              <a:latin typeface="Georgia" panose="02040502050405020303" pitchFamily="18" charset="0"/>
            </a:endParaRPr>
          </a:p>
          <a:p>
            <a:endParaRPr lang="en-US" altLang="zh-TW" dirty="0" smtClean="0">
              <a:latin typeface="Georgia" panose="02040502050405020303" pitchFamily="18" charset="0"/>
            </a:endParaRPr>
          </a:p>
          <a:p>
            <a:r>
              <a:rPr lang="en-US" altLang="zh-TW" b="1" dirty="0" smtClean="0">
                <a:latin typeface="Georgia" panose="02040502050405020303" pitchFamily="18" charset="0"/>
              </a:rPr>
              <a:t>word2phrase</a:t>
            </a:r>
            <a:r>
              <a:rPr lang="en-US" altLang="zh-TW" dirty="0" smtClean="0">
                <a:latin typeface="Georgia" panose="02040502050405020303" pitchFamily="18" charset="0"/>
              </a:rPr>
              <a:t> 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b="1" dirty="0" smtClean="0">
                <a:latin typeface="Georgia" panose="02040502050405020303" pitchFamily="18" charset="0"/>
              </a:rPr>
              <a:t>-train </a:t>
            </a:r>
            <a:r>
              <a:rPr lang="en-US" altLang="zh-TW" dirty="0" smtClean="0">
                <a:latin typeface="Georgia" panose="02040502050405020303" pitchFamily="18" charset="0"/>
              </a:rPr>
              <a:t>&lt;word-doc&gt; </a:t>
            </a:r>
            <a:r>
              <a:rPr lang="en-US" altLang="zh-TW" b="1" dirty="0" smtClean="0">
                <a:latin typeface="Georgia" panose="02040502050405020303" pitchFamily="18" charset="0"/>
              </a:rPr>
              <a:t>-output </a:t>
            </a:r>
            <a:r>
              <a:rPr lang="en-US" altLang="zh-TW" dirty="0" smtClean="0">
                <a:latin typeface="Georgia" panose="02040502050405020303" pitchFamily="18" charset="0"/>
              </a:rPr>
              <a:t>&lt;phrase-doc&gt;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b="1" dirty="0" smtClean="0">
                <a:latin typeface="Georgia" panose="02040502050405020303" pitchFamily="18" charset="0"/>
              </a:rPr>
              <a:t>-threshold </a:t>
            </a:r>
            <a:r>
              <a:rPr lang="en-US" altLang="zh-TW" dirty="0" smtClean="0">
                <a:latin typeface="Georgia" panose="02040502050405020303" pitchFamily="18" charset="0"/>
              </a:rPr>
              <a:t>100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03" y="4136555"/>
            <a:ext cx="3967734" cy="6500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240" y="6123814"/>
            <a:ext cx="849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Reference: Distributed Representations of Words and Phrases and their Compositionality</a:t>
            </a:r>
            <a:br>
              <a:rPr lang="en-US" altLang="zh-TW" dirty="0" smtClean="0"/>
            </a:br>
            <a:r>
              <a:rPr lang="en-US" altLang="zh-TW" dirty="0" smtClean="0"/>
              <a:t>	  by Tomas </a:t>
            </a:r>
            <a:r>
              <a:rPr lang="en-US" altLang="zh-TW" dirty="0" err="1" smtClean="0"/>
              <a:t>Mikolov</a:t>
            </a:r>
            <a:r>
              <a:rPr lang="en-US" altLang="zh-TW" dirty="0" smtClean="0"/>
              <a:t>, et al.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51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Georgia" panose="02040502050405020303" pitchFamily="18" charset="0"/>
              </a:rPr>
              <a:t>Advanced Stuff – Negative Sampling</a:t>
            </a:r>
            <a:endParaRPr lang="zh-TW" altLang="en-US" sz="3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Georgia" panose="02040502050405020303" pitchFamily="18" charset="0"/>
                  </a:rPr>
                  <a:t>Objective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sSup>
                              <m:s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d>
                              <m:d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  <m:sup/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𝑣𝑒𝑐</m:t>
                            </m:r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zh-TW" sz="18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sz="18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 context,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 random sample context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𝑈𝑛𝑖𝑔𝑟𝑎𝑚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0.75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73" t="-14706" r="-1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23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Download</a:t>
            </a:r>
            <a:r>
              <a:rPr lang="zh-TW" altLang="en-US" dirty="0">
                <a:latin typeface="Georgia" panose="02040502050405020303" pitchFamily="18" charset="0"/>
              </a:rPr>
              <a:t> </a:t>
            </a:r>
            <a:r>
              <a:rPr lang="en-US" altLang="zh-TW" dirty="0" smtClean="0">
                <a:latin typeface="Georgia" panose="02040502050405020303" pitchFamily="18" charset="0"/>
              </a:rPr>
              <a:t>&amp; Compile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Georgia" panose="02040502050405020303" pitchFamily="18" charset="0"/>
              </a:rPr>
              <a:t>word2vec: </a:t>
            </a:r>
            <a:r>
              <a:rPr lang="en-US" altLang="zh-TW" sz="2400" dirty="0" smtClean="0">
                <a:latin typeface="Georgia" panose="02040502050405020303" pitchFamily="18" charset="0"/>
                <a:hlinkClick r:id="rId2"/>
              </a:rPr>
              <a:t>https</a:t>
            </a:r>
            <a:r>
              <a:rPr lang="en-US" altLang="zh-TW" sz="2400" dirty="0">
                <a:latin typeface="Georgia" panose="02040502050405020303" pitchFamily="18" charset="0"/>
                <a:hlinkClick r:id="rId2"/>
              </a:rPr>
              <a:t>://code.google.com/p/word2vec</a:t>
            </a:r>
            <a:r>
              <a:rPr lang="en-US" altLang="zh-TW" sz="2400" dirty="0" smtClean="0">
                <a:latin typeface="Georgia" panose="02040502050405020303" pitchFamily="18" charset="0"/>
                <a:hlinkClick r:id="rId2"/>
              </a:rPr>
              <a:t>/</a:t>
            </a:r>
            <a:endParaRPr lang="en-US" altLang="zh-TW" sz="2400" dirty="0" smtClean="0">
              <a:latin typeface="Georgia" panose="02040502050405020303" pitchFamily="18" charset="0"/>
            </a:endParaRPr>
          </a:p>
          <a:p>
            <a:r>
              <a:rPr lang="en-US" altLang="zh-TW" sz="2400" dirty="0" smtClean="0">
                <a:latin typeface="Georgia" panose="02040502050405020303" pitchFamily="18" charset="0"/>
              </a:rPr>
              <a:t>Download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latin typeface="Georgia" panose="02040502050405020303" pitchFamily="18" charset="0"/>
              </a:rPr>
              <a:t>Install subversion(</a:t>
            </a:r>
            <a:r>
              <a:rPr lang="en-US" altLang="zh-TW" dirty="0" err="1" smtClean="0">
                <a:latin typeface="Georgia" panose="02040502050405020303" pitchFamily="18" charset="0"/>
              </a:rPr>
              <a:t>svn</a:t>
            </a:r>
            <a:r>
              <a:rPr lang="en-US" altLang="zh-TW" dirty="0" smtClean="0">
                <a:latin typeface="Georgia" panose="02040502050405020303" pitchFamily="18" charset="0"/>
              </a:rPr>
              <a:t>)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b="1" dirty="0" err="1" smtClean="0">
                <a:latin typeface="Georgia" panose="02040502050405020303" pitchFamily="18" charset="0"/>
              </a:rPr>
              <a:t>sudo</a:t>
            </a:r>
            <a:r>
              <a:rPr lang="en-US" altLang="zh-TW" b="1" dirty="0" smtClean="0">
                <a:latin typeface="Georgia" panose="02040502050405020303" pitchFamily="18" charset="0"/>
              </a:rPr>
              <a:t> apt-get install subversion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latin typeface="Georgia" panose="02040502050405020303" pitchFamily="18" charset="0"/>
              </a:rPr>
              <a:t>Download word2vec</a:t>
            </a:r>
          </a:p>
          <a:p>
            <a:pPr marL="0" indent="0">
              <a:buNone/>
            </a:pPr>
            <a:r>
              <a:rPr lang="en-US" altLang="zh-TW" sz="2400" b="1" dirty="0" smtClean="0">
                <a:latin typeface="Georgia" panose="02040502050405020303" pitchFamily="18" charset="0"/>
              </a:rPr>
              <a:t>	</a:t>
            </a:r>
            <a:r>
              <a:rPr lang="en-US" altLang="zh-TW" sz="2400" b="1" dirty="0" err="1" smtClean="0">
                <a:latin typeface="Georgia" panose="02040502050405020303" pitchFamily="18" charset="0"/>
              </a:rPr>
              <a:t>svn</a:t>
            </a:r>
            <a:r>
              <a:rPr lang="en-US" altLang="zh-TW" sz="2400" b="1" dirty="0" smtClean="0">
                <a:latin typeface="Georgia" panose="02040502050405020303" pitchFamily="18" charset="0"/>
              </a:rPr>
              <a:t> checkout</a:t>
            </a:r>
            <a:r>
              <a:rPr lang="en-US" altLang="zh-TW" sz="2400" dirty="0" smtClean="0">
                <a:latin typeface="Georgia" panose="02040502050405020303" pitchFamily="18" charset="0"/>
              </a:rPr>
              <a:t> 	</a:t>
            </a:r>
            <a:r>
              <a:rPr lang="en-US" altLang="zh-TW" sz="2000" dirty="0" smtClean="0">
                <a:latin typeface="Georgia" panose="02040502050405020303" pitchFamily="18" charset="0"/>
                <a:hlinkClick r:id="rId3"/>
              </a:rPr>
              <a:t>http://word2vec.googlecode.com/svn/trunk/</a:t>
            </a:r>
            <a:endParaRPr lang="en-US" altLang="zh-TW" sz="2000" dirty="0" smtClean="0">
              <a:latin typeface="Georgia" panose="02040502050405020303" pitchFamily="18" charset="0"/>
            </a:endParaRPr>
          </a:p>
          <a:p>
            <a:r>
              <a:rPr lang="en-US" altLang="zh-TW" sz="2400" dirty="0" smtClean="0">
                <a:latin typeface="Georgia" panose="02040502050405020303" pitchFamily="18" charset="0"/>
              </a:rPr>
              <a:t>Compile</a:t>
            </a:r>
          </a:p>
          <a:p>
            <a:pPr lvl="1"/>
            <a:r>
              <a:rPr lang="en-US" altLang="zh-TW" dirty="0" smtClean="0">
                <a:latin typeface="Georgia" panose="02040502050405020303" pitchFamily="18" charset="0"/>
              </a:rPr>
              <a:t>make</a:t>
            </a:r>
          </a:p>
          <a:p>
            <a:pPr lvl="1"/>
            <a:endParaRPr lang="en-US" altLang="zh-TW" dirty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dirty="0" smtClean="0">
              <a:latin typeface="Georgia" panose="02040502050405020303" pitchFamily="18" charset="0"/>
            </a:endParaRPr>
          </a:p>
          <a:p>
            <a:endParaRPr lang="en-US" altLang="zh-TW" sz="2400" dirty="0" smtClean="0">
              <a:latin typeface="Georgia" panose="02040502050405020303" pitchFamily="18" charset="0"/>
            </a:endParaRPr>
          </a:p>
          <a:p>
            <a:endParaRPr lang="zh-TW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7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CBOW and Skip-gram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12474"/>
            <a:ext cx="7886700" cy="4351338"/>
          </a:xfrm>
        </p:spPr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CBOW stands for “continuous bag-of-words”</a:t>
            </a:r>
          </a:p>
          <a:p>
            <a:r>
              <a:rPr lang="en-US" altLang="zh-TW" dirty="0" smtClean="0">
                <a:latin typeface="Georgia" panose="02040502050405020303" pitchFamily="18" charset="0"/>
              </a:rPr>
              <a:t>Both are networks without hidden layers. 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79" y="2596590"/>
            <a:ext cx="5978652" cy="34912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236409"/>
            <a:ext cx="921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Reference: Efficient Estimation of Word Representations in Vector Space by Tomas </a:t>
            </a:r>
            <a:r>
              <a:rPr lang="en-US" altLang="zh-TW" dirty="0" err="1" smtClean="0"/>
              <a:t>Mikolov</a:t>
            </a:r>
            <a:r>
              <a:rPr lang="en-US" altLang="zh-TW" dirty="0" smtClean="0"/>
              <a:t>, et al.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340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Represent words as vectors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Example sentence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zh-TW" altLang="en-US" dirty="0" smtClean="0">
                <a:latin typeface="Georgia" panose="02040502050405020303" pitchFamily="18" charset="0"/>
              </a:rPr>
              <a:t>謝謝  學長  祝  學長  研究  順利</a:t>
            </a:r>
            <a:endParaRPr lang="en-US" altLang="zh-TW" dirty="0" smtClean="0">
              <a:latin typeface="Georgia" panose="02040502050405020303" pitchFamily="18" charset="0"/>
            </a:endParaRPr>
          </a:p>
          <a:p>
            <a:r>
              <a:rPr lang="en-US" altLang="zh-TW" dirty="0" smtClean="0">
                <a:latin typeface="Georgia" panose="02040502050405020303" pitchFamily="18" charset="0"/>
              </a:rPr>
              <a:t>Vocabulary</a:t>
            </a:r>
            <a:r>
              <a:rPr lang="en-US" altLang="zh-TW" dirty="0">
                <a:latin typeface="Georgia" panose="02040502050405020303" pitchFamily="18" charset="0"/>
              </a:rPr>
              <a:t/>
            </a:r>
            <a:br>
              <a:rPr lang="en-US" altLang="zh-TW" dirty="0">
                <a:latin typeface="Georgia" panose="02040502050405020303" pitchFamily="18" charset="0"/>
              </a:rPr>
            </a:br>
            <a:r>
              <a:rPr lang="en-US" altLang="zh-TW" dirty="0" smtClean="0">
                <a:latin typeface="Georgia" panose="02040502050405020303" pitchFamily="18" charset="0"/>
              </a:rPr>
              <a:t>[ </a:t>
            </a:r>
            <a:r>
              <a:rPr lang="zh-TW" altLang="en-US" dirty="0" smtClean="0">
                <a:latin typeface="Georgia" panose="02040502050405020303" pitchFamily="18" charset="0"/>
              </a:rPr>
              <a:t>謝謝</a:t>
            </a:r>
            <a:r>
              <a:rPr lang="en-US" altLang="zh-TW" dirty="0" smtClean="0">
                <a:latin typeface="Georgia" panose="02040502050405020303" pitchFamily="18" charset="0"/>
              </a:rPr>
              <a:t>, </a:t>
            </a:r>
            <a:r>
              <a:rPr lang="zh-TW" altLang="en-US" dirty="0" smtClean="0">
                <a:latin typeface="Georgia" panose="02040502050405020303" pitchFamily="18" charset="0"/>
              </a:rPr>
              <a:t>學長</a:t>
            </a:r>
            <a:r>
              <a:rPr lang="en-US" altLang="zh-TW" dirty="0" smtClean="0">
                <a:latin typeface="Georgia" panose="02040502050405020303" pitchFamily="18" charset="0"/>
              </a:rPr>
              <a:t>, </a:t>
            </a:r>
            <a:r>
              <a:rPr lang="zh-TW" altLang="en-US" dirty="0" smtClean="0">
                <a:latin typeface="Georgia" panose="02040502050405020303" pitchFamily="18" charset="0"/>
              </a:rPr>
              <a:t>祝</a:t>
            </a:r>
            <a:r>
              <a:rPr lang="en-US" altLang="zh-TW" dirty="0" smtClean="0">
                <a:latin typeface="Georgia" panose="02040502050405020303" pitchFamily="18" charset="0"/>
              </a:rPr>
              <a:t>, </a:t>
            </a:r>
            <a:r>
              <a:rPr lang="zh-TW" altLang="en-US" dirty="0" smtClean="0">
                <a:latin typeface="Georgia" panose="02040502050405020303" pitchFamily="18" charset="0"/>
              </a:rPr>
              <a:t>研究</a:t>
            </a:r>
            <a:r>
              <a:rPr lang="en-US" altLang="zh-TW" dirty="0" smtClean="0">
                <a:latin typeface="Georgia" panose="02040502050405020303" pitchFamily="18" charset="0"/>
              </a:rPr>
              <a:t>, </a:t>
            </a:r>
            <a:r>
              <a:rPr lang="zh-TW" altLang="en-US" dirty="0" smtClean="0">
                <a:latin typeface="Georgia" panose="02040502050405020303" pitchFamily="18" charset="0"/>
              </a:rPr>
              <a:t>順利 </a:t>
            </a:r>
            <a:r>
              <a:rPr lang="en-US" altLang="zh-TW" dirty="0" smtClean="0">
                <a:latin typeface="Georgia" panose="02040502050405020303" pitchFamily="18" charset="0"/>
              </a:rPr>
              <a:t>]</a:t>
            </a:r>
          </a:p>
          <a:p>
            <a:r>
              <a:rPr lang="en-US" altLang="zh-TW" dirty="0" smtClean="0">
                <a:latin typeface="Georgia" panose="02040502050405020303" pitchFamily="18" charset="0"/>
              </a:rPr>
              <a:t>One-hot vector of </a:t>
            </a:r>
            <a:r>
              <a:rPr lang="zh-TW" altLang="en-US" dirty="0" smtClean="0">
                <a:latin typeface="Georgia" panose="02040502050405020303" pitchFamily="18" charset="0"/>
              </a:rPr>
              <a:t>學長</a:t>
            </a:r>
            <a:r>
              <a:rPr lang="en-US" altLang="zh-TW" dirty="0">
                <a:latin typeface="Georgia" panose="02040502050405020303" pitchFamily="18" charset="0"/>
              </a:rPr>
              <a:t/>
            </a:r>
            <a:br>
              <a:rPr lang="en-US" altLang="zh-TW" dirty="0">
                <a:latin typeface="Georgia" panose="02040502050405020303" pitchFamily="18" charset="0"/>
              </a:rPr>
            </a:br>
            <a:r>
              <a:rPr lang="en-US" altLang="zh-TW" dirty="0" smtClean="0">
                <a:latin typeface="Georgia" panose="02040502050405020303" pitchFamily="18" charset="0"/>
              </a:rPr>
              <a:t>[0 1 0 0 0 ]</a:t>
            </a:r>
          </a:p>
        </p:txBody>
      </p:sp>
    </p:spTree>
    <p:extLst>
      <p:ext uri="{BB962C8B-B14F-4D97-AF65-F5344CB8AC3E}">
        <p14:creationId xmlns:p14="http://schemas.microsoft.com/office/powerpoint/2010/main" val="8795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261" r="49876"/>
          <a:stretch/>
        </p:blipFill>
        <p:spPr>
          <a:xfrm>
            <a:off x="6230112" y="1405859"/>
            <a:ext cx="2682240" cy="34912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Example of CBOW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Georgia" panose="02040502050405020303" pitchFamily="18" charset="0"/>
                  </a:rPr>
                  <a:t>window = 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1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zh-TW" altLang="en-US" dirty="0" smtClean="0">
                    <a:latin typeface="Georgia" panose="02040502050405020303" pitchFamily="18" charset="0"/>
                  </a:rPr>
                  <a:t>謝謝  學長  祝  學長  研究  順利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/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/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>Input: [ 1 0 1 0 0]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>Target: [0 1 0 0 0]</a:t>
                </a:r>
              </a:p>
              <a:p>
                <a:r>
                  <a:rPr lang="en-US" altLang="zh-TW" dirty="0" smtClean="0">
                    <a:latin typeface="Georgia" panose="02040502050405020303" pitchFamily="18" charset="0"/>
                  </a:rPr>
                  <a:t>Projection Matrix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 Input vector 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>= vector(</a:t>
                </a:r>
                <a:r>
                  <a:rPr lang="zh-TW" altLang="en-US" dirty="0" smtClean="0">
                    <a:latin typeface="Georgia" panose="02040502050405020303" pitchFamily="18" charset="0"/>
                  </a:rPr>
                  <a:t>謝</a:t>
                </a:r>
                <a:r>
                  <a:rPr lang="zh-TW" altLang="en-US" dirty="0">
                    <a:latin typeface="Georgia" panose="02040502050405020303" pitchFamily="18" charset="0"/>
                  </a:rPr>
                  <a:t>謝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)</a:t>
                </a:r>
                <a:r>
                  <a:rPr lang="zh-TW" altLang="en-US" dirty="0" smtClean="0">
                    <a:latin typeface="Georgia" panose="02040502050405020303" pitchFamily="18" charset="0"/>
                  </a:rPr>
                  <a:t> 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+</a:t>
                </a:r>
                <a:r>
                  <a:rPr lang="zh-TW" altLang="en-US" dirty="0" smtClean="0">
                    <a:latin typeface="Georgia" panose="02040502050405020303" pitchFamily="18" charset="0"/>
                  </a:rPr>
                  <a:t> 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vector(</a:t>
                </a:r>
                <a:r>
                  <a:rPr lang="zh-TW" altLang="en-US" dirty="0" smtClean="0">
                    <a:latin typeface="Georgia" panose="02040502050405020303" pitchFamily="18" charset="0"/>
                  </a:rPr>
                  <a:t>祝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)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/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+0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>
                    <a:latin typeface="Georgia" panose="02040502050405020303" pitchFamily="18" charset="0"/>
                  </a:rPr>
                  <a:t>	</a:t>
                </a:r>
              </a:p>
              <a:p>
                <a:endParaRPr lang="en-US" altLang="zh-TW" dirty="0">
                  <a:latin typeface="Georgia" panose="02040502050405020303" pitchFamily="18" charset="0"/>
                </a:endParaRPr>
              </a:p>
              <a:p>
                <a:endParaRPr lang="en-US" altLang="zh-TW" dirty="0">
                  <a:latin typeface="Georgia" panose="02040502050405020303" pitchFamily="18" charset="0"/>
                </a:endParaRPr>
              </a:p>
              <a:p>
                <a:endParaRPr lang="zh-TW" alt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括弧 3"/>
          <p:cNvSpPr/>
          <p:nvPr/>
        </p:nvSpPr>
        <p:spPr>
          <a:xfrm rot="16200000">
            <a:off x="1938528" y="1975104"/>
            <a:ext cx="134112" cy="1597152"/>
          </a:xfrm>
          <a:prstGeom prst="leftBracke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7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Training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Georgia" panose="02040502050405020303" pitchFamily="18" charset="0"/>
              </a:rPr>
              <a:t>word2vec</a:t>
            </a:r>
            <a:r>
              <a:rPr lang="en-US" altLang="zh-TW" dirty="0" smtClean="0">
                <a:latin typeface="Georgia" panose="02040502050405020303" pitchFamily="18" charset="0"/>
              </a:rPr>
              <a:t>  </a:t>
            </a:r>
            <a:br>
              <a:rPr lang="en-US" altLang="zh-TW" dirty="0" smtClean="0">
                <a:latin typeface="Georgia" panose="02040502050405020303" pitchFamily="18" charset="0"/>
              </a:rPr>
            </a:br>
            <a:r>
              <a:rPr lang="en-US" altLang="zh-TW" b="1" dirty="0">
                <a:latin typeface="Georgia" panose="02040502050405020303" pitchFamily="18" charset="0"/>
              </a:rPr>
              <a:t>-</a:t>
            </a:r>
            <a:r>
              <a:rPr lang="en-US" altLang="zh-TW" b="1" dirty="0" smtClean="0">
                <a:latin typeface="Georgia" panose="02040502050405020303" pitchFamily="18" charset="0"/>
              </a:rPr>
              <a:t>train &lt;</a:t>
            </a:r>
            <a:r>
              <a:rPr lang="en-US" altLang="zh-TW" i="1" dirty="0" smtClean="0">
                <a:latin typeface="Georgia" panose="02040502050405020303" pitchFamily="18" charset="0"/>
              </a:rPr>
              <a:t>training-data&gt;  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>
                <a:latin typeface="Georgia" panose="02040502050405020303" pitchFamily="18" charset="0"/>
              </a:rPr>
              <a:t>-</a:t>
            </a:r>
            <a:r>
              <a:rPr lang="en-US" altLang="zh-TW" b="1" i="1" dirty="0" smtClean="0">
                <a:latin typeface="Georgia" panose="02040502050405020303" pitchFamily="18" charset="0"/>
              </a:rPr>
              <a:t>output  &lt;</a:t>
            </a:r>
            <a:r>
              <a:rPr lang="en-US" altLang="zh-TW" i="1" dirty="0" smtClean="0">
                <a:latin typeface="Georgia" panose="02040502050405020303" pitchFamily="18" charset="0"/>
              </a:rPr>
              <a:t>filename&gt;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>
                <a:latin typeface="Georgia" panose="02040502050405020303" pitchFamily="18" charset="0"/>
              </a:rPr>
              <a:t>-</a:t>
            </a:r>
            <a:r>
              <a:rPr lang="en-US" altLang="zh-TW" b="1" i="1" dirty="0" smtClean="0">
                <a:latin typeface="Georgia" panose="02040502050405020303" pitchFamily="18" charset="0"/>
              </a:rPr>
              <a:t>window &lt;</a:t>
            </a:r>
            <a:r>
              <a:rPr lang="en-US" altLang="zh-TW" i="1" dirty="0" smtClean="0">
                <a:latin typeface="Georgia" panose="02040502050405020303" pitchFamily="18" charset="0"/>
              </a:rPr>
              <a:t>window-size&gt;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 smtClean="0">
                <a:latin typeface="Georgia" panose="02040502050405020303" pitchFamily="18" charset="0"/>
              </a:rPr>
              <a:t>-</a:t>
            </a:r>
            <a:r>
              <a:rPr lang="en-US" altLang="zh-TW" b="1" i="1" dirty="0" err="1" smtClean="0">
                <a:latin typeface="Georgia" panose="02040502050405020303" pitchFamily="18" charset="0"/>
              </a:rPr>
              <a:t>cbow</a:t>
            </a:r>
            <a:r>
              <a:rPr lang="en-US" altLang="zh-TW" b="1" i="1" dirty="0" smtClean="0">
                <a:latin typeface="Georgia" panose="02040502050405020303" pitchFamily="18" charset="0"/>
              </a:rPr>
              <a:t> &lt;</a:t>
            </a:r>
            <a:r>
              <a:rPr lang="en-US" altLang="zh-TW" i="1" dirty="0" smtClean="0">
                <a:latin typeface="Georgia" panose="02040502050405020303" pitchFamily="18" charset="0"/>
              </a:rPr>
              <a:t>0(skip-gram), 1(</a:t>
            </a:r>
            <a:r>
              <a:rPr lang="en-US" altLang="zh-TW" i="1" dirty="0" err="1" smtClean="0">
                <a:latin typeface="Georgia" panose="02040502050405020303" pitchFamily="18" charset="0"/>
              </a:rPr>
              <a:t>cbow</a:t>
            </a:r>
            <a:r>
              <a:rPr lang="en-US" altLang="zh-TW" i="1" dirty="0" smtClean="0">
                <a:latin typeface="Georgia" panose="02040502050405020303" pitchFamily="18" charset="0"/>
              </a:rPr>
              <a:t>)&gt;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 smtClean="0">
                <a:latin typeface="Georgia" panose="02040502050405020303" pitchFamily="18" charset="0"/>
              </a:rPr>
              <a:t>-size &lt;</a:t>
            </a:r>
            <a:r>
              <a:rPr lang="en-US" altLang="zh-TW" i="1" dirty="0" smtClean="0">
                <a:latin typeface="Georgia" panose="02040502050405020303" pitchFamily="18" charset="0"/>
              </a:rPr>
              <a:t>vector-size&gt;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 smtClean="0">
                <a:latin typeface="Georgia" panose="02040502050405020303" pitchFamily="18" charset="0"/>
              </a:rPr>
              <a:t>-binary</a:t>
            </a:r>
            <a:r>
              <a:rPr lang="en-US" altLang="zh-TW" i="1" dirty="0" smtClean="0">
                <a:latin typeface="Georgia" panose="02040502050405020303" pitchFamily="18" charset="0"/>
              </a:rPr>
              <a:t> &lt;0(text), 1(binary)&gt;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r>
              <a:rPr lang="en-US" altLang="zh-TW" b="1" i="1" dirty="0" smtClean="0">
                <a:latin typeface="Georgia" panose="02040502050405020303" pitchFamily="18" charset="0"/>
              </a:rPr>
              <a:t>-</a:t>
            </a:r>
            <a:r>
              <a:rPr lang="en-US" altLang="zh-TW" b="1" i="1" dirty="0" err="1" smtClean="0">
                <a:latin typeface="Georgia" panose="02040502050405020303" pitchFamily="18" charset="0"/>
              </a:rPr>
              <a:t>iter</a:t>
            </a:r>
            <a:r>
              <a:rPr lang="en-US" altLang="zh-TW" i="1" dirty="0" smtClean="0">
                <a:latin typeface="Georgia" panose="02040502050405020303" pitchFamily="18" charset="0"/>
              </a:rPr>
              <a:t> &lt;iteration-</a:t>
            </a:r>
            <a:r>
              <a:rPr lang="en-US" altLang="zh-TW" i="1" dirty="0" err="1" smtClean="0">
                <a:latin typeface="Georgia" panose="02040502050405020303" pitchFamily="18" charset="0"/>
              </a:rPr>
              <a:t>num</a:t>
            </a:r>
            <a:r>
              <a:rPr lang="en-US" altLang="zh-TW" i="1" dirty="0" smtClean="0">
                <a:latin typeface="Georgia" panose="02040502050405020303" pitchFamily="18" charset="0"/>
              </a:rPr>
              <a:t>&gt;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endParaRPr lang="en-US" altLang="zh-TW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zh-TW" i="1" dirty="0" smtClean="0">
                <a:latin typeface="Georgia" panose="02040502050405020303" pitchFamily="18" charset="0"/>
              </a:rPr>
              <a:t>Example:</a:t>
            </a:r>
            <a:br>
              <a:rPr lang="en-US" altLang="zh-TW" i="1" dirty="0" smtClean="0">
                <a:latin typeface="Georgia" panose="02040502050405020303" pitchFamily="18" charset="0"/>
              </a:rPr>
            </a:br>
            <a:endParaRPr lang="zh-TW" altLang="en-US" i="1" dirty="0">
              <a:latin typeface="Georgia" panose="02040502050405020303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69" t="13281" r="807" b="13435"/>
          <a:stretch/>
        </p:blipFill>
        <p:spPr>
          <a:xfrm>
            <a:off x="243840" y="5535168"/>
            <a:ext cx="871728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Play with word vectors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latin typeface="Georgia" panose="02040502050405020303" pitchFamily="18" charset="0"/>
                  </a:rPr>
                  <a:t>distance</a:t>
                </a:r>
                <a:r>
                  <a:rPr lang="en-US" altLang="zh-TW" dirty="0" smtClean="0">
                    <a:latin typeface="Georgia" panose="02040502050405020303" pitchFamily="18" charset="0"/>
                  </a:rPr>
                  <a:t>  &lt;output-vector&gt;</a:t>
                </a:r>
                <a:br>
                  <a:rPr lang="en-US" altLang="zh-TW" dirty="0" smtClean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>- find related words</a:t>
                </a:r>
              </a:p>
              <a:p>
                <a:r>
                  <a:rPr lang="en-US" altLang="zh-TW" b="1" dirty="0" smtClean="0">
                    <a:latin typeface="Georgia" panose="02040502050405020303" pitchFamily="18" charset="0"/>
                  </a:rPr>
                  <a:t>word-analogy </a:t>
                </a:r>
                <a:r>
                  <a:rPr lang="en-US" altLang="zh-TW" dirty="0">
                    <a:latin typeface="Georgia" panose="02040502050405020303" pitchFamily="18" charset="0"/>
                  </a:rPr>
                  <a:t>&lt;output-vector&gt;</a:t>
                </a:r>
                <a:br>
                  <a:rPr lang="en-US" altLang="zh-TW" dirty="0">
                    <a:latin typeface="Georgia" panose="02040502050405020303" pitchFamily="18" charset="0"/>
                  </a:rPr>
                </a:br>
                <a:r>
                  <a:rPr lang="en-US" altLang="zh-TW" dirty="0" smtClean="0">
                    <a:latin typeface="Georgia" panose="02040502050405020303" pitchFamily="18" charset="0"/>
                  </a:rPr>
                  <a:t>- analogy task, e.g.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𝑘𝑖𝑛𝑔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𝑤𝑜𝑚𝑎𝑛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→?</m:t>
                    </m:r>
                  </m:oMath>
                </a14:m>
                <a:endParaRPr lang="zh-TW" altLang="en-US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7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Georgia" panose="02040502050405020303" pitchFamily="18" charset="0"/>
              </a:rPr>
              <a:t>Data: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www.dropbox.com/s/tnp0wevr3u59ew8/data.tar.gz?dl=0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456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922" cap="all" dirty="0" smtClean="0">
                <a:latin typeface="Georgia" panose="02040502050405020303" pitchFamily="18" charset="0"/>
              </a:rPr>
              <a:t>results</a:t>
            </a:r>
            <a:endParaRPr sz="4922" cap="all" dirty="0">
              <a:latin typeface="Georgia" panose="02040502050405020303" pitchFamily="18" charset="0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102" name="螢幕快照 2014-11-09 下午7.54.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8896" y="1885634"/>
            <a:ext cx="6446209" cy="456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螢幕快照 2014-11-10 下午5.03.3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8896" y="2025763"/>
            <a:ext cx="6446209" cy="373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螢幕快照 2014-11-09 下午7.58.2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8896" y="1946762"/>
            <a:ext cx="6446209" cy="3893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4794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 advAuto="0"/>
      <p:bldP spid="102" grpId="1" animBg="1" advAuto="0"/>
      <p:bldP spid="103" grpId="0" animBg="1" advAuto="0"/>
      <p:bldP spid="103" grpId="1" animBg="1" advAuto="0"/>
      <p:bldP spid="104" grpId="0" animBg="1" advAuto="0"/>
      <p:bldP spid="104" grpId="1" animBg="1" advAuto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108</Words>
  <Application>Microsoft Office PowerPoint</Application>
  <PresentationFormat>如螢幕大小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Georgia</vt:lpstr>
      <vt:lpstr>Helvetica</vt:lpstr>
      <vt:lpstr>Office 佈景主題</vt:lpstr>
      <vt:lpstr>Tutorial: word2vec</vt:lpstr>
      <vt:lpstr>Download &amp; Compile</vt:lpstr>
      <vt:lpstr>CBOW and Skip-gram</vt:lpstr>
      <vt:lpstr>Represent words as vectors</vt:lpstr>
      <vt:lpstr>Example of CBOW</vt:lpstr>
      <vt:lpstr>Training</vt:lpstr>
      <vt:lpstr>Play with word vectors</vt:lpstr>
      <vt:lpstr>PowerPoint 簡報</vt:lpstr>
      <vt:lpstr>results</vt:lpstr>
      <vt:lpstr>other Results</vt:lpstr>
      <vt:lpstr>PowerPoint 簡報</vt:lpstr>
      <vt:lpstr>Analogy</vt:lpstr>
      <vt:lpstr>analogy</vt:lpstr>
      <vt:lpstr>Advanced Stuff – Phrase Vector</vt:lpstr>
      <vt:lpstr>Advanced Stuff – Negative Sampling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word2vec toolkit</dc:title>
  <dc:creator>yangde</dc:creator>
  <cp:lastModifiedBy>yangde</cp:lastModifiedBy>
  <cp:revision>146</cp:revision>
  <dcterms:created xsi:type="dcterms:W3CDTF">2015-07-28T06:50:45Z</dcterms:created>
  <dcterms:modified xsi:type="dcterms:W3CDTF">2015-07-31T08:08:51Z</dcterms:modified>
</cp:coreProperties>
</file>