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78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92" r:id="rId14"/>
    <p:sldId id="269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0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508" autoAdjust="0"/>
  </p:normalViewPr>
  <p:slideViewPr>
    <p:cSldViewPr snapToGrid="0">
      <p:cViewPr>
        <p:scale>
          <a:sx n="83" d="100"/>
          <a:sy n="83" d="100"/>
        </p:scale>
        <p:origin x="-1382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4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48C7B-98E7-4E34-AF69-03766E4A2FB1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50235-64F3-4B4C-A588-ED70469A9E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76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Repeat again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62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Repeat again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8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Repeat again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4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You can connect the neurons by other ways you like </a:t>
            </a:r>
            <a:r>
              <a:rPr lang="en-US" altLang="zh-TW" sz="1200" dirty="0">
                <a:sym typeface="Wingdings" panose="05000000000000000000" pitchFamily="2" charset="2"/>
              </a:rPr>
              <a:t>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ym typeface="Wingdings" panose="05000000000000000000" pitchFamily="2" charset="2"/>
              </a:rPr>
              <a:t>How many</a:t>
            </a:r>
            <a:r>
              <a:rPr lang="en-US" altLang="zh-TW" sz="1200" baseline="0" dirty="0">
                <a:sym typeface="Wingdings" panose="05000000000000000000" pitchFamily="2" charset="2"/>
              </a:rPr>
              <a:t> layer is deep?</a:t>
            </a:r>
            <a:endParaRPr lang="zh-TW" altLang="en-US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r>
              <a:rPr lang="en-US" altLang="zh-TW" sz="1200" dirty="0"/>
              <a:t>CNN just another way to connect the neuros.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You can always connect the neurons in your own way.</a:t>
            </a:r>
            <a:endParaRPr lang="zh-TW" altLang="en-US" sz="12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“+” is ignored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Each dimension corresponds to a digit (10 dimension is needed)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C0D-00F1-4D27-9FA2-F1BC4B0526D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36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0235-64F3-4B4C-A588-ED70469A9EE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05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0235-64F3-4B4C-A588-ED70469A9EE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31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復旦大學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51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200" dirty="0"/>
              <a:t>Binary </a:t>
            </a:r>
          </a:p>
          <a:p>
            <a:pPr algn="ctr"/>
            <a:r>
              <a:rPr lang="en-US" altLang="zh-TW" sz="1200" dirty="0"/>
              <a:t>Classifier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55C7C-5A57-4EF8-9547-D16C754C31B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04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6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99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0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1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56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4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41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3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32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1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5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29F4-7071-45B0-BD9A-0572C5F944CD}" type="datetimeFigureOut">
              <a:rPr lang="zh-TW" altLang="en-US" smtClean="0"/>
              <a:t>2017/8/1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0052-9AB3-4E43-B482-D679D05152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0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.png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png"/><Relationship Id="rId5" Type="http://schemas.openxmlformats.org/officeDocument/2006/relationships/image" Target="../media/image14.wmf"/><Relationship Id="rId15" Type="http://schemas.openxmlformats.org/officeDocument/2006/relationships/image" Target="../media/image22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png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github.com/dapy4372/SummerTraining_hw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chollet/keras/blob/master/examples/reuters_mlp.py" TargetMode="External"/><Relationship Id="rId2" Type="http://schemas.openxmlformats.org/officeDocument/2006/relationships/hyperlink" Target="https://github.com/fchollet/keras/blob/master/examples/mnist_mlp.p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uralnetworksanddeeplearning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9.jpeg"/><Relationship Id="rId2" Type="http://schemas.openxmlformats.org/officeDocument/2006/relationships/hyperlink" Target="https://github.com/zyi870701/SummerTraining_hw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" TargetMode="External"/><Relationship Id="rId2" Type="http://schemas.openxmlformats.org/officeDocument/2006/relationships/hyperlink" Target="https://github.com/fchollet/keras/blob/master/examples/cifar10_cnn.p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7922n/machine-learning-summer-training-HW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groups/1029947713740271/104233392250165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arpathy.github.io/2015/05/21/rnn-effectiveness/" TargetMode="External"/><Relationship Id="rId2" Type="http://schemas.openxmlformats.org/officeDocument/2006/relationships/hyperlink" Target="https://github.com/fchollet/keras/blob/master/examples/lstm_text_generation.p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ah.github.io/posts/2015-08-Understanding-LSTM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_oHg-pVuwefVTVkT0R4NTAxaDg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6114" TargetMode="External"/><Relationship Id="rId2" Type="http://schemas.openxmlformats.org/officeDocument/2006/relationships/hyperlink" Target="https://blog.keras.io/building-autoencoders-in-ker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406.266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3" Type="http://schemas.openxmlformats.org/officeDocument/2006/relationships/hyperlink" Target="https://zhuanlan.zhihu.com/p/24767059" TargetMode="External"/><Relationship Id="rId7" Type="http://schemas.openxmlformats.org/officeDocument/2006/relationships/image" Target="../media/image41.jpg"/><Relationship Id="rId12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hyperlink" Target="https://github.com/carpedm20/DCGAN-tensorflow" TargetMode="External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9.png"/><Relationship Id="rId7" Type="http://schemas.openxmlformats.org/officeDocument/2006/relationships/image" Target="../media/image39.jp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jpg"/><Relationship Id="rId7" Type="http://schemas.openxmlformats.org/officeDocument/2006/relationships/image" Target="../media/image5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9.png"/><Relationship Id="rId4" Type="http://schemas.openxmlformats.org/officeDocument/2006/relationships/image" Target="../media/image42.jp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02994771374027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-J6rbxFMN2yBNUnApgJYxvjM7v-brbiiVqucNGhOsnY/viewform?edit_requested=tr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jpeg"/><Relationship Id="rId4" Type="http://schemas.openxmlformats.org/officeDocument/2006/relationships/image" Target="../media/image10.wmf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8963"/>
            <a:ext cx="7772400" cy="23876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深層學習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暑期訓練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6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方程式" r:id="rId4" imgW="520560" imgH="215640" progId="Equation.3">
                  <p:embed/>
                </p:oleObj>
              </mc:Choice>
              <mc:Fallback>
                <p:oleObj name="方程式" r:id="rId4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172837" y="760914"/>
            <a:ext cx="3342513" cy="827342"/>
            <a:chOff x="4749800" y="2047360"/>
            <a:chExt cx="3342513" cy="827342"/>
          </a:xfrm>
        </p:grpSpPr>
        <p:graphicFrame>
          <p:nvGraphicFramePr>
            <p:cNvPr id="7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749800" y="2235200"/>
            <a:ext cx="211296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方程式" r:id="rId6" imgW="990360" imgH="215640" progId="Equation.3">
                    <p:embed/>
                  </p:oleObj>
                </mc:Choice>
                <mc:Fallback>
                  <p:oleObj name="方程式" r:id="rId6" imgW="990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800" y="2235200"/>
                          <a:ext cx="2112963" cy="46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文字方塊 75"/>
            <p:cNvSpPr txBox="1"/>
            <p:nvPr/>
          </p:nvSpPr>
          <p:spPr>
            <a:xfrm>
              <a:off x="6654931" y="2212761"/>
              <a:ext cx="143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“cat”</a:t>
              </a:r>
              <a:endParaRPr lang="zh-TW" altLang="en-US" sz="2400" dirty="0"/>
            </a:p>
          </p:txBody>
        </p:sp>
        <p:pic>
          <p:nvPicPr>
            <p:cNvPr id="77" name="Picture 12" descr="https://encrypted-tbn1.gstatic.com/images?q=tbn:ANd9GcRcwlRKAlSIaCI4W5PRYVbuBQQXifF-56bFqAjh9DMe-_3Lh8_YK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731" y="2047360"/>
              <a:ext cx="1089847" cy="82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字方塊 11"/>
          <p:cNvSpPr txBox="1"/>
          <p:nvPr/>
        </p:nvSpPr>
        <p:spPr>
          <a:xfrm>
            <a:off x="4368800" y="212137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 Recognition: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23" name="圓柱 22"/>
          <p:cNvSpPr/>
          <p:nvPr/>
        </p:nvSpPr>
        <p:spPr>
          <a:xfrm>
            <a:off x="1029821" y="5215692"/>
            <a:ext cx="1636295" cy="109086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628" y="2288164"/>
            <a:ext cx="2008279" cy="16745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4615" y="2288164"/>
            <a:ext cx="2243094" cy="1674596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891920" y="3661530"/>
            <a:ext cx="1912095" cy="10908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Goodness of function f</a:t>
            </a:r>
            <a:endParaRPr lang="en-US" altLang="zh-TW" sz="2400" baseline="30000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1869025" y="4774164"/>
            <a:ext cx="0" cy="545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869025" y="3158798"/>
            <a:ext cx="0" cy="480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209405" y="2848785"/>
            <a:ext cx="12051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Better!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5076620" y="6211397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“monkey”</a:t>
            </a:r>
            <a:endParaRPr lang="zh-TW" altLang="en-US" sz="2400" dirty="0"/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342" y="5136313"/>
            <a:ext cx="931280" cy="1051432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9904" y="5136313"/>
            <a:ext cx="899978" cy="1075096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6687680" y="6228763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870094" y="6191519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2164" y="5148133"/>
            <a:ext cx="823790" cy="1063264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2971073" y="5391876"/>
            <a:ext cx="218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function input:</a:t>
            </a:r>
            <a:endParaRPr lang="zh-TW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2897982" y="6187745"/>
            <a:ext cx="225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function output: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923907" y="4984330"/>
            <a:ext cx="5947138" cy="1723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313614" y="4473544"/>
            <a:ext cx="32218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Supervised Learning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64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6" grpId="0" animBg="1"/>
      <p:bldP spid="37" grpId="0"/>
      <p:bldP spid="40" grpId="0"/>
      <p:bldP spid="41" grpId="0"/>
      <p:bldP spid="44" grpId="0"/>
      <p:bldP spid="45" grpId="0"/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方程式" r:id="rId4" imgW="520560" imgH="215640" progId="Equation.3">
                  <p:embed/>
                </p:oleObj>
              </mc:Choice>
              <mc:Fallback>
                <p:oleObj name="方程式" r:id="rId4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172837" y="760914"/>
            <a:ext cx="3342513" cy="827342"/>
            <a:chOff x="4749800" y="2047360"/>
            <a:chExt cx="3342513" cy="827342"/>
          </a:xfrm>
        </p:grpSpPr>
        <p:graphicFrame>
          <p:nvGraphicFramePr>
            <p:cNvPr id="7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749800" y="2235200"/>
            <a:ext cx="211296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9" name="方程式" r:id="rId6" imgW="990360" imgH="215640" progId="Equation.3">
                    <p:embed/>
                  </p:oleObj>
                </mc:Choice>
                <mc:Fallback>
                  <p:oleObj name="方程式" r:id="rId6" imgW="990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800" y="2235200"/>
                          <a:ext cx="2112963" cy="46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文字方塊 75"/>
            <p:cNvSpPr txBox="1"/>
            <p:nvPr/>
          </p:nvSpPr>
          <p:spPr>
            <a:xfrm>
              <a:off x="6654931" y="2212761"/>
              <a:ext cx="143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“cat”</a:t>
              </a:r>
              <a:endParaRPr lang="zh-TW" altLang="en-US" sz="2400" dirty="0"/>
            </a:p>
          </p:txBody>
        </p:sp>
        <p:pic>
          <p:nvPicPr>
            <p:cNvPr id="77" name="Picture 12" descr="https://encrypted-tbn1.gstatic.com/images?q=tbn:ANd9GcRcwlRKAlSIaCI4W5PRYVbuBQQXifF-56bFqAjh9DMe-_3Lh8_YK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731" y="2047360"/>
              <a:ext cx="1089847" cy="82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字方塊 11"/>
          <p:cNvSpPr txBox="1"/>
          <p:nvPr/>
        </p:nvSpPr>
        <p:spPr>
          <a:xfrm>
            <a:off x="4368800" y="212137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 Recognition: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23" name="圓柱 22"/>
          <p:cNvSpPr/>
          <p:nvPr/>
        </p:nvSpPr>
        <p:spPr>
          <a:xfrm>
            <a:off x="1029821" y="5215692"/>
            <a:ext cx="1636295" cy="109086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27" name="圓角矩形 26"/>
          <p:cNvSpPr/>
          <p:nvPr/>
        </p:nvSpPr>
        <p:spPr>
          <a:xfrm>
            <a:off x="891920" y="3661530"/>
            <a:ext cx="1912095" cy="10908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Goodness of function f</a:t>
            </a:r>
            <a:endParaRPr lang="en-US" altLang="zh-TW" sz="2400" baseline="30000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1869025" y="4774164"/>
            <a:ext cx="0" cy="545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869025" y="3158798"/>
            <a:ext cx="0" cy="480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595794" y="6198774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“monkey”</a:t>
            </a:r>
            <a:endParaRPr lang="zh-TW" altLang="en-US" sz="2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5516" y="5123690"/>
            <a:ext cx="931280" cy="10514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078" y="5123690"/>
            <a:ext cx="899978" cy="1075096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206854" y="6216140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389268" y="6178896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338" y="5135510"/>
            <a:ext cx="823790" cy="1063264"/>
          </a:xfrm>
          <a:prstGeom prst="rect">
            <a:avLst/>
          </a:prstGeom>
        </p:spPr>
      </p:pic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4458150" y="4274938"/>
          <a:ext cx="4333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方程式" r:id="rId12" imgW="203040" imgH="228600" progId="Equation.3">
                  <p:embed/>
                </p:oleObj>
              </mc:Choice>
              <mc:Fallback>
                <p:oleObj name="方程式" r:id="rId12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150" y="4274938"/>
                        <a:ext cx="4333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2986656" y="3713905"/>
            <a:ext cx="34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Pick the “Best” Function</a:t>
            </a:r>
            <a:endParaRPr lang="zh-TW" altLang="en-US" sz="2400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2820745" y="4214618"/>
            <a:ext cx="37249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6574354" y="3630138"/>
            <a:ext cx="2069432" cy="10908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dirty="0"/>
              <a:t>    Using</a:t>
            </a:r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7614083" y="4780282"/>
            <a:ext cx="0" cy="545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7590021" y="3132832"/>
            <a:ext cx="0" cy="497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Object 12"/>
          <p:cNvGraphicFramePr>
            <a:graphicFrameLocks noChangeAspect="1"/>
          </p:cNvGraphicFramePr>
          <p:nvPr>
            <p:extLst/>
          </p:nvPr>
        </p:nvGraphicFramePr>
        <p:xfrm>
          <a:off x="7875324" y="3931094"/>
          <a:ext cx="433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方程式" r:id="rId14" imgW="203040" imgH="228600" progId="Equation.3">
                  <p:embed/>
                </p:oleObj>
              </mc:Choice>
              <mc:Fallback>
                <p:oleObj name="方程式" r:id="rId1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324" y="3931094"/>
                        <a:ext cx="4333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68" y="5432555"/>
            <a:ext cx="1089847" cy="8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字方塊 45"/>
          <p:cNvSpPr txBox="1"/>
          <p:nvPr/>
        </p:nvSpPr>
        <p:spPr>
          <a:xfrm>
            <a:off x="6871330" y="2622023"/>
            <a:ext cx="143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87400" y="1878529"/>
            <a:ext cx="5689842" cy="479927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6474765" y="1878529"/>
            <a:ext cx="2341328" cy="479927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091127" y="2036495"/>
            <a:ext cx="12051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655726" y="2019444"/>
            <a:ext cx="12051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901936" y="1974280"/>
            <a:ext cx="3233978" cy="1253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901936" y="3651658"/>
            <a:ext cx="1918809" cy="110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3176509" y="3639760"/>
            <a:ext cx="3062771" cy="110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278070" y="283389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Step 1</a:t>
            </a:r>
            <a:endParaRPr lang="zh-TW" altLang="en-US" sz="2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89343" y="4500315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Step 2</a:t>
            </a:r>
            <a:endParaRPr lang="zh-TW" altLang="en-US" sz="28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3020140" y="4513755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Step 3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44036" y="2003057"/>
            <a:ext cx="158746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Neural Network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98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46" grpId="0"/>
      <p:bldP spid="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字方塊 63"/>
          <p:cNvSpPr txBox="1"/>
          <p:nvPr/>
        </p:nvSpPr>
        <p:spPr>
          <a:xfrm>
            <a:off x="5908610" y="5053105"/>
            <a:ext cx="116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Output Layer</a:t>
            </a:r>
            <a:endParaRPr lang="zh-TW" altLang="en-US" sz="2400" b="1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2955356" y="5400685"/>
            <a:ext cx="206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Hidden Layers</a:t>
            </a:r>
            <a:endParaRPr lang="zh-TW" altLang="en-US" sz="2400" b="1" dirty="0"/>
          </a:p>
        </p:txBody>
      </p:sp>
      <p:sp>
        <p:nvSpPr>
          <p:cNvPr id="66" name="右大括弧 65"/>
          <p:cNvSpPr/>
          <p:nvPr/>
        </p:nvSpPr>
        <p:spPr>
          <a:xfrm rot="5400000">
            <a:off x="3916276" y="3753413"/>
            <a:ext cx="181728" cy="2939290"/>
          </a:xfrm>
          <a:prstGeom prst="rightBrace">
            <a:avLst>
              <a:gd name="adj1" fmla="val 175868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1392902" y="2481119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1192190" y="5058084"/>
            <a:ext cx="92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Input Layer</a:t>
            </a:r>
            <a:endParaRPr lang="zh-TW" altLang="en-US" sz="24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 Network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5416" y="1999335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09458" y="1999335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6505176" y="3501898"/>
            <a:ext cx="10185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614492" y="4747788"/>
            <a:ext cx="9057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481292" y="2723095"/>
            <a:ext cx="10503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61290" y="3198812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67108" y="262848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1479807" y="2533233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807" y="2533233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/>
          </p:nvPr>
        </p:nvGraphicFramePr>
        <p:xfrm>
          <a:off x="1485103" y="3115962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103" y="3115962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群組 77"/>
          <p:cNvGrpSpPr/>
          <p:nvPr/>
        </p:nvGrpSpPr>
        <p:grpSpPr>
          <a:xfrm>
            <a:off x="2403577" y="1999335"/>
            <a:ext cx="1134648" cy="3130011"/>
            <a:chOff x="2332137" y="1770729"/>
            <a:chExt cx="1134648" cy="3130011"/>
          </a:xfrm>
        </p:grpSpPr>
        <p:sp>
          <p:nvSpPr>
            <p:cNvPr id="61" name="矩形 60"/>
            <p:cNvSpPr/>
            <p:nvPr/>
          </p:nvSpPr>
          <p:spPr>
            <a:xfrm>
              <a:off x="2504565" y="222487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332137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Layer 1</a:t>
              </a:r>
              <a:endParaRPr lang="zh-TW" altLang="en-US" sz="2400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2601675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2604017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592384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 rot="5400000">
              <a:off x="2589637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1470815" y="459656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1467699" y="450031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699" y="4500315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 rot="5400000">
            <a:off x="1346747" y="388151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79" name="群組 78"/>
          <p:cNvGrpSpPr/>
          <p:nvPr/>
        </p:nvGrpSpPr>
        <p:grpSpPr>
          <a:xfrm>
            <a:off x="3728475" y="1999335"/>
            <a:ext cx="1134648" cy="3113664"/>
            <a:chOff x="3657035" y="1770729"/>
            <a:chExt cx="1134648" cy="3113664"/>
          </a:xfrm>
        </p:grpSpPr>
        <p:sp>
          <p:nvSpPr>
            <p:cNvPr id="62" name="矩形 61"/>
            <p:cNvSpPr/>
            <p:nvPr/>
          </p:nvSpPr>
          <p:spPr>
            <a:xfrm>
              <a:off x="3830151" y="220852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657035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Layer 2</a:t>
              </a:r>
              <a:endParaRPr lang="zh-TW" altLang="en-US" sz="2400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3917237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3919579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3907946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 rot="5400000">
              <a:off x="3905199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5939821" y="1999335"/>
            <a:ext cx="1134648" cy="3130011"/>
            <a:chOff x="5868381" y="1770729"/>
            <a:chExt cx="1134648" cy="3130011"/>
          </a:xfrm>
        </p:grpSpPr>
        <p:sp>
          <p:nvSpPr>
            <p:cNvPr id="63" name="矩形 62"/>
            <p:cNvSpPr/>
            <p:nvPr/>
          </p:nvSpPr>
          <p:spPr>
            <a:xfrm>
              <a:off x="6046929" y="222487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868381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Layer L</a:t>
              </a:r>
              <a:endParaRPr lang="zh-TW" altLang="en-US" sz="2400" dirty="0"/>
            </a:p>
          </p:txBody>
        </p:sp>
        <p:sp>
          <p:nvSpPr>
            <p:cNvPr id="29" name="橢圓 28"/>
            <p:cNvSpPr/>
            <p:nvPr/>
          </p:nvSpPr>
          <p:spPr>
            <a:xfrm>
              <a:off x="6122773" y="2216766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6125115" y="2976675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132143" y="4223348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 rot="5400000">
              <a:off x="6129396" y="364247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4671563" y="2420468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678512" y="318145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707528" y="439679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81" name="群組 80"/>
          <p:cNvGrpSpPr/>
          <p:nvPr/>
        </p:nvGrpSpPr>
        <p:grpSpPr>
          <a:xfrm>
            <a:off x="3223694" y="2751559"/>
            <a:ext cx="764983" cy="2013721"/>
            <a:chOff x="3152254" y="2522953"/>
            <a:chExt cx="764983" cy="2013721"/>
          </a:xfrm>
        </p:grpSpPr>
        <p:cxnSp>
          <p:nvCxnSpPr>
            <p:cNvPr id="36" name="直線單箭頭接點 35"/>
            <p:cNvCxnSpPr>
              <a:stCxn id="18" idx="6"/>
              <a:endCxn id="25" idx="2"/>
            </p:cNvCxnSpPr>
            <p:nvPr/>
          </p:nvCxnSpPr>
          <p:spPr>
            <a:xfrm>
              <a:off x="3161545" y="2522953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3175833" y="3314705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>
              <a:off x="3166542" y="4536674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19" idx="6"/>
              <a:endCxn id="25" idx="2"/>
            </p:cNvCxnSpPr>
            <p:nvPr/>
          </p:nvCxnSpPr>
          <p:spPr>
            <a:xfrm flipV="1">
              <a:off x="3163887" y="2522953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18" idx="6"/>
              <a:endCxn id="26" idx="2"/>
            </p:cNvCxnSpPr>
            <p:nvPr/>
          </p:nvCxnSpPr>
          <p:spPr>
            <a:xfrm>
              <a:off x="3161545" y="2522953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18" idx="6"/>
              <a:endCxn id="27" idx="2"/>
            </p:cNvCxnSpPr>
            <p:nvPr/>
          </p:nvCxnSpPr>
          <p:spPr>
            <a:xfrm>
              <a:off x="3161545" y="2522953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stCxn id="19" idx="6"/>
              <a:endCxn id="27" idx="2"/>
            </p:cNvCxnSpPr>
            <p:nvPr/>
          </p:nvCxnSpPr>
          <p:spPr>
            <a:xfrm>
              <a:off x="3163887" y="3301523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20" idx="6"/>
              <a:endCxn id="25" idx="2"/>
            </p:cNvCxnSpPr>
            <p:nvPr/>
          </p:nvCxnSpPr>
          <p:spPr>
            <a:xfrm flipV="1">
              <a:off x="3152254" y="2522953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20" idx="6"/>
              <a:endCxn id="26" idx="2"/>
            </p:cNvCxnSpPr>
            <p:nvPr/>
          </p:nvCxnSpPr>
          <p:spPr>
            <a:xfrm flipV="1">
              <a:off x="3152254" y="3301523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線單箭頭接點 44"/>
          <p:cNvCxnSpPr>
            <a:endCxn id="18" idx="2"/>
          </p:cNvCxnSpPr>
          <p:nvPr/>
        </p:nvCxnSpPr>
        <p:spPr>
          <a:xfrm flipV="1">
            <a:off x="1813715" y="2751559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5" idx="3"/>
            <a:endCxn id="19" idx="2"/>
          </p:cNvCxnSpPr>
          <p:nvPr/>
        </p:nvCxnSpPr>
        <p:spPr>
          <a:xfrm>
            <a:off x="1810008" y="2799933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15" idx="3"/>
            <a:endCxn id="20" idx="2"/>
          </p:cNvCxnSpPr>
          <p:nvPr/>
        </p:nvCxnSpPr>
        <p:spPr>
          <a:xfrm>
            <a:off x="1810008" y="2799933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17" idx="3"/>
            <a:endCxn id="18" idx="2"/>
          </p:cNvCxnSpPr>
          <p:nvPr/>
        </p:nvCxnSpPr>
        <p:spPr>
          <a:xfrm flipV="1">
            <a:off x="1837528" y="2751559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14" idx="3"/>
            <a:endCxn id="19" idx="2"/>
          </p:cNvCxnSpPr>
          <p:nvPr/>
        </p:nvCxnSpPr>
        <p:spPr>
          <a:xfrm>
            <a:off x="1804190" y="3370262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14" idx="3"/>
            <a:endCxn id="20" idx="2"/>
          </p:cNvCxnSpPr>
          <p:nvPr/>
        </p:nvCxnSpPr>
        <p:spPr>
          <a:xfrm>
            <a:off x="1804190" y="3370262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23" idx="3"/>
            <a:endCxn id="18" idx="2"/>
          </p:cNvCxnSpPr>
          <p:nvPr/>
        </p:nvCxnSpPr>
        <p:spPr>
          <a:xfrm flipV="1">
            <a:off x="1875687" y="2751559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23" idx="3"/>
            <a:endCxn id="19" idx="2"/>
          </p:cNvCxnSpPr>
          <p:nvPr/>
        </p:nvCxnSpPr>
        <p:spPr>
          <a:xfrm flipV="1">
            <a:off x="1849318" y="3530129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23" idx="3"/>
            <a:endCxn id="20" idx="2"/>
          </p:cNvCxnSpPr>
          <p:nvPr/>
        </p:nvCxnSpPr>
        <p:spPr>
          <a:xfrm>
            <a:off x="1849318" y="4744735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 rot="5400000">
            <a:off x="7473854" y="3902056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542947" y="2383235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531664" y="3181455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531664" y="4447687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y</a:t>
            </a:r>
            <a:r>
              <a:rPr lang="en-US" altLang="zh-TW" sz="2800" baseline="-25000" dirty="0" err="1"/>
              <a:t>M</a:t>
            </a:r>
            <a:endParaRPr lang="zh-TW" altLang="en-US" sz="2800" baseline="-250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2208289" y="5979108"/>
            <a:ext cx="52390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 means many hidden layers</a:t>
            </a:r>
            <a:endParaRPr lang="zh-TW" altLang="en-US" sz="2800" dirty="0"/>
          </a:p>
        </p:txBody>
      </p:sp>
      <p:grpSp>
        <p:nvGrpSpPr>
          <p:cNvPr id="82" name="群組 81"/>
          <p:cNvGrpSpPr/>
          <p:nvPr/>
        </p:nvGrpSpPr>
        <p:grpSpPr>
          <a:xfrm>
            <a:off x="5428534" y="2744420"/>
            <a:ext cx="753037" cy="2013721"/>
            <a:chOff x="5357094" y="2515814"/>
            <a:chExt cx="753037" cy="2013721"/>
          </a:xfrm>
        </p:grpSpPr>
        <p:cxnSp>
          <p:nvCxnSpPr>
            <p:cNvPr id="67" name="直線單箭頭接點 66"/>
            <p:cNvCxnSpPr/>
            <p:nvPr/>
          </p:nvCxnSpPr>
          <p:spPr>
            <a:xfrm>
              <a:off x="5366385" y="2515814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>
              <a:off x="5366385" y="3307566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/>
            <p:nvPr/>
          </p:nvCxnSpPr>
          <p:spPr>
            <a:xfrm>
              <a:off x="5357094" y="4529535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 flipV="1">
              <a:off x="5368727" y="2515814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>
              <a:off x="5366385" y="2515814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/>
            <p:nvPr/>
          </p:nvCxnSpPr>
          <p:spPr>
            <a:xfrm>
              <a:off x="5366385" y="2515814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/>
            <p:nvPr/>
          </p:nvCxnSpPr>
          <p:spPr>
            <a:xfrm>
              <a:off x="5368727" y="3294384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 flipV="1">
              <a:off x="5357094" y="2515814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/>
            <p:nvPr/>
          </p:nvCxnSpPr>
          <p:spPr>
            <a:xfrm flipV="1">
              <a:off x="5357094" y="3294384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方塊 2"/>
          <p:cNvSpPr txBox="1"/>
          <p:nvPr/>
        </p:nvSpPr>
        <p:spPr>
          <a:xfrm>
            <a:off x="5056191" y="1394450"/>
            <a:ext cx="118158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neuron</a:t>
            </a:r>
            <a:endParaRPr lang="zh-TW" altLang="en-US" sz="2400" dirty="0"/>
          </a:p>
        </p:txBody>
      </p:sp>
      <p:cxnSp>
        <p:nvCxnSpPr>
          <p:cNvPr id="10" name="直線單箭頭接點 9"/>
          <p:cNvCxnSpPr>
            <a:endCxn id="3" idx="2"/>
          </p:cNvCxnSpPr>
          <p:nvPr/>
        </p:nvCxnSpPr>
        <p:spPr>
          <a:xfrm flipV="1">
            <a:off x="4231064" y="1856115"/>
            <a:ext cx="1415920" cy="9438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  <p:bldP spid="59" grpId="0" animBg="1"/>
      <p:bldP spid="60" grpId="0"/>
      <p:bldP spid="7" grpId="0"/>
      <p:bldP spid="8" grpId="0"/>
      <p:bldP spid="14" grpId="0" animBg="1"/>
      <p:bldP spid="15" grpId="0" animBg="1"/>
      <p:bldP spid="22" grpId="0" animBg="1"/>
      <p:bldP spid="24" grpId="0"/>
      <p:bldP spid="33" grpId="0"/>
      <p:bldP spid="34" grpId="0"/>
      <p:bldP spid="35" grpId="0"/>
      <p:bldP spid="54" grpId="0"/>
      <p:bldP spid="55" grpId="0"/>
      <p:bldP spid="56" grpId="0"/>
      <p:bldP spid="57" grpId="0"/>
      <p:bldP spid="6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7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作業說明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/>
              <a:t>Lecture 1~5)</a:t>
            </a:r>
          </a:p>
          <a:p>
            <a:r>
              <a:rPr lang="en-US" altLang="zh-TW" dirty="0"/>
              <a:t>Task 1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62" y="2809630"/>
            <a:ext cx="4920102" cy="1300988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90886" y="4533633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圖片 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15779" y="4533633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圖片 6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40672" y="4533633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465564" y="4533633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2307757" y="4693123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“5”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33693" y="4681573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“0”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84151" y="4681573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“4”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201328" y="4679045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“1”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68396" y="5643955"/>
            <a:ext cx="6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</a:t>
            </a:r>
            <a:r>
              <a:rPr lang="zh-TW" altLang="en-US" sz="2400" dirty="0"/>
              <a:t>：</a:t>
            </a:r>
            <a:r>
              <a:rPr lang="en-US" altLang="zh-TW" sz="2400" dirty="0"/>
              <a:t>higher than a specific accuracy</a:t>
            </a:r>
            <a:r>
              <a:rPr lang="zh-TW" altLang="en-US" sz="2400" dirty="0"/>
              <a:t> </a:t>
            </a:r>
            <a:r>
              <a:rPr lang="en-US" altLang="zh-TW" sz="2400" dirty="0"/>
              <a:t>(98.0%)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168395" y="6105620"/>
            <a:ext cx="603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option</a:t>
            </a:r>
            <a:r>
              <a:rPr lang="zh-TW" altLang="en-US" sz="2400" dirty="0"/>
              <a:t>：</a:t>
            </a:r>
            <a:r>
              <a:rPr lang="en-US" altLang="zh-TW" sz="2400" dirty="0"/>
              <a:t>analyze the output of each layer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85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Task 2</a:t>
            </a:r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26923" y="5685575"/>
            <a:ext cx="6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</a:t>
            </a:r>
            <a:r>
              <a:rPr lang="zh-TW" altLang="en-US" sz="2400" dirty="0"/>
              <a:t>：</a:t>
            </a:r>
            <a:r>
              <a:rPr lang="en-US" altLang="zh-TW" sz="2400" dirty="0"/>
              <a:t>higher than a specific accuracy</a:t>
            </a:r>
            <a:r>
              <a:rPr lang="zh-TW" altLang="en-US" sz="2400" dirty="0"/>
              <a:t> </a:t>
            </a:r>
            <a:r>
              <a:rPr lang="en-US" altLang="zh-TW" sz="2400" dirty="0"/>
              <a:t>(78.0%)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26922" y="6147240"/>
            <a:ext cx="603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option</a:t>
            </a:r>
            <a:r>
              <a:rPr lang="zh-TW" altLang="en-US" sz="2400" dirty="0"/>
              <a:t>：</a:t>
            </a:r>
            <a:r>
              <a:rPr lang="en-US" altLang="zh-TW" sz="2400" dirty="0"/>
              <a:t>analyze the output of each layer</a:t>
            </a:r>
            <a:endParaRPr lang="zh-TW" altLang="en-US" sz="2400" dirty="0"/>
          </a:p>
        </p:txBody>
      </p:sp>
      <p:grpSp>
        <p:nvGrpSpPr>
          <p:cNvPr id="39" name="群組 38"/>
          <p:cNvGrpSpPr/>
          <p:nvPr/>
        </p:nvGrpSpPr>
        <p:grpSpPr>
          <a:xfrm>
            <a:off x="499696" y="3402441"/>
            <a:ext cx="4590072" cy="2017994"/>
            <a:chOff x="346428" y="4744515"/>
            <a:chExt cx="8841677" cy="3887183"/>
          </a:xfrm>
        </p:grpSpPr>
        <p:pic>
          <p:nvPicPr>
            <p:cNvPr id="15" name="Picture 2" descr="http://top-breaking-news.com/wp-content/uploads/2016/03/Twitter-new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28" y="4744515"/>
              <a:ext cx="5002893" cy="375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4519771" y="7386696"/>
              <a:ext cx="4668334" cy="124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http://top-breaking-news.com/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337131" y="2666170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Network</a:t>
            </a:r>
            <a:endParaRPr lang="zh-TW" altLang="en-US" sz="2800" dirty="0"/>
          </a:p>
        </p:txBody>
      </p:sp>
      <p:sp>
        <p:nvSpPr>
          <p:cNvPr id="18" name="向右箭號 17"/>
          <p:cNvSpPr/>
          <p:nvPr/>
        </p:nvSpPr>
        <p:spPr>
          <a:xfrm>
            <a:off x="6143493" y="3007650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00" y="2540848"/>
            <a:ext cx="274307" cy="1494693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37814" y="3007651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607596" y="3029088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政治</a:t>
            </a:r>
          </a:p>
        </p:txBody>
      </p:sp>
      <p:sp>
        <p:nvSpPr>
          <p:cNvPr id="28" name="手繪多邊形 27"/>
          <p:cNvSpPr/>
          <p:nvPr/>
        </p:nvSpPr>
        <p:spPr>
          <a:xfrm>
            <a:off x="2440673" y="3029088"/>
            <a:ext cx="971011" cy="550862"/>
          </a:xfrm>
          <a:custGeom>
            <a:avLst/>
            <a:gdLst>
              <a:gd name="connsiteX0" fmla="*/ 245297 w 971011"/>
              <a:gd name="connsiteY0" fmla="*/ 550862 h 550862"/>
              <a:gd name="connsiteX1" fmla="*/ 42097 w 971011"/>
              <a:gd name="connsiteY1" fmla="*/ 42862 h 550862"/>
              <a:gd name="connsiteX2" fmla="*/ 971011 w 971011"/>
              <a:gd name="connsiteY2" fmla="*/ 28348 h 5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011" h="550862">
                <a:moveTo>
                  <a:pt x="245297" y="550862"/>
                </a:moveTo>
                <a:cubicBezTo>
                  <a:pt x="83221" y="340405"/>
                  <a:pt x="-78855" y="129948"/>
                  <a:pt x="42097" y="42862"/>
                </a:cubicBezTo>
                <a:cubicBezTo>
                  <a:pt x="163049" y="-44224"/>
                  <a:pt x="971011" y="28348"/>
                  <a:pt x="971011" y="283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Picture 6" descr="https://i-gkh.ru/images/doc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41" y="4141317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i-gkh.ru/images/doc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05" y="4154314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i-gkh.ru/images/doc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35" y="4172161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/>
          <p:cNvSpPr txBox="1"/>
          <p:nvPr/>
        </p:nvSpPr>
        <p:spPr>
          <a:xfrm>
            <a:off x="4983066" y="445740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體育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36086" y="447580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政治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645896" y="447580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財經</a:t>
            </a:r>
          </a:p>
        </p:txBody>
      </p:sp>
    </p:spTree>
    <p:extLst>
      <p:ext uri="{BB962C8B-B14F-4D97-AF65-F5344CB8AC3E}">
        <p14:creationId xmlns:p14="http://schemas.microsoft.com/office/powerpoint/2010/main" val="3097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/>
      <p:bldP spid="28" grpId="0" animBg="1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More reference:</a:t>
            </a:r>
          </a:p>
          <a:p>
            <a:pPr lvl="1"/>
            <a:r>
              <a:rPr lang="en-US" altLang="zh-TW" dirty="0"/>
              <a:t>Example code of task 1:</a:t>
            </a: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https://github.com/fchollet/keras/blob/master/examples/mnist_mlp.py</a:t>
            </a:r>
            <a:endParaRPr lang="en-US" altLang="zh-TW" dirty="0"/>
          </a:p>
          <a:p>
            <a:pPr lvl="1"/>
            <a:r>
              <a:rPr lang="en-US" altLang="zh-TW" dirty="0"/>
              <a:t>Example code of task 2: </a:t>
            </a:r>
            <a:r>
              <a:rPr lang="en-US" altLang="zh-TW" dirty="0">
                <a:hlinkClick r:id="rId3"/>
              </a:rPr>
              <a:t>https://github.com/fchollet/keras/blob/master/examples/reuters_mlp.py</a:t>
            </a:r>
            <a:endParaRPr lang="en-US" altLang="zh-TW" dirty="0"/>
          </a:p>
          <a:p>
            <a:pPr lvl="1"/>
            <a:r>
              <a:rPr lang="en-US" altLang="zh-TW" b="1" dirty="0"/>
              <a:t>Neural Networks and Deep Learning</a:t>
            </a:r>
          </a:p>
          <a:p>
            <a:pPr lvl="2"/>
            <a:r>
              <a:rPr lang="en-US" altLang="zh-TW" dirty="0">
                <a:hlinkClick r:id="rId4"/>
              </a:rPr>
              <a:t>http://neuralnetworksanddeeplearning.com/</a:t>
            </a:r>
            <a:endParaRPr lang="en-US" altLang="zh-TW" dirty="0"/>
          </a:p>
          <a:p>
            <a:pPr lvl="2"/>
            <a:r>
              <a:rPr lang="en-US" altLang="zh-TW" dirty="0"/>
              <a:t>Chapter 1 - 3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2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作業說明</a:t>
            </a:r>
            <a:r>
              <a:rPr lang="en-US" altLang="zh-TW" dirty="0"/>
              <a:t>(Lecture</a:t>
            </a:r>
            <a:r>
              <a:rPr lang="zh-TW" altLang="en-US" dirty="0"/>
              <a:t> </a:t>
            </a:r>
            <a:r>
              <a:rPr lang="en-US" altLang="zh-TW" dirty="0"/>
              <a:t>6)</a:t>
            </a:r>
          </a:p>
          <a:p>
            <a:r>
              <a:rPr lang="en-US" altLang="zh-TW" dirty="0"/>
              <a:t>Image Recognition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15045" y="3281485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Network</a:t>
            </a:r>
            <a:endParaRPr lang="zh-TW" altLang="en-US" sz="2800" dirty="0"/>
          </a:p>
        </p:txBody>
      </p:sp>
      <p:sp>
        <p:nvSpPr>
          <p:cNvPr id="6" name="向右箭號 5"/>
          <p:cNvSpPr/>
          <p:nvPr/>
        </p:nvSpPr>
        <p:spPr>
          <a:xfrm>
            <a:off x="3921407" y="3622965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14" y="3156163"/>
            <a:ext cx="274307" cy="1494693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1615728" y="3622966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920" y="3193966"/>
            <a:ext cx="292260" cy="15109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50806" y="2848898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“monkey”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50" y="2595440"/>
            <a:ext cx="931280" cy="10514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550" y="3852215"/>
            <a:ext cx="899978" cy="107509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468744" y="4197487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80830" y="5492762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pic>
        <p:nvPicPr>
          <p:cNvPr id="15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14" y="5132654"/>
            <a:ext cx="1351186" cy="10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051" y="5132654"/>
            <a:ext cx="915693" cy="1181883"/>
          </a:xfrm>
          <a:prstGeom prst="rect">
            <a:avLst/>
          </a:prstGeom>
        </p:spPr>
      </p:pic>
      <p:sp>
        <p:nvSpPr>
          <p:cNvPr id="17" name="弧形向右箭號 16"/>
          <p:cNvSpPr/>
          <p:nvPr/>
        </p:nvSpPr>
        <p:spPr>
          <a:xfrm flipV="1">
            <a:off x="628650" y="3797718"/>
            <a:ext cx="630014" cy="1917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95571" y="2484450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“monkey”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23436" y="3307293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73802" y="4658585"/>
            <a:ext cx="122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552300" y="2946115"/>
            <a:ext cx="457200" cy="461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9" idx="1"/>
          </p:cNvCxnSpPr>
          <p:nvPr/>
        </p:nvCxnSpPr>
        <p:spPr>
          <a:xfrm flipV="1">
            <a:off x="4539268" y="3538126"/>
            <a:ext cx="684168" cy="21578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552300" y="4525597"/>
            <a:ext cx="497231" cy="2690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</a:t>
            </a:r>
            <a:r>
              <a:rPr lang="zh-TW" altLang="en-US" dirty="0"/>
              <a:t>：</a:t>
            </a:r>
            <a:r>
              <a:rPr lang="en-US" altLang="zh-TW" dirty="0"/>
              <a:t>higher than a specific accuracy</a:t>
            </a:r>
            <a:r>
              <a:rPr lang="zh-TW" altLang="en-US" dirty="0"/>
              <a:t> </a:t>
            </a:r>
            <a:r>
              <a:rPr lang="en-US" altLang="zh-TW" dirty="0"/>
              <a:t>(81.0%)</a:t>
            </a:r>
            <a:endParaRPr lang="zh-TW" altLang="en-US" dirty="0"/>
          </a:p>
          <a:p>
            <a:r>
              <a:rPr lang="en-US" altLang="zh-TW" dirty="0"/>
              <a:t>option</a:t>
            </a:r>
            <a:r>
              <a:rPr lang="zh-TW" altLang="en-US" dirty="0"/>
              <a:t>：</a:t>
            </a:r>
            <a:r>
              <a:rPr lang="en-US" altLang="zh-TW" dirty="0"/>
              <a:t>analyze the functionality of “filter”</a:t>
            </a:r>
            <a:endParaRPr lang="zh-TW" altLang="en-US" dirty="0"/>
          </a:p>
          <a:p>
            <a:r>
              <a:rPr lang="en-US" altLang="zh-TW" dirty="0"/>
              <a:t>More Reference:</a:t>
            </a:r>
          </a:p>
          <a:p>
            <a:pPr lvl="1"/>
            <a:r>
              <a:rPr lang="en-US" altLang="zh-TW" dirty="0"/>
              <a:t>Example code: </a:t>
            </a:r>
            <a:r>
              <a:rPr lang="en-US" altLang="zh-TW" dirty="0">
                <a:hlinkClick r:id="rId2"/>
              </a:rPr>
              <a:t>https://github.com/fchollet/keras/blob/master/examples/cifar10_cnn.py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http://cs231n.github.io/convolutional-networks/</a:t>
            </a:r>
            <a:endParaRPr lang="en-US" altLang="zh-TW" dirty="0"/>
          </a:p>
          <a:p>
            <a:pPr lvl="1"/>
            <a:r>
              <a:rPr lang="en-US" altLang="zh-TW" b="1" dirty="0"/>
              <a:t>Neural Networks and Deep Learning (Chapter 6)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作業說明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Corpus</a:t>
            </a:r>
            <a:r>
              <a:rPr lang="en-US" altLang="zh-TW" dirty="0"/>
              <a:t>(Lecture</a:t>
            </a:r>
            <a:r>
              <a:rPr lang="zh-TW" altLang="en-US" dirty="0"/>
              <a:t> </a:t>
            </a:r>
            <a:r>
              <a:rPr lang="en-US" altLang="zh-TW" dirty="0"/>
              <a:t>7,</a:t>
            </a:r>
            <a:r>
              <a:rPr lang="zh-TW" altLang="en-US" dirty="0"/>
              <a:t> </a:t>
            </a:r>
            <a:r>
              <a:rPr lang="en-US" altLang="zh-TW" dirty="0"/>
              <a:t>9)</a:t>
            </a:r>
          </a:p>
          <a:p>
            <a:r>
              <a:rPr lang="en-US" altLang="zh-TW" dirty="0"/>
              <a:t>Machine learns human language </a:t>
            </a:r>
          </a:p>
          <a:p>
            <a:endParaRPr lang="zh-TW" altLang="en-US" dirty="0"/>
          </a:p>
        </p:txBody>
      </p:sp>
      <p:pic>
        <p:nvPicPr>
          <p:cNvPr id="4" name="Picture 2" descr="http://www.pnglogo.com/wp-content/uploads/2015/12/Robot-Reading-Book-PNG-049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3239" y="2665091"/>
            <a:ext cx="3302111" cy="25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286585" y="3200379"/>
            <a:ext cx="3938159" cy="1039595"/>
          </a:xfrm>
          <a:prstGeom prst="wedgeRoundRectCallout">
            <a:avLst>
              <a:gd name="adj1" fmla="val 86079"/>
              <a:gd name="adj2" fmla="val -514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The life is …….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12492" y="4381730"/>
            <a:ext cx="391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do not have to teach machine  grammars …….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13994" y="2665091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Machine writes documents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6150" y="5334971"/>
            <a:ext cx="756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Basic: Let machine generate an English sentence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53694" y="5805709"/>
            <a:ext cx="756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Option: Let machine generate a Chinese sentence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15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萬家宏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許宗嫄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陳奕禎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蔡哲平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萬家宏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黃淞楓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作業問題在社團上討論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4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Machine learns human language </a:t>
            </a:r>
          </a:p>
          <a:p>
            <a:r>
              <a:rPr lang="en-US" altLang="zh-TW" dirty="0"/>
              <a:t>More reference</a:t>
            </a:r>
          </a:p>
          <a:p>
            <a:pPr lvl="1"/>
            <a:r>
              <a:rPr lang="en-US" altLang="zh-TW" sz="2800" dirty="0"/>
              <a:t>Example code: </a:t>
            </a:r>
            <a:r>
              <a:rPr lang="en-US" altLang="zh-TW" sz="2800" dirty="0">
                <a:hlinkClick r:id="rId2"/>
              </a:rPr>
              <a:t>https://github.com/fchollet/keras/blob/master/examples/lstm_text_generation.py</a:t>
            </a:r>
            <a:endParaRPr lang="en-US" altLang="zh-TW" sz="2800" dirty="0"/>
          </a:p>
          <a:p>
            <a:pPr lvl="1"/>
            <a:r>
              <a:rPr lang="en-US" altLang="zh-TW" sz="2800" dirty="0">
                <a:hlinkClick r:id="rId3"/>
              </a:rPr>
              <a:t>http://karpathy.github.io/2015/05/21/rnn-effectiveness/</a:t>
            </a:r>
            <a:endParaRPr lang="en-US" altLang="zh-TW" sz="2800" dirty="0"/>
          </a:p>
          <a:p>
            <a:pPr lvl="1"/>
            <a:r>
              <a:rPr lang="en-US" altLang="zh-TW" sz="2800" dirty="0">
                <a:hlinkClick r:id="rId4"/>
              </a:rPr>
              <a:t>http://colah.github.io/posts/2015-08-Understanding-LSTMs/</a:t>
            </a:r>
            <a:endParaRPr lang="en-US" altLang="zh-TW" sz="2800" dirty="0"/>
          </a:p>
          <a:p>
            <a:pPr lvl="1"/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作業說明</a:t>
            </a:r>
            <a:r>
              <a:rPr lang="en-US" altLang="zh-TW" dirty="0"/>
              <a:t>(Lecture 8)</a:t>
            </a:r>
          </a:p>
          <a:p>
            <a:r>
              <a:rPr lang="en-US" altLang="zh-TW" dirty="0"/>
              <a:t>Auto-encoder:</a:t>
            </a:r>
            <a:r>
              <a:rPr lang="zh-TW" altLang="en-US" dirty="0"/>
              <a:t> </a:t>
            </a:r>
            <a:r>
              <a:rPr lang="en-US" altLang="zh-TW" dirty="0"/>
              <a:t>unsupervised learning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39593" y="2779214"/>
            <a:ext cx="1308100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 rot="5400000">
            <a:off x="7160262" y="3068333"/>
            <a:ext cx="766087" cy="320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733679" y="2997540"/>
            <a:ext cx="789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u="sng" dirty="0"/>
              <a:t>code</a:t>
            </a:r>
            <a:endParaRPr lang="zh-TW" altLang="en-US" sz="2400" b="1" i="1" u="sng" dirty="0"/>
          </a:p>
        </p:txBody>
      </p:sp>
      <p:sp>
        <p:nvSpPr>
          <p:cNvPr id="7" name="向右箭號 6"/>
          <p:cNvSpPr/>
          <p:nvPr/>
        </p:nvSpPr>
        <p:spPr>
          <a:xfrm>
            <a:off x="4919141" y="3036820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828896" y="3049520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2" name="Picture 4" descr="http://daniel-e.github.io/rustml/digits_gr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7" y="3020082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" y="3739353"/>
            <a:ext cx="1969208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12308" y="4728724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 rot="5400000">
            <a:off x="4167569" y="5024519"/>
            <a:ext cx="766087" cy="320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504294" y="4953726"/>
            <a:ext cx="789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u="sng" dirty="0"/>
              <a:t>code</a:t>
            </a:r>
            <a:endParaRPr lang="zh-TW" altLang="en-US" sz="2400" b="1" i="1" u="sng" dirty="0"/>
          </a:p>
        </p:txBody>
      </p:sp>
      <p:sp>
        <p:nvSpPr>
          <p:cNvPr id="16" name="向右箭號 15"/>
          <p:cNvSpPr/>
          <p:nvPr/>
        </p:nvSpPr>
        <p:spPr>
          <a:xfrm>
            <a:off x="4791856" y="4949451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6701611" y="4962151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544437" y="3787908"/>
            <a:ext cx="55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Basic: visualize the “code”. Does different digits represent by different “code”?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504294" y="5730140"/>
            <a:ext cx="55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Option: Given a “code”, can machine write a digit?</a:t>
            </a:r>
            <a:endParaRPr lang="zh-TW" altLang="en-US" sz="2400" dirty="0"/>
          </a:p>
        </p:txBody>
      </p:sp>
      <p:pic>
        <p:nvPicPr>
          <p:cNvPr id="21" name="圖片 2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89124" y="2827229"/>
            <a:ext cx="914897" cy="906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圖片 21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302061" y="4739860"/>
            <a:ext cx="914897" cy="906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9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3" grpId="0" animBg="1"/>
      <p:bldP spid="14" grpId="0" animBg="1"/>
      <p:bldP spid="15" grpId="0"/>
      <p:bldP spid="16" grpId="0" animBg="1"/>
      <p:bldP spid="17" grpId="0" animBg="1"/>
      <p:bldP spid="10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altLang="zh-TW" dirty="0"/>
              <a:t>Auto-encoder:</a:t>
            </a:r>
            <a:r>
              <a:rPr lang="zh-TW" altLang="en-US" dirty="0"/>
              <a:t> </a:t>
            </a:r>
            <a:r>
              <a:rPr lang="en-US" altLang="zh-TW" dirty="0"/>
              <a:t>unsupervised learning</a:t>
            </a:r>
          </a:p>
          <a:p>
            <a:r>
              <a:rPr lang="en-US" altLang="zh-TW" dirty="0"/>
              <a:t>More reference:</a:t>
            </a:r>
          </a:p>
          <a:p>
            <a:pPr lvl="1"/>
            <a:r>
              <a:rPr lang="en-US" altLang="zh-TW" sz="2800" dirty="0">
                <a:hlinkClick r:id="rId2"/>
              </a:rPr>
              <a:t>https://blog.keras.io/building-autoencoders-in-keras.html</a:t>
            </a:r>
            <a:endParaRPr lang="en-US" altLang="zh-TW" sz="2800" dirty="0"/>
          </a:p>
          <a:p>
            <a:r>
              <a:rPr lang="en-US" altLang="zh-TW" dirty="0"/>
              <a:t>Advanced:</a:t>
            </a:r>
          </a:p>
          <a:p>
            <a:pPr lvl="1"/>
            <a:r>
              <a:rPr lang="en-US" altLang="zh-TW" b="1" dirty="0"/>
              <a:t>Auto-Encoding </a:t>
            </a:r>
            <a:r>
              <a:rPr lang="en-US" altLang="zh-TW" b="1" dirty="0" err="1"/>
              <a:t>Variational</a:t>
            </a:r>
            <a:r>
              <a:rPr lang="en-US" altLang="zh-TW" b="1" dirty="0"/>
              <a:t> Bayes, </a:t>
            </a:r>
            <a:r>
              <a:rPr lang="en-US" altLang="zh-TW" b="1" dirty="0">
                <a:hlinkClick r:id="rId3"/>
              </a:rPr>
              <a:t>https://arxiv.org/abs/1312.6114</a:t>
            </a:r>
            <a:endParaRPr lang="en-US" altLang="zh-TW" b="1" dirty="0"/>
          </a:p>
          <a:p>
            <a:pPr lvl="1"/>
            <a:r>
              <a:rPr lang="en-US" altLang="zh-TW" b="1" dirty="0"/>
              <a:t>Generative Adversarial Networks, </a:t>
            </a:r>
            <a:r>
              <a:rPr lang="en-US" altLang="zh-TW" b="1" dirty="0">
                <a:hlinkClick r:id="rId4"/>
              </a:rPr>
              <a:t>http://arxiv.org/abs/1406.2661</a:t>
            </a:r>
            <a:endParaRPr lang="en-US" altLang="zh-TW" b="1" dirty="0"/>
          </a:p>
          <a:p>
            <a:pPr lvl="1"/>
            <a:r>
              <a:rPr lang="en-US" altLang="zh-TW" b="1" dirty="0"/>
              <a:t>Replacing “digits” with “images”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45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作業五</a:t>
            </a:r>
            <a:r>
              <a:rPr lang="zh-TW" altLang="en-US" dirty="0"/>
              <a:t> </a:t>
            </a:r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45063" y="5313866"/>
            <a:ext cx="7812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何之源的知乎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/>
              <a:t>: </a:t>
            </a:r>
            <a:r>
              <a:rPr lang="en-US" altLang="zh-TW" sz="2400" dirty="0">
                <a:hlinkClick r:id="rId3"/>
              </a:rPr>
              <a:t>https://zhuanlan.zhihu.com/p/24767059</a:t>
            </a:r>
            <a:endParaRPr lang="en-US" altLang="zh-TW" sz="2400" dirty="0"/>
          </a:p>
          <a:p>
            <a:endParaRPr lang="en-US" altLang="zh-TW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2390074" y="1854654"/>
            <a:ext cx="4526299" cy="2958328"/>
            <a:chOff x="644126" y="4258170"/>
            <a:chExt cx="3652768" cy="23874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494" y="5112971"/>
              <a:ext cx="914400" cy="9144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" y="5731170"/>
              <a:ext cx="914400" cy="9144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69" y="4258170"/>
              <a:ext cx="914400" cy="9144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81" y="4287858"/>
              <a:ext cx="914400" cy="9144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676" y="4749170"/>
              <a:ext cx="914400" cy="91440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8" y="5731170"/>
              <a:ext cx="914400" cy="9144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86" y="5187858"/>
              <a:ext cx="914400" cy="9144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678" y="4749170"/>
              <a:ext cx="914400" cy="9144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580" y="5731170"/>
              <a:ext cx="914400" cy="9144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82" y="5390058"/>
              <a:ext cx="914400" cy="9144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869" y="4524714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845063" y="6094527"/>
            <a:ext cx="7812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DCGAN: </a:t>
            </a:r>
            <a:r>
              <a:rPr lang="en-US" altLang="zh-TW" sz="2400" dirty="0">
                <a:hlinkClick r:id="rId15"/>
              </a:rPr>
              <a:t>https://github.com/carpedm20/DCGAN-tensorflow</a:t>
            </a:r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098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evolution of generation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23462" y="1456288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023462" y="4034671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969612" y="581591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images: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899198" y="1447310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899198" y="4025693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774935" y="1432783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6774935" y="4011166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21" name="箭號: 向右 20"/>
          <p:cNvSpPr/>
          <p:nvPr/>
        </p:nvSpPr>
        <p:spPr>
          <a:xfrm>
            <a:off x="2774676" y="4345556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>
            <a:off x="5650413" y="4345556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2774676" y="1739016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>
            <a:off x="5650413" y="1739016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69" y="3067144"/>
            <a:ext cx="2205108" cy="54372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9" y="3082091"/>
            <a:ext cx="2101787" cy="51783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70" y="3169859"/>
            <a:ext cx="1963180" cy="414004"/>
          </a:xfrm>
          <a:prstGeom prst="rect">
            <a:avLst/>
          </a:prstGeom>
        </p:spPr>
      </p:pic>
      <p:cxnSp>
        <p:nvCxnSpPr>
          <p:cNvPr id="38" name="直線單箭頭接點 37"/>
          <p:cNvCxnSpPr/>
          <p:nvPr/>
        </p:nvCxnSpPr>
        <p:spPr>
          <a:xfrm flipV="1">
            <a:off x="6232480" y="5318705"/>
            <a:ext cx="1310640" cy="4186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1926058" y="5389133"/>
            <a:ext cx="1872354" cy="3482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4658023" y="5318705"/>
            <a:ext cx="279135" cy="3238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76" y="5853620"/>
            <a:ext cx="540000" cy="5400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2" y="5853620"/>
            <a:ext cx="540000" cy="540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58" y="5853620"/>
            <a:ext cx="540000" cy="5400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94" y="5853620"/>
            <a:ext cx="540000" cy="5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55" y="3103458"/>
            <a:ext cx="2081864" cy="549612"/>
          </a:xfrm>
          <a:prstGeom prst="rect">
            <a:avLst/>
          </a:prstGeom>
        </p:spPr>
      </p:pic>
      <p:cxnSp>
        <p:nvCxnSpPr>
          <p:cNvPr id="29" name="直線單箭頭接點 28"/>
          <p:cNvCxnSpPr/>
          <p:nvPr/>
        </p:nvCxnSpPr>
        <p:spPr>
          <a:xfrm flipH="1">
            <a:off x="1751919" y="2761867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720473" y="3630797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4812" y="3123212"/>
            <a:ext cx="2071064" cy="521908"/>
          </a:xfrm>
          <a:prstGeom prst="rect">
            <a:avLst/>
          </a:prstGeom>
        </p:spPr>
      </p:pic>
      <p:cxnSp>
        <p:nvCxnSpPr>
          <p:cNvPr id="33" name="直線單箭頭接點 32"/>
          <p:cNvCxnSpPr/>
          <p:nvPr/>
        </p:nvCxnSpPr>
        <p:spPr>
          <a:xfrm flipH="1">
            <a:off x="4633452" y="2761867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4618935" y="3603791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9686" y="3110022"/>
            <a:ext cx="2106868" cy="524567"/>
          </a:xfrm>
          <a:prstGeom prst="rect">
            <a:avLst/>
          </a:prstGeom>
        </p:spPr>
      </p:pic>
      <p:cxnSp>
        <p:nvCxnSpPr>
          <p:cNvPr id="34" name="直線單箭頭接點 33"/>
          <p:cNvCxnSpPr/>
          <p:nvPr/>
        </p:nvCxnSpPr>
        <p:spPr>
          <a:xfrm flipH="1">
            <a:off x="7514984" y="2761867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530420" y="3603791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510215" y="6449362"/>
            <a:ext cx="657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Using a discriminator to help training the generator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3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13" y="3621853"/>
            <a:ext cx="805004" cy="8050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1" y="3621853"/>
            <a:ext cx="805004" cy="8050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69" y="3621853"/>
            <a:ext cx="805004" cy="80500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32" y="3621853"/>
            <a:ext cx="805004" cy="80500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20532" y="1923725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970701" y="2565741"/>
            <a:ext cx="57755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86" y="2098546"/>
            <a:ext cx="929364" cy="916633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1199118" y="2347312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>
            <a:off x="1876475" y="2565741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51566" y="1394940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p:sp>
        <p:nvSpPr>
          <p:cNvPr id="26" name="橢圓 25"/>
          <p:cNvSpPr/>
          <p:nvPr/>
        </p:nvSpPr>
        <p:spPr>
          <a:xfrm>
            <a:off x="1575285" y="2405895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1193627" y="264874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526020" y="269201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851" y="2142714"/>
            <a:ext cx="833495" cy="75885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733" y="2142715"/>
            <a:ext cx="805004" cy="77944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639" y="2169840"/>
            <a:ext cx="718258" cy="75477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1838" y="2151149"/>
            <a:ext cx="738117" cy="750419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5061717" y="2866721"/>
            <a:ext cx="4191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098522" y="2866721"/>
            <a:ext cx="4191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133627" y="2877419"/>
            <a:ext cx="4191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8103821" y="2854474"/>
            <a:ext cx="4191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066503" y="4426856"/>
            <a:ext cx="4191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121957" y="4426856"/>
            <a:ext cx="4191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151227" y="4426856"/>
            <a:ext cx="4191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8103821" y="4426857"/>
            <a:ext cx="4191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435046" y="5159458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675685" y="5273241"/>
            <a:ext cx="1049312" cy="1049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cxnSp>
        <p:nvCxnSpPr>
          <p:cNvPr id="44" name="直線單箭頭接點 43"/>
          <p:cNvCxnSpPr/>
          <p:nvPr/>
        </p:nvCxnSpPr>
        <p:spPr>
          <a:xfrm>
            <a:off x="1857494" y="580145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3986486" y="580145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4554683" y="5570623"/>
            <a:ext cx="162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1/0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369250" y="5247303"/>
            <a:ext cx="3473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Optimizing the Discriminator by minimizing the loss of discriminator.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75685" y="4426856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 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00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6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43" y="3058537"/>
            <a:ext cx="848429" cy="862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9" name="群組 38"/>
          <p:cNvGrpSpPr/>
          <p:nvPr/>
        </p:nvGrpSpPr>
        <p:grpSpPr>
          <a:xfrm>
            <a:off x="6860521" y="97640"/>
            <a:ext cx="929364" cy="916633"/>
            <a:chOff x="6860521" y="153161"/>
            <a:chExt cx="929364" cy="91663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0521" y="153161"/>
              <a:ext cx="929364" cy="916633"/>
            </a:xfrm>
            <a:prstGeom prst="rect">
              <a:avLst/>
            </a:prstGeom>
          </p:spPr>
        </p:pic>
        <p:sp>
          <p:nvSpPr>
            <p:cNvPr id="34" name="橢圓 33"/>
            <p:cNvSpPr/>
            <p:nvPr/>
          </p:nvSpPr>
          <p:spPr>
            <a:xfrm>
              <a:off x="7205371" y="534737"/>
              <a:ext cx="209550" cy="2095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023" y="1729519"/>
            <a:ext cx="5570690" cy="4351338"/>
          </a:xfrm>
        </p:spPr>
        <p:txBody>
          <a:bodyPr>
            <a:noAutofit/>
          </a:bodyPr>
          <a:lstStyle/>
          <a:p>
            <a:r>
              <a:rPr lang="en-US" altLang="zh-TW" sz="2400" b="1" i="1" u="sng" dirty="0"/>
              <a:t>Next step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/>
              <a:t>Updating the generator by minimizing the JS divergence between the two images but fixing the discriminator.</a:t>
            </a:r>
            <a:endParaRPr lang="zh-TW" altLang="en-US" dirty="0"/>
          </a:p>
          <a:p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598520" y="4475934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323904" y="5796684"/>
            <a:ext cx="0" cy="4176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98520" y="1421050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7358514" y="2712865"/>
            <a:ext cx="0" cy="3869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769268" y="6227409"/>
            <a:ext cx="110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0.13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7357345" y="4008493"/>
            <a:ext cx="0" cy="4176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357345" y="1023398"/>
            <a:ext cx="0" cy="3869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574996" y="6195887"/>
            <a:ext cx="110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769268" y="3034181"/>
            <a:ext cx="1109272" cy="9800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769268" y="6307430"/>
            <a:ext cx="1020617" cy="317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371706" y="2164809"/>
            <a:ext cx="110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v2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接點 21"/>
          <p:cNvCxnSpPr>
            <a:cxnSpLocks/>
          </p:cNvCxnSpPr>
          <p:nvPr/>
        </p:nvCxnSpPr>
        <p:spPr>
          <a:xfrm flipV="1">
            <a:off x="7163969" y="2426717"/>
            <a:ext cx="4270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358189" y="3542492"/>
            <a:ext cx="407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output be classified as “real” (as close to 1 as possible)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11269" y="4663530"/>
            <a:ext cx="540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+ Discriminator = a network</a:t>
            </a:r>
            <a:endParaRPr lang="zh-TW" altLang="en-US" sz="2400" dirty="0"/>
          </a:p>
        </p:txBody>
      </p:sp>
      <p:sp>
        <p:nvSpPr>
          <p:cNvPr id="27" name="箭號: 向右 26"/>
          <p:cNvSpPr/>
          <p:nvPr/>
        </p:nvSpPr>
        <p:spPr>
          <a:xfrm>
            <a:off x="847220" y="3623508"/>
            <a:ext cx="459652" cy="6689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63" y="3032216"/>
            <a:ext cx="799050" cy="83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文字方塊 34"/>
          <p:cNvSpPr txBox="1"/>
          <p:nvPr/>
        </p:nvSpPr>
        <p:spPr>
          <a:xfrm>
            <a:off x="5297782" y="175837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78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24" grpId="0"/>
      <p:bldP spid="25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80382" y="5691171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100 updates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403238"/>
            <a:ext cx="4775200" cy="4775200"/>
          </a:xfrm>
        </p:spPr>
      </p:pic>
    </p:spTree>
    <p:extLst>
      <p:ext uri="{BB962C8B-B14F-4D97-AF65-F5344CB8AC3E}">
        <p14:creationId xmlns:p14="http://schemas.microsoft.com/office/powerpoint/2010/main" val="19009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5868" y="5691171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1000 updates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89228"/>
            <a:ext cx="4796973" cy="4796973"/>
          </a:xfrm>
        </p:spPr>
      </p:pic>
    </p:spTree>
    <p:extLst>
      <p:ext uri="{BB962C8B-B14F-4D97-AF65-F5344CB8AC3E}">
        <p14:creationId xmlns:p14="http://schemas.microsoft.com/office/powerpoint/2010/main" val="28518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2000 updates</a:t>
            </a: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469058"/>
            <a:ext cx="4717143" cy="4717143"/>
          </a:xfrm>
        </p:spPr>
      </p:pic>
    </p:spTree>
    <p:extLst>
      <p:ext uri="{BB962C8B-B14F-4D97-AF65-F5344CB8AC3E}">
        <p14:creationId xmlns:p14="http://schemas.microsoft.com/office/powerpoint/2010/main" val="25315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作業繳交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6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五個作業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因為是暑假，所以並不強迫繳交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請加入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深度學習暑期訓練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如果有做的話，可以上傳到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社團給助教、同學、老師看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等一下會講作業大概的內容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都很簡單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作業詳細內容和做法都已經公告在社團上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會使用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keras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這套工具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歡迎自學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Tensorflow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)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教材：李宏毅教授在台大計中的十二小時演講錄影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內容公告於社團上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5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5000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1403236"/>
            <a:ext cx="4702629" cy="4702629"/>
          </a:xfrm>
        </p:spPr>
      </p:pic>
    </p:spTree>
    <p:extLst>
      <p:ext uri="{BB962C8B-B14F-4D97-AF65-F5344CB8AC3E}">
        <p14:creationId xmlns:p14="http://schemas.microsoft.com/office/powerpoint/2010/main" val="27782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10,000 updates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2" y="1466470"/>
            <a:ext cx="4673601" cy="4673601"/>
          </a:xfrm>
        </p:spPr>
      </p:pic>
    </p:spTree>
    <p:extLst>
      <p:ext uri="{BB962C8B-B14F-4D97-AF65-F5344CB8AC3E}">
        <p14:creationId xmlns:p14="http://schemas.microsoft.com/office/powerpoint/2010/main" val="35505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20,000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504571"/>
            <a:ext cx="4635500" cy="4635500"/>
          </a:xfrm>
        </p:spPr>
      </p:pic>
    </p:spTree>
    <p:extLst>
      <p:ext uri="{BB962C8B-B14F-4D97-AF65-F5344CB8AC3E}">
        <p14:creationId xmlns:p14="http://schemas.microsoft.com/office/powerpoint/2010/main" val="38739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50,000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1519350"/>
            <a:ext cx="4775201" cy="4775201"/>
          </a:xfrm>
        </p:spPr>
      </p:pic>
    </p:spTree>
    <p:extLst>
      <p:ext uri="{BB962C8B-B14F-4D97-AF65-F5344CB8AC3E}">
        <p14:creationId xmlns:p14="http://schemas.microsoft.com/office/powerpoint/2010/main" val="12753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Have Fun!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6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專題工作站的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140.112.21.80 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密碼統一是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speech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，再自行修改密碼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在以下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doc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(8/3 23:59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https://docs.google.com/forms/d/1-J6rbxFMN2yBNUnApgJYxvjM7v-brbiiVqucNGhOsnY/viewform?edit_requested=true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如果每組自己有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linux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系統會比較快樂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如果每組自己有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會更快樂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557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8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62757" y="2146199"/>
            <a:ext cx="1323975" cy="2247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46" y="2017693"/>
            <a:ext cx="2172858" cy="10219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83" y="3162315"/>
            <a:ext cx="2164221" cy="9627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26" y="4185604"/>
            <a:ext cx="2195537" cy="117672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020432" y="2314285"/>
            <a:ext cx="136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“Hi”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20432" y="3412874"/>
            <a:ext cx="199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“How are you”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020432" y="4593954"/>
            <a:ext cx="170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“Good bye”</a:t>
            </a:r>
            <a:endParaRPr lang="zh-TW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9" y="2215295"/>
            <a:ext cx="1800000" cy="134759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44855" y="3923994"/>
            <a:ext cx="297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You said “Hello”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263686" y="5440795"/>
            <a:ext cx="268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large amount of audio data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814939" y="5362325"/>
            <a:ext cx="29499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write the program for learning.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4396620" y="4394099"/>
            <a:ext cx="0" cy="980253"/>
          </a:xfrm>
          <a:prstGeom prst="straightConnector1">
            <a:avLst/>
          </a:prstGeom>
          <a:ln w="38100">
            <a:solidFill>
              <a:srgbClr val="00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箭號 (下彎) 19"/>
          <p:cNvSpPr/>
          <p:nvPr/>
        </p:nvSpPr>
        <p:spPr>
          <a:xfrm rot="1607239">
            <a:off x="2540832" y="1757919"/>
            <a:ext cx="1498166" cy="7007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弧形箭號 (下彎) 20"/>
          <p:cNvSpPr/>
          <p:nvPr/>
        </p:nvSpPr>
        <p:spPr>
          <a:xfrm rot="9648183">
            <a:off x="2601425" y="4196342"/>
            <a:ext cx="1488693" cy="7382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70101" y="1768322"/>
            <a:ext cx="20994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Learning ......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6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 animBg="1"/>
      <p:bldP spid="20" grpId="0" animBg="1"/>
      <p:bldP spid="2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409313" y="2094244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“monkey”</a:t>
            </a:r>
            <a:endParaRPr lang="zh-TW" altLang="en-US" sz="24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57" y="1840786"/>
            <a:ext cx="931280" cy="10514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57" y="3097561"/>
            <a:ext cx="899978" cy="107509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27251" y="3442833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439337" y="4738108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“dog”</a:t>
            </a:r>
            <a:endParaRPr lang="zh-TW" altLang="en-US" sz="2400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558" y="4378000"/>
            <a:ext cx="915693" cy="11818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62757" y="2146199"/>
            <a:ext cx="1323975" cy="224790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44855" y="3923994"/>
            <a:ext cx="297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This is “cat”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66394" y="5671198"/>
            <a:ext cx="268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large amount of images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814939" y="5362325"/>
            <a:ext cx="29499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write the program for learning.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4396620" y="4394099"/>
            <a:ext cx="0" cy="980253"/>
          </a:xfrm>
          <a:prstGeom prst="straightConnector1">
            <a:avLst/>
          </a:prstGeom>
          <a:ln w="38100">
            <a:solidFill>
              <a:srgbClr val="00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箭號 (下彎) 19"/>
          <p:cNvSpPr/>
          <p:nvPr/>
        </p:nvSpPr>
        <p:spPr>
          <a:xfrm rot="1607239">
            <a:off x="2540832" y="1757919"/>
            <a:ext cx="1498166" cy="7007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弧形箭號 (下彎) 20"/>
          <p:cNvSpPr/>
          <p:nvPr/>
        </p:nvSpPr>
        <p:spPr>
          <a:xfrm rot="9648183">
            <a:off x="2601425" y="4196342"/>
            <a:ext cx="1488693" cy="7382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70101" y="1768322"/>
            <a:ext cx="20994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Learning ......</a:t>
            </a:r>
            <a:endParaRPr lang="zh-TW" altLang="en-US" sz="2400" dirty="0"/>
          </a:p>
        </p:txBody>
      </p:sp>
      <p:pic>
        <p:nvPicPr>
          <p:cNvPr id="28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50" y="2325077"/>
            <a:ext cx="1351186" cy="10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15" grpId="0"/>
      <p:bldP spid="16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</a:t>
            </a:r>
            <a:br>
              <a:rPr lang="en-US" altLang="zh-TW" dirty="0"/>
            </a:br>
            <a:r>
              <a:rPr lang="en-US" altLang="zh-TW" dirty="0"/>
              <a:t>≈ Looking for a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799" y="1823150"/>
            <a:ext cx="7886700" cy="4918843"/>
          </a:xfrm>
        </p:spPr>
        <p:txBody>
          <a:bodyPr>
            <a:normAutofit/>
          </a:bodyPr>
          <a:lstStyle/>
          <a:p>
            <a:r>
              <a:rPr lang="en-US" altLang="zh-TW" dirty="0"/>
              <a:t>Speech Recognition</a:t>
            </a:r>
          </a:p>
          <a:p>
            <a:endParaRPr lang="en-US" altLang="zh-TW" dirty="0"/>
          </a:p>
          <a:p>
            <a:r>
              <a:rPr lang="en-US" altLang="zh-TW" dirty="0"/>
              <a:t>Image Recognition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Playing Go</a:t>
            </a:r>
          </a:p>
          <a:p>
            <a:endParaRPr lang="en-US" altLang="zh-TW" dirty="0"/>
          </a:p>
          <a:p>
            <a:r>
              <a:rPr lang="en-US" altLang="zh-TW" dirty="0"/>
              <a:t>Dialogue System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1863058" y="2390524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方程式" r:id="rId3" imgW="1790640" imgH="215640" progId="Equation.3">
                  <p:embed/>
                </p:oleObj>
              </mc:Choice>
              <mc:Fallback>
                <p:oleObj name="方程式" r:id="rId3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2390524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/>
          </p:nvPr>
        </p:nvGraphicFramePr>
        <p:xfrm>
          <a:off x="2615463" y="3462836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方程式" r:id="rId5" imgW="1790640" imgH="215640" progId="Equation.3">
                  <p:embed/>
                </p:oleObj>
              </mc:Choice>
              <mc:Fallback>
                <p:oleObj name="方程式" r:id="rId5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463" y="3462836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2663581" y="4670243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方程式" r:id="rId6" imgW="1790640" imgH="215640" progId="Equation.3">
                  <p:embed/>
                </p:oleObj>
              </mc:Choice>
              <mc:Fallback>
                <p:oleObj name="方程式" r:id="rId6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581" y="4670243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/>
          </p:nvPr>
        </p:nvGraphicFramePr>
        <p:xfrm>
          <a:off x="3303945" y="5774717"/>
          <a:ext cx="35782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方程式" r:id="rId7" imgW="1676160" imgH="215640" progId="Equation.3">
                  <p:embed/>
                </p:oleObj>
              </mc:Choice>
              <mc:Fallback>
                <p:oleObj name="方程式" r:id="rId7" imgW="1676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945" y="5774717"/>
                        <a:ext cx="35782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438163" y="3431413"/>
            <a:ext cx="9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“Cat”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685758" y="2359341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“How are you”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86282" y="4612554"/>
            <a:ext cx="12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“5-5”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51623" y="5793567"/>
            <a:ext cx="149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“Hello”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44" y="2334055"/>
            <a:ext cx="2921108" cy="5168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743057" y="5727916"/>
            <a:ext cx="265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“Hi”</a:t>
            </a:r>
            <a:endParaRPr lang="zh-TW" altLang="en-US" sz="2800" dirty="0"/>
          </a:p>
        </p:txBody>
      </p:sp>
      <p:pic>
        <p:nvPicPr>
          <p:cNvPr id="84994" name="Picture 2" descr="http://y2.ifengimg.com/a/2016_11/2c7ef418c72909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79" y="4495707"/>
            <a:ext cx="1144109" cy="8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664864" y="6208921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(what the user said)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481090" y="6208920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(system response)</a:t>
            </a:r>
            <a:endParaRPr lang="zh-TW" altLang="en-US" sz="2400" dirty="0"/>
          </a:p>
        </p:txBody>
      </p:sp>
      <p:pic>
        <p:nvPicPr>
          <p:cNvPr id="20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05" y="3317879"/>
            <a:ext cx="1106043" cy="8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7270442" y="4874164"/>
            <a:ext cx="178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(next move)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5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5" grpId="0"/>
      <p:bldP spid="16" grpId="0"/>
      <p:bldP spid="1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1088600" y="2034599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set of function</a:t>
            </a:r>
            <a:endParaRPr lang="zh-TW" altLang="en-US" sz="2400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2820745" y="2663625"/>
          <a:ext cx="11096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方程式" r:id="rId4" imgW="520560" imgH="215640" progId="Equation.3">
                  <p:embed/>
                </p:oleObj>
              </mc:Choice>
              <mc:Fallback>
                <p:oleObj name="方程式" r:id="rId4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45" y="2663625"/>
                        <a:ext cx="110966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/>
          <p:cNvGraphicFramePr>
            <a:graphicFrameLocks noChangeAspect="1"/>
          </p:cNvGraphicFramePr>
          <p:nvPr>
            <p:extLst/>
          </p:nvPr>
        </p:nvGraphicFramePr>
        <p:xfrm>
          <a:off x="1539921" y="4008947"/>
          <a:ext cx="21415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方程式" r:id="rId6" imgW="1002960" imgH="215640" progId="Equation.3">
                  <p:embed/>
                </p:oleObj>
              </mc:Choice>
              <mc:Fallback>
                <p:oleObj name="方程式" r:id="rId6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21" y="4008947"/>
                        <a:ext cx="21415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圖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701" y="3668669"/>
            <a:ext cx="899978" cy="1075096"/>
          </a:xfrm>
          <a:prstGeom prst="rect">
            <a:avLst/>
          </a:prstGeom>
        </p:spPr>
      </p:pic>
      <p:sp>
        <p:nvSpPr>
          <p:cNvPr id="61" name="文字方塊 60"/>
          <p:cNvSpPr txBox="1"/>
          <p:nvPr/>
        </p:nvSpPr>
        <p:spPr>
          <a:xfrm>
            <a:off x="3773978" y="3975384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“cat”</a:t>
            </a:r>
            <a:endParaRPr lang="zh-TW" altLang="en-US" sz="2400" dirty="0"/>
          </a:p>
        </p:txBody>
      </p:sp>
      <p:graphicFrame>
        <p:nvGraphicFramePr>
          <p:cNvPr id="64" name="Object 12"/>
          <p:cNvGraphicFramePr>
            <a:graphicFrameLocks noChangeAspect="1"/>
          </p:cNvGraphicFramePr>
          <p:nvPr>
            <p:extLst/>
          </p:nvPr>
        </p:nvGraphicFramePr>
        <p:xfrm>
          <a:off x="1539921" y="5401549"/>
          <a:ext cx="21415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方程式" r:id="rId9" imgW="1002960" imgH="215640" progId="Equation.3">
                  <p:embed/>
                </p:oleObj>
              </mc:Choice>
              <mc:Fallback>
                <p:oleObj name="方程式" r:id="rId9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21" y="5401549"/>
                        <a:ext cx="21415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文字方塊 65"/>
          <p:cNvSpPr txBox="1"/>
          <p:nvPr/>
        </p:nvSpPr>
        <p:spPr>
          <a:xfrm>
            <a:off x="3773978" y="5367986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“dot”</a:t>
            </a:r>
            <a:endParaRPr lang="zh-TW" altLang="en-US" sz="2400" dirty="0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701" y="5084043"/>
            <a:ext cx="915693" cy="1181883"/>
          </a:xfrm>
          <a:prstGeom prst="rect">
            <a:avLst/>
          </a:prstGeom>
        </p:spPr>
      </p:pic>
      <p:graphicFrame>
        <p:nvGraphicFramePr>
          <p:cNvPr id="68" name="Object 12"/>
          <p:cNvGraphicFramePr>
            <a:graphicFrameLocks noChangeAspect="1"/>
          </p:cNvGraphicFramePr>
          <p:nvPr>
            <p:extLst/>
          </p:nvPr>
        </p:nvGraphicFramePr>
        <p:xfrm>
          <a:off x="5091113" y="4008438"/>
          <a:ext cx="2168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方程式" r:id="rId11" imgW="1015920" imgH="215640" progId="Equation.3">
                  <p:embed/>
                </p:oleObj>
              </mc:Choice>
              <mc:Fallback>
                <p:oleObj name="方程式" r:id="rId11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008438"/>
                        <a:ext cx="21685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圖片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041" y="3668669"/>
            <a:ext cx="899978" cy="1075096"/>
          </a:xfrm>
          <a:prstGeom prst="rect">
            <a:avLst/>
          </a:prstGeom>
        </p:spPr>
      </p:pic>
      <p:sp>
        <p:nvSpPr>
          <p:cNvPr id="70" name="文字方塊 69"/>
          <p:cNvSpPr txBox="1"/>
          <p:nvPr/>
        </p:nvSpPr>
        <p:spPr>
          <a:xfrm>
            <a:off x="7251526" y="3975384"/>
            <a:ext cx="143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“money”</a:t>
            </a:r>
            <a:endParaRPr lang="zh-TW" altLang="en-US" sz="2400" dirty="0"/>
          </a:p>
        </p:txBody>
      </p:sp>
      <p:graphicFrame>
        <p:nvGraphicFramePr>
          <p:cNvPr id="71" name="Object 12"/>
          <p:cNvGraphicFramePr>
            <a:graphicFrameLocks noChangeAspect="1"/>
          </p:cNvGraphicFramePr>
          <p:nvPr>
            <p:extLst/>
          </p:nvPr>
        </p:nvGraphicFramePr>
        <p:xfrm>
          <a:off x="5091113" y="5402263"/>
          <a:ext cx="2168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方程式" r:id="rId13" imgW="1015920" imgH="215640" progId="Equation.3">
                  <p:embed/>
                </p:oleObj>
              </mc:Choice>
              <mc:Fallback>
                <p:oleObj name="方程式" r:id="rId13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402263"/>
                        <a:ext cx="21685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文字方塊 71"/>
          <p:cNvSpPr txBox="1"/>
          <p:nvPr/>
        </p:nvSpPr>
        <p:spPr>
          <a:xfrm>
            <a:off x="7338317" y="5367986"/>
            <a:ext cx="1074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“snake”</a:t>
            </a:r>
            <a:endParaRPr lang="zh-TW" altLang="en-US" sz="2400" dirty="0"/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5041" y="5084043"/>
            <a:ext cx="915693" cy="1181883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820746" y="2127572"/>
            <a:ext cx="12051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Model</a:t>
            </a:r>
            <a:endParaRPr lang="zh-TW" altLang="en-US" sz="28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5172837" y="760914"/>
            <a:ext cx="3342513" cy="827342"/>
            <a:chOff x="4749800" y="2047360"/>
            <a:chExt cx="3342513" cy="827342"/>
          </a:xfrm>
        </p:grpSpPr>
        <p:graphicFrame>
          <p:nvGraphicFramePr>
            <p:cNvPr id="7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749800" y="2235200"/>
            <a:ext cx="211296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7" name="方程式" r:id="rId15" imgW="990360" imgH="215640" progId="Equation.3">
                    <p:embed/>
                  </p:oleObj>
                </mc:Choice>
                <mc:Fallback>
                  <p:oleObj name="方程式" r:id="rId15" imgW="990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800" y="2235200"/>
                          <a:ext cx="2112963" cy="46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文字方塊 79"/>
            <p:cNvSpPr txBox="1"/>
            <p:nvPr/>
          </p:nvSpPr>
          <p:spPr>
            <a:xfrm>
              <a:off x="6654931" y="2212761"/>
              <a:ext cx="1437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“cat”</a:t>
              </a:r>
              <a:endParaRPr lang="zh-TW" altLang="en-US" sz="2400" dirty="0"/>
            </a:p>
          </p:txBody>
        </p:sp>
        <p:pic>
          <p:nvPicPr>
            <p:cNvPr id="81" name="Picture 12" descr="https://encrypted-tbn1.gstatic.com/images?q=tbn:ANd9GcRcwlRKAlSIaCI4W5PRYVbuBQQXifF-56bFqAjh9DMe-_3Lh8_YKw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731" y="2047360"/>
              <a:ext cx="1089847" cy="82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文字方塊 81"/>
          <p:cNvSpPr txBox="1"/>
          <p:nvPr/>
        </p:nvSpPr>
        <p:spPr>
          <a:xfrm>
            <a:off x="4368800" y="212137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 Recognition: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3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/>
      <p:bldP spid="66" grpId="0"/>
      <p:bldP spid="70" grpId="0"/>
      <p:bldP spid="72" grpId="0"/>
      <p:bldP spid="1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988</Words>
  <Application>Microsoft Office PowerPoint</Application>
  <PresentationFormat>如螢幕大小 (4:3)</PresentationFormat>
  <Paragraphs>299</Paragraphs>
  <Slides>34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Office 佈景主題</vt:lpstr>
      <vt:lpstr>方程式</vt:lpstr>
      <vt:lpstr>深層學習 暑期訓練 (2017)</vt:lpstr>
      <vt:lpstr>助教</vt:lpstr>
      <vt:lpstr>作業繳交</vt:lpstr>
      <vt:lpstr>工作站</vt:lpstr>
      <vt:lpstr>機器學習</vt:lpstr>
      <vt:lpstr>Machine Learning</vt:lpstr>
      <vt:lpstr>Machine Learning</vt:lpstr>
      <vt:lpstr>Machine Learning  ≈ Looking for a Function</vt:lpstr>
      <vt:lpstr>Framework </vt:lpstr>
      <vt:lpstr>Framework </vt:lpstr>
      <vt:lpstr>Framework </vt:lpstr>
      <vt:lpstr>Neural  Network</vt:lpstr>
      <vt:lpstr>作業說明</vt:lpstr>
      <vt:lpstr>作業一</vt:lpstr>
      <vt:lpstr>作業一</vt:lpstr>
      <vt:lpstr>作業一</vt:lpstr>
      <vt:lpstr>作業二</vt:lpstr>
      <vt:lpstr>作業二</vt:lpstr>
      <vt:lpstr>作業三</vt:lpstr>
      <vt:lpstr>作業三</vt:lpstr>
      <vt:lpstr>作業四</vt:lpstr>
      <vt:lpstr>作業四</vt:lpstr>
      <vt:lpstr>作業五 Anime Face Generation</vt:lpstr>
      <vt:lpstr>The evolution of generation</vt:lpstr>
      <vt:lpstr>Basic Idea of GAN</vt:lpstr>
      <vt:lpstr>Basic Idea of GAN</vt:lpstr>
      <vt:lpstr>Anime Face Generation</vt:lpstr>
      <vt:lpstr>Anime Face Generation</vt:lpstr>
      <vt:lpstr>Anime Face Generation</vt:lpstr>
      <vt:lpstr>Anime Face Generation</vt:lpstr>
      <vt:lpstr>Anime Face Generation</vt:lpstr>
      <vt:lpstr>Anime Face Generation</vt:lpstr>
      <vt:lpstr>Anime Face Generation</vt:lpstr>
      <vt:lpstr>Have Fun!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Lab531</cp:lastModifiedBy>
  <cp:revision>40</cp:revision>
  <dcterms:created xsi:type="dcterms:W3CDTF">2016-08-02T00:51:43Z</dcterms:created>
  <dcterms:modified xsi:type="dcterms:W3CDTF">2017-08-01T09:34:28Z</dcterms:modified>
</cp:coreProperties>
</file>