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6"/>
  </p:notesMasterIdLst>
  <p:sldIdLst>
    <p:sldId id="256" r:id="rId2"/>
    <p:sldId id="299" r:id="rId3"/>
    <p:sldId id="300" r:id="rId4"/>
    <p:sldId id="257" r:id="rId5"/>
    <p:sldId id="258" r:id="rId6"/>
    <p:sldId id="259" r:id="rId7"/>
    <p:sldId id="301" r:id="rId8"/>
    <p:sldId id="260" r:id="rId9"/>
    <p:sldId id="261" r:id="rId10"/>
    <p:sldId id="262" r:id="rId11"/>
    <p:sldId id="264" r:id="rId12"/>
    <p:sldId id="290" r:id="rId13"/>
    <p:sldId id="291" r:id="rId14"/>
    <p:sldId id="292" r:id="rId15"/>
    <p:sldId id="293" r:id="rId16"/>
    <p:sldId id="265" r:id="rId17"/>
    <p:sldId id="296" r:id="rId18"/>
    <p:sldId id="295" r:id="rId19"/>
    <p:sldId id="294" r:id="rId20"/>
    <p:sldId id="266" r:id="rId21"/>
    <p:sldId id="267" r:id="rId22"/>
    <p:sldId id="268" r:id="rId23"/>
    <p:sldId id="270" r:id="rId24"/>
    <p:sldId id="29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8" r:id="rId33"/>
    <p:sldId id="297" r:id="rId34"/>
    <p:sldId id="289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67"/>
    <p:restoredTop sz="83231" autoAdjust="0"/>
  </p:normalViewPr>
  <p:slideViewPr>
    <p:cSldViewPr snapToGrid="0" snapToObjects="1">
      <p:cViewPr varScale="1">
        <p:scale>
          <a:sx n="67" d="100"/>
          <a:sy n="67" d="100"/>
        </p:scale>
        <p:origin x="4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204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2590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7861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zh-TW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probabilistic </a:t>
            </a:r>
            <a:r>
              <a:rPr lang="en-US" altLang="zh-TW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</a:t>
            </a:r>
            <a:r>
              <a:rPr lang="en-US" altLang="zh-TW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assumes all the data points are generated from a </a:t>
            </a:r>
            <a:r>
              <a:rPr lang="en-US" altLang="zh-TW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mixture </a:t>
            </a:r>
            <a:r>
              <a:rPr lang="en-US" altLang="zh-TW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 finite number of </a:t>
            </a:r>
            <a:r>
              <a:rPr lang="en-US" altLang="zh-TW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Gaussian</a:t>
            </a:r>
            <a:r>
              <a:rPr lang="en-US" altLang="zh-TW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distributions with unknown parameters.</a:t>
            </a:r>
            <a:endParaRPr dirty="0"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487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/>
              <a:t>對於一個</a:t>
            </a:r>
            <a:r>
              <a:rPr lang="en-US" altLang="zh-TW"/>
              <a:t>phone</a:t>
            </a:r>
            <a:r>
              <a:rPr lang="zh-TW" altLang="en-US"/>
              <a:t>，比如說ㄋ這音，中間可能就會經過三個</a:t>
            </a:r>
            <a:r>
              <a:rPr lang="en-US" altLang="zh-TW"/>
              <a:t>state</a:t>
            </a:r>
            <a:r>
              <a:rPr lang="zh-TW" altLang="en-US"/>
              <a:t>，每個</a:t>
            </a:r>
            <a:r>
              <a:rPr lang="en-US" altLang="zh-TW"/>
              <a:t>state</a:t>
            </a:r>
            <a:r>
              <a:rPr lang="zh-TW" altLang="en-US"/>
              <a:t>我們都會用</a:t>
            </a:r>
            <a:r>
              <a:rPr lang="en-US" altLang="zh-TW"/>
              <a:t>GMM</a:t>
            </a:r>
            <a:r>
              <a:rPr lang="zh-TW" altLang="en-US"/>
              <a:t>去描述他</a:t>
            </a: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6051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 smtClean="0"/>
              <a:t>為了簡化，我們這邊先假設</a:t>
            </a:r>
            <a:r>
              <a:rPr lang="en-US" altLang="zh-TW" dirty="0" smtClean="0"/>
              <a:t>W</a:t>
            </a:r>
            <a:r>
              <a:rPr lang="zh-TW" altLang="en-US" dirty="0" smtClean="0"/>
              <a:t>都是一個</a:t>
            </a:r>
            <a:r>
              <a:rPr lang="en-US" altLang="zh-TW" dirty="0" smtClean="0"/>
              <a:t>single</a:t>
            </a:r>
            <a:r>
              <a:rPr lang="en-US" altLang="zh-TW" baseline="0" dirty="0" smtClean="0"/>
              <a:t> phoneme.</a:t>
            </a:r>
            <a:endParaRPr dirty="0"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192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Dynamic</a:t>
            </a:r>
            <a:r>
              <a:rPr lang="en-US" baseline="0" dirty="0" smtClean="0"/>
              <a:t> programming</a:t>
            </a:r>
            <a:endParaRPr dirty="0"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721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zh-TW" dirty="0" smtClean="0"/>
              <a:t>Viterbi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也可以算，參考老師的上課影片</a:t>
            </a:r>
            <a:r>
              <a:rPr lang="en-US" altLang="zh-TW" baseline="0" dirty="0" smtClean="0"/>
              <a:t>~</a:t>
            </a:r>
          </a:p>
          <a:p>
            <a:pPr lvl="0">
              <a:spcBef>
                <a:spcPts val="0"/>
              </a:spcBef>
              <a:buNone/>
            </a:pPr>
            <a:r>
              <a:rPr lang="zh-TW" altLang="en-US" baseline="0" dirty="0" smtClean="0"/>
              <a:t>簡述</a:t>
            </a:r>
            <a:r>
              <a:rPr lang="en-US" altLang="zh-TW" baseline="0" dirty="0" smtClean="0"/>
              <a:t>:</a:t>
            </a:r>
            <a:r>
              <a:rPr lang="zh-TW" altLang="en-US" baseline="0" dirty="0" smtClean="0"/>
              <a:t> 前個</a:t>
            </a:r>
            <a:r>
              <a:rPr lang="en-US" altLang="zh-TW" baseline="0" dirty="0" smtClean="0"/>
              <a:t>states</a:t>
            </a:r>
            <a:r>
              <a:rPr lang="zh-TW" altLang="en-US" baseline="0" dirty="0" smtClean="0"/>
              <a:t>所有機率和 改成 只挑 </a:t>
            </a:r>
            <a:r>
              <a:rPr lang="en-US" altLang="zh-TW" baseline="0" dirty="0" smtClean="0"/>
              <a:t>max</a:t>
            </a: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236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baseline="0" dirty="0" smtClean="0"/>
              <a:t>參考老師的上課影片</a:t>
            </a:r>
            <a:r>
              <a:rPr lang="en-US" altLang="zh-TW" baseline="0" dirty="0" smtClean="0"/>
              <a:t>~</a:t>
            </a: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2638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/>
              <a:t>假設我們求出一個</a:t>
            </a:r>
            <a:r>
              <a:rPr lang="en-US" altLang="zh-TW" dirty="0"/>
              <a:t>state sequence</a:t>
            </a:r>
            <a:r>
              <a:rPr lang="zh-TW" altLang="en-US" dirty="0"/>
              <a:t>後，我們要重新</a:t>
            </a:r>
            <a:r>
              <a:rPr lang="en-US" altLang="zh-TW" dirty="0"/>
              <a:t>modify</a:t>
            </a:r>
            <a:r>
              <a:rPr lang="zh-TW" altLang="en-US" dirty="0"/>
              <a:t>我們的參數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dirty="0"/>
              <a:t>v1, v2 is the content of the observation, i.e., there are only two kinds of observations.</a:t>
            </a:r>
            <a:br>
              <a:rPr lang="zh-TW" dirty="0"/>
            </a:br>
            <a:r>
              <a:rPr lang="zh-TW" dirty="0"/>
              <a:t>state sequence is given, we need to calculate bi(v).</a:t>
            </a:r>
            <a:br>
              <a:rPr lang="zh-TW" dirty="0"/>
            </a:br>
            <a:r>
              <a:rPr lang="zh-TW" dirty="0"/>
              <a:t>state1 has four observations, 3 v1 and 1 v2</a:t>
            </a:r>
            <a:r>
              <a:rPr lang="zh-TW" dirty="0" smtClean="0"/>
              <a:t>.</a:t>
            </a:r>
            <a:endParaRPr lang="zh-TW" dirty="0"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1538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baseline="0" dirty="0" smtClean="0"/>
              <a:t>參考老師的上課影片</a:t>
            </a:r>
            <a:r>
              <a:rPr lang="en-US" altLang="zh-TW" baseline="0" dirty="0" smtClean="0"/>
              <a:t>~</a:t>
            </a:r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343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/>
              <a:t>第一次大家平均切，紅色部分</a:t>
            </a:r>
            <a:endParaRPr lang="en-US" altLang="zh-TW" dirty="0"/>
          </a:p>
          <a:p>
            <a:pPr lvl="0">
              <a:spcBef>
                <a:spcPts val="0"/>
              </a:spcBef>
              <a:buNone/>
            </a:pPr>
            <a:r>
              <a:rPr lang="zh-TW" altLang="en-US" dirty="0"/>
              <a:t>之後就開始重新切，黑色</a:t>
            </a:r>
            <a:r>
              <a:rPr lang="zh-TW" altLang="en-US" dirty="0" smtClean="0"/>
              <a:t>曲線</a:t>
            </a:r>
            <a:endParaRPr lang="en-US" altLang="zh-TW" dirty="0" smtClean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A, pi </a:t>
            </a:r>
            <a:r>
              <a:rPr lang="zh-TW" altLang="en-US" dirty="0" smtClean="0"/>
              <a:t>一開始都用最直覺方式假設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a_ij</a:t>
            </a:r>
            <a:r>
              <a:rPr lang="en-US" altLang="zh-TW" baseline="0" dirty="0" smtClean="0"/>
              <a:t> = 0.5, pi_1 = 1, </a:t>
            </a:r>
            <a:r>
              <a:rPr lang="en-US" altLang="zh-TW" baseline="0" dirty="0" err="1" smtClean="0"/>
              <a:t>pi_k</a:t>
            </a:r>
            <a:r>
              <a:rPr lang="en-US" altLang="zh-TW" baseline="0" dirty="0" smtClean="0"/>
              <a:t> = 0</a:t>
            </a:r>
            <a:endParaRPr dirty="0"/>
          </a:p>
        </p:txBody>
      </p:sp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6723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 smtClean="0"/>
              <a:t>講了這麼多，到底怎麼算</a:t>
            </a:r>
            <a:r>
              <a:rPr lang="en-US" altLang="zh-TW" dirty="0" smtClean="0"/>
              <a:t>P(O|W)</a:t>
            </a:r>
            <a:endParaRPr dirty="0"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474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9359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/>
              <a:t>前後不一樣就是不一樣</a:t>
            </a: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067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altLang="en-US"/>
              <a:t>我們可以把兩個</a:t>
            </a:r>
            <a:r>
              <a:rPr lang="en-US" altLang="zh-TW"/>
              <a:t>data </a:t>
            </a:r>
            <a:r>
              <a:rPr lang="zh-TW" altLang="en-US"/>
              <a:t>量很少的</a:t>
            </a:r>
            <a:r>
              <a:rPr lang="en-US" altLang="zh-TW"/>
              <a:t>tri-phone</a:t>
            </a:r>
            <a:r>
              <a:rPr lang="zh-TW" altLang="en-US"/>
              <a:t>完全綁在一起，當然也可以有彈性的只對其中某幾個</a:t>
            </a:r>
            <a:r>
              <a:rPr lang="en-US" altLang="zh-TW"/>
              <a:t>phone</a:t>
            </a:r>
            <a:r>
              <a:rPr lang="zh-TW" altLang="en-US"/>
              <a:t>做</a:t>
            </a:r>
            <a:r>
              <a:rPr lang="en-US" altLang="zh-TW"/>
              <a:t>binding</a:t>
            </a:r>
          </a:p>
          <a:p>
            <a:pPr lvl="0" rtl="0">
              <a:spcBef>
                <a:spcPts val="0"/>
              </a:spcBef>
              <a:buNone/>
            </a:pPr>
            <a:endParaRPr lang="en-US" altLang="zh-TW"/>
          </a:p>
          <a:p>
            <a:pPr lvl="0" rtl="0">
              <a:spcBef>
                <a:spcPts val="0"/>
              </a:spcBef>
              <a:buNone/>
            </a:pPr>
            <a:r>
              <a:rPr lang="zh-TW"/>
              <a:t>~h p1</a:t>
            </a:r>
            <a:br>
              <a:rPr lang="zh-TW"/>
            </a:br>
            <a:r>
              <a:rPr lang="zh-TW"/>
              <a:t>&lt;state1&gt;</a:t>
            </a:r>
            <a:br>
              <a:rPr lang="zh-TW"/>
            </a:br>
            <a:r>
              <a:rPr lang="zh-TW"/>
              <a:t>~s p1p2_1</a:t>
            </a:r>
            <a:br>
              <a:rPr lang="zh-TW"/>
            </a:br>
            <a:r>
              <a:rPr lang="zh-TW"/>
              <a:t>&lt;State2&gt;</a:t>
            </a:r>
            <a:br>
              <a:rPr lang="zh-TW"/>
            </a:br>
            <a:r>
              <a:rPr lang="zh-TW"/>
              <a:t>~s p1p2_2</a:t>
            </a:r>
            <a:br>
              <a:rPr lang="zh-TW"/>
            </a:br>
            <a:r>
              <a:rPr lang="zh-TW"/>
              <a:t>&lt;state3&gt;</a:t>
            </a:r>
            <a:br>
              <a:rPr lang="zh-TW"/>
            </a:br>
            <a:r>
              <a:rPr lang="zh-TW"/>
              <a:t>p1_own_state</a:t>
            </a:r>
            <a:br>
              <a:rPr lang="zh-TW"/>
            </a:br>
            <a:endParaRPr lang="zh-TW"/>
          </a:p>
          <a:p>
            <a:pPr lv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~h p2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&lt;state1&gt;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~s p1p2_1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&lt;State2&gt;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~s p1p2_2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&lt;state3&gt;</a:t>
            </a:r>
            <a:br>
              <a:rPr lang="zh-TW">
                <a:solidFill>
                  <a:schemeClr val="dk1"/>
                </a:solidFill>
              </a:rPr>
            </a:br>
            <a:r>
              <a:rPr lang="zh-TW">
                <a:solidFill>
                  <a:schemeClr val="dk1"/>
                </a:solidFill>
              </a:rPr>
              <a:t>p2_own_state</a:t>
            </a:r>
            <a:br>
              <a:rPr lang="zh-TW">
                <a:solidFill>
                  <a:schemeClr val="dk1"/>
                </a:solidFill>
              </a:rPr>
            </a:br>
            <a:endParaRPr lang="zh-TW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what happened if we turn on the three free states?</a:t>
            </a:r>
          </a:p>
          <a:p>
            <a:pPr lvl="0" rt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too free, hard to find common feature(the binded states)</a:t>
            </a:r>
          </a:p>
          <a:p>
            <a:pPr lvl="0">
              <a:spcBef>
                <a:spcPts val="0"/>
              </a:spcBef>
              <a:buNone/>
            </a:pPr>
            <a:r>
              <a:rPr lang="zh-TW">
                <a:solidFill>
                  <a:schemeClr val="dk1"/>
                </a:solidFill>
              </a:rPr>
              <a:t>might be misleaded by other minor noise</a:t>
            </a:r>
          </a:p>
        </p:txBody>
      </p:sp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8244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/>
              <a:t>我們用</a:t>
            </a:r>
            <a:r>
              <a:rPr lang="en-US" altLang="zh-TW"/>
              <a:t>decision</a:t>
            </a:r>
            <a:r>
              <a:rPr lang="en-US" altLang="zh-TW" baseline="0"/>
              <a:t> tree</a:t>
            </a:r>
            <a:r>
              <a:rPr lang="zh-TW" altLang="en-US" baseline="0"/>
              <a:t>來決定哪些</a:t>
            </a:r>
            <a:r>
              <a:rPr lang="en-US" altLang="zh-TW" baseline="0"/>
              <a:t>phone</a:t>
            </a:r>
            <a:r>
              <a:rPr lang="zh-TW" altLang="en-US" baseline="0"/>
              <a:t>該合併</a:t>
            </a: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0965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1542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dirty="0"/>
              <a:t>其實不是go to step c, 是做了一次EM後，iteration裡是做gmm-align-compile</a:t>
            </a:r>
            <a:r>
              <a:rPr lang="zh-TW" dirty="0" smtClean="0"/>
              <a:t>d</a:t>
            </a:r>
            <a:endParaRPr lang="en-US" altLang="zh-TW" dirty="0" smtClean="0"/>
          </a:p>
          <a:p>
            <a:pPr lvl="0">
              <a:spcBef>
                <a:spcPts val="0"/>
              </a:spcBef>
              <a:buNone/>
            </a:pPr>
            <a:endParaRPr lang="en-US" altLang="zh-TW" dirty="0" smtClean="0"/>
          </a:p>
          <a:p>
            <a:pPr lvl="0" rtl="0">
              <a:spcBef>
                <a:spcPts val="0"/>
              </a:spcBef>
              <a:buNone/>
            </a:pPr>
            <a:r>
              <a:rPr lang="zh-TW" altLang="zh-TW" dirty="0" smtClean="0"/>
              <a:t>EM</a:t>
            </a:r>
            <a:br>
              <a:rPr lang="zh-TW" altLang="zh-TW" dirty="0" smtClean="0"/>
            </a:br>
            <a:r>
              <a:rPr lang="zh-TW" altLang="zh-TW" dirty="0" smtClean="0"/>
              <a:t>In HMM, the E-step is to estimate gamma and episilon</a:t>
            </a:r>
          </a:p>
          <a:p>
            <a:pPr lvl="0">
              <a:spcBef>
                <a:spcPts val="0"/>
              </a:spcBef>
              <a:buNone/>
            </a:pPr>
            <a:r>
              <a:rPr lang="zh-TW" altLang="zh-TW" dirty="0" smtClean="0"/>
              <a:t>The M-Step is use gamma and episilon to re-estimate pi, aij, bj</a:t>
            </a:r>
          </a:p>
          <a:p>
            <a:pPr lvl="0">
              <a:spcBef>
                <a:spcPts val="0"/>
              </a:spcBef>
              <a:buNone/>
            </a:pPr>
            <a:endParaRPr lang="zh-TW" dirty="0"/>
          </a:p>
        </p:txBody>
      </p:sp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315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altLang="zh-TW" dirty="0" smtClean="0"/>
              <a:t>EM</a:t>
            </a:r>
            <a:br>
              <a:rPr lang="zh-TW" altLang="zh-TW" dirty="0" smtClean="0"/>
            </a:br>
            <a:r>
              <a:rPr lang="zh-TW" altLang="zh-TW" dirty="0" smtClean="0"/>
              <a:t>In HMM, the E-step is to estimate gamma and episilon</a:t>
            </a:r>
          </a:p>
          <a:p>
            <a:pPr lvl="0">
              <a:spcBef>
                <a:spcPts val="0"/>
              </a:spcBef>
              <a:buNone/>
            </a:pPr>
            <a:r>
              <a:rPr lang="zh-TW" altLang="zh-TW" dirty="0" smtClean="0"/>
              <a:t>The M-Step is use gamma and episilon to re-estimate pi, aij, bj</a:t>
            </a:r>
          </a:p>
          <a:p>
            <a:pPr lvl="0">
              <a:spcBef>
                <a:spcPts val="0"/>
              </a:spcBef>
              <a:buNone/>
            </a:pPr>
            <a:endParaRPr lang="zh-TW" dirty="0"/>
          </a:p>
        </p:txBody>
      </p:sp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4637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dirty="0"/>
              <a:t>EM</a:t>
            </a:r>
            <a:br>
              <a:rPr lang="zh-TW" dirty="0"/>
            </a:br>
            <a:r>
              <a:rPr lang="zh-TW" dirty="0"/>
              <a:t>In HMM, the E-step is to estimate gamma and episilon</a:t>
            </a:r>
          </a:p>
          <a:p>
            <a:pPr lvl="0">
              <a:spcBef>
                <a:spcPts val="0"/>
              </a:spcBef>
              <a:buNone/>
            </a:pPr>
            <a:r>
              <a:rPr lang="zh-TW" dirty="0"/>
              <a:t>The M-Step is use gamma and episilon to re-estimate pi, aij, bj</a:t>
            </a:r>
          </a:p>
        </p:txBody>
      </p:sp>
      <p:sp>
        <p:nvSpPr>
          <p:cNvPr id="619" name="Shape 6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46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5" name="Shape 6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2265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在mono train realign多次一點，在其他像是tri training就可以少一點</a:t>
            </a:r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73314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852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6880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pdf occupation counts: basic problem3</a:t>
            </a:r>
            <a:r>
              <a:rPr lang="zh-TW" altLang="en-US" baseline="0"/>
              <a:t> 裡面的</a:t>
            </a:r>
            <a:r>
              <a:rPr lang="en-US" altLang="zh-TW" baseline="0"/>
              <a:t>gamma episilon</a:t>
            </a:r>
            <a:r>
              <a:rPr lang="zh-TW" altLang="en-US" baseline="0"/>
              <a:t>算那些個數的東西出現的個數</a:t>
            </a: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5105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9" name="Shape 6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0478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71" name="Shape 6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82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0" name="Shape 6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41884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77" name="Shape 6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606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97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071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/>
              <a:t>如何做</a:t>
            </a:r>
            <a:r>
              <a:rPr lang="en-US" altLang="zh-TW"/>
              <a:t>recognition? </a:t>
            </a:r>
            <a:r>
              <a:rPr lang="zh-TW" altLang="en-US"/>
              <a:t>上面這邊老師上課有講過，要提醒一下的是下面的這兩個式子的意義</a:t>
            </a:r>
            <a:endParaRPr lang="en-US"/>
          </a:p>
          <a:p>
            <a:pPr lvl="0">
              <a:spcBef>
                <a:spcPts val="0"/>
              </a:spcBef>
              <a:buNone/>
            </a:pPr>
            <a:r>
              <a:rPr lang="en-US"/>
              <a:t>P(W) </a:t>
            </a:r>
            <a:r>
              <a:rPr lang="zh-TW" altLang="en-US"/>
              <a:t>算</a:t>
            </a:r>
            <a:r>
              <a:rPr lang="en-US" altLang="zh-TW"/>
              <a:t>word</a:t>
            </a:r>
            <a:r>
              <a:rPr lang="zh-TW" altLang="en-US"/>
              <a:t>機率多少的</a:t>
            </a:r>
            <a:r>
              <a:rPr lang="en-US" altLang="zh-TW"/>
              <a:t>model</a:t>
            </a:r>
            <a:r>
              <a:rPr lang="zh-TW" altLang="en-US"/>
              <a:t>就叫</a:t>
            </a:r>
            <a:r>
              <a:rPr lang="en-US" altLang="zh-TW"/>
              <a:t>language model</a:t>
            </a:r>
          </a:p>
          <a:p>
            <a:pPr lvl="0">
              <a:spcBef>
                <a:spcPts val="0"/>
              </a:spcBef>
              <a:buNone/>
            </a:pPr>
            <a:r>
              <a:rPr lang="zh-TW" altLang="en-US"/>
              <a:t>把</a:t>
            </a:r>
            <a:r>
              <a:rPr lang="en-US" altLang="zh-TW"/>
              <a:t>observation</a:t>
            </a:r>
            <a:r>
              <a:rPr lang="zh-TW" altLang="en-US"/>
              <a:t>跟</a:t>
            </a:r>
            <a:r>
              <a:rPr lang="en-US" altLang="zh-TW"/>
              <a:t>W</a:t>
            </a:r>
            <a:r>
              <a:rPr lang="zh-TW" altLang="en-US"/>
              <a:t>一起看然後算機率的</a:t>
            </a:r>
            <a:r>
              <a:rPr lang="en-US" altLang="zh-TW"/>
              <a:t>model</a:t>
            </a:r>
            <a:r>
              <a:rPr lang="zh-TW" altLang="en-US"/>
              <a:t>就是叫</a:t>
            </a:r>
            <a:r>
              <a:rPr lang="en-US" altLang="zh-TW"/>
              <a:t>acoustic model</a:t>
            </a: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1158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9920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dirty="0" smtClean="0"/>
              <a:t>同個音每個人念都不一樣，甚至同個人念都會有差異，因此用</a:t>
            </a:r>
            <a:r>
              <a:rPr lang="en-US" altLang="zh-TW" dirty="0" smtClean="0"/>
              <a:t>hidden</a:t>
            </a:r>
            <a:r>
              <a:rPr lang="zh-TW" altLang="en-US" dirty="0" smtClean="0"/>
              <a:t>來模擬</a:t>
            </a:r>
            <a:endParaRPr lang="en-US" altLang="zh-TW" dirty="0" smtClean="0"/>
          </a:p>
          <a:p>
            <a:pPr lvl="0">
              <a:spcBef>
                <a:spcPts val="0"/>
              </a:spcBef>
              <a:buNone/>
            </a:pPr>
            <a:endParaRPr lang="en-US" altLang="zh-TW" dirty="0" smtClean="0"/>
          </a:p>
          <a:p>
            <a:pPr lvl="0">
              <a:spcBef>
                <a:spcPts val="0"/>
              </a:spcBef>
              <a:buNone/>
            </a:pPr>
            <a:r>
              <a:rPr lang="en-US" altLang="zh-TW" dirty="0" smtClean="0"/>
              <a:t>given</a:t>
            </a:r>
            <a:r>
              <a:rPr lang="zh-TW" altLang="en-US" dirty="0" smtClean="0"/>
              <a:t>一</a:t>
            </a:r>
            <a:r>
              <a:rPr lang="zh-TW" altLang="en-US" dirty="0"/>
              <a:t>串</a:t>
            </a:r>
            <a:r>
              <a:rPr lang="en-US" altLang="zh-TW" dirty="0"/>
              <a:t>observation</a:t>
            </a:r>
            <a:r>
              <a:rPr lang="zh-TW" altLang="en-US" dirty="0" smtClean="0"/>
              <a:t>，且不知每</a:t>
            </a:r>
            <a:r>
              <a:rPr lang="zh-TW" altLang="en-US" dirty="0"/>
              <a:t>個</a:t>
            </a:r>
            <a:r>
              <a:rPr lang="en-US" altLang="zh-TW" dirty="0" smtClean="0"/>
              <a:t>observation</a:t>
            </a:r>
            <a:r>
              <a:rPr lang="zh-TW" altLang="en-US" dirty="0"/>
              <a:t>各</a:t>
            </a:r>
            <a:r>
              <a:rPr lang="zh-TW" altLang="en-US" dirty="0" smtClean="0"/>
              <a:t>別是</a:t>
            </a:r>
            <a:r>
              <a:rPr lang="zh-TW" altLang="en-US" dirty="0"/>
              <a:t>從哪</a:t>
            </a:r>
            <a:r>
              <a:rPr lang="zh-TW" altLang="en-US" dirty="0" smtClean="0"/>
              <a:t>個籃子抽出</a:t>
            </a:r>
            <a:r>
              <a:rPr lang="zh-TW" altLang="en-US" dirty="0"/>
              <a:t>，我們需要</a:t>
            </a:r>
            <a:r>
              <a:rPr lang="zh-TW" altLang="en-US" dirty="0" smtClean="0"/>
              <a:t>根據</a:t>
            </a:r>
            <a:r>
              <a:rPr lang="en-US" altLang="zh-TW" dirty="0" smtClean="0"/>
              <a:t>observation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seq.</a:t>
            </a:r>
            <a:r>
              <a:rPr lang="zh-TW" altLang="en-US" dirty="0" smtClean="0"/>
              <a:t> 來推測籃子</a:t>
            </a:r>
            <a:r>
              <a:rPr lang="zh-TW" altLang="en-US" dirty="0"/>
              <a:t>的</a:t>
            </a:r>
            <a:r>
              <a:rPr lang="en-US" altLang="zh-TW" dirty="0" smtClean="0"/>
              <a:t>seq.</a:t>
            </a:r>
            <a:endParaRPr dirty="0"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239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</a:t>
            </a:r>
            <a:r>
              <a:rPr lang="zh-TW" altLang="en-US"/>
              <a:t>就是籃子內球的分布的情況</a:t>
            </a: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977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 sz="2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700"/>
            </a:lvl1pPr>
            <a:lvl2pPr lvl="1" rtl="0">
              <a:spcBef>
                <a:spcPts val="0"/>
              </a:spcBef>
              <a:buNone/>
              <a:defRPr sz="1200"/>
            </a:lvl2pPr>
            <a:lvl3pPr lvl="2" rtl="0">
              <a:spcBef>
                <a:spcPts val="0"/>
              </a:spcBef>
              <a:buNone/>
              <a:defRPr sz="1000"/>
            </a:lvl3pPr>
            <a:lvl4pPr lvl="3" rtl="0">
              <a:spcBef>
                <a:spcPts val="0"/>
              </a:spcBef>
              <a:buNone/>
              <a:defRPr sz="900"/>
            </a:lvl4pPr>
            <a:lvl5pPr lvl="4" rtl="0">
              <a:spcBef>
                <a:spcPts val="0"/>
              </a:spcBef>
              <a:buNone/>
              <a:defRPr sz="900"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 sz="28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只有標題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 sz="2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 sz="4400" b="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 sz="20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2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3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 sz="20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2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3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 sz="4400" b="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None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None/>
              <a:defRPr sz="1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None/>
              <a:defRPr sz="9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None/>
              <a:defRPr sz="9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dk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>
                <a:solidFill>
                  <a:schemeClr val="dk1"/>
                </a:solidFill>
              </a:defRPr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>
                <a:solidFill>
                  <a:schemeClr val="dk1"/>
                </a:solidFill>
              </a:defRPr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4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mailto:r07922022@ntu.edu.t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專題研究</a:t>
            </a:r>
            <a:br>
              <a:rPr lang="zh-TW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WEEK2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15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Prof. Lin-</a:t>
            </a:r>
            <a:r>
              <a:rPr lang="en-US" altLang="zh-TW" sz="2015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2015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han Lee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altLang="zh-TW" sz="2015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sz="2015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</a:t>
            </a:r>
            <a:r>
              <a:rPr lang="zh-TW" sz="2015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altLang="zh-TW" sz="2015" dirty="0" smtClean="0"/>
              <a:t>Tao </a:t>
            </a:r>
            <a:r>
              <a:rPr lang="en-US" altLang="zh-TW" sz="2015" dirty="0" err="1" smtClean="0"/>
              <a:t>Tu</a:t>
            </a:r>
            <a:endParaRPr lang="zh-TW" sz="2015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590550" y="15621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Gaussian Mixture Model (GMM)</a:t>
            </a:r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Observation may be continuous. (e.g., </a:t>
            </a:r>
            <a:r>
              <a:rPr lang="en-US" altLang="zh-TW" dirty="0" err="1" smtClean="0"/>
              <a:t>mfcc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Use GMM to model continuous prob. </a:t>
            </a:r>
            <a:r>
              <a:rPr lang="en-US" altLang="zh-TW" dirty="0"/>
              <a:t>d</a:t>
            </a:r>
            <a:r>
              <a:rPr lang="en-US" altLang="zh-TW" dirty="0" smtClean="0"/>
              <a:t>ensity function.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671" y="4269455"/>
            <a:ext cx="6991350" cy="19526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/>
              <a:t>– 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(O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altLang="zh-TW" dirty="0" smtClean="0">
                <a:sym typeface="Symbol" panose="05050102010706020507" pitchFamily="18" charset="2"/>
              </a:rPr>
              <a:t></a:t>
            </a:r>
            <a:r>
              <a:rPr lang="en-US" altLang="zh-TW" dirty="0"/>
              <a:t>)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12775" y="1610591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of a 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phone</a:t>
            </a: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altLang="zh-TW" dirty="0" smtClean="0">
                <a:sym typeface="Symbol" panose="05050102010706020507" pitchFamily="18" charset="2"/>
              </a:rPr>
              <a:t>)</a:t>
            </a:r>
            <a:endParaRPr lang="zh-TW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0187" y="2392363"/>
            <a:ext cx="4872037" cy="2894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187" y="5410200"/>
            <a:ext cx="6072187" cy="1090613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 txBox="1"/>
          <p:nvPr/>
        </p:nvSpPr>
        <p:spPr>
          <a:xfrm>
            <a:off x="6572250" y="4286250"/>
            <a:ext cx="1928812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Gaussian Mixture Model </a:t>
            </a:r>
            <a:r>
              <a:rPr lang="zh-TW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(2.2)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6572250" y="3143250"/>
            <a:ext cx="2071687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Markov Model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(2.1, 4.1-4.5)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/>
              <a:t>– </a:t>
            </a:r>
            <a:r>
              <a:rPr lang="zh-TW" altLang="zh-TW" dirty="0" smtClean="0"/>
              <a:t>P</a:t>
            </a:r>
            <a:r>
              <a:rPr lang="zh-TW" altLang="zh-TW" dirty="0"/>
              <a:t>(O|</a:t>
            </a:r>
            <a:r>
              <a:rPr lang="en-US" altLang="zh-TW" dirty="0">
                <a:sym typeface="Symbol" panose="05050102010706020507" pitchFamily="18" charset="2"/>
              </a:rPr>
              <a:t></a:t>
            </a:r>
            <a:r>
              <a:rPr lang="en-US" altLang="zh-TW" dirty="0"/>
              <a:t>)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Shape 30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latin typeface="+mn-lt"/>
                  </a:rPr>
                  <a:t>Forward algorithm </a:t>
                </a:r>
                <a:r>
                  <a:rPr lang="en-US" altLang="zh-TW" sz="1800" dirty="0">
                    <a:solidFill>
                      <a:srgbClr val="FF0000"/>
                    </a:solidFill>
                  </a:rPr>
                  <a:t>(4.0 - basic problem </a:t>
                </a:r>
                <a:r>
                  <a:rPr lang="en-US" altLang="zh-TW" sz="1800" dirty="0" smtClean="0">
                    <a:solidFill>
                      <a:srgbClr val="FF0000"/>
                    </a:solidFill>
                  </a:rPr>
                  <a:t>1)</a:t>
                </a:r>
                <a:endParaRPr lang="en-US" altLang="zh-TW" dirty="0" smtClean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</a:t>
                </a:r>
                <a:r>
                  <a:rPr lang="en-US" altLang="zh-TW" baseline="-25000" dirty="0">
                    <a:latin typeface="+mn-lt"/>
                  </a:rPr>
                  <a:t>t</a:t>
                </a:r>
                <a:r>
                  <a:rPr lang="en-US" altLang="zh-TW" dirty="0">
                    <a:latin typeface="+mn-lt"/>
                  </a:rPr>
                  <a:t>(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) = P(o</a:t>
                </a:r>
                <a:r>
                  <a:rPr lang="en-US" altLang="zh-TW" baseline="-25000" dirty="0">
                    <a:latin typeface="+mn-lt"/>
                  </a:rPr>
                  <a:t>1</a:t>
                </a:r>
                <a:r>
                  <a:rPr lang="en-US" altLang="zh-TW" dirty="0">
                    <a:latin typeface="+mn-lt"/>
                  </a:rPr>
                  <a:t>o</a:t>
                </a:r>
                <a:r>
                  <a:rPr lang="en-US" altLang="zh-TW" baseline="-25000" dirty="0">
                    <a:latin typeface="+mn-lt"/>
                  </a:rPr>
                  <a:t>2</a:t>
                </a:r>
                <a:r>
                  <a:rPr lang="en-US" altLang="zh-TW" dirty="0">
                    <a:latin typeface="+mn-lt"/>
                  </a:rPr>
                  <a:t>……</a:t>
                </a:r>
                <a:r>
                  <a:rPr lang="en-US" altLang="zh-TW" dirty="0" err="1">
                    <a:latin typeface="+mn-lt"/>
                  </a:rPr>
                  <a:t>o</a:t>
                </a:r>
                <a:r>
                  <a:rPr lang="en-US" altLang="zh-TW" baseline="-25000" dirty="0" err="1">
                    <a:latin typeface="+mn-lt"/>
                  </a:rPr>
                  <a:t>t</a:t>
                </a:r>
                <a:r>
                  <a:rPr lang="en-US" altLang="zh-TW" baseline="-25000" dirty="0">
                    <a:latin typeface="+mn-lt"/>
                  </a:rPr>
                  <a:t> </a:t>
                </a:r>
                <a:r>
                  <a:rPr lang="en-US" altLang="zh-TW" dirty="0">
                    <a:latin typeface="+mn-lt"/>
                  </a:rPr>
                  <a:t>, </a:t>
                </a:r>
                <a:r>
                  <a:rPr lang="en-US" altLang="zh-TW" dirty="0" err="1">
                    <a:latin typeface="+mn-lt"/>
                  </a:rPr>
                  <a:t>q</a:t>
                </a:r>
                <a:r>
                  <a:rPr lang="en-US" altLang="zh-TW" baseline="-25000" dirty="0" err="1">
                    <a:latin typeface="+mn-lt"/>
                  </a:rPr>
                  <a:t>t</a:t>
                </a:r>
                <a:r>
                  <a:rPr lang="en-US" altLang="zh-TW" dirty="0">
                    <a:latin typeface="+mn-lt"/>
                  </a:rPr>
                  <a:t> = 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|</a:t>
                </a: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</a:t>
                </a:r>
                <a:r>
                  <a:rPr lang="en-US" altLang="zh-TW" dirty="0" smtClean="0">
                    <a:latin typeface="+mn-lt"/>
                  </a:rPr>
                  <a:t>)</a:t>
                </a: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latin typeface="+mn-lt"/>
                  </a:rPr>
                  <a:t>       = P(observing o</a:t>
                </a:r>
                <a:r>
                  <a:rPr lang="en-US" altLang="zh-TW" baseline="-25000" dirty="0" smtClean="0">
                    <a:latin typeface="+mn-lt"/>
                  </a:rPr>
                  <a:t>1</a:t>
                </a:r>
                <a:r>
                  <a:rPr lang="en-US" altLang="zh-TW" dirty="0" smtClean="0">
                    <a:latin typeface="+mn-lt"/>
                  </a:rPr>
                  <a:t>o</a:t>
                </a:r>
                <a:r>
                  <a:rPr lang="en-US" altLang="zh-TW" baseline="-25000" dirty="0" smtClean="0">
                    <a:latin typeface="+mn-lt"/>
                  </a:rPr>
                  <a:t>2</a:t>
                </a:r>
                <a:r>
                  <a:rPr lang="en-US" altLang="zh-TW" dirty="0" smtClean="0">
                    <a:latin typeface="+mn-lt"/>
                  </a:rPr>
                  <a:t>…</a:t>
                </a:r>
                <a:r>
                  <a:rPr lang="en-US" altLang="zh-TW" dirty="0" err="1" smtClean="0">
                    <a:latin typeface="+mn-lt"/>
                  </a:rPr>
                  <a:t>o</a:t>
                </a:r>
                <a:r>
                  <a:rPr lang="en-US" altLang="zh-TW" baseline="-25000" dirty="0" err="1" smtClean="0">
                    <a:latin typeface="+mn-lt"/>
                  </a:rPr>
                  <a:t>t</a:t>
                </a:r>
                <a:r>
                  <a:rPr lang="en-US" altLang="zh-TW" b="1" baseline="-25000" dirty="0" smtClean="0">
                    <a:latin typeface="+mn-lt"/>
                  </a:rPr>
                  <a:t> </a:t>
                </a:r>
                <a:r>
                  <a:rPr lang="en-US" altLang="zh-TW" dirty="0">
                    <a:latin typeface="+mn-lt"/>
                  </a:rPr>
                  <a:t>, state 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 at </a:t>
                </a:r>
                <a:r>
                  <a:rPr lang="en-US" altLang="zh-TW" dirty="0" smtClean="0">
                    <a:latin typeface="+mn-lt"/>
                  </a:rPr>
                  <a:t>time t|</a:t>
                </a:r>
                <a:r>
                  <a:rPr lang="en-US" altLang="zh-TW" dirty="0" smtClean="0">
                    <a:latin typeface="+mn-lt"/>
                    <a:sym typeface="Symbol" panose="05050102010706020507" pitchFamily="18" charset="2"/>
                  </a:rPr>
                  <a:t></a:t>
                </a:r>
                <a:r>
                  <a:rPr lang="en-US" altLang="zh-TW" dirty="0">
                    <a:latin typeface="+mn-lt"/>
                  </a:rPr>
                  <a:t>)</a:t>
                </a:r>
                <a:endParaRPr lang="en-US" altLang="zh-TW" dirty="0" smtClean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en-US" altLang="zh-TW" dirty="0" smtClean="0">
                  <a:latin typeface="+mn-lt"/>
                  <a:sym typeface="Symbol" panose="05050102010706020507" pitchFamily="18" charset="2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latin typeface="+mn-lt"/>
                    <a:sym typeface="Symbol" panose="05050102010706020507" pitchFamily="18" charset="2"/>
                  </a:rPr>
                  <a:t></a:t>
                </a:r>
                <a:r>
                  <a:rPr lang="en-US" altLang="zh-TW" baseline="-25000" dirty="0">
                    <a:latin typeface="+mn-lt"/>
                  </a:rPr>
                  <a:t>1</a:t>
                </a:r>
                <a:r>
                  <a:rPr lang="en-US" altLang="zh-TW" dirty="0">
                    <a:latin typeface="+mn-lt"/>
                  </a:rPr>
                  <a:t>(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) = </a:t>
                </a: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</a:t>
                </a:r>
                <a:r>
                  <a:rPr lang="en-US" altLang="zh-TW" baseline="-25000" dirty="0" err="1">
                    <a:latin typeface="+mn-lt"/>
                  </a:rPr>
                  <a:t>i</a:t>
                </a:r>
                <a:r>
                  <a:rPr lang="en-US" altLang="zh-TW" dirty="0" err="1">
                    <a:latin typeface="+mn-lt"/>
                  </a:rPr>
                  <a:t>b</a:t>
                </a:r>
                <a:r>
                  <a:rPr lang="en-US" altLang="zh-TW" baseline="-25000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(o</a:t>
                </a:r>
                <a:r>
                  <a:rPr lang="en-US" altLang="zh-TW" baseline="-25000" dirty="0">
                    <a:latin typeface="+mn-lt"/>
                  </a:rPr>
                  <a:t>1</a:t>
                </a:r>
                <a:r>
                  <a:rPr lang="en-US" altLang="zh-TW" dirty="0">
                    <a:latin typeface="+mn-lt"/>
                  </a:rPr>
                  <a:t>) , 	1 </a:t>
                </a: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</a:t>
                </a:r>
                <a:r>
                  <a:rPr lang="en-US" altLang="zh-TW" dirty="0">
                    <a:latin typeface="+mn-lt"/>
                  </a:rPr>
                  <a:t> 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>
                    <a:latin typeface="+mn-lt"/>
                  </a:rPr>
                  <a:t> </a:t>
                </a: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</a:t>
                </a:r>
                <a:r>
                  <a:rPr lang="en-US" altLang="zh-TW" dirty="0">
                    <a:latin typeface="+mn-lt"/>
                  </a:rPr>
                  <a:t> </a:t>
                </a:r>
                <a:r>
                  <a:rPr lang="en-US" altLang="zh-TW" dirty="0" smtClean="0">
                    <a:latin typeface="+mn-lt"/>
                  </a:rPr>
                  <a:t>N</a:t>
                </a: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en-US" altLang="zh-TW" dirty="0" smtClean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>
                    <a:latin typeface="+mn-lt"/>
                    <a:sym typeface="Symbol" panose="05050102010706020507" pitchFamily="18" charset="2"/>
                  </a:rPr>
                  <a:t></a:t>
                </a:r>
                <a:r>
                  <a:rPr lang="en-US" altLang="zh-TW" baseline="-25000" dirty="0" smtClean="0">
                    <a:latin typeface="+mn-lt"/>
                  </a:rPr>
                  <a:t>t+1</a:t>
                </a:r>
                <a:r>
                  <a:rPr lang="en-US" altLang="zh-TW" dirty="0" smtClean="0">
                    <a:latin typeface="+mn-lt"/>
                  </a:rPr>
                  <a:t>(j</a:t>
                </a:r>
                <a:r>
                  <a:rPr lang="en-US" altLang="zh-TW" dirty="0">
                    <a:latin typeface="+mn-lt"/>
                  </a:rPr>
                  <a:t>) = </a:t>
                </a:r>
                <a:r>
                  <a:rPr lang="en-US" altLang="zh-TW" dirty="0" smtClean="0">
                    <a:latin typeface="+mn-lt"/>
                  </a:rPr>
                  <a:t>[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TW" dirty="0" smtClean="0">
                    <a:latin typeface="+mn-lt"/>
                  </a:rPr>
                  <a:t> a</a:t>
                </a:r>
                <a:r>
                  <a:rPr lang="en-US" altLang="zh-TW" baseline="-25000" dirty="0" smtClean="0">
                    <a:latin typeface="+mn-lt"/>
                  </a:rPr>
                  <a:t>ij</a:t>
                </a:r>
                <a:r>
                  <a:rPr lang="en-US" altLang="zh-TW" dirty="0" smtClean="0">
                    <a:latin typeface="+mn-lt"/>
                  </a:rPr>
                  <a:t> ] </a:t>
                </a:r>
                <a:r>
                  <a:rPr lang="en-US" altLang="zh-TW" dirty="0" err="1" smtClean="0">
                    <a:latin typeface="+mn-lt"/>
                  </a:rPr>
                  <a:t>b</a:t>
                </a:r>
                <a:r>
                  <a:rPr lang="en-US" altLang="zh-TW" baseline="-25000" dirty="0" err="1">
                    <a:latin typeface="+mn-lt"/>
                  </a:rPr>
                  <a:t>j</a:t>
                </a:r>
                <a:r>
                  <a:rPr lang="en-US" altLang="zh-TW" dirty="0" smtClean="0">
                    <a:latin typeface="+mn-lt"/>
                  </a:rPr>
                  <a:t>(o</a:t>
                </a:r>
                <a:r>
                  <a:rPr lang="en-US" altLang="zh-TW" baseline="-25000" dirty="0" smtClean="0">
                    <a:latin typeface="+mn-lt"/>
                  </a:rPr>
                  <a:t>t+1</a:t>
                </a:r>
                <a:r>
                  <a:rPr lang="en-US" altLang="zh-TW" dirty="0">
                    <a:latin typeface="+mn-lt"/>
                  </a:rPr>
                  <a:t>)</a:t>
                </a:r>
                <a:endParaRPr lang="zh-TW" altLang="zh-TW" dirty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zh-TW" altLang="zh-TW" dirty="0">
                  <a:latin typeface="+mn-lt"/>
                </a:endParaRPr>
              </a:p>
              <a:p>
                <a:pPr marL="320040" lvl="1" indent="0">
                  <a:spcBef>
                    <a:spcPts val="0"/>
                  </a:spcBef>
                  <a:buSzPct val="59999"/>
                  <a:buNone/>
                </a:pPr>
                <a:endParaRPr lang="en-US" altLang="zh-TW" dirty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latin typeface="+mn-lt"/>
                  </a:rPr>
                  <a:t>P(O|</a:t>
                </a:r>
                <a:r>
                  <a:rPr lang="en-US" altLang="zh-TW" sz="2400" dirty="0">
                    <a:sym typeface="Symbol" panose="05050102010706020507" pitchFamily="18" charset="2"/>
                  </a:rPr>
                  <a:t> </a:t>
                </a:r>
                <a:r>
                  <a:rPr lang="en-US" altLang="zh-TW" sz="2400" dirty="0" smtClean="0">
                    <a:sym typeface="Symbol" panose="05050102010706020507" pitchFamily="18" charset="2"/>
                  </a:rPr>
                  <a:t></a:t>
                </a:r>
                <a:r>
                  <a:rPr lang="en-US" altLang="zh-TW" dirty="0" smtClean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zh-TW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zh-TW" altLang="zh-TW" dirty="0"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en-US" altLang="zh-TW" dirty="0" smtClean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en-US" altLang="zh-TW" dirty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zh-TW" sz="2900" b="0" i="0" u="none" strike="noStrike" cap="none" dirty="0">
                  <a:solidFill>
                    <a:schemeClr val="dk1"/>
                  </a:solidFill>
                  <a:latin typeface="+mn-lt"/>
                  <a:sym typeface="Arial"/>
                </a:endParaRPr>
              </a:p>
            </p:txBody>
          </p:sp>
        </mc:Choice>
        <mc:Fallback xmlns="">
          <p:sp>
            <p:nvSpPr>
              <p:cNvPr id="305" name="Shape 30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524" t="-14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0123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</a:t>
            </a:r>
            <a:r>
              <a:rPr lang="en-US" altLang="zh-TW" dirty="0"/>
              <a:t> – </a:t>
            </a:r>
            <a:r>
              <a:rPr lang="zh-TW" altLang="zh-TW" dirty="0" smtClean="0"/>
              <a:t>P</a:t>
            </a:r>
            <a:r>
              <a:rPr lang="zh-TW" altLang="zh-TW" dirty="0"/>
              <a:t>(O|</a:t>
            </a:r>
            <a:r>
              <a:rPr lang="en-US" altLang="zh-TW" dirty="0">
                <a:sym typeface="Symbol" panose="05050102010706020507" pitchFamily="18" charset="2"/>
              </a:rPr>
              <a:t></a:t>
            </a:r>
            <a:r>
              <a:rPr lang="en-US" altLang="zh-TW" dirty="0"/>
              <a:t>)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59999"/>
              <a:buNone/>
            </a:pPr>
            <a:r>
              <a:rPr lang="en-US" altLang="zh-TW" dirty="0">
                <a:latin typeface="+mn-lt"/>
              </a:rPr>
              <a:t> </a:t>
            </a:r>
            <a:endParaRPr lang="zh-TW" sz="2900" b="0" i="0" u="none" strike="noStrike" cap="none" dirty="0">
              <a:solidFill>
                <a:schemeClr val="dk1"/>
              </a:solidFill>
              <a:latin typeface="+mn-lt"/>
              <a:sym typeface="Arial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群組 1"/>
          <p:cNvGrpSpPr>
            <a:grpSpLocks/>
          </p:cNvGrpSpPr>
          <p:nvPr/>
        </p:nvGrpSpPr>
        <p:grpSpPr bwMode="auto">
          <a:xfrm>
            <a:off x="723899" y="1657349"/>
            <a:ext cx="3997324" cy="4438651"/>
            <a:chOff x="2339975" y="1392683"/>
            <a:chExt cx="4067175" cy="5276405"/>
          </a:xfrm>
        </p:grpSpPr>
        <p:pic>
          <p:nvPicPr>
            <p:cNvPr id="8" name="圖片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457"/>
            <a:stretch/>
          </p:blipFill>
          <p:spPr bwMode="auto">
            <a:xfrm>
              <a:off x="2339975" y="1484313"/>
              <a:ext cx="4067175" cy="51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字方塊 4"/>
            <p:cNvSpPr txBox="1">
              <a:spLocks noChangeArrowheads="1"/>
            </p:cNvSpPr>
            <p:nvPr/>
          </p:nvSpPr>
          <p:spPr bwMode="auto">
            <a:xfrm>
              <a:off x="3348038" y="6105525"/>
              <a:ext cx="3059112" cy="492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 sz="2600" u="sng">
                  <a:latin typeface="Times New Roman" pitchFamily="18" charset="0"/>
                  <a:cs typeface="Times New Roman" pitchFamily="18" charset="0"/>
                </a:rPr>
                <a:t>Forward Algorithm</a:t>
              </a:r>
              <a:endParaRPr lang="zh-TW" altLang="en-US" sz="2600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文字方塊 3"/>
            <p:cNvSpPr txBox="1">
              <a:spLocks noChangeArrowheads="1"/>
            </p:cNvSpPr>
            <p:nvPr/>
          </p:nvSpPr>
          <p:spPr bwMode="auto">
            <a:xfrm>
              <a:off x="4797549" y="3789040"/>
              <a:ext cx="694421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l-GR" altLang="zh-TW" sz="2400" i="1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altLang="zh-TW" sz="2400" i="1" baseline="-250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zh-TW" sz="240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TW" sz="2400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240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2400"/>
            </a:p>
          </p:txBody>
        </p:sp>
        <p:sp>
          <p:nvSpPr>
            <p:cNvPr id="11" name="文字方塊 3"/>
            <p:cNvSpPr txBox="1">
              <a:spLocks noChangeArrowheads="1"/>
            </p:cNvSpPr>
            <p:nvPr/>
          </p:nvSpPr>
          <p:spPr bwMode="auto">
            <a:xfrm>
              <a:off x="4861264" y="1392683"/>
              <a:ext cx="1116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l-GR" altLang="zh-TW" sz="2400" i="1">
                  <a:solidFill>
                    <a:srgbClr val="D60000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altLang="zh-TW" sz="2400" i="1" baseline="-25000">
                  <a:solidFill>
                    <a:srgbClr val="D60000"/>
                  </a:solidFill>
                  <a:latin typeface="Times New Roman" pitchFamily="18" charset="0"/>
                  <a:cs typeface="Times New Roman" pitchFamily="18" charset="0"/>
                </a:rPr>
                <a:t>t+1</a:t>
              </a:r>
              <a:r>
                <a:rPr lang="en-US" altLang="zh-TW" sz="2400">
                  <a:solidFill>
                    <a:srgbClr val="D6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TW" sz="2400" i="1">
                  <a:solidFill>
                    <a:srgbClr val="D6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altLang="zh-TW" sz="2400">
                  <a:solidFill>
                    <a:srgbClr val="D6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2400">
                <a:solidFill>
                  <a:srgbClr val="D60000"/>
                </a:solidFill>
              </a:endParaRPr>
            </a:p>
          </p:txBody>
        </p:sp>
        <p:sp>
          <p:nvSpPr>
            <p:cNvPr id="12" name="文字方塊 3"/>
            <p:cNvSpPr txBox="1">
              <a:spLocks noChangeArrowheads="1"/>
            </p:cNvSpPr>
            <p:nvPr/>
          </p:nvSpPr>
          <p:spPr bwMode="auto">
            <a:xfrm>
              <a:off x="2412541" y="2491506"/>
              <a:ext cx="143235" cy="380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 anchorCtr="1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2000" i="1"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TW" altLang="en-US" sz="2000"/>
            </a:p>
          </p:txBody>
        </p:sp>
        <p:sp>
          <p:nvSpPr>
            <p:cNvPr id="13" name="文字方塊 3"/>
            <p:cNvSpPr txBox="1">
              <a:spLocks noChangeArrowheads="1"/>
            </p:cNvSpPr>
            <p:nvPr/>
          </p:nvSpPr>
          <p:spPr bwMode="auto">
            <a:xfrm>
              <a:off x="2455974" y="3140968"/>
              <a:ext cx="143235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2000" i="1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TW" altLang="en-US" sz="2000"/>
            </a:p>
          </p:txBody>
        </p:sp>
        <p:sp>
          <p:nvSpPr>
            <p:cNvPr id="14" name="文字方塊 3"/>
            <p:cNvSpPr txBox="1">
              <a:spLocks noChangeArrowheads="1"/>
            </p:cNvSpPr>
            <p:nvPr/>
          </p:nvSpPr>
          <p:spPr bwMode="auto">
            <a:xfrm>
              <a:off x="4427984" y="5238725"/>
              <a:ext cx="407731" cy="349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 anchorCtr="1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i="1">
                  <a:latin typeface="Times New Roman" pitchFamily="18" charset="0"/>
                  <a:cs typeface="Times New Roman" pitchFamily="18" charset="0"/>
                </a:rPr>
                <a:t>t+</a:t>
              </a:r>
              <a:r>
                <a:rPr lang="en-US" altLang="zh-TW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TW" altLang="en-US"/>
            </a:p>
          </p:txBody>
        </p:sp>
        <p:sp>
          <p:nvSpPr>
            <p:cNvPr id="15" name="文字方塊 3"/>
            <p:cNvSpPr txBox="1">
              <a:spLocks noChangeArrowheads="1"/>
            </p:cNvSpPr>
            <p:nvPr/>
          </p:nvSpPr>
          <p:spPr bwMode="auto">
            <a:xfrm>
              <a:off x="4211960" y="5267300"/>
              <a:ext cx="143235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2000" i="1">
                  <a:latin typeface="Times New Roman" pitchFamily="18" charset="0"/>
                  <a:cs typeface="Times New Roman" pitchFamily="18" charset="0"/>
                </a:rPr>
                <a:t>t</a:t>
              </a:r>
              <a:endParaRPr lang="zh-TW" altLang="en-US" sz="2000"/>
            </a:p>
          </p:txBody>
        </p:sp>
      </p:grp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4721223" y="2705977"/>
            <a:ext cx="47688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2400" dirty="0">
                <a:sym typeface="Symbol" pitchFamily="18" charset="2"/>
              </a:rPr>
              <a:t></a:t>
            </a:r>
            <a:r>
              <a:rPr lang="en-US" altLang="zh-TW" sz="2400" b="1" baseline="-25000" dirty="0"/>
              <a:t>t+1</a:t>
            </a:r>
            <a:r>
              <a:rPr lang="en-US" altLang="zh-TW" sz="2400" dirty="0"/>
              <a:t>( j) = [  </a:t>
            </a:r>
            <a:r>
              <a:rPr lang="en-US" altLang="zh-TW" sz="2400" dirty="0">
                <a:sym typeface="Symbol" pitchFamily="18" charset="2"/>
              </a:rPr>
              <a:t>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</a:t>
            </a:r>
            <a:r>
              <a:rPr lang="en-US" altLang="zh-TW" sz="2400" b="1" baseline="-25000" dirty="0"/>
              <a:t>t</a:t>
            </a:r>
            <a:r>
              <a:rPr lang="en-US" altLang="zh-TW" sz="2400" dirty="0"/>
              <a:t>(</a:t>
            </a:r>
            <a:r>
              <a:rPr lang="en-US" altLang="zh-TW" sz="2400" dirty="0" err="1"/>
              <a:t>i</a:t>
            </a:r>
            <a:r>
              <a:rPr lang="en-US" altLang="zh-TW" sz="2400" dirty="0" smtClean="0"/>
              <a:t>) </a:t>
            </a:r>
            <a:r>
              <a:rPr lang="en-US" altLang="zh-TW" sz="2400" dirty="0" err="1" smtClean="0"/>
              <a:t>a</a:t>
            </a:r>
            <a:r>
              <a:rPr lang="en-US" altLang="zh-TW" sz="2400" b="1" baseline="-25000" dirty="0" err="1" smtClean="0"/>
              <a:t>ij</a:t>
            </a:r>
            <a:r>
              <a:rPr lang="en-US" altLang="zh-TW" sz="2400" b="1" baseline="-25000" dirty="0" smtClean="0"/>
              <a:t> </a:t>
            </a:r>
            <a:r>
              <a:rPr lang="en-US" altLang="zh-TW" sz="2400" dirty="0"/>
              <a:t>] </a:t>
            </a:r>
            <a:r>
              <a:rPr lang="en-US" altLang="zh-TW" sz="2400" dirty="0" err="1"/>
              <a:t>b</a:t>
            </a:r>
            <a:r>
              <a:rPr lang="en-US" altLang="zh-TW" sz="2400" b="1" baseline="-25000" dirty="0" err="1"/>
              <a:t>j</a:t>
            </a:r>
            <a:r>
              <a:rPr lang="en-US" altLang="zh-TW" sz="2400" dirty="0"/>
              <a:t>(o</a:t>
            </a:r>
            <a:r>
              <a:rPr lang="en-US" altLang="zh-TW" sz="2400" b="1" baseline="-25000" dirty="0"/>
              <a:t>t+1</a:t>
            </a:r>
            <a:r>
              <a:rPr lang="en-US" altLang="zh-TW" sz="2400" dirty="0"/>
              <a:t>)</a:t>
            </a:r>
            <a:endParaRPr lang="zh-TW" altLang="zh-TW" sz="2400" dirty="0"/>
          </a:p>
          <a:p>
            <a:pPr eaLnBrk="1" hangingPunct="1">
              <a:lnSpc>
                <a:spcPct val="50000"/>
              </a:lnSpc>
            </a:pPr>
            <a:r>
              <a:rPr lang="en-US" altLang="zh-TW" sz="2400" dirty="0"/>
              <a:t>			                </a:t>
            </a:r>
          </a:p>
          <a:p>
            <a:pPr eaLnBrk="1" hangingPunct="1"/>
            <a:r>
              <a:rPr lang="en-US" altLang="zh-TW" sz="2400" dirty="0" smtClean="0"/>
              <a:t>                        1 </a:t>
            </a:r>
            <a:r>
              <a:rPr lang="en-US" altLang="zh-TW" sz="2400" dirty="0">
                <a:sym typeface="Symbol" pitchFamily="18" charset="2"/>
              </a:rPr>
              <a:t></a:t>
            </a:r>
            <a:r>
              <a:rPr lang="en-US" altLang="zh-TW" sz="2400" dirty="0"/>
              <a:t> j </a:t>
            </a:r>
            <a:r>
              <a:rPr lang="en-US" altLang="zh-TW" sz="2400" dirty="0">
                <a:sym typeface="Symbol" pitchFamily="18" charset="2"/>
              </a:rPr>
              <a:t>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N</a:t>
            </a:r>
            <a:endParaRPr lang="zh-TW" altLang="zh-TW" sz="2400" dirty="0"/>
          </a:p>
          <a:p>
            <a:pPr eaLnBrk="1" hangingPunct="1">
              <a:lnSpc>
                <a:spcPct val="50000"/>
              </a:lnSpc>
            </a:pPr>
            <a:endParaRPr lang="en-US" altLang="zh-TW" sz="2400" dirty="0"/>
          </a:p>
          <a:p>
            <a:pPr eaLnBrk="1" hangingPunct="1">
              <a:lnSpc>
                <a:spcPct val="50000"/>
              </a:lnSpc>
            </a:pPr>
            <a:r>
              <a:rPr lang="en-US" altLang="zh-TW" sz="2400" dirty="0" smtClean="0"/>
              <a:t>	</a:t>
            </a:r>
            <a:r>
              <a:rPr lang="en-US" altLang="zh-TW" sz="2400" dirty="0"/>
              <a:t>             1 </a:t>
            </a:r>
            <a:r>
              <a:rPr lang="en-US" altLang="zh-TW" sz="2400" dirty="0">
                <a:sym typeface="Symbol" pitchFamily="18" charset="2"/>
              </a:rPr>
              <a:t></a:t>
            </a:r>
            <a:r>
              <a:rPr lang="en-US" altLang="zh-TW" sz="2400" dirty="0"/>
              <a:t> t </a:t>
            </a:r>
            <a:r>
              <a:rPr lang="en-US" altLang="zh-TW" sz="2400" dirty="0">
                <a:sym typeface="Symbol" pitchFamily="18" charset="2"/>
              </a:rPr>
              <a:t></a:t>
            </a:r>
            <a:r>
              <a:rPr lang="en-US" altLang="zh-TW" sz="2400" dirty="0"/>
              <a:t> T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</a:t>
            </a: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5797744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 smtClean="0"/>
              <a:t>– State Seq.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Shape 30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latin typeface="+mn-lt"/>
                  </a:rPr>
                  <a:t>Viterbi algorithm </a:t>
                </a:r>
                <a:r>
                  <a:rPr lang="en-US" altLang="zh-TW" sz="1800" dirty="0" smtClean="0">
                    <a:solidFill>
                      <a:srgbClr val="FF0000"/>
                    </a:solidFill>
                    <a:latin typeface="+mn-lt"/>
                  </a:rPr>
                  <a:t>(4.0 - basic problem 2)</a:t>
                </a: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+mn-lt"/>
                  </a:rPr>
                  <a:t>Goal: find the optimal state sequences </a:t>
                </a:r>
                <a14:m>
                  <m:oMath xmlns:m="http://schemas.openxmlformats.org/officeDocument/2006/math">
                    <m:r>
                      <a:rPr lang="en-US" altLang="zh-TW" sz="21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US" altLang="zh-TW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1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TW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sz="21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TW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zh-TW" sz="21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TW" sz="2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altLang="zh-TW" dirty="0" smtClean="0">
                  <a:solidFill>
                    <a:schemeClr val="tx1"/>
                  </a:solidFill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+mn-lt"/>
                  </a:rPr>
                  <a:t>P(O|</a:t>
                </a:r>
                <a:r>
                  <a:rPr lang="en-US" altLang="zh-TW" dirty="0" smtClean="0">
                    <a:latin typeface="+mn-lt"/>
                    <a:sym typeface="Symbol" panose="05050102010706020507" pitchFamily="18" charset="2"/>
                  </a:rPr>
                  <a:t></a:t>
                </a:r>
                <a:r>
                  <a:rPr lang="en-US" altLang="zh-TW" dirty="0" smtClean="0">
                    <a:sym typeface="Symbol" panose="05050102010706020507" pitchFamily="18" charset="2"/>
                  </a:rPr>
                  <a:t>) can also be computed based on </a:t>
                </a:r>
                <a14:m>
                  <m:oMath xmlns:m="http://schemas.openxmlformats.org/officeDocument/2006/math">
                    <m:r>
                      <a:rPr lang="en-US" altLang="zh-TW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altLang="zh-TW" dirty="0" smtClean="0">
                    <a:sym typeface="Symbol" panose="05050102010706020507" pitchFamily="18" charset="2"/>
                  </a:rPr>
                  <a:t>.</a:t>
                </a:r>
                <a:endParaRPr lang="zh-TW" altLang="zh-TW" dirty="0">
                  <a:solidFill>
                    <a:schemeClr val="tx1"/>
                  </a:solidFill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en-US" altLang="zh-TW" dirty="0" smtClean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en-US" altLang="zh-TW" dirty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zh-TW" sz="2900" b="0" i="0" u="none" strike="noStrike" cap="none" dirty="0">
                  <a:solidFill>
                    <a:schemeClr val="dk1"/>
                  </a:solidFill>
                  <a:latin typeface="+mn-lt"/>
                  <a:sym typeface="Arial"/>
                </a:endParaRPr>
              </a:p>
            </p:txBody>
          </p:sp>
        </mc:Choice>
        <mc:Fallback xmlns="">
          <p:sp>
            <p:nvSpPr>
              <p:cNvPr id="305" name="Shape 30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524" t="-14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5644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 smtClean="0"/>
              <a:t>– Training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Shape 30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+mn-lt"/>
                  </a:rPr>
                  <a:t>Baum-Welch algorithm </a:t>
                </a:r>
                <a:r>
                  <a:rPr lang="en-US" altLang="zh-TW" sz="1800" dirty="0" smtClean="0">
                    <a:solidFill>
                      <a:srgbClr val="FF0000"/>
                    </a:solidFill>
                    <a:latin typeface="+mn-lt"/>
                  </a:rPr>
                  <a:t>(4.0 - basic problem 3)</a:t>
                </a:r>
              </a:p>
              <a:p>
                <a:pPr lvl="1" indent="-320040">
                  <a:spcBef>
                    <a:spcPts val="0"/>
                  </a:spcBef>
                  <a:buSzPct val="59999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+mn-lt"/>
                  </a:rPr>
                  <a:t>Goal: </a:t>
                </a:r>
                <a:r>
                  <a:rPr lang="en-US" altLang="zh-TW" sz="2400" dirty="0"/>
                  <a:t>Adjust </a:t>
                </a:r>
                <a:r>
                  <a:rPr lang="en-US" altLang="zh-TW" sz="2400" dirty="0" smtClean="0"/>
                  <a:t>parameters 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 smtClean="0"/>
                  <a:t>)</a:t>
                </a:r>
                <a:r>
                  <a:rPr lang="en-US" altLang="zh-TW" sz="2400" dirty="0" smtClean="0"/>
                  <a:t> </a:t>
                </a:r>
                <a:r>
                  <a:rPr lang="en-US" altLang="zh-TW" sz="2400" dirty="0"/>
                  <a:t>to maximize P(O|</a:t>
                </a:r>
                <a:r>
                  <a:rPr lang="en-US" altLang="zh-TW" dirty="0">
                    <a:sym typeface="Symbol" panose="05050102010706020507" pitchFamily="18" charset="2"/>
                  </a:rPr>
                  <a:t> )</a:t>
                </a:r>
                <a:r>
                  <a:rPr lang="en-US" altLang="zh-TW" sz="2400" dirty="0"/>
                  <a:t> </a:t>
                </a:r>
                <a:endParaRPr lang="en-US" altLang="zh-TW" dirty="0" smtClean="0">
                  <a:solidFill>
                    <a:schemeClr val="tx1"/>
                  </a:solidFill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zh-TW" altLang="zh-TW" dirty="0">
                  <a:solidFill>
                    <a:schemeClr val="tx1"/>
                  </a:solidFill>
                  <a:latin typeface="+mn-lt"/>
                </a:endParaRPr>
              </a:p>
              <a:p>
                <a:pPr lvl="1" indent="-320040">
                  <a:spcBef>
                    <a:spcPts val="0"/>
                  </a:spcBef>
                  <a:buSzPct val="59999"/>
                </a:pPr>
                <a:endParaRPr lang="en-US" altLang="zh-TW" dirty="0" smtClean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en-US" altLang="zh-TW" dirty="0">
                  <a:latin typeface="+mn-lt"/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zh-TW" sz="2900" b="0" i="0" u="none" strike="noStrike" cap="none" dirty="0">
                  <a:solidFill>
                    <a:schemeClr val="dk1"/>
                  </a:solidFill>
                  <a:latin typeface="+mn-lt"/>
                  <a:sym typeface="Arial"/>
                </a:endParaRPr>
              </a:p>
            </p:txBody>
          </p:sp>
        </mc:Choice>
        <mc:Fallback xmlns="">
          <p:sp>
            <p:nvSpPr>
              <p:cNvPr id="305" name="Shape 30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775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524" t="-1493" r="-26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34040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Acoustic Model </a:t>
            </a:r>
            <a:r>
              <a:rPr lang="en-US" altLang="zh-TW" dirty="0"/>
              <a:t>– Training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6" name="Shape 316"/>
          <p:cNvGrpSpPr/>
          <p:nvPr/>
        </p:nvGrpSpPr>
        <p:grpSpPr>
          <a:xfrm>
            <a:off x="1219199" y="2133598"/>
            <a:ext cx="6783387" cy="1997075"/>
            <a:chOff x="767" y="1343"/>
            <a:chExt cx="4272" cy="1258"/>
          </a:xfrm>
        </p:grpSpPr>
        <p:cxnSp>
          <p:nvCxnSpPr>
            <p:cNvPr id="317" name="Shape 317"/>
            <p:cNvCxnSpPr/>
            <p:nvPr/>
          </p:nvCxnSpPr>
          <p:spPr>
            <a:xfrm rot="10800000">
              <a:off x="1089" y="1343"/>
              <a:ext cx="0" cy="113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318" name="Shape 318"/>
            <p:cNvSpPr/>
            <p:nvPr/>
          </p:nvSpPr>
          <p:spPr>
            <a:xfrm>
              <a:off x="1247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19" name="Shape 319"/>
            <p:cNvCxnSpPr/>
            <p:nvPr/>
          </p:nvCxnSpPr>
          <p:spPr>
            <a:xfrm>
              <a:off x="972" y="2351"/>
              <a:ext cx="4067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320" name="Shape 320"/>
            <p:cNvSpPr txBox="1"/>
            <p:nvPr/>
          </p:nvSpPr>
          <p:spPr>
            <a:xfrm>
              <a:off x="767" y="1442"/>
              <a:ext cx="340" cy="17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State</a:t>
              </a:r>
            </a:p>
          </p:txBody>
        </p:sp>
        <p:sp>
          <p:nvSpPr>
            <p:cNvPr id="321" name="Shape 321"/>
            <p:cNvSpPr/>
            <p:nvPr/>
          </p:nvSpPr>
          <p:spPr>
            <a:xfrm>
              <a:off x="1584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22" name="Shape 322"/>
            <p:cNvSpPr/>
            <p:nvPr/>
          </p:nvSpPr>
          <p:spPr>
            <a:xfrm>
              <a:off x="1920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23" name="Shape 323"/>
            <p:cNvSpPr txBox="1"/>
            <p:nvPr/>
          </p:nvSpPr>
          <p:spPr>
            <a:xfrm>
              <a:off x="1103" y="2304"/>
              <a:ext cx="3370" cy="19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1         2          3         4        5        6         7         8         9        10</a:t>
              </a:r>
            </a:p>
          </p:txBody>
        </p:sp>
        <p:sp>
          <p:nvSpPr>
            <p:cNvPr id="324" name="Shape 324"/>
            <p:cNvSpPr/>
            <p:nvPr/>
          </p:nvSpPr>
          <p:spPr>
            <a:xfrm>
              <a:off x="2252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</a:p>
          </p:txBody>
        </p:sp>
        <p:sp>
          <p:nvSpPr>
            <p:cNvPr id="325" name="Shape 325"/>
            <p:cNvSpPr/>
            <p:nvPr/>
          </p:nvSpPr>
          <p:spPr>
            <a:xfrm>
              <a:off x="4272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26" name="Shape 326"/>
            <p:cNvSpPr/>
            <p:nvPr/>
          </p:nvSpPr>
          <p:spPr>
            <a:xfrm>
              <a:off x="4272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4272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328" name="Shape 328"/>
            <p:cNvSpPr/>
            <p:nvPr/>
          </p:nvSpPr>
          <p:spPr>
            <a:xfrm>
              <a:off x="2592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29" name="Shape 329"/>
            <p:cNvSpPr/>
            <p:nvPr/>
          </p:nvSpPr>
          <p:spPr>
            <a:xfrm>
              <a:off x="2592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30" name="Shape 330"/>
            <p:cNvSpPr/>
            <p:nvPr/>
          </p:nvSpPr>
          <p:spPr>
            <a:xfrm>
              <a:off x="2592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31" name="Shape 331"/>
            <p:cNvCxnSpPr/>
            <p:nvPr/>
          </p:nvCxnSpPr>
          <p:spPr>
            <a:xfrm>
              <a:off x="2726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2" name="Shape 332"/>
            <p:cNvCxnSpPr/>
            <p:nvPr/>
          </p:nvCxnSpPr>
          <p:spPr>
            <a:xfrm rot="10800000" flipH="1">
              <a:off x="2726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3" name="Shape 333"/>
            <p:cNvCxnSpPr/>
            <p:nvPr/>
          </p:nvCxnSpPr>
          <p:spPr>
            <a:xfrm>
              <a:off x="2726" y="1821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4" name="Shape 334"/>
            <p:cNvCxnSpPr/>
            <p:nvPr/>
          </p:nvCxnSpPr>
          <p:spPr>
            <a:xfrm rot="10800000" flipH="1">
              <a:off x="2726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35" name="Shape 335"/>
            <p:cNvCxnSpPr/>
            <p:nvPr/>
          </p:nvCxnSpPr>
          <p:spPr>
            <a:xfrm>
              <a:off x="2730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36" name="Shape 336"/>
            <p:cNvSpPr/>
            <p:nvPr/>
          </p:nvSpPr>
          <p:spPr>
            <a:xfrm>
              <a:off x="1584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1584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38" name="Shape 338"/>
            <p:cNvSpPr/>
            <p:nvPr/>
          </p:nvSpPr>
          <p:spPr>
            <a:xfrm>
              <a:off x="1584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39" name="Shape 339"/>
            <p:cNvCxnSpPr/>
            <p:nvPr/>
          </p:nvCxnSpPr>
          <p:spPr>
            <a:xfrm>
              <a:off x="1718" y="2062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0" name="Shape 340"/>
            <p:cNvCxnSpPr/>
            <p:nvPr/>
          </p:nvCxnSpPr>
          <p:spPr>
            <a:xfrm rot="10800000" flipH="1">
              <a:off x="1718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1" name="Shape 341"/>
            <p:cNvCxnSpPr/>
            <p:nvPr/>
          </p:nvCxnSpPr>
          <p:spPr>
            <a:xfrm>
              <a:off x="1718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2" name="Shape 342"/>
            <p:cNvCxnSpPr/>
            <p:nvPr/>
          </p:nvCxnSpPr>
          <p:spPr>
            <a:xfrm rot="10800000" flipH="1">
              <a:off x="1718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3" name="Shape 343"/>
            <p:cNvCxnSpPr/>
            <p:nvPr/>
          </p:nvCxnSpPr>
          <p:spPr>
            <a:xfrm>
              <a:off x="1722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44" name="Shape 344"/>
            <p:cNvSpPr/>
            <p:nvPr/>
          </p:nvSpPr>
          <p:spPr>
            <a:xfrm>
              <a:off x="1920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45" name="Shape 345"/>
            <p:cNvSpPr/>
            <p:nvPr/>
          </p:nvSpPr>
          <p:spPr>
            <a:xfrm>
              <a:off x="1920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46" name="Shape 346"/>
            <p:cNvSpPr/>
            <p:nvPr/>
          </p:nvSpPr>
          <p:spPr>
            <a:xfrm>
              <a:off x="1920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47" name="Shape 347"/>
            <p:cNvCxnSpPr/>
            <p:nvPr/>
          </p:nvCxnSpPr>
          <p:spPr>
            <a:xfrm>
              <a:off x="2054" y="2062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8" name="Shape 348"/>
            <p:cNvCxnSpPr/>
            <p:nvPr/>
          </p:nvCxnSpPr>
          <p:spPr>
            <a:xfrm rot="10800000" flipH="1">
              <a:off x="2054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9" name="Shape 349"/>
            <p:cNvCxnSpPr/>
            <p:nvPr/>
          </p:nvCxnSpPr>
          <p:spPr>
            <a:xfrm>
              <a:off x="2054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0" name="Shape 350"/>
            <p:cNvCxnSpPr/>
            <p:nvPr/>
          </p:nvCxnSpPr>
          <p:spPr>
            <a:xfrm rot="10800000" flipH="1">
              <a:off x="2054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1" name="Shape 351"/>
            <p:cNvCxnSpPr/>
            <p:nvPr/>
          </p:nvCxnSpPr>
          <p:spPr>
            <a:xfrm>
              <a:off x="2059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52" name="Shape 352"/>
            <p:cNvSpPr/>
            <p:nvPr/>
          </p:nvSpPr>
          <p:spPr>
            <a:xfrm>
              <a:off x="2255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2255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54" name="Shape 354"/>
            <p:cNvSpPr/>
            <p:nvPr/>
          </p:nvSpPr>
          <p:spPr>
            <a:xfrm>
              <a:off x="2255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55" name="Shape 355"/>
            <p:cNvCxnSpPr/>
            <p:nvPr/>
          </p:nvCxnSpPr>
          <p:spPr>
            <a:xfrm>
              <a:off x="2389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6" name="Shape 356"/>
            <p:cNvCxnSpPr/>
            <p:nvPr/>
          </p:nvCxnSpPr>
          <p:spPr>
            <a:xfrm rot="10800000" flipH="1">
              <a:off x="2389" y="1822"/>
              <a:ext cx="191" cy="239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7" name="Shape 357"/>
            <p:cNvCxnSpPr/>
            <p:nvPr/>
          </p:nvCxnSpPr>
          <p:spPr>
            <a:xfrm>
              <a:off x="2389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8" name="Shape 358"/>
            <p:cNvCxnSpPr/>
            <p:nvPr/>
          </p:nvCxnSpPr>
          <p:spPr>
            <a:xfrm rot="10800000" flipH="1">
              <a:off x="2389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59" name="Shape 359"/>
            <p:cNvCxnSpPr/>
            <p:nvPr/>
          </p:nvCxnSpPr>
          <p:spPr>
            <a:xfrm>
              <a:off x="2395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0" name="Shape 360"/>
            <p:cNvSpPr/>
            <p:nvPr/>
          </p:nvSpPr>
          <p:spPr>
            <a:xfrm>
              <a:off x="1247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61" name="Shape 361"/>
            <p:cNvSpPr/>
            <p:nvPr/>
          </p:nvSpPr>
          <p:spPr>
            <a:xfrm>
              <a:off x="1247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62" name="Shape 362"/>
            <p:cNvSpPr/>
            <p:nvPr/>
          </p:nvSpPr>
          <p:spPr>
            <a:xfrm>
              <a:off x="1247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63" name="Shape 363"/>
            <p:cNvCxnSpPr/>
            <p:nvPr/>
          </p:nvCxnSpPr>
          <p:spPr>
            <a:xfrm>
              <a:off x="1381" y="2062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4" name="Shape 364"/>
            <p:cNvCxnSpPr/>
            <p:nvPr/>
          </p:nvCxnSpPr>
          <p:spPr>
            <a:xfrm rot="10800000" flipH="1">
              <a:off x="1381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5" name="Shape 365"/>
            <p:cNvCxnSpPr/>
            <p:nvPr/>
          </p:nvCxnSpPr>
          <p:spPr>
            <a:xfrm>
              <a:off x="1381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6" name="Shape 366"/>
            <p:cNvCxnSpPr/>
            <p:nvPr/>
          </p:nvCxnSpPr>
          <p:spPr>
            <a:xfrm rot="10800000" flipH="1">
              <a:off x="1381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7" name="Shape 367"/>
            <p:cNvCxnSpPr/>
            <p:nvPr/>
          </p:nvCxnSpPr>
          <p:spPr>
            <a:xfrm>
              <a:off x="1386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8" name="Shape 368"/>
            <p:cNvSpPr/>
            <p:nvPr/>
          </p:nvSpPr>
          <p:spPr>
            <a:xfrm>
              <a:off x="2928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69" name="Shape 369"/>
            <p:cNvSpPr/>
            <p:nvPr/>
          </p:nvSpPr>
          <p:spPr>
            <a:xfrm>
              <a:off x="2928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70" name="Shape 370"/>
            <p:cNvSpPr/>
            <p:nvPr/>
          </p:nvSpPr>
          <p:spPr>
            <a:xfrm>
              <a:off x="2928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71" name="Shape 371"/>
            <p:cNvCxnSpPr/>
            <p:nvPr/>
          </p:nvCxnSpPr>
          <p:spPr>
            <a:xfrm>
              <a:off x="3062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2" name="Shape 372"/>
            <p:cNvCxnSpPr/>
            <p:nvPr/>
          </p:nvCxnSpPr>
          <p:spPr>
            <a:xfrm rot="10800000" flipH="1">
              <a:off x="3062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3" name="Shape 373"/>
            <p:cNvCxnSpPr/>
            <p:nvPr/>
          </p:nvCxnSpPr>
          <p:spPr>
            <a:xfrm>
              <a:off x="3062" y="1821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4" name="Shape 374"/>
            <p:cNvCxnSpPr/>
            <p:nvPr/>
          </p:nvCxnSpPr>
          <p:spPr>
            <a:xfrm rot="10800000" flipH="1">
              <a:off x="3062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75" name="Shape 375"/>
            <p:cNvCxnSpPr/>
            <p:nvPr/>
          </p:nvCxnSpPr>
          <p:spPr>
            <a:xfrm>
              <a:off x="3067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76" name="Shape 376"/>
            <p:cNvSpPr/>
            <p:nvPr/>
          </p:nvSpPr>
          <p:spPr>
            <a:xfrm>
              <a:off x="3263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77" name="Shape 377"/>
            <p:cNvSpPr/>
            <p:nvPr/>
          </p:nvSpPr>
          <p:spPr>
            <a:xfrm>
              <a:off x="3263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78" name="Shape 378"/>
            <p:cNvSpPr/>
            <p:nvPr/>
          </p:nvSpPr>
          <p:spPr>
            <a:xfrm>
              <a:off x="3263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79" name="Shape 379"/>
            <p:cNvCxnSpPr/>
            <p:nvPr/>
          </p:nvCxnSpPr>
          <p:spPr>
            <a:xfrm>
              <a:off x="3397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0" name="Shape 380"/>
            <p:cNvCxnSpPr/>
            <p:nvPr/>
          </p:nvCxnSpPr>
          <p:spPr>
            <a:xfrm rot="10800000" flipH="1">
              <a:off x="3397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3397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2" name="Shape 382"/>
            <p:cNvCxnSpPr/>
            <p:nvPr/>
          </p:nvCxnSpPr>
          <p:spPr>
            <a:xfrm rot="10800000" flipH="1">
              <a:off x="3397" y="1581"/>
              <a:ext cx="191" cy="239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3" name="Shape 383"/>
            <p:cNvCxnSpPr/>
            <p:nvPr/>
          </p:nvCxnSpPr>
          <p:spPr>
            <a:xfrm>
              <a:off x="3402" y="1560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84" name="Shape 384"/>
            <p:cNvSpPr/>
            <p:nvPr/>
          </p:nvSpPr>
          <p:spPr>
            <a:xfrm>
              <a:off x="3600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85" name="Shape 385"/>
            <p:cNvSpPr/>
            <p:nvPr/>
          </p:nvSpPr>
          <p:spPr>
            <a:xfrm>
              <a:off x="3600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86" name="Shape 386"/>
            <p:cNvSpPr/>
            <p:nvPr/>
          </p:nvSpPr>
          <p:spPr>
            <a:xfrm>
              <a:off x="3600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87" name="Shape 387"/>
            <p:cNvCxnSpPr/>
            <p:nvPr/>
          </p:nvCxnSpPr>
          <p:spPr>
            <a:xfrm>
              <a:off x="3734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8" name="Shape 388"/>
            <p:cNvCxnSpPr/>
            <p:nvPr/>
          </p:nvCxnSpPr>
          <p:spPr>
            <a:xfrm rot="10800000" flipH="1">
              <a:off x="3734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3734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0" name="Shape 390"/>
            <p:cNvCxnSpPr/>
            <p:nvPr/>
          </p:nvCxnSpPr>
          <p:spPr>
            <a:xfrm rot="10800000" flipH="1">
              <a:off x="3734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1" name="Shape 391"/>
            <p:cNvCxnSpPr/>
            <p:nvPr/>
          </p:nvCxnSpPr>
          <p:spPr>
            <a:xfrm>
              <a:off x="3738" y="1560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92" name="Shape 392"/>
            <p:cNvSpPr/>
            <p:nvPr/>
          </p:nvSpPr>
          <p:spPr>
            <a:xfrm>
              <a:off x="3936" y="1745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3936" y="1488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sp>
          <p:nvSpPr>
            <p:cNvPr id="394" name="Shape 394"/>
            <p:cNvSpPr/>
            <p:nvPr/>
          </p:nvSpPr>
          <p:spPr>
            <a:xfrm>
              <a:off x="3936" y="2004"/>
              <a:ext cx="145" cy="12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95" name="Shape 395"/>
            <p:cNvCxnSpPr/>
            <p:nvPr/>
          </p:nvCxnSpPr>
          <p:spPr>
            <a:xfrm>
              <a:off x="4070" y="2062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6" name="Shape 396"/>
            <p:cNvCxnSpPr/>
            <p:nvPr/>
          </p:nvCxnSpPr>
          <p:spPr>
            <a:xfrm rot="10800000" flipH="1">
              <a:off x="4070" y="1822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7" name="Shape 397"/>
            <p:cNvCxnSpPr/>
            <p:nvPr/>
          </p:nvCxnSpPr>
          <p:spPr>
            <a:xfrm>
              <a:off x="4070" y="1821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8" name="Shape 398"/>
            <p:cNvCxnSpPr/>
            <p:nvPr/>
          </p:nvCxnSpPr>
          <p:spPr>
            <a:xfrm rot="10800000" flipH="1">
              <a:off x="4070" y="1581"/>
              <a:ext cx="191" cy="23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4075" y="1560"/>
              <a:ext cx="191" cy="0"/>
            </a:xfrm>
            <a:prstGeom prst="straightConnector1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00" name="Shape 400"/>
            <p:cNvSpPr/>
            <p:nvPr/>
          </p:nvSpPr>
          <p:spPr>
            <a:xfrm>
              <a:off x="2592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2928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</a:p>
          </p:txBody>
        </p:sp>
        <p:sp>
          <p:nvSpPr>
            <p:cNvPr id="402" name="Shape 402"/>
            <p:cNvSpPr/>
            <p:nvPr/>
          </p:nvSpPr>
          <p:spPr>
            <a:xfrm>
              <a:off x="3936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</a:p>
          </p:txBody>
        </p:sp>
        <p:sp>
          <p:nvSpPr>
            <p:cNvPr id="403" name="Shape 403"/>
            <p:cNvSpPr/>
            <p:nvPr/>
          </p:nvSpPr>
          <p:spPr>
            <a:xfrm>
              <a:off x="3600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</a:p>
          </p:txBody>
        </p:sp>
        <p:sp>
          <p:nvSpPr>
            <p:cNvPr id="404" name="Shape 404"/>
            <p:cNvSpPr/>
            <p:nvPr/>
          </p:nvSpPr>
          <p:spPr>
            <a:xfrm>
              <a:off x="3263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</a:p>
          </p:txBody>
        </p:sp>
        <p:sp>
          <p:nvSpPr>
            <p:cNvPr id="405" name="Shape 405"/>
            <p:cNvSpPr/>
            <p:nvPr/>
          </p:nvSpPr>
          <p:spPr>
            <a:xfrm>
              <a:off x="4272" y="2447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zh-TW" sz="12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</a:p>
          </p:txBody>
        </p:sp>
      </p:grpSp>
      <p:grpSp>
        <p:nvGrpSpPr>
          <p:cNvPr id="406" name="Shape 406"/>
          <p:cNvGrpSpPr/>
          <p:nvPr/>
        </p:nvGrpSpPr>
        <p:grpSpPr>
          <a:xfrm>
            <a:off x="6366284" y="4584702"/>
            <a:ext cx="612775" cy="746121"/>
            <a:chOff x="3311" y="2784"/>
            <a:chExt cx="386" cy="469"/>
          </a:xfrm>
        </p:grpSpPr>
        <p:sp>
          <p:nvSpPr>
            <p:cNvPr id="407" name="Shape 407"/>
            <p:cNvSpPr/>
            <p:nvPr/>
          </p:nvSpPr>
          <p:spPr>
            <a:xfrm>
              <a:off x="3552" y="2831"/>
              <a:ext cx="145" cy="154"/>
            </a:xfrm>
            <a:prstGeom prst="can">
              <a:avLst>
                <a:gd name="adj" fmla="val 26541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Shape 408"/>
            <p:cNvSpPr/>
            <p:nvPr/>
          </p:nvSpPr>
          <p:spPr>
            <a:xfrm>
              <a:off x="3552" y="3071"/>
              <a:ext cx="145" cy="154"/>
            </a:xfrm>
            <a:prstGeom prst="can">
              <a:avLst>
                <a:gd name="adj" fmla="val 26541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3311" y="2784"/>
              <a:ext cx="386" cy="2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800" b="1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</a:t>
              </a:r>
              <a:r>
                <a:rPr lang="zh-TW" sz="1800" b="0" i="0" u="none" strike="noStrike" cap="none" baseline="-25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410" name="Shape 410"/>
            <p:cNvSpPr txBox="1"/>
            <p:nvPr/>
          </p:nvSpPr>
          <p:spPr>
            <a:xfrm>
              <a:off x="3311" y="3023"/>
              <a:ext cx="290" cy="2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800" b="1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</a:t>
              </a:r>
              <a:r>
                <a:rPr lang="zh-TW" sz="1800" b="0" i="0" u="none" strike="noStrike" cap="none" baseline="-25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411" name="Shape 411"/>
          <p:cNvSpPr txBox="1"/>
          <p:nvPr/>
        </p:nvSpPr>
        <p:spPr>
          <a:xfrm>
            <a:off x="612647" y="4676810"/>
            <a:ext cx="4037942" cy="1391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)=3/4, 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)=1/4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)=1/3, 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)=2/3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)=2/3, b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zh-TW" sz="2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)=1/3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 smtClean="0"/>
              <a:t>– Training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400" dirty="0" smtClean="0"/>
              <a:t>Initialization</a:t>
            </a: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100" dirty="0"/>
              <a:t>B</a:t>
            </a:r>
            <a:r>
              <a:rPr lang="en-US" altLang="zh-TW" sz="2100" dirty="0" smtClean="0"/>
              <a:t>ad initialization leads to local minimum with higher probability.</a:t>
            </a:r>
            <a:endParaRPr lang="en-US" altLang="zh-TW" dirty="0" smtClean="0">
              <a:solidFill>
                <a:schemeClr val="tx1"/>
              </a:solidFill>
              <a:latin typeface="+mn-lt"/>
            </a:endParaRPr>
          </a:p>
          <a:p>
            <a:pPr lvl="1" indent="-320040">
              <a:spcBef>
                <a:spcPts val="0"/>
              </a:spcBef>
              <a:buSzPct val="59999"/>
            </a:pPr>
            <a:endParaRPr lang="zh-TW" altLang="zh-TW" dirty="0">
              <a:solidFill>
                <a:schemeClr val="tx1"/>
              </a:solidFill>
              <a:latin typeface="+mn-lt"/>
            </a:endParaRPr>
          </a:p>
          <a:p>
            <a:pPr lvl="1" indent="-320040">
              <a:spcBef>
                <a:spcPts val="0"/>
              </a:spcBef>
              <a:buSzPct val="59999"/>
            </a:pPr>
            <a:endParaRPr lang="en-US" altLang="zh-TW" dirty="0" smtClean="0">
              <a:latin typeface="+mn-lt"/>
            </a:endParaRPr>
          </a:p>
          <a:p>
            <a:pPr lvl="0" indent="-320040">
              <a:spcBef>
                <a:spcPts val="0"/>
              </a:spcBef>
              <a:buSzPct val="59999"/>
            </a:pPr>
            <a:endParaRPr lang="en-US" altLang="zh-TW" dirty="0">
              <a:latin typeface="+mn-lt"/>
            </a:endParaRPr>
          </a:p>
          <a:p>
            <a:pPr lvl="0" indent="-320040">
              <a:spcBef>
                <a:spcPts val="0"/>
              </a:spcBef>
              <a:buSzPct val="59999"/>
            </a:pPr>
            <a:endParaRPr lang="zh-TW" sz="2900" b="0" i="0" u="none" strike="noStrike" cap="none" dirty="0">
              <a:solidFill>
                <a:schemeClr val="dk1"/>
              </a:solidFill>
              <a:latin typeface="+mn-lt"/>
              <a:sym typeface="Arial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062162" y="3807836"/>
            <a:ext cx="2233613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Model</a:t>
            </a:r>
          </a:p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Initialization:</a:t>
            </a:r>
          </a:p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Segmental K-means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014912" y="3807836"/>
            <a:ext cx="1728788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Model</a:t>
            </a:r>
          </a:p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Re-estimation:</a:t>
            </a:r>
          </a:p>
          <a:p>
            <a:pPr algn="ctr" eaLnBrk="1" hangingPunct="1"/>
            <a:r>
              <a:rPr lang="en-US" altLang="zh-TW" sz="1800" dirty="0">
                <a:latin typeface="Times New Roman" pitchFamily="18" charset="0"/>
              </a:rPr>
              <a:t>Baum-Welch</a:t>
            </a:r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4294187" y="445712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3503612" y="503179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2927350" y="553662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V="1">
            <a:off x="2927350" y="503179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>
            <a:off x="6094412" y="503179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H="1">
            <a:off x="5518150" y="553662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 flipV="1">
            <a:off x="5518150" y="503179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7975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Segmental K-means</a:t>
            </a:r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假設今天有四個人發出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這個音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Shape 532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 l="-32979" r="-32979"/>
          <a:stretch/>
        </p:blipFill>
        <p:spPr>
          <a:xfrm>
            <a:off x="898980" y="2362200"/>
            <a:ext cx="7580731" cy="4207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126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Acoustic Model </a:t>
            </a:r>
            <a:r>
              <a:rPr lang="en-US" altLang="zh-TW" dirty="0" smtClean="0"/>
              <a:t>– 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P(O|W)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compute P(O|W) 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7" name="Shape 287"/>
          <p:cNvGrpSpPr/>
          <p:nvPr/>
        </p:nvGrpSpPr>
        <p:grpSpPr>
          <a:xfrm>
            <a:off x="1214437" y="2714624"/>
            <a:ext cx="6848474" cy="2676525"/>
            <a:chOff x="1214413" y="2714619"/>
            <a:chExt cx="6847762" cy="2676243"/>
          </a:xfrm>
        </p:grpSpPr>
        <p:grpSp>
          <p:nvGrpSpPr>
            <p:cNvPr id="288" name="Shape 288"/>
            <p:cNvGrpSpPr/>
            <p:nvPr/>
          </p:nvGrpSpPr>
          <p:grpSpPr>
            <a:xfrm>
              <a:off x="1214413" y="2714619"/>
              <a:ext cx="6847762" cy="2214578"/>
              <a:chOff x="1356900" y="2571743"/>
              <a:chExt cx="6847762" cy="2214578"/>
            </a:xfrm>
          </p:grpSpPr>
          <p:pic>
            <p:nvPicPr>
              <p:cNvPr id="289" name="Shape 289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56900" y="2571743"/>
                <a:ext cx="6429809" cy="1143007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90" name="Shape 290"/>
              <p:cNvGrpSpPr/>
              <p:nvPr/>
            </p:nvGrpSpPr>
            <p:grpSpPr>
              <a:xfrm>
                <a:off x="1428728" y="3929065"/>
                <a:ext cx="6775935" cy="857256"/>
                <a:chOff x="1428728" y="4500569"/>
                <a:chExt cx="6775935" cy="857256"/>
              </a:xfrm>
            </p:grpSpPr>
            <p:pic>
              <p:nvPicPr>
                <p:cNvPr id="291" name="Shape 291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1428728" y="4514866"/>
                  <a:ext cx="1632399" cy="8429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2" name="Shape 292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3143240" y="4500569"/>
                  <a:ext cx="1632399" cy="8429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3" name="Shape 293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4868426" y="4500569"/>
                  <a:ext cx="1632399" cy="8429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4" name="Shape 294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6572264" y="4500569"/>
                  <a:ext cx="1632399" cy="8429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295" name="Shape 295"/>
            <p:cNvSpPr txBox="1"/>
            <p:nvPr/>
          </p:nvSpPr>
          <p:spPr>
            <a:xfrm>
              <a:off x="1857356" y="4929198"/>
              <a:ext cx="357189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ㄐ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3357553" y="4929198"/>
              <a:ext cx="990608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一ㄣ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5357817" y="4929198"/>
              <a:ext cx="357189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ㄊ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6858015" y="4857760"/>
              <a:ext cx="1143007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一ㄢ</a:t>
              </a:r>
            </a:p>
          </p:txBody>
        </p:sp>
      </p:grp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8759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altLang="zh-TW" dirty="0" smtClean="0">
                <a:solidFill>
                  <a:schemeClr val="dk1"/>
                </a:solidFill>
              </a:rPr>
              <a:t>1. Recap</a:t>
            </a:r>
          </a:p>
          <a:p>
            <a:pPr marR="0" lvl="0" algn="l" rtl="0"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altLang="zh-TW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altLang="zh-TW" dirty="0" smtClean="0">
                <a:solidFill>
                  <a:schemeClr val="dk1"/>
                </a:solidFill>
              </a:rPr>
              <a:t>Apply HMM to Acoustic Modeling</a:t>
            </a:r>
          </a:p>
          <a:p>
            <a:pPr marR="0" lvl="0" algn="l" rtl="0"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altLang="zh-TW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altLang="zh-TW" dirty="0" smtClean="0">
                <a:solidFill>
                  <a:schemeClr val="dk1"/>
                </a:solidFill>
              </a:rPr>
              <a:t>Acoustic Training</a:t>
            </a:r>
          </a:p>
          <a:p>
            <a:pPr marR="0" lvl="0" algn="l" rtl="0"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altLang="zh-TW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Homework</a:t>
            </a:r>
            <a:endParaRPr lang="zh-TW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altLang="zh-TW" sz="4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 lang="zh-TW" sz="4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zh-TW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737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15" y="4812470"/>
            <a:ext cx="6753225" cy="1762125"/>
          </a:xfrm>
          <a:prstGeom prst="rect">
            <a:avLst/>
          </a:prstGeom>
        </p:spPr>
      </p:pic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Monophone vs. triphone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40080" marR="0" lvl="1" indent="-28448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Monophone</a:t>
            </a:r>
          </a:p>
          <a:p>
            <a:pPr marL="640080" marR="0" lvl="2" indent="-5080" algn="l" rtl="0">
              <a:spcBef>
                <a:spcPts val="5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altLang="zh-TW" sz="2100" dirty="0" smtClean="0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altLang="zh-TW" sz="21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onsider only one phone information per model</a:t>
            </a:r>
            <a:endParaRPr lang="zh-TW" sz="21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Triphone</a:t>
            </a:r>
          </a:p>
          <a:p>
            <a:pPr marL="640080" marR="0" lvl="2" indent="-5080" algn="l" rtl="0">
              <a:spcBef>
                <a:spcPts val="5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altLang="zh-TW" sz="2100" dirty="0" smtClean="0">
                <a:latin typeface="Times New Roman"/>
                <a:ea typeface="Times New Roman"/>
                <a:cs typeface="Times New Roman"/>
                <a:sym typeface="Times New Roman"/>
              </a:rPr>
              <a:t>Consider both left and right neighboring phones</a:t>
            </a:r>
            <a:endParaRPr lang="en-US" altLang="zh-TW" sz="21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0080" marR="0" lvl="2" indent="-5080" algn="l" rtl="0">
              <a:spcBef>
                <a:spcPts val="5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1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60)</a:t>
            </a:r>
            <a:r>
              <a:rPr lang="zh-TW" sz="2100" b="0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216,000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74" name="Picture 2" descr="Image result for ç¥å¥å¯¶è² å°ç£æª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84" y="1715508"/>
            <a:ext cx="1638185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ç¥å¥å¯¶è² å°ç£æª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84" y="3002972"/>
            <a:ext cx="1638185" cy="163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Triphone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1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phone model taking into consideration both left and right neighboring phones               </a:t>
            </a:r>
            <a:r>
              <a:rPr lang="zh-TW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(60)</a:t>
            </a:r>
            <a:r>
              <a:rPr lang="zh-TW" sz="20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→ 216,000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8" name="Shape 428"/>
          <p:cNvGrpSpPr/>
          <p:nvPr/>
        </p:nvGrpSpPr>
        <p:grpSpPr>
          <a:xfrm>
            <a:off x="487362" y="2446044"/>
            <a:ext cx="8405812" cy="2808287"/>
            <a:chOff x="286" y="928"/>
            <a:chExt cx="5295" cy="1769"/>
          </a:xfrm>
        </p:grpSpPr>
        <p:grpSp>
          <p:nvGrpSpPr>
            <p:cNvPr id="429" name="Shape 429"/>
            <p:cNvGrpSpPr/>
            <p:nvPr/>
          </p:nvGrpSpPr>
          <p:grpSpPr>
            <a:xfrm>
              <a:off x="407" y="1456"/>
              <a:ext cx="5175" cy="1242"/>
              <a:chOff x="407" y="1456"/>
              <a:chExt cx="5175" cy="1242"/>
            </a:xfrm>
          </p:grpSpPr>
          <p:pic>
            <p:nvPicPr>
              <p:cNvPr id="430" name="Shape 430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432" y="1456"/>
                <a:ext cx="1895" cy="927"/>
              </a:xfrm>
              <a:prstGeom prst="rect">
                <a:avLst/>
              </a:prstGeom>
              <a:noFill/>
              <a:ln w="38100" cap="flat" cmpd="sng">
                <a:solidFill>
                  <a:srgbClr val="FFCCF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pic>
          <p:sp>
            <p:nvSpPr>
              <p:cNvPr id="431" name="Shape 431"/>
              <p:cNvSpPr txBox="1"/>
              <p:nvPr/>
            </p:nvSpPr>
            <p:spPr>
              <a:xfrm>
                <a:off x="407" y="2410"/>
                <a:ext cx="1848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zh-TW" sz="2400" b="1" i="1" u="none" strike="noStrike" cap="none">
                    <a:solidFill>
                      <a:srgbClr val="00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Generalized Triphone</a:t>
                </a:r>
              </a:p>
            </p:txBody>
          </p:sp>
          <p:pic>
            <p:nvPicPr>
              <p:cNvPr id="432" name="Shape 43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574" y="1456"/>
                <a:ext cx="1120" cy="911"/>
              </a:xfrm>
              <a:prstGeom prst="rect">
                <a:avLst/>
              </a:prstGeom>
              <a:noFill/>
              <a:ln w="38100" cap="flat" cmpd="sng">
                <a:solidFill>
                  <a:srgbClr val="FFCCF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pic>
          <p:sp>
            <p:nvSpPr>
              <p:cNvPr id="433" name="Shape 433"/>
              <p:cNvSpPr txBox="1"/>
              <p:nvPr/>
            </p:nvSpPr>
            <p:spPr>
              <a:xfrm>
                <a:off x="2750" y="2392"/>
                <a:ext cx="2832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zh-TW" sz="2400" b="1" i="1" u="none" strike="noStrike" cap="none">
                    <a:solidFill>
                      <a:srgbClr val="000066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Shared Distribution Model (SDM)</a:t>
                </a:r>
              </a:p>
            </p:txBody>
          </p:sp>
        </p:grpSp>
        <p:sp>
          <p:nvSpPr>
            <p:cNvPr id="434" name="Shape 434"/>
            <p:cNvSpPr txBox="1"/>
            <p:nvPr/>
          </p:nvSpPr>
          <p:spPr>
            <a:xfrm>
              <a:off x="286" y="928"/>
              <a:ext cx="2177" cy="2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180975" marR="0" lvl="0" indent="-180975" algn="l" rtl="0">
                <a:spcBef>
                  <a:spcPts val="0"/>
                </a:spcBef>
                <a:buClr>
                  <a:schemeClr val="dk1"/>
                </a:buClr>
                <a:buSzPct val="100000"/>
                <a:buFont typeface="Times New Roman"/>
                <a:buChar char="•"/>
              </a:pPr>
              <a:r>
                <a:rPr lang="zh-TW" sz="24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Sharing at Model Level</a:t>
              </a:r>
            </a:p>
          </p:txBody>
        </p:sp>
        <p:sp>
          <p:nvSpPr>
            <p:cNvPr id="435" name="Shape 435"/>
            <p:cNvSpPr txBox="1"/>
            <p:nvPr/>
          </p:nvSpPr>
          <p:spPr>
            <a:xfrm>
              <a:off x="3151" y="931"/>
              <a:ext cx="2177" cy="2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180975" marR="0" lvl="0" indent="-180975" algn="l" rtl="0">
                <a:spcBef>
                  <a:spcPts val="0"/>
                </a:spcBef>
                <a:buClr>
                  <a:schemeClr val="dk1"/>
                </a:buClr>
                <a:buSzPct val="100000"/>
                <a:buFont typeface="Times New Roman"/>
                <a:buChar char="•"/>
              </a:pPr>
              <a:r>
                <a:rPr lang="zh-TW" sz="24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Sharing at State Level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72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zh-TW" sz="33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Tri-phone Models with Decision Trees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4294967295"/>
          </p:nvPr>
        </p:nvSpPr>
        <p:spPr>
          <a:xfrm>
            <a:off x="5095875" y="5141912"/>
            <a:ext cx="4048125" cy="1600199"/>
          </a:xfrm>
          <a:prstGeom prst="rect">
            <a:avLst/>
          </a:prstGeom>
          <a:solidFill>
            <a:srgbClr val="CCECFF">
              <a:alpha val="49803"/>
            </a:srgbClr>
          </a:solidFill>
          <a:ln w="19050" cap="flat" cmpd="sng">
            <a:solidFill>
              <a:srgbClr val="00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Questions: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1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12: Is left context a vowel?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1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24: Is left context a back-vowel?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1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30: Is left context a low-vowel?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1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32: Is left context a rounded-vowel?</a:t>
            </a:r>
          </a:p>
        </p:txBody>
      </p:sp>
      <p:grpSp>
        <p:nvGrpSpPr>
          <p:cNvPr id="442" name="Shape 442"/>
          <p:cNvGrpSpPr/>
          <p:nvPr/>
        </p:nvGrpSpPr>
        <p:grpSpPr>
          <a:xfrm>
            <a:off x="1138238" y="2798763"/>
            <a:ext cx="3743324" cy="3821111"/>
            <a:chOff x="1111250" y="1482725"/>
            <a:chExt cx="3743324" cy="3821112"/>
          </a:xfrm>
        </p:grpSpPr>
        <p:sp>
          <p:nvSpPr>
            <p:cNvPr id="443" name="Shape 443"/>
            <p:cNvSpPr/>
            <p:nvPr/>
          </p:nvSpPr>
          <p:spPr>
            <a:xfrm>
              <a:off x="2436813" y="148272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1844675" y="20066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30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3140075" y="2006600"/>
              <a:ext cx="669925" cy="304799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sil-b+u</a:t>
              </a:r>
            </a:p>
          </p:txBody>
        </p:sp>
        <p:sp>
          <p:nvSpPr>
            <p:cNvPr id="446" name="Shape 446"/>
            <p:cNvSpPr/>
            <p:nvPr/>
          </p:nvSpPr>
          <p:spPr>
            <a:xfrm>
              <a:off x="1185862" y="2540000"/>
              <a:ext cx="633412" cy="661988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a-b+u</a:t>
              </a:r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o-b+u</a:t>
              </a:r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y-b+u</a:t>
              </a:r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Y-b+u</a:t>
              </a:r>
            </a:p>
          </p:txBody>
        </p:sp>
        <p:sp>
          <p:nvSpPr>
            <p:cNvPr id="447" name="Shape 447"/>
            <p:cNvSpPr/>
            <p:nvPr/>
          </p:nvSpPr>
          <p:spPr>
            <a:xfrm>
              <a:off x="2514600" y="2540000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32</a:t>
              </a:r>
            </a:p>
          </p:txBody>
        </p:sp>
        <p:sp>
          <p:nvSpPr>
            <p:cNvPr id="448" name="Shape 448"/>
            <p:cNvSpPr/>
            <p:nvPr/>
          </p:nvSpPr>
          <p:spPr>
            <a:xfrm>
              <a:off x="1905000" y="32258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46</a:t>
              </a:r>
            </a:p>
          </p:txBody>
        </p:sp>
        <p:sp>
          <p:nvSpPr>
            <p:cNvPr id="449" name="Shape 449"/>
            <p:cNvSpPr/>
            <p:nvPr/>
          </p:nvSpPr>
          <p:spPr>
            <a:xfrm>
              <a:off x="3444875" y="32258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42</a:t>
              </a:r>
            </a:p>
          </p:txBody>
        </p:sp>
        <p:sp>
          <p:nvSpPr>
            <p:cNvPr id="450" name="Shape 450"/>
            <p:cNvSpPr/>
            <p:nvPr/>
          </p:nvSpPr>
          <p:spPr>
            <a:xfrm>
              <a:off x="1111250" y="3863975"/>
              <a:ext cx="744537" cy="276224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U-b+u</a:t>
              </a:r>
            </a:p>
          </p:txBody>
        </p:sp>
        <p:sp>
          <p:nvSpPr>
            <p:cNvPr id="451" name="Shape 451"/>
            <p:cNvSpPr/>
            <p:nvPr/>
          </p:nvSpPr>
          <p:spPr>
            <a:xfrm>
              <a:off x="2074863" y="3863975"/>
              <a:ext cx="744537" cy="276224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u-b+u</a:t>
              </a:r>
            </a:p>
          </p:txBody>
        </p:sp>
        <p:sp>
          <p:nvSpPr>
            <p:cNvPr id="452" name="Shape 452"/>
            <p:cNvSpPr/>
            <p:nvPr/>
          </p:nvSpPr>
          <p:spPr>
            <a:xfrm>
              <a:off x="4059237" y="3857625"/>
              <a:ext cx="795337" cy="263525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i-b+u</a:t>
              </a:r>
            </a:p>
          </p:txBody>
        </p:sp>
        <p:sp>
          <p:nvSpPr>
            <p:cNvPr id="453" name="Shape 453"/>
            <p:cNvSpPr/>
            <p:nvPr/>
          </p:nvSpPr>
          <p:spPr>
            <a:xfrm>
              <a:off x="3014663" y="38354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24</a:t>
              </a:r>
            </a:p>
          </p:txBody>
        </p:sp>
        <p:sp>
          <p:nvSpPr>
            <p:cNvPr id="454" name="Shape 454"/>
            <p:cNvSpPr/>
            <p:nvPr/>
          </p:nvSpPr>
          <p:spPr>
            <a:xfrm>
              <a:off x="2328863" y="4346575"/>
              <a:ext cx="793749" cy="304799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e-b+u</a:t>
              </a:r>
            </a:p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r-b+u</a:t>
              </a:r>
            </a:p>
          </p:txBody>
        </p:sp>
        <p:sp>
          <p:nvSpPr>
            <p:cNvPr id="455" name="Shape 455"/>
            <p:cNvSpPr/>
            <p:nvPr/>
          </p:nvSpPr>
          <p:spPr>
            <a:xfrm>
              <a:off x="3567112" y="434657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50</a:t>
              </a:r>
            </a:p>
          </p:txBody>
        </p:sp>
        <p:sp>
          <p:nvSpPr>
            <p:cNvPr id="456" name="Shape 456"/>
            <p:cNvSpPr/>
            <p:nvPr/>
          </p:nvSpPr>
          <p:spPr>
            <a:xfrm>
              <a:off x="3057525" y="4973637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N-b+u</a:t>
              </a:r>
            </a:p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M-b+u</a:t>
              </a:r>
            </a:p>
          </p:txBody>
        </p:sp>
        <p:sp>
          <p:nvSpPr>
            <p:cNvPr id="457" name="Shape 457"/>
            <p:cNvSpPr/>
            <p:nvPr/>
          </p:nvSpPr>
          <p:spPr>
            <a:xfrm>
              <a:off x="4054475" y="4973637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E-b+u</a:t>
              </a:r>
            </a:p>
          </p:txBody>
        </p:sp>
        <p:cxnSp>
          <p:nvCxnSpPr>
            <p:cNvPr id="458" name="Shape 458"/>
            <p:cNvCxnSpPr/>
            <p:nvPr/>
          </p:nvCxnSpPr>
          <p:spPr>
            <a:xfrm flipH="1">
              <a:off x="2209800" y="1817688"/>
              <a:ext cx="581024" cy="20954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59" name="Shape 459"/>
            <p:cNvCxnSpPr/>
            <p:nvPr/>
          </p:nvCxnSpPr>
          <p:spPr>
            <a:xfrm>
              <a:off x="2790825" y="1808163"/>
              <a:ext cx="623887" cy="20478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0" name="Shape 460"/>
            <p:cNvCxnSpPr/>
            <p:nvPr/>
          </p:nvCxnSpPr>
          <p:spPr>
            <a:xfrm flipH="1">
              <a:off x="1524000" y="2332038"/>
              <a:ext cx="685799" cy="207961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1" name="Shape 461"/>
            <p:cNvCxnSpPr/>
            <p:nvPr/>
          </p:nvCxnSpPr>
          <p:spPr>
            <a:xfrm>
              <a:off x="2209800" y="2332038"/>
              <a:ext cx="685799" cy="20954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2" name="Shape 462"/>
            <p:cNvCxnSpPr/>
            <p:nvPr/>
          </p:nvCxnSpPr>
          <p:spPr>
            <a:xfrm flipH="1">
              <a:off x="2244725" y="2865438"/>
              <a:ext cx="650874" cy="36036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3" name="Shape 463"/>
            <p:cNvCxnSpPr/>
            <p:nvPr/>
          </p:nvCxnSpPr>
          <p:spPr>
            <a:xfrm>
              <a:off x="2895600" y="2865438"/>
              <a:ext cx="838199" cy="36036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4" name="Shape 464"/>
            <p:cNvCxnSpPr/>
            <p:nvPr/>
          </p:nvCxnSpPr>
          <p:spPr>
            <a:xfrm flipH="1">
              <a:off x="1487487" y="3541712"/>
              <a:ext cx="639762" cy="328611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5" name="Shape 465"/>
            <p:cNvCxnSpPr/>
            <p:nvPr/>
          </p:nvCxnSpPr>
          <p:spPr>
            <a:xfrm>
              <a:off x="2149475" y="3543300"/>
              <a:ext cx="411163" cy="317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6" name="Shape 466"/>
            <p:cNvCxnSpPr/>
            <p:nvPr/>
          </p:nvCxnSpPr>
          <p:spPr>
            <a:xfrm flipH="1">
              <a:off x="3387724" y="3551237"/>
              <a:ext cx="422275" cy="29527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7" name="Shape 467"/>
            <p:cNvCxnSpPr/>
            <p:nvPr/>
          </p:nvCxnSpPr>
          <p:spPr>
            <a:xfrm>
              <a:off x="3810000" y="3551237"/>
              <a:ext cx="457200" cy="30638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8" name="Shape 468"/>
            <p:cNvCxnSpPr/>
            <p:nvPr/>
          </p:nvCxnSpPr>
          <p:spPr>
            <a:xfrm flipH="1">
              <a:off x="2920999" y="4162425"/>
              <a:ext cx="446088" cy="18256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69" name="Shape 469"/>
            <p:cNvCxnSpPr/>
            <p:nvPr/>
          </p:nvCxnSpPr>
          <p:spPr>
            <a:xfrm>
              <a:off x="3389312" y="4162425"/>
              <a:ext cx="427037" cy="2016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70" name="Shape 470"/>
            <p:cNvCxnSpPr/>
            <p:nvPr/>
          </p:nvCxnSpPr>
          <p:spPr>
            <a:xfrm flipH="1">
              <a:off x="3505199" y="4673600"/>
              <a:ext cx="450850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71" name="Shape 471"/>
            <p:cNvCxnSpPr/>
            <p:nvPr/>
          </p:nvCxnSpPr>
          <p:spPr>
            <a:xfrm>
              <a:off x="3962400" y="4673600"/>
              <a:ext cx="457200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472" name="Shape 472"/>
            <p:cNvSpPr txBox="1"/>
            <p:nvPr/>
          </p:nvSpPr>
          <p:spPr>
            <a:xfrm>
              <a:off x="1981200" y="1630362"/>
              <a:ext cx="685799" cy="32067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500" b="1" i="0" u="none" strike="noStrike" cap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yes</a:t>
              </a:r>
            </a:p>
          </p:txBody>
        </p:sp>
        <p:sp>
          <p:nvSpPr>
            <p:cNvPr id="473" name="Shape 473"/>
            <p:cNvSpPr txBox="1"/>
            <p:nvPr/>
          </p:nvSpPr>
          <p:spPr>
            <a:xfrm>
              <a:off x="3276600" y="1630362"/>
              <a:ext cx="685799" cy="32067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500" b="1" i="0" u="none" strike="noStrike" cap="non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</a:t>
              </a:r>
            </a:p>
          </p:txBody>
        </p:sp>
      </p:grpSp>
      <p:sp>
        <p:nvSpPr>
          <p:cNvPr id="474" name="Shape 474"/>
          <p:cNvSpPr txBox="1"/>
          <p:nvPr/>
        </p:nvSpPr>
        <p:spPr>
          <a:xfrm>
            <a:off x="251519" y="1422804"/>
            <a:ext cx="1440160" cy="120032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75" name="Shape 475"/>
          <p:cNvSpPr/>
          <p:nvPr/>
        </p:nvSpPr>
        <p:spPr>
          <a:xfrm>
            <a:off x="1663700" y="1449387"/>
            <a:ext cx="288925" cy="939799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2098675" y="1739900"/>
            <a:ext cx="431799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2700338" y="1592262"/>
            <a:ext cx="395287" cy="395287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3311525" y="1592262"/>
            <a:ext cx="396874" cy="395287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4533900" y="1590675"/>
            <a:ext cx="396874" cy="395288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3924300" y="1590675"/>
            <a:ext cx="395288" cy="396874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1" name="Shape 481"/>
          <p:cNvCxnSpPr>
            <a:stCxn id="477" idx="6"/>
            <a:endCxn id="478" idx="2"/>
          </p:cNvCxnSpPr>
          <p:nvPr/>
        </p:nvCxnSpPr>
        <p:spPr>
          <a:xfrm>
            <a:off x="3095625" y="1789906"/>
            <a:ext cx="216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>
            <a:off x="3708400" y="1789113"/>
            <a:ext cx="2158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>
            <a:off x="4335462" y="1797050"/>
            <a:ext cx="2158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4" name="Shape 484"/>
          <p:cNvCxnSpPr/>
          <p:nvPr/>
        </p:nvCxnSpPr>
        <p:spPr>
          <a:xfrm>
            <a:off x="2627313" y="1520825"/>
            <a:ext cx="0" cy="9001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>
            <a:off x="3201988" y="1520825"/>
            <a:ext cx="0" cy="9001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2101850" y="2417763"/>
            <a:ext cx="533399" cy="55086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87" name="Shape 487"/>
          <p:cNvCxnSpPr>
            <a:endCxn id="473" idx="0"/>
          </p:cNvCxnSpPr>
          <p:nvPr/>
        </p:nvCxnSpPr>
        <p:spPr>
          <a:xfrm>
            <a:off x="3187787" y="2406700"/>
            <a:ext cx="458700" cy="5397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88" name="Shape 488"/>
          <p:cNvCxnSpPr/>
          <p:nvPr/>
        </p:nvCxnSpPr>
        <p:spPr>
          <a:xfrm>
            <a:off x="4427537" y="1506537"/>
            <a:ext cx="0" cy="90011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89" name="Shape 489"/>
          <p:cNvCxnSpPr/>
          <p:nvPr/>
        </p:nvCxnSpPr>
        <p:spPr>
          <a:xfrm>
            <a:off x="5076825" y="1508125"/>
            <a:ext cx="0" cy="9001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0" name="Shape 490"/>
          <p:cNvCxnSpPr/>
          <p:nvPr/>
        </p:nvCxnSpPr>
        <p:spPr>
          <a:xfrm>
            <a:off x="4427537" y="2405063"/>
            <a:ext cx="249237" cy="26669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1" name="Shape 491"/>
          <p:cNvCxnSpPr/>
          <p:nvPr/>
        </p:nvCxnSpPr>
        <p:spPr>
          <a:xfrm flipH="1">
            <a:off x="4397374" y="2671763"/>
            <a:ext cx="288925" cy="276224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492" name="Shape 492"/>
          <p:cNvGrpSpPr/>
          <p:nvPr/>
        </p:nvGrpSpPr>
        <p:grpSpPr>
          <a:xfrm>
            <a:off x="4140199" y="2760663"/>
            <a:ext cx="3019424" cy="2181225"/>
            <a:chOff x="4343610" y="2616515"/>
            <a:chExt cx="3018992" cy="2181454"/>
          </a:xfrm>
        </p:grpSpPr>
        <p:sp>
          <p:nvSpPr>
            <p:cNvPr id="493" name="Shape 493"/>
            <p:cNvSpPr/>
            <p:nvPr/>
          </p:nvSpPr>
          <p:spPr>
            <a:xfrm>
              <a:off x="5135660" y="2616515"/>
              <a:ext cx="288883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Shape 494"/>
            <p:cNvSpPr/>
            <p:nvPr/>
          </p:nvSpPr>
          <p:spPr>
            <a:xfrm>
              <a:off x="4703921" y="2997555"/>
              <a:ext cx="287295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5711839" y="2999141"/>
              <a:ext cx="287296" cy="287368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4343610" y="3359542"/>
              <a:ext cx="287296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Shape 497"/>
            <p:cNvSpPr/>
            <p:nvPr/>
          </p:nvSpPr>
          <p:spPr>
            <a:xfrm>
              <a:off x="5064232" y="3359542"/>
              <a:ext cx="287296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Shape 498"/>
            <p:cNvSpPr/>
            <p:nvPr/>
          </p:nvSpPr>
          <p:spPr>
            <a:xfrm>
              <a:off x="5424544" y="3359542"/>
              <a:ext cx="287295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Shape 499"/>
            <p:cNvSpPr/>
            <p:nvPr/>
          </p:nvSpPr>
          <p:spPr>
            <a:xfrm>
              <a:off x="6111832" y="3348428"/>
              <a:ext cx="287296" cy="287368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Shape 500"/>
            <p:cNvSpPr/>
            <p:nvPr/>
          </p:nvSpPr>
          <p:spPr>
            <a:xfrm>
              <a:off x="5651523" y="3716767"/>
              <a:ext cx="288883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Shape 501"/>
            <p:cNvSpPr/>
            <p:nvPr/>
          </p:nvSpPr>
          <p:spPr>
            <a:xfrm>
              <a:off x="6673728" y="3723117"/>
              <a:ext cx="287296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Shape 502"/>
            <p:cNvSpPr/>
            <p:nvPr/>
          </p:nvSpPr>
          <p:spPr>
            <a:xfrm>
              <a:off x="5254705" y="4091457"/>
              <a:ext cx="287296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>
              <a:off x="6011835" y="4077167"/>
              <a:ext cx="288883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>
              <a:off x="6372146" y="4077167"/>
              <a:ext cx="287296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Shape 505"/>
            <p:cNvSpPr/>
            <p:nvPr/>
          </p:nvSpPr>
          <p:spPr>
            <a:xfrm>
              <a:off x="7075307" y="4077167"/>
              <a:ext cx="287295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6" name="Shape 506"/>
            <p:cNvCxnSpPr>
              <a:stCxn id="493" idx="3"/>
              <a:endCxn id="494" idx="7"/>
            </p:cNvCxnSpPr>
            <p:nvPr/>
          </p:nvCxnSpPr>
          <p:spPr>
            <a:xfrm flipH="1">
              <a:off x="4949067" y="2861798"/>
              <a:ext cx="228900" cy="177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7" name="Shape 507"/>
            <p:cNvCxnSpPr>
              <a:stCxn id="493" idx="5"/>
              <a:endCxn id="495" idx="1"/>
            </p:cNvCxnSpPr>
            <p:nvPr/>
          </p:nvCxnSpPr>
          <p:spPr>
            <a:xfrm>
              <a:off x="5382238" y="2861798"/>
              <a:ext cx="371700" cy="179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Shape 508"/>
            <p:cNvCxnSpPr>
              <a:stCxn id="494" idx="3"/>
              <a:endCxn id="496" idx="7"/>
            </p:cNvCxnSpPr>
            <p:nvPr/>
          </p:nvCxnSpPr>
          <p:spPr>
            <a:xfrm flipH="1">
              <a:off x="4588795" y="3242838"/>
              <a:ext cx="157200" cy="158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Shape 509"/>
            <p:cNvCxnSpPr>
              <a:stCxn id="494" idx="5"/>
              <a:endCxn id="497" idx="1"/>
            </p:cNvCxnSpPr>
            <p:nvPr/>
          </p:nvCxnSpPr>
          <p:spPr>
            <a:xfrm>
              <a:off x="4949144" y="3242838"/>
              <a:ext cx="157200" cy="158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Shape 510"/>
            <p:cNvCxnSpPr>
              <a:stCxn id="495" idx="3"/>
              <a:endCxn id="498" idx="7"/>
            </p:cNvCxnSpPr>
            <p:nvPr/>
          </p:nvCxnSpPr>
          <p:spPr>
            <a:xfrm flipH="1">
              <a:off x="5669613" y="3244425"/>
              <a:ext cx="84300" cy="157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Shape 511"/>
            <p:cNvCxnSpPr>
              <a:stCxn id="495" idx="5"/>
              <a:endCxn id="499" idx="1"/>
            </p:cNvCxnSpPr>
            <p:nvPr/>
          </p:nvCxnSpPr>
          <p:spPr>
            <a:xfrm>
              <a:off x="5957063" y="3244425"/>
              <a:ext cx="196800" cy="146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Shape 512"/>
            <p:cNvCxnSpPr>
              <a:stCxn id="499" idx="3"/>
              <a:endCxn id="500" idx="7"/>
            </p:cNvCxnSpPr>
            <p:nvPr/>
          </p:nvCxnSpPr>
          <p:spPr>
            <a:xfrm flipH="1">
              <a:off x="5898006" y="3593712"/>
              <a:ext cx="255900" cy="165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Shape 513"/>
            <p:cNvCxnSpPr>
              <a:stCxn id="499" idx="5"/>
            </p:cNvCxnSpPr>
            <p:nvPr/>
          </p:nvCxnSpPr>
          <p:spPr>
            <a:xfrm>
              <a:off x="6357056" y="3593712"/>
              <a:ext cx="360299" cy="153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Shape 514"/>
            <p:cNvCxnSpPr>
              <a:stCxn id="500" idx="3"/>
            </p:cNvCxnSpPr>
            <p:nvPr/>
          </p:nvCxnSpPr>
          <p:spPr>
            <a:xfrm flipH="1">
              <a:off x="5463729" y="3963405"/>
              <a:ext cx="230100" cy="157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Shape 515"/>
            <p:cNvCxnSpPr>
              <a:stCxn id="500" idx="5"/>
              <a:endCxn id="503" idx="1"/>
            </p:cNvCxnSpPr>
            <p:nvPr/>
          </p:nvCxnSpPr>
          <p:spPr>
            <a:xfrm>
              <a:off x="5898101" y="3963405"/>
              <a:ext cx="156000" cy="156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Shape 516"/>
            <p:cNvCxnSpPr>
              <a:stCxn id="501" idx="3"/>
            </p:cNvCxnSpPr>
            <p:nvPr/>
          </p:nvCxnSpPr>
          <p:spPr>
            <a:xfrm flipH="1">
              <a:off x="6582301" y="3969756"/>
              <a:ext cx="133500" cy="114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Shape 517"/>
            <p:cNvCxnSpPr>
              <a:stCxn id="501" idx="5"/>
              <a:endCxn id="505" idx="1"/>
            </p:cNvCxnSpPr>
            <p:nvPr/>
          </p:nvCxnSpPr>
          <p:spPr>
            <a:xfrm>
              <a:off x="6918951" y="3969756"/>
              <a:ext cx="198600" cy="149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18" name="Shape 518"/>
            <p:cNvSpPr/>
            <p:nvPr/>
          </p:nvSpPr>
          <p:spPr>
            <a:xfrm>
              <a:off x="6080087" y="4509014"/>
              <a:ext cx="287296" cy="287367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Shape 519"/>
            <p:cNvSpPr/>
            <p:nvPr/>
          </p:nvSpPr>
          <p:spPr>
            <a:xfrm>
              <a:off x="6841978" y="4509014"/>
              <a:ext cx="287296" cy="288955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0" name="Shape 520"/>
            <p:cNvCxnSpPr>
              <a:stCxn id="504" idx="3"/>
              <a:endCxn id="518" idx="0"/>
            </p:cNvCxnSpPr>
            <p:nvPr/>
          </p:nvCxnSpPr>
          <p:spPr>
            <a:xfrm flipH="1">
              <a:off x="6223719" y="4323806"/>
              <a:ext cx="190500" cy="185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Shape 521"/>
            <p:cNvCxnSpPr>
              <a:stCxn id="504" idx="5"/>
              <a:endCxn id="519" idx="0"/>
            </p:cNvCxnSpPr>
            <p:nvPr/>
          </p:nvCxnSpPr>
          <p:spPr>
            <a:xfrm>
              <a:off x="6617369" y="4323806"/>
              <a:ext cx="368400" cy="185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22" name="Shape 522"/>
          <p:cNvSpPr/>
          <p:nvPr/>
        </p:nvSpPr>
        <p:spPr>
          <a:xfrm>
            <a:off x="5148262" y="1589087"/>
            <a:ext cx="395287" cy="396874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3" name="Shape 523"/>
          <p:cNvCxnSpPr/>
          <p:nvPr/>
        </p:nvCxnSpPr>
        <p:spPr>
          <a:xfrm>
            <a:off x="4943475" y="1797050"/>
            <a:ext cx="2158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4" name="Shape 524"/>
          <p:cNvCxnSpPr/>
          <p:nvPr/>
        </p:nvCxnSpPr>
        <p:spPr>
          <a:xfrm>
            <a:off x="5076825" y="2406650"/>
            <a:ext cx="298450" cy="28733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5" name="Shape 525"/>
          <p:cNvSpPr/>
          <p:nvPr/>
        </p:nvSpPr>
        <p:spPr>
          <a:xfrm>
            <a:off x="0" y="844203"/>
            <a:ext cx="9144000" cy="42544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282575" marR="0" lvl="0" indent="-282575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∙"/>
            </a:pPr>
            <a:r>
              <a:rPr lang="zh-TW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Example: “( _ ‒ ) b ( +_ )”</a:t>
            </a:r>
          </a:p>
        </p:txBody>
      </p:sp>
      <p:cxnSp>
        <p:nvCxnSpPr>
          <p:cNvPr id="526" name="Shape 526"/>
          <p:cNvCxnSpPr>
            <a:endCxn id="443" idx="0"/>
          </p:cNvCxnSpPr>
          <p:nvPr/>
        </p:nvCxnSpPr>
        <p:spPr>
          <a:xfrm flipH="1">
            <a:off x="2836069" y="2538363"/>
            <a:ext cx="204900" cy="2604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03.mono.train.sh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05.tree.build.sh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06.tri.train.sh</a:t>
            </a:r>
          </a:p>
        </p:txBody>
      </p:sp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Acoustic Model Training</a:t>
            </a:r>
          </a:p>
        </p:txBody>
      </p:sp>
      <p:sp>
        <p:nvSpPr>
          <p:cNvPr id="539" name="Shape 539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zh-TW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Training steps</a:t>
            </a:r>
          </a:p>
        </p:txBody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features(previous section)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monophone model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</a:t>
            </a: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 model to build decision 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tree</a:t>
            </a:r>
            <a:r>
              <a:rPr lang="en-US" alt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(for </a:t>
            </a: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triphone).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triphone model</a:t>
            </a:r>
          </a:p>
        </p:txBody>
      </p:sp>
    </p:spTree>
    <p:extLst>
      <p:ext uri="{BB962C8B-B14F-4D97-AF65-F5344CB8AC3E}">
        <p14:creationId xmlns:p14="http://schemas.microsoft.com/office/powerpoint/2010/main" val="3302267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Training steps</a:t>
            </a:r>
          </a:p>
        </p:txBody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r>
              <a:rPr lang="en-US" alt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(last time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zh-TW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monophone model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a. gmm-init-mono		</a:t>
            </a:r>
            <a:r>
              <a:rPr lang="en-US" altLang="zh-TW" sz="2000" dirty="0">
                <a:solidFill>
                  <a:schemeClr val="accent2"/>
                </a:solidFill>
              </a:rPr>
              <a:t>I</a:t>
            </a:r>
            <a:r>
              <a:rPr lang="zh-TW" sz="2000" b="0" i="0" u="none" strike="noStrike" cap="none" dirty="0" smtClean="0">
                <a:solidFill>
                  <a:schemeClr val="accent2"/>
                </a:solidFill>
                <a:sym typeface="Arial"/>
              </a:rPr>
              <a:t>nitial</a:t>
            </a:r>
            <a:r>
              <a:rPr lang="en-US" altLang="zh-TW" sz="2000" b="0" i="0" u="none" strike="noStrike" cap="none" dirty="0" err="1" smtClean="0">
                <a:solidFill>
                  <a:schemeClr val="accent2"/>
                </a:solidFill>
                <a:sym typeface="Arial"/>
              </a:rPr>
              <a:t>ize</a:t>
            </a:r>
            <a:r>
              <a:rPr lang="zh-TW" sz="2000" b="0" i="0" u="none" strike="noStrike" cap="none" dirty="0" smtClean="0">
                <a:solidFill>
                  <a:schemeClr val="accent2"/>
                </a:solidFill>
                <a:sym typeface="Arial"/>
              </a:rPr>
              <a:t> </a:t>
            </a:r>
            <a:r>
              <a:rPr lang="zh-TW" sz="2000" b="0" i="0" u="none" strike="noStrike" cap="none" dirty="0">
                <a:solidFill>
                  <a:schemeClr val="accent2"/>
                </a:solidFill>
                <a:sym typeface="Arial"/>
              </a:rPr>
              <a:t>monophone model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b. </a:t>
            </a:r>
            <a:r>
              <a:rPr lang="zh-TW" sz="2000" b="0" i="0" u="none" strike="noStrike" cap="none" dirty="0">
                <a:solidFill>
                  <a:srgbClr val="000000"/>
                </a:solidFill>
                <a:sym typeface="Arial"/>
              </a:rPr>
              <a:t>compile-train-graphs</a:t>
            </a: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	</a:t>
            </a:r>
            <a:r>
              <a:rPr lang="en-US" altLang="zh-TW" sz="2000" dirty="0">
                <a:solidFill>
                  <a:srgbClr val="DD8047"/>
                </a:solidFill>
              </a:rPr>
              <a:t>G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et 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train graph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c. </a:t>
            </a:r>
            <a:r>
              <a:rPr lang="zh-TW" sz="2000" b="0" i="0" u="none" strike="noStrike" cap="none" dirty="0">
                <a:solidFill>
                  <a:srgbClr val="000000"/>
                </a:solidFill>
                <a:sym typeface="Arial"/>
              </a:rPr>
              <a:t>align-equal-compiled</a:t>
            </a: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model -&gt;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decode</a:t>
            </a:r>
            <a:r>
              <a:rPr lang="en-US" alt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&amp;</a:t>
            </a:r>
            <a:r>
              <a:rPr lang="en-US" alt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align</a:t>
            </a:r>
            <a:endParaRPr lang="en-US" altLang="zh-TW" sz="2000" b="0" i="0" u="none" strike="noStrike" cap="none" dirty="0">
              <a:solidFill>
                <a:srgbClr val="DD8047"/>
              </a:solidFill>
              <a:sym typeface="Arial"/>
            </a:endParaRPr>
          </a:p>
          <a:p>
            <a:pPr lvl="1" indent="-284480">
              <a:lnSpc>
                <a:spcPct val="90000"/>
              </a:lnSpc>
              <a:buSzPct val="70145"/>
            </a:pPr>
            <a:r>
              <a:rPr lang="en-US" altLang="zh-TW" sz="2000" dirty="0">
                <a:solidFill>
                  <a:srgbClr val="000000"/>
                </a:solidFill>
              </a:rPr>
              <a:t>   (</a:t>
            </a:r>
            <a:r>
              <a:rPr lang="zh-TW" altLang="zh-TW" sz="2000" b="1" dirty="0">
                <a:solidFill>
                  <a:srgbClr val="000000"/>
                </a:solidFill>
              </a:rPr>
              <a:t>gmm-align-compiled</a:t>
            </a:r>
            <a:r>
              <a:rPr lang="en-US" altLang="zh-TW" sz="2000" b="1" dirty="0">
                <a:solidFill>
                  <a:srgbClr val="000000"/>
                </a:solidFill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</a:rPr>
              <a:t>instead when looping)</a:t>
            </a:r>
            <a:endParaRPr lang="zh-TW" sz="2000" dirty="0">
              <a:solidFill>
                <a:srgbClr val="000000"/>
              </a:solidFill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d. gmm-acc-stats-ali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EM training: E step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e. gmm-est		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EM training: M step</a:t>
            </a:r>
            <a:endParaRPr lang="zh-TW" altLang="en-US" sz="2000" b="0" i="0" u="none" strike="noStrike" cap="none" dirty="0" smtClean="0">
              <a:solidFill>
                <a:srgbClr val="DD8047"/>
              </a:solidFill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Char char="⬜"/>
            </a:pPr>
            <a:r>
              <a:rPr lang="en-US" altLang="zh-TW" sz="2000" dirty="0">
                <a:solidFill>
                  <a:schemeClr val="tx1"/>
                </a:solidFill>
              </a:rPr>
              <a:t>f</a:t>
            </a:r>
            <a:r>
              <a:rPr lang="en-US" altLang="zh-TW" sz="2000" b="0" i="0" u="none" strike="noStrike" cap="none" dirty="0" smtClean="0">
                <a:solidFill>
                  <a:schemeClr val="tx1"/>
                </a:solidFill>
                <a:sym typeface="Arial"/>
              </a:rPr>
              <a:t>.  </a:t>
            </a:r>
            <a:r>
              <a:rPr lang="en-US" altLang="zh-TW" sz="2000" dirty="0" err="1">
                <a:solidFill>
                  <a:schemeClr val="tx1"/>
                </a:solidFill>
              </a:rPr>
              <a:t>n</a:t>
            </a:r>
            <a:r>
              <a:rPr lang="en-US" altLang="zh-TW" sz="2000" b="0" i="0" u="none" strike="noStrike" cap="none" dirty="0" err="1" smtClean="0">
                <a:solidFill>
                  <a:schemeClr val="tx1"/>
                </a:solidFill>
                <a:sym typeface="Arial"/>
              </a:rPr>
              <a:t>umgauss</a:t>
            </a:r>
            <a:r>
              <a:rPr lang="en-US" altLang="zh-TW" sz="2000" b="0" i="0" u="none" strike="noStrike" cap="none" dirty="0" smtClean="0">
                <a:solidFill>
                  <a:schemeClr val="tx1"/>
                </a:solidFill>
                <a:sym typeface="Arial"/>
              </a:rPr>
              <a:t> = </a:t>
            </a:r>
            <a:r>
              <a:rPr lang="en-US" altLang="zh-TW" sz="2000" b="0" i="0" u="none" strike="noStrike" cap="none" dirty="0" err="1" smtClean="0">
                <a:solidFill>
                  <a:schemeClr val="tx1"/>
                </a:solidFill>
                <a:sym typeface="Arial"/>
              </a:rPr>
              <a:t>numgauss</a:t>
            </a:r>
            <a:r>
              <a:rPr lang="en-US" altLang="zh-TW" sz="2000" b="0" i="0" u="none" strike="noStrike" cap="none" dirty="0" smtClean="0">
                <a:solidFill>
                  <a:schemeClr val="tx1"/>
                </a:solidFill>
                <a:sym typeface="Arial"/>
              </a:rPr>
              <a:t> + </a:t>
            </a:r>
            <a:r>
              <a:rPr lang="en-US" altLang="zh-TW" sz="2000" b="0" i="0" u="none" strike="noStrike" cap="none" dirty="0" err="1" smtClean="0">
                <a:solidFill>
                  <a:schemeClr val="tx1"/>
                </a:solidFill>
                <a:sym typeface="Arial"/>
              </a:rPr>
              <a:t>incgauss</a:t>
            </a:r>
            <a:endParaRPr lang="en-US" altLang="zh-TW" sz="2000" b="0" i="0" u="none" strike="noStrike" cap="none" dirty="0" smtClean="0">
              <a:solidFill>
                <a:schemeClr val="tx1"/>
              </a:solidFill>
              <a:sym typeface="Arial"/>
            </a:endParaRPr>
          </a:p>
          <a:p>
            <a:pPr lvl="1" indent="-284480">
              <a:lnSpc>
                <a:spcPct val="90000"/>
              </a:lnSpc>
              <a:buSzPct val="70145"/>
            </a:pPr>
            <a:r>
              <a:rPr lang="en-US" altLang="zh-TW" sz="2000" dirty="0">
                <a:solidFill>
                  <a:schemeClr val="tx1"/>
                </a:solidFill>
              </a:rPr>
              <a:t>g</a:t>
            </a:r>
            <a:r>
              <a:rPr lang="en-US" altLang="zh-TW" sz="2000" dirty="0" smtClean="0">
                <a:solidFill>
                  <a:schemeClr val="tx1"/>
                </a:solidFill>
              </a:rPr>
              <a:t>.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Goto</a:t>
            </a:r>
            <a:r>
              <a:rPr lang="en-US" altLang="zh-TW" sz="2000" dirty="0" smtClean="0">
                <a:solidFill>
                  <a:schemeClr val="tx1"/>
                </a:solidFill>
              </a:rPr>
              <a:t> step c.                    </a:t>
            </a:r>
            <a:r>
              <a:rPr lang="en-US" altLang="zh-TW" sz="2000" dirty="0" smtClean="0">
                <a:solidFill>
                  <a:srgbClr val="DD8047"/>
                </a:solidFill>
              </a:rPr>
              <a:t>Train </a:t>
            </a:r>
            <a:r>
              <a:rPr lang="en-US" altLang="zh-TW" sz="2000" dirty="0">
                <a:solidFill>
                  <a:srgbClr val="DD8047"/>
                </a:solidFill>
              </a:rPr>
              <a:t>several times</a:t>
            </a:r>
            <a:endParaRPr lang="zh-TW" sz="2000" b="0" i="0" u="none" strike="noStrike" cap="none" dirty="0" smtClean="0">
              <a:solidFill>
                <a:schemeClr val="tx1"/>
              </a:solidFill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previous model to build decision tree(for triphone).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Char char="◻"/>
            </a:pP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</a:t>
            </a: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triphone model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Training steps</a:t>
            </a:r>
          </a:p>
        </p:txBody>
      </p:sp>
      <p:sp>
        <p:nvSpPr>
          <p:cNvPr id="622" name="Shape 62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531353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59160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r>
              <a:rPr lang="en-US" alt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(last time</a:t>
            </a:r>
            <a:r>
              <a:rPr lang="zh-TW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zh-TW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monophone model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previous model to build decision tree(for triphone).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ymbol"/>
              <a:buChar char="◻"/>
            </a:pPr>
            <a:r>
              <a:rPr lang="zh-TW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triphone model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a. gmm-init-model	</a:t>
            </a:r>
            <a:r>
              <a:rPr lang="en-US" alt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Initialize 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GMM (</a:t>
            </a:r>
            <a:r>
              <a:rPr lang="en-US" altLang="zh-TW" sz="2000" b="0" i="0" u="none" strike="noStrike" cap="none" dirty="0">
                <a:solidFill>
                  <a:srgbClr val="DD8047"/>
                </a:solidFill>
                <a:sym typeface="Arial"/>
              </a:rPr>
              <a:t> from 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decision tree)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b. gmm-mixup	</a:t>
            </a:r>
            <a:r>
              <a:rPr lang="en-US" alt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Gaussian 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merging (increase #gaussian)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c. </a:t>
            </a:r>
            <a:r>
              <a:rPr lang="zh-TW" sz="2000" b="0" i="0" u="none" strike="noStrike" cap="none" dirty="0">
                <a:solidFill>
                  <a:srgbClr val="000000"/>
                </a:solidFill>
                <a:sym typeface="Arial"/>
              </a:rPr>
              <a:t>convert-ali</a:t>
            </a: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	</a:t>
            </a:r>
            <a:r>
              <a:rPr lang="zh-TW" sz="2000" dirty="0"/>
              <a:t> 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Convert alignments(model &lt;-&gt; decisoin tree)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d. compile-train-graphs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get train graph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e. </a:t>
            </a:r>
            <a:r>
              <a:rPr lang="zh-TW" sz="2000" b="0" i="0" u="none" strike="noStrike" cap="none" dirty="0">
                <a:solidFill>
                  <a:srgbClr val="000000"/>
                </a:solidFill>
                <a:sym typeface="Arial"/>
              </a:rPr>
              <a:t>gmm-align-compiled</a:t>
            </a: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model -&gt; decode&amp;align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f.  gmm-acc-stats-ali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EM training: E step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g. gmm-est	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EM training: M </a:t>
            </a:r>
            <a:r>
              <a:rPr lang="zh-TW" sz="2000" b="0" i="0" u="none" strike="noStrike" cap="none" dirty="0" smtClean="0">
                <a:solidFill>
                  <a:srgbClr val="DD8047"/>
                </a:solidFill>
                <a:sym typeface="Arial"/>
              </a:rPr>
              <a:t>step</a:t>
            </a:r>
            <a:endParaRPr lang="zh-TW" sz="2000" b="0" i="0" u="none" strike="noStrike" cap="none" dirty="0">
              <a:solidFill>
                <a:srgbClr val="DD8047"/>
              </a:solidFill>
              <a:sym typeface="Arial"/>
            </a:endParaRPr>
          </a:p>
          <a:p>
            <a:pPr lvl="1" indent="-284480">
              <a:lnSpc>
                <a:spcPct val="80000"/>
              </a:lnSpc>
              <a:buSzPct val="70318"/>
            </a:pP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h</a:t>
            </a:r>
            <a:r>
              <a:rPr 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.</a:t>
            </a:r>
            <a:r>
              <a:rPr lang="en-US" altLang="zh-TW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numgauss</a:t>
            </a:r>
            <a:r>
              <a:rPr lang="en-US" altLang="zh-TW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>
                <a:solidFill>
                  <a:schemeClr val="tx1"/>
                </a:solidFill>
              </a:rPr>
              <a:t>=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numgauss</a:t>
            </a:r>
            <a:r>
              <a:rPr lang="en-US" altLang="zh-TW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>
                <a:solidFill>
                  <a:schemeClr val="tx1"/>
                </a:solidFill>
              </a:rPr>
              <a:t>+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incgauss</a:t>
            </a:r>
            <a:endParaRPr lang="en-US" altLang="zh-TW" sz="20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318"/>
              <a:buFont typeface="Noto Symbol"/>
              <a:buChar char="⬜"/>
            </a:pPr>
            <a:r>
              <a:rPr lang="en-US" altLang="zh-TW" sz="2000" b="0" i="0" u="none" strike="noStrike" cap="none" dirty="0" err="1" smtClean="0">
                <a:solidFill>
                  <a:schemeClr val="dk1"/>
                </a:solidFill>
                <a:sym typeface="Arial"/>
              </a:rPr>
              <a:t>i</a:t>
            </a:r>
            <a:r>
              <a:rPr lang="en-US" alt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.  </a:t>
            </a:r>
            <a:r>
              <a:rPr lang="zh-TW" sz="2000" b="0" i="0" u="none" strike="noStrike" cap="none" dirty="0" smtClean="0">
                <a:solidFill>
                  <a:schemeClr val="dk1"/>
                </a:solidFill>
                <a:sym typeface="Arial"/>
              </a:rPr>
              <a:t>Goto </a:t>
            </a:r>
            <a:r>
              <a:rPr lang="zh-TW" sz="2000" b="0" i="0" u="none" strike="noStrike" cap="none" dirty="0">
                <a:solidFill>
                  <a:schemeClr val="dk1"/>
                </a:solidFill>
                <a:sym typeface="Arial"/>
              </a:rPr>
              <a:t>step e.	</a:t>
            </a:r>
            <a:r>
              <a:rPr lang="zh-TW" sz="2000" b="0" i="0" u="none" strike="noStrike" cap="none" dirty="0">
                <a:solidFill>
                  <a:srgbClr val="DD8047"/>
                </a:solidFill>
                <a:sym typeface="Arial"/>
              </a:rPr>
              <a:t>	train several times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get Kaldi usage?</a:t>
            </a:r>
          </a:p>
        </p:txBody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 setup.sh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align-equal-compile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--help</a:t>
            </a:r>
            <a:endParaRPr lang="zh-TW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9" name="Shape 6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7573"/>
            <a:ext cx="9144000" cy="3020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align-equal-compiled</a:t>
            </a: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an equally spaced alignment (for getting training started)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Usage:  align-equal-compiled &lt;graphs-rspecifier&gt; &lt;features-rspecifier&gt; &lt;alignments-wspecifier&gt;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e.g.: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align-equal-compiled 1.mdl 1.fsts scp:train.scp ark:equal.ali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gmm-align-compiled $scale_opts --beam=$beam --retry-beam=$[$beam*4] &lt;hmm-model*&gt; ark:$dir/train.graph ark,s,cs:$feat ark:&lt;alignment*&gt;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first iteration(in monophone) beamwidth = 6, others = 10;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realign at 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$realign_iters="1 2 3 4 5 6 7 8 9 10 12 14 16 18 20 23 26 29 32 35 38”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2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$realign_iters=“10 20 30”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gmm-acc-stats-ali</a:t>
            </a:r>
          </a:p>
        </p:txBody>
      </p:sp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Accumulate stats for GMM training.(E step)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Usage:  gmm-acc-stats-ali [options] &lt;model-in&gt; &lt;feature-rspecifier&gt; &lt;alignments-rspecifier&gt; &lt;stats-out&gt;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e.g.: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gmm-acc-stats-ali 1.mdl scp:train.scp ark:1.ali 1</a:t>
            </a:r>
            <a:r>
              <a:rPr lang="zh-TW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.acc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rgbClr val="D8B25C"/>
                </a:solidFill>
                <a:latin typeface="Arial"/>
                <a:ea typeface="Arial"/>
                <a:cs typeface="Arial"/>
                <a:sym typeface="Arial"/>
              </a:rPr>
              <a:t> gmm-acc-stats-ali --binary=false &lt;hmm-model*&gt; ark,s,cs:$feat ark,s,cs:&lt;alignment*&gt; &lt;stats&gt;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lang="zh-TW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altLang="zh-TW" sz="4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Recap</a:t>
            </a:r>
            <a:endParaRPr lang="zh-TW" sz="4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zh-TW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55047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gmm-est</a:t>
            </a:r>
          </a:p>
        </p:txBody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Maximum Likelihood re-estimation of GMM-based acoustic model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Usage:  gmm-est [options] &lt;model-in&gt; </a:t>
            </a:r>
            <a:r>
              <a:rPr lang="zh-TW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&lt;stats-in&gt;</a:t>
            </a: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&lt;model-out&gt;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e.g.: gmm-est 1.mdl 1.acc 2.mdl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rgbClr val="D8B25C"/>
                </a:solidFill>
                <a:latin typeface="Arial"/>
                <a:ea typeface="Arial"/>
                <a:cs typeface="Arial"/>
                <a:sym typeface="Arial"/>
              </a:rPr>
              <a:t>gmm-est --binary=false --write-occs=&lt;*.occs&gt; --mix-up=$numgauss &lt;hmm-model-in&gt; &lt;stats&gt; &lt;hmm-model-out&gt;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--write-occs :</a:t>
            </a:r>
            <a:r>
              <a:rPr lang="zh-TW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2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File to write pdf occupation counts to</a:t>
            </a: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$numgauss increases every time.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59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  <a:r>
              <a:rPr lang="zh-TW" sz="259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.mono.train.sh 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59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05.tree.build.sh 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59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06.</a:t>
            </a:r>
            <a:r>
              <a:rPr lang="zh-TW" sz="259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tri.train.sh</a:t>
            </a:r>
            <a:endParaRPr lang="en-US" altLang="zh-TW" sz="2590" b="0" i="0" u="none" strike="noStrike" cap="none" dirty="0" smtClea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alt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ODO</a:t>
            </a:r>
            <a:endParaRPr lang="zh-TW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Shape 67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Step1. Execute the following commands.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script/03.mono.train.sh | tee log/03.mono.train.log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script/05.tree.build.sh | tee log/05.tree.build.log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script/06.tri.train.sh | tee log/06.tri.train.log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Step2. finish code in 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ODO</a:t>
            </a:r>
            <a:endParaRPr lang="zh-TW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script/03.mono.train.sh 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script/06.tri.train.sh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Step3. Observe the output and results.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Step4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zh-TW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.) tune #gaussian and #iteration.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Hint (extremely important!!)</a:t>
            </a:r>
          </a:p>
        </p:txBody>
      </p:sp>
      <p:sp>
        <p:nvSpPr>
          <p:cNvPr id="653" name="Shape 65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03.mono.train.sh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variables already defined.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these formula: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Pipe for error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zh-TW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compute-mfcc-feats … 2&gt; $log</a:t>
            </a:r>
          </a:p>
        </p:txBody>
      </p:sp>
      <p:pic>
        <p:nvPicPr>
          <p:cNvPr id="654" name="Shape 6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1161" y="2490218"/>
            <a:ext cx="9144000" cy="13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Shape 6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35109" y="4058671"/>
            <a:ext cx="3683099" cy="58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7745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zh-TW"/>
              <a:t>?</a:t>
            </a:r>
          </a:p>
        </p:txBody>
      </p:sp>
      <p:sp>
        <p:nvSpPr>
          <p:cNvPr id="680" name="Shape 68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altLang="zh-TW" sz="2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altLang="en-US" dirty="0" smtClean="0">
                <a:latin typeface="Kaiti TC" charset="-120"/>
                <a:ea typeface="Kaiti TC" charset="-120"/>
                <a:cs typeface="Kaiti TC" charset="-120"/>
              </a:rPr>
              <a:t>杜濤</a:t>
            </a:r>
            <a:r>
              <a:rPr lang="en-US" altLang="zh-TW" dirty="0" smtClean="0">
                <a:latin typeface="Kaiti TC" charset="-120"/>
                <a:ea typeface="Kaiti TC" charset="-120"/>
                <a:cs typeface="Kaiti TC" charset="-120"/>
              </a:rPr>
              <a:t>: </a:t>
            </a:r>
            <a:r>
              <a:rPr lang="en-US" altLang="zh-TW" sz="2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r07922022@ntu.edu.tw</a:t>
            </a:r>
            <a:endParaRPr lang="en-US" altLang="zh-TW" sz="2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lvl="1" indent="0">
              <a:spcBef>
                <a:spcPts val="0"/>
              </a:spcBef>
              <a:buClr>
                <a:schemeClr val="accent2"/>
              </a:buClr>
              <a:buSzPct val="59999"/>
              <a:buNone/>
            </a:pPr>
            <a:endParaRPr lang="zh-TW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橢圓 2"/>
          <p:cNvSpPr/>
          <p:nvPr/>
        </p:nvSpPr>
        <p:spPr>
          <a:xfrm>
            <a:off x="353291" y="2500313"/>
            <a:ext cx="3792682" cy="1457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724715" y="3787724"/>
            <a:ext cx="3792682" cy="145713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語音辨識系統</a:t>
            </a:r>
          </a:p>
        </p:txBody>
      </p:sp>
      <p:grpSp>
        <p:nvGrpSpPr>
          <p:cNvPr id="116" name="Shape 116"/>
          <p:cNvGrpSpPr/>
          <p:nvPr/>
        </p:nvGrpSpPr>
        <p:grpSpPr>
          <a:xfrm>
            <a:off x="500062" y="2735274"/>
            <a:ext cx="8277225" cy="3267063"/>
            <a:chOff x="191" y="720"/>
            <a:chExt cx="5159" cy="2057"/>
          </a:xfrm>
        </p:grpSpPr>
        <p:sp>
          <p:nvSpPr>
            <p:cNvPr id="117" name="Shape 117"/>
            <p:cNvSpPr/>
            <p:nvPr/>
          </p:nvSpPr>
          <p:spPr>
            <a:xfrm>
              <a:off x="1056" y="952"/>
              <a:ext cx="816" cy="408"/>
            </a:xfrm>
            <a:prstGeom prst="rect">
              <a:avLst/>
            </a:prstGeom>
            <a:solidFill>
              <a:srgbClr val="CCECFF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Front-end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Signal Processing</a:t>
              </a:r>
            </a:p>
          </p:txBody>
        </p:sp>
        <p:cxnSp>
          <p:nvCxnSpPr>
            <p:cNvPr id="118" name="Shape 118"/>
            <p:cNvCxnSpPr/>
            <p:nvPr/>
          </p:nvCxnSpPr>
          <p:spPr>
            <a:xfrm>
              <a:off x="840" y="1142"/>
              <a:ext cx="215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>
              <a:off x="1871" y="1168"/>
              <a:ext cx="479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>
              <a:off x="3470" y="1168"/>
              <a:ext cx="754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10800000">
              <a:off x="2400" y="1360"/>
              <a:ext cx="0" cy="239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pic>
          <p:nvPicPr>
            <p:cNvPr id="122" name="Shape 122"/>
            <p:cNvPicPr preferRelativeResize="0"/>
            <p:nvPr/>
          </p:nvPicPr>
          <p:blipFill rotWithShape="1">
            <a:blip r:embed="rId3">
              <a:alphaModFix/>
            </a:blip>
            <a:srcRect r="50381"/>
            <a:stretch/>
          </p:blipFill>
          <p:spPr>
            <a:xfrm>
              <a:off x="191" y="1072"/>
              <a:ext cx="587" cy="1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Shape 12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400" y="864"/>
              <a:ext cx="367" cy="3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Shape 124"/>
            <p:cNvSpPr/>
            <p:nvPr/>
          </p:nvSpPr>
          <p:spPr>
            <a:xfrm>
              <a:off x="1981" y="1552"/>
              <a:ext cx="544" cy="479"/>
            </a:xfrm>
            <a:prstGeom prst="can">
              <a:avLst>
                <a:gd name="adj" fmla="val 24792"/>
              </a:avLst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Acoustic</a:t>
              </a:r>
            </a:p>
            <a:p>
              <a:pPr marL="0" marR="0" lvl="0" indent="0" algn="ctr" rtl="0">
                <a:lnSpc>
                  <a:spcPct val="75000"/>
                </a:lnSpc>
                <a:spcBef>
                  <a:spcPts val="65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Models</a:t>
              </a:r>
            </a:p>
          </p:txBody>
        </p:sp>
        <p:grpSp>
          <p:nvGrpSpPr>
            <p:cNvPr id="125" name="Shape 125"/>
            <p:cNvGrpSpPr/>
            <p:nvPr/>
          </p:nvGrpSpPr>
          <p:grpSpPr>
            <a:xfrm>
              <a:off x="2640" y="1551"/>
              <a:ext cx="527" cy="479"/>
              <a:chOff x="4368" y="2255"/>
              <a:chExt cx="479" cy="479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4368" y="2255"/>
                <a:ext cx="479" cy="479"/>
              </a:xfrm>
              <a:prstGeom prst="can">
                <a:avLst>
                  <a:gd name="adj" fmla="val 25000"/>
                </a:avLst>
              </a:prstGeom>
              <a:solidFill>
                <a:srgbClr val="CCECFF">
                  <a:alpha val="49803"/>
                </a:srgbClr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2000" tIns="46000" rIns="92000" bIns="460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4415" y="2447"/>
                <a:ext cx="432" cy="182"/>
              </a:xfrm>
              <a:prstGeom prst="rect">
                <a:avLst/>
              </a:prstGeom>
              <a:solidFill>
                <a:srgbClr val="CCECFF">
                  <a:alpha val="49803"/>
                </a:srgbClr>
              </a:solidFill>
              <a:ln>
                <a:noFill/>
              </a:ln>
            </p:spPr>
            <p:txBody>
              <a:bodyPr lIns="92000" tIns="46000" rIns="92000" bIns="460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zh-TW" sz="1300" b="1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Lexicon</a:t>
                </a:r>
              </a:p>
            </p:txBody>
          </p:sp>
        </p:grpSp>
        <p:cxnSp>
          <p:nvCxnSpPr>
            <p:cNvPr id="128" name="Shape 128"/>
            <p:cNvCxnSpPr/>
            <p:nvPr/>
          </p:nvCxnSpPr>
          <p:spPr>
            <a:xfrm rot="10800000">
              <a:off x="2900" y="1373"/>
              <a:ext cx="0" cy="239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10800000">
              <a:off x="3393" y="1368"/>
              <a:ext cx="0" cy="243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130" name="Shape 130"/>
            <p:cNvSpPr txBox="1"/>
            <p:nvPr/>
          </p:nvSpPr>
          <p:spPr>
            <a:xfrm>
              <a:off x="1789" y="720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Feature</a:t>
              </a:r>
            </a:p>
            <a:p>
              <a:pPr marL="0" marR="0" lvl="0" indent="0" algn="ctr" rtl="0">
                <a:lnSpc>
                  <a:spcPct val="75000"/>
                </a:lnSpc>
                <a:spcBef>
                  <a:spcPts val="65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Vectors</a:t>
              </a:r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2352" y="913"/>
              <a:ext cx="1116" cy="438"/>
            </a:xfrm>
            <a:prstGeom prst="rect">
              <a:avLst/>
            </a:prstGeom>
            <a:solidFill>
              <a:srgbClr val="CCECF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Linguistic Decoding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and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Search Algorithm</a:t>
              </a: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3555" y="822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lnSpc>
                  <a:spcPct val="75000"/>
                </a:lnSpc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Output </a:t>
              </a:r>
            </a:p>
            <a:p>
              <a:pPr marL="0" marR="0" lvl="0" indent="0" algn="ctr" rtl="0">
                <a:lnSpc>
                  <a:spcPct val="75000"/>
                </a:lnSpc>
                <a:spcBef>
                  <a:spcPts val="65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Sentence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538" y="1551"/>
              <a:ext cx="599" cy="599"/>
            </a:xfrm>
            <a:prstGeom prst="can">
              <a:avLst>
                <a:gd name="adj" fmla="val 26403"/>
              </a:avLst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Speech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Corpora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1261" y="1550"/>
              <a:ext cx="528" cy="457"/>
            </a:xfrm>
            <a:prstGeom prst="rect">
              <a:avLst/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Acoustic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Model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Training</a:t>
              </a:r>
            </a:p>
          </p:txBody>
        </p:sp>
        <p:cxnSp>
          <p:nvCxnSpPr>
            <p:cNvPr id="135" name="Shape 135"/>
            <p:cNvCxnSpPr/>
            <p:nvPr/>
          </p:nvCxnSpPr>
          <p:spPr>
            <a:xfrm>
              <a:off x="1069" y="1744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36" name="Shape 136"/>
            <p:cNvCxnSpPr/>
            <p:nvPr/>
          </p:nvCxnSpPr>
          <p:spPr>
            <a:xfrm>
              <a:off x="1789" y="1744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37" name="Shape 137"/>
            <p:cNvSpPr/>
            <p:nvPr/>
          </p:nvSpPr>
          <p:spPr>
            <a:xfrm>
              <a:off x="4031" y="1552"/>
              <a:ext cx="623" cy="467"/>
            </a:xfrm>
            <a:prstGeom prst="rect">
              <a:avLst/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Language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Model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Construction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4847" y="1552"/>
              <a:ext cx="503" cy="479"/>
            </a:xfrm>
            <a:prstGeom prst="can">
              <a:avLst>
                <a:gd name="adj" fmla="val 24583"/>
              </a:avLst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Text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Corpora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3120" y="2229"/>
              <a:ext cx="864" cy="548"/>
            </a:xfrm>
            <a:prstGeom prst="can">
              <a:avLst>
                <a:gd name="adj" fmla="val 32370"/>
              </a:avLst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Lexical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Knowledge-base</a:t>
              </a:r>
            </a:p>
          </p:txBody>
        </p:sp>
        <p:cxnSp>
          <p:nvCxnSpPr>
            <p:cNvPr id="140" name="Shape 140"/>
            <p:cNvCxnSpPr/>
            <p:nvPr/>
          </p:nvCxnSpPr>
          <p:spPr>
            <a:xfrm rot="10800000">
              <a:off x="2928" y="2031"/>
              <a:ext cx="0" cy="16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2928" y="2192"/>
              <a:ext cx="326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10800000">
              <a:off x="3856" y="2181"/>
              <a:ext cx="0" cy="12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3856" y="2180"/>
              <a:ext cx="383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>
              <a:off x="3256" y="2192"/>
              <a:ext cx="0" cy="1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10800000">
              <a:off x="3839" y="1744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46" name="Shape 146"/>
            <p:cNvCxnSpPr/>
            <p:nvPr/>
          </p:nvCxnSpPr>
          <p:spPr>
            <a:xfrm rot="10800000">
              <a:off x="4655" y="1744"/>
              <a:ext cx="19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47" name="Shape 147"/>
            <p:cNvSpPr/>
            <p:nvPr/>
          </p:nvSpPr>
          <p:spPr>
            <a:xfrm>
              <a:off x="3291" y="1540"/>
              <a:ext cx="565" cy="489"/>
            </a:xfrm>
            <a:prstGeom prst="can">
              <a:avLst>
                <a:gd name="adj" fmla="val 27403"/>
              </a:avLst>
            </a:prstGeom>
            <a:solidFill>
              <a:srgbClr val="CCECFF">
                <a:alpha val="49803"/>
              </a:srgbClr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Language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Model</a:t>
              </a:r>
            </a:p>
          </p:txBody>
        </p:sp>
        <p:cxnSp>
          <p:nvCxnSpPr>
            <p:cNvPr id="148" name="Shape 148"/>
            <p:cNvCxnSpPr/>
            <p:nvPr/>
          </p:nvCxnSpPr>
          <p:spPr>
            <a:xfrm rot="10800000">
              <a:off x="4240" y="2036"/>
              <a:ext cx="0" cy="14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49" name="Shape 149"/>
            <p:cNvSpPr txBox="1"/>
            <p:nvPr/>
          </p:nvSpPr>
          <p:spPr>
            <a:xfrm>
              <a:off x="383" y="882"/>
              <a:ext cx="719" cy="173"/>
            </a:xfrm>
            <a:prstGeom prst="rect">
              <a:avLst/>
            </a:prstGeom>
            <a:noFill/>
            <a:ln>
              <a:noFill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2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Input Speech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4291" y="2243"/>
              <a:ext cx="599" cy="299"/>
            </a:xfrm>
            <a:prstGeom prst="can">
              <a:avLst>
                <a:gd name="adj" fmla="val 24583"/>
              </a:avLst>
            </a:prstGeom>
            <a:solidFill>
              <a:srgbClr val="EAEAEA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2000" tIns="46000" rIns="92000" bIns="46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3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Grammar</a:t>
              </a:r>
            </a:p>
          </p:txBody>
        </p:sp>
        <p:cxnSp>
          <p:nvCxnSpPr>
            <p:cNvPr id="151" name="Shape 151"/>
            <p:cNvCxnSpPr/>
            <p:nvPr/>
          </p:nvCxnSpPr>
          <p:spPr>
            <a:xfrm rot="10800000" flipH="1">
              <a:off x="4506" y="2016"/>
              <a:ext cx="4" cy="285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58268" y="5313029"/>
            <a:ext cx="1255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Today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086077" y="2093270"/>
            <a:ext cx="1255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Last time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Extraction</a:t>
            </a:r>
            <a:endParaRPr lang="zh-TW" sz="4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 Extraction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7312" y="2571750"/>
            <a:ext cx="6429375" cy="1143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1" name="Shape 161"/>
          <p:cNvGrpSpPr/>
          <p:nvPr/>
        </p:nvGrpSpPr>
        <p:grpSpPr>
          <a:xfrm>
            <a:off x="1785938" y="3857625"/>
            <a:ext cx="4221162" cy="2401888"/>
            <a:chOff x="3279774" y="1884362"/>
            <a:chExt cx="2738438" cy="1185862"/>
          </a:xfrm>
        </p:grpSpPr>
        <p:grpSp>
          <p:nvGrpSpPr>
            <p:cNvPr id="162" name="Shape 162"/>
            <p:cNvGrpSpPr/>
            <p:nvPr/>
          </p:nvGrpSpPr>
          <p:grpSpPr>
            <a:xfrm>
              <a:off x="3279774" y="1884362"/>
              <a:ext cx="358774" cy="1185862"/>
              <a:chOff x="2063" y="1206"/>
              <a:chExt cx="225" cy="953"/>
            </a:xfrm>
          </p:grpSpPr>
          <p:sp>
            <p:nvSpPr>
              <p:cNvPr id="163" name="Shape 163"/>
              <p:cNvSpPr/>
              <p:nvPr/>
            </p:nvSpPr>
            <p:spPr>
              <a:xfrm>
                <a:off x="2063" y="1206"/>
                <a:ext cx="225" cy="953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2109" y="1297"/>
                <a:ext cx="136" cy="136"/>
              </a:xfrm>
              <a:prstGeom prst="flowChartConnector">
                <a:avLst/>
              </a:prstGeom>
              <a:solidFill>
                <a:srgbClr val="FF006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2109" y="1480"/>
                <a:ext cx="136" cy="136"/>
              </a:xfrm>
              <a:prstGeom prst="flowChartConnector">
                <a:avLst/>
              </a:prstGeom>
              <a:solidFill>
                <a:schemeClr val="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66" name="Shape 166"/>
              <p:cNvCxnSpPr/>
              <p:nvPr/>
            </p:nvCxnSpPr>
            <p:spPr>
              <a:xfrm>
                <a:off x="2169" y="1661"/>
                <a:ext cx="0" cy="273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67" name="Shape 167"/>
              <p:cNvSpPr/>
              <p:nvPr/>
            </p:nvSpPr>
            <p:spPr>
              <a:xfrm>
                <a:off x="2109" y="1979"/>
                <a:ext cx="136" cy="136"/>
              </a:xfrm>
              <a:prstGeom prst="flowChartConnector">
                <a:avLst/>
              </a:prstGeom>
              <a:solidFill>
                <a:schemeClr val="fol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8" name="Shape 168"/>
            <p:cNvGrpSpPr/>
            <p:nvPr/>
          </p:nvGrpSpPr>
          <p:grpSpPr>
            <a:xfrm>
              <a:off x="3783012" y="1884362"/>
              <a:ext cx="358774" cy="1185862"/>
              <a:chOff x="2063" y="1206"/>
              <a:chExt cx="225" cy="953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2063" y="1206"/>
                <a:ext cx="225" cy="953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2109" y="1297"/>
                <a:ext cx="136" cy="136"/>
              </a:xfrm>
              <a:prstGeom prst="flowChartConnector">
                <a:avLst/>
              </a:prstGeom>
              <a:solidFill>
                <a:srgbClr val="FF006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2109" y="1480"/>
                <a:ext cx="136" cy="136"/>
              </a:xfrm>
              <a:prstGeom prst="flowChartConnector">
                <a:avLst/>
              </a:prstGeom>
              <a:solidFill>
                <a:schemeClr val="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72" name="Shape 172"/>
              <p:cNvCxnSpPr/>
              <p:nvPr/>
            </p:nvCxnSpPr>
            <p:spPr>
              <a:xfrm>
                <a:off x="2169" y="1661"/>
                <a:ext cx="0" cy="273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73" name="Shape 173"/>
              <p:cNvSpPr/>
              <p:nvPr/>
            </p:nvSpPr>
            <p:spPr>
              <a:xfrm>
                <a:off x="2109" y="1979"/>
                <a:ext cx="136" cy="136"/>
              </a:xfrm>
              <a:prstGeom prst="flowChartConnector">
                <a:avLst/>
              </a:prstGeom>
              <a:solidFill>
                <a:schemeClr val="fol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4287837" y="1884362"/>
              <a:ext cx="360361" cy="1185862"/>
              <a:chOff x="2063" y="1206"/>
              <a:chExt cx="225" cy="953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2063" y="1206"/>
                <a:ext cx="225" cy="953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2109" y="1297"/>
                <a:ext cx="136" cy="136"/>
              </a:xfrm>
              <a:prstGeom prst="flowChartConnector">
                <a:avLst/>
              </a:prstGeom>
              <a:solidFill>
                <a:srgbClr val="FF006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2109" y="1480"/>
                <a:ext cx="136" cy="136"/>
              </a:xfrm>
              <a:prstGeom prst="flowChartConnector">
                <a:avLst/>
              </a:prstGeom>
              <a:solidFill>
                <a:schemeClr val="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78" name="Shape 178"/>
              <p:cNvCxnSpPr/>
              <p:nvPr/>
            </p:nvCxnSpPr>
            <p:spPr>
              <a:xfrm>
                <a:off x="2169" y="1661"/>
                <a:ext cx="0" cy="273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79" name="Shape 179"/>
              <p:cNvSpPr/>
              <p:nvPr/>
            </p:nvSpPr>
            <p:spPr>
              <a:xfrm>
                <a:off x="2109" y="1979"/>
                <a:ext cx="136" cy="136"/>
              </a:xfrm>
              <a:prstGeom prst="flowChartConnector">
                <a:avLst/>
              </a:prstGeom>
              <a:solidFill>
                <a:schemeClr val="fol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0" name="Shape 180"/>
            <p:cNvGrpSpPr/>
            <p:nvPr/>
          </p:nvGrpSpPr>
          <p:grpSpPr>
            <a:xfrm>
              <a:off x="4792662" y="1884362"/>
              <a:ext cx="358774" cy="1185862"/>
              <a:chOff x="2063" y="1206"/>
              <a:chExt cx="225" cy="953"/>
            </a:xfrm>
          </p:grpSpPr>
          <p:sp>
            <p:nvSpPr>
              <p:cNvPr id="181" name="Shape 181"/>
              <p:cNvSpPr/>
              <p:nvPr/>
            </p:nvSpPr>
            <p:spPr>
              <a:xfrm>
                <a:off x="2063" y="1206"/>
                <a:ext cx="225" cy="953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2109" y="1297"/>
                <a:ext cx="136" cy="136"/>
              </a:xfrm>
              <a:prstGeom prst="flowChartConnector">
                <a:avLst/>
              </a:prstGeom>
              <a:solidFill>
                <a:srgbClr val="FF006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2109" y="1480"/>
                <a:ext cx="136" cy="136"/>
              </a:xfrm>
              <a:prstGeom prst="flowChartConnector">
                <a:avLst/>
              </a:prstGeom>
              <a:solidFill>
                <a:schemeClr val="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4" name="Shape 184"/>
              <p:cNvCxnSpPr/>
              <p:nvPr/>
            </p:nvCxnSpPr>
            <p:spPr>
              <a:xfrm>
                <a:off x="2169" y="1661"/>
                <a:ext cx="0" cy="273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85" name="Shape 185"/>
              <p:cNvSpPr/>
              <p:nvPr/>
            </p:nvSpPr>
            <p:spPr>
              <a:xfrm>
                <a:off x="2109" y="1979"/>
                <a:ext cx="136" cy="136"/>
              </a:xfrm>
              <a:prstGeom prst="flowChartConnector">
                <a:avLst/>
              </a:prstGeom>
              <a:solidFill>
                <a:schemeClr val="folHlink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86" name="Shape 186"/>
            <p:cNvCxnSpPr/>
            <p:nvPr/>
          </p:nvCxnSpPr>
          <p:spPr>
            <a:xfrm>
              <a:off x="5368925" y="2505075"/>
              <a:ext cx="649288" cy="0"/>
            </a:xfrm>
            <a:prstGeom prst="straightConnector1">
              <a:avLst/>
            </a:prstGeom>
            <a:noFill/>
            <a:ln w="38100" cap="rnd" cmpd="sng">
              <a:solidFill>
                <a:schemeClr val="dk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do recognition</a:t>
            </a:r>
            <a:r>
              <a:rPr lang="zh-TW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zh-TW" sz="4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map speech O to a word sequence W 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P(O|W): acoustic model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P(W): language model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8" name="Shape 198"/>
          <p:cNvGrpSpPr/>
          <p:nvPr/>
        </p:nvGrpSpPr>
        <p:grpSpPr>
          <a:xfrm>
            <a:off x="2209800" y="2428875"/>
            <a:ext cx="4219574" cy="2285999"/>
            <a:chOff x="1643041" y="2857496"/>
            <a:chExt cx="5219704" cy="2857514"/>
          </a:xfrm>
        </p:grpSpPr>
        <p:pic>
          <p:nvPicPr>
            <p:cNvPr id="199" name="Shape 19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643041" y="2857496"/>
              <a:ext cx="4133849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Shape 20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209816" y="3714751"/>
              <a:ext cx="4648199" cy="114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1" name="Shape 20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214546" y="5000635"/>
              <a:ext cx="4648199" cy="714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zh-TW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lang="zh-TW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altLang="zh-TW" sz="36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Apply HMM to Acoustic Modeling</a:t>
            </a:r>
            <a:endParaRPr lang="zh-TW" sz="3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zh-TW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75407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Shape 207"/>
          <p:cNvGrpSpPr/>
          <p:nvPr/>
        </p:nvGrpSpPr>
        <p:grpSpPr>
          <a:xfrm>
            <a:off x="612647" y="2921279"/>
            <a:ext cx="7794624" cy="2303463"/>
            <a:chOff x="611560" y="2051150"/>
            <a:chExt cx="7794252" cy="2303462"/>
          </a:xfrm>
        </p:grpSpPr>
        <p:pic>
          <p:nvPicPr>
            <p:cNvPr id="208" name="Shape 20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84212" y="2051150"/>
              <a:ext cx="7721599" cy="23034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Shape 209"/>
            <p:cNvSpPr txBox="1"/>
            <p:nvPr/>
          </p:nvSpPr>
          <p:spPr>
            <a:xfrm>
              <a:off x="611560" y="3862169"/>
              <a:ext cx="3866677" cy="492442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RGBGGBBGRRR……</a:t>
              </a:r>
            </a:p>
          </p:txBody>
        </p: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Hidden Markov Model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612647" y="1778139"/>
            <a:ext cx="311626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Simplified HMM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Hidden Markov Model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12647" y="1550391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zh-TW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an HMM {S,A,B,π}</a:t>
            </a:r>
          </a:p>
          <a:p>
            <a:pPr marL="640080" marR="0" lvl="1" indent="-284480" algn="l" rtl="0">
              <a:lnSpc>
                <a:spcPct val="11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is a set of </a:t>
            </a:r>
            <a:r>
              <a:rPr lang="zh-TW" sz="22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states</a:t>
            </a:r>
          </a:p>
          <a:p>
            <a:pPr marL="640080" marR="0" lvl="1" indent="-284480" algn="l" rtl="0">
              <a:lnSpc>
                <a:spcPct val="11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</a:t>
            </a:r>
            <a:r>
              <a:rPr lang="zh-TW" sz="22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✕</a:t>
            </a:r>
            <a:r>
              <a:rPr lang="zh-TW" sz="22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matrix of state transition probabilities</a:t>
            </a:r>
          </a:p>
          <a:p>
            <a:pPr marL="640080" marR="0" lvl="1" indent="-284480" algn="l" rtl="0">
              <a:lnSpc>
                <a:spcPct val="11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is a set of </a:t>
            </a:r>
            <a:r>
              <a:rPr lang="zh-TW" sz="22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probability functions, each describing the observation probability with respect to a state</a:t>
            </a:r>
          </a:p>
          <a:p>
            <a:pPr marL="640080" marR="0" lvl="1" indent="-284480" algn="l" rtl="0">
              <a:lnSpc>
                <a:spcPct val="11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 </a:t>
            </a:r>
            <a:r>
              <a:rPr lang="zh-TW" sz="2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vector of initial state probabilities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9719" y="4519612"/>
            <a:ext cx="2349499" cy="17002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7" name="Shape 247"/>
          <p:cNvGrpSpPr/>
          <p:nvPr/>
        </p:nvGrpSpPr>
        <p:grpSpPr>
          <a:xfrm>
            <a:off x="1262057" y="4247687"/>
            <a:ext cx="4265613" cy="2584286"/>
            <a:chOff x="3139" y="1015"/>
            <a:chExt cx="2687" cy="1627"/>
          </a:xfrm>
        </p:grpSpPr>
        <p:sp>
          <p:nvSpPr>
            <p:cNvPr id="248" name="Shape 248"/>
            <p:cNvSpPr/>
            <p:nvPr/>
          </p:nvSpPr>
          <p:spPr>
            <a:xfrm>
              <a:off x="3434" y="1988"/>
              <a:ext cx="389" cy="23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en-US" altLang="zh-TW" sz="1800" baseline="-25000" dirty="0">
                  <a:solidFill>
                    <a:schemeClr val="dk1"/>
                  </a:solidFill>
                </a:rPr>
                <a:t>2</a:t>
              </a:r>
              <a:endParaRPr lang="zh-TW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4133" y="1325"/>
              <a:ext cx="359" cy="23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800" b="0" i="0" u="none" strike="noStrike" cap="none" baseline="-25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4775" y="1968"/>
              <a:ext cx="352" cy="23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zh-TW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zh-TW" sz="18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cxnSp>
          <p:nvCxnSpPr>
            <p:cNvPr id="251" name="Shape 251"/>
            <p:cNvCxnSpPr/>
            <p:nvPr/>
          </p:nvCxnSpPr>
          <p:spPr>
            <a:xfrm flipH="1">
              <a:off x="3792" y="1584"/>
              <a:ext cx="432" cy="43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252" name="Shape 252"/>
            <p:cNvCxnSpPr/>
            <p:nvPr/>
          </p:nvCxnSpPr>
          <p:spPr>
            <a:xfrm rot="10800000" flipH="1">
              <a:off x="3863" y="1583"/>
              <a:ext cx="479" cy="47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253" name="Shape 253"/>
            <p:cNvCxnSpPr/>
            <p:nvPr/>
          </p:nvCxnSpPr>
          <p:spPr>
            <a:xfrm>
              <a:off x="3856" y="2095"/>
              <a:ext cx="911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254" name="Shape 254"/>
            <p:cNvCxnSpPr/>
            <p:nvPr/>
          </p:nvCxnSpPr>
          <p:spPr>
            <a:xfrm rot="10800000">
              <a:off x="3824" y="2160"/>
              <a:ext cx="95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255" name="Shape 255"/>
            <p:cNvCxnSpPr/>
            <p:nvPr/>
          </p:nvCxnSpPr>
          <p:spPr>
            <a:xfrm>
              <a:off x="4343" y="1631"/>
              <a:ext cx="432" cy="3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256" name="Shape 256"/>
            <p:cNvCxnSpPr/>
            <p:nvPr/>
          </p:nvCxnSpPr>
          <p:spPr>
            <a:xfrm rot="10800000">
              <a:off x="4392" y="1536"/>
              <a:ext cx="479" cy="43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57" name="Shape 257"/>
            <p:cNvSpPr/>
            <p:nvPr/>
          </p:nvSpPr>
          <p:spPr>
            <a:xfrm rot="10366248" flipH="1">
              <a:off x="4145" y="1015"/>
              <a:ext cx="335" cy="288"/>
            </a:xfrm>
            <a:custGeom>
              <a:avLst/>
              <a:gdLst/>
              <a:ahLst/>
              <a:cxnLst/>
              <a:rect l="0" t="0" r="0" b="0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 rot="14713781" flipH="1">
              <a:off x="5110" y="1812"/>
              <a:ext cx="335" cy="287"/>
            </a:xfrm>
            <a:custGeom>
              <a:avLst/>
              <a:gdLst/>
              <a:ahLst/>
              <a:cxnLst/>
              <a:rect l="0" t="0" r="0" b="0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 rot="5973843" flipH="1">
              <a:off x="3115" y="1772"/>
              <a:ext cx="336" cy="287"/>
            </a:xfrm>
            <a:custGeom>
              <a:avLst/>
              <a:gdLst/>
              <a:ahLst/>
              <a:cxnLst/>
              <a:rect l="0" t="0" r="0" b="0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1041"/>
                    <a:pt x="7632" y="2030"/>
                    <a:pt x="18047" y="294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4541" y="1403"/>
              <a:ext cx="191" cy="9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Shape 261"/>
            <p:cNvSpPr txBox="1"/>
            <p:nvPr/>
          </p:nvSpPr>
          <p:spPr>
            <a:xfrm>
              <a:off x="4702" y="1336"/>
              <a:ext cx="1124" cy="2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{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R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G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.2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B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.5</a:t>
              </a:r>
              <a:r>
                <a:rPr lang="zh-TW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}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3720" y="2255"/>
              <a:ext cx="95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4872" y="2255"/>
              <a:ext cx="95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folHlink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Shape 264"/>
            <p:cNvSpPr txBox="1"/>
            <p:nvPr/>
          </p:nvSpPr>
          <p:spPr>
            <a:xfrm>
              <a:off x="3262" y="2412"/>
              <a:ext cx="1124" cy="2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{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R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G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.1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B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.2</a:t>
              </a:r>
              <a:r>
                <a:rPr lang="zh-TW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}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4435" y="2408"/>
              <a:ext cx="1124" cy="2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{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R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G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.6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altLang="zh-TW" sz="1800" b="1" dirty="0">
                  <a:solidFill>
                    <a:schemeClr val="dk1"/>
                  </a:solidFill>
                </a:rPr>
                <a:t>B</a:t>
              </a:r>
              <a:r>
                <a:rPr lang="zh-TW" sz="1800" b="1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zh-TW" sz="1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.1</a:t>
              </a:r>
              <a:r>
                <a:rPr lang="zh-TW" sz="1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}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3856" y="1034"/>
              <a:ext cx="366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lang="en-US" altLang="zh-TW" sz="1600" dirty="0" smtClean="0">
                  <a:solidFill>
                    <a:schemeClr val="dk1"/>
                  </a:solidFill>
                </a:rPr>
                <a:t>.6</a:t>
              </a:r>
              <a:endParaRPr lang="zh-TW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139" y="2116"/>
              <a:ext cx="385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0.7</a:t>
              </a:r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3791" y="1631"/>
              <a:ext cx="365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0.3</a:t>
              </a:r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4031" y="1776"/>
              <a:ext cx="337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0.3</a:t>
              </a: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4175" y="2160"/>
              <a:ext cx="366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0.2</a:t>
              </a:r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4127" y="1920"/>
              <a:ext cx="381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0.2</a:t>
              </a:r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4368" y="1776"/>
              <a:ext cx="344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0.1</a:t>
              </a: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4608" y="1631"/>
              <a:ext cx="384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0.3</a:t>
              </a:r>
            </a:p>
          </p:txBody>
        </p:sp>
        <p:sp>
          <p:nvSpPr>
            <p:cNvPr id="274" name="Shape 274"/>
            <p:cNvSpPr txBox="1"/>
            <p:nvPr/>
          </p:nvSpPr>
          <p:spPr>
            <a:xfrm>
              <a:off x="5172" y="2121"/>
              <a:ext cx="371" cy="2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lang="zh-TW" sz="16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r>
                <a:rPr lang="en-US" altLang="zh-TW" sz="16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lang="zh-TW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1835</Words>
  <Application>Microsoft Macintosh PowerPoint</Application>
  <PresentationFormat>On-screen Show (4:3)</PresentationFormat>
  <Paragraphs>377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Cambria Math</vt:lpstr>
      <vt:lpstr>Kaiti TC</vt:lpstr>
      <vt:lpstr>Noto Symbol</vt:lpstr>
      <vt:lpstr>Symbol</vt:lpstr>
      <vt:lpstr>Times New Roman</vt:lpstr>
      <vt:lpstr>新細明體</vt:lpstr>
      <vt:lpstr>標楷體</vt:lpstr>
      <vt:lpstr>Arial</vt:lpstr>
      <vt:lpstr>Median</vt:lpstr>
      <vt:lpstr>專題研究  WEEK2</vt:lpstr>
      <vt:lpstr>Outline</vt:lpstr>
      <vt:lpstr>Recap</vt:lpstr>
      <vt:lpstr>語音辨識系統</vt:lpstr>
      <vt:lpstr>Feature Extraction</vt:lpstr>
      <vt:lpstr>How to do recognition?</vt:lpstr>
      <vt:lpstr>Apply HMM to Acoustic Modeling</vt:lpstr>
      <vt:lpstr>Hidden Markov Model</vt:lpstr>
      <vt:lpstr>Hidden Markov Model</vt:lpstr>
      <vt:lpstr>Gaussian Mixture Model (GMM)</vt:lpstr>
      <vt:lpstr>Acoustic Model – P(O|)</vt:lpstr>
      <vt:lpstr>Acoustic Model – P(O|)</vt:lpstr>
      <vt:lpstr>Acoustic Model – P(O|)</vt:lpstr>
      <vt:lpstr>Acoustic Model – State Seq.</vt:lpstr>
      <vt:lpstr>Acoustic Model – Training</vt:lpstr>
      <vt:lpstr>Acoustic Model – Training</vt:lpstr>
      <vt:lpstr>Acoustic Model – Training</vt:lpstr>
      <vt:lpstr>Segmental K-means</vt:lpstr>
      <vt:lpstr>Acoustic Model – P(O|W)</vt:lpstr>
      <vt:lpstr>Monophone vs. triphone</vt:lpstr>
      <vt:lpstr>Triphone</vt:lpstr>
      <vt:lpstr>Training Tri-phone Models with Decision Trees</vt:lpstr>
      <vt:lpstr>Acoustic Model Training</vt:lpstr>
      <vt:lpstr>Training steps</vt:lpstr>
      <vt:lpstr>Training steps</vt:lpstr>
      <vt:lpstr>Training steps</vt:lpstr>
      <vt:lpstr>How to get Kaldi usage?</vt:lpstr>
      <vt:lpstr>align-equal-compiled</vt:lpstr>
      <vt:lpstr>gmm-acc-stats-ali</vt:lpstr>
      <vt:lpstr>gmm-est</vt:lpstr>
      <vt:lpstr>Homework</vt:lpstr>
      <vt:lpstr>TODO</vt:lpstr>
      <vt:lpstr>Hint (extremely important!!)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專題研究  WEEK2</dc:title>
  <cp:lastModifiedBy>Tao Tu</cp:lastModifiedBy>
  <cp:revision>135</cp:revision>
  <dcterms:modified xsi:type="dcterms:W3CDTF">2018-09-20T08:50:42Z</dcterms:modified>
</cp:coreProperties>
</file>