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  <p:sldMasterId id="2147483672" r:id="rId3"/>
  </p:sldMasterIdLst>
  <p:notesMasterIdLst>
    <p:notesMasterId r:id="rId25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8" r:id="rId13"/>
    <p:sldId id="265" r:id="rId14"/>
    <p:sldId id="266" r:id="rId15"/>
    <p:sldId id="275" r:id="rId16"/>
    <p:sldId id="27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2"/>
    <p:restoredTop sz="95170"/>
  </p:normalViewPr>
  <p:slideViewPr>
    <p:cSldViewPr>
      <p:cViewPr varScale="1">
        <p:scale>
          <a:sx n="87" d="100"/>
          <a:sy n="87" d="100"/>
        </p:scale>
        <p:origin x="1133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53091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08694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48349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21446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27619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23266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9857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00156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76330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438240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450892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5412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85528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8022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14327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86997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07202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05725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43647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0445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bg>
      <p:bgPr>
        <a:solidFill>
          <a:schemeClr val="dk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0" y="5971032"/>
            <a:ext cx="9144000" cy="8869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Shape 16"/>
          <p:cNvSpPr/>
          <p:nvPr/>
        </p:nvSpPr>
        <p:spPr>
          <a:xfrm>
            <a:off x="2359151" y="6044183"/>
            <a:ext cx="6784847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6999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buClr>
                <a:schemeClr val="lt2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5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700"/>
              </a:spcBef>
              <a:buClr>
                <a:schemeClr val="accent2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550"/>
              </a:spcBef>
              <a:buClr>
                <a:schemeClr val="accent1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500"/>
              </a:spcBef>
              <a:buClr>
                <a:schemeClr val="accent2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400"/>
              </a:spcBef>
              <a:buClr>
                <a:schemeClr val="accent3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400"/>
              </a:spcBef>
              <a:buClr>
                <a:schemeClr val="accent4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360"/>
              </a:spcBef>
              <a:buClr>
                <a:schemeClr val="accent1"/>
              </a:buClr>
              <a:buFont typeface="Noto Symbol"/>
              <a:buNone/>
              <a:defRPr/>
            </a:lvl6pPr>
            <a:lvl7pPr marL="2743200" marR="0" indent="0" algn="ctr" rtl="0">
              <a:spcBef>
                <a:spcPts val="360"/>
              </a:spcBef>
              <a:buClr>
                <a:schemeClr val="accent2"/>
              </a:buClr>
              <a:buFont typeface="Noto Symbol"/>
              <a:buNone/>
              <a:defRPr/>
            </a:lvl7pPr>
            <a:lvl8pPr marL="3200400" marR="0" indent="0" algn="ctr" rtl="0">
              <a:spcBef>
                <a:spcPts val="360"/>
              </a:spcBef>
              <a:buClr>
                <a:schemeClr val="accent3"/>
              </a:buClr>
              <a:buFont typeface="Noto Symbol"/>
              <a:buNone/>
              <a:defRPr/>
            </a:lvl8pPr>
            <a:lvl9pPr marL="3657600" marR="0" indent="0" algn="ctr" rtl="0">
              <a:spcBef>
                <a:spcPts val="360"/>
              </a:spcBef>
              <a:buClr>
                <a:schemeClr val="accent4"/>
              </a:buClr>
              <a:buFont typeface="Noto Symbol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76200" y="6068698"/>
            <a:ext cx="20574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2085392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1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1" i="0" u="none" strike="noStrike" cap="none" baseline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2426207" y="-213359"/>
            <a:ext cx="4526279" cy="8153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4823618" y="2339181"/>
            <a:ext cx="5516562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480217" y="586581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553200" y="6248401"/>
            <a:ext cx="2209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457200" y="6248207"/>
            <a:ext cx="5573482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/>
          <p:nvPr/>
        </p:nvSpPr>
        <p:spPr>
          <a:xfrm>
            <a:off x="6096317" y="0"/>
            <a:ext cx="32003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6142037" y="609600"/>
            <a:ext cx="228600" cy="62483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6142037" y="0"/>
            <a:ext cx="228600" cy="5333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2" name="Shape 2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23" name="Shape 2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4" name="Shape 2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5" name="Shape 2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1" name="Shape 2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章節標題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5" name="Shape 2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1" name="Shape 24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3" name="Shape 2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50" name="Shape 25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1" name="Shape 2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2" name="Shape 2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3" name="Shape 2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56" name="Shape 2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7" name="Shape 2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1" name="Shape 2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6" name="Shape 26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含標題的圖片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2" name="Shape 2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74" name="Shape 2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6" name="Shape 2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80" name="Shape 2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直排標題及文字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86" name="Shape 28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7" name="Shape 28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2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2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altLang="zh-TW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F26EA79-51D0-CD42-B830-70E1B7E704C7}" type="datetimeFigureOut">
              <a:rPr lang="en-US" smtClean="0"/>
              <a:pPr/>
              <a:t>10/2/2018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C666FF-9EAA-AF4A-9912-E5412420C606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495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EA79-51D0-CD42-B830-70E1B7E704C7}" type="datetimeFigureOut">
              <a:rPr lang="en-US" smtClean="0">
                <a:solidFill>
                  <a:srgbClr val="775F55"/>
                </a:solidFill>
              </a:rPr>
              <a:pPr/>
              <a:t>10/2/2018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C666FF-9EAA-AF4A-9912-E5412420C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01208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EA79-51D0-CD42-B830-70E1B7E704C7}" type="datetimeFigureOut">
              <a:rPr lang="en-US" smtClean="0">
                <a:solidFill>
                  <a:srgbClr val="775F55"/>
                </a:solidFill>
              </a:rPr>
              <a:pPr/>
              <a:t>10/2/2018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C666FF-9EAA-AF4A-9912-E5412420C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987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F26EA79-51D0-CD42-B830-70E1B7E704C7}" type="datetimeFigureOut">
              <a:rPr lang="en-US" smtClean="0">
                <a:solidFill>
                  <a:srgbClr val="775F55"/>
                </a:solidFill>
              </a:rPr>
              <a:pPr/>
              <a:t>10/2/2018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C666FF-9EAA-AF4A-9912-E5412420C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84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F26EA79-51D0-CD42-B830-70E1B7E704C7}" type="datetimeFigureOut">
              <a:rPr lang="en-US" smtClean="0">
                <a:solidFill>
                  <a:srgbClr val="775F55"/>
                </a:solidFill>
              </a:rPr>
              <a:pPr/>
              <a:t>10/2/2018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C666FF-9EAA-AF4A-9912-E5412420C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3001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EA79-51D0-CD42-B830-70E1B7E704C7}" type="datetimeFigureOut">
              <a:rPr lang="en-US" smtClean="0">
                <a:solidFill>
                  <a:srgbClr val="775F55"/>
                </a:solidFill>
              </a:rPr>
              <a:pPr/>
              <a:t>10/2/2018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C666FF-9EAA-AF4A-9912-E5412420C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754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EA79-51D0-CD42-B830-70E1B7E704C7}" type="datetimeFigureOut">
              <a:rPr lang="en-US" smtClean="0">
                <a:solidFill>
                  <a:srgbClr val="775F55"/>
                </a:solidFill>
              </a:rPr>
              <a:pPr/>
              <a:t>10/2/2018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C666FF-9EAA-AF4A-9912-E5412420C606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8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章節標題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buClr>
                <a:srgbClr val="888888"/>
              </a:buClr>
              <a:buNone/>
              <a:defRPr/>
            </a:lvl2pPr>
            <a:lvl3pPr rtl="0">
              <a:spcBef>
                <a:spcPts val="0"/>
              </a:spcBef>
              <a:buClr>
                <a:srgbClr val="888888"/>
              </a:buClr>
              <a:buNone/>
              <a:defRPr/>
            </a:lvl3pPr>
            <a:lvl4pPr rtl="0">
              <a:spcBef>
                <a:spcPts val="0"/>
              </a:spcBef>
              <a:buClr>
                <a:srgbClr val="888888"/>
              </a:buClr>
              <a:buNone/>
              <a:defRPr/>
            </a:lvl4pPr>
            <a:lvl5pPr rtl="0">
              <a:spcBef>
                <a:spcPts val="0"/>
              </a:spcBef>
              <a:buClr>
                <a:srgbClr val="888888"/>
              </a:buClr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/>
          <p:nvPr/>
        </p:nvSpPr>
        <p:spPr>
          <a:xfrm>
            <a:off x="0" y="1600200"/>
            <a:ext cx="1295400" cy="9905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32"/>
          <p:cNvSpPr/>
          <p:nvPr/>
        </p:nvSpPr>
        <p:spPr>
          <a:xfrm>
            <a:off x="1371600" y="1600200"/>
            <a:ext cx="7772400" cy="9905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199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FFFFFF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2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2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EA79-51D0-CD42-B830-70E1B7E704C7}" type="datetimeFigureOut">
              <a:rPr lang="en-US" smtClean="0">
                <a:solidFill>
                  <a:srgbClr val="775F55"/>
                </a:solidFill>
              </a:rPr>
              <a:pPr/>
              <a:t>10/2/2018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C666FF-9EAA-AF4A-9912-E5412420C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7498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F26EA79-51D0-CD42-B830-70E1B7E704C7}" type="datetimeFigureOut">
              <a:rPr lang="en-US" smtClean="0">
                <a:solidFill>
                  <a:srgbClr val="775F55"/>
                </a:solidFill>
              </a:rPr>
              <a:pPr/>
              <a:t>10/2/2018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C666FF-9EAA-AF4A-9912-E5412420C6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altLang="zh-TW" smtClean="0"/>
              <a:t>Drag picture to placeholder or click icon to add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917010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6EA79-51D0-CD42-B830-70E1B7E704C7}" type="datetimeFigureOut">
              <a:rPr lang="en-US" smtClean="0">
                <a:solidFill>
                  <a:srgbClr val="775F55"/>
                </a:solidFill>
              </a:rPr>
              <a:pPr/>
              <a:t>10/2/2018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666FF-9EAA-AF4A-9912-E5412420C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29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altLang="zh-TW" smtClean="0"/>
              <a:t>Click to edit Master text styles</a:t>
            </a:r>
          </a:p>
          <a:p>
            <a:pPr lvl="1" eaLnBrk="1" latinLnBrk="0" hangingPunct="1"/>
            <a:r>
              <a:rPr lang="en-US" altLang="zh-TW" smtClean="0"/>
              <a:t>Second level</a:t>
            </a:r>
          </a:p>
          <a:p>
            <a:pPr lvl="2" eaLnBrk="1" latinLnBrk="0" hangingPunct="1"/>
            <a:r>
              <a:rPr lang="en-US" altLang="zh-TW" smtClean="0"/>
              <a:t>Third level</a:t>
            </a:r>
          </a:p>
          <a:p>
            <a:pPr lvl="3" eaLnBrk="1" latinLnBrk="0" hangingPunct="1"/>
            <a:r>
              <a:rPr lang="en-US" altLang="zh-TW" smtClean="0"/>
              <a:t>Fourth level</a:t>
            </a:r>
          </a:p>
          <a:p>
            <a:pPr lvl="4" eaLnBrk="1" latinLnBrk="0" hangingPunct="1"/>
            <a:r>
              <a:rPr lang="en-US" altLang="zh-TW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F26EA79-51D0-CD42-B830-70E1B7E704C7}" type="datetimeFigureOut">
              <a:rPr lang="en-US" smtClean="0">
                <a:solidFill>
                  <a:srgbClr val="775F55"/>
                </a:solidFill>
              </a:rPr>
              <a:pPr/>
              <a:t>10/2/2018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C666FF-9EAA-AF4A-9912-E5412420C6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50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09600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844901" y="1589566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對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399" cy="869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rgbClr val="FFFFFF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indent="0" rtl="0">
              <a:spcBef>
                <a:spcPts val="0"/>
              </a:spcBef>
              <a:buClr>
                <a:srgbClr val="FFFFFF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2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3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1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8077199" cy="869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09600" y="1752600"/>
            <a:ext cx="1600199" cy="4343400"/>
          </a:xfrm>
          <a:prstGeom prst="rect">
            <a:avLst/>
          </a:prstGeom>
          <a:solidFill>
            <a:schemeClr val="accent2"/>
          </a:solidFill>
          <a:ln w="50800" cap="sq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spcAft>
                <a:spcPts val="1000"/>
              </a:spcAft>
              <a:buNone/>
              <a:defRPr/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2362200" y="1752600"/>
            <a:ext cx="6400799" cy="441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含標題的圖片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None/>
              <a:defRPr/>
            </a:lvl1pPr>
            <a:lvl2pPr rtl="0">
              <a:spcBef>
                <a:spcPts val="0"/>
              </a:spcBef>
              <a:buNone/>
              <a:defRPr/>
            </a:lvl2pPr>
            <a:lvl3pPr rtl="0">
              <a:spcBef>
                <a:spcPts val="0"/>
              </a:spcBef>
              <a:buNone/>
              <a:defRPr/>
            </a:lvl3pPr>
            <a:lvl4pPr rtl="0">
              <a:spcBef>
                <a:spcPts val="0"/>
              </a:spcBef>
              <a:buNone/>
              <a:defRPr/>
            </a:lvl4pPr>
            <a:lvl5pPr rtl="0">
              <a:spcBef>
                <a:spcPts val="0"/>
              </a:spcBef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/>
          <p:nvPr/>
        </p:nvSpPr>
        <p:spPr>
          <a:xfrm>
            <a:off x="-9144" y="4572000"/>
            <a:ext cx="9144000" cy="88696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Shape 72"/>
          <p:cNvSpPr/>
          <p:nvPr/>
        </p:nvSpPr>
        <p:spPr>
          <a:xfrm>
            <a:off x="-9144" y="4663439"/>
            <a:ext cx="1463039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1545336" y="4654296"/>
            <a:ext cx="7598663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rgbClr val="FFFFFF"/>
              </a:buClr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447800" y="0"/>
            <a:ext cx="100584" cy="6867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0" y="4667248"/>
            <a:ext cx="1447800" cy="6635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28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28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1600200" y="6248205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idx="2"/>
          </p:nvPr>
        </p:nvSpPr>
        <p:spPr>
          <a:xfrm>
            <a:off x="1560575" y="0"/>
            <a:ext cx="7583423" cy="4568952"/>
          </a:xfrm>
          <a:prstGeom prst="rect">
            <a:avLst/>
          </a:prstGeom>
          <a:solidFill>
            <a:srgbClr val="E9F0F5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526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Char char="◻"/>
              <a:defRPr/>
            </a:lvl1pPr>
            <a:lvl2pPr marL="640080" marR="0" indent="-168910" algn="l" rtl="0">
              <a:spcBef>
                <a:spcPts val="550"/>
              </a:spcBef>
              <a:buClr>
                <a:schemeClr val="accent1"/>
              </a:buClr>
              <a:buFont typeface="Noto Symbol"/>
              <a:buChar char="⬜"/>
              <a:defRPr/>
            </a:lvl2pPr>
            <a:lvl3pPr marL="914400" marR="0" indent="-119062" algn="l" rtl="0">
              <a:spcBef>
                <a:spcPts val="500"/>
              </a:spcBef>
              <a:buClr>
                <a:schemeClr val="accent2"/>
              </a:buClr>
              <a:buFont typeface="Noto Symbol"/>
              <a:buChar char="■"/>
              <a:defRPr/>
            </a:lvl3pPr>
            <a:lvl4pPr marL="1371600" marR="0" indent="-133350" algn="l" rtl="0">
              <a:spcBef>
                <a:spcPts val="400"/>
              </a:spcBef>
              <a:buClr>
                <a:schemeClr val="accent3"/>
              </a:buClr>
              <a:buFont typeface="Noto Symbol"/>
              <a:buChar char="■"/>
              <a:defRPr/>
            </a:lvl4pPr>
            <a:lvl5pPr marL="1828800" marR="0" indent="-146050" algn="l" rtl="0">
              <a:spcBef>
                <a:spcPts val="400"/>
              </a:spcBef>
              <a:buClr>
                <a:schemeClr val="accent4"/>
              </a:buClr>
              <a:buFont typeface="Noto Symbol"/>
              <a:buChar char="■"/>
              <a:defRPr/>
            </a:lvl5pPr>
            <a:lvl6pPr marL="2103120" marR="0" indent="-121920" algn="l" rtl="0">
              <a:spcBef>
                <a:spcPts val="360"/>
              </a:spcBef>
              <a:buClr>
                <a:schemeClr val="accent1"/>
              </a:buClr>
              <a:buFont typeface="Noto Symbol"/>
              <a:buChar char="▪"/>
              <a:defRPr/>
            </a:lvl6pPr>
            <a:lvl7pPr marL="2377440" marR="0" indent="-116839" algn="l" rtl="0">
              <a:spcBef>
                <a:spcPts val="360"/>
              </a:spcBef>
              <a:buClr>
                <a:schemeClr val="accent2"/>
              </a:buClr>
              <a:buFont typeface="Noto Symbol"/>
              <a:buChar char="▪"/>
              <a:defRPr/>
            </a:lvl7pPr>
            <a:lvl8pPr marL="2651760" marR="0" indent="-124460" algn="l" rtl="0">
              <a:spcBef>
                <a:spcPts val="360"/>
              </a:spcBef>
              <a:buClr>
                <a:schemeClr val="accent3"/>
              </a:buClr>
              <a:buFont typeface="Noto Symbol"/>
              <a:buChar char="▪"/>
              <a:defRPr/>
            </a:lvl8pPr>
            <a:lvl9pPr marL="2926080" marR="0" indent="-119379" algn="l" rtl="0">
              <a:spcBef>
                <a:spcPts val="360"/>
              </a:spcBef>
              <a:buClr>
                <a:schemeClr val="accent4"/>
              </a:buClr>
              <a:buFont typeface="Noto Symbol"/>
              <a:buChar char="▪"/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ftr" idx="11"/>
          </p:nvPr>
        </p:nvSpPr>
        <p:spPr>
          <a:xfrm>
            <a:off x="609600" y="6248205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" name="Shape 9"/>
          <p:cNvSpPr/>
          <p:nvPr/>
        </p:nvSpPr>
        <p:spPr>
          <a:xfrm>
            <a:off x="0" y="1234440"/>
            <a:ext cx="9144000" cy="320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Shape 10"/>
          <p:cNvSpPr/>
          <p:nvPr/>
        </p:nvSpPr>
        <p:spPr>
          <a:xfrm>
            <a:off x="0" y="1280159"/>
            <a:ext cx="533399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90550" y="1280159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0" y="1272221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zh-TW"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1" i="0" u="none" strike="noStrike" cap="none" baseline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8" name="Shape 2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9" name="Shape 2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zh-TW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zh-TW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altLang="zh-TW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altLang="zh-TW" smtClean="0"/>
              <a:t>Click to edit Master text styles</a:t>
            </a:r>
          </a:p>
          <a:p>
            <a:pPr lvl="1" eaLnBrk="1" latinLnBrk="0" hangingPunct="1"/>
            <a:r>
              <a:rPr kumimoji="0" lang="en-US" altLang="zh-TW" smtClean="0"/>
              <a:t>Second level</a:t>
            </a:r>
          </a:p>
          <a:p>
            <a:pPr lvl="2" eaLnBrk="1" latinLnBrk="0" hangingPunct="1"/>
            <a:r>
              <a:rPr kumimoji="0" lang="en-US" altLang="zh-TW" smtClean="0"/>
              <a:t>Third level</a:t>
            </a:r>
          </a:p>
          <a:p>
            <a:pPr lvl="3" eaLnBrk="1" latinLnBrk="0" hangingPunct="1"/>
            <a:r>
              <a:rPr kumimoji="0" lang="en-US" altLang="zh-TW" smtClean="0"/>
              <a:t>Fourth level</a:t>
            </a:r>
          </a:p>
          <a:p>
            <a:pPr lvl="4" eaLnBrk="1" latinLnBrk="0" hangingPunct="1"/>
            <a:r>
              <a:rPr kumimoji="0" lang="en-US" altLang="zh-TW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fld id="{7F26EA79-51D0-CD42-B830-70E1B7E704C7}" type="datetimeFigureOut">
              <a:rPr lang="en-US" kern="1200" smtClean="0">
                <a:solidFill>
                  <a:srgbClr val="775F55"/>
                </a:solidFill>
                <a:latin typeface="Tw Cen MT"/>
                <a:ea typeface="+mn-ea"/>
                <a:cs typeface="+mn-cs"/>
              </a:rPr>
              <a:pPr defTabSz="457200"/>
              <a:t>10/2/2018</a:t>
            </a:fld>
            <a:endParaRPr lang="en-US" kern="1200">
              <a:solidFill>
                <a:srgbClr val="775F55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457200"/>
            <a:endParaRPr lang="en-US" kern="1200">
              <a:solidFill>
                <a:srgbClr val="775F55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457200"/>
            <a:fld id="{8FC666FF-9EAA-AF4A-9912-E5412420C606}" type="slidenum">
              <a:rPr lang="en-US" kern="1200" smtClean="0">
                <a:latin typeface="Tw Cen MT"/>
                <a:ea typeface="+mn-ea"/>
                <a:cs typeface="+mn-cs"/>
              </a:rPr>
              <a:pPr defTabSz="457200"/>
              <a:t>‹#›</a:t>
            </a:fld>
            <a:endParaRPr lang="en-US" kern="1200"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6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forms/JQPo6YLLkzFszXhG2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hyperlink" Target="https://www.facebook.com/groups/speech.ee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ilezilla-project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baxterm.mobatek.net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140.112.21.28:500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6999" cy="1828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lang="zh-TW" sz="44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專題研究</a:t>
            </a:r>
            <a:br>
              <a:rPr lang="zh-TW" sz="44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4400" b="1" i="0" u="none" strike="noStrike" cap="none" baseline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WEEK 4 - LIVE DEMO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599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zh-TW" sz="2000" b="1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Prof. Lin</a:t>
            </a:r>
            <a:r>
              <a:rPr lang="zh-TW" sz="2000" b="1" i="0" u="none" strike="noStrike" cap="none" baseline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altLang="zh-TW" sz="2000" b="1" i="0" u="none" strike="noStrike" cap="none" baseline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zh-TW" sz="2000" b="1" i="0" u="none" strike="noStrike" cap="none" baseline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zh-TW" sz="2000" b="1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 Lee</a:t>
            </a:r>
          </a:p>
          <a:p>
            <a:pPr marL="0" marR="0" lvl="0" indent="0" algn="l" rtl="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25000"/>
              <a:buFont typeface="Noto Symbol"/>
              <a:buNone/>
            </a:pPr>
            <a:r>
              <a:rPr lang="zh-TW" sz="2000" b="1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TA.  </a:t>
            </a:r>
            <a:r>
              <a:rPr lang="en-US" altLang="zh-TW" sz="2000" b="1" dirty="0" smtClean="0">
                <a:solidFill>
                  <a:srgbClr val="FFFFFF"/>
                </a:solidFill>
              </a:rPr>
              <a:t>Po-</a:t>
            </a:r>
            <a:r>
              <a:rPr lang="en-US" altLang="zh-TW" sz="2000" b="1" dirty="0" err="1" smtClean="0">
                <a:solidFill>
                  <a:srgbClr val="FFFFFF"/>
                </a:solidFill>
              </a:rPr>
              <a:t>chun</a:t>
            </a:r>
            <a:r>
              <a:rPr lang="en-US" altLang="zh-TW" sz="2000" b="1" i="0" u="none" strike="noStrike" cap="none" baseline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zh-TW" altLang="en-US" sz="2000" b="1" i="0" u="none" strike="noStrike" cap="none" baseline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2000" b="1" dirty="0" smtClean="0">
                <a:solidFill>
                  <a:srgbClr val="FFFFFF"/>
                </a:solidFill>
              </a:rPr>
              <a:t>Hsu</a:t>
            </a:r>
            <a:r>
              <a:rPr lang="zh-TW" altLang="en-US" sz="2000" b="1" i="0" u="none" strike="noStrike" cap="none" baseline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2000" b="1" i="0" u="none" strike="noStrike" cap="none" baseline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(r07942095@ntu.edu.tw)</a:t>
            </a:r>
            <a:endParaRPr lang="zh-TW" sz="2000" b="1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altLang="zh-TW" sz="44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zh-TW" sz="44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altLang="zh-TW" sz="4400" b="1" i="0" u="none" strike="noStrike" cap="none" baseline="0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RNING</a:t>
            </a:r>
            <a:endParaRPr lang="zh-TW" sz="4400" b="1" i="0" u="none" strike="noStrike" cap="none" baseline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en-US" altLang="zh-TW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</a:t>
            </a:r>
            <a:r>
              <a:rPr lang="zh-TW" altLang="en-US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zh-TW" altLang="en-US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press</a:t>
            </a:r>
            <a:r>
              <a:rPr lang="zh-TW" altLang="en-US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zh-TW" altLang="en-US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“Record”</a:t>
            </a:r>
            <a:r>
              <a:rPr lang="zh-TW" altLang="en-US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button</a:t>
            </a:r>
            <a:r>
              <a:rPr lang="zh-TW" altLang="en-US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lang="zh-TW" altLang="en-US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zh-TW" altLang="en-US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upload</a:t>
            </a:r>
            <a:r>
              <a:rPr lang="zh-TW" altLang="en-US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zh-TW" altLang="en-US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</a:t>
            </a:r>
            <a:r>
              <a:rPr lang="zh-TW" altLang="en-US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  <a:r>
              <a:rPr lang="zh-TW" altLang="en-US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</a:t>
            </a:r>
            <a:r>
              <a:rPr lang="zh-TW" altLang="en-US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zh-TW" altLang="en-US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basic</a:t>
            </a:r>
            <a:r>
              <a:rPr lang="zh-TW" altLang="en-US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model,</a:t>
            </a:r>
            <a:r>
              <a:rPr lang="zh-TW" altLang="en-US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otherwise</a:t>
            </a:r>
            <a:r>
              <a:rPr lang="zh-TW" altLang="en-US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zh-TW" altLang="en-US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r>
              <a:rPr lang="zh-TW" altLang="en-US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</a:t>
            </a:r>
            <a:r>
              <a:rPr lang="zh-TW" altLang="en-US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shut</a:t>
            </a:r>
            <a:r>
              <a:rPr lang="zh-TW" altLang="en-US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down.</a:t>
            </a:r>
            <a:endParaRPr lang="zh-TW" sz="26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722605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 Do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 up Live Demo with your account.</a:t>
            </a:r>
          </a:p>
          <a:p>
            <a:pPr lvl="1" indent="-284480">
              <a:buSzPct val="70000"/>
            </a:pPr>
            <a:r>
              <a:rPr lang="zh-TW" sz="20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Please </a:t>
            </a:r>
            <a:r>
              <a:rPr lang="en-US" altLang="zh-TW" sz="2000" b="1" dirty="0">
                <a:solidFill>
                  <a:srgbClr val="FF0000"/>
                </a:solidFill>
              </a:rPr>
              <a:t>fill out </a:t>
            </a:r>
            <a:r>
              <a:rPr lang="en-US" altLang="zh-TW" sz="2000" b="1" dirty="0" smtClean="0">
                <a:solidFill>
                  <a:srgbClr val="FF0000"/>
                </a:solidFill>
              </a:rPr>
              <a:t>the Google form to apply for your account.</a:t>
            </a:r>
          </a:p>
          <a:p>
            <a:pPr lvl="2" indent="-284480">
              <a:buSzPct val="70000"/>
            </a:pPr>
            <a:r>
              <a:rPr lang="en-US" altLang="zh-TW" sz="2000" b="1" dirty="0">
                <a:solidFill>
                  <a:srgbClr val="FF0000"/>
                </a:solidFill>
                <a:hlinkClick r:id="rId3"/>
              </a:rPr>
              <a:t>https://</a:t>
            </a:r>
            <a:r>
              <a:rPr lang="en-US" altLang="zh-TW" sz="2000" b="1" dirty="0" smtClean="0">
                <a:solidFill>
                  <a:srgbClr val="FF0000"/>
                </a:solidFill>
                <a:hlinkClick r:id="rId3"/>
              </a:rPr>
              <a:t>goo.gl/forms/JQPo6YLLkzFszXhG2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en-US" altLang="zh-TW" sz="2000" b="1" dirty="0" smtClean="0">
                <a:solidFill>
                  <a:srgbClr val="FF0000"/>
                </a:solidFill>
              </a:rPr>
              <a:t>FB Group: </a:t>
            </a:r>
            <a:r>
              <a:rPr lang="zh-TW" altLang="en-US" sz="2000" b="1" dirty="0" smtClean="0">
                <a:solidFill>
                  <a:srgbClr val="FF0000"/>
                </a:solidFill>
                <a:hlinkClick r:id="rId4"/>
              </a:rPr>
              <a:t>數位語音專題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endParaRPr lang="zh-TW" sz="1000" b="1" i="0" u="none" strike="noStrike" cap="none" baseline="0" dirty="0">
              <a:solidFill>
                <a:srgbClr val="FF0000"/>
              </a:solidFill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4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</a:t>
            </a:r>
            <a:r>
              <a:rPr lang="zh-TW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basic model embedded in the system.</a:t>
            </a:r>
          </a:p>
          <a:p>
            <a:pPr marL="0" marR="0" lvl="0" indent="0" algn="l" rtl="0">
              <a:spcBef>
                <a:spcPts val="700"/>
              </a:spcBef>
              <a:buClr>
                <a:schemeClr val="accent2"/>
              </a:buClr>
              <a:buSzPct val="59999"/>
              <a:buNone/>
            </a:pPr>
            <a:endParaRPr lang="en-US" altLang="zh-TW" sz="24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4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Upload </a:t>
            </a:r>
            <a:r>
              <a:rPr lang="zh-TW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model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LM/LEX/TREE/MDL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better performance, you may re-train your models.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with your own models.</a:t>
            </a:r>
          </a:p>
          <a:p>
            <a:pPr marL="320040" marR="0" lvl="0" indent="-228600" algn="l" rtl="0">
              <a:spcBef>
                <a:spcPts val="700"/>
              </a:spcBef>
              <a:buClr>
                <a:schemeClr val="accent2"/>
              </a:buClr>
              <a:buFont typeface="Noto Symbol"/>
              <a:buNone/>
            </a:pPr>
            <a:endParaRPr sz="24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699792" y="3892050"/>
            <a:ext cx="3657783" cy="428625"/>
            <a:chOff x="2795358" y="2875052"/>
            <a:chExt cx="3657783" cy="428625"/>
          </a:xfrm>
        </p:grpSpPr>
        <p:pic>
          <p:nvPicPr>
            <p:cNvPr id="154" name="Shape 15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795358" y="2889341"/>
              <a:ext cx="1314449" cy="400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Shape 15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119642" y="2875052"/>
              <a:ext cx="1333499" cy="4286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6" name="Shape 156"/>
            <p:cNvSpPr/>
            <p:nvPr/>
          </p:nvSpPr>
          <p:spPr>
            <a:xfrm>
              <a:off x="4285126" y="2980181"/>
              <a:ext cx="709683" cy="200026"/>
            </a:xfrm>
            <a:prstGeom prst="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07" t="14287" r="11111" b="7142"/>
          <a:stretch/>
        </p:blipFill>
        <p:spPr>
          <a:xfrm>
            <a:off x="7020272" y="2420888"/>
            <a:ext cx="1152128" cy="115212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4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 Think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Compare the basic models with your own models, what is the main difference?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 you know of what kind your training data are?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train.text/dev.text/test.text 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about manually tagging your own lexicon and train your own language model?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4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Guess </a:t>
            </a:r>
            <a:r>
              <a:rPr lang="zh-TW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about the training data of the basic models. 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Exemplify your description.</a:t>
            </a:r>
          </a:p>
          <a:p>
            <a:pPr marL="640080" marR="0" lvl="1" indent="-195580" algn="l" rtl="0">
              <a:spcBef>
                <a:spcPts val="550"/>
              </a:spcBef>
              <a:buClr>
                <a:schemeClr val="accent1"/>
              </a:buClr>
              <a:buFont typeface="Noto Symbol"/>
              <a:buNone/>
            </a:pPr>
            <a:endParaRPr sz="20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550"/>
              </a:spcBef>
              <a:buClr>
                <a:schemeClr val="accent1"/>
              </a:buClr>
              <a:buFont typeface="Noto Symbol"/>
              <a:buNone/>
            </a:pPr>
            <a:endParaRPr sz="20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Language Model : Training Text (2/2)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sz="2300" dirty="0"/>
              <a:t>cut -d ' ' -f 1 --complement </a:t>
            </a:r>
            <a:r>
              <a:rPr lang="en-US" altLang="zh-TW" sz="2300" dirty="0" smtClean="0"/>
              <a:t>$</a:t>
            </a:r>
            <a:r>
              <a:rPr lang="en-US" altLang="zh-TW" sz="2300" dirty="0" err="1"/>
              <a:t>t</a:t>
            </a:r>
            <a:r>
              <a:rPr lang="en-US" altLang="zh-TW" sz="2300" dirty="0" err="1" smtClean="0"/>
              <a:t>rain_text</a:t>
            </a:r>
            <a:r>
              <a:rPr lang="en-US" altLang="zh-TW" sz="2300" dirty="0" smtClean="0"/>
              <a:t> &gt; ./</a:t>
            </a:r>
            <a:r>
              <a:rPr lang="en-US" altLang="zh-TW" sz="2300" dirty="0" err="1" smtClean="0"/>
              <a:t>exp</a:t>
            </a:r>
            <a:r>
              <a:rPr lang="en-US" altLang="zh-TW" sz="2300" dirty="0" smtClean="0"/>
              <a:t>/lm/</a:t>
            </a:r>
            <a:r>
              <a:rPr lang="en-US" altLang="zh-TW" sz="2300" dirty="0" err="1" smtClean="0"/>
              <a:t>LM_train.text</a:t>
            </a:r>
            <a:endParaRPr lang="en-US" altLang="zh-TW" sz="2300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41247"/>
          <a:stretch/>
        </p:blipFill>
        <p:spPr>
          <a:xfrm>
            <a:off x="2387600" y="2439513"/>
            <a:ext cx="3917947" cy="365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7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Language Model : </a:t>
            </a:r>
            <a:r>
              <a:rPr lang="en-US" altLang="zh-TW" dirty="0" err="1"/>
              <a:t>ngram</a:t>
            </a:r>
            <a:r>
              <a:rPr lang="en-US" altLang="zh-TW" dirty="0"/>
              <a:t>-count </a:t>
            </a:r>
            <a:r>
              <a:rPr lang="en-US" altLang="zh-TW" dirty="0" smtClean="0"/>
              <a:t>(3/3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zh-TW" dirty="0" smtClean="0"/>
              <a:t>Lexicon</a:t>
            </a:r>
          </a:p>
          <a:p>
            <a:pPr lvl="1"/>
            <a:r>
              <a:rPr lang="en-US" altLang="zh-TW" dirty="0" smtClean="0"/>
              <a:t>lexicon=material/lexicon.train.txt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t="6598" r="86115" b="55729"/>
          <a:stretch/>
        </p:blipFill>
        <p:spPr>
          <a:xfrm>
            <a:off x="1253552" y="2921000"/>
            <a:ext cx="2147909" cy="32766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t="6771" r="73426" b="49826"/>
          <a:stretch/>
        </p:blipFill>
        <p:spPr>
          <a:xfrm>
            <a:off x="4258265" y="2743200"/>
            <a:ext cx="398312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4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FAQ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9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Q: How to download the models in the workstation?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9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600" b="1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FileZilla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600" b="1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MobaXterm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en-US" altLang="zh-TW" sz="2600" b="1" dirty="0" smtClean="0">
                <a:solidFill>
                  <a:srgbClr val="FF0000"/>
                </a:solidFill>
              </a:rPr>
              <a:t>“s</a:t>
            </a:r>
            <a:r>
              <a:rPr lang="zh-TW" sz="26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ftp</a:t>
            </a:r>
            <a:r>
              <a:rPr lang="en-US" altLang="zh-TW" sz="26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” or “</a:t>
            </a:r>
            <a:r>
              <a:rPr lang="en-US" altLang="zh-TW" sz="2600" b="1" i="0" u="none" strike="noStrike" cap="none" baseline="0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scp</a:t>
            </a:r>
            <a:r>
              <a:rPr lang="en-US" altLang="zh-TW" sz="26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zh-TW" sz="2600" b="1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2600" b="1" i="0" u="none" strike="noStrike" cap="none" baseline="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command in your linux OS.</a:t>
            </a:r>
          </a:p>
          <a:p>
            <a:pPr marL="320040" marR="0" lvl="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None/>
            </a:pPr>
            <a:endParaRPr sz="29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4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Shape 17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6629" t="12444" r="26735" b="23050"/>
          <a:stretch/>
        </p:blipFill>
        <p:spPr>
          <a:xfrm>
            <a:off x="478970" y="531141"/>
            <a:ext cx="7768047" cy="604383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Shape 175"/>
          <p:cNvSpPr/>
          <p:nvPr/>
        </p:nvSpPr>
        <p:spPr>
          <a:xfrm>
            <a:off x="612647" y="957941"/>
            <a:ext cx="5796860" cy="775063"/>
          </a:xfrm>
          <a:prstGeom prst="donut">
            <a:avLst>
              <a:gd name="adj" fmla="val 9263"/>
            </a:avLst>
          </a:prstGeom>
          <a:solidFill>
            <a:srgbClr val="FF0000"/>
          </a:solidFill>
          <a:ln w="100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4400" b="0" i="0" u="none" strike="noStrike" cap="none" baseline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209550" algn="l" rtl="0">
              <a:spcBef>
                <a:spcPts val="0"/>
              </a:spcBef>
              <a:buClr>
                <a:schemeClr val="accent2"/>
              </a:buClr>
              <a:buFont typeface="Noto Symbol"/>
              <a:buNone/>
            </a:pPr>
            <a:endParaRPr sz="29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 l="32360" t="29013" r="30625" b="29383"/>
          <a:stretch/>
        </p:blipFill>
        <p:spPr>
          <a:xfrm>
            <a:off x="424179" y="797558"/>
            <a:ext cx="8232140" cy="520493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/>
          <p:nvPr/>
        </p:nvSpPr>
        <p:spPr>
          <a:xfrm>
            <a:off x="5305425" y="2400300"/>
            <a:ext cx="2809876" cy="409575"/>
          </a:xfrm>
          <a:prstGeom prst="donut">
            <a:avLst>
              <a:gd name="adj" fmla="val 9263"/>
            </a:avLst>
          </a:prstGeom>
          <a:solidFill>
            <a:srgbClr val="FF0000"/>
          </a:solidFill>
          <a:ln w="100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612647" y="2266950"/>
            <a:ext cx="2892551" cy="2381249"/>
          </a:xfrm>
          <a:prstGeom prst="donut">
            <a:avLst>
              <a:gd name="adj" fmla="val 2451"/>
            </a:avLst>
          </a:prstGeom>
          <a:solidFill>
            <a:srgbClr val="FF0000"/>
          </a:solidFill>
          <a:ln w="100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400" b="1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FAQ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Q: Why I always got server error?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A: Make sure you got models uploaded.</a:t>
            </a:r>
            <a:r>
              <a:rPr lang="zh-TW" altLang="en-US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zh-TW" sz="2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zh-TW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timestamp</a:t>
            </a:r>
            <a:r>
              <a:rPr lang="zh-TW" altLang="en-US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field</a:t>
            </a:r>
            <a:r>
              <a:rPr lang="zh-TW" sz="2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2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empty?</a:t>
            </a: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850" y="3199766"/>
            <a:ext cx="2524908" cy="20199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文字方塊 2"/>
          <p:cNvSpPr txBox="1"/>
          <p:nvPr/>
        </p:nvSpPr>
        <p:spPr>
          <a:xfrm>
            <a:off x="3137554" y="3199766"/>
            <a:ext cx="633098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b="1" dirty="0">
                <a:solidFill>
                  <a:schemeClr val="dk1"/>
                </a:solidFill>
              </a:rPr>
              <a:t>TREE: </a:t>
            </a:r>
            <a:r>
              <a:rPr lang="en-US" altLang="zh-TW" sz="2600" b="1" dirty="0" err="1">
                <a:solidFill>
                  <a:schemeClr val="dk1"/>
                </a:solidFill>
              </a:rPr>
              <a:t>exp</a:t>
            </a:r>
            <a:r>
              <a:rPr lang="en-US" altLang="zh-TW" sz="2600" b="1" dirty="0">
                <a:solidFill>
                  <a:schemeClr val="dk1"/>
                </a:solidFill>
              </a:rPr>
              <a:t>/tri/tree </a:t>
            </a:r>
            <a:endParaRPr lang="zh-TW" altLang="en-US" sz="2600" b="1" dirty="0">
              <a:solidFill>
                <a:schemeClr val="dk1"/>
              </a:solidFill>
            </a:endParaRPr>
          </a:p>
          <a:p>
            <a:r>
              <a:rPr lang="en-US" altLang="zh-TW" sz="2600" b="1" dirty="0">
                <a:solidFill>
                  <a:schemeClr val="dk1"/>
                </a:solidFill>
              </a:rPr>
              <a:t>MDL: </a:t>
            </a:r>
            <a:r>
              <a:rPr lang="en-US" altLang="zh-TW" sz="2600" b="1" dirty="0" err="1">
                <a:solidFill>
                  <a:schemeClr val="dk1"/>
                </a:solidFill>
              </a:rPr>
              <a:t>exp</a:t>
            </a:r>
            <a:r>
              <a:rPr lang="en-US" altLang="zh-TW" sz="2600" b="1" dirty="0">
                <a:solidFill>
                  <a:schemeClr val="dk1"/>
                </a:solidFill>
              </a:rPr>
              <a:t>/tri/</a:t>
            </a:r>
            <a:r>
              <a:rPr lang="en-US" altLang="zh-TW" sz="2600" b="1" dirty="0" err="1">
                <a:solidFill>
                  <a:schemeClr val="dk1"/>
                </a:solidFill>
              </a:rPr>
              <a:t>final.mdl</a:t>
            </a:r>
            <a:r>
              <a:rPr lang="en-US" altLang="zh-TW" sz="2600" b="1" dirty="0">
                <a:solidFill>
                  <a:schemeClr val="dk1"/>
                </a:solidFill>
              </a:rPr>
              <a:t> </a:t>
            </a:r>
            <a:endParaRPr lang="zh-TW" altLang="en-US" sz="2600" b="1" dirty="0">
              <a:solidFill>
                <a:schemeClr val="dk1"/>
              </a:solidFill>
            </a:endParaRPr>
          </a:p>
          <a:p>
            <a:r>
              <a:rPr lang="en-US" altLang="zh-TW" sz="2600" b="1" dirty="0">
                <a:solidFill>
                  <a:schemeClr val="dk1"/>
                </a:solidFill>
              </a:rPr>
              <a:t>LM: </a:t>
            </a:r>
            <a:r>
              <a:rPr lang="en-US" altLang="zh-TW" sz="2600" b="1" dirty="0" err="1">
                <a:solidFill>
                  <a:schemeClr val="dk1"/>
                </a:solidFill>
              </a:rPr>
              <a:t>exp</a:t>
            </a:r>
            <a:r>
              <a:rPr lang="en-US" altLang="zh-TW" sz="2600" b="1" dirty="0">
                <a:solidFill>
                  <a:schemeClr val="dk1"/>
                </a:solidFill>
              </a:rPr>
              <a:t>/lm/</a:t>
            </a:r>
            <a:r>
              <a:rPr lang="en-US" altLang="zh-TW" sz="2600" b="1" dirty="0" err="1">
                <a:solidFill>
                  <a:schemeClr val="dk1"/>
                </a:solidFill>
              </a:rPr>
              <a:t>lm.arpa.txt</a:t>
            </a:r>
            <a:r>
              <a:rPr lang="en-US" altLang="zh-TW" sz="2600" b="1" dirty="0">
                <a:solidFill>
                  <a:schemeClr val="dk1"/>
                </a:solidFill>
              </a:rPr>
              <a:t> </a:t>
            </a:r>
            <a:endParaRPr lang="zh-TW" altLang="en-US" sz="2600" b="1" dirty="0">
              <a:solidFill>
                <a:schemeClr val="dk1"/>
              </a:solidFill>
            </a:endParaRPr>
          </a:p>
          <a:p>
            <a:r>
              <a:rPr lang="en-US" altLang="zh-TW" sz="2600" b="1" dirty="0" err="1">
                <a:solidFill>
                  <a:schemeClr val="dk1"/>
                </a:solidFill>
              </a:rPr>
              <a:t>Lexicon:material</a:t>
            </a:r>
            <a:r>
              <a:rPr lang="en-US" altLang="zh-TW" sz="2600" b="1" dirty="0">
                <a:solidFill>
                  <a:schemeClr val="dk1"/>
                </a:solidFill>
              </a:rPr>
              <a:t>/</a:t>
            </a:r>
            <a:r>
              <a:rPr lang="en-US" altLang="zh-TW" sz="2600" b="1" dirty="0" err="1">
                <a:solidFill>
                  <a:schemeClr val="dk1"/>
                </a:solidFill>
              </a:rPr>
              <a:t>lexicon.decode.txt</a:t>
            </a:r>
            <a:endParaRPr lang="zh-TW" altLang="en-US" sz="2600" b="1" dirty="0">
              <a:solidFill>
                <a:schemeClr val="dk1"/>
              </a:solidFill>
            </a:endParaRPr>
          </a:p>
          <a:p>
            <a:r>
              <a:rPr lang="en-US" altLang="zh-TW" sz="2600" b="1" dirty="0">
                <a:solidFill>
                  <a:schemeClr val="dk1"/>
                </a:solidFill>
              </a:rPr>
              <a:t>(or</a:t>
            </a:r>
            <a:r>
              <a:rPr lang="zh-TW" altLang="en-US" sz="2600" b="1" dirty="0">
                <a:solidFill>
                  <a:schemeClr val="dk1"/>
                </a:solidFill>
              </a:rPr>
              <a:t> </a:t>
            </a:r>
            <a:r>
              <a:rPr lang="en-US" altLang="zh-TW" sz="2600" b="1" dirty="0">
                <a:solidFill>
                  <a:schemeClr val="dk1"/>
                </a:solidFill>
              </a:rPr>
              <a:t>material/</a:t>
            </a:r>
            <a:r>
              <a:rPr lang="en-US" altLang="zh-TW" sz="2600" b="1" dirty="0" err="1">
                <a:solidFill>
                  <a:schemeClr val="dk1"/>
                </a:solidFill>
              </a:rPr>
              <a:t>lexicon.train.txt</a:t>
            </a:r>
            <a:r>
              <a:rPr lang="en-US" altLang="zh-TW" sz="2600" b="1" dirty="0">
                <a:solidFill>
                  <a:schemeClr val="dk1"/>
                </a:solidFill>
              </a:rPr>
              <a:t>)</a:t>
            </a:r>
            <a:endParaRPr lang="zh-TW" altLang="en-US" sz="2600" b="1" dirty="0">
              <a:solidFill>
                <a:schemeClr val="dk1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85126" y="5311432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2000" dirty="0" smtClean="0"/>
              <a:t>Warning: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If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smtClean="0"/>
              <a:t>using</a:t>
            </a:r>
            <a:r>
              <a:rPr kumimoji="1" lang="zh-TW" altLang="en-US" sz="2000" dirty="0" smtClean="0"/>
              <a:t> </a:t>
            </a:r>
            <a:r>
              <a:rPr lang="en-US" altLang="zh-TW" sz="2000" dirty="0" smtClean="0">
                <a:solidFill>
                  <a:srgbClr val="FF0000"/>
                </a:solidFill>
              </a:rPr>
              <a:t>material/</a:t>
            </a:r>
            <a:r>
              <a:rPr lang="en-US" altLang="zh-TW" sz="2000" dirty="0" err="1" smtClean="0">
                <a:solidFill>
                  <a:srgbClr val="FF0000"/>
                </a:solidFill>
              </a:rPr>
              <a:t>lexicon.train.txt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remember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to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add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the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following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two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lines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to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the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top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of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the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file.</a:t>
            </a:r>
            <a:endParaRPr lang="zh-TW" altLang="en-US" sz="2000" dirty="0"/>
          </a:p>
          <a:p>
            <a:r>
              <a:rPr kumimoji="1" lang="en-US" altLang="zh-TW" sz="2000" dirty="0" smtClean="0"/>
              <a:t>&lt;s&gt;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err="1" smtClean="0"/>
              <a:t>sil</a:t>
            </a:r>
            <a:endParaRPr kumimoji="1" lang="zh-TW" altLang="en-US" sz="2000" dirty="0" smtClean="0"/>
          </a:p>
          <a:p>
            <a:r>
              <a:rPr kumimoji="1" lang="en-US" altLang="zh-TW" sz="2000" dirty="0" smtClean="0"/>
              <a:t>&lt;/s&gt;</a:t>
            </a:r>
            <a:r>
              <a:rPr kumimoji="1" lang="zh-TW" altLang="en-US" sz="2000" dirty="0" smtClean="0"/>
              <a:t> </a:t>
            </a:r>
            <a:r>
              <a:rPr kumimoji="1" lang="en-US" altLang="zh-TW" sz="2000" dirty="0" err="1" smtClean="0"/>
              <a:t>sil</a:t>
            </a:r>
            <a:endParaRPr kumimoji="1" lang="zh-TW" altLang="en-US" sz="2000" dirty="0" smtClean="0"/>
          </a:p>
          <a:p>
            <a:endParaRPr kumimoji="1" lang="zh-TW" altLang="en-US" sz="20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FAQ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9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Q: In corpus mode, why I always got error or 0 accuracy?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9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A: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 sure your corpus is written under UTF-8 encoding.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notepad, the default is ANSI.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0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vim, the default is UTF-8.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2891" y="4457700"/>
            <a:ext cx="6343650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Outline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zh-TW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zh-TW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Live Demo introduction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zh-TW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Restriction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en-US" altLang="zh-TW" sz="3200" b="1" i="0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TODO</a:t>
            </a:r>
            <a:endParaRPr lang="zh-TW" sz="32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zh-TW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think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zh-TW" sz="32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FAQ</a:t>
            </a:r>
          </a:p>
          <a:p>
            <a:pPr marL="320040" marR="0" lvl="0" indent="-198120" algn="l" rtl="0">
              <a:spcBef>
                <a:spcPts val="700"/>
              </a:spcBef>
              <a:buClr>
                <a:schemeClr val="accent2"/>
              </a:buClr>
              <a:buFont typeface="Noto Symbol"/>
              <a:buNone/>
            </a:pPr>
            <a:endParaRPr sz="32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FAQ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9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Q: In corpus mode, why I got negative accuracy?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9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A: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0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Accuracy is actually calculated by (length – error ) / length</a:t>
            </a:r>
            <a:r>
              <a:rPr lang="zh-TW" sz="20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altLang="zh-TW" sz="2000" b="1" dirty="0">
              <a:solidFill>
                <a:schemeClr val="dk1"/>
              </a:solidFill>
            </a:endParaRP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altLang="en-US" sz="2000" b="1" dirty="0" smtClean="0">
                <a:solidFill>
                  <a:schemeClr val="dk1"/>
                </a:solidFill>
              </a:rPr>
              <a:t>請</a:t>
            </a:r>
            <a:r>
              <a:rPr lang="zh-TW" altLang="en-US" sz="20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參考數位語音處理概論 </a:t>
            </a:r>
            <a:r>
              <a:rPr lang="en-US" altLang="zh-TW" sz="20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ch8</a:t>
            </a:r>
            <a:r>
              <a:rPr lang="zh-TW" altLang="en-US" sz="20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20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</a:t>
            </a:r>
            <a:r>
              <a:rPr lang="zh-TW" altLang="en-US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20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lang="zh-TW" sz="20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5760" marR="0" lvl="1" indent="-10159" algn="l" rtl="0">
              <a:spcBef>
                <a:spcPts val="550"/>
              </a:spcBef>
              <a:buClr>
                <a:schemeClr val="accent1"/>
              </a:buClr>
              <a:buFont typeface="Noto Symbol"/>
              <a:buNone/>
            </a:pPr>
            <a:endParaRPr sz="20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system is just online.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Any bug is expected.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8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you got any question, contact TA through FB group or email instantly.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need you feedback about UI/function.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Feel free saying about anything.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4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Email:</a:t>
            </a:r>
            <a:r>
              <a:rPr lang="zh-TW" altLang="en-US" sz="24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altLang="zh-TW" sz="2400" b="1" dirty="0" smtClean="0">
                <a:solidFill>
                  <a:schemeClr val="dk1"/>
                </a:solidFill>
              </a:rPr>
              <a:t>r07942095</a:t>
            </a:r>
            <a:r>
              <a:rPr lang="zh-TW" sz="24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@ntu</a:t>
            </a:r>
            <a:r>
              <a:rPr lang="zh-TW" sz="2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.edu.tw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395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Review: achieving ASR system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zh-TW" sz="32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zh-TW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utomatic </a:t>
            </a:r>
            <a:r>
              <a:rPr lang="zh-TW" sz="32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zh-TW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peech </a:t>
            </a:r>
            <a:r>
              <a:rPr lang="zh-TW" sz="3200" b="1" i="0" u="sng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zh-TW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ecognition System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zh-TW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 wave -&gt; output text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1260" y="2887780"/>
            <a:ext cx="7639050" cy="1952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647" y="4953000"/>
            <a:ext cx="7829549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zh-TW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Week 1: feature extraction 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compute-mfcc-feat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add-delta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compute-cmvn-stats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apply-cmvn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 format: scp,ark</a:t>
            </a:r>
          </a:p>
          <a:p>
            <a:pPr marL="640080" marR="0" lvl="1" indent="-160020" algn="l" rtl="0">
              <a:spcBef>
                <a:spcPts val="550"/>
              </a:spcBef>
              <a:buClr>
                <a:schemeClr val="accent1"/>
              </a:buClr>
              <a:buFont typeface="Noto Symbol"/>
              <a:buNone/>
            </a:pPr>
            <a:endParaRPr sz="2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550"/>
              </a:spcBef>
              <a:buClr>
                <a:schemeClr val="accent1"/>
              </a:buClr>
              <a:buFont typeface="Noto Symbol"/>
              <a:buNone/>
            </a:pPr>
            <a:endParaRPr sz="2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zh-TW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Week 2: training acoustic model 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monophone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clustering tree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triphone 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Models: final.mdl, tree</a:t>
            </a:r>
          </a:p>
          <a:p>
            <a:pPr marL="640080" marR="0" lvl="1" indent="-160020" algn="l" rtl="0">
              <a:spcBef>
                <a:spcPts val="550"/>
              </a:spcBef>
              <a:buClr>
                <a:schemeClr val="accent1"/>
              </a:buClr>
              <a:buFont typeface="Noto Symbol"/>
              <a:buNone/>
            </a:pPr>
            <a:endParaRPr sz="2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550"/>
              </a:spcBef>
              <a:buClr>
                <a:schemeClr val="accent1"/>
              </a:buClr>
              <a:buFont typeface="Noto Symbol"/>
              <a:buNone/>
            </a:pPr>
            <a:endParaRPr sz="2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Review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zh-TW" sz="32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Week 3: decoding and training lm 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SRILM( ngram-count/ kn-smoothing )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Kaldi – WFST decoding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HTK – Viterbi decoding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Vulcan( kaldi format -&gt; HTK format )</a:t>
            </a:r>
          </a:p>
          <a:p>
            <a:pPr marL="640080" marR="0" lvl="1" indent="-284480" algn="l" rtl="0">
              <a:spcBef>
                <a:spcPts val="550"/>
              </a:spcBef>
              <a:buClr>
                <a:schemeClr val="accent1"/>
              </a:buClr>
              <a:buSzPct val="70000"/>
              <a:buFont typeface="Noto Symbol"/>
              <a:buChar char="⬜"/>
            </a:pPr>
            <a:r>
              <a:rPr lang="zh-TW" sz="2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Models: final.mmf tiedlist </a:t>
            </a:r>
          </a:p>
          <a:p>
            <a:pPr marL="640080" marR="0" lvl="1" indent="-160020" algn="l" rtl="0">
              <a:spcBef>
                <a:spcPts val="550"/>
              </a:spcBef>
              <a:buClr>
                <a:schemeClr val="accent1"/>
              </a:buClr>
              <a:buFont typeface="Noto Symbol"/>
              <a:buNone/>
            </a:pPr>
            <a:endParaRPr sz="2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spcBef>
                <a:spcPts val="550"/>
              </a:spcBef>
              <a:buClr>
                <a:schemeClr val="accent1"/>
              </a:buClr>
              <a:buFont typeface="Noto Symbol"/>
              <a:buNone/>
            </a:pPr>
            <a:endParaRPr sz="28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Live Demo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9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 we integrated them into a real-world ASR system for you.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9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could upload your own models.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9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Now give a shot! Experience your own ASR in a  “real” way. </a:t>
            </a:r>
          </a:p>
          <a:p>
            <a:pPr marL="320040" marR="0" lvl="0" indent="-209550" algn="l" rtl="0">
              <a:spcBef>
                <a:spcPts val="700"/>
              </a:spcBef>
              <a:buClr>
                <a:schemeClr val="accent2"/>
              </a:buClr>
              <a:buFont typeface="Noto Symbol"/>
              <a:buNone/>
            </a:pPr>
            <a:endParaRPr sz="2900" b="1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Live Demo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zh-TW" sz="3200" b="1" i="0" u="sng" strike="noStrike" cap="none" baseline="0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</a:t>
            </a:r>
            <a:r>
              <a:rPr lang="en-US" altLang="zh-TW" sz="3200" b="1" i="0" u="sng" strike="noStrike" cap="none" baseline="0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</a:t>
            </a:r>
            <a:r>
              <a:rPr lang="zh-TW" sz="3200" b="1" i="0" u="sng" strike="noStrike" cap="none" baseline="0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:</a:t>
            </a:r>
            <a:r>
              <a:rPr lang="zh-TW" sz="3200" b="1" i="0" u="sng" strike="noStrike" cap="none" baseline="0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//140.112.21</a:t>
            </a:r>
            <a:r>
              <a:rPr lang="zh-TW" sz="3200" b="1" i="0" u="sng" strike="noStrike" cap="none" baseline="0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.</a:t>
            </a:r>
            <a:r>
              <a:rPr lang="en-US" altLang="zh-TW" sz="3200" b="1" u="sng" dirty="0" smtClean="0">
                <a:solidFill>
                  <a:schemeClr val="hlink"/>
                </a:solidFill>
                <a:hlinkClick r:id="rId3"/>
              </a:rPr>
              <a:t>35</a:t>
            </a:r>
            <a:r>
              <a:rPr lang="zh-TW" sz="3200" b="1" i="0" u="sng" strike="noStrike" cap="none" baseline="0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:</a:t>
            </a:r>
            <a:r>
              <a:rPr lang="en-US" altLang="zh-TW" sz="3200" b="1" i="0" u="sng" strike="noStrike" cap="none" baseline="0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54285</a:t>
            </a:r>
            <a:r>
              <a:rPr lang="zh-TW" sz="3200" b="1" i="0" u="sng" strike="noStrike" cap="none" baseline="0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/</a:t>
            </a:r>
            <a:endParaRPr lang="zh-TW" sz="3200" b="1" i="0" u="sng" strike="noStrike" cap="none" baseline="0" dirty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zh-TW" sz="32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</a:t>
            </a:r>
            <a:endParaRPr lang="en-US" altLang="zh-TW" sz="3200" b="1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endParaRPr lang="en-US" altLang="zh-TW" sz="3200" b="1" dirty="0">
              <a:solidFill>
                <a:schemeClr val="dk1"/>
              </a:solidFill>
            </a:endParaRP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en-US" altLang="zh-TW" sz="3200" b="1" dirty="0" smtClean="0">
                <a:solidFill>
                  <a:schemeClr val="dk1"/>
                </a:solidFill>
              </a:rPr>
              <a:t>Remember: use http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s</a:t>
            </a:r>
            <a:r>
              <a:rPr lang="en-US" altLang="zh-TW" sz="3200" b="1" dirty="0" smtClean="0">
                <a:solidFill>
                  <a:schemeClr val="dk1"/>
                </a:solidFill>
              </a:rPr>
              <a:t>.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60000"/>
              <a:buFont typeface="Noto Symbol"/>
              <a:buChar char="◻"/>
            </a:pPr>
            <a:r>
              <a:rPr lang="en-US" altLang="zh-TW" sz="32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Ignore the warnings.</a:t>
            </a:r>
            <a:endParaRPr lang="zh-TW" sz="32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612647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zh-TW" sz="44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Restriction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20040" marR="0" lvl="0" indent="-320040" algn="l" rtl="0">
              <a:spcBef>
                <a:spcPts val="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9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MFCC with dim 39 only.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9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Fixed phone set. (Chinese phones)</a:t>
            </a:r>
          </a:p>
          <a:p>
            <a:pPr marL="320040" marR="0" lvl="0" indent="-320040" algn="l" rtl="0">
              <a:spcBef>
                <a:spcPts val="700"/>
              </a:spcBef>
              <a:buClr>
                <a:schemeClr val="accent2"/>
              </a:buClr>
              <a:buSzPct val="59999"/>
              <a:buFont typeface="Noto Symbol"/>
              <a:buChar char="◻"/>
            </a:pPr>
            <a:r>
              <a:rPr lang="zh-TW" sz="29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LM must be one of unigram/bigram/trigram model.</a:t>
            </a:r>
          </a:p>
          <a:p>
            <a:pPr marL="0" marR="0" lvl="0" indent="0" algn="l" rtl="0">
              <a:spcBef>
                <a:spcPts val="700"/>
              </a:spcBef>
              <a:buClr>
                <a:schemeClr val="accent2"/>
              </a:buClr>
              <a:buFont typeface="Noto Symbol"/>
              <a:buNone/>
            </a:pPr>
            <a:endParaRPr sz="29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佈景主題1">
  <a:themeElements>
    <a:clrScheme name="中庸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960</TotalTime>
  <Words>717</Words>
  <Application>Microsoft Office PowerPoint</Application>
  <PresentationFormat>如螢幕大小 (4:3)</PresentationFormat>
  <Paragraphs>108</Paragraphs>
  <Slides>21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21</vt:i4>
      </vt:variant>
    </vt:vector>
  </HeadingPairs>
  <TitlesOfParts>
    <vt:vector size="31" baseType="lpstr">
      <vt:lpstr>Noto Symbol</vt:lpstr>
      <vt:lpstr>Tw Cen MT</vt:lpstr>
      <vt:lpstr>微軟正黑體</vt:lpstr>
      <vt:lpstr>Arial</vt:lpstr>
      <vt:lpstr>Calibri</vt:lpstr>
      <vt:lpstr>Wingdings</vt:lpstr>
      <vt:lpstr>Wingdings 2</vt:lpstr>
      <vt:lpstr>佈景主題1</vt:lpstr>
      <vt:lpstr>Office 佈景主題</vt:lpstr>
      <vt:lpstr>Median</vt:lpstr>
      <vt:lpstr>專題研究 WEEK 4 - LIVE DEMO</vt:lpstr>
      <vt:lpstr>Outline</vt:lpstr>
      <vt:lpstr>Review: achieving ASR system</vt:lpstr>
      <vt:lpstr>Review</vt:lpstr>
      <vt:lpstr>Review</vt:lpstr>
      <vt:lpstr>Review</vt:lpstr>
      <vt:lpstr>Live Demo</vt:lpstr>
      <vt:lpstr>Live Demo</vt:lpstr>
      <vt:lpstr>Restriction</vt:lpstr>
      <vt:lpstr>WARNING</vt:lpstr>
      <vt:lpstr>To Do</vt:lpstr>
      <vt:lpstr>To Think</vt:lpstr>
      <vt:lpstr>Language Model : Training Text (2/2)</vt:lpstr>
      <vt:lpstr>Language Model : ngram-count (3/3)</vt:lpstr>
      <vt:lpstr>FAQ</vt:lpstr>
      <vt:lpstr>PowerPoint 簡報</vt:lpstr>
      <vt:lpstr>PowerPoint 簡報</vt:lpstr>
      <vt:lpstr>FAQ</vt:lpstr>
      <vt:lpstr>FAQ</vt:lpstr>
      <vt:lpstr>FAQ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專題研究 WEEK 4 - LIVE DEMO</dc:title>
  <dc:creator>Hsu Bogi</dc:creator>
  <cp:lastModifiedBy>Hsu Bogi</cp:lastModifiedBy>
  <cp:revision>54</cp:revision>
  <dcterms:modified xsi:type="dcterms:W3CDTF">2018-10-02T11:32:38Z</dcterms:modified>
</cp:coreProperties>
</file>