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5"/>
  </p:notesMasterIdLst>
  <p:sldIdLst>
    <p:sldId id="256" r:id="rId3"/>
    <p:sldId id="257" r:id="rId4"/>
    <p:sldId id="281" r:id="rId5"/>
    <p:sldId id="282" r:id="rId6"/>
    <p:sldId id="283" r:id="rId7"/>
    <p:sldId id="284" r:id="rId8"/>
    <p:sldId id="260" r:id="rId9"/>
    <p:sldId id="276" r:id="rId10"/>
    <p:sldId id="265" r:id="rId11"/>
    <p:sldId id="274" r:id="rId12"/>
    <p:sldId id="275" r:id="rId13"/>
    <p:sldId id="273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4"/>
    <p:restoredTop sz="87284"/>
  </p:normalViewPr>
  <p:slideViewPr>
    <p:cSldViewPr>
      <p:cViewPr varScale="1">
        <p:scale>
          <a:sx n="64" d="100"/>
          <a:sy n="64" d="100"/>
        </p:scale>
        <p:origin x="16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45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53091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08694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Number of frame</a:t>
            </a:r>
            <a:r>
              <a:rPr lang="en-US" baseline="0" dirty="0" smtClean="0"/>
              <a:t> of context</a:t>
            </a:r>
            <a:endParaRPr dirty="0"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69325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49276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5412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85528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Neural</a:t>
            </a:r>
            <a:r>
              <a:rPr lang="en-US" baseline="0" dirty="0" smtClean="0"/>
              <a:t> network </a:t>
            </a:r>
            <a:r>
              <a:rPr lang="zh-TW" altLang="en-US" baseline="0" dirty="0" smtClean="0"/>
              <a:t>由兩個部分組成：</a:t>
            </a:r>
            <a:r>
              <a:rPr lang="en-US" altLang="zh-TW" baseline="0" dirty="0" smtClean="0"/>
              <a:t>linear</a:t>
            </a:r>
            <a:r>
              <a:rPr lang="zh-TW" altLang="en-US" baseline="0" dirty="0" smtClean="0"/>
              <a:t>跟</a:t>
            </a:r>
            <a:r>
              <a:rPr lang="en-US" altLang="zh-TW" baseline="0" dirty="0" smtClean="0"/>
              <a:t>non-linear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Linear</a:t>
            </a:r>
            <a:r>
              <a:rPr lang="zh-TW" altLang="en-US" baseline="0" dirty="0" smtClean="0"/>
              <a:t>就是大家熟知簡單的矩陣運算、</a:t>
            </a:r>
            <a:r>
              <a:rPr lang="en-US" altLang="zh-TW" baseline="0" dirty="0" smtClean="0"/>
              <a:t>convolution</a:t>
            </a:r>
            <a:r>
              <a:rPr lang="zh-TW" altLang="en-US" baseline="0" dirty="0" smtClean="0"/>
              <a:t>等等</a:t>
            </a:r>
            <a:endParaRPr lang="en-US" altLang="zh-TW" baseline="0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baseline="0" dirty="0" smtClean="0"/>
              <a:t>可是如果只有線性運算的話，這些好幾層的</a:t>
            </a:r>
            <a:r>
              <a:rPr lang="en-US" altLang="zh-TW" baseline="0" dirty="0" smtClean="0"/>
              <a:t>layer</a:t>
            </a:r>
            <a:r>
              <a:rPr lang="zh-TW" altLang="en-US" baseline="0" dirty="0" smtClean="0"/>
              <a:t>都可以合併成一個單一</a:t>
            </a:r>
            <a:r>
              <a:rPr lang="en-US" altLang="zh-TW" baseline="0" dirty="0" smtClean="0"/>
              <a:t>layer</a:t>
            </a:r>
            <a:r>
              <a:rPr lang="zh-TW" altLang="en-US" baseline="0" dirty="0" smtClean="0"/>
              <a:t>，而且能實現的</a:t>
            </a:r>
            <a:r>
              <a:rPr lang="en-US" altLang="zh-TW" baseline="0" dirty="0" smtClean="0"/>
              <a:t>function</a:t>
            </a:r>
            <a:r>
              <a:rPr lang="zh-TW" altLang="en-US" baseline="0" dirty="0" smtClean="0"/>
              <a:t>有限。</a:t>
            </a:r>
            <a:endParaRPr lang="en-US" altLang="zh-TW" baseline="0" dirty="0" smtClean="0"/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baseline="0" dirty="0" smtClean="0"/>
              <a:t>所以我們需要在每一個</a:t>
            </a:r>
            <a:r>
              <a:rPr lang="en-US" altLang="zh-TW" baseline="0" dirty="0" smtClean="0"/>
              <a:t>layer</a:t>
            </a:r>
            <a:r>
              <a:rPr lang="zh-TW" altLang="en-US" baseline="0" dirty="0" smtClean="0"/>
              <a:t>後面來一點</a:t>
            </a:r>
            <a:r>
              <a:rPr lang="en-US" altLang="zh-TW" baseline="0" dirty="0" smtClean="0"/>
              <a:t>non-linear function (activation)</a:t>
            </a:r>
          </a:p>
          <a:p>
            <a:pPr>
              <a:spcBef>
                <a:spcPts val="0"/>
              </a:spcBef>
              <a:buNone/>
            </a:pPr>
            <a:r>
              <a:rPr lang="zh-TW" altLang="en-US" baseline="0" dirty="0" smtClean="0"/>
              <a:t>如果暑假有乖乖看宏毅老師</a:t>
            </a:r>
            <a:r>
              <a:rPr lang="zh-TW" altLang="en-US" baseline="0" dirty="0" smtClean="0"/>
              <a:t>的影片 </a:t>
            </a:r>
            <a:r>
              <a:rPr lang="zh-TW" altLang="en-US" baseline="0" dirty="0" smtClean="0"/>
              <a:t>應該就會知道這些</a:t>
            </a:r>
            <a:r>
              <a:rPr lang="en-US" altLang="zh-TW" baseline="0" dirty="0" smtClean="0"/>
              <a:t>activation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function</a:t>
            </a:r>
          </a:p>
          <a:p>
            <a:pPr>
              <a:spcBef>
                <a:spcPts val="0"/>
              </a:spcBef>
              <a:buNone/>
            </a:pPr>
            <a:r>
              <a:rPr lang="zh-TW" altLang="en-US" baseline="0" dirty="0" smtClean="0"/>
              <a:t>雖然這些</a:t>
            </a:r>
            <a:r>
              <a:rPr lang="en-US" altLang="zh-TW" baseline="0" dirty="0" smtClean="0"/>
              <a:t>function</a:t>
            </a:r>
            <a:r>
              <a:rPr lang="zh-TW" altLang="en-US" baseline="0" dirty="0" smtClean="0"/>
              <a:t>看起來好像廢廢的沒什麼功用，比方說</a:t>
            </a:r>
            <a:r>
              <a:rPr lang="en-US" altLang="zh-TW" baseline="0" dirty="0" err="1" smtClean="0"/>
              <a:t>ReLU</a:t>
            </a:r>
            <a:r>
              <a:rPr lang="zh-TW" altLang="en-US" baseline="0" dirty="0" smtClean="0"/>
              <a:t>，就只是把小於</a:t>
            </a:r>
            <a:r>
              <a:rPr lang="en-US" altLang="zh-TW" baseline="0" dirty="0" smtClean="0"/>
              <a:t>0</a:t>
            </a:r>
            <a:r>
              <a:rPr lang="zh-TW" altLang="en-US" baseline="0" dirty="0" smtClean="0"/>
              <a:t>的地方壓掉</a:t>
            </a:r>
            <a:endParaRPr lang="en-US" altLang="zh-TW" baseline="0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baseline="0" dirty="0" smtClean="0"/>
              <a:t>但其實每一層一點一點</a:t>
            </a:r>
            <a:r>
              <a:rPr lang="zh-TW" altLang="en-US" baseline="0" dirty="0" smtClean="0"/>
              <a:t>改變數值的</a:t>
            </a:r>
            <a:r>
              <a:rPr lang="en-US" altLang="zh-TW" baseline="0" dirty="0" smtClean="0"/>
              <a:t>distribution</a:t>
            </a:r>
            <a:r>
              <a:rPr lang="zh-TW" altLang="en-US" baseline="0" dirty="0" smtClean="0"/>
              <a:t>，很多層疊起來就能夠實現很複雜的</a:t>
            </a:r>
            <a:r>
              <a:rPr lang="en-US" altLang="zh-TW" baseline="0" dirty="0" smtClean="0"/>
              <a:t>function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pPr>
              <a:spcBef>
                <a:spcPts val="0"/>
              </a:spcBef>
              <a:buNone/>
            </a:pPr>
            <a:endParaRPr lang="en-US" altLang="zh-TW" baseline="0" dirty="0" smtClean="0"/>
          </a:p>
          <a:p>
            <a:pPr>
              <a:spcBef>
                <a:spcPts val="0"/>
              </a:spcBef>
              <a:buNone/>
            </a:pPr>
            <a:endParaRPr lang="en-US" altLang="zh-TW" baseline="0" dirty="0" smtClean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29838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TW" altLang="en-US" dirty="0" smtClean="0"/>
              <a:t>那要怎麼訓練一個</a:t>
            </a:r>
            <a:r>
              <a:rPr lang="en-US" altLang="zh-TW" dirty="0" smtClean="0"/>
              <a:t>network</a:t>
            </a:r>
            <a:r>
              <a:rPr lang="zh-TW" altLang="en-US" dirty="0" smtClean="0"/>
              <a:t>呢</a:t>
            </a:r>
            <a:endParaRPr lang="en-US" altLang="zh-TW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dirty="0" smtClean="0"/>
              <a:t>首先要先定義一個</a:t>
            </a:r>
            <a:r>
              <a:rPr lang="en-US" altLang="zh-TW" dirty="0" smtClean="0"/>
              <a:t>network</a:t>
            </a:r>
            <a:r>
              <a:rPr lang="zh-TW" altLang="en-US" dirty="0" smtClean="0"/>
              <a:t>表現的好壞</a:t>
            </a:r>
            <a:r>
              <a:rPr lang="zh-TW" altLang="en-US" dirty="0"/>
              <a:t> </a:t>
            </a:r>
            <a:r>
              <a:rPr lang="zh-TW" altLang="en-US" dirty="0" smtClean="0"/>
              <a:t>也就是</a:t>
            </a:r>
            <a:r>
              <a:rPr lang="en-US" altLang="zh-TW" dirty="0" smtClean="0"/>
              <a:t>loss</a:t>
            </a:r>
            <a:r>
              <a:rPr lang="zh-TW" altLang="en-US" dirty="0" smtClean="0"/>
              <a:t> </a:t>
            </a:r>
            <a:r>
              <a:rPr lang="en-US" altLang="zh-TW" dirty="0" smtClean="0"/>
              <a:t>function</a:t>
            </a:r>
          </a:p>
          <a:p>
            <a:pPr>
              <a:spcBef>
                <a:spcPts val="0"/>
              </a:spcBef>
              <a:buNone/>
            </a:pPr>
            <a:r>
              <a:rPr lang="zh-TW" altLang="en-US" dirty="0" smtClean="0"/>
              <a:t>如果是</a:t>
            </a:r>
            <a:r>
              <a:rPr lang="en-US" altLang="zh-TW" dirty="0" smtClean="0"/>
              <a:t>regression</a:t>
            </a:r>
            <a:r>
              <a:rPr lang="zh-TW" altLang="en-US" dirty="0" smtClean="0"/>
              <a:t>的</a:t>
            </a:r>
            <a:r>
              <a:rPr lang="en-US" altLang="zh-TW" dirty="0" smtClean="0"/>
              <a:t>problem</a:t>
            </a:r>
            <a:r>
              <a:rPr lang="zh-TW" altLang="en-US" dirty="0" smtClean="0"/>
              <a:t>通常是用</a:t>
            </a:r>
            <a:r>
              <a:rPr lang="en-US" altLang="zh-TW" dirty="0" smtClean="0"/>
              <a:t>MSE</a:t>
            </a:r>
            <a:r>
              <a:rPr lang="zh-TW" altLang="en-US" dirty="0" smtClean="0"/>
              <a:t> </a:t>
            </a:r>
            <a:r>
              <a:rPr lang="en-US" altLang="zh-TW" dirty="0" smtClean="0"/>
              <a:t>classification</a:t>
            </a:r>
            <a:r>
              <a:rPr lang="zh-TW" altLang="en-US" dirty="0" smtClean="0"/>
              <a:t>的</a:t>
            </a:r>
            <a:r>
              <a:rPr lang="en-US" altLang="zh-TW" dirty="0" smtClean="0"/>
              <a:t>problem</a:t>
            </a:r>
            <a:r>
              <a:rPr lang="zh-TW" altLang="en-US" dirty="0" smtClean="0"/>
              <a:t>就是用</a:t>
            </a:r>
            <a:r>
              <a:rPr lang="en-US" altLang="zh-TW" dirty="0" smtClean="0"/>
              <a:t>cross</a:t>
            </a:r>
            <a:r>
              <a:rPr lang="zh-TW" altLang="en-US" dirty="0" smtClean="0"/>
              <a:t> </a:t>
            </a:r>
            <a:r>
              <a:rPr lang="en-US" altLang="zh-TW" dirty="0" smtClean="0"/>
              <a:t>entropy</a:t>
            </a:r>
            <a:r>
              <a:rPr lang="zh-TW" altLang="en-US" dirty="0" smtClean="0"/>
              <a:t>來衡量。</a:t>
            </a:r>
            <a:endParaRPr lang="en-US" altLang="zh-TW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dirty="0" smtClean="0"/>
              <a:t>有了</a:t>
            </a:r>
            <a:r>
              <a:rPr lang="en-US" altLang="zh-TW" dirty="0" smtClean="0"/>
              <a:t>loss</a:t>
            </a:r>
            <a:r>
              <a:rPr lang="zh-TW" altLang="en-US" dirty="0" smtClean="0"/>
              <a:t> </a:t>
            </a:r>
            <a:r>
              <a:rPr lang="en-US" altLang="zh-TW" dirty="0" smtClean="0"/>
              <a:t>function</a:t>
            </a:r>
            <a:r>
              <a:rPr lang="zh-TW" altLang="en-US" dirty="0" smtClean="0"/>
              <a:t>，就可以計算</a:t>
            </a:r>
            <a:r>
              <a:rPr lang="en-US" altLang="zh-TW" dirty="0" smtClean="0"/>
              <a:t>network</a:t>
            </a:r>
            <a:r>
              <a:rPr lang="zh-TW" altLang="en-US" dirty="0" smtClean="0"/>
              <a:t>中每個參數對這個</a:t>
            </a:r>
            <a:r>
              <a:rPr lang="en-US" altLang="zh-TW" dirty="0" smtClean="0"/>
              <a:t>loss</a:t>
            </a:r>
            <a:r>
              <a:rPr lang="zh-TW" altLang="en-US" dirty="0" smtClean="0"/>
              <a:t>的</a:t>
            </a:r>
            <a:r>
              <a:rPr lang="en-US" altLang="zh-TW" dirty="0" smtClean="0"/>
              <a:t>contribution / gradient</a:t>
            </a:r>
          </a:p>
          <a:p>
            <a:pPr>
              <a:spcBef>
                <a:spcPts val="0"/>
              </a:spcBef>
              <a:buNone/>
            </a:pPr>
            <a:r>
              <a:rPr lang="zh-TW" altLang="en-US" dirty="0" smtClean="0"/>
              <a:t>但參數這麼多，所以我們在這邊要使用微積分中</a:t>
            </a:r>
            <a:r>
              <a:rPr lang="en-US" altLang="zh-TW" dirty="0" smtClean="0"/>
              <a:t>chain</a:t>
            </a:r>
            <a:r>
              <a:rPr lang="en-US" altLang="zh-TW" baseline="0" dirty="0" smtClean="0"/>
              <a:t> rule</a:t>
            </a:r>
            <a:r>
              <a:rPr lang="zh-TW" altLang="en-US" baseline="0" dirty="0" smtClean="0"/>
              <a:t>的技巧 一層一層往回算</a:t>
            </a:r>
            <a:r>
              <a:rPr lang="en-US" altLang="zh-TW" baseline="0" dirty="0" smtClean="0"/>
              <a:t>loss</a:t>
            </a:r>
            <a:r>
              <a:rPr lang="zh-TW" altLang="en-US" baseline="0" dirty="0" smtClean="0"/>
              <a:t>的</a:t>
            </a:r>
            <a:r>
              <a:rPr lang="en-US" altLang="zh-TW" baseline="0" dirty="0" smtClean="0"/>
              <a:t>gradient</a:t>
            </a:r>
            <a:r>
              <a:rPr lang="zh-TW" altLang="en-US" baseline="0" dirty="0" smtClean="0"/>
              <a:t> 這個就叫做 </a:t>
            </a:r>
            <a:r>
              <a:rPr lang="en-US" altLang="zh-TW" baseline="0" dirty="0" smtClean="0"/>
              <a:t>back propagation</a:t>
            </a:r>
          </a:p>
          <a:p>
            <a:pPr>
              <a:spcBef>
                <a:spcPts val="0"/>
              </a:spcBef>
              <a:buNone/>
            </a:pPr>
            <a:endParaRPr lang="en-US" altLang="zh-TW" baseline="0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baseline="0" dirty="0" smtClean="0"/>
              <a:t>最後，我們就可以用這些</a:t>
            </a:r>
            <a:r>
              <a:rPr lang="en-US" altLang="zh-TW" baseline="0" dirty="0" smtClean="0"/>
              <a:t>gradient</a:t>
            </a:r>
            <a:r>
              <a:rPr lang="zh-TW" altLang="en-US" baseline="0" dirty="0" smtClean="0"/>
              <a:t>來更新</a:t>
            </a:r>
            <a:r>
              <a:rPr lang="en-US" altLang="zh-TW" baseline="0" dirty="0" smtClean="0"/>
              <a:t>network</a:t>
            </a:r>
            <a:r>
              <a:rPr lang="zh-TW" altLang="en-US" baseline="0" dirty="0" smtClean="0"/>
              <a:t>，這個方法就叫做</a:t>
            </a:r>
            <a:r>
              <a:rPr lang="en-US" altLang="zh-TW" baseline="0" dirty="0" smtClean="0"/>
              <a:t>gradient descent</a:t>
            </a:r>
            <a:r>
              <a:rPr lang="zh-TW" altLang="en-US" baseline="0" dirty="0" smtClean="0"/>
              <a:t>。</a:t>
            </a:r>
            <a:endParaRPr lang="en-US" altLang="zh-TW" dirty="0" smtClean="0"/>
          </a:p>
          <a:p>
            <a:pPr>
              <a:spcBef>
                <a:spcPts val="0"/>
              </a:spcBef>
              <a:buNone/>
            </a:pPr>
            <a:endParaRPr lang="en-US" altLang="zh-TW" dirty="0" smtClean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42187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TW" altLang="en-US" dirty="0" smtClean="0"/>
              <a:t>上面這個式子是最基本的</a:t>
            </a:r>
            <a:r>
              <a:rPr lang="en-US" altLang="zh-TW" dirty="0" smtClean="0"/>
              <a:t>gradient descent</a:t>
            </a:r>
            <a:r>
              <a:rPr lang="zh-TW" altLang="en-US" dirty="0" smtClean="0"/>
              <a:t>的公式，每次</a:t>
            </a:r>
            <a:r>
              <a:rPr lang="en-US" altLang="zh-TW" dirty="0" smtClean="0"/>
              <a:t>update</a:t>
            </a:r>
            <a:r>
              <a:rPr lang="zh-TW" altLang="en-US" dirty="0" smtClean="0"/>
              <a:t>的時候，讓每個參數沿著各自的</a:t>
            </a:r>
            <a:r>
              <a:rPr lang="en-US" altLang="zh-TW" dirty="0" smtClean="0"/>
              <a:t>gradient</a:t>
            </a:r>
            <a:r>
              <a:rPr lang="zh-TW" altLang="en-US" dirty="0" smtClean="0"/>
              <a:t>的反方向移動</a:t>
            </a:r>
            <a:endParaRPr lang="en-US" altLang="zh-TW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dirty="0" smtClean="0"/>
              <a:t>方向由</a:t>
            </a:r>
            <a:r>
              <a:rPr lang="en-US" altLang="zh-TW" dirty="0" smtClean="0"/>
              <a:t>gradient</a:t>
            </a:r>
            <a:r>
              <a:rPr lang="zh-TW" altLang="en-US" dirty="0" smtClean="0"/>
              <a:t>決定了，但是</a:t>
            </a:r>
            <a:r>
              <a:rPr lang="en-US" altLang="zh-TW" dirty="0" smtClean="0"/>
              <a:t>step</a:t>
            </a:r>
            <a:r>
              <a:rPr lang="zh-TW" altLang="en-US" dirty="0" smtClean="0"/>
              <a:t>的大小還要由</a:t>
            </a:r>
            <a:r>
              <a:rPr lang="en-US" altLang="zh-TW" dirty="0" smtClean="0"/>
              <a:t>learning rate</a:t>
            </a:r>
            <a:r>
              <a:rPr lang="zh-TW" altLang="en-US" dirty="0" smtClean="0"/>
              <a:t>一起決定。</a:t>
            </a:r>
            <a:endParaRPr lang="en-US" altLang="zh-TW" dirty="0" smtClean="0"/>
          </a:p>
          <a:p>
            <a:pPr>
              <a:spcBef>
                <a:spcPts val="0"/>
              </a:spcBef>
              <a:buNone/>
            </a:pPr>
            <a:r>
              <a:rPr lang="en-US" altLang="zh-TW" dirty="0" smtClean="0"/>
              <a:t>Learning rate</a:t>
            </a:r>
            <a:r>
              <a:rPr lang="zh-TW" altLang="en-US" dirty="0" smtClean="0"/>
              <a:t>是很重要的一個參數，不同大小的選擇可能會有完全不同的結果。</a:t>
            </a:r>
            <a:endParaRPr lang="en-US" altLang="zh-TW" dirty="0" smtClean="0"/>
          </a:p>
          <a:p>
            <a:pPr>
              <a:spcBef>
                <a:spcPts val="0"/>
              </a:spcBef>
              <a:buNone/>
            </a:pPr>
            <a:endParaRPr lang="en-US" altLang="zh-TW" dirty="0" smtClean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07091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DNN</a:t>
            </a:r>
            <a:r>
              <a:rPr lang="zh-TW" altLang="en-US" dirty="0" smtClean="0"/>
              <a:t>在語音辨識上的應用，現在最成功的就是</a:t>
            </a:r>
            <a:r>
              <a:rPr lang="en-US" altLang="zh-TW" dirty="0" smtClean="0"/>
              <a:t>hybrid</a:t>
            </a:r>
            <a:r>
              <a:rPr lang="zh-TW" altLang="en-US" dirty="0" smtClean="0"/>
              <a:t> </a:t>
            </a:r>
            <a:r>
              <a:rPr lang="en-US" altLang="zh-TW" dirty="0" smtClean="0"/>
              <a:t>system</a:t>
            </a:r>
            <a:r>
              <a:rPr lang="zh-TW" altLang="en-US" dirty="0" smtClean="0"/>
              <a:t>，也就是將本來的</a:t>
            </a:r>
            <a:r>
              <a:rPr lang="en-US" altLang="zh-TW" dirty="0" smtClean="0"/>
              <a:t>GMM</a:t>
            </a:r>
            <a:r>
              <a:rPr lang="zh-TW" altLang="en-US" dirty="0" smtClean="0"/>
              <a:t>部分，全部用</a:t>
            </a:r>
            <a:r>
              <a:rPr lang="en-US" altLang="zh-TW" dirty="0" smtClean="0"/>
              <a:t>DNN</a:t>
            </a:r>
            <a:r>
              <a:rPr lang="zh-TW" altLang="en-US" dirty="0" smtClean="0"/>
              <a:t>來取代。</a:t>
            </a:r>
            <a:endParaRPr lang="en-US" altLang="zh-TW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dirty="0" smtClean="0"/>
              <a:t>但這不代表我們就從此不需要</a:t>
            </a:r>
            <a:r>
              <a:rPr lang="en-US" altLang="zh-TW" dirty="0" smtClean="0"/>
              <a:t>GMM</a:t>
            </a:r>
            <a:r>
              <a:rPr lang="zh-TW" altLang="en-US" dirty="0" smtClean="0"/>
              <a:t>了，因為這些</a:t>
            </a:r>
            <a:r>
              <a:rPr lang="en-US" altLang="zh-TW" dirty="0" smtClean="0"/>
              <a:t>state</a:t>
            </a:r>
            <a:r>
              <a:rPr lang="zh-TW" altLang="en-US" dirty="0" smtClean="0"/>
              <a:t> </a:t>
            </a:r>
            <a:r>
              <a:rPr lang="en-US" altLang="zh-TW" dirty="0" smtClean="0"/>
              <a:t>sequence</a:t>
            </a:r>
            <a:r>
              <a:rPr lang="zh-TW" altLang="en-US" dirty="0" smtClean="0"/>
              <a:t>還是需要從原本的</a:t>
            </a:r>
            <a:r>
              <a:rPr lang="en-US" altLang="zh-TW" dirty="0" smtClean="0"/>
              <a:t>GMM</a:t>
            </a:r>
            <a:r>
              <a:rPr lang="zh-TW" altLang="en-US" dirty="0" smtClean="0"/>
              <a:t>來產生。</a:t>
            </a:r>
            <a:endParaRPr lang="en-US" altLang="zh-TW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dirty="0" smtClean="0"/>
              <a:t>這部分老師在期中考後應該會有更詳細的說明，記得要去上課。</a:t>
            </a:r>
            <a:endParaRPr lang="en-US" altLang="zh-TW" dirty="0" smtClean="0"/>
          </a:p>
          <a:p>
            <a:pPr>
              <a:spcBef>
                <a:spcPts val="0"/>
              </a:spcBef>
              <a:buNone/>
            </a:pPr>
            <a:endParaRPr lang="en-US" altLang="zh-TW" dirty="0" smtClean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21986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86997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8767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2144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bg>
      <p:bgPr>
        <a:solidFill>
          <a:schemeClr val="dk2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55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5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 baseline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標題及直排文字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91" name="Shape 91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2" name="Shape 22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23" name="Shape 2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24" name="Shape 2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25" name="Shape 2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30" name="Shape 2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章節標題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36" name="Shape 2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43" name="Shape 2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44" name="Shape 2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52" name="Shape 2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57" name="Shape 25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58" name="Shape 2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61" name="Shape 26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含標題的內容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6" name="Shape 26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67" name="Shape 26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68" name="Shape 26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69" name="Shape 26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含標題的圖片"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2" name="Shape 27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74" name="Shape 2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75" name="Shape 2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76" name="Shape 2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標題及直排文字"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80" name="Shape 2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81" name="Shape 2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82" name="Shape 2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86" name="Shape 28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87" name="Shape 28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88" name="Shape 28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章節標題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2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2400" b="1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含標題的內容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w="50800" cap="sq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含標題的圖片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None/>
              <a:defRPr/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28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2800" b="1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9" name="Shape 79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marR="0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marR="0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marR="0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marR="0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marR="0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marR="0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marR="0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marR="0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9" name="Shape 9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1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18" name="Shape 2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19" name="Shape 2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kaldi-asr.org/doc/index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08921062@ntu.edu.t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zh-TW" sz="4000" b="1" i="0" u="none" strike="noStrike" cap="none" baseline="0" dirty="0">
                <a:solidFill>
                  <a:schemeClr val="lt2"/>
                </a:solidFill>
                <a:sym typeface="Arial"/>
              </a:rPr>
              <a:t>專題研究</a:t>
            </a:r>
            <a:br>
              <a:rPr lang="zh-TW" sz="4000" b="1" i="0" u="none" strike="noStrike" cap="none" baseline="0" dirty="0">
                <a:solidFill>
                  <a:schemeClr val="lt2"/>
                </a:solidFill>
                <a:sym typeface="Arial"/>
              </a:rPr>
            </a:br>
            <a:r>
              <a:rPr lang="zh-TW" sz="4000" b="1" i="0" u="none" strike="noStrike" cap="none" baseline="0" dirty="0">
                <a:solidFill>
                  <a:schemeClr val="lt2"/>
                </a:solidFill>
                <a:sym typeface="Arial"/>
              </a:rPr>
              <a:t>WEEK </a:t>
            </a:r>
            <a:r>
              <a:rPr lang="en-US" altLang="zh-TW" sz="4000" b="1" i="0" u="none" strike="noStrike" cap="none" baseline="0" dirty="0">
                <a:solidFill>
                  <a:schemeClr val="lt2"/>
                </a:solidFill>
                <a:sym typeface="Arial"/>
              </a:rPr>
              <a:t>5</a:t>
            </a:r>
            <a:r>
              <a:rPr lang="zh-TW" sz="4000" b="1" i="0" u="none" strike="noStrike" cap="none" baseline="0" dirty="0">
                <a:solidFill>
                  <a:schemeClr val="lt2"/>
                </a:solidFill>
                <a:sym typeface="Arial"/>
              </a:rPr>
              <a:t> </a:t>
            </a:r>
            <a:r>
              <a:rPr lang="en-US" altLang="zh-TW" sz="4000" b="1" i="0" u="none" strike="noStrike" cap="none" baseline="0" dirty="0">
                <a:solidFill>
                  <a:schemeClr val="lt2"/>
                </a:solidFill>
                <a:sym typeface="Arial"/>
              </a:rPr>
              <a:t>–</a:t>
            </a:r>
            <a:r>
              <a:rPr lang="zh-TW" sz="4000" b="1" i="0" u="none" strike="noStrike" cap="none" baseline="0" dirty="0">
                <a:solidFill>
                  <a:schemeClr val="lt2"/>
                </a:solidFill>
                <a:sym typeface="Arial"/>
              </a:rPr>
              <a:t> </a:t>
            </a:r>
            <a:r>
              <a:rPr lang="en-US" altLang="zh-TW" sz="4000" b="1" dirty="0" smtClean="0">
                <a:solidFill>
                  <a:schemeClr val="lt2"/>
                </a:solidFill>
              </a:rPr>
              <a:t>Deep</a:t>
            </a:r>
            <a:r>
              <a:rPr lang="zh-TW" altLang="en-US" sz="4000" b="1" dirty="0" smtClean="0">
                <a:solidFill>
                  <a:schemeClr val="lt2"/>
                </a:solidFill>
              </a:rPr>
              <a:t> </a:t>
            </a:r>
            <a:r>
              <a:rPr lang="en-US" altLang="zh-TW" sz="4000" b="1" dirty="0">
                <a:solidFill>
                  <a:schemeClr val="lt2"/>
                </a:solidFill>
              </a:rPr>
              <a:t>Neural</a:t>
            </a:r>
            <a:r>
              <a:rPr lang="zh-TW" altLang="en-US" sz="4000" b="1" dirty="0">
                <a:solidFill>
                  <a:schemeClr val="lt2"/>
                </a:solidFill>
              </a:rPr>
              <a:t> </a:t>
            </a:r>
            <a:r>
              <a:rPr lang="en-US" altLang="zh-TW" sz="4000" b="1" dirty="0">
                <a:solidFill>
                  <a:schemeClr val="lt2"/>
                </a:solidFill>
              </a:rPr>
              <a:t>Networks</a:t>
            </a:r>
            <a:r>
              <a:rPr lang="zh-TW" altLang="en-US" sz="4000" b="1" dirty="0">
                <a:solidFill>
                  <a:schemeClr val="lt2"/>
                </a:solidFill>
              </a:rPr>
              <a:t> </a:t>
            </a:r>
            <a:r>
              <a:rPr lang="en-US" altLang="zh-TW" sz="4000" b="1" dirty="0">
                <a:solidFill>
                  <a:schemeClr val="lt2"/>
                </a:solidFill>
              </a:rPr>
              <a:t>in</a:t>
            </a:r>
            <a:r>
              <a:rPr lang="zh-TW" altLang="en-US" sz="4000" b="1" dirty="0">
                <a:solidFill>
                  <a:schemeClr val="lt2"/>
                </a:solidFill>
              </a:rPr>
              <a:t> </a:t>
            </a:r>
            <a:r>
              <a:rPr lang="en-US" altLang="zh-TW" sz="4000" b="1" dirty="0">
                <a:solidFill>
                  <a:schemeClr val="lt2"/>
                </a:solidFill>
              </a:rPr>
              <a:t>Kaldi</a:t>
            </a:r>
            <a:endParaRPr lang="zh-TW" sz="4000" b="1" i="0" u="none" strike="noStrike" cap="none" baseline="0" dirty="0">
              <a:solidFill>
                <a:schemeClr val="lt2"/>
              </a:solidFill>
              <a:sym typeface="Arial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0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Prof. Lin-</a:t>
            </a:r>
            <a:r>
              <a:rPr lang="en-US" altLang="zh-TW" sz="20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zh-TW" sz="20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han Lee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zh-TW" sz="20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TA.</a:t>
            </a:r>
            <a:r>
              <a:rPr lang="zh-TW" altLang="en-US" sz="20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sz="2000" b="1" dirty="0" smtClean="0">
                <a:solidFill>
                  <a:srgbClr val="FFFFFF"/>
                </a:solidFill>
              </a:rPr>
              <a:t>Chien-Yu Huang (R08921062@ntu.edu.tw</a:t>
            </a:r>
            <a:r>
              <a:rPr lang="en-US" altLang="zh-TW" sz="2000" b="1" dirty="0">
                <a:solidFill>
                  <a:srgbClr val="FFFFFF"/>
                </a:solidFill>
              </a:rPr>
              <a:t>)</a:t>
            </a:r>
            <a:r>
              <a:rPr lang="zh-TW" sz="20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altLang="zh-TW" sz="4400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TODO (2/3)</a:t>
            </a:r>
            <a:endParaRPr lang="zh-TW" sz="44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20040">
              <a:spcBef>
                <a:spcPts val="0"/>
              </a:spcBef>
              <a:buSzPct val="59999"/>
            </a:pPr>
            <a:r>
              <a:rPr lang="en-US" altLang="zh-TW" sz="2600" dirty="0"/>
              <a:t>Step 2.2: Modify</a:t>
            </a:r>
            <a:r>
              <a:rPr lang="zh-TW" altLang="en-US" sz="2600" dirty="0"/>
              <a:t> </a:t>
            </a:r>
            <a:r>
              <a:rPr lang="en-US" altLang="zh-TW" sz="2600" dirty="0"/>
              <a:t>the</a:t>
            </a:r>
            <a:r>
              <a:rPr lang="zh-TW" altLang="en-US" sz="2600" dirty="0"/>
              <a:t> </a:t>
            </a:r>
            <a:r>
              <a:rPr lang="en-US" altLang="zh-TW" sz="2600" dirty="0"/>
              <a:t>training</a:t>
            </a:r>
            <a:r>
              <a:rPr lang="zh-TW" altLang="en-US" sz="2600" dirty="0"/>
              <a:t> </a:t>
            </a:r>
            <a:r>
              <a:rPr lang="en-US" altLang="zh-TW" sz="2600" dirty="0"/>
              <a:t>parameters</a:t>
            </a:r>
            <a:r>
              <a:rPr lang="zh-TW" altLang="en-US" sz="2600" dirty="0"/>
              <a:t> </a:t>
            </a:r>
            <a:r>
              <a:rPr lang="en-US" altLang="zh-TW" sz="2600" dirty="0"/>
              <a:t>in</a:t>
            </a:r>
            <a:r>
              <a:rPr lang="zh-TW" altLang="en-US" sz="2600" dirty="0"/>
              <a:t> </a:t>
            </a:r>
            <a:r>
              <a:rPr lang="en-US" altLang="zh-TW" sz="2600" dirty="0"/>
              <a:t>script/08.mlp.train.sh</a:t>
            </a:r>
            <a:endParaRPr lang="zh-TW" altLang="en-US" sz="2600" dirty="0"/>
          </a:p>
          <a:p>
            <a:pPr lvl="1" indent="-320040">
              <a:spcBef>
                <a:spcPts val="0"/>
              </a:spcBef>
              <a:buSzPct val="59999"/>
            </a:pPr>
            <a:r>
              <a:rPr lang="en-US" altLang="zh-TW" sz="2600" dirty="0">
                <a:solidFill>
                  <a:srgbClr val="00B0F0"/>
                </a:solidFill>
              </a:rPr>
              <a:t>learning</a:t>
            </a:r>
            <a:r>
              <a:rPr lang="zh-TW" altLang="en-US" sz="2600" dirty="0">
                <a:solidFill>
                  <a:srgbClr val="00B0F0"/>
                </a:solidFill>
              </a:rPr>
              <a:t> </a:t>
            </a:r>
            <a:r>
              <a:rPr lang="en-US" altLang="zh-TW" sz="2600" dirty="0">
                <a:solidFill>
                  <a:srgbClr val="00B0F0"/>
                </a:solidFill>
              </a:rPr>
              <a:t>rate</a:t>
            </a:r>
            <a:endParaRPr lang="zh-TW" altLang="en-US" sz="2600" dirty="0">
              <a:solidFill>
                <a:srgbClr val="00B0F0"/>
              </a:solidFill>
            </a:endParaRPr>
          </a:p>
          <a:p>
            <a:pPr lvl="0" indent="-320040">
              <a:spcBef>
                <a:spcPts val="0"/>
              </a:spcBef>
              <a:buSzPct val="59999"/>
            </a:pPr>
            <a:endParaRPr lang="zh-TW" altLang="en-US" sz="2600" b="1" dirty="0"/>
          </a:p>
          <a:p>
            <a:pPr lvl="0" indent="-320040">
              <a:spcBef>
                <a:spcPts val="0"/>
              </a:spcBef>
              <a:buSzPct val="59999"/>
            </a:pPr>
            <a:endParaRPr lang="zh-TW" altLang="en-US" sz="2600" b="1" dirty="0"/>
          </a:p>
          <a:p>
            <a:pPr lvl="0" indent="-320040">
              <a:spcBef>
                <a:spcPts val="0"/>
              </a:spcBef>
              <a:buSzPct val="59999"/>
            </a:pPr>
            <a:endParaRPr lang="zh-TW" altLang="en-US" sz="2600" b="1" dirty="0"/>
          </a:p>
          <a:p>
            <a:pPr lvl="0" indent="-320040">
              <a:spcBef>
                <a:spcPts val="0"/>
              </a:spcBef>
              <a:buSzPct val="59999"/>
            </a:pPr>
            <a:endParaRPr lang="zh-TW" altLang="en-US" sz="2600" b="1" dirty="0"/>
          </a:p>
          <a:p>
            <a:pPr lvl="0" indent="-320040">
              <a:spcBef>
                <a:spcPts val="0"/>
              </a:spcBef>
              <a:buSzPct val="59999"/>
            </a:pPr>
            <a:r>
              <a:rPr lang="en-US" altLang="zh-TW" sz="2600" dirty="0"/>
              <a:t>Step</a:t>
            </a:r>
            <a:r>
              <a:rPr lang="zh-TW" altLang="en-US" sz="2600" dirty="0"/>
              <a:t> </a:t>
            </a:r>
            <a:r>
              <a:rPr lang="en-US" altLang="zh-TW" sz="2600" dirty="0"/>
              <a:t>2.3:</a:t>
            </a:r>
            <a:r>
              <a:rPr lang="zh-TW" altLang="en-US" sz="2600" dirty="0"/>
              <a:t> </a:t>
            </a:r>
            <a:r>
              <a:rPr lang="en-US" altLang="zh-TW" sz="2600" dirty="0"/>
              <a:t>Tune</a:t>
            </a:r>
            <a:r>
              <a:rPr lang="zh-TW" altLang="en-US" sz="2600" dirty="0"/>
              <a:t> </a:t>
            </a:r>
            <a:r>
              <a:rPr lang="en-US" altLang="zh-TW" sz="2600" dirty="0"/>
              <a:t>the</a:t>
            </a:r>
            <a:r>
              <a:rPr lang="zh-TW" altLang="en-US" sz="2600" dirty="0"/>
              <a:t> </a:t>
            </a:r>
            <a:r>
              <a:rPr lang="en-US" altLang="zh-TW" sz="2600" dirty="0"/>
              <a:t>feature</a:t>
            </a:r>
            <a:r>
              <a:rPr lang="zh-TW" altLang="en-US" sz="2600" dirty="0"/>
              <a:t> </a:t>
            </a:r>
            <a:r>
              <a:rPr lang="en-US" altLang="zh-TW" sz="2600" dirty="0"/>
              <a:t>context</a:t>
            </a:r>
            <a:r>
              <a:rPr lang="zh-TW" altLang="en-US" sz="2600" dirty="0"/>
              <a:t> </a:t>
            </a:r>
            <a:r>
              <a:rPr lang="en-US" altLang="zh-TW" sz="2600" dirty="0"/>
              <a:t>parameter</a:t>
            </a:r>
            <a:endParaRPr lang="zh-TW" altLang="en-US" sz="2600" dirty="0"/>
          </a:p>
          <a:p>
            <a:pPr lvl="1" indent="-320040">
              <a:spcBef>
                <a:spcPts val="0"/>
              </a:spcBef>
              <a:buSzPct val="59999"/>
            </a:pPr>
            <a:r>
              <a:rPr lang="en-US" altLang="zh-TW" sz="2600" dirty="0">
                <a:solidFill>
                  <a:srgbClr val="00B0F0"/>
                </a:solidFill>
              </a:rPr>
              <a:t>context</a:t>
            </a:r>
            <a:endParaRPr lang="zh-TW" altLang="en-US" sz="2600" dirty="0">
              <a:solidFill>
                <a:srgbClr val="00B0F0"/>
              </a:solidFill>
            </a:endParaRPr>
          </a:p>
          <a:p>
            <a:pPr lvl="0" indent="-320040">
              <a:spcBef>
                <a:spcPts val="0"/>
              </a:spcBef>
              <a:buSzPct val="59999"/>
            </a:pPr>
            <a:endParaRPr sz="2600" b="1" i="0" u="none" strike="noStrike" cap="none" baseline="0" dirty="0">
              <a:solidFill>
                <a:schemeClr val="dk1"/>
              </a:solidFill>
              <a:sym typeface="Arial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945" y="2276872"/>
            <a:ext cx="3312438" cy="18368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683" y="5041901"/>
            <a:ext cx="4584700" cy="1435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11241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altLang="zh-TW" sz="4400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TODO (3/3)</a:t>
            </a:r>
            <a:endParaRPr lang="zh-TW" sz="44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20040">
              <a:spcBef>
                <a:spcPts val="0"/>
              </a:spcBef>
              <a:buSzPct val="59999"/>
            </a:pPr>
            <a:r>
              <a:rPr lang="en-US" altLang="zh-TW" sz="2600" dirty="0"/>
              <a:t>Step 3: </a:t>
            </a:r>
            <a:r>
              <a:rPr lang="en-US" altLang="zh-TW" sz="2600" dirty="0" smtClean="0"/>
              <a:t>Adjust</a:t>
            </a:r>
            <a:r>
              <a:rPr lang="zh-TW" altLang="en-US" sz="2600" dirty="0" smtClean="0"/>
              <a:t> </a:t>
            </a:r>
            <a:r>
              <a:rPr lang="en-US" altLang="zh-TW" sz="2600" dirty="0"/>
              <a:t>acoustic</a:t>
            </a:r>
            <a:r>
              <a:rPr lang="zh-TW" altLang="en-US" sz="2600" dirty="0"/>
              <a:t> </a:t>
            </a:r>
            <a:r>
              <a:rPr lang="en-US" altLang="zh-TW" sz="2600" dirty="0"/>
              <a:t>weights</a:t>
            </a:r>
            <a:r>
              <a:rPr lang="zh-TW" altLang="en-US" sz="2600" dirty="0"/>
              <a:t> </a:t>
            </a:r>
            <a:r>
              <a:rPr lang="en-US" altLang="zh-TW" sz="2600" dirty="0"/>
              <a:t>in</a:t>
            </a:r>
            <a:r>
              <a:rPr lang="zh-TW" altLang="en-US" sz="2600" dirty="0"/>
              <a:t> </a:t>
            </a:r>
            <a:r>
              <a:rPr lang="en-US" altLang="zh-TW" sz="2600" dirty="0"/>
              <a:t>09.mlp.decode.sh </a:t>
            </a:r>
            <a:endParaRPr lang="zh-TW" altLang="en-US" sz="2600" dirty="0"/>
          </a:p>
          <a:p>
            <a:pPr lvl="0" indent="-320040">
              <a:spcBef>
                <a:spcPts val="0"/>
              </a:spcBef>
              <a:buSzPct val="59999"/>
            </a:pPr>
            <a:endParaRPr lang="zh-TW" altLang="en-US" sz="2600" dirty="0"/>
          </a:p>
          <a:p>
            <a:pPr lvl="0" indent="-320040">
              <a:spcBef>
                <a:spcPts val="0"/>
              </a:spcBef>
              <a:buSzPct val="59999"/>
            </a:pPr>
            <a:endParaRPr lang="zh-TW" altLang="en-US" sz="2600" dirty="0"/>
          </a:p>
          <a:p>
            <a:pPr lvl="0" indent="-320040">
              <a:spcBef>
                <a:spcPts val="0"/>
              </a:spcBef>
              <a:buSzPct val="59999"/>
            </a:pPr>
            <a:endParaRPr lang="zh-TW" altLang="en-US" sz="2600" dirty="0"/>
          </a:p>
          <a:p>
            <a:pPr lvl="0" indent="-320040">
              <a:spcBef>
                <a:spcPts val="0"/>
              </a:spcBef>
              <a:buSzPct val="59999"/>
            </a:pPr>
            <a:endParaRPr lang="zh-TW" altLang="en-US" sz="2600" dirty="0"/>
          </a:p>
          <a:p>
            <a:pPr lvl="0" indent="-320040">
              <a:spcBef>
                <a:spcPts val="0"/>
              </a:spcBef>
              <a:buSzPct val="59999"/>
            </a:pPr>
            <a:endParaRPr lang="zh-TW" altLang="en-US" sz="2600" dirty="0"/>
          </a:p>
          <a:p>
            <a:pPr lvl="1" indent="-320040">
              <a:spcBef>
                <a:spcPts val="0"/>
              </a:spcBef>
              <a:buSzPct val="59999"/>
            </a:pPr>
            <a:r>
              <a:rPr lang="en-US" altLang="zh-TW" sz="2600" dirty="0">
                <a:solidFill>
                  <a:srgbClr val="00B0F0"/>
                </a:solidFill>
              </a:rPr>
              <a:t>acoustic</a:t>
            </a:r>
            <a:r>
              <a:rPr lang="zh-TW" altLang="en-US" sz="2600" dirty="0">
                <a:solidFill>
                  <a:srgbClr val="00B0F0"/>
                </a:solidFill>
              </a:rPr>
              <a:t> </a:t>
            </a:r>
            <a:r>
              <a:rPr lang="en-US" altLang="zh-TW" sz="2600" dirty="0">
                <a:solidFill>
                  <a:srgbClr val="00B0F0"/>
                </a:solidFill>
              </a:rPr>
              <a:t>weight</a:t>
            </a:r>
            <a:endParaRPr lang="zh-TW" altLang="en-US" sz="2600" dirty="0">
              <a:solidFill>
                <a:srgbClr val="00B0F0"/>
              </a:solidFill>
            </a:endParaRPr>
          </a:p>
          <a:p>
            <a:pPr lvl="0" indent="-320040">
              <a:spcBef>
                <a:spcPts val="0"/>
              </a:spcBef>
              <a:buSzPct val="59999"/>
            </a:pPr>
            <a:endParaRPr lang="en-US" altLang="zh-TW" sz="2600" dirty="0" smtClean="0"/>
          </a:p>
          <a:p>
            <a:pPr lvl="0" indent="-320040">
              <a:spcBef>
                <a:spcPts val="0"/>
              </a:spcBef>
              <a:buSzPct val="59999"/>
            </a:pPr>
            <a:r>
              <a:rPr lang="en-US" altLang="zh-TW" sz="2600" dirty="0" smtClean="0"/>
              <a:t>Repeat</a:t>
            </a:r>
            <a:r>
              <a:rPr lang="zh-TW" altLang="en-US" sz="2600" dirty="0" smtClean="0"/>
              <a:t> </a:t>
            </a:r>
            <a:r>
              <a:rPr lang="en-US" altLang="zh-TW" sz="2600" dirty="0" smtClean="0"/>
              <a:t>Step 2</a:t>
            </a:r>
            <a:r>
              <a:rPr lang="zh-TW" altLang="en-US" sz="2600" dirty="0" smtClean="0"/>
              <a:t> </a:t>
            </a:r>
            <a:r>
              <a:rPr lang="en-US" altLang="zh-TW" sz="2600" dirty="0"/>
              <a:t>and</a:t>
            </a:r>
            <a:r>
              <a:rPr lang="zh-TW" altLang="en-US" sz="2600" dirty="0"/>
              <a:t> </a:t>
            </a:r>
            <a:r>
              <a:rPr lang="en-US" altLang="zh-TW" sz="2600" dirty="0" smtClean="0"/>
              <a:t>Step 3 with different hyperparameters</a:t>
            </a:r>
            <a:r>
              <a:rPr lang="zh-TW" altLang="en-US" sz="2600" dirty="0" smtClean="0"/>
              <a:t> </a:t>
            </a:r>
            <a:r>
              <a:rPr lang="en-US" altLang="zh-TW" sz="2600" dirty="0"/>
              <a:t>to</a:t>
            </a:r>
            <a:r>
              <a:rPr lang="zh-TW" altLang="en-US" sz="2600" dirty="0"/>
              <a:t> </a:t>
            </a:r>
            <a:r>
              <a:rPr lang="en-US" altLang="zh-TW" sz="2600" dirty="0" smtClean="0"/>
              <a:t>obtain</a:t>
            </a:r>
            <a:r>
              <a:rPr lang="zh-TW" altLang="en-US" sz="2600" dirty="0" smtClean="0"/>
              <a:t> </a:t>
            </a:r>
            <a:r>
              <a:rPr lang="en-US" altLang="zh-TW" sz="2600" dirty="0"/>
              <a:t>the</a:t>
            </a:r>
            <a:r>
              <a:rPr lang="zh-TW" altLang="en-US" sz="2600" dirty="0"/>
              <a:t> </a:t>
            </a:r>
            <a:r>
              <a:rPr lang="en-US" altLang="zh-TW" sz="2600" dirty="0"/>
              <a:t>best</a:t>
            </a:r>
            <a:r>
              <a:rPr lang="zh-TW" altLang="en-US" sz="2600" dirty="0"/>
              <a:t> </a:t>
            </a:r>
            <a:r>
              <a:rPr lang="en-US" altLang="zh-TW" sz="2600" dirty="0" smtClean="0"/>
              <a:t>accuracy.</a:t>
            </a:r>
          </a:p>
          <a:p>
            <a:pPr lvl="0" indent="-320040">
              <a:spcBef>
                <a:spcPts val="0"/>
              </a:spcBef>
              <a:buSzPct val="59999"/>
            </a:pPr>
            <a:r>
              <a:rPr lang="en-US" altLang="zh-TW" sz="2600" dirty="0" smtClean="0"/>
              <a:t>According to your results, what did you observe?</a:t>
            </a:r>
          </a:p>
          <a:p>
            <a:pPr lvl="0" indent="-320040">
              <a:spcBef>
                <a:spcPts val="0"/>
              </a:spcBef>
              <a:buSzPct val="59999"/>
            </a:pPr>
            <a:r>
              <a:rPr lang="en-US" altLang="zh-TW" sz="2600" dirty="0" smtClean="0"/>
              <a:t>How do </a:t>
            </a:r>
            <a:r>
              <a:rPr lang="en-US" altLang="zh-TW" sz="2600" dirty="0" err="1" smtClean="0"/>
              <a:t>hyperparameters</a:t>
            </a:r>
            <a:r>
              <a:rPr lang="en-US" altLang="zh-TW" sz="2600" dirty="0" smtClean="0"/>
              <a:t> effect the result?</a:t>
            </a:r>
            <a:endParaRPr lang="zh-TW" altLang="en-US" sz="2600" dirty="0"/>
          </a:p>
          <a:p>
            <a:pPr lvl="0" indent="-320040">
              <a:spcBef>
                <a:spcPts val="0"/>
              </a:spcBef>
              <a:buSzPct val="59999"/>
            </a:pPr>
            <a:endParaRPr sz="2600" b="1" i="0" u="none" strike="noStrike" cap="none" baseline="0" dirty="0">
              <a:solidFill>
                <a:schemeClr val="dk1"/>
              </a:solidFill>
              <a:sym typeface="Arial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38"/>
          <a:stretch/>
        </p:blipFill>
        <p:spPr>
          <a:xfrm>
            <a:off x="1030273" y="2276872"/>
            <a:ext cx="7318146" cy="15985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08233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altLang="zh-TW" sz="4400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Contact</a:t>
            </a:r>
            <a:r>
              <a:rPr lang="en-US" altLang="zh-TW" sz="4400" b="1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TAs</a:t>
            </a:r>
            <a:endParaRPr lang="zh-TW" sz="44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20040">
              <a:buSzPct val="59999"/>
            </a:pPr>
            <a:r>
              <a:rPr lang="en-US" altLang="zh-TW" sz="2600" dirty="0">
                <a:solidFill>
                  <a:schemeClr val="dk1"/>
                </a:solidFill>
              </a:rPr>
              <a:t>Should you have any question or need </a:t>
            </a:r>
            <a:r>
              <a:rPr lang="en-US" altLang="zh-TW" sz="2600" dirty="0" smtClean="0">
                <a:solidFill>
                  <a:schemeClr val="dk1"/>
                </a:solidFill>
              </a:rPr>
              <a:t>help,</a:t>
            </a:r>
          </a:p>
          <a:p>
            <a:pPr lvl="1" indent="-320040">
              <a:buSzPct val="59999"/>
            </a:pPr>
            <a:r>
              <a:rPr lang="en-US" altLang="zh-TW" sz="2600" dirty="0" smtClean="0">
                <a:solidFill>
                  <a:schemeClr val="dk1"/>
                </a:solidFill>
              </a:rPr>
              <a:t>Refer to </a:t>
            </a:r>
            <a:r>
              <a:rPr lang="en-US" altLang="zh-TW" sz="2600" dirty="0" smtClean="0">
                <a:solidFill>
                  <a:schemeClr val="dk1"/>
                </a:solidFill>
                <a:hlinkClick r:id="rId3"/>
              </a:rPr>
              <a:t>Kaldi documentation</a:t>
            </a:r>
            <a:r>
              <a:rPr lang="en-US" altLang="zh-TW" sz="2600" dirty="0" smtClean="0">
                <a:solidFill>
                  <a:schemeClr val="dk1"/>
                </a:solidFill>
              </a:rPr>
              <a:t>.</a:t>
            </a:r>
          </a:p>
          <a:p>
            <a:pPr lvl="1" indent="-320040">
              <a:buSzPct val="59999"/>
            </a:pPr>
            <a:r>
              <a:rPr lang="en-US" altLang="zh-TW" sz="2600" dirty="0" smtClean="0">
                <a:solidFill>
                  <a:schemeClr val="dk1"/>
                </a:solidFill>
              </a:rPr>
              <a:t>Post your question on FB group.</a:t>
            </a:r>
          </a:p>
          <a:p>
            <a:pPr lvl="1" indent="-320040">
              <a:buSzPct val="59999"/>
            </a:pPr>
            <a:r>
              <a:rPr lang="en-US" altLang="zh-TW" sz="2600" dirty="0" smtClean="0">
                <a:solidFill>
                  <a:schemeClr val="dk1"/>
                </a:solidFill>
              </a:rPr>
              <a:t>Send email to </a:t>
            </a:r>
            <a:r>
              <a:rPr lang="en-US" altLang="zh-TW" sz="2600" dirty="0" smtClean="0">
                <a:solidFill>
                  <a:schemeClr val="dk1"/>
                </a:solidFill>
                <a:hlinkClick r:id="rId4"/>
              </a:rPr>
              <a:t>r08921062</a:t>
            </a:r>
            <a:r>
              <a:rPr lang="zh-TW" sz="2600" i="0" u="none" strike="noStrike" cap="none" baseline="0" dirty="0" smtClean="0">
                <a:solidFill>
                  <a:schemeClr val="dk1"/>
                </a:solidFill>
                <a:sym typeface="Arial"/>
                <a:hlinkClick r:id="rId4"/>
              </a:rPr>
              <a:t>@ntu.edu.tw</a:t>
            </a:r>
            <a:r>
              <a:rPr lang="en-US" altLang="zh-TW" sz="2600" i="0" u="none" strike="noStrike" cap="none" baseline="0" dirty="0" smtClean="0">
                <a:solidFill>
                  <a:schemeClr val="dk1"/>
                </a:solidFill>
                <a:sym typeface="Arial"/>
              </a:rPr>
              <a:t>.</a:t>
            </a:r>
            <a:endParaRPr lang="en-US" altLang="zh-TW" sz="2600" dirty="0" smtClean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indent="-320040">
              <a:buSzPct val="59999"/>
            </a:pPr>
            <a:r>
              <a:rPr lang="en-US" altLang="zh-TW" sz="2600" dirty="0" smtClean="0">
                <a:solidFill>
                  <a:schemeClr val="dk1"/>
                </a:solidFill>
              </a:rPr>
              <a:t>Don’t forget to use [</a:t>
            </a:r>
            <a:r>
              <a:rPr lang="zh-TW" altLang="en-US" sz="2600" dirty="0" smtClean="0">
                <a:solidFill>
                  <a:schemeClr val="dk1"/>
                </a:solidFill>
              </a:rPr>
              <a:t>專題研究</a:t>
            </a:r>
            <a:r>
              <a:rPr lang="en-US" altLang="zh-TW" sz="2600" dirty="0" smtClean="0">
                <a:solidFill>
                  <a:schemeClr val="dk1"/>
                </a:solidFill>
              </a:rPr>
              <a:t>]</a:t>
            </a:r>
            <a:r>
              <a:rPr lang="zh-TW" altLang="en-US" sz="2600" dirty="0" smtClean="0">
                <a:solidFill>
                  <a:schemeClr val="dk1"/>
                </a:solidFill>
              </a:rPr>
              <a:t> </a:t>
            </a:r>
            <a:r>
              <a:rPr lang="en-US" altLang="zh-TW" sz="2600" dirty="0">
                <a:solidFill>
                  <a:schemeClr val="dk1"/>
                </a:solidFill>
              </a:rPr>
              <a:t>as the subject line </a:t>
            </a:r>
            <a:r>
              <a:rPr lang="en-US" altLang="zh-TW" sz="2600" dirty="0" smtClean="0">
                <a:solidFill>
                  <a:schemeClr val="dk1"/>
                </a:solidFill>
              </a:rPr>
              <a:t>prefix if you send the email to TA.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zh-TW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Outline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altLang="zh-TW" sz="3200" i="0" u="none" strike="noStrike" cap="none" baseline="0" dirty="0" smtClean="0">
                <a:solidFill>
                  <a:schemeClr val="dk1"/>
                </a:solidFill>
                <a:sym typeface="Arial"/>
              </a:rPr>
              <a:t>Neural Network</a:t>
            </a:r>
            <a:endParaRPr lang="zh-TW" altLang="en-US" sz="3200" i="0" u="none" strike="noStrike" cap="none" baseline="0" dirty="0">
              <a:solidFill>
                <a:schemeClr val="dk1"/>
              </a:solidFill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altLang="zh-TW" sz="3200" dirty="0" smtClean="0">
                <a:solidFill>
                  <a:schemeClr val="dk1"/>
                </a:solidFill>
              </a:rPr>
              <a:t>Homework – DNN Training</a:t>
            </a:r>
            <a:endParaRPr lang="en-US" altLang="zh-TW" sz="32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altLang="zh-TW" sz="3200" i="0" u="none" strike="noStrike" cap="none" baseline="0" dirty="0" smtClean="0">
                <a:solidFill>
                  <a:schemeClr val="dk1"/>
                </a:solidFill>
                <a:sym typeface="Arial"/>
              </a:rPr>
              <a:t>Contact</a:t>
            </a:r>
            <a:r>
              <a:rPr lang="en-US" altLang="zh-TW" sz="3200" i="0" u="none" strike="noStrike" cap="none" dirty="0" smtClean="0">
                <a:solidFill>
                  <a:schemeClr val="dk1"/>
                </a:solidFill>
                <a:sym typeface="Arial"/>
              </a:rPr>
              <a:t> TAs</a:t>
            </a:r>
            <a:endParaRPr lang="zh-TW" sz="3200" i="0" u="none" strike="noStrike" cap="none" baseline="0" dirty="0">
              <a:solidFill>
                <a:schemeClr val="dk1"/>
              </a:solidFill>
              <a:sym typeface="Arial"/>
            </a:endParaRPr>
          </a:p>
          <a:p>
            <a:pPr marL="320040" marR="0" lvl="0" indent="-19812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</a:pPr>
            <a:endParaRPr sz="3200" i="0" u="none" strike="noStrike" cap="none" baseline="0" dirty="0">
              <a:solidFill>
                <a:schemeClr val="dk1"/>
              </a:solidFill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altLang="zh-TW" sz="4400" b="1" dirty="0" smtClean="0">
                <a:solidFill>
                  <a:schemeClr val="dk2"/>
                </a:solidFill>
              </a:rPr>
              <a:t>Neural Network</a:t>
            </a:r>
            <a:endParaRPr lang="zh-TW" sz="44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Linear operation</a:t>
            </a:r>
          </a:p>
          <a:p>
            <a:pPr lvl="1"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Multiplication</a:t>
            </a:r>
          </a:p>
          <a:p>
            <a:pPr lvl="1"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Addition</a:t>
            </a:r>
          </a:p>
          <a:p>
            <a:pPr lvl="1"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Convolution</a:t>
            </a:r>
            <a:endParaRPr lang="en-US" sz="2600" dirty="0" smtClean="0">
              <a:solidFill>
                <a:schemeClr val="dk1"/>
              </a:solidFill>
            </a:endParaRPr>
          </a:p>
          <a:p>
            <a:pPr indent="-320040">
              <a:spcBef>
                <a:spcPts val="0"/>
              </a:spcBef>
              <a:buSzPct val="60000"/>
            </a:pPr>
            <a:endParaRPr lang="en-US" sz="2600" dirty="0" smtClean="0">
              <a:solidFill>
                <a:schemeClr val="dk1"/>
              </a:solidFill>
            </a:endParaRPr>
          </a:p>
          <a:p>
            <a:pPr indent="-320040">
              <a:spcBef>
                <a:spcPts val="0"/>
              </a:spcBef>
              <a:buSzPct val="60000"/>
            </a:pPr>
            <a:r>
              <a:rPr lang="en-US" sz="2600" dirty="0" smtClean="0">
                <a:solidFill>
                  <a:schemeClr val="dk1"/>
                </a:solidFill>
              </a:rPr>
              <a:t>Activation </a:t>
            </a:r>
            <a:r>
              <a:rPr lang="en-US" sz="2600" dirty="0" smtClean="0">
                <a:solidFill>
                  <a:schemeClr val="dk1"/>
                </a:solidFill>
              </a:rPr>
              <a:t>function</a:t>
            </a:r>
          </a:p>
          <a:p>
            <a:pPr lvl="1" indent="-320040">
              <a:spcBef>
                <a:spcPts val="0"/>
              </a:spcBef>
              <a:buSzPct val="60000"/>
            </a:pPr>
            <a:r>
              <a:rPr lang="en-US" sz="2600" dirty="0" smtClean="0">
                <a:solidFill>
                  <a:schemeClr val="dk1"/>
                </a:solidFill>
              </a:rPr>
              <a:t>Sigmoid</a:t>
            </a:r>
            <a:endParaRPr lang="en-US" sz="2400" i="1" dirty="0" smtClean="0">
              <a:solidFill>
                <a:schemeClr val="dk1"/>
              </a:solidFill>
            </a:endParaRPr>
          </a:p>
          <a:p>
            <a:pPr lvl="1" indent="-320040">
              <a:spcBef>
                <a:spcPts val="0"/>
              </a:spcBef>
              <a:buSzPct val="60000"/>
            </a:pPr>
            <a:r>
              <a:rPr lang="en-US" sz="2600" dirty="0" err="1" smtClean="0">
                <a:solidFill>
                  <a:schemeClr val="dk1"/>
                </a:solidFill>
              </a:rPr>
              <a:t>ReLU</a:t>
            </a:r>
            <a:endParaRPr lang="en-US" sz="2400" i="1" dirty="0" smtClean="0">
              <a:solidFill>
                <a:schemeClr val="dk1"/>
              </a:solidFill>
            </a:endParaRPr>
          </a:p>
          <a:p>
            <a:pPr lvl="1" indent="-320040">
              <a:spcBef>
                <a:spcPts val="0"/>
              </a:spcBef>
              <a:buSzPct val="60000"/>
            </a:pPr>
            <a:r>
              <a:rPr lang="en-US" sz="2600" dirty="0" err="1" smtClean="0">
                <a:solidFill>
                  <a:schemeClr val="dk1"/>
                </a:solidFill>
              </a:rPr>
              <a:t>Tanh</a:t>
            </a:r>
            <a:endParaRPr lang="en-US" sz="2400" i="1" dirty="0" smtClean="0">
              <a:solidFill>
                <a:schemeClr val="dk1"/>
              </a:solidFill>
            </a:endParaRPr>
          </a:p>
          <a:p>
            <a:pPr indent="-320040">
              <a:spcBef>
                <a:spcPts val="0"/>
              </a:spcBef>
              <a:buSzPct val="60000"/>
            </a:pPr>
            <a:endParaRPr lang="en-US" sz="2600" dirty="0" smtClean="0">
              <a:solidFill>
                <a:schemeClr val="dk1"/>
              </a:solidFill>
            </a:endParaRPr>
          </a:p>
          <a:p>
            <a:pPr indent="-320040">
              <a:spcBef>
                <a:spcPts val="0"/>
              </a:spcBef>
              <a:buSzPct val="60000"/>
            </a:pPr>
            <a:r>
              <a:rPr lang="en-US" sz="2600" dirty="0" smtClean="0">
                <a:solidFill>
                  <a:schemeClr val="dk1"/>
                </a:solidFill>
              </a:rPr>
              <a:t>Complex functions can be achieved by combination of lots of simple non-linearity functions.</a:t>
            </a:r>
            <a:endParaRPr lang="en-US" sz="2600" i="0" u="none" strike="noStrike" cap="none" baseline="0" dirty="0">
              <a:solidFill>
                <a:schemeClr val="dk1"/>
              </a:solidFill>
              <a:sym typeface="Arial"/>
            </a:endParaRPr>
          </a:p>
          <a:p>
            <a:pPr indent="-320040">
              <a:spcBef>
                <a:spcPts val="0"/>
              </a:spcBef>
              <a:buSzPct val="60000"/>
            </a:pPr>
            <a:endParaRPr sz="2600" i="0" u="none" strike="noStrike" cap="none" baseline="0" dirty="0">
              <a:solidFill>
                <a:schemeClr val="dk1"/>
              </a:solidFill>
              <a:sym typeface="Arial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916832"/>
            <a:ext cx="3490572" cy="265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9170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altLang="zh-TW" sz="4400" b="1" dirty="0" smtClean="0">
                <a:solidFill>
                  <a:schemeClr val="dk2"/>
                </a:solidFill>
              </a:rPr>
              <a:t>Neural Network Training</a:t>
            </a:r>
            <a:endParaRPr lang="zh-TW" sz="44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Shape 123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12647" y="1600200"/>
                <a:ext cx="8153399" cy="449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indent="-320040">
                  <a:spcBef>
                    <a:spcPts val="0"/>
                  </a:spcBef>
                  <a:buSzPct val="60000"/>
                </a:pPr>
                <a:r>
                  <a:rPr lang="en-US" altLang="zh-TW" sz="2600" dirty="0" smtClean="0"/>
                  <a:t>Evaluate the performance by </a:t>
                </a:r>
                <a:r>
                  <a:rPr lang="en-US" altLang="zh-TW" sz="2600" b="1" dirty="0" smtClean="0"/>
                  <a:t>loss function</a:t>
                </a:r>
                <a:r>
                  <a:rPr lang="en-US" altLang="zh-TW" sz="2600" dirty="0" smtClean="0"/>
                  <a:t>.</a:t>
                </a:r>
              </a:p>
              <a:p>
                <a:pPr indent="-320040">
                  <a:spcBef>
                    <a:spcPts val="0"/>
                  </a:spcBef>
                  <a:buSzPct val="60000"/>
                </a:pPr>
                <a:r>
                  <a:rPr lang="en-US" sz="2600" i="0" u="none" strike="noStrike" cap="none" baseline="0" dirty="0" smtClean="0">
                    <a:solidFill>
                      <a:schemeClr val="dk1"/>
                    </a:solidFill>
                    <a:sym typeface="Arial"/>
                  </a:rPr>
                  <a:t>Regression: Mean</a:t>
                </a:r>
                <a:r>
                  <a:rPr lang="en-US" sz="2600" i="0" u="none" strike="noStrike" cap="none" dirty="0" smtClean="0">
                    <a:solidFill>
                      <a:schemeClr val="dk1"/>
                    </a:solidFill>
                    <a:sym typeface="Arial"/>
                  </a:rPr>
                  <a:t> Square Error</a:t>
                </a:r>
              </a:p>
              <a:p>
                <a:pPr indent="-320040">
                  <a:spcBef>
                    <a:spcPts val="0"/>
                  </a:spcBef>
                  <a:buSzPct val="60000"/>
                </a:pPr>
                <a:r>
                  <a:rPr lang="en-US" sz="2600" baseline="0" dirty="0" smtClean="0">
                    <a:solidFill>
                      <a:schemeClr val="dk1"/>
                    </a:solidFill>
                  </a:rPr>
                  <a:t>Classification:</a:t>
                </a:r>
                <a:r>
                  <a:rPr lang="en-US" sz="2600" dirty="0" smtClean="0">
                    <a:solidFill>
                      <a:schemeClr val="dk1"/>
                    </a:solidFill>
                  </a:rPr>
                  <a:t> Cross Entropy</a:t>
                </a:r>
              </a:p>
              <a:p>
                <a:pPr indent="-320040">
                  <a:spcBef>
                    <a:spcPts val="0"/>
                  </a:spcBef>
                  <a:buSzPct val="60000"/>
                </a:pPr>
                <a:endParaRPr lang="en-US" sz="2600" i="0" u="none" strike="noStrike" cap="none" baseline="0" dirty="0">
                  <a:solidFill>
                    <a:schemeClr val="dk1"/>
                  </a:solidFill>
                  <a:sym typeface="Arial"/>
                </a:endParaRPr>
              </a:p>
              <a:p>
                <a:pPr indent="-320040">
                  <a:spcBef>
                    <a:spcPts val="0"/>
                  </a:spcBef>
                  <a:buSzPct val="60000"/>
                </a:pPr>
                <a:r>
                  <a:rPr lang="en-US" sz="2600" dirty="0" smtClean="0">
                    <a:solidFill>
                      <a:schemeClr val="dk1"/>
                    </a:solidFill>
                  </a:rPr>
                  <a:t>Compute the gradient by </a:t>
                </a:r>
                <a:r>
                  <a:rPr lang="en-US" sz="2600" b="1" dirty="0" smtClean="0">
                    <a:solidFill>
                      <a:schemeClr val="dk1"/>
                    </a:solidFill>
                  </a:rPr>
                  <a:t>back propagation</a:t>
                </a:r>
                <a:r>
                  <a:rPr lang="en-US" sz="2600" dirty="0" smtClean="0">
                    <a:solidFill>
                      <a:schemeClr val="dk1"/>
                    </a:solidFill>
                  </a:rPr>
                  <a:t>.</a:t>
                </a:r>
              </a:p>
              <a:p>
                <a:pPr lvl="1" indent="-320040">
                  <a:spcBef>
                    <a:spcPts val="0"/>
                  </a:spcBef>
                  <a:buSzPct val="6000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Arial"/>
                          </a:rPr>
                        </m:ctrlPr>
                      </m:fPr>
                      <m:num>
                        <m:r>
                          <a:rPr lang="en-US" sz="26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Arial"/>
                          </a:rPr>
                          <m:t>𝜕</m:t>
                        </m:r>
                        <m:r>
                          <a:rPr lang="en-US" sz="26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Arial"/>
                          </a:rPr>
                          <m:t>𝑧</m:t>
                        </m:r>
                      </m:num>
                      <m:den>
                        <m:r>
                          <a:rPr lang="en-US" sz="26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Arial"/>
                          </a:rPr>
                          <m:t>𝜕</m:t>
                        </m:r>
                        <m:sSub>
                          <m:sSubPr>
                            <m:ctrlP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</m:ctrlPr>
                          </m:sSubPr>
                          <m:e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600" b="0" i="1" u="none" strike="noStrike" cap="none" baseline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sym typeface="Arial"/>
                      </a:rPr>
                      <m:t>=</m:t>
                    </m:r>
                    <m:f>
                      <m:fPr>
                        <m:ctrlPr>
                          <a:rPr lang="en-US" sz="26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Arial"/>
                          </a:rPr>
                        </m:ctrlPr>
                      </m:fPr>
                      <m:num>
                        <m:r>
                          <a:rPr lang="en-US" sz="26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Arial"/>
                          </a:rPr>
                          <m:t>𝜕</m:t>
                        </m:r>
                        <m:r>
                          <a:rPr lang="en-US" sz="26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Arial"/>
                          </a:rPr>
                          <m:t>𝑧</m:t>
                        </m:r>
                      </m:num>
                      <m:den>
                        <m:r>
                          <a:rPr lang="en-US" sz="26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Arial"/>
                          </a:rPr>
                          <m:t>𝜕</m:t>
                        </m:r>
                        <m:sSub>
                          <m:sSubPr>
                            <m:ctrlP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</m:ctrlPr>
                          </m:sSubPr>
                          <m:e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𝑛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26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Arial"/>
                          </a:rPr>
                        </m:ctrlPr>
                      </m:fPr>
                      <m:num>
                        <m:r>
                          <a:rPr lang="en-US" sz="26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Arial"/>
                          </a:rPr>
                          <m:t>𝜕</m:t>
                        </m:r>
                        <m:sSub>
                          <m:sSubPr>
                            <m:ctrlP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</m:ctrlPr>
                          </m:sSubPr>
                          <m:e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n-US" sz="26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Arial"/>
                          </a:rPr>
                          <m:t>𝜕</m:t>
                        </m:r>
                        <m:sSub>
                          <m:sSubPr>
                            <m:ctrlP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</m:ctrlPr>
                          </m:sSubPr>
                          <m:e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𝑛</m:t>
                            </m:r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−1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26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Arial"/>
                          </a:rPr>
                        </m:ctrlPr>
                      </m:fPr>
                      <m:num>
                        <m:r>
                          <a:rPr lang="en-US" sz="26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Arial"/>
                          </a:rPr>
                          <m:t>𝜕</m:t>
                        </m:r>
                        <m:sSub>
                          <m:sSubPr>
                            <m:ctrlP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</m:ctrlPr>
                          </m:sSubPr>
                          <m:e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𝑛</m:t>
                            </m:r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−1</m:t>
                            </m:r>
                          </m:sub>
                        </m:sSub>
                      </m:num>
                      <m:den>
                        <m:r>
                          <a:rPr lang="en-US" sz="26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Arial"/>
                          </a:rPr>
                          <m:t>𝜕</m:t>
                        </m:r>
                        <m:sSub>
                          <m:sSubPr>
                            <m:ctrlP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</m:ctrlPr>
                          </m:sSubPr>
                          <m:e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𝑛</m:t>
                            </m:r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−2</m:t>
                            </m:r>
                          </m:sub>
                        </m:sSub>
                      </m:den>
                    </m:f>
                    <m:r>
                      <a:rPr lang="en-US" sz="2600" b="0" i="1" u="none" strike="noStrike" cap="none" baseline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sym typeface="Arial"/>
                      </a:rPr>
                      <m:t> …</m:t>
                    </m:r>
                    <m:f>
                      <m:fPr>
                        <m:ctrlPr>
                          <a:rPr lang="en-US" sz="26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Arial"/>
                          </a:rPr>
                        </m:ctrlPr>
                      </m:fPr>
                      <m:num>
                        <m:r>
                          <a:rPr lang="en-US" sz="26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Arial"/>
                          </a:rPr>
                          <m:t>𝜕</m:t>
                        </m:r>
                        <m:sSub>
                          <m:sSubPr>
                            <m:ctrlP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</m:ctrlPr>
                          </m:sSubPr>
                          <m:e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6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sym typeface="Arial"/>
                          </a:rPr>
                          <m:t>𝜕</m:t>
                        </m:r>
                        <m:sSub>
                          <m:sSubPr>
                            <m:ctrlP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</m:ctrlPr>
                          </m:sSubPr>
                          <m:e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600" b="0" i="1" u="none" strike="noStrike" cap="none" baseline="0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Arial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2600" i="1" u="none" strike="noStrike" cap="none" baseline="0" dirty="0">
                  <a:solidFill>
                    <a:schemeClr val="dk1"/>
                  </a:solidFill>
                  <a:sym typeface="Arial"/>
                </a:endParaRPr>
              </a:p>
              <a:p>
                <a:pPr indent="-320040">
                  <a:spcBef>
                    <a:spcPts val="0"/>
                  </a:spcBef>
                  <a:buSzPct val="60000"/>
                </a:pPr>
                <a:endParaRPr lang="en-US" sz="2600" dirty="0" smtClean="0">
                  <a:solidFill>
                    <a:schemeClr val="dk1"/>
                  </a:solidFill>
                </a:endParaRPr>
              </a:p>
              <a:p>
                <a:pPr indent="-320040">
                  <a:spcBef>
                    <a:spcPts val="0"/>
                  </a:spcBef>
                  <a:buSzPct val="60000"/>
                </a:pPr>
                <a:r>
                  <a:rPr lang="en-US" sz="2600" dirty="0" smtClean="0">
                    <a:solidFill>
                      <a:schemeClr val="dk1"/>
                    </a:solidFill>
                  </a:rPr>
                  <a:t>Gradients are then used to update the parameters</a:t>
                </a:r>
                <a:r>
                  <a:rPr lang="en-US" sz="2600" dirty="0">
                    <a:solidFill>
                      <a:schemeClr val="dk1"/>
                    </a:solidFill>
                  </a:rPr>
                  <a:t> </a:t>
                </a:r>
                <a:r>
                  <a:rPr lang="en-US" sz="2600" dirty="0" smtClean="0">
                    <a:solidFill>
                      <a:schemeClr val="dk1"/>
                    </a:solidFill>
                  </a:rPr>
                  <a:t>→ </a:t>
                </a:r>
                <a:r>
                  <a:rPr lang="en-US" sz="2600" b="1" dirty="0" smtClean="0">
                    <a:solidFill>
                      <a:schemeClr val="dk1"/>
                    </a:solidFill>
                  </a:rPr>
                  <a:t>gradient descent</a:t>
                </a:r>
                <a:endParaRPr lang="en-US" sz="2600" b="1" i="0" u="none" strike="noStrike" cap="none" baseline="0" dirty="0">
                  <a:solidFill>
                    <a:schemeClr val="dk1"/>
                  </a:solidFill>
                  <a:sym typeface="Arial"/>
                </a:endParaRPr>
              </a:p>
              <a:p>
                <a:pPr indent="-320040">
                  <a:spcBef>
                    <a:spcPts val="0"/>
                  </a:spcBef>
                  <a:buSzPct val="60000"/>
                </a:pPr>
                <a:endParaRPr sz="2600" i="0" u="none" strike="noStrike" cap="none" baseline="0" dirty="0">
                  <a:solidFill>
                    <a:schemeClr val="dk1"/>
                  </a:solidFill>
                  <a:sym typeface="Arial"/>
                </a:endParaRPr>
              </a:p>
            </p:txBody>
          </p:sp>
        </mc:Choice>
        <mc:Fallback xmlns="">
          <p:sp>
            <p:nvSpPr>
              <p:cNvPr id="123" name="Shape 12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2647" y="1600200"/>
                <a:ext cx="8153399" cy="4495800"/>
              </a:xfrm>
              <a:prstGeom prst="rect">
                <a:avLst/>
              </a:prstGeom>
              <a:blipFill>
                <a:blip r:embed="rId3"/>
                <a:stretch>
                  <a:fillRect l="-299" t="-13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671779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altLang="zh-TW" sz="4400" b="1" dirty="0" smtClean="0">
                <a:solidFill>
                  <a:schemeClr val="dk2"/>
                </a:solidFill>
              </a:rPr>
              <a:t>Neural Network Training</a:t>
            </a:r>
            <a:endParaRPr lang="zh-TW" sz="44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Shape 123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12647" y="1600200"/>
                <a:ext cx="8153399" cy="449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indent="-320040">
                  <a:spcBef>
                    <a:spcPts val="0"/>
                  </a:spcBef>
                  <a:buSzPct val="60000"/>
                </a:pPr>
                <a:r>
                  <a:rPr lang="en-US" altLang="zh-TW" sz="2600" dirty="0" smtClean="0"/>
                  <a:t>Gradient descent</a:t>
                </a:r>
              </a:p>
              <a:p>
                <a:pPr lvl="1" indent="-320040">
                  <a:spcBef>
                    <a:spcPts val="0"/>
                  </a:spcBef>
                  <a:buSzPct val="60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TW" sz="2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TW" sz="2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TW" sz="2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sz="2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sz="2600" b="0" i="1" smtClean="0">
                        <a:latin typeface="Cambria Math" panose="02040503050406030204" pitchFamily="18" charset="0"/>
                      </a:rPr>
                      <m:t>𝜂</m:t>
                    </m:r>
                    <m:f>
                      <m:fPr>
                        <m:ctrlPr>
                          <a:rPr lang="en-US" altLang="zh-TW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6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6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altLang="zh-TW" sz="26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altLang="zh-TW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6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endParaRPr lang="en-US" altLang="zh-TW" sz="2600" b="0" i="1" dirty="0" smtClean="0"/>
              </a:p>
              <a:p>
                <a:pPr lvl="1" indent="-320040">
                  <a:spcBef>
                    <a:spcPts val="0"/>
                  </a:spcBef>
                  <a:buSzPct val="60000"/>
                </a:pPr>
                <a14:m>
                  <m:oMath xmlns:m="http://schemas.openxmlformats.org/officeDocument/2006/math">
                    <m:r>
                      <a:rPr lang="en-US" altLang="zh-TW" sz="2600" b="0" i="1" smtClean="0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altLang="zh-TW" sz="2600" dirty="0" smtClean="0"/>
                  <a:t>: learning rate</a:t>
                </a:r>
              </a:p>
              <a:p>
                <a:pPr indent="-320040">
                  <a:spcBef>
                    <a:spcPts val="0"/>
                  </a:spcBef>
                  <a:buSzPct val="60000"/>
                </a:pPr>
                <a:r>
                  <a:rPr lang="en-US" altLang="zh-TW" sz="2600" b="1" dirty="0" smtClean="0"/>
                  <a:t>Learning rate</a:t>
                </a:r>
                <a:r>
                  <a:rPr lang="en-US" altLang="zh-TW" sz="2600" dirty="0" smtClean="0"/>
                  <a:t> should be chosen carefully.</a:t>
                </a:r>
              </a:p>
              <a:p>
                <a:pPr lvl="1" indent="-320040">
                  <a:spcBef>
                    <a:spcPts val="0"/>
                  </a:spcBef>
                  <a:buSzPct val="60000"/>
                </a:pPr>
                <a:r>
                  <a:rPr lang="en-US" altLang="zh-TW" sz="2600" dirty="0" smtClean="0"/>
                  <a:t>Optimizer, Warm-up, …</a:t>
                </a:r>
              </a:p>
              <a:p>
                <a:pPr indent="-320040">
                  <a:spcBef>
                    <a:spcPts val="0"/>
                  </a:spcBef>
                  <a:buSzPct val="60000"/>
                </a:pPr>
                <a:endParaRPr lang="en-US" altLang="zh-TW" sz="2600" dirty="0" smtClean="0"/>
              </a:p>
              <a:p>
                <a:pPr indent="-320040">
                  <a:spcBef>
                    <a:spcPts val="0"/>
                  </a:spcBef>
                  <a:buSzPct val="60000"/>
                </a:pPr>
                <a:endParaRPr lang="en-US" sz="2600" i="0" u="none" strike="noStrike" cap="none" baseline="0" dirty="0">
                  <a:solidFill>
                    <a:schemeClr val="dk1"/>
                  </a:solidFill>
                  <a:sym typeface="Arial"/>
                </a:endParaRPr>
              </a:p>
              <a:p>
                <a:pPr indent="-320040">
                  <a:spcBef>
                    <a:spcPts val="0"/>
                  </a:spcBef>
                  <a:buSzPct val="60000"/>
                </a:pPr>
                <a:endParaRPr sz="2600" i="0" u="none" strike="noStrike" cap="none" baseline="0" dirty="0">
                  <a:solidFill>
                    <a:schemeClr val="dk1"/>
                  </a:solidFill>
                  <a:sym typeface="Arial"/>
                </a:endParaRPr>
              </a:p>
            </p:txBody>
          </p:sp>
        </mc:Choice>
        <mc:Fallback xmlns="">
          <p:sp>
            <p:nvSpPr>
              <p:cNvPr id="123" name="Shape 12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2647" y="1600200"/>
                <a:ext cx="8153399" cy="4495800"/>
              </a:xfrm>
              <a:prstGeom prst="rect">
                <a:avLst/>
              </a:prstGeom>
              <a:blipFill>
                <a:blip r:embed="rId3"/>
                <a:stretch>
                  <a:fillRect l="-299" t="-13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群組 40"/>
          <p:cNvGrpSpPr/>
          <p:nvPr/>
        </p:nvGrpSpPr>
        <p:grpSpPr>
          <a:xfrm>
            <a:off x="1110123" y="4213939"/>
            <a:ext cx="3579223" cy="2263062"/>
            <a:chOff x="1815737" y="4131667"/>
            <a:chExt cx="3579223" cy="2263062"/>
          </a:xfrm>
        </p:grpSpPr>
        <p:sp>
          <p:nvSpPr>
            <p:cNvPr id="6" name="手繪多邊形 5"/>
            <p:cNvSpPr/>
            <p:nvPr/>
          </p:nvSpPr>
          <p:spPr>
            <a:xfrm>
              <a:off x="1815737" y="4271554"/>
              <a:ext cx="3579223" cy="2123175"/>
            </a:xfrm>
            <a:custGeom>
              <a:avLst/>
              <a:gdLst>
                <a:gd name="connsiteX0" fmla="*/ 0 w 3579223"/>
                <a:gd name="connsiteY0" fmla="*/ 0 h 2123175"/>
                <a:gd name="connsiteX1" fmla="*/ 1201783 w 3579223"/>
                <a:gd name="connsiteY1" fmla="*/ 2116183 h 2123175"/>
                <a:gd name="connsiteX2" fmla="*/ 2299063 w 3579223"/>
                <a:gd name="connsiteY2" fmla="*/ 679269 h 2123175"/>
                <a:gd name="connsiteX3" fmla="*/ 3122023 w 3579223"/>
                <a:gd name="connsiteY3" fmla="*/ 587829 h 2123175"/>
                <a:gd name="connsiteX4" fmla="*/ 3579223 w 3579223"/>
                <a:gd name="connsiteY4" fmla="*/ 169817 h 2123175"/>
                <a:gd name="connsiteX5" fmla="*/ 3579223 w 3579223"/>
                <a:gd name="connsiteY5" fmla="*/ 169817 h 2123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9223" h="2123175">
                  <a:moveTo>
                    <a:pt x="0" y="0"/>
                  </a:moveTo>
                  <a:cubicBezTo>
                    <a:pt x="409303" y="1001486"/>
                    <a:pt x="818606" y="2002972"/>
                    <a:pt x="1201783" y="2116183"/>
                  </a:cubicBezTo>
                  <a:cubicBezTo>
                    <a:pt x="1584960" y="2229395"/>
                    <a:pt x="1979023" y="933995"/>
                    <a:pt x="2299063" y="679269"/>
                  </a:cubicBezTo>
                  <a:cubicBezTo>
                    <a:pt x="2619103" y="424543"/>
                    <a:pt x="2908663" y="672738"/>
                    <a:pt x="3122023" y="587829"/>
                  </a:cubicBezTo>
                  <a:cubicBezTo>
                    <a:pt x="3335383" y="502920"/>
                    <a:pt x="3579223" y="169817"/>
                    <a:pt x="3579223" y="169817"/>
                  </a:cubicBezTo>
                  <a:lnTo>
                    <a:pt x="3579223" y="169817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" name="直線單箭頭接點 9"/>
            <p:cNvCxnSpPr/>
            <p:nvPr/>
          </p:nvCxnSpPr>
          <p:spPr>
            <a:xfrm flipH="1">
              <a:off x="3995936" y="5085184"/>
              <a:ext cx="144016" cy="216024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 flipH="1">
              <a:off x="3851920" y="5333141"/>
              <a:ext cx="144016" cy="216024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>
            <a:xfrm flipH="1">
              <a:off x="3707904" y="5558584"/>
              <a:ext cx="123286" cy="24668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 flipH="1">
              <a:off x="3543705" y="5851704"/>
              <a:ext cx="164199" cy="19785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/>
            <p:nvPr/>
          </p:nvCxnSpPr>
          <p:spPr>
            <a:xfrm flipH="1">
              <a:off x="3702858" y="4835191"/>
              <a:ext cx="298124" cy="49998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單箭頭接點 25"/>
            <p:cNvCxnSpPr/>
            <p:nvPr/>
          </p:nvCxnSpPr>
          <p:spPr>
            <a:xfrm flipH="1">
              <a:off x="3404734" y="5342546"/>
              <a:ext cx="298124" cy="49998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/>
            <p:nvPr/>
          </p:nvCxnSpPr>
          <p:spPr>
            <a:xfrm flipH="1">
              <a:off x="3092249" y="5851704"/>
              <a:ext cx="298124" cy="49998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單箭頭接點 23"/>
            <p:cNvCxnSpPr/>
            <p:nvPr/>
          </p:nvCxnSpPr>
          <p:spPr>
            <a:xfrm flipH="1">
              <a:off x="3297247" y="4859450"/>
              <a:ext cx="532024" cy="817770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/>
            <p:nvPr/>
          </p:nvCxnSpPr>
          <p:spPr>
            <a:xfrm flipH="1">
              <a:off x="2427445" y="5592538"/>
              <a:ext cx="813866" cy="0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/>
            <p:nvPr/>
          </p:nvCxnSpPr>
          <p:spPr>
            <a:xfrm>
              <a:off x="2483381" y="5441153"/>
              <a:ext cx="813866" cy="0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 flipH="1" flipV="1">
              <a:off x="1979712" y="4390832"/>
              <a:ext cx="1944216" cy="39547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/>
            <p:nvPr/>
          </p:nvCxnSpPr>
          <p:spPr>
            <a:xfrm flipV="1">
              <a:off x="1979712" y="4131667"/>
              <a:ext cx="854666" cy="139889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群組 43"/>
          <p:cNvGrpSpPr/>
          <p:nvPr/>
        </p:nvGrpSpPr>
        <p:grpSpPr>
          <a:xfrm>
            <a:off x="5505159" y="4450607"/>
            <a:ext cx="2880320" cy="1800000"/>
            <a:chOff x="5436096" y="4331832"/>
            <a:chExt cx="2880320" cy="1800000"/>
          </a:xfrm>
        </p:grpSpPr>
        <p:cxnSp>
          <p:nvCxnSpPr>
            <p:cNvPr id="43" name="直線單箭頭接點 42"/>
            <p:cNvCxnSpPr/>
            <p:nvPr/>
          </p:nvCxnSpPr>
          <p:spPr>
            <a:xfrm>
              <a:off x="5436096" y="6131832"/>
              <a:ext cx="288032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單箭頭接點 45"/>
            <p:cNvCxnSpPr/>
            <p:nvPr/>
          </p:nvCxnSpPr>
          <p:spPr>
            <a:xfrm rot="16200000">
              <a:off x="4547404" y="5231832"/>
              <a:ext cx="1800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文字方塊 46"/>
          <p:cNvSpPr txBox="1"/>
          <p:nvPr/>
        </p:nvSpPr>
        <p:spPr>
          <a:xfrm>
            <a:off x="5048415" y="4165327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/>
              <a:t>Loss</a:t>
            </a:r>
            <a:endParaRPr lang="zh-TW" altLang="en-US" b="1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7740352" y="636158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/>
              <a:t>Steps</a:t>
            </a:r>
            <a:endParaRPr lang="zh-TW" altLang="en-US" b="1" dirty="0"/>
          </a:p>
        </p:txBody>
      </p:sp>
      <p:sp>
        <p:nvSpPr>
          <p:cNvPr id="48" name="手繪多邊形 47"/>
          <p:cNvSpPr/>
          <p:nvPr/>
        </p:nvSpPr>
        <p:spPr>
          <a:xfrm>
            <a:off x="5527334" y="4885509"/>
            <a:ext cx="2717074" cy="705394"/>
          </a:xfrm>
          <a:custGeom>
            <a:avLst/>
            <a:gdLst>
              <a:gd name="connsiteX0" fmla="*/ 0 w 2717074"/>
              <a:gd name="connsiteY0" fmla="*/ 0 h 705394"/>
              <a:gd name="connsiteX1" fmla="*/ 1515291 w 2717074"/>
              <a:gd name="connsiteY1" fmla="*/ 300445 h 705394"/>
              <a:gd name="connsiteX2" fmla="*/ 2717074 w 2717074"/>
              <a:gd name="connsiteY2" fmla="*/ 705394 h 70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17074" h="705394">
                <a:moveTo>
                  <a:pt x="0" y="0"/>
                </a:moveTo>
                <a:cubicBezTo>
                  <a:pt x="531222" y="91439"/>
                  <a:pt x="1062445" y="182879"/>
                  <a:pt x="1515291" y="300445"/>
                </a:cubicBezTo>
                <a:cubicBezTo>
                  <a:pt x="1968137" y="418011"/>
                  <a:pt x="2342605" y="561702"/>
                  <a:pt x="2717074" y="705394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手繪多邊形 48"/>
          <p:cNvSpPr/>
          <p:nvPr/>
        </p:nvSpPr>
        <p:spPr>
          <a:xfrm>
            <a:off x="5525589" y="4872446"/>
            <a:ext cx="2756262" cy="966651"/>
          </a:xfrm>
          <a:custGeom>
            <a:avLst/>
            <a:gdLst>
              <a:gd name="connsiteX0" fmla="*/ 0 w 2756262"/>
              <a:gd name="connsiteY0" fmla="*/ 0 h 966651"/>
              <a:gd name="connsiteX1" fmla="*/ 692331 w 2756262"/>
              <a:gd name="connsiteY1" fmla="*/ 744583 h 966651"/>
              <a:gd name="connsiteX2" fmla="*/ 2756262 w 2756262"/>
              <a:gd name="connsiteY2" fmla="*/ 966651 h 96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6262" h="966651">
                <a:moveTo>
                  <a:pt x="0" y="0"/>
                </a:moveTo>
                <a:cubicBezTo>
                  <a:pt x="116477" y="291737"/>
                  <a:pt x="232954" y="583475"/>
                  <a:pt x="692331" y="744583"/>
                </a:cubicBezTo>
                <a:cubicBezTo>
                  <a:pt x="1151708" y="905692"/>
                  <a:pt x="1953985" y="936171"/>
                  <a:pt x="2756262" y="966651"/>
                </a:cubicBezTo>
              </a:path>
            </a:pathLst>
          </a:cu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手繪多邊形 52"/>
          <p:cNvSpPr/>
          <p:nvPr/>
        </p:nvSpPr>
        <p:spPr>
          <a:xfrm>
            <a:off x="5538651" y="4911634"/>
            <a:ext cx="2756263" cy="1227909"/>
          </a:xfrm>
          <a:custGeom>
            <a:avLst/>
            <a:gdLst>
              <a:gd name="connsiteX0" fmla="*/ 0 w 2756263"/>
              <a:gd name="connsiteY0" fmla="*/ 0 h 1227909"/>
              <a:gd name="connsiteX1" fmla="*/ 1162595 w 2756263"/>
              <a:gd name="connsiteY1" fmla="*/ 927463 h 1227909"/>
              <a:gd name="connsiteX2" fmla="*/ 2756263 w 2756263"/>
              <a:gd name="connsiteY2" fmla="*/ 1227909 h 122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6263" h="1227909">
                <a:moveTo>
                  <a:pt x="0" y="0"/>
                </a:moveTo>
                <a:cubicBezTo>
                  <a:pt x="351609" y="361406"/>
                  <a:pt x="703218" y="722812"/>
                  <a:pt x="1162595" y="927463"/>
                </a:cubicBezTo>
                <a:cubicBezTo>
                  <a:pt x="1621972" y="1132114"/>
                  <a:pt x="2189117" y="1180011"/>
                  <a:pt x="2756263" y="1227909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手繪多邊形 53"/>
          <p:cNvSpPr/>
          <p:nvPr/>
        </p:nvSpPr>
        <p:spPr>
          <a:xfrm flipH="1" flipV="1">
            <a:off x="5525589" y="4376057"/>
            <a:ext cx="1293222" cy="496389"/>
          </a:xfrm>
          <a:custGeom>
            <a:avLst/>
            <a:gdLst>
              <a:gd name="connsiteX0" fmla="*/ 0 w 1293222"/>
              <a:gd name="connsiteY0" fmla="*/ 496389 h 496389"/>
              <a:gd name="connsiteX1" fmla="*/ 627017 w 1293222"/>
              <a:gd name="connsiteY1" fmla="*/ 130629 h 496389"/>
              <a:gd name="connsiteX2" fmla="*/ 1293222 w 1293222"/>
              <a:gd name="connsiteY2" fmla="*/ 0 h 496389"/>
              <a:gd name="connsiteX3" fmla="*/ 1293222 w 1293222"/>
              <a:gd name="connsiteY3" fmla="*/ 0 h 496389"/>
              <a:gd name="connsiteX4" fmla="*/ 1280160 w 1293222"/>
              <a:gd name="connsiteY4" fmla="*/ 0 h 49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3222" h="496389">
                <a:moveTo>
                  <a:pt x="0" y="496389"/>
                </a:moveTo>
                <a:cubicBezTo>
                  <a:pt x="205740" y="354874"/>
                  <a:pt x="411480" y="213360"/>
                  <a:pt x="627017" y="130629"/>
                </a:cubicBezTo>
                <a:cubicBezTo>
                  <a:pt x="842554" y="47897"/>
                  <a:pt x="1293222" y="0"/>
                  <a:pt x="1293222" y="0"/>
                </a:cubicBezTo>
                <a:lnTo>
                  <a:pt x="1293222" y="0"/>
                </a:lnTo>
                <a:lnTo>
                  <a:pt x="1280160" y="0"/>
                </a:lnTo>
              </a:path>
            </a:pathLst>
          </a:cu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677654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altLang="zh-TW" sz="4400" b="1" dirty="0" smtClean="0">
                <a:solidFill>
                  <a:schemeClr val="dk2"/>
                </a:solidFill>
              </a:rPr>
              <a:t>DNN in Acoustic Modeling</a:t>
            </a:r>
            <a:endParaRPr lang="zh-TW" sz="44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DNN as triphone state classifier</a:t>
            </a:r>
          </a:p>
          <a:p>
            <a:pPr lvl="1"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Input: acoustic feature (e.g. MFCC frames)</a:t>
            </a:r>
          </a:p>
          <a:p>
            <a:pPr lvl="1"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Output: probability of each state</a:t>
            </a:r>
          </a:p>
          <a:p>
            <a:pPr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Hybrid system</a:t>
            </a:r>
          </a:p>
          <a:p>
            <a:pPr lvl="1" indent="-320040">
              <a:spcBef>
                <a:spcPts val="0"/>
              </a:spcBef>
              <a:buSzPct val="60000"/>
            </a:pPr>
            <a:r>
              <a:rPr lang="en-US" sz="2600" i="0" u="none" strike="noStrike" cap="none" baseline="0" dirty="0" smtClean="0">
                <a:solidFill>
                  <a:schemeClr val="dk1"/>
                </a:solidFill>
                <a:sym typeface="Arial"/>
              </a:rPr>
              <a:t>DNN is only</a:t>
            </a:r>
            <a:r>
              <a:rPr lang="en-US" sz="2600" i="0" u="none" strike="noStrike" cap="none" dirty="0" smtClean="0">
                <a:solidFill>
                  <a:schemeClr val="dk1"/>
                </a:solidFill>
                <a:sym typeface="Arial"/>
              </a:rPr>
              <a:t> for computing posterior of states</a:t>
            </a:r>
          </a:p>
          <a:p>
            <a:pPr lvl="1" indent="-320040">
              <a:spcBef>
                <a:spcPts val="0"/>
              </a:spcBef>
              <a:buSzPct val="60000"/>
            </a:pPr>
            <a:r>
              <a:rPr lang="en-US" sz="2600" baseline="0" dirty="0" smtClean="0">
                <a:solidFill>
                  <a:schemeClr val="dk1"/>
                </a:solidFill>
              </a:rPr>
              <a:t>State transitions remain</a:t>
            </a:r>
            <a:r>
              <a:rPr lang="en-US" sz="2600" dirty="0" smtClean="0">
                <a:solidFill>
                  <a:schemeClr val="dk1"/>
                </a:solidFill>
              </a:rPr>
              <a:t> unchanged</a:t>
            </a:r>
            <a:endParaRPr lang="en-US" sz="2600" i="0" u="none" strike="noStrike" cap="none" baseline="0" dirty="0">
              <a:solidFill>
                <a:schemeClr val="dk1"/>
              </a:solidFill>
              <a:sym typeface="Arial"/>
            </a:endParaRPr>
          </a:p>
          <a:p>
            <a:pPr indent="-320040">
              <a:spcBef>
                <a:spcPts val="0"/>
              </a:spcBef>
              <a:buSzPct val="60000"/>
            </a:pPr>
            <a:endParaRPr sz="2600" i="0" u="none" strike="noStrike" cap="none" baseline="0" dirty="0">
              <a:solidFill>
                <a:schemeClr val="dk1"/>
              </a:solidFill>
              <a:sym typeface="Arial"/>
            </a:endParaRPr>
          </a:p>
        </p:txBody>
      </p:sp>
      <p:grpSp>
        <p:nvGrpSpPr>
          <p:cNvPr id="58" name="群組 57"/>
          <p:cNvGrpSpPr>
            <a:grpSpLocks noChangeAspect="1"/>
          </p:cNvGrpSpPr>
          <p:nvPr/>
        </p:nvGrpSpPr>
        <p:grpSpPr>
          <a:xfrm>
            <a:off x="1835696" y="4365104"/>
            <a:ext cx="4839074" cy="1972197"/>
            <a:chOff x="971600" y="3667037"/>
            <a:chExt cx="4839074" cy="1972197"/>
          </a:xfrm>
        </p:grpSpPr>
        <p:grpSp>
          <p:nvGrpSpPr>
            <p:cNvPr id="4" name="群組 3"/>
            <p:cNvGrpSpPr/>
            <p:nvPr/>
          </p:nvGrpSpPr>
          <p:grpSpPr>
            <a:xfrm>
              <a:off x="971600" y="4077072"/>
              <a:ext cx="1439616" cy="1152128"/>
              <a:chOff x="1268016" y="3941440"/>
              <a:chExt cx="1439616" cy="1152128"/>
            </a:xfrm>
          </p:grpSpPr>
          <p:sp>
            <p:nvSpPr>
              <p:cNvPr id="2" name="左右中括弧 1"/>
              <p:cNvSpPr/>
              <p:nvPr/>
            </p:nvSpPr>
            <p:spPr>
              <a:xfrm>
                <a:off x="1691680" y="3941440"/>
                <a:ext cx="288032" cy="1152128"/>
              </a:xfrm>
              <a:prstGeom prst="bracketPair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左右中括弧 27"/>
              <p:cNvSpPr/>
              <p:nvPr/>
            </p:nvSpPr>
            <p:spPr>
              <a:xfrm>
                <a:off x="1268016" y="3941440"/>
                <a:ext cx="288032" cy="1152128"/>
              </a:xfrm>
              <a:prstGeom prst="bracketPair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" name="文字方塊 2"/>
              <p:cNvSpPr txBox="1"/>
              <p:nvPr/>
            </p:nvSpPr>
            <p:spPr>
              <a:xfrm>
                <a:off x="1859217" y="4348227"/>
                <a:ext cx="7043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dirty="0" smtClean="0"/>
                  <a:t>…</a:t>
                </a:r>
                <a:endParaRPr lang="zh-TW" altLang="en-US" sz="1600" b="1" dirty="0"/>
              </a:p>
            </p:txBody>
          </p:sp>
          <p:sp>
            <p:nvSpPr>
              <p:cNvPr id="30" name="左右中括弧 29"/>
              <p:cNvSpPr/>
              <p:nvPr/>
            </p:nvSpPr>
            <p:spPr>
              <a:xfrm>
                <a:off x="2419600" y="3941440"/>
                <a:ext cx="288032" cy="1152128"/>
              </a:xfrm>
              <a:prstGeom prst="bracketPair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5952" y="3667037"/>
              <a:ext cx="2960144" cy="1972197"/>
            </a:xfrm>
            <a:prstGeom prst="rect">
              <a:avLst/>
            </a:prstGeom>
          </p:spPr>
        </p:pic>
        <p:grpSp>
          <p:nvGrpSpPr>
            <p:cNvPr id="52" name="群組 51"/>
            <p:cNvGrpSpPr/>
            <p:nvPr/>
          </p:nvGrpSpPr>
          <p:grpSpPr>
            <a:xfrm>
              <a:off x="5472120" y="4041088"/>
              <a:ext cx="180000" cy="540000"/>
              <a:chOff x="5472120" y="4041088"/>
              <a:chExt cx="180000" cy="540000"/>
            </a:xfrm>
          </p:grpSpPr>
          <p:sp>
            <p:nvSpPr>
              <p:cNvPr id="9" name="流程圖: 接點 8"/>
              <p:cNvSpPr/>
              <p:nvPr/>
            </p:nvSpPr>
            <p:spPr>
              <a:xfrm>
                <a:off x="5472120" y="4041088"/>
                <a:ext cx="180000" cy="180000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3" name="弧形接點 22"/>
              <p:cNvCxnSpPr>
                <a:stCxn id="9" idx="0"/>
                <a:endCxn id="9" idx="4"/>
              </p:cNvCxnSpPr>
              <p:nvPr/>
            </p:nvCxnSpPr>
            <p:spPr>
              <a:xfrm rot="16200000" flipH="1">
                <a:off x="5472120" y="4131088"/>
                <a:ext cx="180000" cy="12700"/>
              </a:xfrm>
              <a:prstGeom prst="curvedConnector5">
                <a:avLst>
                  <a:gd name="adj1" fmla="val -127000"/>
                  <a:gd name="adj2" fmla="val 6314370"/>
                  <a:gd name="adj3" fmla="val 227000"/>
                </a:avLst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單箭頭接點 41"/>
              <p:cNvCxnSpPr>
                <a:stCxn id="9" idx="4"/>
              </p:cNvCxnSpPr>
              <p:nvPr/>
            </p:nvCxnSpPr>
            <p:spPr>
              <a:xfrm>
                <a:off x="5562120" y="4221088"/>
                <a:ext cx="6350" cy="36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文字方塊 44"/>
            <p:cNvSpPr txBox="1"/>
            <p:nvPr/>
          </p:nvSpPr>
          <p:spPr>
            <a:xfrm rot="5400000">
              <a:off x="5389369" y="4633738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dirty="0" smtClean="0"/>
                <a:t>…</a:t>
              </a:r>
              <a:endParaRPr lang="zh-TW" altLang="en-US" sz="1600" b="1" dirty="0"/>
            </a:p>
          </p:txBody>
        </p:sp>
        <p:grpSp>
          <p:nvGrpSpPr>
            <p:cNvPr id="51" name="群組 50"/>
            <p:cNvGrpSpPr/>
            <p:nvPr/>
          </p:nvGrpSpPr>
          <p:grpSpPr>
            <a:xfrm>
              <a:off x="5472120" y="5085184"/>
              <a:ext cx="180000" cy="540000"/>
              <a:chOff x="5436096" y="5193256"/>
              <a:chExt cx="180000" cy="540000"/>
            </a:xfrm>
          </p:grpSpPr>
          <p:sp>
            <p:nvSpPr>
              <p:cNvPr id="55" name="流程圖: 接點 54"/>
              <p:cNvSpPr/>
              <p:nvPr/>
            </p:nvSpPr>
            <p:spPr>
              <a:xfrm>
                <a:off x="5436096" y="5193256"/>
                <a:ext cx="180000" cy="180000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56" name="弧形接點 55"/>
              <p:cNvCxnSpPr>
                <a:stCxn id="55" idx="0"/>
                <a:endCxn id="55" idx="4"/>
              </p:cNvCxnSpPr>
              <p:nvPr/>
            </p:nvCxnSpPr>
            <p:spPr>
              <a:xfrm rot="16200000" flipH="1">
                <a:off x="5436096" y="5283256"/>
                <a:ext cx="180000" cy="12700"/>
              </a:xfrm>
              <a:prstGeom prst="curvedConnector5">
                <a:avLst>
                  <a:gd name="adj1" fmla="val -127000"/>
                  <a:gd name="adj2" fmla="val 6314370"/>
                  <a:gd name="adj3" fmla="val 227000"/>
                </a:avLst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單箭頭接點 56"/>
              <p:cNvCxnSpPr>
                <a:stCxn id="55" idx="4"/>
              </p:cNvCxnSpPr>
              <p:nvPr/>
            </p:nvCxnSpPr>
            <p:spPr>
              <a:xfrm>
                <a:off x="5526096" y="5373256"/>
                <a:ext cx="6350" cy="36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093653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altLang="zh-TW" sz="4400" b="1" dirty="0">
                <a:solidFill>
                  <a:schemeClr val="dk2"/>
                </a:solidFill>
              </a:rPr>
              <a:t>Homework</a:t>
            </a:r>
            <a:endParaRPr lang="zh-TW" sz="44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Scripts</a:t>
            </a:r>
          </a:p>
          <a:p>
            <a:pPr lvl="1"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08.mlp.train.sh</a:t>
            </a:r>
            <a:endParaRPr lang="zh-TW" altLang="en-US" sz="2600" dirty="0"/>
          </a:p>
          <a:p>
            <a:pPr lvl="1"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09.mlp.decode.sh</a:t>
            </a:r>
          </a:p>
          <a:p>
            <a:pPr lvl="0"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Reading</a:t>
            </a:r>
          </a:p>
          <a:p>
            <a:pPr lvl="1"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DSP CH9 – Speech </a:t>
            </a:r>
            <a:r>
              <a:rPr lang="en-US" altLang="zh-TW" sz="2600" dirty="0"/>
              <a:t>Recognition Updates</a:t>
            </a:r>
            <a:endParaRPr lang="zh-TW" altLang="en-US" sz="26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altLang="zh-TW" sz="4400" b="1" dirty="0" smtClean="0">
                <a:solidFill>
                  <a:schemeClr val="dk2"/>
                </a:solidFill>
              </a:rPr>
              <a:t>Download Files</a:t>
            </a:r>
            <a:endParaRPr lang="zh-TW" sz="44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Login to workstation</a:t>
            </a:r>
          </a:p>
          <a:p>
            <a:pPr lvl="1" indent="-320040">
              <a:spcBef>
                <a:spcPts val="0"/>
              </a:spcBef>
              <a:buSzPct val="60000"/>
            </a:pPr>
            <a:r>
              <a:rPr lang="nb-NO" altLang="zh-TW" sz="2600" dirty="0" smtClean="0"/>
              <a:t>ssh 140.112.21.80 (port 22)</a:t>
            </a:r>
            <a:endParaRPr lang="zh-TW" altLang="en-US" sz="2600" dirty="0" smtClean="0"/>
          </a:p>
          <a:p>
            <a:pPr lvl="0"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Copy the file into your own directory</a:t>
            </a:r>
          </a:p>
          <a:p>
            <a:pPr lvl="1" indent="-320040">
              <a:spcBef>
                <a:spcPts val="0"/>
              </a:spcBef>
              <a:buSzPct val="60000"/>
            </a:pPr>
            <a:r>
              <a:rPr lang="nb-NO" altLang="zh-TW" sz="2600" dirty="0" smtClean="0"/>
              <a:t>cp </a:t>
            </a:r>
            <a:r>
              <a:rPr lang="nb-NO" altLang="zh-TW" sz="2600" dirty="0"/>
              <a:t>/share/</a:t>
            </a:r>
            <a:r>
              <a:rPr lang="en-US" altLang="zh-TW" sz="2600" dirty="0"/>
              <a:t>week5</a:t>
            </a:r>
            <a:r>
              <a:rPr lang="nb-NO" altLang="zh-TW" sz="2600" dirty="0" smtClean="0"/>
              <a:t>.tar.gz</a:t>
            </a:r>
            <a:endParaRPr lang="zh-TW" altLang="en-US" sz="2600" dirty="0"/>
          </a:p>
          <a:p>
            <a:pPr lvl="0" indent="-320040">
              <a:spcBef>
                <a:spcPts val="0"/>
              </a:spcBef>
              <a:buSzPct val="60000"/>
            </a:pPr>
            <a:r>
              <a:rPr lang="en-US" altLang="zh-TW" sz="2600" dirty="0"/>
              <a:t>Process files with the following </a:t>
            </a:r>
            <a:r>
              <a:rPr lang="en-US" altLang="zh-TW" sz="2600" dirty="0" smtClean="0"/>
              <a:t>command</a:t>
            </a:r>
          </a:p>
          <a:p>
            <a:pPr lvl="1" indent="-320040">
              <a:spcBef>
                <a:spcPts val="0"/>
              </a:spcBef>
              <a:buSzPct val="60000"/>
            </a:pPr>
            <a:r>
              <a:rPr lang="nb-NO" altLang="zh-TW" sz="2600" dirty="0" smtClean="0"/>
              <a:t>tar –zxvf </a:t>
            </a:r>
            <a:r>
              <a:rPr lang="en-US" altLang="zh-TW" sz="2600" dirty="0" smtClean="0"/>
              <a:t>week5</a:t>
            </a:r>
            <a:r>
              <a:rPr lang="nb-NO" altLang="zh-TW" sz="2600" dirty="0" smtClean="0"/>
              <a:t>.tar.gz</a:t>
            </a:r>
            <a:endParaRPr lang="en-US" altLang="zh-TW" sz="2600" dirty="0" smtClean="0"/>
          </a:p>
          <a:p>
            <a:pPr lvl="1"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cp</a:t>
            </a:r>
            <a:r>
              <a:rPr lang="zh-TW" altLang="en-US" sz="2600" dirty="0" smtClean="0"/>
              <a:t> </a:t>
            </a:r>
            <a:r>
              <a:rPr lang="en-US" altLang="zh-TW" sz="2600" dirty="0" smtClean="0"/>
              <a:t>setup.sh</a:t>
            </a:r>
            <a:r>
              <a:rPr lang="zh-TW" altLang="en-US" sz="2600" dirty="0" smtClean="0"/>
              <a:t> </a:t>
            </a:r>
            <a:r>
              <a:rPr lang="en-US" altLang="zh-TW" sz="2600" dirty="0" smtClean="0"/>
              <a:t>/proj1.ASTMIC.subset</a:t>
            </a:r>
          </a:p>
          <a:p>
            <a:pPr lvl="1"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cp</a:t>
            </a:r>
            <a:r>
              <a:rPr lang="zh-TW" altLang="en-US" sz="2600" dirty="0" smtClean="0"/>
              <a:t> </a:t>
            </a:r>
            <a:r>
              <a:rPr lang="en-US" altLang="zh-TW" sz="2600" dirty="0"/>
              <a:t>08.mlp.train.sh</a:t>
            </a:r>
            <a:r>
              <a:rPr lang="zh-TW" altLang="en-US" sz="2600" dirty="0"/>
              <a:t> </a:t>
            </a:r>
            <a:r>
              <a:rPr lang="en-US" altLang="zh-TW" sz="2600" dirty="0"/>
              <a:t>/</a:t>
            </a:r>
            <a:r>
              <a:rPr lang="en-US" altLang="zh-TW" sz="2600" dirty="0" smtClean="0"/>
              <a:t>proj1.ASTMIC.subset/script</a:t>
            </a:r>
            <a:endParaRPr lang="en-US" altLang="zh-TW" sz="2600" dirty="0"/>
          </a:p>
          <a:p>
            <a:pPr lvl="1" indent="-320040">
              <a:spcBef>
                <a:spcPts val="0"/>
              </a:spcBef>
              <a:buSzPct val="60000"/>
            </a:pPr>
            <a:r>
              <a:rPr lang="en-US" altLang="zh-TW" sz="2600" dirty="0" smtClean="0"/>
              <a:t>cp</a:t>
            </a:r>
            <a:r>
              <a:rPr lang="zh-TW" altLang="en-US" sz="2600" dirty="0" smtClean="0"/>
              <a:t> </a:t>
            </a:r>
            <a:r>
              <a:rPr lang="en-US" altLang="zh-TW" sz="2600" dirty="0"/>
              <a:t>09.mlp.train.sh</a:t>
            </a:r>
            <a:r>
              <a:rPr lang="zh-TW" altLang="en-US" sz="2600" dirty="0"/>
              <a:t> </a:t>
            </a:r>
            <a:r>
              <a:rPr lang="en-US" altLang="zh-TW" sz="2600" dirty="0"/>
              <a:t>/proj1.ASTMIC.subset/script</a:t>
            </a:r>
            <a:endParaRPr lang="zh-TW" altLang="en-US" sz="2600" dirty="0"/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endParaRPr lang="zh-TW" altLang="en-US" sz="2600" dirty="0"/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endParaRPr lang="zh-TW" altLang="en-US" sz="2600" b="1" i="0" u="none" strike="noStrike" cap="none" baseline="0" dirty="0">
              <a:solidFill>
                <a:schemeClr val="dk1"/>
              </a:solidFill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endParaRPr lang="zh-TW" altLang="en-US" sz="26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84047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altLang="zh-TW" sz="4400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TODO</a:t>
            </a:r>
            <a:r>
              <a:rPr lang="en-US" altLang="zh-TW" sz="4400" b="1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(1/3)</a:t>
            </a:r>
            <a:endParaRPr lang="zh-TW" sz="44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20040">
              <a:spcBef>
                <a:spcPts val="0"/>
              </a:spcBef>
              <a:buSzPct val="59999"/>
            </a:pPr>
            <a:r>
              <a:rPr lang="en-US" altLang="zh-TW" sz="2600" dirty="0"/>
              <a:t>Step 1: Execute the following </a:t>
            </a:r>
            <a:r>
              <a:rPr lang="en-US" altLang="zh-TW" sz="2600" dirty="0" smtClean="0"/>
              <a:t>command (baseline):</a:t>
            </a:r>
          </a:p>
          <a:p>
            <a:pPr lvl="1" indent="-320040">
              <a:spcBef>
                <a:spcPts val="0"/>
              </a:spcBef>
              <a:buSzPct val="59999"/>
            </a:pPr>
            <a:r>
              <a:rPr lang="en-US" altLang="zh-TW" sz="2600" dirty="0" smtClean="0"/>
              <a:t>bash</a:t>
            </a:r>
            <a:r>
              <a:rPr lang="zh-TW" altLang="en-US" sz="2600" dirty="0" smtClean="0"/>
              <a:t> </a:t>
            </a:r>
            <a:r>
              <a:rPr lang="en-US" altLang="zh-TW" sz="2600" dirty="0" smtClean="0"/>
              <a:t>setup.sh</a:t>
            </a:r>
            <a:endParaRPr lang="en-US" altLang="zh-TW" sz="2600" dirty="0"/>
          </a:p>
          <a:p>
            <a:pPr lvl="1" indent="-320040">
              <a:spcBef>
                <a:spcPts val="0"/>
              </a:spcBef>
              <a:buSzPct val="59999"/>
            </a:pPr>
            <a:r>
              <a:rPr lang="en-US" altLang="zh-TW" sz="2600" dirty="0" smtClean="0"/>
              <a:t>script/08.mlp.train.sh</a:t>
            </a:r>
            <a:endParaRPr lang="en-US" altLang="zh-TW" sz="2600" dirty="0"/>
          </a:p>
          <a:p>
            <a:pPr lvl="1" indent="-320040">
              <a:spcBef>
                <a:spcPts val="0"/>
              </a:spcBef>
              <a:buSzPct val="59999"/>
            </a:pPr>
            <a:r>
              <a:rPr lang="en-US" altLang="zh-TW" sz="2600" dirty="0" smtClean="0"/>
              <a:t>script/09.mlp.decode.sh</a:t>
            </a:r>
            <a:endParaRPr lang="zh-TW" altLang="en-US" sz="2600" dirty="0"/>
          </a:p>
          <a:p>
            <a:pPr lvl="0" indent="-320040">
              <a:spcBef>
                <a:spcPts val="0"/>
              </a:spcBef>
              <a:buSzPct val="59999"/>
            </a:pPr>
            <a:endParaRPr lang="en-US" altLang="zh-TW" sz="2600" b="1" dirty="0" smtClean="0"/>
          </a:p>
          <a:p>
            <a:pPr lvl="0" indent="-320040">
              <a:spcBef>
                <a:spcPts val="0"/>
              </a:spcBef>
              <a:buSzPct val="59999"/>
            </a:pPr>
            <a:r>
              <a:rPr lang="en-US" altLang="zh-TW" sz="2600" dirty="0" smtClean="0"/>
              <a:t>Step </a:t>
            </a:r>
            <a:r>
              <a:rPr lang="en-US" altLang="zh-TW" sz="2600" dirty="0"/>
              <a:t>2.1:</a:t>
            </a:r>
            <a:r>
              <a:rPr lang="zh-TW" altLang="en-US" sz="2600" dirty="0"/>
              <a:t> </a:t>
            </a:r>
            <a:r>
              <a:rPr lang="en-US" altLang="zh-TW" sz="2600" dirty="0"/>
              <a:t>Tune</a:t>
            </a:r>
            <a:r>
              <a:rPr lang="zh-TW" altLang="en-US" sz="2600" dirty="0"/>
              <a:t> </a:t>
            </a:r>
            <a:r>
              <a:rPr lang="en-US" altLang="zh-TW" sz="2600" dirty="0"/>
              <a:t>the</a:t>
            </a:r>
            <a:r>
              <a:rPr lang="zh-TW" altLang="en-US" sz="2600" dirty="0"/>
              <a:t> </a:t>
            </a:r>
            <a:r>
              <a:rPr lang="en-US" altLang="zh-TW" sz="2600" dirty="0"/>
              <a:t>NN</a:t>
            </a:r>
            <a:r>
              <a:rPr lang="zh-TW" altLang="en-US" sz="2600" dirty="0"/>
              <a:t> </a:t>
            </a:r>
            <a:r>
              <a:rPr lang="en-US" altLang="zh-TW" sz="2600" dirty="0"/>
              <a:t>model</a:t>
            </a:r>
            <a:r>
              <a:rPr lang="zh-TW" altLang="en-US" sz="2600" dirty="0"/>
              <a:t> </a:t>
            </a:r>
            <a:r>
              <a:rPr lang="en-US" altLang="zh-TW" sz="2600" dirty="0"/>
              <a:t>parameter</a:t>
            </a:r>
            <a:r>
              <a:rPr lang="zh-TW" altLang="en-US" sz="2600" dirty="0"/>
              <a:t> </a:t>
            </a:r>
            <a:r>
              <a:rPr lang="en-US" altLang="zh-TW" sz="2600" dirty="0"/>
              <a:t>in</a:t>
            </a:r>
            <a:r>
              <a:rPr lang="zh-TW" altLang="en-US" sz="2600" dirty="0"/>
              <a:t> </a:t>
            </a:r>
            <a:r>
              <a:rPr lang="en-US" altLang="zh-TW" sz="2600" dirty="0" smtClean="0"/>
              <a:t>script/08.mlp.train.sh</a:t>
            </a:r>
            <a:endParaRPr lang="en-US" altLang="zh-TW" sz="2600" dirty="0"/>
          </a:p>
          <a:p>
            <a:pPr lvl="1" indent="-320040">
              <a:spcBef>
                <a:spcPts val="0"/>
              </a:spcBef>
              <a:buSzPct val="59999"/>
            </a:pPr>
            <a:r>
              <a:rPr lang="en-US" altLang="zh-TW" sz="2600" dirty="0" smtClean="0">
                <a:solidFill>
                  <a:srgbClr val="00B0F0"/>
                </a:solidFill>
              </a:rPr>
              <a:t>depth</a:t>
            </a:r>
            <a:endParaRPr lang="zh-TW" altLang="en-US" sz="2600" dirty="0">
              <a:solidFill>
                <a:srgbClr val="00B0F0"/>
              </a:solidFill>
            </a:endParaRPr>
          </a:p>
          <a:p>
            <a:pPr lvl="1" indent="-320040">
              <a:spcBef>
                <a:spcPts val="0"/>
              </a:spcBef>
              <a:buSzPct val="59999"/>
            </a:pPr>
            <a:r>
              <a:rPr lang="en-US" altLang="zh-TW" sz="2600" dirty="0">
                <a:solidFill>
                  <a:srgbClr val="00B0F0"/>
                </a:solidFill>
              </a:rPr>
              <a:t>num_hidden</a:t>
            </a:r>
            <a:endParaRPr lang="zh-TW" altLang="en-US" sz="2600" dirty="0">
              <a:solidFill>
                <a:srgbClr val="00B0F0"/>
              </a:solidFill>
            </a:endParaRPr>
          </a:p>
          <a:p>
            <a:pPr lvl="1" indent="-320040">
              <a:spcBef>
                <a:spcPts val="0"/>
              </a:spcBef>
              <a:buSzPct val="59999"/>
            </a:pPr>
            <a:r>
              <a:rPr lang="en-US" altLang="zh-TW" sz="2600" dirty="0">
                <a:solidFill>
                  <a:srgbClr val="00B0F0"/>
                </a:solidFill>
              </a:rPr>
              <a:t>minibatch_size</a:t>
            </a:r>
            <a:endParaRPr lang="zh-TW" altLang="en-US" sz="2600" dirty="0">
              <a:solidFill>
                <a:srgbClr val="00B0F0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5" b="26444"/>
          <a:stretch/>
        </p:blipFill>
        <p:spPr>
          <a:xfrm>
            <a:off x="4788024" y="4439816"/>
            <a:ext cx="3632200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1">
  <a:themeElements>
    <a:clrScheme name="中庸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7679</TotalTime>
  <Words>714</Words>
  <Application>Microsoft Office PowerPoint</Application>
  <PresentationFormat>如螢幕大小 (4:3)</PresentationFormat>
  <Paragraphs>122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Noto Symbol</vt:lpstr>
      <vt:lpstr>微軟正黑體</vt:lpstr>
      <vt:lpstr>新細明體</vt:lpstr>
      <vt:lpstr>Arial</vt:lpstr>
      <vt:lpstr>Calibri</vt:lpstr>
      <vt:lpstr>Cambria Math</vt:lpstr>
      <vt:lpstr>佈景主題1</vt:lpstr>
      <vt:lpstr>Office 佈景主題</vt:lpstr>
      <vt:lpstr>專題研究 WEEK 5 – Deep Neural Networks in Kaldi</vt:lpstr>
      <vt:lpstr>Outline</vt:lpstr>
      <vt:lpstr>Neural Network</vt:lpstr>
      <vt:lpstr>Neural Network Training</vt:lpstr>
      <vt:lpstr>Neural Network Training</vt:lpstr>
      <vt:lpstr>DNN in Acoustic Modeling</vt:lpstr>
      <vt:lpstr>Homework</vt:lpstr>
      <vt:lpstr>Download Files</vt:lpstr>
      <vt:lpstr>TODO (1/3)</vt:lpstr>
      <vt:lpstr>TODO (2/3)</vt:lpstr>
      <vt:lpstr>TODO (3/3)</vt:lpstr>
      <vt:lpstr>Contact 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專題研究 WEEK 4 - LIVE DEMO</dc:title>
  <cp:lastModifiedBy>健祐 黃</cp:lastModifiedBy>
  <cp:revision>261</cp:revision>
  <dcterms:modified xsi:type="dcterms:W3CDTF">2019-10-17T08:15:13Z</dcterms:modified>
</cp:coreProperties>
</file>