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48"/>
  </p:notesMasterIdLst>
  <p:handoutMasterIdLst>
    <p:handoutMasterId r:id="rId49"/>
  </p:handoutMasterIdLst>
  <p:sldIdLst>
    <p:sldId id="256" r:id="rId4"/>
    <p:sldId id="257" r:id="rId5"/>
    <p:sldId id="302" r:id="rId6"/>
    <p:sldId id="288" r:id="rId7"/>
    <p:sldId id="291" r:id="rId8"/>
    <p:sldId id="292" r:id="rId9"/>
    <p:sldId id="293" r:id="rId10"/>
    <p:sldId id="294" r:id="rId11"/>
    <p:sldId id="259" r:id="rId12"/>
    <p:sldId id="260" r:id="rId13"/>
    <p:sldId id="261" r:id="rId14"/>
    <p:sldId id="262" r:id="rId15"/>
    <p:sldId id="266" r:id="rId16"/>
    <p:sldId id="313" r:id="rId17"/>
    <p:sldId id="268" r:id="rId18"/>
    <p:sldId id="269" r:id="rId19"/>
    <p:sldId id="270" r:id="rId20"/>
    <p:sldId id="271" r:id="rId21"/>
    <p:sldId id="298" r:id="rId22"/>
    <p:sldId id="300" r:id="rId23"/>
    <p:sldId id="303" r:id="rId24"/>
    <p:sldId id="310" r:id="rId25"/>
    <p:sldId id="299" r:id="rId26"/>
    <p:sldId id="306" r:id="rId27"/>
    <p:sldId id="272" r:id="rId28"/>
    <p:sldId id="273" r:id="rId29"/>
    <p:sldId id="301" r:id="rId30"/>
    <p:sldId id="274" r:id="rId31"/>
    <p:sldId id="275" r:id="rId32"/>
    <p:sldId id="276" r:id="rId33"/>
    <p:sldId id="277" r:id="rId34"/>
    <p:sldId id="278" r:id="rId35"/>
    <p:sldId id="279" r:id="rId36"/>
    <p:sldId id="312" r:id="rId37"/>
    <p:sldId id="281" r:id="rId38"/>
    <p:sldId id="282" r:id="rId39"/>
    <p:sldId id="283" r:id="rId40"/>
    <p:sldId id="284" r:id="rId41"/>
    <p:sldId id="296" r:id="rId42"/>
    <p:sldId id="285" r:id="rId43"/>
    <p:sldId id="305" r:id="rId44"/>
    <p:sldId id="311" r:id="rId45"/>
    <p:sldId id="287" r:id="rId46"/>
    <p:sldId id="297" r:id="rId47"/>
  </p:sldIdLst>
  <p:sldSz cx="9144000" cy="6858000" type="screen4x3"/>
  <p:notesSz cx="7559675" cy="10691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539"/>
    <a:srgbClr val="7030A0"/>
    <a:srgbClr val="DDE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03" autoAdjust="0"/>
    <p:restoredTop sz="94717"/>
  </p:normalViewPr>
  <p:slideViewPr>
    <p:cSldViewPr>
      <p:cViewPr>
        <p:scale>
          <a:sx n="114" d="100"/>
          <a:sy n="114" d="100"/>
        </p:scale>
        <p:origin x="90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3F86A927-E404-8D47-9F90-F88FDB9C348C}" type="datetimeFigureOut">
              <a:rPr lang="en-US" smtClean="0"/>
              <a:t>2/18/19</a:t>
            </a:fld>
            <a:endParaRPr lang="en-US"/>
          </a:p>
        </p:txBody>
      </p:sp>
      <p:sp>
        <p:nvSpPr>
          <p:cNvPr id="4"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3ED60EED-BD14-FD48-A941-75614B7A96C6}" type="slidenum">
              <a:rPr lang="en-US" smtClean="0"/>
              <a:t>‹#›</a:t>
            </a:fld>
            <a:endParaRPr lang="en-US"/>
          </a:p>
        </p:txBody>
      </p:sp>
    </p:spTree>
    <p:extLst>
      <p:ext uri="{BB962C8B-B14F-4D97-AF65-F5344CB8AC3E}">
        <p14:creationId xmlns:p14="http://schemas.microsoft.com/office/powerpoint/2010/main" val="18947493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641949B-F982-F640-85CC-2C421A565338}" type="datetimeFigureOut">
              <a:rPr lang="en-US" smtClean="0"/>
              <a:t>2/18/19</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884C61B-54FA-C041-BE53-61B8AE56193E}" type="slidenum">
              <a:rPr lang="en-US" smtClean="0"/>
              <a:t>‹#›</a:t>
            </a:fld>
            <a:endParaRPr lang="en-US"/>
          </a:p>
        </p:txBody>
      </p:sp>
    </p:spTree>
    <p:extLst>
      <p:ext uri="{BB962C8B-B14F-4D97-AF65-F5344CB8AC3E}">
        <p14:creationId xmlns:p14="http://schemas.microsoft.com/office/powerpoint/2010/main" val="10284438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learn the black box of the speech recognition system.</a:t>
            </a:r>
            <a:endParaRPr lang="en-US" dirty="0"/>
          </a:p>
        </p:txBody>
      </p:sp>
    </p:spTree>
    <p:extLst>
      <p:ext uri="{BB962C8B-B14F-4D97-AF65-F5344CB8AC3E}">
        <p14:creationId xmlns:p14="http://schemas.microsoft.com/office/powerpoint/2010/main" val="159729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15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Kaldi</a:t>
            </a:r>
            <a:r>
              <a:rPr lang="en-US" baseline="0" dirty="0" smtClean="0"/>
              <a:t> is the most widely used ASR toolkit.</a:t>
            </a:r>
            <a:endParaRPr lang="en-US" dirty="0"/>
          </a:p>
        </p:txBody>
      </p:sp>
    </p:spTree>
    <p:extLst>
      <p:ext uri="{BB962C8B-B14F-4D97-AF65-F5344CB8AC3E}">
        <p14:creationId xmlns:p14="http://schemas.microsoft.com/office/powerpoint/2010/main" val="97876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a:t>
            </a:r>
            <a:endParaRPr lang="en-US" dirty="0"/>
          </a:p>
        </p:txBody>
      </p:sp>
    </p:spTree>
    <p:extLst>
      <p:ext uri="{BB962C8B-B14F-4D97-AF65-F5344CB8AC3E}">
        <p14:creationId xmlns:p14="http://schemas.microsoft.com/office/powerpoint/2010/main" val="8735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428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35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數位語音第二章</a:t>
            </a:r>
            <a:endParaRPr lang="en-US" dirty="0"/>
          </a:p>
        </p:txBody>
      </p:sp>
    </p:spTree>
    <p:extLst>
      <p:ext uri="{BB962C8B-B14F-4D97-AF65-F5344CB8AC3E}">
        <p14:creationId xmlns:p14="http://schemas.microsoft.com/office/powerpoint/2010/main" val="2376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33" name="PlaceHolder 2"/>
          <p:cNvSpPr>
            <a:spLocks noGrp="1"/>
          </p:cNvSpPr>
          <p:nvPr>
            <p:ph type="body"/>
          </p:nvPr>
        </p:nvSpPr>
        <p:spPr>
          <a:xfrm>
            <a:off x="612720" y="1600200"/>
            <a:ext cx="8152920" cy="2144160"/>
          </a:xfrm>
          <a:prstGeom prst="rect">
            <a:avLst/>
          </a:prstGeom>
        </p:spPr>
        <p:txBody>
          <a:bodyPr lIns="0" tIns="0" rIns="0" bIns="0"/>
          <a:lstStyle/>
          <a:p>
            <a:endParaRPr/>
          </a:p>
        </p:txBody>
      </p:sp>
      <p:sp>
        <p:nvSpPr>
          <p:cNvPr id="34" name="PlaceHolder 3"/>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36"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37"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38" name="PlaceHolder 4"/>
          <p:cNvSpPr>
            <a:spLocks noGrp="1"/>
          </p:cNvSpPr>
          <p:nvPr>
            <p:ph type="body"/>
          </p:nvPr>
        </p:nvSpPr>
        <p:spPr>
          <a:xfrm>
            <a:off x="4790520" y="3948480"/>
            <a:ext cx="3978360" cy="2144160"/>
          </a:xfrm>
          <a:prstGeom prst="rect">
            <a:avLst/>
          </a:prstGeom>
        </p:spPr>
        <p:txBody>
          <a:bodyPr lIns="0" tIns="0" rIns="0" bIns="0"/>
          <a:lstStyle/>
          <a:p>
            <a:endParaRPr/>
          </a:p>
        </p:txBody>
      </p:sp>
      <p:sp>
        <p:nvSpPr>
          <p:cNvPr id="39" name="PlaceHolder 5"/>
          <p:cNvSpPr>
            <a:spLocks noGrp="1"/>
          </p:cNvSpPr>
          <p:nvPr>
            <p:ph type="body"/>
          </p:nvPr>
        </p:nvSpPr>
        <p:spPr>
          <a:xfrm>
            <a:off x="612720" y="3948480"/>
            <a:ext cx="3978360" cy="2144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41" name="PlaceHolder 2"/>
          <p:cNvSpPr>
            <a:spLocks noGrp="1"/>
          </p:cNvSpPr>
          <p:nvPr>
            <p:ph type="body"/>
          </p:nvPr>
        </p:nvSpPr>
        <p:spPr>
          <a:xfrm>
            <a:off x="612720" y="1600200"/>
            <a:ext cx="8152920" cy="4495320"/>
          </a:xfrm>
          <a:prstGeom prst="rect">
            <a:avLst/>
          </a:prstGeom>
        </p:spPr>
        <p:txBody>
          <a:bodyPr lIns="0" tIns="0" rIns="0" bIns="0"/>
          <a:lstStyle/>
          <a:p>
            <a:endParaRPr/>
          </a:p>
        </p:txBody>
      </p:sp>
      <p:sp>
        <p:nvSpPr>
          <p:cNvPr id="42" name="PlaceHolder 3"/>
          <p:cNvSpPr>
            <a:spLocks noGrp="1"/>
          </p:cNvSpPr>
          <p:nvPr>
            <p:ph type="body"/>
          </p:nvPr>
        </p:nvSpPr>
        <p:spPr>
          <a:xfrm>
            <a:off x="612720" y="1600200"/>
            <a:ext cx="8152920" cy="4495320"/>
          </a:xfrm>
          <a:prstGeom prst="rect">
            <a:avLst/>
          </a:prstGeom>
        </p:spPr>
        <p:txBody>
          <a:bodyPr lIns="0" tIns="0" rIns="0" bIns="0"/>
          <a:lstStyle/>
          <a:p>
            <a:endParaRPr/>
          </a:p>
        </p:txBody>
      </p:sp>
      <p:pic>
        <p:nvPicPr>
          <p:cNvPr id="43" name="圖片 42"/>
          <p:cNvPicPr/>
          <p:nvPr/>
        </p:nvPicPr>
        <p:blipFill>
          <a:blip r:embed="rId2"/>
          <a:stretch>
            <a:fillRect/>
          </a:stretch>
        </p:blipFill>
        <p:spPr>
          <a:xfrm>
            <a:off x="1872000" y="1599840"/>
            <a:ext cx="5634000" cy="4495320"/>
          </a:xfrm>
          <a:prstGeom prst="rect">
            <a:avLst/>
          </a:prstGeom>
          <a:ln>
            <a:noFill/>
          </a:ln>
        </p:spPr>
      </p:pic>
      <p:pic>
        <p:nvPicPr>
          <p:cNvPr id="44" name="圖片 43"/>
          <p:cNvPicPr/>
          <p:nvPr/>
        </p:nvPicPr>
        <p:blipFill>
          <a:blip r:embed="rId2"/>
          <a:stretch>
            <a:fillRect/>
          </a:stretch>
        </p:blipFill>
        <p:spPr>
          <a:xfrm>
            <a:off x="1872000" y="1599840"/>
            <a:ext cx="5634000" cy="44953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57" name="PlaceHolder 2"/>
          <p:cNvSpPr>
            <a:spLocks noGrp="1"/>
          </p:cNvSpPr>
          <p:nvPr>
            <p:ph type="subTitle"/>
          </p:nvPr>
        </p:nvSpPr>
        <p:spPr>
          <a:xfrm>
            <a:off x="612720" y="1600200"/>
            <a:ext cx="8152920" cy="44956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59" name="PlaceHolder 2"/>
          <p:cNvSpPr>
            <a:spLocks noGrp="1"/>
          </p:cNvSpPr>
          <p:nvPr>
            <p:ph type="body"/>
          </p:nvPr>
        </p:nvSpPr>
        <p:spPr>
          <a:xfrm>
            <a:off x="612720" y="1600200"/>
            <a:ext cx="8152920" cy="44953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61"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62" name="PlaceHolder 3"/>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612720" y="228600"/>
            <a:ext cx="8152920" cy="45925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66"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67" name="PlaceHolder 3"/>
          <p:cNvSpPr>
            <a:spLocks noGrp="1"/>
          </p:cNvSpPr>
          <p:nvPr>
            <p:ph type="body"/>
          </p:nvPr>
        </p:nvSpPr>
        <p:spPr>
          <a:xfrm>
            <a:off x="612720" y="3948480"/>
            <a:ext cx="3978360" cy="2144160"/>
          </a:xfrm>
          <a:prstGeom prst="rect">
            <a:avLst/>
          </a:prstGeom>
        </p:spPr>
        <p:txBody>
          <a:bodyPr lIns="0" tIns="0" rIns="0" bIns="0"/>
          <a:lstStyle/>
          <a:p>
            <a:endParaRPr/>
          </a:p>
        </p:txBody>
      </p:sp>
      <p:sp>
        <p:nvSpPr>
          <p:cNvPr id="68" name="PlaceHolder 4"/>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2" name="PlaceHolder 2"/>
          <p:cNvSpPr>
            <a:spLocks noGrp="1"/>
          </p:cNvSpPr>
          <p:nvPr>
            <p:ph type="subTitle"/>
          </p:nvPr>
        </p:nvSpPr>
        <p:spPr>
          <a:xfrm>
            <a:off x="612720" y="1600200"/>
            <a:ext cx="8152920" cy="44956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70"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71"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72" name="PlaceHolder 4"/>
          <p:cNvSpPr>
            <a:spLocks noGrp="1"/>
          </p:cNvSpPr>
          <p:nvPr>
            <p:ph type="body"/>
          </p:nvPr>
        </p:nvSpPr>
        <p:spPr>
          <a:xfrm>
            <a:off x="4790520" y="3948480"/>
            <a:ext cx="3978360" cy="21441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74"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75"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76" name="PlaceHolder 4"/>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78" name="PlaceHolder 2"/>
          <p:cNvSpPr>
            <a:spLocks noGrp="1"/>
          </p:cNvSpPr>
          <p:nvPr>
            <p:ph type="body"/>
          </p:nvPr>
        </p:nvSpPr>
        <p:spPr>
          <a:xfrm>
            <a:off x="612720" y="1600200"/>
            <a:ext cx="8152920" cy="2144160"/>
          </a:xfrm>
          <a:prstGeom prst="rect">
            <a:avLst/>
          </a:prstGeom>
        </p:spPr>
        <p:txBody>
          <a:bodyPr lIns="0" tIns="0" rIns="0" bIns="0"/>
          <a:lstStyle/>
          <a:p>
            <a:endParaRPr/>
          </a:p>
        </p:txBody>
      </p:sp>
      <p:sp>
        <p:nvSpPr>
          <p:cNvPr id="79" name="PlaceHolder 3"/>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81"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82"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83" name="PlaceHolder 4"/>
          <p:cNvSpPr>
            <a:spLocks noGrp="1"/>
          </p:cNvSpPr>
          <p:nvPr>
            <p:ph type="body"/>
          </p:nvPr>
        </p:nvSpPr>
        <p:spPr>
          <a:xfrm>
            <a:off x="4790520" y="3948480"/>
            <a:ext cx="3978360" cy="2144160"/>
          </a:xfrm>
          <a:prstGeom prst="rect">
            <a:avLst/>
          </a:prstGeom>
        </p:spPr>
        <p:txBody>
          <a:bodyPr lIns="0" tIns="0" rIns="0" bIns="0"/>
          <a:lstStyle/>
          <a:p>
            <a:endParaRPr/>
          </a:p>
        </p:txBody>
      </p:sp>
      <p:sp>
        <p:nvSpPr>
          <p:cNvPr id="84" name="PlaceHolder 5"/>
          <p:cNvSpPr>
            <a:spLocks noGrp="1"/>
          </p:cNvSpPr>
          <p:nvPr>
            <p:ph type="body"/>
          </p:nvPr>
        </p:nvSpPr>
        <p:spPr>
          <a:xfrm>
            <a:off x="612720" y="3948480"/>
            <a:ext cx="3978360" cy="21441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86" name="PlaceHolder 2"/>
          <p:cNvSpPr>
            <a:spLocks noGrp="1"/>
          </p:cNvSpPr>
          <p:nvPr>
            <p:ph type="body"/>
          </p:nvPr>
        </p:nvSpPr>
        <p:spPr>
          <a:xfrm>
            <a:off x="612720" y="1600200"/>
            <a:ext cx="8152920" cy="4495320"/>
          </a:xfrm>
          <a:prstGeom prst="rect">
            <a:avLst/>
          </a:prstGeom>
        </p:spPr>
        <p:txBody>
          <a:bodyPr lIns="0" tIns="0" rIns="0" bIns="0"/>
          <a:lstStyle/>
          <a:p>
            <a:endParaRPr/>
          </a:p>
        </p:txBody>
      </p:sp>
      <p:sp>
        <p:nvSpPr>
          <p:cNvPr id="87" name="PlaceHolder 3"/>
          <p:cNvSpPr>
            <a:spLocks noGrp="1"/>
          </p:cNvSpPr>
          <p:nvPr>
            <p:ph type="body"/>
          </p:nvPr>
        </p:nvSpPr>
        <p:spPr>
          <a:xfrm>
            <a:off x="612720" y="1600200"/>
            <a:ext cx="8152920" cy="4495320"/>
          </a:xfrm>
          <a:prstGeom prst="rect">
            <a:avLst/>
          </a:prstGeom>
        </p:spPr>
        <p:txBody>
          <a:bodyPr lIns="0" tIns="0" rIns="0" bIns="0"/>
          <a:lstStyle/>
          <a:p>
            <a:endParaRPr/>
          </a:p>
        </p:txBody>
      </p:sp>
      <p:pic>
        <p:nvPicPr>
          <p:cNvPr id="88" name="圖片 87"/>
          <p:cNvPicPr/>
          <p:nvPr/>
        </p:nvPicPr>
        <p:blipFill>
          <a:blip r:embed="rId2"/>
          <a:stretch>
            <a:fillRect/>
          </a:stretch>
        </p:blipFill>
        <p:spPr>
          <a:xfrm>
            <a:off x="1872000" y="1599840"/>
            <a:ext cx="5634000" cy="4495320"/>
          </a:xfrm>
          <a:prstGeom prst="rect">
            <a:avLst/>
          </a:prstGeom>
          <a:ln>
            <a:noFill/>
          </a:ln>
        </p:spPr>
      </p:pic>
      <p:pic>
        <p:nvPicPr>
          <p:cNvPr id="89" name="圖片 88"/>
          <p:cNvPicPr/>
          <p:nvPr/>
        </p:nvPicPr>
        <p:blipFill>
          <a:blip r:embed="rId2"/>
          <a:stretch>
            <a:fillRect/>
          </a:stretch>
        </p:blipFill>
        <p:spPr>
          <a:xfrm>
            <a:off x="1872000" y="1599840"/>
            <a:ext cx="5634000" cy="44953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99" name="PlaceHolder 2"/>
          <p:cNvSpPr>
            <a:spLocks noGrp="1"/>
          </p:cNvSpPr>
          <p:nvPr>
            <p:ph type="subTitle"/>
          </p:nvPr>
        </p:nvSpPr>
        <p:spPr>
          <a:xfrm>
            <a:off x="612720" y="1600200"/>
            <a:ext cx="8152920" cy="44956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01" name="PlaceHolder 2"/>
          <p:cNvSpPr>
            <a:spLocks noGrp="1"/>
          </p:cNvSpPr>
          <p:nvPr>
            <p:ph type="body"/>
          </p:nvPr>
        </p:nvSpPr>
        <p:spPr>
          <a:xfrm>
            <a:off x="612720" y="1600200"/>
            <a:ext cx="8152920" cy="44953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03"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04" name="PlaceHolder 3"/>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4" name="PlaceHolder 2"/>
          <p:cNvSpPr>
            <a:spLocks noGrp="1"/>
          </p:cNvSpPr>
          <p:nvPr>
            <p:ph type="body"/>
          </p:nvPr>
        </p:nvSpPr>
        <p:spPr>
          <a:xfrm>
            <a:off x="612720" y="1600200"/>
            <a:ext cx="8152920" cy="44953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612720" y="228600"/>
            <a:ext cx="8152920" cy="45925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08"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09" name="PlaceHolder 3"/>
          <p:cNvSpPr>
            <a:spLocks noGrp="1"/>
          </p:cNvSpPr>
          <p:nvPr>
            <p:ph type="body"/>
          </p:nvPr>
        </p:nvSpPr>
        <p:spPr>
          <a:xfrm>
            <a:off x="612720" y="3948480"/>
            <a:ext cx="3978360" cy="2144160"/>
          </a:xfrm>
          <a:prstGeom prst="rect">
            <a:avLst/>
          </a:prstGeom>
        </p:spPr>
        <p:txBody>
          <a:bodyPr lIns="0" tIns="0" rIns="0" bIns="0"/>
          <a:lstStyle/>
          <a:p>
            <a:endParaRPr/>
          </a:p>
        </p:txBody>
      </p:sp>
      <p:sp>
        <p:nvSpPr>
          <p:cNvPr id="110" name="PlaceHolder 4"/>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12"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13"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14" name="PlaceHolder 4"/>
          <p:cNvSpPr>
            <a:spLocks noGrp="1"/>
          </p:cNvSpPr>
          <p:nvPr>
            <p:ph type="body"/>
          </p:nvPr>
        </p:nvSpPr>
        <p:spPr>
          <a:xfrm>
            <a:off x="4790520" y="3948480"/>
            <a:ext cx="3978360" cy="21441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16"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17"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18" name="PlaceHolder 4"/>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20" name="PlaceHolder 2"/>
          <p:cNvSpPr>
            <a:spLocks noGrp="1"/>
          </p:cNvSpPr>
          <p:nvPr>
            <p:ph type="body"/>
          </p:nvPr>
        </p:nvSpPr>
        <p:spPr>
          <a:xfrm>
            <a:off x="612720" y="1600200"/>
            <a:ext cx="8152920" cy="2144160"/>
          </a:xfrm>
          <a:prstGeom prst="rect">
            <a:avLst/>
          </a:prstGeom>
        </p:spPr>
        <p:txBody>
          <a:bodyPr lIns="0" tIns="0" rIns="0" bIns="0"/>
          <a:lstStyle/>
          <a:p>
            <a:endParaRPr/>
          </a:p>
        </p:txBody>
      </p:sp>
      <p:sp>
        <p:nvSpPr>
          <p:cNvPr id="121" name="PlaceHolder 3"/>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23"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24"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25" name="PlaceHolder 4"/>
          <p:cNvSpPr>
            <a:spLocks noGrp="1"/>
          </p:cNvSpPr>
          <p:nvPr>
            <p:ph type="body"/>
          </p:nvPr>
        </p:nvSpPr>
        <p:spPr>
          <a:xfrm>
            <a:off x="4790520" y="3948480"/>
            <a:ext cx="3978360" cy="2144160"/>
          </a:xfrm>
          <a:prstGeom prst="rect">
            <a:avLst/>
          </a:prstGeom>
        </p:spPr>
        <p:txBody>
          <a:bodyPr lIns="0" tIns="0" rIns="0" bIns="0"/>
          <a:lstStyle/>
          <a:p>
            <a:endParaRPr/>
          </a:p>
        </p:txBody>
      </p:sp>
      <p:sp>
        <p:nvSpPr>
          <p:cNvPr id="126" name="PlaceHolder 5"/>
          <p:cNvSpPr>
            <a:spLocks noGrp="1"/>
          </p:cNvSpPr>
          <p:nvPr>
            <p:ph type="body"/>
          </p:nvPr>
        </p:nvSpPr>
        <p:spPr>
          <a:xfrm>
            <a:off x="612720" y="3948480"/>
            <a:ext cx="3978360" cy="21441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28" name="PlaceHolder 2"/>
          <p:cNvSpPr>
            <a:spLocks noGrp="1"/>
          </p:cNvSpPr>
          <p:nvPr>
            <p:ph type="body"/>
          </p:nvPr>
        </p:nvSpPr>
        <p:spPr>
          <a:xfrm>
            <a:off x="612720" y="1600200"/>
            <a:ext cx="8152920" cy="4495320"/>
          </a:xfrm>
          <a:prstGeom prst="rect">
            <a:avLst/>
          </a:prstGeom>
        </p:spPr>
        <p:txBody>
          <a:bodyPr lIns="0" tIns="0" rIns="0" bIns="0"/>
          <a:lstStyle/>
          <a:p>
            <a:endParaRPr/>
          </a:p>
        </p:txBody>
      </p:sp>
      <p:sp>
        <p:nvSpPr>
          <p:cNvPr id="129" name="PlaceHolder 3"/>
          <p:cNvSpPr>
            <a:spLocks noGrp="1"/>
          </p:cNvSpPr>
          <p:nvPr>
            <p:ph type="body"/>
          </p:nvPr>
        </p:nvSpPr>
        <p:spPr>
          <a:xfrm>
            <a:off x="612720" y="1600200"/>
            <a:ext cx="8152920" cy="4495320"/>
          </a:xfrm>
          <a:prstGeom prst="rect">
            <a:avLst/>
          </a:prstGeom>
        </p:spPr>
        <p:txBody>
          <a:bodyPr lIns="0" tIns="0" rIns="0" bIns="0"/>
          <a:lstStyle/>
          <a:p>
            <a:endParaRPr/>
          </a:p>
        </p:txBody>
      </p:sp>
      <p:pic>
        <p:nvPicPr>
          <p:cNvPr id="130" name="圖片 129"/>
          <p:cNvPicPr/>
          <p:nvPr/>
        </p:nvPicPr>
        <p:blipFill>
          <a:blip r:embed="rId2"/>
          <a:stretch>
            <a:fillRect/>
          </a:stretch>
        </p:blipFill>
        <p:spPr>
          <a:xfrm>
            <a:off x="1872000" y="1599840"/>
            <a:ext cx="5634000" cy="4495320"/>
          </a:xfrm>
          <a:prstGeom prst="rect">
            <a:avLst/>
          </a:prstGeom>
          <a:ln>
            <a:noFill/>
          </a:ln>
        </p:spPr>
      </p:pic>
      <p:pic>
        <p:nvPicPr>
          <p:cNvPr id="131" name="圖片 130"/>
          <p:cNvPicPr/>
          <p:nvPr/>
        </p:nvPicPr>
        <p:blipFill>
          <a:blip r:embed="rId2"/>
          <a:stretch>
            <a:fillRect/>
          </a:stretch>
        </p:blipFill>
        <p:spPr>
          <a:xfrm>
            <a:off x="1872000" y="1599840"/>
            <a:ext cx="5634000" cy="449532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16"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7" name="PlaceHolder 3"/>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12720" y="228600"/>
            <a:ext cx="8152920" cy="45925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21"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22" name="PlaceHolder 3"/>
          <p:cNvSpPr>
            <a:spLocks noGrp="1"/>
          </p:cNvSpPr>
          <p:nvPr>
            <p:ph type="body"/>
          </p:nvPr>
        </p:nvSpPr>
        <p:spPr>
          <a:xfrm>
            <a:off x="612720" y="3948480"/>
            <a:ext cx="3978360" cy="2144160"/>
          </a:xfrm>
          <a:prstGeom prst="rect">
            <a:avLst/>
          </a:prstGeom>
        </p:spPr>
        <p:txBody>
          <a:bodyPr lIns="0" tIns="0" rIns="0" bIns="0"/>
          <a:lstStyle/>
          <a:p>
            <a:endParaRPr/>
          </a:p>
        </p:txBody>
      </p:sp>
      <p:sp>
        <p:nvSpPr>
          <p:cNvPr id="23" name="PlaceHolder 4"/>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25"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26"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27" name="PlaceHolder 4"/>
          <p:cNvSpPr>
            <a:spLocks noGrp="1"/>
          </p:cNvSpPr>
          <p:nvPr>
            <p:ph type="body"/>
          </p:nvPr>
        </p:nvSpPr>
        <p:spPr>
          <a:xfrm>
            <a:off x="4790520" y="3948480"/>
            <a:ext cx="3978360" cy="2144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29"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30"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31" name="PlaceHolder 4"/>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1E27"/>
        </a:solidFill>
        <a:effectLst/>
      </p:bgPr>
    </p:bg>
    <p:spTree>
      <p:nvGrpSpPr>
        <p:cNvPr id="1" name=""/>
        <p:cNvGrpSpPr/>
        <p:nvPr/>
      </p:nvGrpSpPr>
      <p:grpSpPr>
        <a:xfrm>
          <a:off x="0" y="0"/>
          <a:ext cx="0" cy="0"/>
          <a:chOff x="0" y="0"/>
          <a:chExt cx="0" cy="0"/>
        </a:xfrm>
      </p:grpSpPr>
      <p:sp>
        <p:nvSpPr>
          <p:cNvPr id="11" name="CustomShape 1"/>
          <p:cNvSpPr/>
          <p:nvPr/>
        </p:nvSpPr>
        <p:spPr>
          <a:xfrm>
            <a:off x="0" y="1235160"/>
            <a:ext cx="9143640" cy="318600"/>
          </a:xfrm>
          <a:prstGeom prst="rect">
            <a:avLst/>
          </a:prstGeom>
          <a:solidFill>
            <a:srgbClr val="FFFFFF"/>
          </a:solidFill>
          <a:ln w="50760">
            <a:noFill/>
          </a:ln>
        </p:spPr>
      </p:sp>
      <p:sp>
        <p:nvSpPr>
          <p:cNvPr id="12" name="CustomShape 2"/>
          <p:cNvSpPr/>
          <p:nvPr/>
        </p:nvSpPr>
        <p:spPr>
          <a:xfrm>
            <a:off x="0" y="1279440"/>
            <a:ext cx="533160" cy="228240"/>
          </a:xfrm>
          <a:prstGeom prst="rect">
            <a:avLst/>
          </a:prstGeom>
          <a:solidFill>
            <a:srgbClr val="FF6F61"/>
          </a:solidFill>
          <a:ln w="50760">
            <a:noFill/>
          </a:ln>
        </p:spPr>
      </p:sp>
      <p:sp>
        <p:nvSpPr>
          <p:cNvPr id="2" name="CustomShape 3"/>
          <p:cNvSpPr/>
          <p:nvPr/>
        </p:nvSpPr>
        <p:spPr>
          <a:xfrm>
            <a:off x="590400" y="1279440"/>
            <a:ext cx="8553240" cy="228240"/>
          </a:xfrm>
          <a:prstGeom prst="rect">
            <a:avLst/>
          </a:prstGeom>
          <a:solidFill>
            <a:srgbClr val="CC4757"/>
          </a:solidFill>
          <a:ln w="50760">
            <a:noFill/>
          </a:ln>
        </p:spPr>
      </p:sp>
      <p:sp>
        <p:nvSpPr>
          <p:cNvPr id="3" name="CustomShape 4"/>
          <p:cNvSpPr/>
          <p:nvPr/>
        </p:nvSpPr>
        <p:spPr>
          <a:xfrm>
            <a:off x="0" y="5970600"/>
            <a:ext cx="9143640" cy="887040"/>
          </a:xfrm>
          <a:prstGeom prst="rect">
            <a:avLst/>
          </a:prstGeom>
          <a:solidFill>
            <a:srgbClr val="FFFFFF"/>
          </a:solidFill>
          <a:ln w="50760">
            <a:noFill/>
          </a:ln>
        </p:spPr>
      </p:sp>
      <p:sp>
        <p:nvSpPr>
          <p:cNvPr id="4" name="CustomShape 5"/>
          <p:cNvSpPr/>
          <p:nvPr/>
        </p:nvSpPr>
        <p:spPr>
          <a:xfrm>
            <a:off x="-9360" y="6053040"/>
            <a:ext cx="2249280" cy="712440"/>
          </a:xfrm>
          <a:prstGeom prst="rect">
            <a:avLst/>
          </a:prstGeom>
          <a:solidFill>
            <a:srgbClr val="FF6F61"/>
          </a:solidFill>
          <a:ln w="50760">
            <a:noFill/>
          </a:ln>
        </p:spPr>
      </p:sp>
      <p:sp>
        <p:nvSpPr>
          <p:cNvPr id="5" name="CustomShape 6"/>
          <p:cNvSpPr/>
          <p:nvPr/>
        </p:nvSpPr>
        <p:spPr>
          <a:xfrm>
            <a:off x="2359080" y="6043680"/>
            <a:ext cx="6784560" cy="713880"/>
          </a:xfrm>
          <a:prstGeom prst="rect">
            <a:avLst/>
          </a:prstGeom>
          <a:solidFill>
            <a:srgbClr val="CC4757"/>
          </a:solidFill>
          <a:ln w="50760">
            <a:noFill/>
          </a:ln>
        </p:spPr>
      </p:sp>
      <p:sp>
        <p:nvSpPr>
          <p:cNvPr id="6" name="PlaceHolder 7"/>
          <p:cNvSpPr>
            <a:spLocks noGrp="1"/>
          </p:cNvSpPr>
          <p:nvPr>
            <p:ph type="title"/>
          </p:nvPr>
        </p:nvSpPr>
        <p:spPr>
          <a:xfrm>
            <a:off x="2362320" y="4038480"/>
            <a:ext cx="6476760" cy="1828440"/>
          </a:xfrm>
          <a:prstGeom prst="rect">
            <a:avLst/>
          </a:prstGeom>
        </p:spPr>
        <p:txBody>
          <a:bodyPr anchor="b"/>
          <a:lstStyle/>
          <a:p>
            <a:pPr>
              <a:lnSpc>
                <a:spcPct val="100000"/>
              </a:lnSpc>
            </a:pPr>
            <a:r>
              <a:rPr lang="zh-TW" sz="4400">
                <a:solidFill>
                  <a:srgbClr val="FFF9E5"/>
                </a:solidFill>
                <a:latin typeface="Tw Cen MT"/>
              </a:rPr>
              <a:t>請按一下滑鼠，編輯題名文字格式。按一下以編輯母片標題樣式</a:t>
            </a:r>
            <a:endParaRPr/>
          </a:p>
        </p:txBody>
      </p:sp>
      <p:sp>
        <p:nvSpPr>
          <p:cNvPr id="7" name="PlaceHolder 8"/>
          <p:cNvSpPr>
            <a:spLocks noGrp="1"/>
          </p:cNvSpPr>
          <p:nvPr>
            <p:ph type="dt"/>
          </p:nvPr>
        </p:nvSpPr>
        <p:spPr>
          <a:xfrm>
            <a:off x="76320" y="6068880"/>
            <a:ext cx="2057040" cy="685440"/>
          </a:xfrm>
          <a:prstGeom prst="rect">
            <a:avLst/>
          </a:prstGeom>
        </p:spPr>
        <p:txBody>
          <a:bodyPr anchor="ctr"/>
          <a:lstStyle/>
          <a:p>
            <a:endParaRPr/>
          </a:p>
        </p:txBody>
      </p:sp>
      <p:sp>
        <p:nvSpPr>
          <p:cNvPr id="8" name="PlaceHolder 9"/>
          <p:cNvSpPr>
            <a:spLocks noGrp="1"/>
          </p:cNvSpPr>
          <p:nvPr>
            <p:ph type="ftr"/>
          </p:nvPr>
        </p:nvSpPr>
        <p:spPr>
          <a:xfrm>
            <a:off x="2085840" y="236520"/>
            <a:ext cx="5866920" cy="364680"/>
          </a:xfrm>
          <a:prstGeom prst="rect">
            <a:avLst/>
          </a:prstGeom>
        </p:spPr>
        <p:txBody>
          <a:bodyPr anchor="ctr"/>
          <a:lstStyle/>
          <a:p>
            <a:endParaRPr/>
          </a:p>
        </p:txBody>
      </p:sp>
      <p:sp>
        <p:nvSpPr>
          <p:cNvPr id="9" name="PlaceHolder 10"/>
          <p:cNvSpPr>
            <a:spLocks noGrp="1"/>
          </p:cNvSpPr>
          <p:nvPr>
            <p:ph type="sldNum"/>
          </p:nvPr>
        </p:nvSpPr>
        <p:spPr>
          <a:xfrm>
            <a:off x="8001000" y="228600"/>
            <a:ext cx="837720" cy="380520"/>
          </a:xfrm>
          <a:prstGeom prst="rect">
            <a:avLst/>
          </a:prstGeom>
        </p:spPr>
        <p:txBody>
          <a:bodyPr anchor="ctr"/>
          <a:lstStyle/>
          <a:p>
            <a:pPr>
              <a:lnSpc>
                <a:spcPct val="100000"/>
              </a:lnSpc>
            </a:pPr>
            <a:fld id="{DCE0EB18-573D-48A8-A261-69E8A961C934}" type="slidenum">
              <a:rPr lang="en-US" sz="1400" b="1">
                <a:solidFill>
                  <a:srgbClr val="FFF9E5"/>
                </a:solidFill>
                <a:latin typeface="Arial"/>
                <a:ea typeface="新細明體"/>
              </a:rPr>
              <a:t>‹#›</a:t>
            </a:fld>
            <a:endParaRPr/>
          </a:p>
        </p:txBody>
      </p:sp>
      <p:sp>
        <p:nvSpPr>
          <p:cNvPr id="10" name="PlaceHolder 11"/>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zh-TW" sz="2900">
                <a:latin typeface="Tw Cen MT"/>
              </a:rPr>
              <a:t>請按滑鼠，編輯大綱文字格式。</a:t>
            </a:r>
            <a:endParaRPr/>
          </a:p>
          <a:p>
            <a:pPr lvl="1">
              <a:buSzPct val="75000"/>
              <a:buFont typeface="StarSymbol"/>
              <a:buChar char=""/>
            </a:pPr>
            <a:r>
              <a:rPr lang="zh-TW" sz="2300">
                <a:latin typeface="Tw Cen MT"/>
              </a:rPr>
              <a:t>第二個大綱層次</a:t>
            </a:r>
            <a:endParaRPr/>
          </a:p>
          <a:p>
            <a:pPr lvl="2">
              <a:buSzPct val="45000"/>
              <a:buFont typeface="StarSymbol"/>
              <a:buChar char=""/>
            </a:pPr>
            <a:r>
              <a:rPr lang="zh-TW" sz="2000">
                <a:latin typeface="Tw Cen MT"/>
              </a:rPr>
              <a:t>第三個大綱層次</a:t>
            </a:r>
            <a:endParaRPr/>
          </a:p>
          <a:p>
            <a:pPr lvl="3">
              <a:buSzPct val="75000"/>
              <a:buFont typeface="StarSymbol"/>
              <a:buChar char=""/>
            </a:pPr>
            <a:r>
              <a:rPr lang="zh-TW" sz="2000">
                <a:latin typeface="Tw Cen MT"/>
              </a:rPr>
              <a:t>第四個大綱層次</a:t>
            </a:r>
            <a:endParaRPr/>
          </a:p>
          <a:p>
            <a:pPr lvl="4">
              <a:buSzPct val="45000"/>
              <a:buFont typeface="StarSymbol"/>
              <a:buChar char=""/>
            </a:pPr>
            <a:r>
              <a:rPr lang="zh-TW" sz="2000">
                <a:latin typeface="Tw Cen MT"/>
              </a:rPr>
              <a:t>第五個大綱層次</a:t>
            </a:r>
            <a:endParaRPr/>
          </a:p>
          <a:p>
            <a:pPr lvl="5">
              <a:buSzPct val="45000"/>
              <a:buFont typeface="StarSymbol"/>
              <a:buChar char=""/>
            </a:pPr>
            <a:r>
              <a:rPr lang="zh-TW" sz="2000">
                <a:latin typeface="Tw Cen MT"/>
              </a:rPr>
              <a:t>第六個大綱層次</a:t>
            </a:r>
            <a:endParaRPr/>
          </a:p>
          <a:p>
            <a:pPr lvl="6">
              <a:buSzPct val="45000"/>
              <a:buFont typeface="StarSymbol"/>
              <a:buChar char=""/>
            </a:pPr>
            <a:r>
              <a:rPr lang="zh-TW" sz="2000">
                <a:latin typeface="Tw Cen MT"/>
              </a:rPr>
              <a:t>第七個大綱層次</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5" name="CustomShape 1"/>
          <p:cNvSpPr/>
          <p:nvPr/>
        </p:nvSpPr>
        <p:spPr>
          <a:xfrm>
            <a:off x="0" y="1235160"/>
            <a:ext cx="9143640" cy="318600"/>
          </a:xfrm>
          <a:prstGeom prst="rect">
            <a:avLst/>
          </a:prstGeom>
          <a:solidFill>
            <a:srgbClr val="FFFFFF"/>
          </a:solidFill>
          <a:ln w="50760">
            <a:noFill/>
          </a:ln>
        </p:spPr>
      </p:sp>
      <p:sp>
        <p:nvSpPr>
          <p:cNvPr id="46" name="CustomShape 2"/>
          <p:cNvSpPr/>
          <p:nvPr/>
        </p:nvSpPr>
        <p:spPr>
          <a:xfrm>
            <a:off x="0" y="1279440"/>
            <a:ext cx="533160" cy="228240"/>
          </a:xfrm>
          <a:prstGeom prst="rect">
            <a:avLst/>
          </a:prstGeom>
          <a:solidFill>
            <a:srgbClr val="FF6F61"/>
          </a:solidFill>
          <a:ln w="50760">
            <a:noFill/>
          </a:ln>
        </p:spPr>
      </p:sp>
      <p:sp>
        <p:nvSpPr>
          <p:cNvPr id="47" name="CustomShape 3"/>
          <p:cNvSpPr/>
          <p:nvPr/>
        </p:nvSpPr>
        <p:spPr>
          <a:xfrm>
            <a:off x="590400" y="1279440"/>
            <a:ext cx="8553240" cy="228240"/>
          </a:xfrm>
          <a:prstGeom prst="rect">
            <a:avLst/>
          </a:prstGeom>
          <a:solidFill>
            <a:srgbClr val="CC4757"/>
          </a:solidFill>
          <a:ln w="50760">
            <a:noFill/>
          </a:ln>
        </p:spPr>
      </p:sp>
      <p:sp>
        <p:nvSpPr>
          <p:cNvPr id="48" name="CustomShape 4"/>
          <p:cNvSpPr/>
          <p:nvPr/>
        </p:nvSpPr>
        <p:spPr>
          <a:xfrm>
            <a:off x="0" y="1523880"/>
            <a:ext cx="9143640" cy="1142640"/>
          </a:xfrm>
          <a:prstGeom prst="rect">
            <a:avLst/>
          </a:prstGeom>
          <a:solidFill>
            <a:srgbClr val="FFFFFF"/>
          </a:solidFill>
          <a:ln w="50760">
            <a:noFill/>
          </a:ln>
        </p:spPr>
      </p:sp>
      <p:sp>
        <p:nvSpPr>
          <p:cNvPr id="49" name="CustomShape 5"/>
          <p:cNvSpPr/>
          <p:nvPr/>
        </p:nvSpPr>
        <p:spPr>
          <a:xfrm>
            <a:off x="0" y="1600200"/>
            <a:ext cx="1294920" cy="990360"/>
          </a:xfrm>
          <a:prstGeom prst="rect">
            <a:avLst/>
          </a:prstGeom>
          <a:solidFill>
            <a:srgbClr val="FF6F61"/>
          </a:solidFill>
          <a:ln w="50760">
            <a:noFill/>
          </a:ln>
        </p:spPr>
      </p:sp>
      <p:sp>
        <p:nvSpPr>
          <p:cNvPr id="50" name="CustomShape 6"/>
          <p:cNvSpPr/>
          <p:nvPr/>
        </p:nvSpPr>
        <p:spPr>
          <a:xfrm>
            <a:off x="1371600" y="1600200"/>
            <a:ext cx="7772040" cy="990360"/>
          </a:xfrm>
          <a:prstGeom prst="rect">
            <a:avLst/>
          </a:prstGeom>
          <a:solidFill>
            <a:srgbClr val="CC4757"/>
          </a:solidFill>
          <a:ln w="50760">
            <a:noFill/>
          </a:ln>
        </p:spPr>
      </p:sp>
      <p:sp>
        <p:nvSpPr>
          <p:cNvPr id="51" name="PlaceHolder 7"/>
          <p:cNvSpPr>
            <a:spLocks noGrp="1"/>
          </p:cNvSpPr>
          <p:nvPr>
            <p:ph type="body"/>
          </p:nvPr>
        </p:nvSpPr>
        <p:spPr>
          <a:xfrm>
            <a:off x="1371600" y="2743200"/>
            <a:ext cx="7122600" cy="1672920"/>
          </a:xfrm>
          <a:prstGeom prst="rect">
            <a:avLst/>
          </a:prstGeom>
        </p:spPr>
        <p:txBody>
          <a:bodyPr/>
          <a:lstStyle/>
          <a:p>
            <a:pPr>
              <a:buSzPct val="45000"/>
              <a:buFont typeface="StarSymbol"/>
              <a:buChar char=""/>
            </a:pPr>
            <a:r>
              <a:rPr lang="zh-TW" sz="2800">
                <a:solidFill>
                  <a:srgbClr val="30356E"/>
                </a:solidFill>
                <a:latin typeface="Tw Cen MT"/>
              </a:rPr>
              <a:t>請按滑鼠，編輯大綱文字格式。</a:t>
            </a:r>
            <a:endParaRPr/>
          </a:p>
          <a:p>
            <a:pPr lvl="1">
              <a:buSzPct val="75000"/>
              <a:buFont typeface="StarSymbol"/>
              <a:buChar char=""/>
            </a:pPr>
            <a:r>
              <a:rPr lang="zh-TW" sz="2800">
                <a:solidFill>
                  <a:srgbClr val="30356E"/>
                </a:solidFill>
                <a:latin typeface="Tw Cen MT"/>
              </a:rPr>
              <a:t>第二個大綱層次</a:t>
            </a:r>
            <a:endParaRPr/>
          </a:p>
          <a:p>
            <a:pPr lvl="2">
              <a:buSzPct val="45000"/>
              <a:buFont typeface="StarSymbol"/>
              <a:buChar char=""/>
            </a:pPr>
            <a:r>
              <a:rPr lang="zh-TW" sz="2800">
                <a:solidFill>
                  <a:srgbClr val="30356E"/>
                </a:solidFill>
                <a:latin typeface="Tw Cen MT"/>
              </a:rPr>
              <a:t>第三個大綱層次</a:t>
            </a:r>
            <a:endParaRPr/>
          </a:p>
          <a:p>
            <a:pPr lvl="3">
              <a:buSzPct val="75000"/>
              <a:buFont typeface="StarSymbol"/>
              <a:buChar char=""/>
            </a:pPr>
            <a:r>
              <a:rPr lang="zh-TW" sz="2800">
                <a:solidFill>
                  <a:srgbClr val="30356E"/>
                </a:solidFill>
                <a:latin typeface="Tw Cen MT"/>
              </a:rPr>
              <a:t>第四個大綱層次</a:t>
            </a:r>
            <a:endParaRPr/>
          </a:p>
          <a:p>
            <a:pPr lvl="4">
              <a:buSzPct val="45000"/>
              <a:buFont typeface="StarSymbol"/>
              <a:buChar char=""/>
            </a:pPr>
            <a:r>
              <a:rPr lang="zh-TW" sz="2800">
                <a:solidFill>
                  <a:srgbClr val="30356E"/>
                </a:solidFill>
                <a:latin typeface="Tw Cen MT"/>
              </a:rPr>
              <a:t>第五個大綱層次</a:t>
            </a:r>
            <a:endParaRPr/>
          </a:p>
          <a:p>
            <a:pPr lvl="5">
              <a:buSzPct val="45000"/>
              <a:buFont typeface="StarSymbol"/>
              <a:buChar char=""/>
            </a:pPr>
            <a:r>
              <a:rPr lang="zh-TW" sz="2800">
                <a:solidFill>
                  <a:srgbClr val="30356E"/>
                </a:solidFill>
                <a:latin typeface="Tw Cen MT"/>
              </a:rPr>
              <a:t>第六個大綱層次</a:t>
            </a:r>
            <a:endParaRPr/>
          </a:p>
          <a:p>
            <a:pPr>
              <a:lnSpc>
                <a:spcPct val="100000"/>
              </a:lnSpc>
            </a:pPr>
            <a:r>
              <a:rPr lang="zh-TW" sz="2800">
                <a:solidFill>
                  <a:srgbClr val="30356E"/>
                </a:solidFill>
                <a:latin typeface="Tw Cen MT"/>
              </a:rPr>
              <a:t>第七個大綱層次按一下以編輯母片文字樣式</a:t>
            </a:r>
            <a:endParaRPr/>
          </a:p>
        </p:txBody>
      </p:sp>
      <p:sp>
        <p:nvSpPr>
          <p:cNvPr id="52" name="PlaceHolder 8"/>
          <p:cNvSpPr>
            <a:spLocks noGrp="1"/>
          </p:cNvSpPr>
          <p:nvPr>
            <p:ph type="title"/>
          </p:nvPr>
        </p:nvSpPr>
        <p:spPr>
          <a:xfrm>
            <a:off x="1371600" y="1600200"/>
            <a:ext cx="7619760" cy="990360"/>
          </a:xfrm>
          <a:prstGeom prst="rect">
            <a:avLst/>
          </a:prstGeom>
        </p:spPr>
        <p:txBody>
          <a:bodyPr anchor="ctr"/>
          <a:lstStyle/>
          <a:p>
            <a:pPr>
              <a:lnSpc>
                <a:spcPct val="100000"/>
              </a:lnSpc>
            </a:pPr>
            <a:r>
              <a:rPr lang="zh-TW" sz="4400">
                <a:solidFill>
                  <a:srgbClr val="FFFFFF"/>
                </a:solidFill>
                <a:latin typeface="Tw Cen MT"/>
              </a:rPr>
              <a:t>請按一下滑鼠，編輯題名文字格式。按一下以編輯母片標題樣式</a:t>
            </a:r>
            <a:endParaRPr/>
          </a:p>
        </p:txBody>
      </p:sp>
      <p:sp>
        <p:nvSpPr>
          <p:cNvPr id="53" name="PlaceHolder 9"/>
          <p:cNvSpPr>
            <a:spLocks noGrp="1"/>
          </p:cNvSpPr>
          <p:nvPr>
            <p:ph type="dt"/>
          </p:nvPr>
        </p:nvSpPr>
        <p:spPr>
          <a:xfrm>
            <a:off x="6095880" y="6248520"/>
            <a:ext cx="2666520" cy="364680"/>
          </a:xfrm>
          <a:prstGeom prst="rect">
            <a:avLst/>
          </a:prstGeom>
        </p:spPr>
        <p:txBody>
          <a:bodyPr anchor="ctr"/>
          <a:lstStyle/>
          <a:p>
            <a:endParaRPr/>
          </a:p>
        </p:txBody>
      </p:sp>
      <p:sp>
        <p:nvSpPr>
          <p:cNvPr id="54" name="PlaceHolder 10"/>
          <p:cNvSpPr>
            <a:spLocks noGrp="1"/>
          </p:cNvSpPr>
          <p:nvPr>
            <p:ph type="sldNum"/>
          </p:nvPr>
        </p:nvSpPr>
        <p:spPr>
          <a:xfrm>
            <a:off x="0" y="1752480"/>
            <a:ext cx="1294920" cy="701280"/>
          </a:xfrm>
          <a:prstGeom prst="rect">
            <a:avLst/>
          </a:prstGeom>
        </p:spPr>
        <p:txBody>
          <a:bodyPr anchor="ctr"/>
          <a:lstStyle/>
          <a:p>
            <a:pPr>
              <a:lnSpc>
                <a:spcPct val="100000"/>
              </a:lnSpc>
            </a:pPr>
            <a:fld id="{DDC5E04B-84E5-4CB9-8AA2-E7BF65E8376B}" type="slidenum">
              <a:rPr lang="en-US" sz="2400" b="1">
                <a:solidFill>
                  <a:srgbClr val="FFFFFF"/>
                </a:solidFill>
                <a:latin typeface="Arial"/>
                <a:ea typeface="新細明體"/>
              </a:rPr>
              <a:t>‹#›</a:t>
            </a:fld>
            <a:endParaRPr/>
          </a:p>
        </p:txBody>
      </p:sp>
      <p:sp>
        <p:nvSpPr>
          <p:cNvPr id="55" name="PlaceHolder 11"/>
          <p:cNvSpPr>
            <a:spLocks noGrp="1"/>
          </p:cNvSpPr>
          <p:nvPr>
            <p:ph type="ftr"/>
          </p:nvPr>
        </p:nvSpPr>
        <p:spPr>
          <a:xfrm>
            <a:off x="609480" y="6248520"/>
            <a:ext cx="5420880" cy="364680"/>
          </a:xfrm>
          <a:prstGeom prst="rect">
            <a:avLst/>
          </a:prstGeom>
        </p:spPr>
        <p:txBody>
          <a:bodyPr anchor="ctr"/>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CustomShape 1"/>
          <p:cNvSpPr/>
          <p:nvPr/>
        </p:nvSpPr>
        <p:spPr>
          <a:xfrm>
            <a:off x="0" y="1235160"/>
            <a:ext cx="9143640" cy="318600"/>
          </a:xfrm>
          <a:prstGeom prst="rect">
            <a:avLst/>
          </a:prstGeom>
          <a:solidFill>
            <a:srgbClr val="FFFFFF"/>
          </a:solidFill>
          <a:ln w="50760">
            <a:noFill/>
          </a:ln>
        </p:spPr>
      </p:sp>
      <p:sp>
        <p:nvSpPr>
          <p:cNvPr id="91" name="CustomShape 2"/>
          <p:cNvSpPr/>
          <p:nvPr/>
        </p:nvSpPr>
        <p:spPr>
          <a:xfrm>
            <a:off x="0" y="1279440"/>
            <a:ext cx="533160" cy="228240"/>
          </a:xfrm>
          <a:prstGeom prst="rect">
            <a:avLst/>
          </a:prstGeom>
          <a:solidFill>
            <a:srgbClr val="FF6F61"/>
          </a:solidFill>
          <a:ln w="50760">
            <a:noFill/>
          </a:ln>
        </p:spPr>
      </p:sp>
      <p:sp>
        <p:nvSpPr>
          <p:cNvPr id="92" name="CustomShape 3"/>
          <p:cNvSpPr/>
          <p:nvPr/>
        </p:nvSpPr>
        <p:spPr>
          <a:xfrm>
            <a:off x="590400" y="1279440"/>
            <a:ext cx="8553240" cy="228240"/>
          </a:xfrm>
          <a:prstGeom prst="rect">
            <a:avLst/>
          </a:prstGeom>
          <a:solidFill>
            <a:srgbClr val="CC4757"/>
          </a:solidFill>
          <a:ln w="50760">
            <a:noFill/>
          </a:ln>
        </p:spPr>
      </p:sp>
      <p:sp>
        <p:nvSpPr>
          <p:cNvPr id="93" name="PlaceHolder 4"/>
          <p:cNvSpPr>
            <a:spLocks noGrp="1"/>
          </p:cNvSpPr>
          <p:nvPr>
            <p:ph type="title"/>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請按一下滑鼠，編輯題名文字格式。按一下以編輯母片標題樣式</a:t>
            </a:r>
            <a:endParaRPr/>
          </a:p>
        </p:txBody>
      </p:sp>
      <p:sp>
        <p:nvSpPr>
          <p:cNvPr id="94" name="PlaceHolder 5"/>
          <p:cNvSpPr>
            <a:spLocks noGrp="1"/>
          </p:cNvSpPr>
          <p:nvPr>
            <p:ph type="body"/>
          </p:nvPr>
        </p:nvSpPr>
        <p:spPr>
          <a:xfrm>
            <a:off x="612720" y="1600200"/>
            <a:ext cx="8152920" cy="4495320"/>
          </a:xfrm>
          <a:prstGeom prst="rect">
            <a:avLst/>
          </a:prstGeom>
        </p:spPr>
        <p:txBody>
          <a:bodyPr/>
          <a:lstStyle/>
          <a:p>
            <a:pPr>
              <a:buSzPct val="45000"/>
              <a:buFont typeface="StarSymbol"/>
              <a:buChar char=""/>
            </a:pPr>
            <a:r>
              <a:rPr lang="zh-TW" sz="2900">
                <a:solidFill>
                  <a:srgbClr val="000000"/>
                </a:solidFill>
                <a:latin typeface="Tw Cen MT"/>
              </a:rPr>
              <a:t>請按滑鼠，編輯大綱文字格式。</a:t>
            </a:r>
            <a:endParaRPr/>
          </a:p>
          <a:p>
            <a:pPr lvl="1">
              <a:buSzPct val="75000"/>
              <a:buFont typeface="StarSymbol"/>
              <a:buChar char=""/>
            </a:pPr>
            <a:r>
              <a:rPr lang="zh-TW" sz="2900">
                <a:solidFill>
                  <a:srgbClr val="000000"/>
                </a:solidFill>
                <a:latin typeface="Tw Cen MT"/>
              </a:rPr>
              <a:t>第二個大綱層次</a:t>
            </a:r>
            <a:endParaRPr/>
          </a:p>
          <a:p>
            <a:pPr lvl="2">
              <a:buSzPct val="45000"/>
              <a:buFont typeface="StarSymbol"/>
              <a:buChar char=""/>
            </a:pPr>
            <a:r>
              <a:rPr lang="zh-TW" sz="2900">
                <a:solidFill>
                  <a:srgbClr val="000000"/>
                </a:solidFill>
                <a:latin typeface="Tw Cen MT"/>
              </a:rPr>
              <a:t>第三個大綱層次</a:t>
            </a:r>
            <a:endParaRPr/>
          </a:p>
          <a:p>
            <a:pPr lvl="3">
              <a:buSzPct val="75000"/>
              <a:buFont typeface="StarSymbol"/>
              <a:buChar char=""/>
            </a:pPr>
            <a:r>
              <a:rPr lang="zh-TW" sz="2900">
                <a:solidFill>
                  <a:srgbClr val="000000"/>
                </a:solidFill>
                <a:latin typeface="Tw Cen MT"/>
              </a:rPr>
              <a:t>第四個大綱層次</a:t>
            </a:r>
            <a:endParaRPr/>
          </a:p>
          <a:p>
            <a:pPr lvl="4">
              <a:buSzPct val="45000"/>
              <a:buFont typeface="StarSymbol"/>
              <a:buChar char=""/>
            </a:pPr>
            <a:r>
              <a:rPr lang="zh-TW" sz="2900">
                <a:solidFill>
                  <a:srgbClr val="000000"/>
                </a:solidFill>
                <a:latin typeface="Tw Cen MT"/>
              </a:rPr>
              <a:t>第五個大綱層次</a:t>
            </a:r>
            <a:endParaRPr/>
          </a:p>
          <a:p>
            <a:pPr lvl="5">
              <a:buSzPct val="45000"/>
              <a:buFont typeface="StarSymbol"/>
              <a:buChar char=""/>
            </a:pPr>
            <a:r>
              <a:rPr lang="zh-TW" sz="2900">
                <a:solidFill>
                  <a:srgbClr val="000000"/>
                </a:solidFill>
                <a:latin typeface="Tw Cen MT"/>
              </a:rPr>
              <a:t>第六個大綱層次</a:t>
            </a:r>
            <a:endParaRPr/>
          </a:p>
          <a:p>
            <a:pPr>
              <a:lnSpc>
                <a:spcPct val="100000"/>
              </a:lnSpc>
              <a:buSzPct val="60000"/>
              <a:buFont typeface="Wingdings" charset="2"/>
              <a:buChar char=""/>
            </a:pPr>
            <a:r>
              <a:rPr lang="zh-TW" sz="2900">
                <a:solidFill>
                  <a:srgbClr val="000000"/>
                </a:solidFill>
                <a:latin typeface="Tw Cen MT"/>
              </a:rPr>
              <a:t>第七個大綱層次按一下以編輯母片文字樣式</a:t>
            </a:r>
            <a:endParaRPr/>
          </a:p>
          <a:p>
            <a:pPr lvl="1">
              <a:lnSpc>
                <a:spcPct val="100000"/>
              </a:lnSpc>
              <a:buSzPct val="70000"/>
              <a:buFont typeface="Wingdings 2" charset="2"/>
              <a:buChar char=""/>
            </a:pPr>
            <a:r>
              <a:rPr lang="zh-TW" sz="2600">
                <a:solidFill>
                  <a:srgbClr val="000000"/>
                </a:solidFill>
                <a:latin typeface="Tw Cen MT"/>
              </a:rPr>
              <a:t>第二層</a:t>
            </a:r>
            <a:endParaRPr/>
          </a:p>
          <a:p>
            <a:pPr lvl="2">
              <a:lnSpc>
                <a:spcPct val="100000"/>
              </a:lnSpc>
              <a:buSzPct val="75000"/>
              <a:buFont typeface="Wingdings" charset="2"/>
              <a:buChar char=""/>
            </a:pPr>
            <a:r>
              <a:rPr lang="zh-TW" sz="2300">
                <a:solidFill>
                  <a:srgbClr val="000000"/>
                </a:solidFill>
                <a:latin typeface="Tw Cen MT"/>
              </a:rPr>
              <a:t>第三層</a:t>
            </a:r>
            <a:endParaRPr/>
          </a:p>
          <a:p>
            <a:pPr lvl="3">
              <a:lnSpc>
                <a:spcPct val="100000"/>
              </a:lnSpc>
              <a:buSzPct val="75000"/>
              <a:buFont typeface="Wingdings" charset="2"/>
              <a:buChar char=""/>
            </a:pPr>
            <a:r>
              <a:rPr lang="zh-TW" sz="2000">
                <a:solidFill>
                  <a:srgbClr val="000000"/>
                </a:solidFill>
                <a:latin typeface="Tw Cen MT"/>
              </a:rPr>
              <a:t>第四層</a:t>
            </a:r>
            <a:endParaRPr/>
          </a:p>
          <a:p>
            <a:pPr lvl="4">
              <a:lnSpc>
                <a:spcPct val="100000"/>
              </a:lnSpc>
              <a:buSzPct val="65000"/>
              <a:buFont typeface="Wingdings" charset="2"/>
              <a:buChar char=""/>
            </a:pPr>
            <a:r>
              <a:rPr lang="zh-TW" sz="2000">
                <a:solidFill>
                  <a:srgbClr val="000000"/>
                </a:solidFill>
                <a:latin typeface="Tw Cen MT"/>
              </a:rPr>
              <a:t>第五層</a:t>
            </a:r>
            <a:endParaRPr/>
          </a:p>
        </p:txBody>
      </p:sp>
      <p:sp>
        <p:nvSpPr>
          <p:cNvPr id="95" name="PlaceHolder 6"/>
          <p:cNvSpPr>
            <a:spLocks noGrp="1"/>
          </p:cNvSpPr>
          <p:nvPr>
            <p:ph type="dt"/>
          </p:nvPr>
        </p:nvSpPr>
        <p:spPr>
          <a:xfrm>
            <a:off x="6095880" y="6248520"/>
            <a:ext cx="2666520" cy="364680"/>
          </a:xfrm>
          <a:prstGeom prst="rect">
            <a:avLst/>
          </a:prstGeom>
        </p:spPr>
        <p:txBody>
          <a:bodyPr anchor="ctr"/>
          <a:lstStyle/>
          <a:p>
            <a:endParaRPr/>
          </a:p>
        </p:txBody>
      </p:sp>
      <p:sp>
        <p:nvSpPr>
          <p:cNvPr id="96" name="PlaceHolder 7"/>
          <p:cNvSpPr>
            <a:spLocks noGrp="1"/>
          </p:cNvSpPr>
          <p:nvPr>
            <p:ph type="ftr"/>
          </p:nvPr>
        </p:nvSpPr>
        <p:spPr>
          <a:xfrm>
            <a:off x="609480" y="6248520"/>
            <a:ext cx="5420880" cy="364680"/>
          </a:xfrm>
          <a:prstGeom prst="rect">
            <a:avLst/>
          </a:prstGeom>
        </p:spPr>
        <p:txBody>
          <a:bodyPr anchor="ctr"/>
          <a:lstStyle/>
          <a:p>
            <a:endParaRPr/>
          </a:p>
        </p:txBody>
      </p:sp>
      <p:sp>
        <p:nvSpPr>
          <p:cNvPr id="97" name="PlaceHolder 8"/>
          <p:cNvSpPr>
            <a:spLocks noGrp="1"/>
          </p:cNvSpPr>
          <p:nvPr>
            <p:ph type="sldNum"/>
          </p:nvPr>
        </p:nvSpPr>
        <p:spPr>
          <a:xfrm>
            <a:off x="0" y="1271520"/>
            <a:ext cx="533160" cy="244080"/>
          </a:xfrm>
          <a:prstGeom prst="rect">
            <a:avLst/>
          </a:prstGeom>
        </p:spPr>
        <p:txBody>
          <a:bodyPr anchor="ctr"/>
          <a:lstStyle/>
          <a:p>
            <a:pPr>
              <a:lnSpc>
                <a:spcPct val="100000"/>
              </a:lnSpc>
            </a:pPr>
            <a:fld id="{3C31B4A4-B9F4-4AD4-AE73-C52585ED6ECE}" type="slidenum">
              <a:rPr lang="en-US" sz="1400" b="1">
                <a:solidFill>
                  <a:srgbClr val="FFFFFF"/>
                </a:solidFill>
                <a:latin typeface="Arial"/>
                <a:ea typeface="新細明體"/>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5.xml"/><Relationship Id="rId2" Type="http://schemas.openxmlformats.org/officeDocument/2006/relationships/hyperlink" Target="http://www.gnu.org/software/bash/manual/html_node/Pipelin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http://tldp.org/LDP/Bash-Beginners-Guide/html/sect_08_02.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gif"/><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4.png"/><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http://linux.vbird.org/linux_basic/0220filemanager.php" TargetMode="External"/><Relationship Id="rId3" Type="http://schemas.openxmlformats.org/officeDocument/2006/relationships/hyperlink" Target="http://linux.vbird.org/linux_basic/0310vi.ph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https://www.dropbox.com/s/dsaqh6xa9dp3dzw/wfst_thesis.pdf" TargetMode="External"/><Relationship Id="rId3" Type="http://schemas.openxmlformats.org/officeDocument/2006/relationships/hyperlink" Target="http://kaldi-asr.org/doc/tool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http://speech.ee.ntu.edu.tw/courses.html" TargetMode="External"/><Relationship Id="rId4" Type="http://schemas.openxmlformats.org/officeDocument/2006/relationships/hyperlink" Target="mailto:r07942076@ntu.edu.tw" TargetMode="External"/><Relationship Id="rId1" Type="http://schemas.openxmlformats.org/officeDocument/2006/relationships/slideLayout" Target="../slideLayouts/slideLayout25.xml"/><Relationship Id="rId2" Type="http://schemas.openxmlformats.org/officeDocument/2006/relationships/hyperlink" Target="https://www.facebook.com/groups/73615133309987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goo.gl/omzAgj" TargetMode="Externa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wmf"/><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362320" y="4038480"/>
            <a:ext cx="6476760" cy="1828440"/>
          </a:xfrm>
          <a:prstGeom prst="rect">
            <a:avLst/>
          </a:prstGeom>
        </p:spPr>
        <p:txBody>
          <a:bodyPr anchor="b"/>
          <a:lstStyle/>
          <a:p>
            <a:pPr>
              <a:lnSpc>
                <a:spcPct val="100000"/>
              </a:lnSpc>
            </a:pPr>
            <a:r>
              <a:rPr lang="zh-TW" sz="4400" dirty="0">
                <a:solidFill>
                  <a:srgbClr val="FFF9E5"/>
                </a:solidFill>
                <a:latin typeface="Tw Cen MT"/>
              </a:rPr>
              <a:t>專題研究 </a:t>
            </a:r>
            <a:r>
              <a:rPr lang="en-US" altLang="zh-TW" sz="4400" dirty="0" smtClean="0">
                <a:solidFill>
                  <a:srgbClr val="FFF9E5"/>
                </a:solidFill>
                <a:latin typeface="Tw Cen MT"/>
              </a:rPr>
              <a:t>Week 1</a:t>
            </a:r>
            <a:r>
              <a:rPr lang="zh-TW" sz="4400" dirty="0">
                <a:solidFill>
                  <a:srgbClr val="FFF9E5"/>
                </a:solidFill>
                <a:latin typeface="Tw Cen MT"/>
              </a:rPr>
              <a:t>
Introduction </a:t>
            </a:r>
            <a:endParaRPr dirty="0"/>
          </a:p>
        </p:txBody>
      </p:sp>
      <p:sp>
        <p:nvSpPr>
          <p:cNvPr id="133" name="TextShape 2"/>
          <p:cNvSpPr txBox="1"/>
          <p:nvPr/>
        </p:nvSpPr>
        <p:spPr>
          <a:xfrm>
            <a:off x="2362320" y="6049800"/>
            <a:ext cx="6705360" cy="685440"/>
          </a:xfrm>
          <a:prstGeom prst="rect">
            <a:avLst/>
          </a:prstGeom>
        </p:spPr>
        <p:txBody>
          <a:bodyPr anchor="ctr"/>
          <a:lstStyle/>
          <a:p>
            <a:pPr>
              <a:lnSpc>
                <a:spcPct val="100000"/>
              </a:lnSpc>
            </a:pPr>
            <a:r>
              <a:rPr lang="en-US" sz="2600" dirty="0">
                <a:solidFill>
                  <a:srgbClr val="FFFFFF"/>
                </a:solidFill>
                <a:latin typeface="Tw Cen MT"/>
              </a:rPr>
              <a:t>Prof. Lin-Shan </a:t>
            </a:r>
            <a:r>
              <a:rPr lang="en-US" sz="2600" dirty="0" smtClean="0">
                <a:solidFill>
                  <a:srgbClr val="FFFFFF"/>
                </a:solidFill>
                <a:latin typeface="Tw Cen MT"/>
              </a:rPr>
              <a:t>Lee</a:t>
            </a:r>
          </a:p>
          <a:p>
            <a:pPr>
              <a:lnSpc>
                <a:spcPct val="100000"/>
              </a:lnSpc>
            </a:pPr>
            <a:r>
              <a:rPr lang="en-US" sz="2600" dirty="0" smtClean="0">
                <a:solidFill>
                  <a:srgbClr val="FFFFFF"/>
                </a:solidFill>
                <a:latin typeface="Tw Cen MT"/>
              </a:rPr>
              <a:t>TA: Chun-</a:t>
            </a:r>
            <a:r>
              <a:rPr lang="en-US" sz="2600" dirty="0" err="1" smtClean="0">
                <a:solidFill>
                  <a:srgbClr val="FFFFFF"/>
                </a:solidFill>
                <a:latin typeface="Tw Cen MT"/>
              </a:rPr>
              <a:t>Hsuan</a:t>
            </a:r>
            <a:r>
              <a:rPr lang="en-US" sz="2600" dirty="0" smtClean="0">
                <a:solidFill>
                  <a:srgbClr val="FFFFFF"/>
                </a:solidFill>
                <a:latin typeface="Tw Cen MT"/>
              </a:rPr>
              <a:t> Wang</a:t>
            </a:r>
          </a:p>
        </p:txBody>
      </p:sp>
      <p:sp>
        <p:nvSpPr>
          <p:cNvPr id="6"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1</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Language model P(W)</a:t>
            </a:r>
            <a:endParaRPr/>
          </a:p>
        </p:txBody>
      </p:sp>
      <p:sp>
        <p:nvSpPr>
          <p:cNvPr id="159"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4000" dirty="0">
                <a:solidFill>
                  <a:srgbClr val="000000"/>
                </a:solidFill>
                <a:latin typeface="Tw Cen MT"/>
              </a:rPr>
              <a:t>W = w</a:t>
            </a:r>
            <a:r>
              <a:rPr lang="zh-TW" sz="4000" baseline="-25000" dirty="0">
                <a:solidFill>
                  <a:srgbClr val="000000"/>
                </a:solidFill>
                <a:latin typeface="Tw Cen MT"/>
              </a:rPr>
              <a:t>1</a:t>
            </a:r>
            <a:r>
              <a:rPr lang="zh-TW" sz="4000" dirty="0">
                <a:solidFill>
                  <a:srgbClr val="000000"/>
                </a:solidFill>
                <a:latin typeface="Tw Cen MT"/>
              </a:rPr>
              <a:t>, w</a:t>
            </a:r>
            <a:r>
              <a:rPr lang="zh-TW" sz="4000" baseline="-25000" dirty="0">
                <a:solidFill>
                  <a:srgbClr val="000000"/>
                </a:solidFill>
                <a:latin typeface="Tw Cen MT"/>
              </a:rPr>
              <a:t>2</a:t>
            </a:r>
            <a:r>
              <a:rPr lang="zh-TW" sz="4000" dirty="0">
                <a:solidFill>
                  <a:srgbClr val="000000"/>
                </a:solidFill>
                <a:latin typeface="Tw Cen MT"/>
              </a:rPr>
              <a:t>, w</a:t>
            </a:r>
            <a:r>
              <a:rPr lang="zh-TW" sz="4000" baseline="-25000" dirty="0">
                <a:solidFill>
                  <a:srgbClr val="000000"/>
                </a:solidFill>
                <a:latin typeface="Tw Cen MT"/>
              </a:rPr>
              <a:t>3</a:t>
            </a:r>
            <a:r>
              <a:rPr lang="zh-TW" sz="4000" dirty="0">
                <a:solidFill>
                  <a:srgbClr val="000000"/>
                </a:solidFill>
                <a:latin typeface="Tw Cen MT"/>
              </a:rPr>
              <a:t>, …, w</a:t>
            </a:r>
            <a:r>
              <a:rPr lang="zh-TW" sz="4000" baseline="-25000" dirty="0">
                <a:solidFill>
                  <a:srgbClr val="000000"/>
                </a:solidFill>
                <a:latin typeface="Tw Cen MT"/>
              </a:rPr>
              <a:t>n</a:t>
            </a:r>
            <a:endParaRPr sz="4000" dirty="0"/>
          </a:p>
          <a:p>
            <a:pPr>
              <a:lnSpc>
                <a:spcPct val="100000"/>
              </a:lnSpc>
            </a:pPr>
            <a:endParaRPr dirty="0"/>
          </a:p>
        </p:txBody>
      </p:sp>
      <p:sp>
        <p:nvSpPr>
          <p:cNvPr id="160" name="CustomShape 3"/>
          <p:cNvSpPr/>
          <p:nvPr/>
        </p:nvSpPr>
        <p:spPr>
          <a:xfrm>
            <a:off x="0" y="0"/>
            <a:ext cx="9143640" cy="456840"/>
          </a:xfrm>
          <a:prstGeom prst="rect">
            <a:avLst/>
          </a:prstGeom>
          <a:noFill/>
          <a:ln>
            <a:noFill/>
          </a:ln>
        </p:spPr>
      </p:sp>
      <p:sp>
        <p:nvSpPr>
          <p:cNvPr id="162" name="CustomShape 4"/>
          <p:cNvSpPr/>
          <p:nvPr/>
        </p:nvSpPr>
        <p:spPr>
          <a:xfrm>
            <a:off x="0" y="2057400"/>
            <a:ext cx="9143640" cy="360"/>
          </a:xfrm>
          <a:prstGeom prst="rect">
            <a:avLst/>
          </a:prstGeom>
          <a:noFill/>
          <a:ln>
            <a:noFill/>
          </a:ln>
        </p:spPr>
      </p:sp>
      <p:sp>
        <p:nvSpPr>
          <p:cNvPr id="163" name="TextShape 5"/>
          <p:cNvSpPr txBox="1"/>
          <p:nvPr/>
        </p:nvSpPr>
        <p:spPr>
          <a:xfrm>
            <a:off x="0" y="1271520"/>
            <a:ext cx="533160" cy="244080"/>
          </a:xfrm>
          <a:prstGeom prst="rect">
            <a:avLst/>
          </a:prstGeom>
        </p:spPr>
        <p:txBody>
          <a:bodyPr anchor="ctr"/>
          <a:lstStyle/>
          <a:p>
            <a:pPr>
              <a:lnSpc>
                <a:spcPct val="80000"/>
              </a:lnSpc>
            </a:pPr>
            <a:fld id="{FAD6CBC3-826E-4B03-87B8-BC398FB37023}" type="slidenum">
              <a:rPr lang="en-US" sz="1200" b="1">
                <a:solidFill>
                  <a:srgbClr val="FFFFFF"/>
                </a:solidFill>
                <a:latin typeface="Arial"/>
                <a:ea typeface="新細明體"/>
              </a:rPr>
              <a:t>10</a:t>
            </a:fld>
            <a:endParaRPr/>
          </a:p>
        </p:txBody>
      </p:sp>
      <mc:AlternateContent xmlns:mc="http://schemas.openxmlformats.org/markup-compatibility/2006" xmlns:a14="http://schemas.microsoft.com/office/drawing/2010/main">
        <mc:Choice Requires="a14">
          <p:sp>
            <p:nvSpPr>
              <p:cNvPr id="8" name="TextBox 7"/>
              <p:cNvSpPr txBox="1"/>
              <p:nvPr/>
            </p:nvSpPr>
            <p:spPr>
              <a:xfrm>
                <a:off x="539552" y="3308794"/>
                <a:ext cx="8387103" cy="1344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𝑃</m:t>
                      </m:r>
                      <m:d>
                        <m:dPr>
                          <m:ctrlPr>
                            <a:rPr lang="en-US" sz="3200" b="0" i="1" smtClean="0">
                              <a:latin typeface="Cambria Math" charset="0"/>
                            </a:rPr>
                          </m:ctrlPr>
                        </m:dPr>
                        <m:e>
                          <m:r>
                            <a:rPr lang="en-US" sz="3200" b="0" i="1" smtClean="0">
                              <a:latin typeface="Cambria Math" charset="0"/>
                            </a:rPr>
                            <m:t>𝑊</m:t>
                          </m:r>
                        </m:e>
                      </m:d>
                      <m:r>
                        <a:rPr lang="en-US" sz="3200" b="0" i="1" smtClean="0">
                          <a:latin typeface="Cambria Math" charset="0"/>
                        </a:rPr>
                        <m:t>=</m:t>
                      </m:r>
                      <m:r>
                        <a:rPr lang="en-US" sz="3200" b="0" i="1" smtClean="0">
                          <a:latin typeface="Cambria Math" charset="0"/>
                        </a:rPr>
                        <m:t>𝑃</m:t>
                      </m:r>
                      <m:d>
                        <m:dPr>
                          <m:ctrlPr>
                            <a:rPr lang="en-US" sz="3200" b="0" i="1" smtClean="0">
                              <a:latin typeface="Cambria Math" charset="0"/>
                            </a:rPr>
                          </m:ctrlPr>
                        </m:dPr>
                        <m:e>
                          <m:sSub>
                            <m:sSubPr>
                              <m:ctrlPr>
                                <a:rPr lang="en-US" sz="3200" b="0" i="1" smtClean="0">
                                  <a:latin typeface="Cambria Math" charset="0"/>
                                </a:rPr>
                              </m:ctrlPr>
                            </m:sSubPr>
                            <m:e>
                              <m:r>
                                <a:rPr lang="en-US" sz="3200" b="0" i="1" smtClean="0">
                                  <a:latin typeface="Cambria Math" charset="0"/>
                                </a:rPr>
                                <m:t>𝑊</m:t>
                              </m:r>
                            </m:e>
                            <m:sub>
                              <m:r>
                                <a:rPr lang="en-US" sz="3200" b="0" i="1" smtClean="0">
                                  <a:latin typeface="Cambria Math" charset="0"/>
                                </a:rPr>
                                <m:t>1</m:t>
                              </m:r>
                            </m:sub>
                          </m:sSub>
                        </m:e>
                      </m:d>
                      <m:r>
                        <a:rPr lang="en-US" sz="3200" b="0" i="1" smtClean="0">
                          <a:latin typeface="Cambria Math" charset="0"/>
                        </a:rPr>
                        <m:t>𝑃</m:t>
                      </m:r>
                      <m:d>
                        <m:dPr>
                          <m:ctrlPr>
                            <a:rPr lang="en-US" sz="3200" b="0" i="1" smtClean="0">
                              <a:latin typeface="Cambria Math" charset="0"/>
                            </a:rPr>
                          </m:ctrlPr>
                        </m:dPr>
                        <m:e>
                          <m:sSub>
                            <m:sSubPr>
                              <m:ctrlPr>
                                <a:rPr lang="en-US" sz="3200" b="0" i="1" smtClean="0">
                                  <a:latin typeface="Cambria Math" charset="0"/>
                                </a:rPr>
                              </m:ctrlPr>
                            </m:sSubPr>
                            <m:e>
                              <m:r>
                                <a:rPr lang="en-US" sz="3200" i="1">
                                  <a:latin typeface="Cambria Math" charset="0"/>
                                </a:rPr>
                                <m:t>𝑊</m:t>
                              </m:r>
                            </m:e>
                            <m:sub>
                              <m:r>
                                <a:rPr lang="en-US" sz="3200" b="0" i="1" smtClean="0">
                                  <a:latin typeface="Cambria Math" charset="0"/>
                                </a:rPr>
                                <m:t>2</m:t>
                              </m:r>
                            </m:sub>
                          </m:sSub>
                        </m:e>
                        <m:e>
                          <m:sSub>
                            <m:sSubPr>
                              <m:ctrlPr>
                                <a:rPr lang="en-US" sz="3200" b="0" i="1" smtClean="0">
                                  <a:latin typeface="Cambria Math" charset="0"/>
                                </a:rPr>
                              </m:ctrlPr>
                            </m:sSubPr>
                            <m:e>
                              <m:r>
                                <a:rPr lang="en-US" sz="3200" i="1">
                                  <a:latin typeface="Cambria Math" charset="0"/>
                                </a:rPr>
                                <m:t>𝑊</m:t>
                              </m:r>
                            </m:e>
                            <m:sub>
                              <m:r>
                                <a:rPr lang="en-US" sz="3200" i="1">
                                  <a:latin typeface="Cambria Math" charset="0"/>
                                </a:rPr>
                                <m:t>1</m:t>
                              </m:r>
                            </m:sub>
                          </m:sSub>
                        </m:e>
                      </m:d>
                      <m:nary>
                        <m:naryPr>
                          <m:chr m:val="∏"/>
                          <m:ctrlPr>
                            <a:rPr lang="is-IS" sz="3200" b="0" i="1" smtClean="0">
                              <a:latin typeface="Cambria Math" charset="0"/>
                            </a:rPr>
                          </m:ctrlPr>
                        </m:naryPr>
                        <m:sub>
                          <m:r>
                            <m:rPr>
                              <m:brk m:alnAt="23"/>
                            </m:rPr>
                            <a:rPr lang="en-US" sz="3200" b="0" i="1" smtClean="0">
                              <a:latin typeface="Cambria Math" charset="0"/>
                            </a:rPr>
                            <m:t>𝑖</m:t>
                          </m:r>
                          <m:r>
                            <a:rPr lang="en-US" sz="3200" b="0" i="1" smtClean="0">
                              <a:latin typeface="Cambria Math" charset="0"/>
                            </a:rPr>
                            <m:t>=3</m:t>
                          </m:r>
                        </m:sub>
                        <m:sup>
                          <m:r>
                            <a:rPr lang="en-US" sz="3200" b="0" i="1" smtClean="0">
                              <a:latin typeface="Cambria Math" charset="0"/>
                            </a:rPr>
                            <m:t>𝑛</m:t>
                          </m:r>
                        </m:sup>
                        <m:e>
                          <m:r>
                            <a:rPr lang="en-US" sz="3200" b="0" i="1" smtClean="0">
                              <a:latin typeface="Cambria Math" charset="0"/>
                            </a:rPr>
                            <m:t>𝑃</m:t>
                          </m:r>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𝑊</m:t>
                              </m:r>
                            </m:e>
                            <m:sub>
                              <m:r>
                                <a:rPr lang="en-US" sz="3200" b="0" i="1" smtClean="0">
                                  <a:latin typeface="Cambria Math" charset="0"/>
                                </a:rPr>
                                <m:t>𝑖</m:t>
                              </m:r>
                            </m:sub>
                          </m:sSub>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𝑊</m:t>
                              </m:r>
                            </m:e>
                            <m:sub>
                              <m:r>
                                <a:rPr lang="en-US" sz="3200" b="0" i="1" smtClean="0">
                                  <a:latin typeface="Cambria Math" charset="0"/>
                                </a:rPr>
                                <m:t>𝑖</m:t>
                              </m:r>
                              <m:r>
                                <a:rPr lang="en-US" sz="3200" b="0" i="1" smtClean="0">
                                  <a:latin typeface="Cambria Math" charset="0"/>
                                </a:rPr>
                                <m:t>−2</m:t>
                              </m:r>
                            </m:sub>
                          </m:sSub>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𝑊</m:t>
                              </m:r>
                            </m:e>
                            <m:sub>
                              <m:r>
                                <a:rPr lang="en-US" sz="3200" b="0" i="1" smtClean="0">
                                  <a:latin typeface="Cambria Math" charset="0"/>
                                </a:rPr>
                                <m:t>𝑖</m:t>
                              </m:r>
                              <m:r>
                                <a:rPr lang="en-US" sz="3200" b="0" i="1" smtClean="0">
                                  <a:latin typeface="Cambria Math" charset="0"/>
                                </a:rPr>
                                <m:t>−1</m:t>
                              </m:r>
                            </m:sub>
                          </m:sSub>
                          <m:r>
                            <a:rPr lang="en-US" sz="3200" b="0" i="1" smtClean="0">
                              <a:latin typeface="Cambria Math" charset="0"/>
                            </a:rPr>
                            <m:t>)</m:t>
                          </m:r>
                        </m:e>
                      </m:nary>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3308794"/>
                <a:ext cx="8387103" cy="1344342"/>
              </a:xfrm>
              <a:prstGeom prst="rect">
                <a:avLst/>
              </a:prstGeom>
              <a:blipFill rotWithShape="0">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Language model examples</a:t>
            </a:r>
            <a:endParaRPr/>
          </a:p>
        </p:txBody>
      </p:sp>
      <p:sp>
        <p:nvSpPr>
          <p:cNvPr id="165" name="CustomShape 2"/>
          <p:cNvSpPr/>
          <p:nvPr/>
        </p:nvSpPr>
        <p:spPr>
          <a:xfrm>
            <a:off x="0" y="0"/>
            <a:ext cx="9143640" cy="456840"/>
          </a:xfrm>
          <a:prstGeom prst="rect">
            <a:avLst/>
          </a:prstGeom>
          <a:noFill/>
          <a:ln>
            <a:noFill/>
          </a:ln>
        </p:spPr>
      </p:sp>
      <p:sp>
        <p:nvSpPr>
          <p:cNvPr id="166" name="CustomShape 3"/>
          <p:cNvSpPr/>
          <p:nvPr/>
        </p:nvSpPr>
        <p:spPr>
          <a:xfrm>
            <a:off x="0" y="2057400"/>
            <a:ext cx="9143640" cy="360"/>
          </a:xfrm>
          <a:prstGeom prst="rect">
            <a:avLst/>
          </a:prstGeom>
          <a:noFill/>
          <a:ln>
            <a:noFill/>
          </a:ln>
        </p:spPr>
      </p:sp>
      <p:sp>
        <p:nvSpPr>
          <p:cNvPr id="167" name="TextShape 4"/>
          <p:cNvSpPr txBox="1"/>
          <p:nvPr/>
        </p:nvSpPr>
        <p:spPr>
          <a:xfrm>
            <a:off x="0" y="1271520"/>
            <a:ext cx="533160" cy="244080"/>
          </a:xfrm>
          <a:prstGeom prst="rect">
            <a:avLst/>
          </a:prstGeom>
        </p:spPr>
        <p:txBody>
          <a:bodyPr anchor="ctr"/>
          <a:lstStyle/>
          <a:p>
            <a:pPr>
              <a:lnSpc>
                <a:spcPct val="80000"/>
              </a:lnSpc>
            </a:pPr>
            <a:fld id="{8ED50380-E664-400A-BA72-4FDF52D8FE26}" type="slidenum">
              <a:rPr lang="en-US" sz="1200" b="1">
                <a:solidFill>
                  <a:srgbClr val="FFFFFF"/>
                </a:solidFill>
                <a:latin typeface="Arial"/>
                <a:ea typeface="新細明體"/>
              </a:rPr>
              <a:t>11</a:t>
            </a:fld>
            <a:endParaRPr/>
          </a:p>
        </p:txBody>
      </p:sp>
      <p:pic>
        <p:nvPicPr>
          <p:cNvPr id="168" name="圖片 2"/>
          <p:cNvPicPr/>
          <p:nvPr/>
        </p:nvPicPr>
        <p:blipFill>
          <a:blip r:embed="rId2"/>
          <a:srcRect l="142898" t="416015" r="1259516" b="486328"/>
          <a:stretch>
            <a:fillRect/>
          </a:stretch>
        </p:blipFill>
        <p:spPr>
          <a:xfrm>
            <a:off x="1259640" y="1628640"/>
            <a:ext cx="6624360" cy="5004000"/>
          </a:xfrm>
          <a:prstGeom prst="rect">
            <a:avLst/>
          </a:prstGeom>
          <a:ln>
            <a:noFill/>
          </a:ln>
        </p:spPr>
      </p:pic>
      <p:sp>
        <p:nvSpPr>
          <p:cNvPr id="170" name="CustomShape 6"/>
          <p:cNvSpPr/>
          <p:nvPr/>
        </p:nvSpPr>
        <p:spPr>
          <a:xfrm flipV="1">
            <a:off x="2195640" y="4219920"/>
            <a:ext cx="2088000" cy="17640"/>
          </a:xfrm>
          <a:prstGeom prst="straightConnector1">
            <a:avLst/>
          </a:prstGeom>
          <a:noFill/>
          <a:ln w="38160">
            <a:solidFill>
              <a:srgbClr val="FF0000"/>
            </a:solidFill>
            <a:round/>
            <a:tailEnd type="triangle" w="med" len="med"/>
          </a:ln>
        </p:spPr>
      </p:sp>
      <p:sp>
        <p:nvSpPr>
          <p:cNvPr id="171" name="CustomShape 7"/>
          <p:cNvSpPr/>
          <p:nvPr/>
        </p:nvSpPr>
        <p:spPr>
          <a:xfrm>
            <a:off x="4284000" y="4036320"/>
            <a:ext cx="280800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Probability in log scale</a:t>
            </a: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25" y="1536007"/>
            <a:ext cx="66198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 name="CustomShape 5"/>
          <p:cNvSpPr/>
          <p:nvPr/>
        </p:nvSpPr>
        <p:spPr>
          <a:xfrm>
            <a:off x="1475656" y="1759794"/>
            <a:ext cx="1079640" cy="4788000"/>
          </a:xfrm>
          <a:prstGeom prst="rect">
            <a:avLst/>
          </a:prstGeom>
          <a:noFill/>
          <a:ln w="28575">
            <a:solidFill>
              <a:srgbClr val="FF0000"/>
            </a:solidFill>
            <a:round/>
          </a:ln>
        </p:spPr>
        <p:txBody>
          <a:bodyPr/>
          <a:lstStyle/>
          <a:p>
            <a:endParaRPr lang="en-US" dirty="0"/>
          </a:p>
        </p:txBody>
      </p:sp>
      <p:sp>
        <p:nvSpPr>
          <p:cNvPr id="2" name="TextBox 1"/>
          <p:cNvSpPr txBox="1"/>
          <p:nvPr/>
        </p:nvSpPr>
        <p:spPr>
          <a:xfrm>
            <a:off x="45456" y="2513447"/>
            <a:ext cx="1430200" cy="461665"/>
          </a:xfrm>
          <a:prstGeom prst="rect">
            <a:avLst/>
          </a:prstGeom>
          <a:noFill/>
        </p:spPr>
        <p:txBody>
          <a:bodyPr wrap="none" rtlCol="0">
            <a:spAutoFit/>
          </a:bodyPr>
          <a:lstStyle/>
          <a:p>
            <a:r>
              <a:rPr lang="en-US" sz="2400" b="1" dirty="0" smtClean="0">
                <a:solidFill>
                  <a:srgbClr val="FF0000"/>
                </a:solidFill>
              </a:rPr>
              <a:t>log </a:t>
            </a:r>
            <a:r>
              <a:rPr lang="en-US" sz="2400" b="1" dirty="0" err="1" smtClean="0">
                <a:solidFill>
                  <a:srgbClr val="FF0000"/>
                </a:solidFill>
              </a:rPr>
              <a:t>Prob</a:t>
            </a:r>
            <a:endParaRPr lang="en-US" sz="2400" b="1" dirty="0">
              <a:solidFill>
                <a:srgbClr val="FF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Acoustic Model P(O|W)</a:t>
            </a:r>
            <a:endParaRPr/>
          </a:p>
        </p:txBody>
      </p:sp>
      <p:sp>
        <p:nvSpPr>
          <p:cNvPr id="173"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Model of a phone</a:t>
            </a:r>
            <a:endParaRPr dirty="0"/>
          </a:p>
        </p:txBody>
      </p:sp>
      <p:pic>
        <p:nvPicPr>
          <p:cNvPr id="174" name="圖片 10"/>
          <p:cNvPicPr/>
          <p:nvPr/>
        </p:nvPicPr>
        <p:blipFill>
          <a:blip r:embed="rId2"/>
          <a:stretch>
            <a:fillRect/>
          </a:stretch>
        </p:blipFill>
        <p:spPr>
          <a:xfrm>
            <a:off x="1500120" y="2392200"/>
            <a:ext cx="4871520" cy="2893680"/>
          </a:xfrm>
          <a:prstGeom prst="rect">
            <a:avLst/>
          </a:prstGeom>
          <a:ln>
            <a:noFill/>
          </a:ln>
        </p:spPr>
      </p:pic>
      <p:pic>
        <p:nvPicPr>
          <p:cNvPr id="175" name="Picture 3"/>
          <p:cNvPicPr/>
          <p:nvPr/>
        </p:nvPicPr>
        <p:blipFill>
          <a:blip r:embed="rId3"/>
          <a:stretch>
            <a:fillRect/>
          </a:stretch>
        </p:blipFill>
        <p:spPr>
          <a:xfrm>
            <a:off x="357120" y="5410080"/>
            <a:ext cx="6071760" cy="1090080"/>
          </a:xfrm>
          <a:prstGeom prst="rect">
            <a:avLst/>
          </a:prstGeom>
          <a:ln>
            <a:noFill/>
          </a:ln>
        </p:spPr>
      </p:pic>
      <p:sp>
        <p:nvSpPr>
          <p:cNvPr id="176" name="CustomShape 3"/>
          <p:cNvSpPr/>
          <p:nvPr/>
        </p:nvSpPr>
        <p:spPr>
          <a:xfrm>
            <a:off x="6572160" y="4286160"/>
            <a:ext cx="1928520" cy="639000"/>
          </a:xfrm>
          <a:prstGeom prst="rect">
            <a:avLst/>
          </a:prstGeom>
          <a:noFill/>
          <a:ln>
            <a:noFill/>
          </a:ln>
        </p:spPr>
        <p:txBody>
          <a:bodyPr lIns="90000" tIns="45000" rIns="90000" bIns="45000"/>
          <a:lstStyle/>
          <a:p>
            <a:pPr>
              <a:lnSpc>
                <a:spcPct val="100000"/>
              </a:lnSpc>
            </a:pPr>
            <a:r>
              <a:rPr lang="en-US">
                <a:solidFill>
                  <a:srgbClr val="000000"/>
                </a:solidFill>
                <a:latin typeface="Arial"/>
                <a:ea typeface="新細明體"/>
              </a:rPr>
              <a:t>Gaussian Mixture Model</a:t>
            </a:r>
            <a:endParaRPr/>
          </a:p>
        </p:txBody>
      </p:sp>
      <p:sp>
        <p:nvSpPr>
          <p:cNvPr id="177" name="CustomShape 4"/>
          <p:cNvSpPr/>
          <p:nvPr/>
        </p:nvSpPr>
        <p:spPr>
          <a:xfrm>
            <a:off x="6572160" y="3143160"/>
            <a:ext cx="2071440" cy="364680"/>
          </a:xfrm>
          <a:prstGeom prst="rect">
            <a:avLst/>
          </a:prstGeom>
          <a:noFill/>
          <a:ln>
            <a:noFill/>
          </a:ln>
        </p:spPr>
        <p:txBody>
          <a:bodyPr lIns="90000" tIns="45000" rIns="90000" bIns="45000"/>
          <a:lstStyle/>
          <a:p>
            <a:pPr>
              <a:lnSpc>
                <a:spcPct val="100000"/>
              </a:lnSpc>
            </a:pPr>
            <a:r>
              <a:rPr lang="en-US">
                <a:solidFill>
                  <a:srgbClr val="000000"/>
                </a:solidFill>
                <a:latin typeface="Arial"/>
                <a:ea typeface="新細明體"/>
              </a:rPr>
              <a:t>Markov Model</a:t>
            </a:r>
            <a:endParaRPr/>
          </a:p>
        </p:txBody>
      </p:sp>
      <p:sp>
        <p:nvSpPr>
          <p:cNvPr id="178" name="TextShape 5"/>
          <p:cNvSpPr txBox="1"/>
          <p:nvPr/>
        </p:nvSpPr>
        <p:spPr>
          <a:xfrm>
            <a:off x="0" y="1271520"/>
            <a:ext cx="533160" cy="244080"/>
          </a:xfrm>
          <a:prstGeom prst="rect">
            <a:avLst/>
          </a:prstGeom>
        </p:spPr>
        <p:txBody>
          <a:bodyPr anchor="ctr"/>
          <a:lstStyle/>
          <a:p>
            <a:pPr>
              <a:lnSpc>
                <a:spcPct val="80000"/>
              </a:lnSpc>
            </a:pPr>
            <a:fld id="{0724C60B-D88D-4EB5-B68B-70A7B3A18CD9}" type="slidenum">
              <a:rPr lang="en-US" sz="1200" b="1">
                <a:solidFill>
                  <a:srgbClr val="FFFFFF"/>
                </a:solidFill>
                <a:latin typeface="Arial"/>
                <a:ea typeface="新細明體"/>
              </a:rPr>
              <a:t>12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Lexicon</a:t>
            </a:r>
            <a:endParaRPr/>
          </a:p>
        </p:txBody>
      </p:sp>
      <p:sp>
        <p:nvSpPr>
          <p:cNvPr id="226" name="CustomShape 2"/>
          <p:cNvSpPr/>
          <p:nvPr/>
        </p:nvSpPr>
        <p:spPr>
          <a:xfrm>
            <a:off x="0" y="0"/>
            <a:ext cx="9143640" cy="456840"/>
          </a:xfrm>
          <a:prstGeom prst="rect">
            <a:avLst/>
          </a:prstGeom>
          <a:noFill/>
          <a:ln>
            <a:noFill/>
          </a:ln>
        </p:spPr>
      </p:sp>
      <p:sp>
        <p:nvSpPr>
          <p:cNvPr id="227" name="CustomShape 3"/>
          <p:cNvSpPr/>
          <p:nvPr/>
        </p:nvSpPr>
        <p:spPr>
          <a:xfrm>
            <a:off x="0" y="2057400"/>
            <a:ext cx="9143640" cy="360"/>
          </a:xfrm>
          <a:prstGeom prst="rect">
            <a:avLst/>
          </a:prstGeom>
          <a:noFill/>
          <a:ln>
            <a:noFill/>
          </a:ln>
        </p:spPr>
      </p:sp>
      <p:sp>
        <p:nvSpPr>
          <p:cNvPr id="228" name="TextShape 4"/>
          <p:cNvSpPr txBox="1"/>
          <p:nvPr/>
        </p:nvSpPr>
        <p:spPr>
          <a:xfrm>
            <a:off x="0" y="1271520"/>
            <a:ext cx="533160" cy="244080"/>
          </a:xfrm>
          <a:prstGeom prst="rect">
            <a:avLst/>
          </a:prstGeom>
        </p:spPr>
        <p:txBody>
          <a:bodyPr anchor="ctr"/>
          <a:lstStyle/>
          <a:p>
            <a:pPr>
              <a:lnSpc>
                <a:spcPct val="80000"/>
              </a:lnSpc>
            </a:pPr>
            <a:fld id="{40D4B0DA-16ED-4AA5-A589-50179669D461}" type="slidenum">
              <a:rPr lang="en-US" sz="1200" b="1">
                <a:solidFill>
                  <a:srgbClr val="FFFFFF"/>
                </a:solidFill>
                <a:latin typeface="Arial"/>
                <a:ea typeface="新細明體"/>
              </a:rPr>
              <a:t>13</a:t>
            </a:fld>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56792"/>
            <a:ext cx="77724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zh-TW" altLang="en-US" sz="4400" b="1" kern="1200" dirty="0" smtClean="0">
                <a:solidFill>
                  <a:srgbClr val="CC4757"/>
                </a:solidFill>
                <a:latin typeface="Microsoft JhengHei" charset="-120"/>
                <a:ea typeface="Microsoft JhengHei" charset="-120"/>
                <a:cs typeface="Microsoft JhengHei" charset="-120"/>
              </a:rPr>
              <a:t>語音辨識系統</a:t>
            </a:r>
            <a:endParaRPr lang="en-US" sz="4400" b="1" kern="1200" dirty="0">
              <a:solidFill>
                <a:srgbClr val="CC4757"/>
              </a:solidFill>
              <a:latin typeface="Microsoft JhengHei" charset="-120"/>
              <a:ea typeface="Microsoft JhengHei" charset="-120"/>
              <a:cs typeface="Microsoft JhengHei" charset="-120"/>
            </a:endParaRPr>
          </a:p>
        </p:txBody>
      </p:sp>
      <p:sp>
        <p:nvSpPr>
          <p:cNvPr id="31" name="CustomShape 2"/>
          <p:cNvSpPr/>
          <p:nvPr/>
        </p:nvSpPr>
        <p:spPr>
          <a:xfrm>
            <a:off x="1886040" y="2565248"/>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smtClean="0">
                <a:solidFill>
                  <a:srgbClr val="000000"/>
                </a:solidFill>
                <a:latin typeface="Microsoft JhengHei" charset="-120"/>
                <a:ea typeface="Microsoft JhengHei" charset="-120"/>
                <a:cs typeface="Microsoft JhengHei" charset="-120"/>
              </a:rPr>
              <a:t>Front-end</a:t>
            </a:r>
            <a:r>
              <a:rPr lang="en-US" dirty="0">
                <a:latin typeface="Microsoft JhengHei" charset="-120"/>
                <a:ea typeface="Microsoft JhengHei" charset="-120"/>
                <a:cs typeface="Microsoft JhengHei" charset="-120"/>
              </a:rPr>
              <a:t> </a:t>
            </a:r>
            <a:r>
              <a:rPr lang="en-US" sz="1300" b="1" smtClean="0">
                <a:solidFill>
                  <a:srgbClr val="000000"/>
                </a:solidFill>
                <a:latin typeface="Microsoft JhengHei" charset="-120"/>
                <a:ea typeface="Microsoft JhengHei" charset="-120"/>
                <a:cs typeface="Microsoft JhengHei" charset="-120"/>
              </a:rPr>
              <a:t>Signal </a:t>
            </a:r>
            <a:endParaRPr lang="en-US" sz="1300" b="1" dirty="0" smtClean="0">
              <a:solidFill>
                <a:srgbClr val="000000"/>
              </a:solidFill>
              <a:latin typeface="Microsoft JhengHei" charset="-120"/>
              <a:ea typeface="Microsoft JhengHei" charset="-120"/>
              <a:cs typeface="Microsoft JhengHei" charset="-120"/>
            </a:endParaRPr>
          </a:p>
          <a:p>
            <a:pPr algn="ctr">
              <a:lnSpc>
                <a:spcPct val="100000"/>
              </a:lnSpc>
            </a:pPr>
            <a:r>
              <a:rPr lang="en-US" sz="1300" b="1" dirty="0" smtClean="0">
                <a:solidFill>
                  <a:srgbClr val="000000"/>
                </a:solidFill>
                <a:latin typeface="Microsoft JhengHei" charset="-120"/>
                <a:ea typeface="Microsoft JhengHei" charset="-120"/>
                <a:cs typeface="Microsoft JhengHei" charset="-120"/>
              </a:rPr>
              <a:t>Processing</a:t>
            </a:r>
            <a:endParaRPr dirty="0">
              <a:latin typeface="Microsoft JhengHei" charset="-120"/>
              <a:ea typeface="Microsoft JhengHei" charset="-120"/>
              <a:cs typeface="Microsoft JhengHei" charset="-120"/>
            </a:endParaRPr>
          </a:p>
        </p:txBody>
      </p:sp>
      <p:sp>
        <p:nvSpPr>
          <p:cNvPr id="32" name="Line 3"/>
          <p:cNvSpPr/>
          <p:nvPr/>
        </p:nvSpPr>
        <p:spPr>
          <a:xfrm>
            <a:off x="1540800" y="2866568"/>
            <a:ext cx="344880" cy="0"/>
          </a:xfrm>
          <a:prstGeom prst="line">
            <a:avLst/>
          </a:prstGeom>
          <a:ln w="12600">
            <a:solidFill>
              <a:srgbClr val="000000"/>
            </a:solidFill>
            <a:round/>
            <a:tailEnd type="stealth" w="med" len="lg"/>
          </a:ln>
        </p:spPr>
      </p:sp>
      <p:sp>
        <p:nvSpPr>
          <p:cNvPr id="33" name="Line 4"/>
          <p:cNvSpPr/>
          <p:nvPr/>
        </p:nvSpPr>
        <p:spPr>
          <a:xfrm>
            <a:off x="3419872" y="2909408"/>
            <a:ext cx="770040" cy="0"/>
          </a:xfrm>
          <a:prstGeom prst="line">
            <a:avLst/>
          </a:prstGeom>
          <a:ln w="12600">
            <a:solidFill>
              <a:srgbClr val="000000"/>
            </a:solidFill>
            <a:round/>
            <a:tailEnd type="stealth" w="med" len="lg"/>
          </a:ln>
        </p:spPr>
        <p:txBody>
          <a:bodyPr/>
          <a:lstStyle/>
          <a:p>
            <a:endParaRPr lang="en-US" dirty="0"/>
          </a:p>
        </p:txBody>
      </p:sp>
      <p:sp>
        <p:nvSpPr>
          <p:cNvPr id="34" name="Line 5"/>
          <p:cNvSpPr/>
          <p:nvPr/>
        </p:nvSpPr>
        <p:spPr>
          <a:xfrm>
            <a:off x="5758200" y="2907968"/>
            <a:ext cx="1209600" cy="0"/>
          </a:xfrm>
          <a:prstGeom prst="line">
            <a:avLst/>
          </a:prstGeom>
          <a:ln w="12600">
            <a:solidFill>
              <a:srgbClr val="000000"/>
            </a:solidFill>
            <a:round/>
            <a:tailEnd type="stealth" w="med" len="lg"/>
          </a:ln>
        </p:spPr>
        <p:txBody>
          <a:bodyPr/>
          <a:lstStyle/>
          <a:p>
            <a:endParaRPr lang="en-US" dirty="0"/>
          </a:p>
        </p:txBody>
      </p:sp>
      <p:pic>
        <p:nvPicPr>
          <p:cNvPr id="36" name="Picture 11"/>
          <p:cNvPicPr/>
          <p:nvPr/>
        </p:nvPicPr>
        <p:blipFill>
          <a:blip r:embed="rId3"/>
          <a:srcRect r="50370"/>
          <a:stretch>
            <a:fillRect/>
          </a:stretch>
        </p:blipFill>
        <p:spPr>
          <a:xfrm>
            <a:off x="611560" y="2755688"/>
            <a:ext cx="942840" cy="221760"/>
          </a:xfrm>
          <a:prstGeom prst="rect">
            <a:avLst/>
          </a:prstGeom>
          <a:ln>
            <a:noFill/>
          </a:ln>
        </p:spPr>
      </p:pic>
      <p:sp>
        <p:nvSpPr>
          <p:cNvPr id="37" name="CustomShape 7"/>
          <p:cNvSpPr/>
          <p:nvPr/>
        </p:nvSpPr>
        <p:spPr>
          <a:xfrm>
            <a:off x="3371400" y="3555080"/>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dirty="0">
                <a:solidFill>
                  <a:srgbClr val="000000"/>
                </a:solidFill>
                <a:latin typeface="Microsoft JhengHei" charset="-120"/>
                <a:ea typeface="Microsoft JhengHei" charset="-120"/>
                <a:cs typeface="Microsoft JhengHei" charset="-120"/>
              </a:rPr>
              <a:t>Acoustic</a:t>
            </a:r>
          </a:p>
          <a:p>
            <a:pPr algn="ctr"/>
            <a:r>
              <a:rPr lang="en-US" sz="1300" b="1" dirty="0">
                <a:solidFill>
                  <a:srgbClr val="000000"/>
                </a:solidFill>
                <a:latin typeface="Microsoft JhengHei" charset="-120"/>
                <a:ea typeface="Microsoft JhengHei" charset="-120"/>
                <a:cs typeface="Microsoft JhengHei" charset="-120"/>
              </a:rPr>
              <a:t>Model</a:t>
            </a:r>
          </a:p>
        </p:txBody>
      </p:sp>
      <p:sp>
        <p:nvSpPr>
          <p:cNvPr id="38" name="CustomShape 8"/>
          <p:cNvSpPr/>
          <p:nvPr/>
        </p:nvSpPr>
        <p:spPr>
          <a:xfrm>
            <a:off x="4426920" y="3517808"/>
            <a:ext cx="846720" cy="761760"/>
          </a:xfrm>
          <a:prstGeom prst="can">
            <a:avLst>
              <a:gd name="adj" fmla="val 25000"/>
            </a:avLst>
          </a:prstGeom>
          <a:solidFill>
            <a:srgbClr val="CCECFF"/>
          </a:solidFill>
          <a:ln w="9360">
            <a:solidFill>
              <a:srgbClr val="000000"/>
            </a:solidFill>
            <a:round/>
          </a:ln>
        </p:spPr>
      </p:sp>
      <p:sp>
        <p:nvSpPr>
          <p:cNvPr id="39" name="CustomShape 9"/>
          <p:cNvSpPr/>
          <p:nvPr/>
        </p:nvSpPr>
        <p:spPr>
          <a:xfrm>
            <a:off x="4509720" y="3860000"/>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Lexicon</a:t>
            </a:r>
            <a:endParaRPr dirty="0">
              <a:latin typeface="Microsoft JhengHei" charset="-120"/>
              <a:ea typeface="Microsoft JhengHei" charset="-120"/>
              <a:cs typeface="Microsoft JhengHei" charset="-120"/>
            </a:endParaRPr>
          </a:p>
        </p:txBody>
      </p:sp>
      <p:sp>
        <p:nvSpPr>
          <p:cNvPr id="40" name="Line 10"/>
          <p:cNvSpPr/>
          <p:nvPr/>
        </p:nvSpPr>
        <p:spPr>
          <a:xfrm flipV="1">
            <a:off x="4845600" y="3234848"/>
            <a:ext cx="0" cy="381240"/>
          </a:xfrm>
          <a:prstGeom prst="line">
            <a:avLst/>
          </a:prstGeom>
          <a:ln w="12600">
            <a:solidFill>
              <a:srgbClr val="000000"/>
            </a:solidFill>
            <a:round/>
            <a:tailEnd type="stealth" w="med" len="lg"/>
          </a:ln>
        </p:spPr>
      </p:sp>
      <p:sp>
        <p:nvSpPr>
          <p:cNvPr id="42" name="CustomShape 12"/>
          <p:cNvSpPr/>
          <p:nvPr/>
        </p:nvSpPr>
        <p:spPr>
          <a:xfrm>
            <a:off x="3461712" y="2420888"/>
            <a:ext cx="678240" cy="47268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Feature</a:t>
            </a:r>
          </a:p>
          <a:p>
            <a:pPr algn="ctr">
              <a:lnSpc>
                <a:spcPct val="50000"/>
              </a:lnSpc>
            </a:pP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Vectors</a:t>
            </a:r>
            <a:endParaRPr dirty="0">
              <a:latin typeface="Microsoft JhengHei" charset="-120"/>
              <a:ea typeface="Microsoft JhengHei" charset="-120"/>
              <a:cs typeface="Microsoft JhengHei" charset="-120"/>
            </a:endParaRPr>
          </a:p>
        </p:txBody>
      </p:sp>
      <p:sp>
        <p:nvSpPr>
          <p:cNvPr id="43" name="CustomShape 13"/>
          <p:cNvSpPr/>
          <p:nvPr/>
        </p:nvSpPr>
        <p:spPr>
          <a:xfrm>
            <a:off x="4222240" y="2503328"/>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44" name="CustomShape 14"/>
          <p:cNvSpPr/>
          <p:nvPr/>
        </p:nvSpPr>
        <p:spPr>
          <a:xfrm>
            <a:off x="6084168" y="2420888"/>
            <a:ext cx="747000" cy="48204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Output</a:t>
            </a:r>
          </a:p>
          <a:p>
            <a:pPr algn="ctr">
              <a:lnSpc>
                <a:spcPct val="50000"/>
              </a:lnSpc>
            </a:pPr>
            <a:r>
              <a:rPr lang="en-US" sz="1300" b="1" dirty="0" smtClean="0">
                <a:solidFill>
                  <a:srgbClr val="000000"/>
                </a:solidFill>
                <a:latin typeface="Microsoft JhengHei" charset="-120"/>
                <a:ea typeface="Microsoft JhengHei" charset="-120"/>
                <a:cs typeface="Microsoft JhengHei" charset="-120"/>
              </a:rPr>
              <a:t> </a:t>
            </a: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Sentence</a:t>
            </a:r>
            <a:endParaRPr dirty="0">
              <a:latin typeface="Microsoft JhengHei" charset="-120"/>
              <a:ea typeface="Microsoft JhengHei" charset="-120"/>
              <a:cs typeface="Microsoft JhengHei" charset="-120"/>
            </a:endParaRPr>
          </a:p>
        </p:txBody>
      </p:sp>
      <p:sp>
        <p:nvSpPr>
          <p:cNvPr id="45" name="CustomShape 15"/>
          <p:cNvSpPr/>
          <p:nvPr/>
        </p:nvSpPr>
        <p:spPr>
          <a:xfrm>
            <a:off x="1056600" y="3553280"/>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Speech</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46" name="CustomShape 16"/>
          <p:cNvSpPr/>
          <p:nvPr/>
        </p:nvSpPr>
        <p:spPr>
          <a:xfrm>
            <a:off x="2216520" y="3551840"/>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Acoustic</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Training</a:t>
            </a:r>
            <a:endParaRPr dirty="0">
              <a:latin typeface="Microsoft JhengHei" charset="-120"/>
              <a:ea typeface="Microsoft JhengHei" charset="-120"/>
              <a:cs typeface="Microsoft JhengHei" charset="-120"/>
            </a:endParaRPr>
          </a:p>
        </p:txBody>
      </p:sp>
      <p:sp>
        <p:nvSpPr>
          <p:cNvPr id="47" name="Line 17"/>
          <p:cNvSpPr/>
          <p:nvPr/>
        </p:nvSpPr>
        <p:spPr>
          <a:xfrm>
            <a:off x="1908360" y="3822368"/>
            <a:ext cx="307800" cy="0"/>
          </a:xfrm>
          <a:prstGeom prst="line">
            <a:avLst/>
          </a:prstGeom>
          <a:ln w="9360">
            <a:solidFill>
              <a:srgbClr val="000000"/>
            </a:solidFill>
            <a:round/>
            <a:tailEnd type="stealth" w="lg" len="lg"/>
          </a:ln>
        </p:spPr>
      </p:sp>
      <p:sp>
        <p:nvSpPr>
          <p:cNvPr id="48" name="Line 18"/>
          <p:cNvSpPr/>
          <p:nvPr/>
        </p:nvSpPr>
        <p:spPr>
          <a:xfrm>
            <a:off x="3063240" y="3822368"/>
            <a:ext cx="308160" cy="0"/>
          </a:xfrm>
          <a:prstGeom prst="line">
            <a:avLst/>
          </a:prstGeom>
          <a:ln w="9360">
            <a:solidFill>
              <a:srgbClr val="000000"/>
            </a:solidFill>
            <a:round/>
            <a:tailEnd type="stealth" w="lg" len="lg"/>
          </a:ln>
        </p:spPr>
      </p:sp>
      <p:sp>
        <p:nvSpPr>
          <p:cNvPr id="49" name="CustomShape 19"/>
          <p:cNvSpPr/>
          <p:nvPr/>
        </p:nvSpPr>
        <p:spPr>
          <a:xfrm>
            <a:off x="6660000" y="3517808"/>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Construction</a:t>
            </a:r>
            <a:endParaRPr dirty="0">
              <a:latin typeface="Microsoft JhengHei" charset="-120"/>
              <a:ea typeface="Microsoft JhengHei" charset="-120"/>
              <a:cs typeface="Microsoft JhengHei" charset="-120"/>
            </a:endParaRPr>
          </a:p>
        </p:txBody>
      </p:sp>
      <p:sp>
        <p:nvSpPr>
          <p:cNvPr id="50" name="CustomShape 20"/>
          <p:cNvSpPr/>
          <p:nvPr/>
        </p:nvSpPr>
        <p:spPr>
          <a:xfrm>
            <a:off x="8084280" y="3517808"/>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Text</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57" name="Line 27"/>
          <p:cNvSpPr/>
          <p:nvPr/>
        </p:nvSpPr>
        <p:spPr>
          <a:xfrm flipH="1">
            <a:off x="6351840" y="3822368"/>
            <a:ext cx="307800" cy="0"/>
          </a:xfrm>
          <a:prstGeom prst="line">
            <a:avLst/>
          </a:prstGeom>
          <a:ln w="9360">
            <a:solidFill>
              <a:srgbClr val="000000"/>
            </a:solidFill>
            <a:round/>
            <a:tailEnd type="stealth" w="lg" len="lg"/>
          </a:ln>
        </p:spPr>
      </p:sp>
      <p:sp>
        <p:nvSpPr>
          <p:cNvPr id="58" name="Line 28"/>
          <p:cNvSpPr/>
          <p:nvPr/>
        </p:nvSpPr>
        <p:spPr>
          <a:xfrm flipH="1">
            <a:off x="7731180" y="3822368"/>
            <a:ext cx="307800" cy="0"/>
          </a:xfrm>
          <a:prstGeom prst="line">
            <a:avLst/>
          </a:prstGeom>
          <a:ln w="9360">
            <a:solidFill>
              <a:srgbClr val="000000"/>
            </a:solidFill>
            <a:round/>
            <a:tailEnd type="stealth" w="lg" len="lg"/>
          </a:ln>
        </p:spPr>
        <p:txBody>
          <a:bodyPr/>
          <a:lstStyle/>
          <a:p>
            <a:endParaRPr lang="en-US"/>
          </a:p>
        </p:txBody>
      </p:sp>
      <p:sp>
        <p:nvSpPr>
          <p:cNvPr id="59" name="CustomShape 29"/>
          <p:cNvSpPr/>
          <p:nvPr/>
        </p:nvSpPr>
        <p:spPr>
          <a:xfrm>
            <a:off x="5472720" y="3500168"/>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p:txBody>
      </p:sp>
      <p:sp>
        <p:nvSpPr>
          <p:cNvPr id="61" name="CustomShape 31"/>
          <p:cNvSpPr/>
          <p:nvPr/>
        </p:nvSpPr>
        <p:spPr>
          <a:xfrm>
            <a:off x="611560" y="2455808"/>
            <a:ext cx="1154520" cy="274320"/>
          </a:xfrm>
          <a:prstGeom prst="rect">
            <a:avLst/>
          </a:prstGeom>
          <a:noFill/>
          <a:ln>
            <a:noFill/>
          </a:ln>
        </p:spPr>
        <p:txBody>
          <a:bodyPr wrap="none" lIns="92160" tIns="46080" rIns="92160" bIns="46080" anchor="ctr"/>
          <a:lstStyle/>
          <a:p>
            <a:pPr>
              <a:lnSpc>
                <a:spcPct val="100000"/>
              </a:lnSpc>
            </a:pPr>
            <a:r>
              <a:rPr lang="en-US" sz="1200" b="1" dirty="0">
                <a:solidFill>
                  <a:srgbClr val="000000"/>
                </a:solidFill>
                <a:latin typeface="Microsoft JhengHei" charset="-120"/>
                <a:ea typeface="Microsoft JhengHei" charset="-120"/>
                <a:cs typeface="Microsoft JhengHei" charset="-120"/>
              </a:rPr>
              <a:t>Input Speech</a:t>
            </a:r>
            <a:endParaRPr dirty="0">
              <a:latin typeface="Microsoft JhengHei" charset="-120"/>
              <a:ea typeface="Microsoft JhengHei" charset="-120"/>
              <a:cs typeface="Microsoft JhengHei" charset="-120"/>
            </a:endParaRPr>
          </a:p>
        </p:txBody>
      </p:sp>
      <p:pic>
        <p:nvPicPr>
          <p:cNvPr id="64" name="圖片 265"/>
          <p:cNvPicPr/>
          <p:nvPr/>
        </p:nvPicPr>
        <p:blipFill>
          <a:blip r:embed="rId4"/>
          <a:stretch>
            <a:fillRect/>
          </a:stretch>
        </p:blipFill>
        <p:spPr>
          <a:xfrm>
            <a:off x="4038480" y="2420888"/>
            <a:ext cx="584280" cy="482760"/>
          </a:xfrm>
          <a:prstGeom prst="rect">
            <a:avLst/>
          </a:prstGeom>
          <a:ln>
            <a:noFill/>
          </a:ln>
        </p:spPr>
      </p:pic>
      <p:sp>
        <p:nvSpPr>
          <p:cNvPr id="65" name="TextBox 64"/>
          <p:cNvSpPr txBox="1"/>
          <p:nvPr/>
        </p:nvSpPr>
        <p:spPr>
          <a:xfrm>
            <a:off x="6993360" y="2730128"/>
            <a:ext cx="646331" cy="369332"/>
          </a:xfrm>
          <a:prstGeom prst="rect">
            <a:avLst/>
          </a:prstGeom>
          <a:noFill/>
        </p:spPr>
        <p:txBody>
          <a:bodyPr wrap="none" rtlCol="0">
            <a:spAutoFit/>
          </a:bodyPr>
          <a:lstStyle/>
          <a:p>
            <a:r>
              <a:rPr lang="zh-TW" altLang="en-US" smtClean="0"/>
              <a:t>今天</a:t>
            </a:r>
            <a:endParaRPr lang="en-US" dirty="0"/>
          </a:p>
        </p:txBody>
      </p:sp>
      <p:sp>
        <p:nvSpPr>
          <p:cNvPr id="66" name="TextBox 65"/>
          <p:cNvSpPr txBox="1"/>
          <p:nvPr/>
        </p:nvSpPr>
        <p:spPr>
          <a:xfrm>
            <a:off x="323528" y="1754763"/>
            <a:ext cx="8679684" cy="461665"/>
          </a:xfrm>
          <a:prstGeom prst="rect">
            <a:avLst/>
          </a:prstGeom>
          <a:noFill/>
        </p:spPr>
        <p:txBody>
          <a:bodyPr wrap="none" rtlCol="0">
            <a:spAutoFit/>
          </a:bodyPr>
          <a:lstStyle/>
          <a:p>
            <a:pPr marL="342900" indent="-342900">
              <a:buFont typeface="Arial" charset="0"/>
              <a:buChar char="•"/>
            </a:pPr>
            <a:r>
              <a:rPr lang="en-US" sz="2400" dirty="0" smtClean="0"/>
              <a:t>Conventional ASR (Automatic Speech Recognition) system:</a:t>
            </a:r>
          </a:p>
        </p:txBody>
      </p:sp>
      <p:sp>
        <p:nvSpPr>
          <p:cNvPr id="67" name="TextBox 66"/>
          <p:cNvSpPr txBox="1"/>
          <p:nvPr/>
        </p:nvSpPr>
        <p:spPr>
          <a:xfrm>
            <a:off x="430113" y="5013176"/>
            <a:ext cx="5222007" cy="461665"/>
          </a:xfrm>
          <a:prstGeom prst="rect">
            <a:avLst/>
          </a:prstGeom>
          <a:noFill/>
        </p:spPr>
        <p:txBody>
          <a:bodyPr wrap="none" rtlCol="0">
            <a:spAutoFit/>
          </a:bodyPr>
          <a:lstStyle/>
          <a:p>
            <a:pPr marL="342900" indent="-342900">
              <a:buFont typeface="Arial" charset="0"/>
              <a:buChar char="•"/>
            </a:pPr>
            <a:r>
              <a:rPr lang="en-US" sz="2400" dirty="0" smtClean="0"/>
              <a:t>Deep learning based ASR system </a:t>
            </a:r>
          </a:p>
        </p:txBody>
      </p:sp>
      <p:sp>
        <p:nvSpPr>
          <p:cNvPr id="70" name="Line 24"/>
          <p:cNvSpPr/>
          <p:nvPr/>
        </p:nvSpPr>
        <p:spPr>
          <a:xfrm flipV="1">
            <a:off x="3851920" y="3441576"/>
            <a:ext cx="0" cy="195120"/>
          </a:xfrm>
          <a:prstGeom prst="line">
            <a:avLst/>
          </a:prstGeom>
          <a:ln w="9360">
            <a:solidFill>
              <a:srgbClr val="000000"/>
            </a:solidFill>
            <a:round/>
          </a:ln>
        </p:spPr>
      </p:sp>
      <p:sp>
        <p:nvSpPr>
          <p:cNvPr id="71" name="Line 25"/>
          <p:cNvSpPr/>
          <p:nvPr/>
        </p:nvSpPr>
        <p:spPr>
          <a:xfrm>
            <a:off x="3851920" y="3441576"/>
            <a:ext cx="615960" cy="0"/>
          </a:xfrm>
          <a:prstGeom prst="line">
            <a:avLst/>
          </a:prstGeom>
          <a:ln w="9360">
            <a:solidFill>
              <a:srgbClr val="000000"/>
            </a:solidFill>
            <a:round/>
          </a:ln>
        </p:spPr>
      </p:sp>
      <p:sp>
        <p:nvSpPr>
          <p:cNvPr id="72" name="Line 30"/>
          <p:cNvSpPr/>
          <p:nvPr/>
        </p:nvSpPr>
        <p:spPr>
          <a:xfrm flipV="1">
            <a:off x="4467880" y="3212976"/>
            <a:ext cx="0" cy="228600"/>
          </a:xfrm>
          <a:prstGeom prst="line">
            <a:avLst/>
          </a:prstGeom>
          <a:ln w="9360">
            <a:solidFill>
              <a:srgbClr val="000000"/>
            </a:solidFill>
            <a:round/>
            <a:tailEnd type="stealth" w="lg" len="lg"/>
          </a:ln>
        </p:spPr>
      </p:sp>
      <p:sp>
        <p:nvSpPr>
          <p:cNvPr id="73" name="Line 22"/>
          <p:cNvSpPr/>
          <p:nvPr/>
        </p:nvSpPr>
        <p:spPr>
          <a:xfrm flipV="1">
            <a:off x="5382752" y="3147794"/>
            <a:ext cx="0" cy="245168"/>
          </a:xfrm>
          <a:prstGeom prst="line">
            <a:avLst/>
          </a:prstGeom>
          <a:ln w="9360">
            <a:solidFill>
              <a:srgbClr val="000000"/>
            </a:solidFill>
            <a:round/>
            <a:tailEnd type="stealth" w="lg" len="lg"/>
          </a:ln>
        </p:spPr>
      </p:sp>
      <p:sp>
        <p:nvSpPr>
          <p:cNvPr id="74" name="Line 23"/>
          <p:cNvSpPr/>
          <p:nvPr/>
        </p:nvSpPr>
        <p:spPr>
          <a:xfrm>
            <a:off x="5382752" y="3395128"/>
            <a:ext cx="522720" cy="0"/>
          </a:xfrm>
          <a:prstGeom prst="line">
            <a:avLst/>
          </a:prstGeom>
          <a:ln w="9360">
            <a:solidFill>
              <a:srgbClr val="000000"/>
            </a:solidFill>
            <a:round/>
          </a:ln>
        </p:spPr>
        <p:txBody>
          <a:bodyPr/>
          <a:lstStyle/>
          <a:p>
            <a:endParaRPr lang="en-US" dirty="0"/>
          </a:p>
        </p:txBody>
      </p:sp>
      <p:sp>
        <p:nvSpPr>
          <p:cNvPr id="75" name="Line 26"/>
          <p:cNvSpPr/>
          <p:nvPr/>
        </p:nvSpPr>
        <p:spPr>
          <a:xfrm>
            <a:off x="5890048" y="3395128"/>
            <a:ext cx="0" cy="180720"/>
          </a:xfrm>
          <a:prstGeom prst="line">
            <a:avLst/>
          </a:prstGeom>
          <a:ln w="9360">
            <a:solidFill>
              <a:srgbClr val="000000"/>
            </a:solidFill>
            <a:round/>
          </a:ln>
        </p:spPr>
      </p:sp>
      <p:sp>
        <p:nvSpPr>
          <p:cNvPr id="76"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5</a:t>
            </a:r>
            <a:endParaRPr dirty="0"/>
          </a:p>
        </p:txBody>
      </p:sp>
    </p:spTree>
    <p:extLst>
      <p:ext uri="{BB962C8B-B14F-4D97-AF65-F5344CB8AC3E}">
        <p14:creationId xmlns:p14="http://schemas.microsoft.com/office/powerpoint/2010/main" val="56206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1371600" y="1600200"/>
            <a:ext cx="7619760" cy="990360"/>
          </a:xfrm>
          <a:prstGeom prst="rect">
            <a:avLst/>
          </a:prstGeom>
        </p:spPr>
        <p:txBody>
          <a:bodyPr anchor="ctr"/>
          <a:lstStyle/>
          <a:p>
            <a:pPr>
              <a:lnSpc>
                <a:spcPct val="100000"/>
              </a:lnSpc>
            </a:pPr>
            <a:r>
              <a:rPr lang="en-US" altLang="zh-TW" sz="4400" dirty="0" smtClean="0">
                <a:solidFill>
                  <a:srgbClr val="FFFFFF"/>
                </a:solidFill>
                <a:latin typeface="Tw Cen MT"/>
              </a:rPr>
              <a:t>Linux and Bash </a:t>
            </a:r>
            <a:r>
              <a:rPr lang="zh-TW" sz="4400" dirty="0" smtClean="0">
                <a:solidFill>
                  <a:srgbClr val="FFFFFF"/>
                </a:solidFill>
                <a:latin typeface="Tw Cen MT"/>
              </a:rPr>
              <a:t>Introduction</a:t>
            </a:r>
            <a:endParaRPr dirty="0"/>
          </a:p>
        </p:txBody>
      </p:sp>
      <p:sp>
        <p:nvSpPr>
          <p:cNvPr id="268" name="TextShape 2"/>
          <p:cNvSpPr txBox="1"/>
          <p:nvPr/>
        </p:nvSpPr>
        <p:spPr>
          <a:xfrm>
            <a:off x="0" y="1752480"/>
            <a:ext cx="1294920" cy="701280"/>
          </a:xfrm>
          <a:prstGeom prst="rect">
            <a:avLst/>
          </a:prstGeom>
        </p:spPr>
        <p:txBody>
          <a:bodyPr anchor="ctr"/>
          <a:lstStyle/>
          <a:p>
            <a:pPr>
              <a:lnSpc>
                <a:spcPct val="100000"/>
              </a:lnSpc>
            </a:pPr>
            <a:fld id="{1B69E2C1-EE4A-4426-A25F-83A75FF234AD}" type="slidenum">
              <a:rPr lang="en-US" sz="2400" b="1">
                <a:solidFill>
                  <a:srgbClr val="FFFFFF"/>
                </a:solidFill>
                <a:latin typeface="Arial"/>
                <a:ea typeface="新細明體"/>
              </a:rPr>
              <a:t>15</a:t>
            </a:fld>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Vim </a:t>
            </a:r>
            <a:endParaRPr/>
          </a:p>
        </p:txBody>
      </p:sp>
      <p:sp>
        <p:nvSpPr>
          <p:cNvPr id="270" name="TextShape 2"/>
          <p:cNvSpPr txBox="1"/>
          <p:nvPr/>
        </p:nvSpPr>
        <p:spPr>
          <a:xfrm>
            <a:off x="612720" y="1600200"/>
            <a:ext cx="8152920" cy="4495320"/>
          </a:xfrm>
          <a:prstGeom prst="rect">
            <a:avLst/>
          </a:prstGeom>
        </p:spPr>
        <p:txBody>
          <a:bodyPr/>
          <a:lstStyle/>
          <a:p>
            <a:pPr marL="514350" indent="-514350">
              <a:lnSpc>
                <a:spcPct val="10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如何建立文件：</a:t>
            </a:r>
            <a:endParaRPr dirty="0">
              <a:latin typeface="Microsoft JhengHei" charset="-120"/>
              <a:ea typeface="Microsoft JhengHei" charset="-120"/>
              <a:cs typeface="Microsoft JhengHei" charset="-120"/>
            </a:endParaRPr>
          </a:p>
          <a:p>
            <a:pPr marL="914400" lvl="1" indent="-457200">
              <a:lnSpc>
                <a:spcPct val="100000"/>
              </a:lnSpc>
              <a:buSzPct val="70000"/>
              <a:buFont typeface="Wingdings" pitchFamily="2" charset="2"/>
              <a:buChar char="u"/>
            </a:pPr>
            <a:r>
              <a:rPr lang="zh-TW" sz="2600" dirty="0">
                <a:solidFill>
                  <a:srgbClr val="000000"/>
                </a:solidFill>
                <a:latin typeface="Microsoft JhengHei" charset="-120"/>
                <a:ea typeface="Microsoft JhengHei" charset="-120"/>
                <a:cs typeface="Microsoft JhengHei" charset="-120"/>
              </a:rPr>
              <a:t>vim hello.txt</a:t>
            </a:r>
            <a:endParaRPr dirty="0">
              <a:latin typeface="Microsoft JhengHei" charset="-120"/>
              <a:ea typeface="Microsoft JhengHei" charset="-120"/>
              <a:cs typeface="Microsoft JhengHei" charset="-120"/>
            </a:endParaRPr>
          </a:p>
          <a:p>
            <a:pPr marL="914400" lvl="1" indent="-457200">
              <a:lnSpc>
                <a:spcPct val="100000"/>
              </a:lnSpc>
              <a:buSzPct val="70000"/>
              <a:buFont typeface="Wingdings" pitchFamily="2" charset="2"/>
              <a:buChar char="u"/>
            </a:pPr>
            <a:r>
              <a:rPr lang="zh-TW" sz="2600" dirty="0">
                <a:solidFill>
                  <a:srgbClr val="000000"/>
                </a:solidFill>
                <a:latin typeface="Microsoft JhengHei" charset="-120"/>
                <a:ea typeface="Microsoft JhengHei" charset="-120"/>
                <a:cs typeface="Microsoft JhengHei" charset="-120"/>
              </a:rPr>
              <a:t>進去後，</a:t>
            </a:r>
            <a:r>
              <a:rPr lang="zh-TW" sz="2600" dirty="0" smtClean="0">
                <a:solidFill>
                  <a:srgbClr val="000000"/>
                </a:solidFill>
                <a:latin typeface="Microsoft JhengHei" charset="-120"/>
                <a:ea typeface="Microsoft JhengHei" charset="-120"/>
                <a:cs typeface="Microsoft JhengHei" charset="-120"/>
              </a:rPr>
              <a:t>輸入</a:t>
            </a:r>
            <a:r>
              <a:rPr lang="en-US" altLang="zh-TW" sz="2600" dirty="0" smtClean="0">
                <a:solidFill>
                  <a:srgbClr val="000000"/>
                </a:solidFill>
                <a:latin typeface="Microsoft JhengHei" charset="-120"/>
                <a:ea typeface="Microsoft JhengHei" charset="-120"/>
                <a:cs typeface="Microsoft JhengHei" charset="-120"/>
              </a:rPr>
              <a:t>“ </a:t>
            </a:r>
            <a:r>
              <a:rPr lang="en-US" altLang="zh-TW" sz="2600" dirty="0" err="1" smtClean="0">
                <a:solidFill>
                  <a:srgbClr val="000000"/>
                </a:solidFill>
                <a:latin typeface="Microsoft JhengHei" charset="-120"/>
                <a:ea typeface="Microsoft JhengHei" charset="-120"/>
                <a:cs typeface="Microsoft JhengHei" charset="-120"/>
              </a:rPr>
              <a:t>i</a:t>
            </a:r>
            <a:r>
              <a:rPr lang="en-US" altLang="zh-TW" sz="2600" dirty="0" smtClean="0">
                <a:solidFill>
                  <a:srgbClr val="000000"/>
                </a:solidFill>
                <a:latin typeface="Microsoft JhengHei" charset="-120"/>
                <a:ea typeface="Microsoft JhengHei" charset="-120"/>
                <a:cs typeface="Microsoft JhengHei" charset="-120"/>
              </a:rPr>
              <a:t> </a:t>
            </a:r>
            <a:r>
              <a:rPr lang="zh-TW" sz="2600" dirty="0" smtClean="0">
                <a:solidFill>
                  <a:srgbClr val="000000"/>
                </a:solidFill>
                <a:latin typeface="Microsoft JhengHei" charset="-120"/>
                <a:ea typeface="Microsoft JhengHei" charset="-120"/>
                <a:cs typeface="Microsoft JhengHei" charset="-120"/>
              </a:rPr>
              <a:t>”</a:t>
            </a:r>
            <a:r>
              <a:rPr lang="zh-TW" sz="2600" dirty="0">
                <a:solidFill>
                  <a:srgbClr val="000000"/>
                </a:solidFill>
                <a:latin typeface="Microsoft JhengHei" charset="-120"/>
                <a:ea typeface="Microsoft JhengHei" charset="-120"/>
                <a:cs typeface="Microsoft JhengHei" charset="-120"/>
              </a:rPr>
              <a:t>即可進入編輯模式</a:t>
            </a:r>
            <a:endParaRPr dirty="0">
              <a:latin typeface="Microsoft JhengHei" charset="-120"/>
              <a:ea typeface="Microsoft JhengHei" charset="-120"/>
              <a:cs typeface="Microsoft JhengHei" charset="-120"/>
            </a:endParaRPr>
          </a:p>
          <a:p>
            <a:pPr marL="1257300" lvl="2" indent="-342900">
              <a:lnSpc>
                <a:spcPct val="100000"/>
              </a:lnSpc>
              <a:buSzPct val="75000"/>
              <a:buFont typeface="Wingdings" pitchFamily="2" charset="2"/>
              <a:buChar char="n"/>
            </a:pPr>
            <a:r>
              <a:rPr lang="zh-TW" sz="2300" dirty="0">
                <a:solidFill>
                  <a:srgbClr val="000000"/>
                </a:solidFill>
                <a:latin typeface="Microsoft JhengHei" charset="-120"/>
                <a:ea typeface="Microsoft JhengHei" charset="-120"/>
                <a:cs typeface="Microsoft JhengHei" charset="-120"/>
              </a:rPr>
              <a:t>此時，輸入任何你想要打的</a:t>
            </a:r>
            <a:endParaRPr dirty="0">
              <a:latin typeface="Microsoft JhengHei" charset="-120"/>
              <a:ea typeface="Microsoft JhengHei" charset="-120"/>
              <a:cs typeface="Microsoft JhengHei" charset="-120"/>
            </a:endParaRPr>
          </a:p>
          <a:p>
            <a:pPr marL="914400" lvl="1" indent="-457200">
              <a:lnSpc>
                <a:spcPct val="100000"/>
              </a:lnSpc>
              <a:buSzPct val="70000"/>
              <a:buFont typeface="Wingdings" pitchFamily="2" charset="2"/>
              <a:buChar char="u"/>
            </a:pPr>
            <a:r>
              <a:rPr lang="zh-TW" sz="2600" dirty="0">
                <a:solidFill>
                  <a:srgbClr val="000000"/>
                </a:solidFill>
                <a:latin typeface="Microsoft JhengHei" charset="-120"/>
                <a:ea typeface="Microsoft JhengHei" charset="-120"/>
                <a:cs typeface="Microsoft JhengHei" charset="-120"/>
              </a:rPr>
              <a:t>此時，按下ESC即可回復一般模式，此時可以：</a:t>
            </a:r>
            <a:endParaRPr dirty="0">
              <a:latin typeface="Microsoft JhengHei" charset="-120"/>
              <a:ea typeface="Microsoft JhengHei" charset="-120"/>
              <a:cs typeface="Microsoft JhengHei" charset="-120"/>
            </a:endParaRPr>
          </a:p>
          <a:p>
            <a:pPr lvl="2">
              <a:lnSpc>
                <a:spcPct val="100000"/>
              </a:lnSpc>
              <a:buSzPct val="75000"/>
              <a:buFont typeface="Wingdings" charset="2"/>
              <a:buChar char=""/>
            </a:pPr>
            <a:r>
              <a:rPr lang="zh-TW" sz="2300" dirty="0" smtClean="0">
                <a:solidFill>
                  <a:srgbClr val="000000"/>
                </a:solidFill>
                <a:latin typeface="Microsoft JhengHei" charset="-120"/>
                <a:ea typeface="Microsoft JhengHei" charset="-120"/>
                <a:cs typeface="Microsoft JhengHei" charset="-120"/>
              </a:rPr>
              <a:t>輸入</a:t>
            </a:r>
            <a:r>
              <a:rPr lang="en-US" altLang="zh-TW" sz="2300" dirty="0" smtClean="0">
                <a:solidFill>
                  <a:srgbClr val="000000"/>
                </a:solidFill>
                <a:latin typeface="Microsoft JhengHei" charset="-120"/>
                <a:ea typeface="Microsoft JhengHei" charset="-120"/>
                <a:cs typeface="Microsoft JhengHei" charset="-120"/>
              </a:rPr>
              <a:t>” </a:t>
            </a:r>
            <a:r>
              <a:rPr lang="zh-TW" sz="2300" dirty="0" smtClean="0">
                <a:solidFill>
                  <a:srgbClr val="000000"/>
                </a:solidFill>
                <a:latin typeface="Microsoft JhengHei" charset="-120"/>
                <a:ea typeface="Microsoft JhengHei" charset="-120"/>
                <a:cs typeface="Microsoft JhengHei" charset="-120"/>
              </a:rPr>
              <a:t>/</a:t>
            </a:r>
            <a:r>
              <a:rPr lang="zh-TW" altLang="en-US" sz="2300" dirty="0" smtClean="0">
                <a:solidFill>
                  <a:srgbClr val="000000"/>
                </a:solidFill>
                <a:latin typeface="Microsoft JhengHei" charset="-120"/>
                <a:ea typeface="Microsoft JhengHei" charset="-120"/>
                <a:cs typeface="Microsoft JhengHei" charset="-120"/>
              </a:rPr>
              <a:t>想搜尋的字</a:t>
            </a:r>
            <a:r>
              <a:rPr lang="en-US" altLang="zh-TW" sz="2300" dirty="0" smtClean="0">
                <a:solidFill>
                  <a:srgbClr val="000000"/>
                </a:solidFill>
                <a:latin typeface="Microsoft JhengHei" charset="-120"/>
                <a:ea typeface="Microsoft JhengHei" charset="-120"/>
                <a:cs typeface="Microsoft JhengHei" charset="-120"/>
              </a:rPr>
              <a:t>“</a:t>
            </a:r>
            <a:endParaRPr dirty="0">
              <a:latin typeface="Microsoft JhengHei" charset="-120"/>
              <a:ea typeface="Microsoft JhengHei" charset="-120"/>
              <a:cs typeface="Microsoft JhengHei" charset="-120"/>
            </a:endParaRPr>
          </a:p>
          <a:p>
            <a:pPr lvl="2">
              <a:lnSpc>
                <a:spcPct val="100000"/>
              </a:lnSpc>
              <a:buSzPct val="75000"/>
              <a:buFont typeface="Wingdings" charset="2"/>
              <a:buChar char=""/>
            </a:pPr>
            <a:r>
              <a:rPr lang="zh-TW" sz="2300" dirty="0">
                <a:solidFill>
                  <a:srgbClr val="000000"/>
                </a:solidFill>
                <a:latin typeface="Microsoft JhengHei" charset="-120"/>
                <a:ea typeface="Microsoft JhengHei" charset="-120"/>
                <a:cs typeface="Microsoft JhengHei" charset="-120"/>
              </a:rPr>
              <a:t>輸入”:w”即可存檔</a:t>
            </a:r>
            <a:endParaRPr dirty="0">
              <a:latin typeface="Microsoft JhengHei" charset="-120"/>
              <a:ea typeface="Microsoft JhengHei" charset="-120"/>
              <a:cs typeface="Microsoft JhengHei" charset="-120"/>
            </a:endParaRPr>
          </a:p>
          <a:p>
            <a:pPr lvl="2">
              <a:lnSpc>
                <a:spcPct val="100000"/>
              </a:lnSpc>
              <a:buSzPct val="75000"/>
              <a:buFont typeface="Wingdings" charset="2"/>
              <a:buChar char=""/>
            </a:pPr>
            <a:r>
              <a:rPr lang="zh-TW" sz="2300" dirty="0">
                <a:solidFill>
                  <a:srgbClr val="000000"/>
                </a:solidFill>
                <a:latin typeface="Microsoft JhengHei" charset="-120"/>
                <a:ea typeface="Microsoft JhengHei" charset="-120"/>
                <a:cs typeface="Microsoft JhengHei" charset="-120"/>
              </a:rPr>
              <a:t>輸入”:wq”即可存檔+離開</a:t>
            </a:r>
            <a:endParaRPr dirty="0">
              <a:latin typeface="Microsoft JhengHei" charset="-120"/>
              <a:ea typeface="Microsoft JhengHei" charset="-120"/>
              <a:cs typeface="Microsoft JhengHei" charset="-120"/>
            </a:endParaRPr>
          </a:p>
        </p:txBody>
      </p:sp>
      <p:sp>
        <p:nvSpPr>
          <p:cNvPr id="271" name="TextShape 3"/>
          <p:cNvSpPr txBox="1"/>
          <p:nvPr/>
        </p:nvSpPr>
        <p:spPr>
          <a:xfrm>
            <a:off x="0" y="1271520"/>
            <a:ext cx="533160" cy="244080"/>
          </a:xfrm>
          <a:prstGeom prst="rect">
            <a:avLst/>
          </a:prstGeom>
        </p:spPr>
        <p:txBody>
          <a:bodyPr anchor="ctr"/>
          <a:lstStyle/>
          <a:p>
            <a:pPr>
              <a:lnSpc>
                <a:spcPct val="100000"/>
              </a:lnSpc>
            </a:pPr>
            <a:fld id="{DCD45EED-58C5-4E46-824B-086E13992103}" type="slidenum">
              <a:rPr lang="en-US" sz="1400" b="1">
                <a:solidFill>
                  <a:srgbClr val="FFFFFF"/>
                </a:solidFill>
                <a:latin typeface="Arial"/>
                <a:ea typeface="新細明體"/>
              </a:rPr>
              <a:t>16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Screen </a:t>
            </a:r>
            <a:endParaRPr/>
          </a:p>
        </p:txBody>
      </p:sp>
      <p:sp>
        <p:nvSpPr>
          <p:cNvPr id="273" name="TextShape 2"/>
          <p:cNvSpPr txBox="1"/>
          <p:nvPr/>
        </p:nvSpPr>
        <p:spPr>
          <a:xfrm>
            <a:off x="612720" y="1600200"/>
            <a:ext cx="8152920" cy="4495320"/>
          </a:xfrm>
          <a:prstGeom prst="rect">
            <a:avLst/>
          </a:prstGeom>
        </p:spPr>
        <p:txBody>
          <a:bodyPr/>
          <a:lstStyle/>
          <a:p>
            <a:pPr marL="342900" indent="-342900">
              <a:lnSpc>
                <a:spcPct val="100000"/>
              </a:lnSpc>
              <a:buSzPct val="60000"/>
              <a:buFont typeface="Wingdings" pitchFamily="2" charset="2"/>
              <a:buChar char="u"/>
            </a:pPr>
            <a:r>
              <a:rPr lang="zh-TW" sz="2000" dirty="0">
                <a:solidFill>
                  <a:srgbClr val="000000"/>
                </a:solidFill>
                <a:latin typeface="Microsoft JhengHei" charset="-120"/>
                <a:ea typeface="Microsoft JhengHei" charset="-120"/>
                <a:cs typeface="Microsoft JhengHei" charset="-120"/>
              </a:rPr>
              <a:t>簡單講一下，避免因為斷線而程式跑到一半就失敗了，</a:t>
            </a:r>
            <a:endParaRPr dirty="0">
              <a:latin typeface="Microsoft JhengHei" charset="-120"/>
              <a:ea typeface="Microsoft JhengHei" charset="-120"/>
              <a:cs typeface="Microsoft JhengHei" charset="-120"/>
            </a:endParaRPr>
          </a:p>
          <a:p>
            <a:pPr>
              <a:lnSpc>
                <a:spcPct val="100000"/>
              </a:lnSpc>
            </a:pPr>
            <a:r>
              <a:rPr lang="en-US" altLang="zh-TW" sz="2000" dirty="0">
                <a:solidFill>
                  <a:srgbClr val="000000"/>
                </a:solidFill>
                <a:latin typeface="Microsoft JhengHei" charset="-120"/>
                <a:ea typeface="Microsoft JhengHei" charset="-120"/>
                <a:cs typeface="Microsoft JhengHei" charset="-120"/>
              </a:rPr>
              <a:t> </a:t>
            </a:r>
            <a:r>
              <a:rPr lang="en-US" altLang="zh-TW" sz="2000" dirty="0" smtClean="0">
                <a:solidFill>
                  <a:srgbClr val="000000"/>
                </a:solidFill>
                <a:latin typeface="Microsoft JhengHei" charset="-120"/>
                <a:ea typeface="Microsoft JhengHei" charset="-120"/>
                <a:cs typeface="Microsoft JhengHei" charset="-120"/>
              </a:rPr>
              <a:t>    </a:t>
            </a:r>
            <a:r>
              <a:rPr lang="zh-TW" sz="2000" dirty="0" smtClean="0">
                <a:solidFill>
                  <a:srgbClr val="000000"/>
                </a:solidFill>
                <a:latin typeface="Microsoft JhengHei" charset="-120"/>
                <a:ea typeface="Microsoft JhengHei" charset="-120"/>
                <a:cs typeface="Microsoft JhengHei" charset="-120"/>
              </a:rPr>
              <a:t>大家</a:t>
            </a:r>
            <a:r>
              <a:rPr lang="zh-TW" sz="2000" dirty="0">
                <a:solidFill>
                  <a:srgbClr val="000000"/>
                </a:solidFill>
                <a:latin typeface="Microsoft JhengHei" charset="-120"/>
                <a:ea typeface="Microsoft JhengHei" charset="-120"/>
                <a:cs typeface="Microsoft JhengHei" charset="-120"/>
              </a:rPr>
              <a:t>可以使用screen，簡單使用法如下</a:t>
            </a:r>
            <a:r>
              <a:rPr lang="zh-TW" sz="2000" dirty="0" smtClean="0">
                <a:solidFill>
                  <a:srgbClr val="000000"/>
                </a:solidFill>
                <a:latin typeface="Microsoft JhengHei" charset="-120"/>
                <a:ea typeface="Microsoft JhengHei" charset="-120"/>
                <a:cs typeface="Microsoft JhengHei" charset="-120"/>
              </a:rPr>
              <a:t>：</a:t>
            </a:r>
            <a:endParaRPr dirty="0">
              <a:latin typeface="Microsoft JhengHei" charset="-120"/>
              <a:ea typeface="Microsoft JhengHei" charset="-120"/>
              <a:cs typeface="Microsoft JhengHei" charset="-120"/>
            </a:endParaRPr>
          </a:p>
          <a:p>
            <a:pPr>
              <a:lnSpc>
                <a:spcPct val="100000"/>
              </a:lnSpc>
            </a:pPr>
            <a:r>
              <a:rPr lang="en-US" altLang="zh-TW" sz="2000" dirty="0">
                <a:solidFill>
                  <a:srgbClr val="000000"/>
                </a:solidFill>
                <a:latin typeface="Microsoft JhengHei" charset="-120"/>
                <a:ea typeface="Microsoft JhengHei" charset="-120"/>
                <a:cs typeface="Microsoft JhengHei" charset="-120"/>
              </a:rPr>
              <a:t> </a:t>
            </a:r>
            <a:r>
              <a:rPr lang="en-US" altLang="zh-TW" sz="2000" dirty="0" smtClean="0">
                <a:solidFill>
                  <a:srgbClr val="000000"/>
                </a:solidFill>
                <a:latin typeface="Microsoft JhengHei" charset="-120"/>
                <a:ea typeface="Microsoft JhengHei" charset="-120"/>
                <a:cs typeface="Microsoft JhengHei" charset="-120"/>
              </a:rPr>
              <a:t>       1. </a:t>
            </a:r>
            <a:r>
              <a:rPr lang="zh-TW" sz="2000" dirty="0" smtClean="0">
                <a:solidFill>
                  <a:srgbClr val="000000"/>
                </a:solidFill>
                <a:latin typeface="Microsoft JhengHei" charset="-120"/>
                <a:ea typeface="Microsoft JhengHei" charset="-120"/>
                <a:cs typeface="Microsoft JhengHei" charset="-120"/>
              </a:rPr>
              <a:t>一</a:t>
            </a:r>
            <a:r>
              <a:rPr lang="zh-TW" sz="2000" dirty="0">
                <a:solidFill>
                  <a:srgbClr val="000000"/>
                </a:solidFill>
                <a:latin typeface="Microsoft JhengHei" charset="-120"/>
                <a:ea typeface="Microsoft JhengHei" charset="-120"/>
                <a:cs typeface="Microsoft JhengHei" charset="-120"/>
              </a:rPr>
              <a:t>登入後打"screen"，就進入了screen使用模式，用法都相同</a:t>
            </a:r>
            <a:endParaRPr dirty="0">
              <a:latin typeface="Microsoft JhengHei" charset="-120"/>
              <a:ea typeface="Microsoft JhengHei" charset="-120"/>
              <a:cs typeface="Microsoft JhengHei" charset="-120"/>
            </a:endParaRPr>
          </a:p>
          <a:p>
            <a:pPr>
              <a:lnSpc>
                <a:spcPct val="100000"/>
              </a:lnSpc>
            </a:pPr>
            <a:r>
              <a:rPr lang="en-US" altLang="zh-TW" sz="2000" dirty="0" smtClean="0">
                <a:solidFill>
                  <a:srgbClr val="000000"/>
                </a:solidFill>
                <a:latin typeface="Microsoft JhengHei" charset="-120"/>
                <a:ea typeface="Microsoft JhengHei" charset="-120"/>
                <a:cs typeface="Microsoft JhengHei" charset="-120"/>
              </a:rPr>
              <a:t>        2. </a:t>
            </a:r>
            <a:r>
              <a:rPr lang="zh-TW" sz="2000" dirty="0" smtClean="0">
                <a:solidFill>
                  <a:srgbClr val="000000"/>
                </a:solidFill>
                <a:latin typeface="Microsoft JhengHei" charset="-120"/>
                <a:ea typeface="Microsoft JhengHei" charset="-120"/>
                <a:cs typeface="Microsoft JhengHei" charset="-120"/>
              </a:rPr>
              <a:t>如果</a:t>
            </a:r>
            <a:r>
              <a:rPr lang="zh-TW" sz="2000" dirty="0">
                <a:solidFill>
                  <a:srgbClr val="000000"/>
                </a:solidFill>
                <a:latin typeface="Microsoft JhengHei" charset="-120"/>
                <a:ea typeface="Microsoft JhengHei" charset="-120"/>
                <a:cs typeface="Microsoft JhengHei" charset="-120"/>
              </a:rPr>
              <a:t>想要關掉此screen也是用"exit"</a:t>
            </a:r>
            <a:endParaRPr dirty="0">
              <a:latin typeface="Microsoft JhengHei" charset="-120"/>
              <a:ea typeface="Microsoft JhengHei" charset="-120"/>
              <a:cs typeface="Microsoft JhengHei" charset="-120"/>
            </a:endParaRPr>
          </a:p>
          <a:p>
            <a:pPr>
              <a:lnSpc>
                <a:spcPct val="100000"/>
              </a:lnSpc>
            </a:pPr>
            <a:r>
              <a:rPr lang="en-US" altLang="zh-TW" sz="2000" dirty="0" smtClean="0">
                <a:solidFill>
                  <a:srgbClr val="000000"/>
                </a:solidFill>
                <a:latin typeface="Microsoft JhengHei" charset="-120"/>
                <a:ea typeface="Microsoft JhengHei" charset="-120"/>
                <a:cs typeface="Microsoft JhengHei" charset="-120"/>
              </a:rPr>
              <a:t>        3. </a:t>
            </a:r>
            <a:r>
              <a:rPr lang="zh-TW" sz="2000" dirty="0" smtClean="0">
                <a:solidFill>
                  <a:srgbClr val="000000"/>
                </a:solidFill>
                <a:latin typeface="Microsoft JhengHei" charset="-120"/>
                <a:ea typeface="Microsoft JhengHei" charset="-120"/>
                <a:cs typeface="Microsoft JhengHei" charset="-120"/>
              </a:rPr>
              <a:t>如果</a:t>
            </a:r>
            <a:r>
              <a:rPr lang="zh-TW" sz="2000" dirty="0">
                <a:solidFill>
                  <a:srgbClr val="000000"/>
                </a:solidFill>
                <a:latin typeface="Microsoft JhengHei" charset="-120"/>
                <a:ea typeface="Microsoft JhengHei" charset="-120"/>
                <a:cs typeface="Microsoft JhengHei" charset="-120"/>
              </a:rPr>
              <a:t>還有程式在跑沒有想關掉他，但是想要跳出</a:t>
            </a:r>
            <a:r>
              <a:rPr lang="zh-TW" sz="2000" dirty="0" smtClean="0">
                <a:solidFill>
                  <a:srgbClr val="000000"/>
                </a:solidFill>
                <a:latin typeface="Microsoft JhengHei" charset="-120"/>
                <a:ea typeface="Microsoft JhengHei" charset="-120"/>
                <a:cs typeface="Microsoft JhengHei" charset="-120"/>
              </a:rPr>
              <a:t>，</a:t>
            </a:r>
            <a:r>
              <a:rPr lang="en-US" altLang="zh-TW" sz="2000" dirty="0" smtClean="0">
                <a:solidFill>
                  <a:srgbClr val="000000"/>
                </a:solidFill>
                <a:latin typeface="Microsoft JhengHei" charset="-120"/>
                <a:ea typeface="Microsoft JhengHei" charset="-120"/>
                <a:cs typeface="Microsoft JhengHei" charset="-120"/>
              </a:rPr>
              <a:t/>
            </a:r>
            <a:br>
              <a:rPr lang="en-US" altLang="zh-TW" sz="2000" dirty="0" smtClean="0">
                <a:solidFill>
                  <a:srgbClr val="000000"/>
                </a:solidFill>
                <a:latin typeface="Microsoft JhengHei" charset="-120"/>
                <a:ea typeface="Microsoft JhengHei" charset="-120"/>
                <a:cs typeface="Microsoft JhengHei" charset="-120"/>
              </a:rPr>
            </a:br>
            <a:r>
              <a:rPr lang="en-US" altLang="zh-TW" sz="2000" dirty="0" smtClean="0">
                <a:solidFill>
                  <a:srgbClr val="000000"/>
                </a:solidFill>
                <a:latin typeface="Microsoft JhengHei" charset="-120"/>
                <a:ea typeface="Microsoft JhengHei" charset="-120"/>
                <a:cs typeface="Microsoft JhengHei" charset="-120"/>
              </a:rPr>
              <a:t>        </a:t>
            </a:r>
            <a:r>
              <a:rPr lang="zh-TW" sz="2000" dirty="0" smtClean="0">
                <a:solidFill>
                  <a:srgbClr val="000000"/>
                </a:solidFill>
                <a:latin typeface="Microsoft JhengHei" charset="-120"/>
                <a:ea typeface="Microsoft JhengHei" charset="-120"/>
                <a:cs typeface="Microsoft JhengHei" charset="-120"/>
              </a:rPr>
              <a:t>按</a:t>
            </a:r>
            <a:r>
              <a:rPr lang="zh-TW" sz="2000" dirty="0">
                <a:solidFill>
                  <a:srgbClr val="000000"/>
                </a:solidFill>
                <a:latin typeface="Microsoft JhengHei" charset="-120"/>
                <a:ea typeface="Microsoft JhengHei" charset="-120"/>
                <a:cs typeface="Microsoft JhengHei" charset="-120"/>
              </a:rPr>
              <a:t>"Ctrl + a" + "d"離開screen模式(此時登出並關機程式也不會斷掉)</a:t>
            </a:r>
            <a:endParaRPr dirty="0">
              <a:latin typeface="Microsoft JhengHei" charset="-120"/>
              <a:ea typeface="Microsoft JhengHei" charset="-120"/>
              <a:cs typeface="Microsoft JhengHei" charset="-120"/>
            </a:endParaRPr>
          </a:p>
          <a:p>
            <a:pPr>
              <a:lnSpc>
                <a:spcPct val="100000"/>
              </a:lnSpc>
            </a:pPr>
            <a:r>
              <a:rPr lang="en-US" altLang="zh-TW" sz="2000" dirty="0" smtClean="0">
                <a:solidFill>
                  <a:srgbClr val="000000"/>
                </a:solidFill>
                <a:latin typeface="Microsoft JhengHei" charset="-120"/>
                <a:ea typeface="Microsoft JhengHei" charset="-120"/>
                <a:cs typeface="Microsoft JhengHei" charset="-120"/>
              </a:rPr>
              <a:t>        4. </a:t>
            </a:r>
            <a:r>
              <a:rPr lang="zh-TW" sz="2000" dirty="0" smtClean="0">
                <a:solidFill>
                  <a:srgbClr val="000000"/>
                </a:solidFill>
                <a:latin typeface="Microsoft JhengHei" charset="-120"/>
                <a:ea typeface="Microsoft JhengHei" charset="-120"/>
                <a:cs typeface="Microsoft JhengHei" charset="-120"/>
              </a:rPr>
              <a:t>下</a:t>
            </a:r>
            <a:r>
              <a:rPr lang="zh-TW" sz="2000" dirty="0">
                <a:solidFill>
                  <a:srgbClr val="000000"/>
                </a:solidFill>
                <a:latin typeface="Microsoft JhengHei" charset="-120"/>
                <a:ea typeface="Microsoft JhengHei" charset="-120"/>
                <a:cs typeface="Microsoft JhengHei" charset="-120"/>
              </a:rPr>
              <a:t>次登入時，打"screen -r"就可以跳回之前沒關掉的screen唷~</a:t>
            </a:r>
            <a:endParaRPr dirty="0">
              <a:latin typeface="Microsoft JhengHei" charset="-120"/>
              <a:ea typeface="Microsoft JhengHei" charset="-120"/>
              <a:cs typeface="Microsoft JhengHei" charset="-120"/>
            </a:endParaRPr>
          </a:p>
          <a:p>
            <a:pPr>
              <a:lnSpc>
                <a:spcPct val="100000"/>
              </a:lnSpc>
            </a:pPr>
            <a:r>
              <a:rPr lang="zh-TW" sz="2000" dirty="0">
                <a:solidFill>
                  <a:srgbClr val="000000"/>
                </a:solidFill>
                <a:latin typeface="Microsoft JhengHei" charset="-120"/>
                <a:ea typeface="Microsoft JhengHei" charset="-120"/>
                <a:cs typeface="Microsoft JhengHei" charset="-120"/>
              </a:rPr>
              <a:t>     </a:t>
            </a:r>
            <a:r>
              <a:rPr lang="en-US" altLang="zh-TW" sz="2000" dirty="0" smtClean="0">
                <a:solidFill>
                  <a:srgbClr val="000000"/>
                </a:solidFill>
                <a:latin typeface="Microsoft JhengHei" charset="-120"/>
                <a:ea typeface="Microsoft JhengHei" charset="-120"/>
                <a:cs typeface="Microsoft JhengHei" charset="-120"/>
              </a:rPr>
              <a:t>   5. </a:t>
            </a:r>
            <a:r>
              <a:rPr lang="zh-TW" sz="2000" dirty="0" smtClean="0">
                <a:solidFill>
                  <a:srgbClr val="000000"/>
                </a:solidFill>
                <a:latin typeface="Microsoft JhengHei" charset="-120"/>
                <a:ea typeface="Microsoft JhengHei" charset="-120"/>
                <a:cs typeface="Microsoft JhengHei" charset="-120"/>
              </a:rPr>
              <a:t>打</a:t>
            </a:r>
            <a:r>
              <a:rPr lang="zh-TW" sz="2000" dirty="0">
                <a:solidFill>
                  <a:srgbClr val="000000"/>
                </a:solidFill>
                <a:latin typeface="Microsoft JhengHei" charset="-120"/>
                <a:ea typeface="Microsoft JhengHei" charset="-120"/>
                <a:cs typeface="Microsoft JhengHei" charset="-120"/>
              </a:rPr>
              <a:t>”screen -r” 也許會有很多個未關的screen，輸入你要</a:t>
            </a:r>
            <a:r>
              <a:rPr lang="zh-TW" sz="2000" dirty="0" smtClean="0">
                <a:solidFill>
                  <a:srgbClr val="000000"/>
                </a:solidFill>
                <a:latin typeface="Microsoft JhengHei" charset="-120"/>
                <a:ea typeface="Microsoft JhengHei" charset="-120"/>
                <a:cs typeface="Microsoft JhengHei" charset="-120"/>
              </a:rPr>
              <a:t>的</a:t>
            </a:r>
            <a:r>
              <a:rPr lang="en-US" altLang="zh-TW" sz="2000" dirty="0" smtClean="0">
                <a:solidFill>
                  <a:srgbClr val="000000"/>
                </a:solidFill>
                <a:latin typeface="Microsoft JhengHei" charset="-120"/>
                <a:ea typeface="Microsoft JhengHei" charset="-120"/>
                <a:cs typeface="Microsoft JhengHei" charset="-120"/>
              </a:rPr>
              <a:t/>
            </a:r>
            <a:br>
              <a:rPr lang="en-US" altLang="zh-TW" sz="2000" dirty="0" smtClean="0">
                <a:solidFill>
                  <a:srgbClr val="000000"/>
                </a:solidFill>
                <a:latin typeface="Microsoft JhengHei" charset="-120"/>
                <a:ea typeface="Microsoft JhengHei" charset="-120"/>
                <a:cs typeface="Microsoft JhengHei" charset="-120"/>
              </a:rPr>
            </a:br>
            <a:r>
              <a:rPr lang="en-US" altLang="zh-TW" sz="2000" dirty="0" smtClean="0">
                <a:solidFill>
                  <a:srgbClr val="000000"/>
                </a:solidFill>
                <a:latin typeface="Microsoft JhengHei" charset="-120"/>
                <a:ea typeface="Microsoft JhengHei" charset="-120"/>
                <a:cs typeface="Microsoft JhengHei" charset="-120"/>
              </a:rPr>
              <a:t>        </a:t>
            </a:r>
            <a:r>
              <a:rPr lang="zh-TW" sz="2000" dirty="0" smtClean="0">
                <a:solidFill>
                  <a:srgbClr val="000000"/>
                </a:solidFill>
                <a:latin typeface="Microsoft JhengHei" charset="-120"/>
                <a:ea typeface="Microsoft JhengHei" charset="-120"/>
                <a:cs typeface="Microsoft JhengHei" charset="-120"/>
              </a:rPr>
              <a:t>screen id </a:t>
            </a:r>
            <a:r>
              <a:rPr lang="zh-TW" sz="2000" dirty="0">
                <a:solidFill>
                  <a:srgbClr val="000000"/>
                </a:solidFill>
                <a:latin typeface="Microsoft JhengHei" charset="-120"/>
                <a:ea typeface="Microsoft JhengHei" charset="-120"/>
                <a:cs typeface="Microsoft JhengHei" charset="-120"/>
              </a:rPr>
              <a:t>即可（越大的越新</a:t>
            </a:r>
            <a:r>
              <a:rPr lang="zh-TW" sz="2000" dirty="0" smtClean="0">
                <a:solidFill>
                  <a:srgbClr val="000000"/>
                </a:solidFill>
                <a:latin typeface="Microsoft JhengHei" charset="-120"/>
                <a:ea typeface="Microsoft JhengHei" charset="-120"/>
                <a:cs typeface="Microsoft JhengHei" charset="-120"/>
              </a:rPr>
              <a:t>）</a:t>
            </a:r>
            <a:endParaRPr lang="en-US" altLang="zh-TW" sz="2000" dirty="0" smtClean="0">
              <a:solidFill>
                <a:srgbClr val="000000"/>
              </a:solidFill>
              <a:latin typeface="Microsoft JhengHei" charset="-120"/>
              <a:ea typeface="Microsoft JhengHei" charset="-120"/>
              <a:cs typeface="Microsoft JhengHei" charset="-120"/>
            </a:endParaRPr>
          </a:p>
          <a:p>
            <a:pPr>
              <a:lnSpc>
                <a:spcPct val="100000"/>
              </a:lnSpc>
            </a:pPr>
            <a:endParaRPr dirty="0">
              <a:latin typeface="Microsoft JhengHei" charset="-120"/>
              <a:ea typeface="Microsoft JhengHei" charset="-120"/>
              <a:cs typeface="Microsoft JhengHei" charset="-120"/>
            </a:endParaRPr>
          </a:p>
          <a:p>
            <a:pPr marL="342900" indent="-342900">
              <a:lnSpc>
                <a:spcPct val="100000"/>
              </a:lnSpc>
              <a:buSzPct val="60000"/>
              <a:buFont typeface="Wingdings" pitchFamily="2" charset="2"/>
              <a:buChar char="u"/>
            </a:pPr>
            <a:r>
              <a:rPr lang="zh-TW" sz="2000" dirty="0">
                <a:solidFill>
                  <a:srgbClr val="000000"/>
                </a:solidFill>
                <a:latin typeface="Microsoft JhengHei" charset="-120"/>
                <a:ea typeface="Microsoft JhengHei" charset="-120"/>
                <a:cs typeface="Microsoft JhengHei" charset="-120"/>
              </a:rPr>
              <a:t>這樣就算關掉電腦，工作仍可以進行</a:t>
            </a:r>
            <a:r>
              <a:rPr lang="zh-TW" sz="2000" dirty="0" smtClean="0">
                <a:solidFill>
                  <a:srgbClr val="000000"/>
                </a:solidFill>
                <a:latin typeface="Microsoft JhengHei" charset="-120"/>
                <a:ea typeface="Microsoft JhengHei" charset="-120"/>
                <a:cs typeface="Microsoft JhengHei" charset="-120"/>
              </a:rPr>
              <a:t>!!!</a:t>
            </a:r>
            <a:endParaRPr lang="en-US" altLang="zh-TW" sz="2000" dirty="0" smtClean="0">
              <a:solidFill>
                <a:srgbClr val="000000"/>
              </a:solidFill>
              <a:latin typeface="Microsoft JhengHei" charset="-120"/>
              <a:ea typeface="Microsoft JhengHei" charset="-120"/>
              <a:cs typeface="Microsoft JhengHei" charset="-120"/>
            </a:endParaRPr>
          </a:p>
          <a:p>
            <a:pPr marL="342900" indent="-342900">
              <a:lnSpc>
                <a:spcPct val="100000"/>
              </a:lnSpc>
              <a:buSzPct val="60000"/>
              <a:buFont typeface="Wingdings" pitchFamily="2" charset="2"/>
              <a:buChar char="u"/>
            </a:pPr>
            <a:r>
              <a:rPr lang="zh-TW" altLang="en-US" sz="2000" dirty="0" smtClean="0">
                <a:solidFill>
                  <a:srgbClr val="000000"/>
                </a:solidFill>
                <a:latin typeface="Microsoft JhengHei" charset="-120"/>
                <a:ea typeface="Microsoft JhengHei" charset="-120"/>
                <a:cs typeface="Microsoft JhengHei" charset="-120"/>
              </a:rPr>
              <a:t>也可以用</a:t>
            </a:r>
            <a:r>
              <a:rPr lang="en-US" altLang="zh-TW" sz="2000" dirty="0" err="1" smtClean="0">
                <a:solidFill>
                  <a:srgbClr val="000000"/>
                </a:solidFill>
                <a:latin typeface="Microsoft JhengHei" charset="-120"/>
                <a:ea typeface="Microsoft JhengHei" charset="-120"/>
                <a:cs typeface="Microsoft JhengHei" charset="-120"/>
              </a:rPr>
              <a:t>tmux</a:t>
            </a:r>
            <a:r>
              <a:rPr lang="zh-TW" altLang="en-US" sz="2000" dirty="0" smtClean="0">
                <a:solidFill>
                  <a:srgbClr val="000000"/>
                </a:solidFill>
                <a:latin typeface="Microsoft JhengHei" charset="-120"/>
                <a:ea typeface="Microsoft JhengHei" charset="-120"/>
                <a:cs typeface="Microsoft JhengHei" charset="-120"/>
              </a:rPr>
              <a:t>，</a:t>
            </a:r>
            <a:r>
              <a:rPr lang="en-US" altLang="zh-TW" sz="2000" dirty="0" err="1" smtClean="0">
                <a:solidFill>
                  <a:srgbClr val="000000"/>
                </a:solidFill>
                <a:latin typeface="Microsoft JhengHei" charset="-120"/>
                <a:ea typeface="Microsoft JhengHei" charset="-120"/>
                <a:cs typeface="Microsoft JhengHei" charset="-120"/>
              </a:rPr>
              <a:t>tmux</a:t>
            </a:r>
            <a:r>
              <a:rPr lang="zh-TW" altLang="en-US" sz="2000" dirty="0" smtClean="0">
                <a:solidFill>
                  <a:srgbClr val="000000"/>
                </a:solidFill>
                <a:latin typeface="Microsoft JhengHei" charset="-120"/>
                <a:ea typeface="Microsoft JhengHei" charset="-120"/>
                <a:cs typeface="Microsoft JhengHei" charset="-120"/>
              </a:rPr>
              <a:t>像是有更多功能的</a:t>
            </a:r>
            <a:r>
              <a:rPr lang="en-US" altLang="zh-TW" sz="2000" dirty="0" smtClean="0">
                <a:solidFill>
                  <a:srgbClr val="000000"/>
                </a:solidFill>
                <a:latin typeface="Microsoft JhengHei" charset="-120"/>
                <a:ea typeface="Microsoft JhengHei" charset="-120"/>
                <a:cs typeface="Microsoft JhengHei" charset="-120"/>
              </a:rPr>
              <a:t>screen</a:t>
            </a:r>
            <a:endParaRPr dirty="0">
              <a:latin typeface="Microsoft JhengHei" charset="-120"/>
              <a:ea typeface="Microsoft JhengHei" charset="-120"/>
              <a:cs typeface="Microsoft JhengHei" charset="-120"/>
            </a:endParaRPr>
          </a:p>
        </p:txBody>
      </p:sp>
      <p:sp>
        <p:nvSpPr>
          <p:cNvPr id="274" name="TextShape 3"/>
          <p:cNvSpPr txBox="1"/>
          <p:nvPr/>
        </p:nvSpPr>
        <p:spPr>
          <a:xfrm>
            <a:off x="0" y="1271520"/>
            <a:ext cx="533160" cy="244080"/>
          </a:xfrm>
          <a:prstGeom prst="rect">
            <a:avLst/>
          </a:prstGeom>
        </p:spPr>
        <p:txBody>
          <a:bodyPr anchor="ctr"/>
          <a:lstStyle/>
          <a:p>
            <a:pPr>
              <a:lnSpc>
                <a:spcPct val="80000"/>
              </a:lnSpc>
            </a:pPr>
            <a:fld id="{0FB36623-3B35-4D22-9815-1EAACFC6BE51}" type="slidenum">
              <a:rPr lang="en-US" sz="1200" b="1">
                <a:solidFill>
                  <a:srgbClr val="FFFFFF"/>
                </a:solidFill>
                <a:latin typeface="Arial"/>
                <a:ea typeface="新細明體"/>
              </a:rPr>
              <a:t>17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Linux Shell Script Basics</a:t>
            </a:r>
            <a:endParaRPr/>
          </a:p>
        </p:txBody>
      </p:sp>
      <p:sp>
        <p:nvSpPr>
          <p:cNvPr id="276"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echo “Hello”   (print “hello” on the screen)</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a=ABC          (assign ABC to a)</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echo $a         (will print ABC on the screen)</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b=$a.log       (assign ABC.log to b)</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cat $b &gt; testfile (write “ABC.log” to testfile)</a:t>
            </a:r>
            <a:endParaRPr dirty="0"/>
          </a:p>
          <a:p>
            <a:pPr marL="285750" indent="-285750">
              <a:lnSpc>
                <a:spcPct val="100000"/>
              </a:lnSpc>
              <a:buFont typeface="Wingdings" pitchFamily="2" charset="2"/>
              <a:buChar char="u"/>
            </a:pPr>
            <a:endParaRPr dirty="0"/>
          </a:p>
          <a:p>
            <a:pPr marL="457200" indent="-457200">
              <a:lnSpc>
                <a:spcPct val="100000"/>
              </a:lnSpc>
              <a:buSzPct val="60000"/>
              <a:buFont typeface="Wingdings" pitchFamily="2" charset="2"/>
              <a:buChar char="u"/>
            </a:pPr>
            <a:r>
              <a:rPr lang="zh-TW" sz="2900" dirty="0">
                <a:solidFill>
                  <a:srgbClr val="000000"/>
                </a:solidFill>
                <a:latin typeface="Tw Cen MT"/>
              </a:rPr>
              <a:t>指令 -h          (will output the help information)</a:t>
            </a:r>
            <a:endParaRPr dirty="0"/>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18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Example</a:t>
            </a:r>
            <a:endParaRPr dirty="0"/>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19</a:t>
            </a:fld>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064009"/>
            <a:ext cx="5314155" cy="34200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83" r="11576"/>
          <a:stretch/>
        </p:blipFill>
        <p:spPr>
          <a:xfrm>
            <a:off x="4897908" y="2064009"/>
            <a:ext cx="4210596" cy="3420000"/>
          </a:xfrm>
          <a:prstGeom prst="rect">
            <a:avLst/>
          </a:prstGeom>
        </p:spPr>
      </p:pic>
    </p:spTree>
    <p:extLst>
      <p:ext uri="{BB962C8B-B14F-4D97-AF65-F5344CB8AC3E}">
        <p14:creationId xmlns:p14="http://schemas.microsoft.com/office/powerpoint/2010/main" val="17504274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2"/>
          <p:cNvSpPr txBox="1"/>
          <p:nvPr/>
        </p:nvSpPr>
        <p:spPr>
          <a:xfrm>
            <a:off x="1371600" y="1600200"/>
            <a:ext cx="7619760" cy="990360"/>
          </a:xfrm>
          <a:prstGeom prst="rect">
            <a:avLst/>
          </a:prstGeom>
        </p:spPr>
        <p:txBody>
          <a:bodyPr anchor="ctr"/>
          <a:lstStyle/>
          <a:p>
            <a:pPr>
              <a:lnSpc>
                <a:spcPct val="100000"/>
              </a:lnSpc>
            </a:pPr>
            <a:r>
              <a:rPr lang="en-US" altLang="zh-TW" sz="4400" dirty="0" smtClean="0">
                <a:solidFill>
                  <a:srgbClr val="FFFFFF"/>
                </a:solidFill>
                <a:latin typeface="Tw Cen MT"/>
              </a:rPr>
              <a:t>Outline</a:t>
            </a:r>
            <a:endParaRPr dirty="0"/>
          </a:p>
        </p:txBody>
      </p:sp>
      <p:sp>
        <p:nvSpPr>
          <p:cNvPr id="137" name="TextShape 3"/>
          <p:cNvSpPr txBox="1"/>
          <p:nvPr/>
        </p:nvSpPr>
        <p:spPr>
          <a:xfrm>
            <a:off x="0" y="1752480"/>
            <a:ext cx="1294920" cy="701280"/>
          </a:xfrm>
          <a:prstGeom prst="rect">
            <a:avLst/>
          </a:prstGeom>
        </p:spPr>
        <p:txBody>
          <a:bodyPr anchor="ctr"/>
          <a:lstStyle/>
          <a:p>
            <a:pPr>
              <a:lnSpc>
                <a:spcPct val="100000"/>
              </a:lnSpc>
            </a:pPr>
            <a:fld id="{64DE0F3C-9452-4172-9339-8D406AE65131}" type="slidenum">
              <a:rPr lang="en-US" sz="2400" b="1">
                <a:solidFill>
                  <a:srgbClr val="FFFFFF"/>
                </a:solidFill>
                <a:latin typeface="Arial"/>
                <a:ea typeface="新細明體"/>
              </a:rPr>
              <a:t>2</a:t>
            </a:fld>
            <a:endParaRPr dirty="0"/>
          </a:p>
        </p:txBody>
      </p:sp>
      <p:sp>
        <p:nvSpPr>
          <p:cNvPr id="4" name="TextBox 3"/>
          <p:cNvSpPr txBox="1"/>
          <p:nvPr/>
        </p:nvSpPr>
        <p:spPr>
          <a:xfrm>
            <a:off x="1371600" y="2996952"/>
            <a:ext cx="6624736" cy="1815882"/>
          </a:xfrm>
          <a:prstGeom prst="rect">
            <a:avLst/>
          </a:prstGeom>
          <a:noFill/>
        </p:spPr>
        <p:txBody>
          <a:bodyPr wrap="square" rtlCol="0">
            <a:spAutoFit/>
          </a:bodyPr>
          <a:lstStyle/>
          <a:p>
            <a:pPr marL="342900" indent="-342900">
              <a:buAutoNum type="arabicPeriod"/>
            </a:pPr>
            <a:r>
              <a:rPr lang="en-US" sz="2800" dirty="0" smtClean="0"/>
              <a:t>Project Introduction</a:t>
            </a:r>
          </a:p>
          <a:p>
            <a:pPr marL="342900" indent="-342900">
              <a:buAutoNum type="arabicPeriod"/>
            </a:pPr>
            <a:r>
              <a:rPr lang="en-US" sz="2800" dirty="0" smtClean="0"/>
              <a:t>Linux and Bash Introduction</a:t>
            </a:r>
          </a:p>
          <a:p>
            <a:pPr marL="342900" indent="-342900">
              <a:buAutoNum type="arabicPeriod"/>
            </a:pPr>
            <a:r>
              <a:rPr lang="en-US" sz="2800" dirty="0" smtClean="0"/>
              <a:t>Feature Extraction</a:t>
            </a:r>
          </a:p>
          <a:p>
            <a:pPr marL="342900" indent="-342900">
              <a:buAutoNum type="arabicPeriod"/>
            </a:pPr>
            <a:r>
              <a:rPr lang="en-US" sz="2800" dirty="0" smtClean="0"/>
              <a:t>Homework</a:t>
            </a:r>
            <a:endParaRPr lang="en-US"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script</a:t>
            </a:r>
            <a:endParaRPr dirty="0"/>
          </a:p>
        </p:txBody>
      </p:sp>
      <p:sp>
        <p:nvSpPr>
          <p:cNvPr id="276"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en-US" altLang="zh-TW" sz="2000" dirty="0">
                <a:solidFill>
                  <a:srgbClr val="000000"/>
                </a:solidFill>
                <a:latin typeface="Microsoft JhengHei" charset="-120"/>
                <a:ea typeface="Microsoft JhengHei" charset="-120"/>
                <a:cs typeface="Microsoft JhengHei" charset="-120"/>
              </a:rPr>
              <a:t>[ condition ]  uses ‘test’ to check. Ex. test -e ~/</a:t>
            </a:r>
            <a:r>
              <a:rPr lang="en-US" altLang="zh-TW" sz="2000" dirty="0" err="1">
                <a:solidFill>
                  <a:srgbClr val="000000"/>
                </a:solidFill>
                <a:latin typeface="Microsoft JhengHei" charset="-120"/>
                <a:ea typeface="Microsoft JhengHei" charset="-120"/>
                <a:cs typeface="Microsoft JhengHei" charset="-120"/>
              </a:rPr>
              <a:t>tmp</a:t>
            </a:r>
            <a:r>
              <a:rPr lang="en-US" altLang="zh-TW" sz="2000" dirty="0">
                <a:solidFill>
                  <a:srgbClr val="000000"/>
                </a:solidFill>
                <a:latin typeface="Microsoft JhengHei" charset="-120"/>
                <a:ea typeface="Microsoft JhengHei" charset="-120"/>
                <a:cs typeface="Microsoft JhengHei" charset="-120"/>
              </a:rPr>
              <a:t>; echo $?</a:t>
            </a:r>
          </a:p>
          <a:p>
            <a:pPr marL="457200" indent="-457200">
              <a:lnSpc>
                <a:spcPct val="100000"/>
              </a:lnSpc>
              <a:buSzPct val="60000"/>
              <a:buFont typeface="Wingdings" pitchFamily="2" charset="2"/>
              <a:buChar char="u"/>
            </a:pPr>
            <a:r>
              <a:rPr lang="en-US" sz="2000" dirty="0" smtClean="0">
                <a:solidFill>
                  <a:srgbClr val="000000"/>
                </a:solidFill>
                <a:latin typeface="Microsoft JhengHei" charset="-120"/>
                <a:ea typeface="Microsoft JhengHei" charset="-120"/>
                <a:cs typeface="Microsoft JhengHei" charset="-120"/>
              </a:rPr>
              <a:t>File [ -e filename ] </a:t>
            </a:r>
          </a:p>
          <a:p>
            <a:pPr marL="914400" lvl="1" indent="-457200">
              <a:buSzPct val="60000"/>
              <a:buFont typeface="Wingdings" charset="2"/>
              <a:buChar char="q"/>
            </a:pPr>
            <a:r>
              <a:rPr lang="en-US" sz="2000" dirty="0" smtClean="0">
                <a:solidFill>
                  <a:srgbClr val="000000"/>
                </a:solidFill>
                <a:latin typeface="Microsoft JhengHei" charset="-120"/>
                <a:ea typeface="Microsoft JhengHei" charset="-120"/>
                <a:cs typeface="Microsoft JhengHei" charset="-120"/>
              </a:rPr>
              <a:t>-e </a:t>
            </a:r>
            <a:r>
              <a:rPr lang="zh-TW" altLang="en-US" sz="2000" dirty="0" smtClean="0">
                <a:solidFill>
                  <a:srgbClr val="000000"/>
                </a:solidFill>
                <a:latin typeface="Microsoft JhengHei" charset="-120"/>
                <a:ea typeface="Microsoft JhengHei" charset="-120"/>
                <a:cs typeface="Microsoft JhengHei" charset="-120"/>
              </a:rPr>
              <a:t>  該「檔名」是否存在？</a:t>
            </a:r>
            <a:endParaRPr lang="en-US" altLang="zh-TW" sz="2000" dirty="0" smtClean="0">
              <a:solidFill>
                <a:srgbClr val="000000"/>
              </a:solidFill>
              <a:latin typeface="Microsoft JhengHei" charset="-120"/>
              <a:ea typeface="Microsoft JhengHei" charset="-120"/>
              <a:cs typeface="Microsoft JhengHei" charset="-120"/>
            </a:endParaRPr>
          </a:p>
          <a:p>
            <a:pPr marL="914400" lvl="1" indent="-457200">
              <a:buSzPct val="60000"/>
              <a:buFont typeface="Wingdings" charset="2"/>
              <a:buChar char="q"/>
            </a:pPr>
            <a:r>
              <a:rPr lang="en-US" sz="2000" dirty="0" smtClean="0">
                <a:latin typeface="Microsoft JhengHei" charset="-120"/>
                <a:ea typeface="Microsoft JhengHei" charset="-120"/>
                <a:cs typeface="Microsoft JhengHei" charset="-120"/>
              </a:rPr>
              <a:t>-f   </a:t>
            </a:r>
            <a:r>
              <a:rPr lang="zh-TW" altLang="en-US" sz="2000" dirty="0" smtClean="0">
                <a:latin typeface="Microsoft JhengHei" charset="-120"/>
                <a:ea typeface="Microsoft JhengHei" charset="-120"/>
                <a:cs typeface="Microsoft JhengHei" charset="-120"/>
              </a:rPr>
              <a:t> 該「檔名」是否存在且為檔案</a:t>
            </a:r>
            <a:r>
              <a:rPr lang="en-US" altLang="zh-TW" sz="2000" dirty="0" smtClean="0">
                <a:latin typeface="Microsoft JhengHei" charset="-120"/>
                <a:ea typeface="Microsoft JhengHei" charset="-120"/>
                <a:cs typeface="Microsoft JhengHei" charset="-120"/>
              </a:rPr>
              <a:t>(file)?</a:t>
            </a:r>
          </a:p>
          <a:p>
            <a:pPr marL="914400" lvl="1" indent="-457200">
              <a:buSzPct val="60000"/>
              <a:buFont typeface="Wingdings" charset="2"/>
              <a:buChar char="q"/>
            </a:pPr>
            <a:r>
              <a:rPr lang="en-US" sz="2000" dirty="0" smtClean="0">
                <a:latin typeface="Microsoft JhengHei" charset="-120"/>
                <a:ea typeface="Microsoft JhengHei" charset="-120"/>
                <a:cs typeface="Microsoft JhengHei" charset="-120"/>
              </a:rPr>
              <a:t>-d</a:t>
            </a:r>
            <a:r>
              <a:rPr lang="zh-TW" altLang="en-US" sz="2000" dirty="0" smtClean="0">
                <a:latin typeface="Microsoft JhengHei" charset="-120"/>
                <a:ea typeface="Microsoft JhengHei" charset="-120"/>
                <a:cs typeface="Microsoft JhengHei" charset="-120"/>
              </a:rPr>
              <a:t>   該</a:t>
            </a:r>
            <a:r>
              <a:rPr lang="zh-TW" altLang="en-US" sz="2000" dirty="0">
                <a:latin typeface="Microsoft JhengHei" charset="-120"/>
                <a:ea typeface="Microsoft JhengHei" charset="-120"/>
                <a:cs typeface="Microsoft JhengHei" charset="-120"/>
              </a:rPr>
              <a:t>「檔名」是否存在且</a:t>
            </a:r>
            <a:r>
              <a:rPr lang="zh-TW" altLang="en-US" sz="2000" dirty="0" smtClean="0">
                <a:latin typeface="Microsoft JhengHei" charset="-120"/>
                <a:ea typeface="Microsoft JhengHei" charset="-120"/>
                <a:cs typeface="Microsoft JhengHei" charset="-120"/>
              </a:rPr>
              <a:t>為目錄</a:t>
            </a:r>
            <a:r>
              <a:rPr lang="en-US" altLang="zh-TW" sz="2000" dirty="0" smtClean="0">
                <a:latin typeface="Microsoft JhengHei" charset="-120"/>
                <a:ea typeface="Microsoft JhengHei" charset="-120"/>
                <a:cs typeface="Microsoft JhengHei" charset="-120"/>
              </a:rPr>
              <a:t>(directory)?</a:t>
            </a:r>
          </a:p>
          <a:p>
            <a:pPr marL="914400" lvl="1" indent="-457200">
              <a:buSzPct val="60000"/>
              <a:buFont typeface="Wingdings" pitchFamily="2" charset="2"/>
              <a:buChar char="u"/>
            </a:pPr>
            <a:endParaRPr lang="en-US" altLang="zh-TW" sz="2000" dirty="0" smtClean="0">
              <a:latin typeface="Microsoft JhengHei" charset="-120"/>
              <a:ea typeface="Microsoft JhengHei" charset="-120"/>
              <a:cs typeface="Microsoft JhengHei" charset="-120"/>
            </a:endParaRPr>
          </a:p>
          <a:p>
            <a:pPr marL="457200" indent="-457200">
              <a:buSzPct val="60000"/>
              <a:buFont typeface="Wingdings" pitchFamily="2" charset="2"/>
              <a:buChar char="u"/>
            </a:pPr>
            <a:r>
              <a:rPr lang="en-US" altLang="zh-TW" sz="2000" dirty="0" smtClean="0">
                <a:latin typeface="Microsoft JhengHei" charset="-120"/>
                <a:ea typeface="Microsoft JhengHei" charset="-120"/>
                <a:cs typeface="Microsoft JhengHei" charset="-120"/>
              </a:rPr>
              <a:t>Number [ n1 </a:t>
            </a:r>
            <a:r>
              <a:rPr lang="mr-IN" altLang="zh-TW" sz="2000" dirty="0" smtClean="0">
                <a:latin typeface="Microsoft JhengHei" charset="-120"/>
                <a:ea typeface="Microsoft JhengHei" charset="-120"/>
                <a:cs typeface="Microsoft JhengHei" charset="-120"/>
              </a:rPr>
              <a:t>-</a:t>
            </a:r>
            <a:r>
              <a:rPr lang="en-US" altLang="zh-TW" sz="2000" dirty="0" err="1" smtClean="0">
                <a:latin typeface="Microsoft JhengHei" charset="-120"/>
                <a:ea typeface="Microsoft JhengHei" charset="-120"/>
                <a:cs typeface="Microsoft JhengHei" charset="-120"/>
              </a:rPr>
              <a:t>eq</a:t>
            </a:r>
            <a:r>
              <a:rPr lang="en-US" altLang="zh-TW" sz="2000" dirty="0" smtClean="0">
                <a:latin typeface="Microsoft JhengHei" charset="-120"/>
                <a:ea typeface="Microsoft JhengHei" charset="-120"/>
                <a:cs typeface="Microsoft JhengHei" charset="-120"/>
              </a:rPr>
              <a:t> n2 ] </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a:t>
            </a:r>
            <a:r>
              <a:rPr lang="en-US" altLang="zh-TW" sz="2000" dirty="0" err="1" smtClean="0">
                <a:latin typeface="Microsoft JhengHei" charset="-120"/>
                <a:ea typeface="Microsoft JhengHei" charset="-120"/>
                <a:cs typeface="Microsoft JhengHei" charset="-120"/>
              </a:rPr>
              <a:t>eq</a:t>
            </a:r>
            <a:r>
              <a:rPr lang="en-US" altLang="zh-TW" sz="2000" dirty="0" smtClean="0">
                <a:latin typeface="Microsoft JhengHei" charset="-120"/>
                <a:ea typeface="Microsoft JhengHei" charset="-120"/>
                <a:cs typeface="Microsoft JhengHei" charset="-120"/>
              </a:rPr>
              <a:t>   equal (n1==n2)</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-ne   not equal (n1!=n2)</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a:t>
            </a:r>
            <a:r>
              <a:rPr lang="en-US" altLang="zh-TW" sz="2000" dirty="0" err="1" smtClean="0">
                <a:latin typeface="Microsoft JhengHei" charset="-120"/>
                <a:ea typeface="Microsoft JhengHei" charset="-120"/>
                <a:cs typeface="Microsoft JhengHei" charset="-120"/>
              </a:rPr>
              <a:t>gt</a:t>
            </a:r>
            <a:r>
              <a:rPr lang="en-US" altLang="zh-TW" sz="2000" dirty="0" smtClean="0">
                <a:latin typeface="Microsoft JhengHei" charset="-120"/>
                <a:ea typeface="Microsoft JhengHei" charset="-120"/>
                <a:cs typeface="Microsoft JhengHei" charset="-120"/>
              </a:rPr>
              <a:t>    greater than (n1&gt;n2)</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a:t>
            </a:r>
            <a:r>
              <a:rPr lang="en-US" altLang="zh-TW" sz="2000" dirty="0" err="1" smtClean="0">
                <a:latin typeface="Microsoft JhengHei" charset="-120"/>
                <a:ea typeface="Microsoft JhengHei" charset="-120"/>
                <a:cs typeface="Microsoft JhengHei" charset="-120"/>
              </a:rPr>
              <a:t>lt</a:t>
            </a:r>
            <a:r>
              <a:rPr lang="en-US" altLang="zh-TW" sz="2000" dirty="0" smtClean="0">
                <a:latin typeface="Microsoft JhengHei" charset="-120"/>
                <a:ea typeface="Microsoft JhengHei" charset="-120"/>
                <a:cs typeface="Microsoft JhengHei" charset="-120"/>
              </a:rPr>
              <a:t>     less than (n1&lt;n2)</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a:t>
            </a:r>
            <a:r>
              <a:rPr lang="en-US" altLang="zh-TW" sz="2000" dirty="0" err="1" smtClean="0">
                <a:latin typeface="Microsoft JhengHei" charset="-120"/>
                <a:ea typeface="Microsoft JhengHei" charset="-120"/>
                <a:cs typeface="Microsoft JhengHei" charset="-120"/>
              </a:rPr>
              <a:t>ge</a:t>
            </a:r>
            <a:r>
              <a:rPr lang="en-US" altLang="zh-TW" sz="2000" dirty="0" smtClean="0">
                <a:latin typeface="Microsoft JhengHei" charset="-120"/>
                <a:ea typeface="Microsoft JhengHei" charset="-120"/>
                <a:cs typeface="Microsoft JhengHei" charset="-120"/>
              </a:rPr>
              <a:t>   greater or equal (n1&gt;=n2)</a:t>
            </a:r>
          </a:p>
          <a:p>
            <a:pPr marL="914400" lvl="1" indent="-457200">
              <a:buSzPct val="60000"/>
              <a:buFont typeface="Wingdings" charset="2"/>
              <a:buChar char="q"/>
            </a:pPr>
            <a:r>
              <a:rPr lang="en-US" altLang="zh-TW" sz="2000" dirty="0" smtClean="0">
                <a:latin typeface="Microsoft JhengHei" charset="-120"/>
                <a:ea typeface="Microsoft JhengHei" charset="-120"/>
                <a:cs typeface="Microsoft JhengHei" charset="-120"/>
              </a:rPr>
              <a:t>-le    less than or equal (n1&lt;=n2)</a:t>
            </a:r>
          </a:p>
          <a:p>
            <a:pPr marL="914400" lvl="1" indent="-457200">
              <a:buSzPct val="60000"/>
              <a:buFont typeface="Wingdings" pitchFamily="2" charset="2"/>
              <a:buChar char="u"/>
            </a:pPr>
            <a:endParaRPr lang="en-US" altLang="zh-TW" sz="2000" dirty="0" smtClean="0">
              <a:latin typeface="Microsoft JhengHei" charset="-120"/>
              <a:ea typeface="Microsoft JhengHei" charset="-120"/>
              <a:cs typeface="Microsoft JhengHei" charset="-120"/>
            </a:endParaRPr>
          </a:p>
          <a:p>
            <a:pPr marL="457200" indent="-457200">
              <a:buSzPct val="60000"/>
              <a:buFont typeface="Wingdings" pitchFamily="2" charset="2"/>
              <a:buChar char="u"/>
            </a:pPr>
            <a:r>
              <a:rPr lang="en-US" altLang="zh-TW" sz="2000" dirty="0" smtClean="0">
                <a:solidFill>
                  <a:srgbClr val="FF0000"/>
                </a:solidFill>
                <a:latin typeface="Microsoft JhengHei" charset="-120"/>
                <a:ea typeface="Microsoft JhengHei" charset="-120"/>
                <a:cs typeface="Microsoft JhengHei" charset="-120"/>
              </a:rPr>
              <a:t>SPACE COUNTS!!!!</a:t>
            </a:r>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20</a:t>
            </a:fld>
            <a:endParaRPr/>
          </a:p>
        </p:txBody>
      </p:sp>
    </p:spTree>
    <p:extLst>
      <p:ext uri="{BB962C8B-B14F-4D97-AF65-F5344CB8AC3E}">
        <p14:creationId xmlns:p14="http://schemas.microsoft.com/office/powerpoint/2010/main" val="5591161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script</a:t>
            </a:r>
            <a:endParaRPr dirty="0"/>
          </a:p>
        </p:txBody>
      </p:sp>
      <p:sp>
        <p:nvSpPr>
          <p:cNvPr id="276"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en-US" altLang="zh-TW" sz="2400" dirty="0" smtClean="0">
                <a:solidFill>
                  <a:srgbClr val="000000"/>
                </a:solidFill>
                <a:latin typeface="Microsoft JhengHei" charset="-120"/>
                <a:ea typeface="Microsoft JhengHei" charset="-120"/>
                <a:cs typeface="Microsoft JhengHei" charset="-120"/>
              </a:rPr>
              <a:t>Logic</a:t>
            </a:r>
            <a:endParaRPr lang="en-US" sz="2400" dirty="0" smtClean="0">
              <a:solidFill>
                <a:srgbClr val="000000"/>
              </a:solidFill>
              <a:latin typeface="Microsoft JhengHei" charset="-120"/>
              <a:ea typeface="Microsoft JhengHei" charset="-120"/>
              <a:cs typeface="Microsoft JhengHei" charset="-120"/>
            </a:endParaRPr>
          </a:p>
          <a:p>
            <a:pPr marL="914400" lvl="1" indent="-457200">
              <a:buSzPct val="60000"/>
              <a:buFont typeface="Wingdings" charset="2"/>
              <a:buChar char="q"/>
            </a:pPr>
            <a:r>
              <a:rPr lang="en-US" sz="2400" dirty="0" smtClean="0">
                <a:solidFill>
                  <a:srgbClr val="000000"/>
                </a:solidFill>
                <a:latin typeface="Microsoft JhengHei" charset="-120"/>
                <a:ea typeface="Microsoft JhengHei" charset="-120"/>
                <a:cs typeface="Microsoft JhengHei" charset="-120"/>
              </a:rPr>
              <a:t>-a </a:t>
            </a:r>
            <a:r>
              <a:rPr lang="zh-TW" altLang="en-US" sz="2400" dirty="0" smtClean="0">
                <a:solidFill>
                  <a:srgbClr val="000000"/>
                </a:solidFill>
                <a:latin typeface="Microsoft JhengHei" charset="-120"/>
                <a:ea typeface="Microsoft JhengHei" charset="-120"/>
                <a:cs typeface="Microsoft JhengHei" charset="-120"/>
              </a:rPr>
              <a:t>  </a:t>
            </a:r>
            <a:r>
              <a:rPr lang="en-US" altLang="zh-TW" sz="2400" dirty="0" smtClean="0">
                <a:solidFill>
                  <a:srgbClr val="000000"/>
                </a:solidFill>
                <a:latin typeface="Microsoft JhengHei" charset="-120"/>
                <a:ea typeface="Microsoft JhengHei" charset="-120"/>
                <a:cs typeface="Microsoft JhengHei" charset="-120"/>
              </a:rPr>
              <a:t>   and</a:t>
            </a:r>
          </a:p>
          <a:p>
            <a:pPr marL="914400" lvl="1" indent="-457200">
              <a:buSzPct val="60000"/>
              <a:buFont typeface="Wingdings" charset="2"/>
              <a:buChar char="q"/>
            </a:pPr>
            <a:r>
              <a:rPr lang="en-US" sz="2400" dirty="0" smtClean="0">
                <a:latin typeface="Microsoft JhengHei" charset="-120"/>
                <a:ea typeface="Microsoft JhengHei" charset="-120"/>
                <a:cs typeface="Microsoft JhengHei" charset="-120"/>
              </a:rPr>
              <a:t>-o      or</a:t>
            </a:r>
            <a:endParaRPr lang="en-US" altLang="zh-TW" sz="2400" dirty="0" smtClean="0">
              <a:latin typeface="Microsoft JhengHei" charset="-120"/>
              <a:ea typeface="Microsoft JhengHei" charset="-120"/>
              <a:cs typeface="Microsoft JhengHei" charset="-120"/>
            </a:endParaRPr>
          </a:p>
          <a:p>
            <a:pPr marL="914400" lvl="1" indent="-457200">
              <a:buSzPct val="60000"/>
              <a:buFont typeface="Wingdings" charset="2"/>
              <a:buChar char="q"/>
            </a:pPr>
            <a:r>
              <a:rPr lang="en-US" altLang="zh-TW" sz="2400" dirty="0">
                <a:latin typeface="Microsoft JhengHei" charset="-120"/>
                <a:ea typeface="Microsoft JhengHei" charset="-120"/>
                <a:cs typeface="Microsoft JhengHei" charset="-120"/>
              </a:rPr>
              <a:t>!</a:t>
            </a:r>
            <a:r>
              <a:rPr lang="zh-TW" altLang="en-US" sz="2400" dirty="0" smtClean="0">
                <a:latin typeface="Microsoft JhengHei" charset="-120"/>
                <a:ea typeface="Microsoft JhengHei" charset="-120"/>
                <a:cs typeface="Microsoft JhengHei" charset="-120"/>
              </a:rPr>
              <a:t>  </a:t>
            </a:r>
            <a:r>
              <a:rPr lang="en-US" altLang="zh-TW" sz="2400" dirty="0" smtClean="0">
                <a:latin typeface="Microsoft JhengHei" charset="-120"/>
                <a:ea typeface="Microsoft JhengHei" charset="-120"/>
                <a:cs typeface="Microsoft JhengHei" charset="-120"/>
              </a:rPr>
              <a:t>       negation</a:t>
            </a:r>
          </a:p>
          <a:p>
            <a:endParaRPr lang="en-US" sz="2400" dirty="0">
              <a:latin typeface="Microsoft JhengHei" charset="-120"/>
              <a:ea typeface="Microsoft JhengHei" charset="-120"/>
              <a:cs typeface="Microsoft JhengHei" charset="-120"/>
            </a:endParaRPr>
          </a:p>
          <a:p>
            <a:pPr marL="342900" indent="-342900">
              <a:buFont typeface="Wingdings" charset="2"/>
              <a:buChar char="§"/>
            </a:pPr>
            <a:r>
              <a:rPr lang="mr-IN" sz="2400" dirty="0" smtClean="0"/>
              <a:t>[</a:t>
            </a:r>
            <a:r>
              <a:rPr lang="en-US" sz="2400" dirty="0" smtClean="0"/>
              <a:t> </a:t>
            </a:r>
            <a:r>
              <a:rPr lang="mr-IN" sz="2400" dirty="0" smtClean="0"/>
              <a:t>"$</a:t>
            </a:r>
            <a:r>
              <a:rPr lang="mr-IN" sz="2400" dirty="0" err="1"/>
              <a:t>yn</a:t>
            </a:r>
            <a:r>
              <a:rPr lang="mr-IN" sz="2400" dirty="0"/>
              <a:t>"</a:t>
            </a:r>
            <a:r>
              <a:rPr lang="en-US" sz="2400" dirty="0" smtClean="0"/>
              <a:t> </a:t>
            </a:r>
            <a:r>
              <a:rPr lang="mr-IN" sz="2400" dirty="0" smtClean="0"/>
              <a:t>==</a:t>
            </a:r>
            <a:r>
              <a:rPr lang="en-US" sz="2400" dirty="0" smtClean="0"/>
              <a:t> </a:t>
            </a:r>
            <a:r>
              <a:rPr lang="mr-IN" sz="2400" dirty="0" smtClean="0"/>
              <a:t>"</a:t>
            </a:r>
            <a:r>
              <a:rPr lang="mr-IN" sz="2400" dirty="0" err="1"/>
              <a:t>Y</a:t>
            </a:r>
            <a:r>
              <a:rPr lang="mr-IN" sz="2400" dirty="0"/>
              <a:t>"</a:t>
            </a:r>
            <a:r>
              <a:rPr lang="en-US" sz="2400" dirty="0" smtClean="0"/>
              <a:t> </a:t>
            </a:r>
            <a:r>
              <a:rPr lang="mr-IN" sz="2400" dirty="0" smtClean="0"/>
              <a:t>-</a:t>
            </a:r>
            <a:r>
              <a:rPr lang="mr-IN" sz="2400" dirty="0" err="1" smtClean="0"/>
              <a:t>o</a:t>
            </a:r>
            <a:r>
              <a:rPr lang="en-US" sz="2400" dirty="0" smtClean="0"/>
              <a:t> </a:t>
            </a:r>
            <a:r>
              <a:rPr lang="mr-IN" sz="2400" dirty="0" smtClean="0"/>
              <a:t>"$</a:t>
            </a:r>
            <a:r>
              <a:rPr lang="mr-IN" sz="2400" dirty="0" err="1"/>
              <a:t>yn</a:t>
            </a:r>
            <a:r>
              <a:rPr lang="mr-IN" sz="2400" dirty="0"/>
              <a:t>"</a:t>
            </a:r>
            <a:r>
              <a:rPr lang="en-US" sz="2400" dirty="0" smtClean="0"/>
              <a:t> </a:t>
            </a:r>
            <a:r>
              <a:rPr lang="mr-IN" sz="2400" dirty="0" smtClean="0"/>
              <a:t>==</a:t>
            </a:r>
            <a:r>
              <a:rPr lang="en-US" sz="2400" dirty="0" smtClean="0"/>
              <a:t> </a:t>
            </a:r>
            <a:r>
              <a:rPr lang="mr-IN" sz="2400" dirty="0" smtClean="0"/>
              <a:t>"</a:t>
            </a:r>
            <a:r>
              <a:rPr lang="mr-IN" sz="2400" dirty="0" err="1"/>
              <a:t>y</a:t>
            </a:r>
            <a:r>
              <a:rPr lang="mr-IN" sz="2400" dirty="0"/>
              <a:t>"</a:t>
            </a:r>
            <a:r>
              <a:rPr lang="en-US" sz="2400" dirty="0" smtClean="0"/>
              <a:t> </a:t>
            </a:r>
            <a:r>
              <a:rPr lang="mr-IN" sz="2400" dirty="0" smtClean="0"/>
              <a:t>] </a:t>
            </a:r>
            <a:endParaRPr lang="en-US" sz="2400" dirty="0"/>
          </a:p>
          <a:p>
            <a:pPr marL="342900" indent="-342900">
              <a:buFont typeface="Wingdings" charset="2"/>
              <a:buChar char="§"/>
            </a:pPr>
            <a:r>
              <a:rPr lang="mr-IN" sz="2400" dirty="0" smtClean="0"/>
              <a:t>[</a:t>
            </a:r>
            <a:r>
              <a:rPr lang="en-US" sz="2400" dirty="0" smtClean="0"/>
              <a:t> </a:t>
            </a:r>
            <a:r>
              <a:rPr lang="mr-IN" sz="2400" dirty="0" smtClean="0"/>
              <a:t>"$</a:t>
            </a:r>
            <a:r>
              <a:rPr lang="mr-IN" sz="2400" dirty="0" err="1"/>
              <a:t>yn</a:t>
            </a:r>
            <a:r>
              <a:rPr lang="mr-IN" sz="2400" dirty="0"/>
              <a:t>"</a:t>
            </a:r>
            <a:r>
              <a:rPr lang="en-US" sz="2400" dirty="0" smtClean="0"/>
              <a:t> </a:t>
            </a:r>
            <a:r>
              <a:rPr lang="mr-IN" sz="2400" dirty="0" smtClean="0"/>
              <a:t>==</a:t>
            </a:r>
            <a:r>
              <a:rPr lang="en-US" sz="2400" dirty="0" smtClean="0"/>
              <a:t> </a:t>
            </a:r>
            <a:r>
              <a:rPr lang="mr-IN" sz="2400" dirty="0" smtClean="0"/>
              <a:t>"</a:t>
            </a:r>
            <a:r>
              <a:rPr lang="mr-IN" sz="2400" dirty="0" err="1"/>
              <a:t>Y</a:t>
            </a:r>
            <a:r>
              <a:rPr lang="mr-IN" sz="2400" dirty="0"/>
              <a:t>"</a:t>
            </a:r>
            <a:r>
              <a:rPr lang="en-US" sz="2400" dirty="0" smtClean="0"/>
              <a:t> </a:t>
            </a:r>
            <a:r>
              <a:rPr lang="mr-IN" sz="2400" dirty="0" smtClean="0"/>
              <a:t>]</a:t>
            </a:r>
            <a:r>
              <a:rPr lang="en-US" sz="2400" dirty="0" smtClean="0"/>
              <a:t> </a:t>
            </a:r>
            <a:r>
              <a:rPr lang="mr-IN" sz="2400" dirty="0" smtClean="0"/>
              <a:t>||</a:t>
            </a:r>
            <a:r>
              <a:rPr lang="en-US" sz="2400" dirty="0" smtClean="0"/>
              <a:t> </a:t>
            </a:r>
            <a:r>
              <a:rPr lang="mr-IN" sz="2400" dirty="0" smtClean="0"/>
              <a:t>[</a:t>
            </a:r>
            <a:r>
              <a:rPr lang="en-US" sz="2400" dirty="0" smtClean="0"/>
              <a:t> </a:t>
            </a:r>
            <a:r>
              <a:rPr lang="mr-IN" sz="2400" dirty="0" smtClean="0"/>
              <a:t>"$</a:t>
            </a:r>
            <a:r>
              <a:rPr lang="mr-IN" sz="2400" dirty="0" err="1"/>
              <a:t>yn</a:t>
            </a:r>
            <a:r>
              <a:rPr lang="mr-IN" sz="2400" dirty="0"/>
              <a:t>"</a:t>
            </a:r>
            <a:r>
              <a:rPr lang="en-US" sz="2400" dirty="0" smtClean="0"/>
              <a:t> </a:t>
            </a:r>
            <a:r>
              <a:rPr lang="mr-IN" sz="2400" dirty="0" smtClean="0"/>
              <a:t>==</a:t>
            </a:r>
            <a:r>
              <a:rPr lang="en-US" sz="2400" dirty="0" smtClean="0"/>
              <a:t> </a:t>
            </a:r>
            <a:r>
              <a:rPr lang="mr-IN" sz="2400" dirty="0" smtClean="0"/>
              <a:t>"</a:t>
            </a:r>
            <a:r>
              <a:rPr lang="mr-IN" sz="2400" dirty="0" err="1"/>
              <a:t>y</a:t>
            </a:r>
            <a:r>
              <a:rPr lang="mr-IN" sz="2400" dirty="0"/>
              <a:t>"</a:t>
            </a:r>
            <a:r>
              <a:rPr lang="en-US" sz="2400" dirty="0" smtClean="0"/>
              <a:t> </a:t>
            </a:r>
            <a:r>
              <a:rPr lang="mr-IN" sz="2400" dirty="0" smtClean="0"/>
              <a:t>] </a:t>
            </a:r>
            <a:endParaRPr lang="mr-IN" sz="2400" dirty="0"/>
          </a:p>
          <a:p>
            <a:pPr marL="457200" indent="-457200">
              <a:buSzPct val="60000"/>
              <a:buFont typeface="Wingdings" pitchFamily="2" charset="2"/>
              <a:buChar char="u"/>
            </a:pPr>
            <a:endParaRPr lang="en-US" altLang="zh-TW" sz="2400" dirty="0" smtClean="0">
              <a:latin typeface="Microsoft JhengHei" charset="-120"/>
              <a:ea typeface="Microsoft JhengHei" charset="-120"/>
              <a:cs typeface="Microsoft JhengHei" charset="-120"/>
            </a:endParaRPr>
          </a:p>
          <a:p>
            <a:pPr marL="457200" indent="-457200">
              <a:buSzPct val="60000"/>
              <a:buFont typeface="Wingdings" pitchFamily="2" charset="2"/>
              <a:buChar char="u"/>
            </a:pPr>
            <a:r>
              <a:rPr lang="en-US" altLang="zh-TW" sz="2400" dirty="0" smtClean="0">
                <a:solidFill>
                  <a:srgbClr val="FF0000"/>
                </a:solidFill>
                <a:latin typeface="Calibri" charset="0"/>
                <a:ea typeface="Calibri" charset="0"/>
                <a:cs typeface="Calibri" charset="0"/>
              </a:rPr>
              <a:t>Don’t forget the space and the double quote!!!!</a:t>
            </a:r>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21</a:t>
            </a:fld>
            <a:endParaRPr/>
          </a:p>
        </p:txBody>
      </p:sp>
    </p:spTree>
    <p:extLst>
      <p:ext uri="{BB962C8B-B14F-4D97-AF65-F5344CB8AC3E}">
        <p14:creationId xmlns:p14="http://schemas.microsoft.com/office/powerpoint/2010/main" val="6295684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script</a:t>
            </a:r>
            <a:endParaRPr dirty="0"/>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22</a:t>
            </a:fld>
            <a:endParaRPr/>
          </a:p>
        </p:txBody>
      </p:sp>
      <p:sp>
        <p:nvSpPr>
          <p:cNvPr id="5" name="Shape 610"/>
          <p:cNvSpPr txBox="1">
            <a:spLocks/>
          </p:cNvSpPr>
          <p:nvPr/>
        </p:nvSpPr>
        <p:spPr>
          <a:xfrm>
            <a:off x="612647" y="1600200"/>
            <a:ext cx="8153399" cy="4495800"/>
          </a:xfrm>
          <a:prstGeom prst="rect">
            <a:avLst/>
          </a:prstGeom>
          <a:noFill/>
          <a:ln>
            <a:noFill/>
          </a:ln>
        </p:spPr>
        <p:txBody>
          <a:bodyPr lIns="91425" tIns="45700" rIns="91425" bIns="45700" anchor="t" anchorCtr="0">
            <a:noAutofit/>
          </a:bodyPr>
          <a:lstStyle/>
          <a:p>
            <a:pPr marL="320040" indent="-320040" algn="l" rtl="0">
              <a:lnSpc>
                <a:spcPct val="80000"/>
              </a:lnSpc>
              <a:buClr>
                <a:schemeClr val="accent2"/>
              </a:buClr>
              <a:buSzPct val="59599"/>
              <a:buFont typeface="Noto Symbol"/>
              <a:buChar char="◻"/>
            </a:pPr>
            <a:r>
              <a:rPr lang="zh-TW" sz="2682" kern="0" dirty="0" smtClean="0">
                <a:solidFill>
                  <a:schemeClr val="dk1"/>
                </a:solidFill>
                <a:latin typeface="Arial"/>
                <a:ea typeface="Arial"/>
                <a:cs typeface="Arial"/>
                <a:sym typeface="Arial"/>
              </a:rPr>
              <a:t>` operation</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echo `ls`</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my_date=`date`</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echo $my_date</a:t>
            </a:r>
          </a:p>
          <a:p>
            <a:pPr marL="320040" indent="-320040" algn="l" rtl="0">
              <a:lnSpc>
                <a:spcPct val="80000"/>
              </a:lnSpc>
              <a:spcBef>
                <a:spcPts val="700"/>
              </a:spcBef>
              <a:buClr>
                <a:schemeClr val="accent2"/>
              </a:buClr>
              <a:buSzPct val="59599"/>
              <a:buFont typeface="Noto Symbol"/>
              <a:buChar char="◻"/>
            </a:pPr>
            <a:r>
              <a:rPr lang="zh-TW" sz="2682" kern="0" dirty="0" smtClean="0">
                <a:solidFill>
                  <a:schemeClr val="dk1"/>
                </a:solidFill>
                <a:latin typeface="Arial"/>
                <a:ea typeface="Arial"/>
                <a:cs typeface="Arial"/>
                <a:sym typeface="Arial"/>
              </a:rPr>
              <a:t>&amp;&amp; || ; operation</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echo hello || echo no~</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echo hello &amp;&amp; echo no~</a:t>
            </a:r>
          </a:p>
          <a:p>
            <a:pPr marL="640080" lvl="1" indent="-284480" algn="l" rtl="0">
              <a:lnSpc>
                <a:spcPct val="80000"/>
              </a:lnSpc>
              <a:spcBef>
                <a:spcPts val="550"/>
              </a:spcBef>
              <a:buClr>
                <a:schemeClr val="accent1"/>
              </a:buClr>
              <a:buSzPct val="70145"/>
              <a:buFont typeface="Noto Symbol"/>
              <a:buChar char="⬜"/>
            </a:pPr>
            <a:r>
              <a:rPr lang="zh-TW" sz="2405" kern="0" dirty="0" smtClean="0">
                <a:solidFill>
                  <a:srgbClr val="FF0000"/>
                </a:solidFill>
                <a:latin typeface="Arial"/>
                <a:ea typeface="Arial"/>
                <a:cs typeface="Arial"/>
                <a:sym typeface="Arial"/>
              </a:rPr>
              <a:t>[ -f tmp ] &amp;&amp; cat tmp</a:t>
            </a:r>
            <a:r>
              <a:rPr lang="zh-TW" sz="2405" kern="0" dirty="0" smtClean="0">
                <a:solidFill>
                  <a:schemeClr val="dk1"/>
                </a:solidFill>
                <a:latin typeface="Arial"/>
                <a:ea typeface="Arial"/>
                <a:cs typeface="Arial"/>
                <a:sym typeface="Arial"/>
              </a:rPr>
              <a:t> || echo "file not fou</a:t>
            </a:r>
            <a:r>
              <a:rPr lang="en-US" altLang="zh-TW" sz="2405" kern="0" dirty="0" smtClean="0">
                <a:solidFill>
                  <a:schemeClr val="dk1"/>
                </a:solidFill>
                <a:latin typeface="Arial"/>
                <a:ea typeface="Arial"/>
                <a:cs typeface="Arial"/>
                <a:sym typeface="Arial"/>
              </a:rPr>
              <a:t>n</a:t>
            </a:r>
            <a:r>
              <a:rPr lang="zh-TW" sz="2405" kern="0" dirty="0" smtClean="0">
                <a:solidFill>
                  <a:schemeClr val="dk1"/>
                </a:solidFill>
                <a:latin typeface="Arial"/>
                <a:ea typeface="Arial"/>
                <a:cs typeface="Arial"/>
                <a:sym typeface="Arial"/>
              </a:rPr>
              <a:t>d</a:t>
            </a:r>
            <a:r>
              <a:rPr lang="zh-TW" sz="2405" kern="0" dirty="0" smtClean="0">
                <a:solidFill>
                  <a:sysClr val="windowText" lastClr="000000"/>
                </a:solidFill>
              </a:rPr>
              <a:t>”</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 -f tmp ] ; cat tmp ; echo "file not fou</a:t>
            </a:r>
            <a:r>
              <a:rPr lang="en-US" altLang="zh-TW" sz="2405" kern="0" dirty="0" smtClean="0">
                <a:solidFill>
                  <a:schemeClr val="dk1"/>
                </a:solidFill>
                <a:latin typeface="Arial"/>
                <a:ea typeface="Arial"/>
                <a:cs typeface="Arial"/>
                <a:sym typeface="Arial"/>
              </a:rPr>
              <a:t>n</a:t>
            </a:r>
            <a:r>
              <a:rPr lang="zh-TW" sz="2405" kern="0" dirty="0" smtClean="0">
                <a:solidFill>
                  <a:schemeClr val="dk1"/>
                </a:solidFill>
                <a:latin typeface="Arial"/>
                <a:ea typeface="Arial"/>
                <a:cs typeface="Arial"/>
                <a:sym typeface="Arial"/>
              </a:rPr>
              <a:t>d”</a:t>
            </a:r>
          </a:p>
          <a:p>
            <a:pPr marL="320040" indent="-320040" algn="l" rtl="0">
              <a:lnSpc>
                <a:spcPct val="80000"/>
              </a:lnSpc>
              <a:spcBef>
                <a:spcPts val="700"/>
              </a:spcBef>
              <a:buClr>
                <a:schemeClr val="accent2"/>
              </a:buClr>
              <a:buSzPct val="59599"/>
              <a:buFont typeface="Noto Symbol"/>
              <a:buChar char="◻"/>
            </a:pPr>
            <a:r>
              <a:rPr lang="zh-TW" sz="2682" kern="0" dirty="0" smtClean="0">
                <a:solidFill>
                  <a:schemeClr val="dk1"/>
                </a:solidFill>
                <a:latin typeface="Arial"/>
                <a:ea typeface="Arial"/>
                <a:cs typeface="Arial"/>
                <a:sym typeface="Arial"/>
              </a:rPr>
              <a:t>Some useful commands.</a:t>
            </a:r>
          </a:p>
          <a:p>
            <a:pPr marL="640080" lvl="1" indent="-284480" algn="l" rtl="0">
              <a:lnSpc>
                <a:spcPct val="80000"/>
              </a:lnSpc>
              <a:spcBef>
                <a:spcPts val="550"/>
              </a:spcBef>
              <a:buClr>
                <a:schemeClr val="accent1"/>
              </a:buClr>
              <a:buSzPct val="70145"/>
              <a:buFont typeface="Noto Symbol"/>
              <a:buChar char="⬜"/>
            </a:pPr>
            <a:r>
              <a:rPr lang="zh-TW" sz="2405" kern="0" dirty="0" smtClean="0">
                <a:solidFill>
                  <a:schemeClr val="dk1"/>
                </a:solidFill>
                <a:latin typeface="Arial"/>
                <a:ea typeface="Arial"/>
                <a:cs typeface="Arial"/>
                <a:sym typeface="Arial"/>
              </a:rPr>
              <a:t>grep, sed, touch, awk, ln</a:t>
            </a:r>
            <a:endParaRPr lang="zh-TW" sz="2405" kern="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82807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script</a:t>
            </a:r>
            <a:endParaRPr dirty="0"/>
          </a:p>
        </p:txBody>
      </p:sp>
      <p:sp>
        <p:nvSpPr>
          <p:cNvPr id="276"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endParaRPr dirty="0"/>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23</a:t>
            </a:fld>
            <a:endParaRPr/>
          </a:p>
        </p:txBody>
      </p:sp>
      <p:sp>
        <p:nvSpPr>
          <p:cNvPr id="2" name="TextBox 1"/>
          <p:cNvSpPr txBox="1"/>
          <p:nvPr/>
        </p:nvSpPr>
        <p:spPr>
          <a:xfrm>
            <a:off x="611268" y="1866304"/>
            <a:ext cx="8012605" cy="3323987"/>
          </a:xfrm>
          <a:prstGeom prst="rect">
            <a:avLst/>
          </a:prstGeom>
          <a:noFill/>
        </p:spPr>
        <p:txBody>
          <a:bodyPr wrap="square" rtlCol="0">
            <a:spAutoFit/>
          </a:bodyPr>
          <a:lstStyle/>
          <a:p>
            <a:pPr marL="342900" indent="-342900">
              <a:buFont typeface="Wingdings" charset="2"/>
              <a:buChar char="§"/>
            </a:pPr>
            <a:r>
              <a:rPr lang="en-US" sz="2400" dirty="0" smtClean="0">
                <a:latin typeface="Microsoft JhengHei" charset="-120"/>
                <a:ea typeface="Microsoft JhengHei" charset="-120"/>
                <a:cs typeface="Microsoft JhengHei" charset="-120"/>
              </a:rPr>
              <a:t>Pipeline</a:t>
            </a:r>
          </a:p>
          <a:p>
            <a:pPr marL="342900" indent="-342900">
              <a:buFont typeface="Wingdings" charset="2"/>
              <a:buChar char="§"/>
            </a:pPr>
            <a:r>
              <a:rPr lang="en-US" sz="2400" dirty="0" smtClean="0">
                <a:latin typeface="Microsoft JhengHei" charset="-120"/>
                <a:ea typeface="Microsoft JhengHei" charset="-120"/>
                <a:cs typeface="Microsoft JhengHei" charset="-120"/>
              </a:rPr>
              <a:t>program1 | program2 | program3</a:t>
            </a:r>
          </a:p>
          <a:p>
            <a:pPr marL="342900" indent="-342900">
              <a:buFont typeface="Wingdings" charset="2"/>
              <a:buChar char="§"/>
            </a:pPr>
            <a:r>
              <a:rPr lang="en-US" sz="2400" dirty="0" smtClean="0">
                <a:latin typeface="Microsoft JhengHei" charset="-120"/>
                <a:ea typeface="Microsoft JhengHei" charset="-120"/>
                <a:cs typeface="Microsoft JhengHei" charset="-120"/>
              </a:rPr>
              <a:t>echo “hello” | tee log</a:t>
            </a:r>
          </a:p>
          <a:p>
            <a:pPr marL="342900" indent="-342900">
              <a:buFont typeface="Wingdings" charset="2"/>
              <a:buChar char="§"/>
            </a:pPr>
            <a:r>
              <a:rPr lang="en-US" sz="2400" dirty="0" smtClean="0">
                <a:latin typeface="Microsoft JhengHei" charset="-120"/>
                <a:ea typeface="Microsoft JhengHei" charset="-120"/>
                <a:cs typeface="Microsoft JhengHei" charset="-120"/>
              </a:rPr>
              <a:t>More information </a:t>
            </a:r>
            <a:r>
              <a:rPr lang="en-US" sz="2400" dirty="0">
                <a:latin typeface="Microsoft JhengHei" charset="-120"/>
                <a:ea typeface="Microsoft JhengHei" charset="-120"/>
                <a:cs typeface="Microsoft JhengHei" charset="-120"/>
              </a:rPr>
              <a:t>about pipeline: </a:t>
            </a:r>
            <a:r>
              <a:rPr lang="en-US" dirty="0">
                <a:latin typeface="Microsoft JhengHei" charset="-120"/>
                <a:ea typeface="Microsoft JhengHei" charset="-120"/>
                <a:cs typeface="Microsoft JhengHei" charset="-120"/>
                <a:hlinkClick r:id="rId2"/>
              </a:rPr>
              <a:t>http://</a:t>
            </a:r>
            <a:r>
              <a:rPr lang="en-US" dirty="0" smtClean="0">
                <a:latin typeface="Microsoft JhengHei" charset="-120"/>
                <a:ea typeface="Microsoft JhengHei" charset="-120"/>
                <a:cs typeface="Microsoft JhengHei" charset="-120"/>
                <a:hlinkClick r:id="rId2"/>
              </a:rPr>
              <a:t>www.gnu.org/software/bash/manual/html_node/Pipelines.html</a:t>
            </a:r>
            <a:endParaRPr lang="en-US" dirty="0" smtClean="0">
              <a:latin typeface="Microsoft JhengHei" charset="-120"/>
              <a:ea typeface="Microsoft JhengHei" charset="-120"/>
              <a:cs typeface="Microsoft JhengHei" charset="-120"/>
            </a:endParaRPr>
          </a:p>
          <a:p>
            <a:pPr marL="342900" indent="-342900">
              <a:buFont typeface="Wingdings" charset="2"/>
              <a:buChar char="§"/>
            </a:pPr>
            <a:endParaRPr lang="en-US" sz="2400" dirty="0" smtClean="0">
              <a:latin typeface="Microsoft JhengHei" charset="-120"/>
              <a:ea typeface="Microsoft JhengHei" charset="-120"/>
              <a:cs typeface="Microsoft JhengHei" charset="-120"/>
            </a:endParaRPr>
          </a:p>
          <a:p>
            <a:endParaRPr lang="en-US" sz="2400" dirty="0" smtClean="0">
              <a:latin typeface="Microsoft JhengHei" charset="-120"/>
              <a:ea typeface="Microsoft JhengHei" charset="-120"/>
              <a:cs typeface="Microsoft JhengHei" charset="-120"/>
            </a:endParaRPr>
          </a:p>
          <a:p>
            <a:endParaRPr lang="en-US" sz="2400" dirty="0">
              <a:latin typeface="Microsoft JhengHei" charset="-120"/>
              <a:ea typeface="Microsoft JhengHei" charset="-120"/>
              <a:cs typeface="Microsoft JhengHei" charset="-120"/>
            </a:endParaRPr>
          </a:p>
          <a:p>
            <a:endParaRPr lang="en-US" sz="2400" dirty="0">
              <a:latin typeface="Microsoft JhengHei" charset="-120"/>
              <a:ea typeface="Microsoft JhengHei" charset="-120"/>
              <a:cs typeface="Microsoft JhengHei" charset="-120"/>
            </a:endParaRPr>
          </a:p>
        </p:txBody>
      </p:sp>
      <p:pic>
        <p:nvPicPr>
          <p:cNvPr id="6" name="Shape 604"/>
          <p:cNvPicPr preferRelativeResize="0"/>
          <p:nvPr/>
        </p:nvPicPr>
        <p:blipFill rotWithShape="1">
          <a:blip r:embed="rId3">
            <a:alphaModFix/>
          </a:blip>
          <a:srcRect/>
          <a:stretch/>
        </p:blipFill>
        <p:spPr>
          <a:xfrm>
            <a:off x="539552" y="4077072"/>
            <a:ext cx="3929319" cy="2485294"/>
          </a:xfrm>
          <a:prstGeom prst="rect">
            <a:avLst/>
          </a:prstGeom>
          <a:noFill/>
          <a:ln>
            <a:noFill/>
          </a:ln>
        </p:spPr>
      </p:pic>
      <p:pic>
        <p:nvPicPr>
          <p:cNvPr id="7" name="Shape 603"/>
          <p:cNvPicPr preferRelativeResize="0"/>
          <p:nvPr/>
        </p:nvPicPr>
        <p:blipFill rotWithShape="1">
          <a:blip r:embed="rId4">
            <a:alphaModFix/>
          </a:blip>
          <a:srcRect/>
          <a:stretch/>
        </p:blipFill>
        <p:spPr>
          <a:xfrm>
            <a:off x="5196526" y="3751030"/>
            <a:ext cx="3238147" cy="3073399"/>
          </a:xfrm>
          <a:prstGeom prst="rect">
            <a:avLst/>
          </a:prstGeom>
          <a:noFill/>
          <a:ln>
            <a:noFill/>
          </a:ln>
        </p:spPr>
      </p:pic>
    </p:spTree>
    <p:extLst>
      <p:ext uri="{BB962C8B-B14F-4D97-AF65-F5344CB8AC3E}">
        <p14:creationId xmlns:p14="http://schemas.microsoft.com/office/powerpoint/2010/main" val="10564618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Bash script</a:t>
            </a:r>
            <a:endParaRPr dirty="0"/>
          </a:p>
        </p:txBody>
      </p:sp>
      <p:sp>
        <p:nvSpPr>
          <p:cNvPr id="276"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endParaRPr dirty="0"/>
          </a:p>
        </p:txBody>
      </p:sp>
      <p:sp>
        <p:nvSpPr>
          <p:cNvPr id="277" name="TextShape 3"/>
          <p:cNvSpPr txBox="1"/>
          <p:nvPr/>
        </p:nvSpPr>
        <p:spPr>
          <a:xfrm>
            <a:off x="0" y="1271520"/>
            <a:ext cx="533160" cy="244080"/>
          </a:xfrm>
          <a:prstGeom prst="rect">
            <a:avLst/>
          </a:prstGeom>
        </p:spPr>
        <p:txBody>
          <a:bodyPr anchor="ctr"/>
          <a:lstStyle/>
          <a:p>
            <a:pPr>
              <a:lnSpc>
                <a:spcPct val="80000"/>
              </a:lnSpc>
            </a:pPr>
            <a:fld id="{34A0B2EC-2899-4296-B14D-03EDA3A8BB39}" type="slidenum">
              <a:rPr lang="en-US" sz="1200" b="1">
                <a:solidFill>
                  <a:srgbClr val="FFFFFF"/>
                </a:solidFill>
                <a:latin typeface="Arial"/>
                <a:ea typeface="新細明體"/>
              </a:rPr>
              <a:t>24</a:t>
            </a:fld>
            <a:endParaRPr/>
          </a:p>
        </p:txBody>
      </p:sp>
      <p:sp>
        <p:nvSpPr>
          <p:cNvPr id="2" name="TextBox 1"/>
          <p:cNvSpPr txBox="1"/>
          <p:nvPr/>
        </p:nvSpPr>
        <p:spPr>
          <a:xfrm>
            <a:off x="611268" y="1866304"/>
            <a:ext cx="8012605" cy="4108817"/>
          </a:xfrm>
          <a:prstGeom prst="rect">
            <a:avLst/>
          </a:prstGeom>
          <a:noFill/>
        </p:spPr>
        <p:txBody>
          <a:bodyPr wrap="square" rtlCol="0">
            <a:spAutoFit/>
          </a:bodyPr>
          <a:lstStyle/>
          <a:p>
            <a:pPr marL="342900" indent="-342900">
              <a:buFont typeface="Wingdings" charset="2"/>
              <a:buChar char="§"/>
            </a:pPr>
            <a:r>
              <a:rPr lang="en-US" sz="2400" dirty="0" smtClean="0"/>
              <a:t>Input / output for bash:</a:t>
            </a:r>
            <a:endParaRPr lang="en-US" sz="2400" dirty="0"/>
          </a:p>
          <a:p>
            <a:r>
              <a:rPr lang="en-US" sz="2300" dirty="0" err="1" smtClean="0">
                <a:latin typeface="Microsoft JhengHei" charset="-120"/>
                <a:ea typeface="Microsoft JhengHei" charset="-120"/>
                <a:cs typeface="Microsoft JhengHei" charset="-120"/>
              </a:rPr>
              <a:t>cmd</a:t>
            </a:r>
            <a:r>
              <a:rPr lang="en-US" sz="2300" dirty="0" smtClean="0">
                <a:latin typeface="Microsoft JhengHei" charset="-120"/>
                <a:ea typeface="Microsoft JhengHei" charset="-120"/>
                <a:cs typeface="Microsoft JhengHei" charset="-120"/>
              </a:rPr>
              <a:t> &gt; </a:t>
            </a:r>
            <a:r>
              <a:rPr lang="en-US" sz="2300" dirty="0" err="1" smtClean="0">
                <a:latin typeface="Microsoft JhengHei" charset="-120"/>
                <a:ea typeface="Microsoft JhengHei" charset="-120"/>
                <a:cs typeface="Microsoft JhengHei" charset="-120"/>
              </a:rPr>
              <a:t>logfile</a:t>
            </a:r>
            <a:r>
              <a:rPr lang="en-US" sz="2300" dirty="0" smtClean="0">
                <a:latin typeface="Microsoft JhengHei" charset="-120"/>
                <a:ea typeface="Microsoft JhengHei" charset="-120"/>
                <a:cs typeface="Microsoft JhengHei" charset="-120"/>
              </a:rPr>
              <a:t>       # 將 </a:t>
            </a:r>
            <a:r>
              <a:rPr lang="en-US" sz="2300" dirty="0" err="1">
                <a:latin typeface="Microsoft JhengHei" charset="-120"/>
                <a:ea typeface="Microsoft JhengHei" charset="-120"/>
                <a:cs typeface="Microsoft JhengHei" charset="-120"/>
              </a:rPr>
              <a:t>stdout</a:t>
            </a:r>
            <a:r>
              <a:rPr lang="en-US" sz="2300" dirty="0">
                <a:latin typeface="Microsoft JhengHei" charset="-120"/>
                <a:ea typeface="Microsoft JhengHei" charset="-120"/>
                <a:cs typeface="Microsoft JhengHei" charset="-120"/>
              </a:rPr>
              <a:t> </a:t>
            </a:r>
            <a:r>
              <a:rPr lang="en-US" sz="2300" dirty="0" err="1" smtClean="0">
                <a:latin typeface="Microsoft JhengHei" charset="-120"/>
                <a:ea typeface="Microsoft JhengHei" charset="-120"/>
                <a:cs typeface="Microsoft JhengHei" charset="-120"/>
              </a:rPr>
              <a:t>導入logfile</a:t>
            </a:r>
            <a:r>
              <a:rPr lang="zh-TW" altLang="en-US" sz="2300" dirty="0" smtClean="0">
                <a:latin typeface="Microsoft JhengHei" charset="-120"/>
                <a:ea typeface="Microsoft JhengHei" charset="-120"/>
                <a:cs typeface="Microsoft JhengHei" charset="-120"/>
              </a:rPr>
              <a:t>，</a:t>
            </a:r>
            <a:r>
              <a:rPr lang="en-US" sz="2300" dirty="0" err="1" smtClean="0">
                <a:latin typeface="Microsoft JhengHei" charset="-120"/>
                <a:ea typeface="Microsoft JhengHei" charset="-120"/>
                <a:cs typeface="Microsoft JhengHei" charset="-120"/>
              </a:rPr>
              <a:t>stderr</a:t>
            </a:r>
            <a:r>
              <a:rPr lang="en-US" sz="2300" dirty="0" smtClean="0">
                <a:latin typeface="Microsoft JhengHei" charset="-120"/>
                <a:ea typeface="Microsoft JhengHei" charset="-120"/>
                <a:cs typeface="Microsoft JhengHei" charset="-120"/>
              </a:rPr>
              <a:t> 印於螢幕</a:t>
            </a:r>
          </a:p>
          <a:p>
            <a:r>
              <a:rPr lang="en-US" sz="2300" dirty="0" err="1" smtClean="0">
                <a:latin typeface="Microsoft JhengHei" charset="-120"/>
                <a:ea typeface="Microsoft JhengHei" charset="-120"/>
                <a:cs typeface="Microsoft JhengHei" charset="-120"/>
              </a:rPr>
              <a:t>cmd</a:t>
            </a:r>
            <a:r>
              <a:rPr lang="en-US" sz="2300" dirty="0" smtClean="0">
                <a:latin typeface="Microsoft JhengHei" charset="-120"/>
                <a:ea typeface="Microsoft JhengHei" charset="-120"/>
                <a:cs typeface="Microsoft JhengHei" charset="-120"/>
              </a:rPr>
              <a:t> </a:t>
            </a:r>
            <a:r>
              <a:rPr lang="mr-IN" sz="2300" dirty="0" smtClean="0">
                <a:latin typeface="Microsoft JhengHei" charset="-120"/>
                <a:ea typeface="Microsoft JhengHei" charset="-120"/>
                <a:cs typeface="Microsoft JhengHei" charset="-120"/>
              </a:rPr>
              <a:t>&gt; </a:t>
            </a:r>
            <a:r>
              <a:rPr lang="en-US" sz="2300" dirty="0" err="1" smtClean="0">
                <a:latin typeface="Microsoft JhengHei" charset="-120"/>
                <a:ea typeface="Microsoft JhengHei" charset="-120"/>
                <a:cs typeface="Microsoft JhengHei" charset="-120"/>
              </a:rPr>
              <a:t>logfile</a:t>
            </a:r>
            <a:r>
              <a:rPr lang="en-US" sz="2300" dirty="0" smtClean="0">
                <a:latin typeface="Microsoft JhengHei" charset="-120"/>
                <a:ea typeface="Microsoft JhengHei" charset="-120"/>
                <a:cs typeface="Microsoft JhengHei" charset="-120"/>
              </a:rPr>
              <a:t> </a:t>
            </a:r>
            <a:r>
              <a:rPr lang="mr-IN" sz="2300" dirty="0" smtClean="0">
                <a:latin typeface="Microsoft JhengHei" charset="-120"/>
                <a:ea typeface="Microsoft JhengHei" charset="-120"/>
                <a:cs typeface="Microsoft JhengHei" charset="-120"/>
              </a:rPr>
              <a:t>2</a:t>
            </a:r>
            <a:r>
              <a:rPr lang="mr-IN" sz="2300" dirty="0">
                <a:latin typeface="Microsoft JhengHei" charset="-120"/>
                <a:ea typeface="Microsoft JhengHei" charset="-120"/>
                <a:cs typeface="Microsoft JhengHei" charset="-120"/>
              </a:rPr>
              <a:t>&gt;&amp;1 </a:t>
            </a:r>
            <a:r>
              <a:rPr lang="en-US" sz="2300" dirty="0" smtClean="0">
                <a:latin typeface="Microsoft JhengHei" charset="-120"/>
                <a:ea typeface="Microsoft JhengHei" charset="-120"/>
                <a:cs typeface="Microsoft JhengHei" charset="-120"/>
              </a:rPr>
              <a:t>    </a:t>
            </a:r>
            <a:r>
              <a:rPr lang="mr-IN" sz="2300" dirty="0" smtClean="0">
                <a:latin typeface="Microsoft JhengHei" charset="-120"/>
                <a:ea typeface="Microsoft JhengHei" charset="-120"/>
                <a:cs typeface="Microsoft JhengHei" charset="-120"/>
              </a:rPr>
              <a:t># </a:t>
            </a:r>
            <a:r>
              <a:rPr lang="mr-IN" sz="2300" dirty="0" err="1" smtClean="0">
                <a:latin typeface="Microsoft JhengHei" charset="-120"/>
                <a:ea typeface="Microsoft JhengHei" charset="-120"/>
                <a:cs typeface="Microsoft JhengHei" charset="-120"/>
              </a:rPr>
              <a:t>將</a:t>
            </a:r>
            <a:r>
              <a:rPr lang="en-US" sz="2300" dirty="0" err="1" smtClean="0">
                <a:latin typeface="Microsoft JhengHei" charset="-120"/>
                <a:ea typeface="Microsoft JhengHei" charset="-120"/>
                <a:cs typeface="Microsoft JhengHei" charset="-120"/>
              </a:rPr>
              <a:t>stdout</a:t>
            </a:r>
            <a:r>
              <a:rPr lang="zh-TW" altLang="en-US" sz="2300" dirty="0" smtClean="0">
                <a:latin typeface="Microsoft JhengHei" charset="-120"/>
                <a:ea typeface="Microsoft JhengHei" charset="-120"/>
                <a:cs typeface="Microsoft JhengHei" charset="-120"/>
              </a:rPr>
              <a:t>、</a:t>
            </a:r>
            <a:r>
              <a:rPr lang="en-US" altLang="zh-TW" sz="2300" dirty="0" err="1" smtClean="0">
                <a:latin typeface="Microsoft JhengHei" charset="-120"/>
                <a:ea typeface="Microsoft JhengHei" charset="-120"/>
                <a:cs typeface="Microsoft JhengHei" charset="-120"/>
              </a:rPr>
              <a:t>stderr</a:t>
            </a:r>
            <a:r>
              <a:rPr lang="mr-IN" sz="2300" dirty="0" smtClean="0">
                <a:latin typeface="Microsoft JhengHei" charset="-120"/>
                <a:ea typeface="Microsoft JhengHei" charset="-120"/>
                <a:cs typeface="Microsoft JhengHei" charset="-120"/>
              </a:rPr>
              <a:t> </a:t>
            </a:r>
            <a:r>
              <a:rPr lang="mr-IN" sz="2300" dirty="0" err="1">
                <a:latin typeface="Microsoft JhengHei" charset="-120"/>
                <a:ea typeface="Microsoft JhengHei" charset="-120"/>
                <a:cs typeface="Microsoft JhengHei" charset="-120"/>
              </a:rPr>
              <a:t>全部導到</a:t>
            </a:r>
            <a:r>
              <a:rPr lang="mr-IN" sz="2300" dirty="0">
                <a:latin typeface="Microsoft JhengHei" charset="-120"/>
                <a:ea typeface="Microsoft JhengHei" charset="-120"/>
                <a:cs typeface="Microsoft JhengHei" charset="-120"/>
              </a:rPr>
              <a:t> </a:t>
            </a:r>
            <a:r>
              <a:rPr lang="en-US" sz="2300" dirty="0" err="1" smtClean="0">
                <a:latin typeface="Microsoft JhengHei" charset="-120"/>
                <a:ea typeface="Microsoft JhengHei" charset="-120"/>
                <a:cs typeface="Microsoft JhengHei" charset="-120"/>
              </a:rPr>
              <a:t>logfile</a:t>
            </a:r>
            <a:endParaRPr lang="en-US" sz="2300" dirty="0" smtClean="0">
              <a:latin typeface="Microsoft JhengHei" charset="-120"/>
              <a:ea typeface="Microsoft JhengHei" charset="-120"/>
              <a:cs typeface="Microsoft JhengHei" charset="-120"/>
            </a:endParaRPr>
          </a:p>
          <a:p>
            <a:r>
              <a:rPr lang="en-US" sz="2300" dirty="0" err="1" smtClean="0">
                <a:latin typeface="Microsoft JhengHei" charset="-120"/>
                <a:ea typeface="Microsoft JhengHei" charset="-120"/>
                <a:cs typeface="Microsoft JhengHei" charset="-120"/>
              </a:rPr>
              <a:t>cmd</a:t>
            </a:r>
            <a:r>
              <a:rPr lang="en-US" sz="2300" dirty="0" smtClean="0">
                <a:latin typeface="Microsoft JhengHei" charset="-120"/>
                <a:ea typeface="Microsoft JhengHei" charset="-120"/>
                <a:cs typeface="Microsoft JhengHei" charset="-120"/>
              </a:rPr>
              <a:t> &lt;</a:t>
            </a:r>
            <a:r>
              <a:rPr lang="en-US" sz="2300" dirty="0" err="1" smtClean="0">
                <a:latin typeface="Microsoft JhengHei" charset="-120"/>
                <a:ea typeface="Microsoft JhengHei" charset="-120"/>
                <a:cs typeface="Microsoft JhengHei" charset="-120"/>
              </a:rPr>
              <a:t>inputfile</a:t>
            </a:r>
            <a:r>
              <a:rPr lang="en-US" sz="2300" dirty="0" smtClean="0">
                <a:latin typeface="Microsoft JhengHei" charset="-120"/>
                <a:ea typeface="Microsoft JhengHei" charset="-120"/>
                <a:cs typeface="Microsoft JhengHei" charset="-120"/>
              </a:rPr>
              <a:t> </a:t>
            </a:r>
            <a:r>
              <a:rPr lang="en-US" sz="2300" dirty="0">
                <a:latin typeface="Microsoft JhengHei" charset="-120"/>
                <a:ea typeface="Microsoft JhengHei" charset="-120"/>
                <a:cs typeface="Microsoft JhengHei" charset="-120"/>
              </a:rPr>
              <a:t>2&gt;</a:t>
            </a:r>
            <a:r>
              <a:rPr lang="en-US" sz="2300" dirty="0" err="1">
                <a:latin typeface="Microsoft JhengHei" charset="-120"/>
                <a:ea typeface="Microsoft JhengHei" charset="-120"/>
                <a:cs typeface="Microsoft JhengHei" charset="-120"/>
              </a:rPr>
              <a:t>errorfile</a:t>
            </a:r>
            <a:r>
              <a:rPr lang="en-US" sz="2300" dirty="0">
                <a:latin typeface="Microsoft JhengHei" charset="-120"/>
                <a:ea typeface="Microsoft JhengHei" charset="-120"/>
                <a:cs typeface="Microsoft JhengHei" charset="-120"/>
              </a:rPr>
              <a:t> | grep </a:t>
            </a:r>
            <a:r>
              <a:rPr lang="en-US" sz="2300" dirty="0" err="1" smtClean="0">
                <a:latin typeface="Microsoft JhengHei" charset="-120"/>
                <a:ea typeface="Microsoft JhengHei" charset="-120"/>
                <a:cs typeface="Microsoft JhengHei" charset="-120"/>
              </a:rPr>
              <a:t>stdoutfile</a:t>
            </a:r>
            <a:endParaRPr lang="en-US" sz="2300" dirty="0" smtClean="0">
              <a:latin typeface="Microsoft JhengHei" charset="-120"/>
              <a:ea typeface="Microsoft JhengHei" charset="-120"/>
              <a:cs typeface="Microsoft JhengHei" charset="-120"/>
            </a:endParaRPr>
          </a:p>
          <a:p>
            <a:endParaRPr lang="en-US" sz="2400" dirty="0"/>
          </a:p>
          <a:p>
            <a:pPr marL="342900" indent="-342900">
              <a:buFont typeface="Wingdings" charset="2"/>
              <a:buChar char="§"/>
            </a:pPr>
            <a:r>
              <a:rPr lang="en-US" sz="2400" dirty="0" smtClean="0"/>
              <a:t>More Information about bash input/output:</a:t>
            </a:r>
          </a:p>
          <a:p>
            <a:r>
              <a:rPr lang="en-US" sz="2400" dirty="0" smtClean="0">
                <a:hlinkClick r:id="rId2"/>
              </a:rPr>
              <a:t>http</a:t>
            </a:r>
            <a:r>
              <a:rPr lang="en-US" sz="2400" dirty="0">
                <a:hlinkClick r:id="rId2"/>
              </a:rPr>
              <a:t>://</a:t>
            </a:r>
            <a:r>
              <a:rPr lang="en-US" sz="2400" dirty="0" smtClean="0">
                <a:hlinkClick r:id="rId2"/>
              </a:rPr>
              <a:t>tldp.org/LDP/Bash-Beginners-Guide/html/sect_08_02.html</a:t>
            </a:r>
            <a:endParaRPr lang="en-US" sz="2400" dirty="0" smtClean="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3048962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1371600" y="2743200"/>
            <a:ext cx="7122600" cy="1672920"/>
          </a:xfrm>
          <a:prstGeom prst="rect">
            <a:avLst/>
          </a:prstGeom>
        </p:spPr>
        <p:txBody>
          <a:bodyPr/>
          <a:lstStyle/>
          <a:p>
            <a:pPr>
              <a:lnSpc>
                <a:spcPct val="100000"/>
              </a:lnSpc>
            </a:pPr>
            <a:r>
              <a:rPr lang="zh-TW" sz="2800">
                <a:solidFill>
                  <a:srgbClr val="000000"/>
                </a:solidFill>
                <a:latin typeface="Tw Cen MT"/>
              </a:rPr>
              <a:t>02.extract.feat.sh</a:t>
            </a:r>
            <a:endParaRPr/>
          </a:p>
        </p:txBody>
      </p:sp>
      <p:sp>
        <p:nvSpPr>
          <p:cNvPr id="279" name="TextShape 2"/>
          <p:cNvSpPr txBox="1"/>
          <p:nvPr/>
        </p:nvSpPr>
        <p:spPr>
          <a:xfrm>
            <a:off x="1371600" y="1600200"/>
            <a:ext cx="7619760" cy="990360"/>
          </a:xfrm>
          <a:prstGeom prst="rect">
            <a:avLst/>
          </a:prstGeom>
        </p:spPr>
        <p:txBody>
          <a:bodyPr anchor="ctr"/>
          <a:lstStyle/>
          <a:p>
            <a:pPr>
              <a:lnSpc>
                <a:spcPct val="100000"/>
              </a:lnSpc>
            </a:pPr>
            <a:r>
              <a:rPr lang="zh-TW" sz="4400">
                <a:solidFill>
                  <a:srgbClr val="FFFFFF"/>
                </a:solidFill>
                <a:latin typeface="Tw Cen MT"/>
              </a:rPr>
              <a:t>Feature Extraction</a:t>
            </a:r>
            <a:endParaRPr/>
          </a:p>
        </p:txBody>
      </p:sp>
      <p:sp>
        <p:nvSpPr>
          <p:cNvPr id="280" name="TextShape 3"/>
          <p:cNvSpPr txBox="1"/>
          <p:nvPr/>
        </p:nvSpPr>
        <p:spPr>
          <a:xfrm>
            <a:off x="0" y="1752480"/>
            <a:ext cx="1294920" cy="701280"/>
          </a:xfrm>
          <a:prstGeom prst="rect">
            <a:avLst/>
          </a:prstGeom>
        </p:spPr>
        <p:txBody>
          <a:bodyPr anchor="ctr"/>
          <a:lstStyle/>
          <a:p>
            <a:pPr>
              <a:lnSpc>
                <a:spcPct val="100000"/>
              </a:lnSpc>
            </a:pPr>
            <a:fld id="{8F1F6A7B-0E0E-466C-9943-0F9AF8C3026E}" type="slidenum">
              <a:rPr lang="en-US" sz="2400" b="1">
                <a:solidFill>
                  <a:srgbClr val="FFFFFF"/>
                </a:solidFill>
                <a:latin typeface="Arial"/>
                <a:ea typeface="新細明體"/>
              </a:rPr>
              <a:t>25</a:t>
            </a:fld>
            <a:endParaRPr/>
          </a:p>
        </p:txBody>
      </p:sp>
      <p:sp>
        <p:nvSpPr>
          <p:cNvPr id="5" name="CustomShape 2"/>
          <p:cNvSpPr/>
          <p:nvPr/>
        </p:nvSpPr>
        <p:spPr>
          <a:xfrm>
            <a:off x="1886040" y="3717376"/>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smtClean="0">
                <a:solidFill>
                  <a:srgbClr val="000000"/>
                </a:solidFill>
                <a:latin typeface="Microsoft JhengHei" charset="-120"/>
                <a:ea typeface="Microsoft JhengHei" charset="-120"/>
                <a:cs typeface="Microsoft JhengHei" charset="-120"/>
              </a:rPr>
              <a:t>Front-end</a:t>
            </a:r>
            <a:r>
              <a:rPr lang="en-US" dirty="0">
                <a:latin typeface="Microsoft JhengHei" charset="-120"/>
                <a:ea typeface="Microsoft JhengHei" charset="-120"/>
                <a:cs typeface="Microsoft JhengHei" charset="-120"/>
              </a:rPr>
              <a:t> </a:t>
            </a:r>
            <a:r>
              <a:rPr lang="en-US" sz="1300" b="1" smtClean="0">
                <a:solidFill>
                  <a:srgbClr val="000000"/>
                </a:solidFill>
                <a:latin typeface="Microsoft JhengHei" charset="-120"/>
                <a:ea typeface="Microsoft JhengHei" charset="-120"/>
                <a:cs typeface="Microsoft JhengHei" charset="-120"/>
              </a:rPr>
              <a:t>Signal </a:t>
            </a:r>
            <a:endParaRPr lang="en-US" sz="1300" b="1" dirty="0" smtClean="0">
              <a:solidFill>
                <a:srgbClr val="000000"/>
              </a:solidFill>
              <a:latin typeface="Microsoft JhengHei" charset="-120"/>
              <a:ea typeface="Microsoft JhengHei" charset="-120"/>
              <a:cs typeface="Microsoft JhengHei" charset="-120"/>
            </a:endParaRPr>
          </a:p>
          <a:p>
            <a:pPr algn="ctr">
              <a:lnSpc>
                <a:spcPct val="100000"/>
              </a:lnSpc>
            </a:pPr>
            <a:r>
              <a:rPr lang="en-US" sz="1300" b="1" dirty="0" smtClean="0">
                <a:solidFill>
                  <a:srgbClr val="000000"/>
                </a:solidFill>
                <a:latin typeface="Microsoft JhengHei" charset="-120"/>
                <a:ea typeface="Microsoft JhengHei" charset="-120"/>
                <a:cs typeface="Microsoft JhengHei" charset="-120"/>
              </a:rPr>
              <a:t>Processing</a:t>
            </a:r>
            <a:endParaRPr dirty="0">
              <a:latin typeface="Microsoft JhengHei" charset="-120"/>
              <a:ea typeface="Microsoft JhengHei" charset="-120"/>
              <a:cs typeface="Microsoft JhengHei" charset="-120"/>
            </a:endParaRPr>
          </a:p>
        </p:txBody>
      </p:sp>
      <p:sp>
        <p:nvSpPr>
          <p:cNvPr id="6" name="Line 3"/>
          <p:cNvSpPr/>
          <p:nvPr/>
        </p:nvSpPr>
        <p:spPr>
          <a:xfrm>
            <a:off x="1540800" y="4018696"/>
            <a:ext cx="344880" cy="0"/>
          </a:xfrm>
          <a:prstGeom prst="line">
            <a:avLst/>
          </a:prstGeom>
          <a:ln w="12600">
            <a:solidFill>
              <a:srgbClr val="000000"/>
            </a:solidFill>
            <a:round/>
            <a:tailEnd type="stealth" w="med" len="lg"/>
          </a:ln>
        </p:spPr>
      </p:sp>
      <p:sp>
        <p:nvSpPr>
          <p:cNvPr id="7" name="Line 4"/>
          <p:cNvSpPr/>
          <p:nvPr/>
        </p:nvSpPr>
        <p:spPr>
          <a:xfrm>
            <a:off x="3419872" y="4061536"/>
            <a:ext cx="770040" cy="0"/>
          </a:xfrm>
          <a:prstGeom prst="line">
            <a:avLst/>
          </a:prstGeom>
          <a:ln w="12600">
            <a:solidFill>
              <a:srgbClr val="000000"/>
            </a:solidFill>
            <a:round/>
            <a:tailEnd type="stealth" w="med" len="lg"/>
          </a:ln>
        </p:spPr>
        <p:txBody>
          <a:bodyPr/>
          <a:lstStyle/>
          <a:p>
            <a:endParaRPr lang="en-US" dirty="0"/>
          </a:p>
        </p:txBody>
      </p:sp>
      <p:sp>
        <p:nvSpPr>
          <p:cNvPr id="8" name="Line 5"/>
          <p:cNvSpPr/>
          <p:nvPr/>
        </p:nvSpPr>
        <p:spPr>
          <a:xfrm>
            <a:off x="5758200" y="4060096"/>
            <a:ext cx="1209600" cy="0"/>
          </a:xfrm>
          <a:prstGeom prst="line">
            <a:avLst/>
          </a:prstGeom>
          <a:ln w="12600">
            <a:solidFill>
              <a:srgbClr val="000000"/>
            </a:solidFill>
            <a:round/>
            <a:tailEnd type="stealth" w="med" len="lg"/>
          </a:ln>
        </p:spPr>
        <p:txBody>
          <a:bodyPr/>
          <a:lstStyle/>
          <a:p>
            <a:endParaRPr lang="en-US" dirty="0"/>
          </a:p>
        </p:txBody>
      </p:sp>
      <p:pic>
        <p:nvPicPr>
          <p:cNvPr id="9" name="Picture 11"/>
          <p:cNvPicPr/>
          <p:nvPr/>
        </p:nvPicPr>
        <p:blipFill>
          <a:blip r:embed="rId2"/>
          <a:srcRect r="50370"/>
          <a:stretch>
            <a:fillRect/>
          </a:stretch>
        </p:blipFill>
        <p:spPr>
          <a:xfrm>
            <a:off x="611560" y="3907816"/>
            <a:ext cx="942840" cy="221760"/>
          </a:xfrm>
          <a:prstGeom prst="rect">
            <a:avLst/>
          </a:prstGeom>
          <a:ln>
            <a:noFill/>
          </a:ln>
        </p:spPr>
      </p:pic>
      <p:sp>
        <p:nvSpPr>
          <p:cNvPr id="10" name="CustomShape 7"/>
          <p:cNvSpPr/>
          <p:nvPr/>
        </p:nvSpPr>
        <p:spPr>
          <a:xfrm>
            <a:off x="3371400" y="4707208"/>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dirty="0">
                <a:solidFill>
                  <a:srgbClr val="000000"/>
                </a:solidFill>
                <a:latin typeface="Microsoft JhengHei" charset="-120"/>
                <a:ea typeface="Microsoft JhengHei" charset="-120"/>
                <a:cs typeface="Microsoft JhengHei" charset="-120"/>
              </a:rPr>
              <a:t>Acoustic</a:t>
            </a:r>
          </a:p>
          <a:p>
            <a:pPr algn="ctr"/>
            <a:r>
              <a:rPr lang="en-US" sz="1300" b="1" dirty="0">
                <a:solidFill>
                  <a:srgbClr val="000000"/>
                </a:solidFill>
                <a:latin typeface="Microsoft JhengHei" charset="-120"/>
                <a:ea typeface="Microsoft JhengHei" charset="-120"/>
                <a:cs typeface="Microsoft JhengHei" charset="-120"/>
              </a:rPr>
              <a:t>Model</a:t>
            </a:r>
          </a:p>
        </p:txBody>
      </p:sp>
      <p:sp>
        <p:nvSpPr>
          <p:cNvPr id="11" name="CustomShape 8"/>
          <p:cNvSpPr/>
          <p:nvPr/>
        </p:nvSpPr>
        <p:spPr>
          <a:xfrm>
            <a:off x="4426920" y="4669936"/>
            <a:ext cx="846720" cy="761760"/>
          </a:xfrm>
          <a:prstGeom prst="can">
            <a:avLst>
              <a:gd name="adj" fmla="val 25000"/>
            </a:avLst>
          </a:prstGeom>
          <a:solidFill>
            <a:srgbClr val="CCECFF"/>
          </a:solidFill>
          <a:ln w="9360">
            <a:solidFill>
              <a:srgbClr val="000000"/>
            </a:solidFill>
            <a:round/>
          </a:ln>
        </p:spPr>
      </p:sp>
      <p:sp>
        <p:nvSpPr>
          <p:cNvPr id="12" name="CustomShape 9"/>
          <p:cNvSpPr/>
          <p:nvPr/>
        </p:nvSpPr>
        <p:spPr>
          <a:xfrm>
            <a:off x="4509720" y="5012128"/>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Lexicon</a:t>
            </a:r>
            <a:endParaRPr dirty="0">
              <a:latin typeface="Microsoft JhengHei" charset="-120"/>
              <a:ea typeface="Microsoft JhengHei" charset="-120"/>
              <a:cs typeface="Microsoft JhengHei" charset="-120"/>
            </a:endParaRPr>
          </a:p>
        </p:txBody>
      </p:sp>
      <p:sp>
        <p:nvSpPr>
          <p:cNvPr id="13" name="Line 10"/>
          <p:cNvSpPr/>
          <p:nvPr/>
        </p:nvSpPr>
        <p:spPr>
          <a:xfrm flipV="1">
            <a:off x="4845600" y="4386976"/>
            <a:ext cx="0" cy="381240"/>
          </a:xfrm>
          <a:prstGeom prst="line">
            <a:avLst/>
          </a:prstGeom>
          <a:ln w="12600">
            <a:solidFill>
              <a:srgbClr val="000000"/>
            </a:solidFill>
            <a:round/>
            <a:tailEnd type="stealth" w="med" len="lg"/>
          </a:ln>
        </p:spPr>
      </p:sp>
      <p:sp>
        <p:nvSpPr>
          <p:cNvPr id="14" name="CustomShape 12"/>
          <p:cNvSpPr/>
          <p:nvPr/>
        </p:nvSpPr>
        <p:spPr>
          <a:xfrm>
            <a:off x="3461712" y="3573016"/>
            <a:ext cx="678240" cy="47268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Feature</a:t>
            </a:r>
          </a:p>
          <a:p>
            <a:pPr algn="ctr">
              <a:lnSpc>
                <a:spcPct val="50000"/>
              </a:lnSpc>
            </a:pP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Vectors</a:t>
            </a:r>
            <a:endParaRPr dirty="0">
              <a:latin typeface="Microsoft JhengHei" charset="-120"/>
              <a:ea typeface="Microsoft JhengHei" charset="-120"/>
              <a:cs typeface="Microsoft JhengHei" charset="-120"/>
            </a:endParaRPr>
          </a:p>
        </p:txBody>
      </p:sp>
      <p:sp>
        <p:nvSpPr>
          <p:cNvPr id="15" name="CustomShape 13"/>
          <p:cNvSpPr/>
          <p:nvPr/>
        </p:nvSpPr>
        <p:spPr>
          <a:xfrm>
            <a:off x="4222240" y="3655456"/>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16" name="CustomShape 14"/>
          <p:cNvSpPr/>
          <p:nvPr/>
        </p:nvSpPr>
        <p:spPr>
          <a:xfrm>
            <a:off x="6084168" y="3573016"/>
            <a:ext cx="747000" cy="48204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Output</a:t>
            </a:r>
          </a:p>
          <a:p>
            <a:pPr algn="ctr">
              <a:lnSpc>
                <a:spcPct val="50000"/>
              </a:lnSpc>
            </a:pPr>
            <a:r>
              <a:rPr lang="en-US" sz="1300" b="1" dirty="0" smtClean="0">
                <a:solidFill>
                  <a:srgbClr val="000000"/>
                </a:solidFill>
                <a:latin typeface="Microsoft JhengHei" charset="-120"/>
                <a:ea typeface="Microsoft JhengHei" charset="-120"/>
                <a:cs typeface="Microsoft JhengHei" charset="-120"/>
              </a:rPr>
              <a:t> </a:t>
            </a: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Sentence</a:t>
            </a:r>
            <a:endParaRPr dirty="0">
              <a:latin typeface="Microsoft JhengHei" charset="-120"/>
              <a:ea typeface="Microsoft JhengHei" charset="-120"/>
              <a:cs typeface="Microsoft JhengHei" charset="-120"/>
            </a:endParaRPr>
          </a:p>
        </p:txBody>
      </p:sp>
      <p:sp>
        <p:nvSpPr>
          <p:cNvPr id="17" name="CustomShape 15"/>
          <p:cNvSpPr/>
          <p:nvPr/>
        </p:nvSpPr>
        <p:spPr>
          <a:xfrm>
            <a:off x="1056600" y="4705408"/>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Speech</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18" name="CustomShape 16"/>
          <p:cNvSpPr/>
          <p:nvPr/>
        </p:nvSpPr>
        <p:spPr>
          <a:xfrm>
            <a:off x="2216520" y="4703968"/>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Acoustic</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Training</a:t>
            </a:r>
            <a:endParaRPr dirty="0">
              <a:latin typeface="Microsoft JhengHei" charset="-120"/>
              <a:ea typeface="Microsoft JhengHei" charset="-120"/>
              <a:cs typeface="Microsoft JhengHei" charset="-120"/>
            </a:endParaRPr>
          </a:p>
        </p:txBody>
      </p:sp>
      <p:sp>
        <p:nvSpPr>
          <p:cNvPr id="19" name="Line 17"/>
          <p:cNvSpPr/>
          <p:nvPr/>
        </p:nvSpPr>
        <p:spPr>
          <a:xfrm>
            <a:off x="1908360" y="4974496"/>
            <a:ext cx="307800" cy="0"/>
          </a:xfrm>
          <a:prstGeom prst="line">
            <a:avLst/>
          </a:prstGeom>
          <a:ln w="9360">
            <a:solidFill>
              <a:srgbClr val="000000"/>
            </a:solidFill>
            <a:round/>
            <a:tailEnd type="stealth" w="lg" len="lg"/>
          </a:ln>
        </p:spPr>
      </p:sp>
      <p:sp>
        <p:nvSpPr>
          <p:cNvPr id="20" name="Line 18"/>
          <p:cNvSpPr/>
          <p:nvPr/>
        </p:nvSpPr>
        <p:spPr>
          <a:xfrm>
            <a:off x="3063240" y="4974496"/>
            <a:ext cx="308160" cy="0"/>
          </a:xfrm>
          <a:prstGeom prst="line">
            <a:avLst/>
          </a:prstGeom>
          <a:ln w="9360">
            <a:solidFill>
              <a:srgbClr val="000000"/>
            </a:solidFill>
            <a:round/>
            <a:tailEnd type="stealth" w="lg" len="lg"/>
          </a:ln>
        </p:spPr>
      </p:sp>
      <p:sp>
        <p:nvSpPr>
          <p:cNvPr id="21" name="CustomShape 19"/>
          <p:cNvSpPr/>
          <p:nvPr/>
        </p:nvSpPr>
        <p:spPr>
          <a:xfrm>
            <a:off x="6660000" y="4669936"/>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Construction</a:t>
            </a:r>
            <a:endParaRPr dirty="0">
              <a:latin typeface="Microsoft JhengHei" charset="-120"/>
              <a:ea typeface="Microsoft JhengHei" charset="-120"/>
              <a:cs typeface="Microsoft JhengHei" charset="-120"/>
            </a:endParaRPr>
          </a:p>
        </p:txBody>
      </p:sp>
      <p:sp>
        <p:nvSpPr>
          <p:cNvPr id="22" name="CustomShape 20"/>
          <p:cNvSpPr/>
          <p:nvPr/>
        </p:nvSpPr>
        <p:spPr>
          <a:xfrm>
            <a:off x="8084280" y="4669936"/>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Text</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29" name="Line 27"/>
          <p:cNvSpPr/>
          <p:nvPr/>
        </p:nvSpPr>
        <p:spPr>
          <a:xfrm flipH="1">
            <a:off x="6351840" y="4974496"/>
            <a:ext cx="307800" cy="0"/>
          </a:xfrm>
          <a:prstGeom prst="line">
            <a:avLst/>
          </a:prstGeom>
          <a:ln w="9360">
            <a:solidFill>
              <a:srgbClr val="000000"/>
            </a:solidFill>
            <a:round/>
            <a:tailEnd type="stealth" w="lg" len="lg"/>
          </a:ln>
        </p:spPr>
      </p:sp>
      <p:sp>
        <p:nvSpPr>
          <p:cNvPr id="30" name="Line 28"/>
          <p:cNvSpPr/>
          <p:nvPr/>
        </p:nvSpPr>
        <p:spPr>
          <a:xfrm flipH="1">
            <a:off x="7731180" y="4974496"/>
            <a:ext cx="307800" cy="0"/>
          </a:xfrm>
          <a:prstGeom prst="line">
            <a:avLst/>
          </a:prstGeom>
          <a:ln w="9360">
            <a:solidFill>
              <a:srgbClr val="000000"/>
            </a:solidFill>
            <a:round/>
            <a:tailEnd type="stealth" w="lg" len="lg"/>
          </a:ln>
        </p:spPr>
        <p:txBody>
          <a:bodyPr/>
          <a:lstStyle/>
          <a:p>
            <a:endParaRPr lang="en-US"/>
          </a:p>
        </p:txBody>
      </p:sp>
      <p:sp>
        <p:nvSpPr>
          <p:cNvPr id="31" name="CustomShape 29"/>
          <p:cNvSpPr/>
          <p:nvPr/>
        </p:nvSpPr>
        <p:spPr>
          <a:xfrm>
            <a:off x="5472720" y="4652296"/>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p:txBody>
      </p:sp>
      <p:sp>
        <p:nvSpPr>
          <p:cNvPr id="33" name="CustomShape 31"/>
          <p:cNvSpPr/>
          <p:nvPr/>
        </p:nvSpPr>
        <p:spPr>
          <a:xfrm>
            <a:off x="611560" y="3607936"/>
            <a:ext cx="1154520" cy="274320"/>
          </a:xfrm>
          <a:prstGeom prst="rect">
            <a:avLst/>
          </a:prstGeom>
          <a:noFill/>
          <a:ln>
            <a:noFill/>
          </a:ln>
        </p:spPr>
        <p:txBody>
          <a:bodyPr wrap="none" lIns="92160" tIns="46080" rIns="92160" bIns="46080" anchor="ctr"/>
          <a:lstStyle/>
          <a:p>
            <a:pPr>
              <a:lnSpc>
                <a:spcPct val="100000"/>
              </a:lnSpc>
            </a:pPr>
            <a:r>
              <a:rPr lang="en-US" sz="1200" b="1" dirty="0">
                <a:solidFill>
                  <a:srgbClr val="000000"/>
                </a:solidFill>
                <a:latin typeface="Microsoft JhengHei" charset="-120"/>
                <a:ea typeface="Microsoft JhengHei" charset="-120"/>
                <a:cs typeface="Microsoft JhengHei" charset="-120"/>
              </a:rPr>
              <a:t>Input Speech</a:t>
            </a:r>
            <a:endParaRPr dirty="0">
              <a:latin typeface="Microsoft JhengHei" charset="-120"/>
              <a:ea typeface="Microsoft JhengHei" charset="-120"/>
              <a:cs typeface="Microsoft JhengHei" charset="-120"/>
            </a:endParaRPr>
          </a:p>
        </p:txBody>
      </p:sp>
      <p:pic>
        <p:nvPicPr>
          <p:cNvPr id="36" name="圖片 265"/>
          <p:cNvPicPr/>
          <p:nvPr/>
        </p:nvPicPr>
        <p:blipFill>
          <a:blip r:embed="rId3"/>
          <a:stretch>
            <a:fillRect/>
          </a:stretch>
        </p:blipFill>
        <p:spPr>
          <a:xfrm>
            <a:off x="4038480" y="3573016"/>
            <a:ext cx="584280" cy="482760"/>
          </a:xfrm>
          <a:prstGeom prst="rect">
            <a:avLst/>
          </a:prstGeom>
          <a:ln>
            <a:noFill/>
          </a:ln>
        </p:spPr>
      </p:pic>
      <p:sp>
        <p:nvSpPr>
          <p:cNvPr id="37" name="TextBox 36"/>
          <p:cNvSpPr txBox="1"/>
          <p:nvPr/>
        </p:nvSpPr>
        <p:spPr>
          <a:xfrm>
            <a:off x="6993360" y="3882256"/>
            <a:ext cx="646331" cy="369332"/>
          </a:xfrm>
          <a:prstGeom prst="rect">
            <a:avLst/>
          </a:prstGeom>
          <a:noFill/>
        </p:spPr>
        <p:txBody>
          <a:bodyPr wrap="none" rtlCol="0">
            <a:spAutoFit/>
          </a:bodyPr>
          <a:lstStyle/>
          <a:p>
            <a:r>
              <a:rPr lang="zh-TW" altLang="en-US" smtClean="0"/>
              <a:t>今天</a:t>
            </a:r>
            <a:endParaRPr lang="en-US" dirty="0"/>
          </a:p>
        </p:txBody>
      </p:sp>
      <p:sp>
        <p:nvSpPr>
          <p:cNvPr id="38" name="Line 24"/>
          <p:cNvSpPr/>
          <p:nvPr/>
        </p:nvSpPr>
        <p:spPr>
          <a:xfrm flipV="1">
            <a:off x="3851920" y="4593704"/>
            <a:ext cx="0" cy="195120"/>
          </a:xfrm>
          <a:prstGeom prst="line">
            <a:avLst/>
          </a:prstGeom>
          <a:ln w="9360">
            <a:solidFill>
              <a:srgbClr val="000000"/>
            </a:solidFill>
            <a:round/>
          </a:ln>
        </p:spPr>
      </p:sp>
      <p:sp>
        <p:nvSpPr>
          <p:cNvPr id="39" name="Line 25"/>
          <p:cNvSpPr/>
          <p:nvPr/>
        </p:nvSpPr>
        <p:spPr>
          <a:xfrm>
            <a:off x="3851920" y="4593704"/>
            <a:ext cx="615960" cy="0"/>
          </a:xfrm>
          <a:prstGeom prst="line">
            <a:avLst/>
          </a:prstGeom>
          <a:ln w="9360">
            <a:solidFill>
              <a:srgbClr val="000000"/>
            </a:solidFill>
            <a:round/>
          </a:ln>
        </p:spPr>
      </p:sp>
      <p:sp>
        <p:nvSpPr>
          <p:cNvPr id="40" name="Line 30"/>
          <p:cNvSpPr/>
          <p:nvPr/>
        </p:nvSpPr>
        <p:spPr>
          <a:xfrm flipV="1">
            <a:off x="4467880" y="4365104"/>
            <a:ext cx="0" cy="228600"/>
          </a:xfrm>
          <a:prstGeom prst="line">
            <a:avLst/>
          </a:prstGeom>
          <a:ln w="9360">
            <a:solidFill>
              <a:srgbClr val="000000"/>
            </a:solidFill>
            <a:round/>
            <a:tailEnd type="stealth" w="lg" len="lg"/>
          </a:ln>
        </p:spPr>
      </p:sp>
      <p:sp>
        <p:nvSpPr>
          <p:cNvPr id="41" name="Line 22"/>
          <p:cNvSpPr/>
          <p:nvPr/>
        </p:nvSpPr>
        <p:spPr>
          <a:xfrm flipV="1">
            <a:off x="5382752" y="4299922"/>
            <a:ext cx="0" cy="245168"/>
          </a:xfrm>
          <a:prstGeom prst="line">
            <a:avLst/>
          </a:prstGeom>
          <a:ln w="9360">
            <a:solidFill>
              <a:srgbClr val="000000"/>
            </a:solidFill>
            <a:round/>
            <a:tailEnd type="stealth" w="lg" len="lg"/>
          </a:ln>
        </p:spPr>
      </p:sp>
      <p:sp>
        <p:nvSpPr>
          <p:cNvPr id="42" name="Line 23"/>
          <p:cNvSpPr/>
          <p:nvPr/>
        </p:nvSpPr>
        <p:spPr>
          <a:xfrm>
            <a:off x="5382752" y="4547256"/>
            <a:ext cx="522720" cy="0"/>
          </a:xfrm>
          <a:prstGeom prst="line">
            <a:avLst/>
          </a:prstGeom>
          <a:ln w="9360">
            <a:solidFill>
              <a:srgbClr val="000000"/>
            </a:solidFill>
            <a:round/>
          </a:ln>
        </p:spPr>
        <p:txBody>
          <a:bodyPr/>
          <a:lstStyle/>
          <a:p>
            <a:endParaRPr lang="en-US" dirty="0"/>
          </a:p>
        </p:txBody>
      </p:sp>
      <p:sp>
        <p:nvSpPr>
          <p:cNvPr id="43" name="Line 26"/>
          <p:cNvSpPr/>
          <p:nvPr/>
        </p:nvSpPr>
        <p:spPr>
          <a:xfrm>
            <a:off x="5890048" y="4547256"/>
            <a:ext cx="0" cy="180720"/>
          </a:xfrm>
          <a:prstGeom prst="line">
            <a:avLst/>
          </a:prstGeom>
          <a:ln w="9360">
            <a:solidFill>
              <a:srgbClr val="000000"/>
            </a:solidFill>
            <a:round/>
          </a:ln>
        </p:spPr>
      </p:sp>
      <p:sp>
        <p:nvSpPr>
          <p:cNvPr id="44" name="Rectangle 43"/>
          <p:cNvSpPr/>
          <p:nvPr/>
        </p:nvSpPr>
        <p:spPr>
          <a:xfrm>
            <a:off x="467544" y="3368556"/>
            <a:ext cx="3729136" cy="1140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Feature Extraction - MFCC</a:t>
            </a:r>
            <a:endParaRPr/>
          </a:p>
        </p:txBody>
      </p:sp>
      <p:sp>
        <p:nvSpPr>
          <p:cNvPr id="282" name="TextShape 2"/>
          <p:cNvSpPr txBox="1"/>
          <p:nvPr/>
        </p:nvSpPr>
        <p:spPr>
          <a:xfrm>
            <a:off x="0" y="1271520"/>
            <a:ext cx="533160" cy="244080"/>
          </a:xfrm>
          <a:prstGeom prst="rect">
            <a:avLst/>
          </a:prstGeom>
        </p:spPr>
        <p:txBody>
          <a:bodyPr anchor="ctr"/>
          <a:lstStyle/>
          <a:p>
            <a:pPr>
              <a:lnSpc>
                <a:spcPct val="80000"/>
              </a:lnSpc>
            </a:pPr>
            <a:fld id="{A79040AC-6699-4DBD-BC20-F70AD33AF8CD}" type="slidenum">
              <a:rPr lang="en-US" sz="1200" b="1">
                <a:solidFill>
                  <a:srgbClr val="FFFFFF"/>
                </a:solidFill>
                <a:latin typeface="Arial"/>
                <a:ea typeface="新細明體"/>
              </a:rPr>
              <a:t>26</a:t>
            </a:fld>
            <a:endParaRPr/>
          </a:p>
        </p:txBody>
      </p:sp>
      <p:sp>
        <p:nvSpPr>
          <p:cNvPr id="283" name="TextShape 3"/>
          <p:cNvSpPr txBox="1"/>
          <p:nvPr/>
        </p:nvSpPr>
        <p:spPr>
          <a:xfrm>
            <a:off x="612720" y="1600200"/>
            <a:ext cx="8152920" cy="4495320"/>
          </a:xfrm>
          <a:prstGeom prst="rect">
            <a:avLst/>
          </a:prstGeom>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284" name="Picture 9"/>
          <p:cNvPicPr/>
          <p:nvPr/>
        </p:nvPicPr>
        <p:blipFill>
          <a:blip r:embed="rId3"/>
          <a:stretch>
            <a:fillRect/>
          </a:stretch>
        </p:blipFill>
        <p:spPr>
          <a:xfrm>
            <a:off x="1428840" y="1785960"/>
            <a:ext cx="6428880" cy="1142640"/>
          </a:xfrm>
          <a:prstGeom prst="rect">
            <a:avLst/>
          </a:prstGeom>
          <a:ln>
            <a:noFill/>
          </a:ln>
        </p:spPr>
      </p:pic>
      <p:sp>
        <p:nvSpPr>
          <p:cNvPr id="285" name="CustomShape 4"/>
          <p:cNvSpPr/>
          <p:nvPr/>
        </p:nvSpPr>
        <p:spPr>
          <a:xfrm>
            <a:off x="1857240" y="3071880"/>
            <a:ext cx="552600" cy="2401560"/>
          </a:xfrm>
          <a:prstGeom prst="rect">
            <a:avLst/>
          </a:prstGeom>
          <a:solidFill>
            <a:srgbClr val="FFD2BF"/>
          </a:solidFill>
          <a:ln w="10080">
            <a:solidFill>
              <a:srgbClr val="FF953E"/>
            </a:solidFill>
            <a:round/>
          </a:ln>
        </p:spPr>
      </p:sp>
      <p:sp>
        <p:nvSpPr>
          <p:cNvPr id="286" name="CustomShape 5"/>
          <p:cNvSpPr/>
          <p:nvPr/>
        </p:nvSpPr>
        <p:spPr>
          <a:xfrm>
            <a:off x="1967400" y="3301200"/>
            <a:ext cx="332280" cy="342360"/>
          </a:xfrm>
          <a:prstGeom prst="flowChartConnector">
            <a:avLst/>
          </a:prstGeom>
          <a:solidFill>
            <a:srgbClr val="FF6F61"/>
          </a:solidFill>
          <a:ln>
            <a:noFill/>
          </a:ln>
        </p:spPr>
      </p:sp>
      <p:sp>
        <p:nvSpPr>
          <p:cNvPr id="287" name="CustomShape 6"/>
          <p:cNvSpPr/>
          <p:nvPr/>
        </p:nvSpPr>
        <p:spPr>
          <a:xfrm>
            <a:off x="1967400" y="3759840"/>
            <a:ext cx="332280" cy="342360"/>
          </a:xfrm>
          <a:prstGeom prst="flowChartConnector">
            <a:avLst/>
          </a:prstGeom>
          <a:solidFill>
            <a:srgbClr val="CC4757"/>
          </a:solidFill>
          <a:ln>
            <a:noFill/>
          </a:ln>
        </p:spPr>
      </p:sp>
      <p:sp>
        <p:nvSpPr>
          <p:cNvPr id="288" name="Line 7"/>
          <p:cNvSpPr/>
          <p:nvPr/>
        </p:nvSpPr>
        <p:spPr>
          <a:xfrm>
            <a:off x="2114280" y="4215960"/>
            <a:ext cx="0" cy="687960"/>
          </a:xfrm>
          <a:prstGeom prst="line">
            <a:avLst/>
          </a:prstGeom>
          <a:ln w="28440">
            <a:solidFill>
              <a:srgbClr val="FF953E"/>
            </a:solidFill>
            <a:custDash>
              <a:ds d="316000" sp="237000"/>
            </a:custDash>
            <a:round/>
          </a:ln>
        </p:spPr>
      </p:sp>
      <p:sp>
        <p:nvSpPr>
          <p:cNvPr id="289" name="CustomShape 8"/>
          <p:cNvSpPr/>
          <p:nvPr/>
        </p:nvSpPr>
        <p:spPr>
          <a:xfrm>
            <a:off x="1967400" y="5017680"/>
            <a:ext cx="332280" cy="342360"/>
          </a:xfrm>
          <a:prstGeom prst="flowChartConnector">
            <a:avLst/>
          </a:prstGeom>
          <a:solidFill>
            <a:srgbClr val="5488BC"/>
          </a:solidFill>
          <a:ln>
            <a:noFill/>
          </a:ln>
        </p:spPr>
      </p:sp>
      <p:sp>
        <p:nvSpPr>
          <p:cNvPr id="290" name="CustomShape 9"/>
          <p:cNvSpPr/>
          <p:nvPr/>
        </p:nvSpPr>
        <p:spPr>
          <a:xfrm>
            <a:off x="2633040" y="3071880"/>
            <a:ext cx="552600" cy="2401560"/>
          </a:xfrm>
          <a:prstGeom prst="rect">
            <a:avLst/>
          </a:prstGeom>
          <a:solidFill>
            <a:srgbClr val="FFD2BF"/>
          </a:solidFill>
          <a:ln w="10080">
            <a:solidFill>
              <a:srgbClr val="FF953E"/>
            </a:solidFill>
            <a:round/>
          </a:ln>
        </p:spPr>
      </p:sp>
      <p:sp>
        <p:nvSpPr>
          <p:cNvPr id="291" name="CustomShape 10"/>
          <p:cNvSpPr/>
          <p:nvPr/>
        </p:nvSpPr>
        <p:spPr>
          <a:xfrm>
            <a:off x="2743200" y="3301200"/>
            <a:ext cx="332280" cy="342360"/>
          </a:xfrm>
          <a:prstGeom prst="flowChartConnector">
            <a:avLst/>
          </a:prstGeom>
          <a:solidFill>
            <a:srgbClr val="FF6F61"/>
          </a:solidFill>
          <a:ln>
            <a:noFill/>
          </a:ln>
        </p:spPr>
      </p:sp>
      <p:sp>
        <p:nvSpPr>
          <p:cNvPr id="292" name="CustomShape 11"/>
          <p:cNvSpPr/>
          <p:nvPr/>
        </p:nvSpPr>
        <p:spPr>
          <a:xfrm>
            <a:off x="2743200" y="3759840"/>
            <a:ext cx="332280" cy="342360"/>
          </a:xfrm>
          <a:prstGeom prst="flowChartConnector">
            <a:avLst/>
          </a:prstGeom>
          <a:solidFill>
            <a:srgbClr val="CC4757"/>
          </a:solidFill>
          <a:ln>
            <a:noFill/>
          </a:ln>
        </p:spPr>
      </p:sp>
      <p:sp>
        <p:nvSpPr>
          <p:cNvPr id="293" name="Line 12"/>
          <p:cNvSpPr/>
          <p:nvPr/>
        </p:nvSpPr>
        <p:spPr>
          <a:xfrm>
            <a:off x="2889720" y="4215960"/>
            <a:ext cx="0" cy="687960"/>
          </a:xfrm>
          <a:prstGeom prst="line">
            <a:avLst/>
          </a:prstGeom>
          <a:ln w="28440">
            <a:solidFill>
              <a:srgbClr val="FF953E"/>
            </a:solidFill>
            <a:custDash>
              <a:ds d="316000" sp="237000"/>
            </a:custDash>
            <a:round/>
          </a:ln>
        </p:spPr>
      </p:sp>
      <p:sp>
        <p:nvSpPr>
          <p:cNvPr id="294" name="CustomShape 13"/>
          <p:cNvSpPr/>
          <p:nvPr/>
        </p:nvSpPr>
        <p:spPr>
          <a:xfrm>
            <a:off x="2743200" y="5017680"/>
            <a:ext cx="332280" cy="342360"/>
          </a:xfrm>
          <a:prstGeom prst="flowChartConnector">
            <a:avLst/>
          </a:prstGeom>
          <a:solidFill>
            <a:srgbClr val="5488BC"/>
          </a:solidFill>
          <a:ln>
            <a:noFill/>
          </a:ln>
        </p:spPr>
      </p:sp>
      <p:sp>
        <p:nvSpPr>
          <p:cNvPr id="295" name="CustomShape 14"/>
          <p:cNvSpPr/>
          <p:nvPr/>
        </p:nvSpPr>
        <p:spPr>
          <a:xfrm>
            <a:off x="3411360" y="3071880"/>
            <a:ext cx="555120" cy="2401560"/>
          </a:xfrm>
          <a:prstGeom prst="rect">
            <a:avLst/>
          </a:prstGeom>
          <a:solidFill>
            <a:srgbClr val="FFD2BF"/>
          </a:solidFill>
          <a:ln w="10080">
            <a:solidFill>
              <a:srgbClr val="FF953E"/>
            </a:solidFill>
            <a:round/>
          </a:ln>
        </p:spPr>
      </p:sp>
      <p:sp>
        <p:nvSpPr>
          <p:cNvPr id="296" name="CustomShape 15"/>
          <p:cNvSpPr/>
          <p:nvPr/>
        </p:nvSpPr>
        <p:spPr>
          <a:xfrm>
            <a:off x="3521880" y="3301200"/>
            <a:ext cx="334080" cy="342360"/>
          </a:xfrm>
          <a:prstGeom prst="flowChartConnector">
            <a:avLst/>
          </a:prstGeom>
          <a:solidFill>
            <a:srgbClr val="FF6F61"/>
          </a:solidFill>
          <a:ln>
            <a:noFill/>
          </a:ln>
        </p:spPr>
      </p:sp>
      <p:sp>
        <p:nvSpPr>
          <p:cNvPr id="297" name="CustomShape 16"/>
          <p:cNvSpPr/>
          <p:nvPr/>
        </p:nvSpPr>
        <p:spPr>
          <a:xfrm>
            <a:off x="3521880" y="3759840"/>
            <a:ext cx="334080" cy="342360"/>
          </a:xfrm>
          <a:prstGeom prst="flowChartConnector">
            <a:avLst/>
          </a:prstGeom>
          <a:solidFill>
            <a:srgbClr val="CC4757"/>
          </a:solidFill>
          <a:ln>
            <a:noFill/>
          </a:ln>
        </p:spPr>
      </p:sp>
      <p:sp>
        <p:nvSpPr>
          <p:cNvPr id="298" name="Line 17"/>
          <p:cNvSpPr/>
          <p:nvPr/>
        </p:nvSpPr>
        <p:spPr>
          <a:xfrm>
            <a:off x="3669120" y="4215960"/>
            <a:ext cx="0" cy="687960"/>
          </a:xfrm>
          <a:prstGeom prst="line">
            <a:avLst/>
          </a:prstGeom>
          <a:ln w="28440">
            <a:solidFill>
              <a:srgbClr val="FF953E"/>
            </a:solidFill>
            <a:custDash>
              <a:ds d="316000" sp="237000"/>
            </a:custDash>
            <a:round/>
          </a:ln>
        </p:spPr>
      </p:sp>
      <p:sp>
        <p:nvSpPr>
          <p:cNvPr id="299" name="CustomShape 18"/>
          <p:cNvSpPr/>
          <p:nvPr/>
        </p:nvSpPr>
        <p:spPr>
          <a:xfrm>
            <a:off x="3521880" y="5017680"/>
            <a:ext cx="334080" cy="342360"/>
          </a:xfrm>
          <a:prstGeom prst="flowChartConnector">
            <a:avLst/>
          </a:prstGeom>
          <a:solidFill>
            <a:srgbClr val="5488BC"/>
          </a:solidFill>
          <a:ln>
            <a:noFill/>
          </a:ln>
        </p:spPr>
      </p:sp>
      <p:sp>
        <p:nvSpPr>
          <p:cNvPr id="300" name="CustomShape 19"/>
          <p:cNvSpPr/>
          <p:nvPr/>
        </p:nvSpPr>
        <p:spPr>
          <a:xfrm>
            <a:off x="4189320" y="3071880"/>
            <a:ext cx="552600" cy="2401560"/>
          </a:xfrm>
          <a:prstGeom prst="rect">
            <a:avLst/>
          </a:prstGeom>
          <a:solidFill>
            <a:srgbClr val="FFD2BF"/>
          </a:solidFill>
          <a:ln w="10080">
            <a:solidFill>
              <a:srgbClr val="FF953E"/>
            </a:solidFill>
            <a:round/>
          </a:ln>
        </p:spPr>
      </p:sp>
      <p:sp>
        <p:nvSpPr>
          <p:cNvPr id="301" name="CustomShape 20"/>
          <p:cNvSpPr/>
          <p:nvPr/>
        </p:nvSpPr>
        <p:spPr>
          <a:xfrm>
            <a:off x="4299480" y="3301200"/>
            <a:ext cx="332280" cy="342360"/>
          </a:xfrm>
          <a:prstGeom prst="flowChartConnector">
            <a:avLst/>
          </a:prstGeom>
          <a:solidFill>
            <a:srgbClr val="FF6F61"/>
          </a:solidFill>
          <a:ln>
            <a:noFill/>
          </a:ln>
        </p:spPr>
      </p:sp>
      <p:sp>
        <p:nvSpPr>
          <p:cNvPr id="302" name="CustomShape 21"/>
          <p:cNvSpPr/>
          <p:nvPr/>
        </p:nvSpPr>
        <p:spPr>
          <a:xfrm>
            <a:off x="4299480" y="3759840"/>
            <a:ext cx="332280" cy="342360"/>
          </a:xfrm>
          <a:prstGeom prst="flowChartConnector">
            <a:avLst/>
          </a:prstGeom>
          <a:solidFill>
            <a:srgbClr val="CC4757"/>
          </a:solidFill>
          <a:ln>
            <a:noFill/>
          </a:ln>
        </p:spPr>
      </p:sp>
      <p:sp>
        <p:nvSpPr>
          <p:cNvPr id="303" name="Line 22"/>
          <p:cNvSpPr/>
          <p:nvPr/>
        </p:nvSpPr>
        <p:spPr>
          <a:xfrm>
            <a:off x="4446000" y="4215960"/>
            <a:ext cx="0" cy="687960"/>
          </a:xfrm>
          <a:prstGeom prst="line">
            <a:avLst/>
          </a:prstGeom>
          <a:ln w="28440">
            <a:solidFill>
              <a:srgbClr val="FF953E"/>
            </a:solidFill>
            <a:custDash>
              <a:ds d="316000" sp="237000"/>
            </a:custDash>
            <a:round/>
          </a:ln>
        </p:spPr>
      </p:sp>
      <p:sp>
        <p:nvSpPr>
          <p:cNvPr id="304" name="CustomShape 23"/>
          <p:cNvSpPr/>
          <p:nvPr/>
        </p:nvSpPr>
        <p:spPr>
          <a:xfrm>
            <a:off x="4299480" y="5017680"/>
            <a:ext cx="332280" cy="342360"/>
          </a:xfrm>
          <a:prstGeom prst="flowChartConnector">
            <a:avLst/>
          </a:prstGeom>
          <a:solidFill>
            <a:srgbClr val="5488BC"/>
          </a:solidFill>
          <a:ln>
            <a:noFill/>
          </a:ln>
        </p:spPr>
      </p:sp>
      <p:sp>
        <p:nvSpPr>
          <p:cNvPr id="305" name="Line 24"/>
          <p:cNvSpPr/>
          <p:nvPr/>
        </p:nvSpPr>
        <p:spPr>
          <a:xfrm>
            <a:off x="5077440" y="4329000"/>
            <a:ext cx="1000800" cy="0"/>
          </a:xfrm>
          <a:prstGeom prst="line">
            <a:avLst/>
          </a:prstGeom>
          <a:ln w="38160">
            <a:solidFill>
              <a:srgbClr val="FF953E"/>
            </a:solidFill>
            <a:custDash>
              <a:ds d="424000" sp="318000"/>
            </a:custDash>
            <a:roun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MFCC </a:t>
            </a:r>
            <a:r>
              <a:rPr lang="zh-TW" sz="3500">
                <a:solidFill>
                  <a:srgbClr val="CC4757"/>
                </a:solidFill>
                <a:latin typeface="Tw Cen MT"/>
              </a:rPr>
              <a:t>(Mel-frequency cepstral coefficients)</a:t>
            </a:r>
            <a:endParaRPr/>
          </a:p>
        </p:txBody>
      </p:sp>
      <p:sp>
        <p:nvSpPr>
          <p:cNvPr id="217" name="TextShape 2"/>
          <p:cNvSpPr txBox="1"/>
          <p:nvPr/>
        </p:nvSpPr>
        <p:spPr>
          <a:xfrm>
            <a:off x="0" y="1271520"/>
            <a:ext cx="533160" cy="244080"/>
          </a:xfrm>
          <a:prstGeom prst="rect">
            <a:avLst/>
          </a:prstGeom>
        </p:spPr>
        <p:txBody>
          <a:bodyPr anchor="ctr"/>
          <a:lstStyle/>
          <a:p>
            <a:pPr>
              <a:lnSpc>
                <a:spcPct val="80000"/>
              </a:lnSpc>
            </a:pPr>
            <a:fld id="{F0254B0B-157E-4BCE-839B-FE737B7FFE13}" type="slidenum">
              <a:rPr lang="en-US" sz="1200" b="1">
                <a:solidFill>
                  <a:srgbClr val="FFFFFF"/>
                </a:solidFill>
                <a:latin typeface="Arial"/>
                <a:ea typeface="新細明體"/>
              </a:rPr>
              <a:t>27</a:t>
            </a:fld>
            <a:endParaRPr/>
          </a:p>
        </p:txBody>
      </p:sp>
      <p:pic>
        <p:nvPicPr>
          <p:cNvPr id="218" name="Picture 4"/>
          <p:cNvPicPr/>
          <p:nvPr/>
        </p:nvPicPr>
        <p:blipFill>
          <a:blip r:embed="rId3"/>
          <a:srcRect t="24656" b="54510"/>
          <a:stretch>
            <a:fillRect/>
          </a:stretch>
        </p:blipFill>
        <p:spPr>
          <a:xfrm>
            <a:off x="1259640" y="2019960"/>
            <a:ext cx="6537600" cy="1122840"/>
          </a:xfrm>
          <a:prstGeom prst="rect">
            <a:avLst/>
          </a:prstGeom>
          <a:ln>
            <a:noFill/>
          </a:ln>
        </p:spPr>
      </p:pic>
      <p:pic>
        <p:nvPicPr>
          <p:cNvPr id="219" name="Picture 2"/>
          <p:cNvPicPr/>
          <p:nvPr/>
        </p:nvPicPr>
        <p:blipFill>
          <a:blip r:embed="rId4"/>
          <a:stretch>
            <a:fillRect/>
          </a:stretch>
        </p:blipFill>
        <p:spPr>
          <a:xfrm>
            <a:off x="72000" y="3143160"/>
            <a:ext cx="3491640" cy="2618640"/>
          </a:xfrm>
          <a:prstGeom prst="rect">
            <a:avLst/>
          </a:prstGeom>
          <a:ln>
            <a:noFill/>
          </a:ln>
        </p:spPr>
      </p:pic>
      <p:sp>
        <p:nvSpPr>
          <p:cNvPr id="220" name="CustomShape 3"/>
          <p:cNvSpPr/>
          <p:nvPr/>
        </p:nvSpPr>
        <p:spPr>
          <a:xfrm>
            <a:off x="3518280" y="2061000"/>
            <a:ext cx="1125360" cy="1007640"/>
          </a:xfrm>
          <a:prstGeom prst="rect">
            <a:avLst/>
          </a:prstGeom>
          <a:noFill/>
          <a:ln w="38160">
            <a:solidFill>
              <a:srgbClr val="FF0000"/>
            </a:solidFill>
            <a:round/>
          </a:ln>
        </p:spPr>
      </p:sp>
      <p:sp>
        <p:nvSpPr>
          <p:cNvPr id="221" name="CustomShape 4"/>
          <p:cNvSpPr/>
          <p:nvPr/>
        </p:nvSpPr>
        <p:spPr>
          <a:xfrm rot="5400000">
            <a:off x="3130920" y="3502080"/>
            <a:ext cx="1383480" cy="516960"/>
          </a:xfrm>
          <a:prstGeom prst="bentConnector2">
            <a:avLst/>
          </a:prstGeom>
          <a:noFill/>
          <a:ln w="38160">
            <a:solidFill>
              <a:srgbClr val="FF0000"/>
            </a:solidFill>
            <a:round/>
            <a:tailEnd type="triangle" w="med" len="med"/>
          </a:ln>
        </p:spPr>
      </p:sp>
      <p:sp>
        <p:nvSpPr>
          <p:cNvPr id="222" name="CustomShape 5"/>
          <p:cNvSpPr/>
          <p:nvPr/>
        </p:nvSpPr>
        <p:spPr>
          <a:xfrm>
            <a:off x="6953400" y="2084400"/>
            <a:ext cx="1125360" cy="1007640"/>
          </a:xfrm>
          <a:prstGeom prst="rect">
            <a:avLst/>
          </a:prstGeom>
          <a:noFill/>
          <a:ln w="38160">
            <a:solidFill>
              <a:srgbClr val="FF0000"/>
            </a:solidFill>
            <a:round/>
          </a:ln>
        </p:spPr>
      </p:sp>
      <p:sp>
        <p:nvSpPr>
          <p:cNvPr id="223" name="CustomShape 6"/>
          <p:cNvSpPr/>
          <p:nvPr/>
        </p:nvSpPr>
        <p:spPr>
          <a:xfrm rot="5400000">
            <a:off x="6555960" y="3515400"/>
            <a:ext cx="1382760" cy="537480"/>
          </a:xfrm>
          <a:prstGeom prst="bentConnector3">
            <a:avLst>
              <a:gd name="adj1" fmla="val 50000"/>
            </a:avLst>
          </a:prstGeom>
          <a:noFill/>
          <a:ln w="38160">
            <a:solidFill>
              <a:srgbClr val="FF0000"/>
            </a:solidFill>
            <a:round/>
            <a:tailEnd type="triangle" w="med" len="med"/>
          </a:ln>
        </p:spPr>
      </p:sp>
      <p:sp>
        <p:nvSpPr>
          <p:cNvPr id="224" name="CustomShape 7"/>
          <p:cNvSpPr/>
          <p:nvPr/>
        </p:nvSpPr>
        <p:spPr>
          <a:xfrm>
            <a:off x="5729400" y="4475880"/>
            <a:ext cx="2448000" cy="364680"/>
          </a:xfrm>
          <a:prstGeom prst="rect">
            <a:avLst/>
          </a:prstGeom>
          <a:noFill/>
          <a:ln>
            <a:noFill/>
          </a:ln>
        </p:spPr>
        <p:txBody>
          <a:bodyPr lIns="90000" tIns="45000" rIns="90000" bIns="45000"/>
          <a:lstStyle/>
          <a:p>
            <a:pPr>
              <a:lnSpc>
                <a:spcPct val="100000"/>
              </a:lnSpc>
            </a:pPr>
            <a:r>
              <a:rPr lang="en-US">
                <a:solidFill>
                  <a:srgbClr val="000000"/>
                </a:solidFill>
                <a:latin typeface="Arial"/>
                <a:ea typeface="新細明體"/>
              </a:rPr>
              <a:t>13 dimensions vector</a:t>
            </a:r>
            <a:endParaRPr/>
          </a:p>
        </p:txBody>
      </p:sp>
    </p:spTree>
    <p:extLst>
      <p:ext uri="{BB962C8B-B14F-4D97-AF65-F5344CB8AC3E}">
        <p14:creationId xmlns:p14="http://schemas.microsoft.com/office/powerpoint/2010/main" val="17760206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圖片 4"/>
          <p:cNvPicPr/>
          <p:nvPr/>
        </p:nvPicPr>
        <p:blipFill>
          <a:blip r:embed="rId2"/>
          <a:stretch>
            <a:fillRect/>
          </a:stretch>
        </p:blipFill>
        <p:spPr>
          <a:xfrm>
            <a:off x="0" y="1654200"/>
            <a:ext cx="9143640" cy="4870800"/>
          </a:xfrm>
          <a:prstGeom prst="rect">
            <a:avLst/>
          </a:prstGeom>
          <a:ln>
            <a:noFill/>
          </a:ln>
        </p:spPr>
      </p:pic>
      <p:sp>
        <p:nvSpPr>
          <p:cNvPr id="307"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Extract Feature (02.extract.feat.sh)</a:t>
            </a:r>
            <a:endParaRPr/>
          </a:p>
        </p:txBody>
      </p:sp>
      <p:sp>
        <p:nvSpPr>
          <p:cNvPr id="308" name="TextShape 2"/>
          <p:cNvSpPr txBox="1"/>
          <p:nvPr/>
        </p:nvSpPr>
        <p:spPr>
          <a:xfrm>
            <a:off x="0" y="1271520"/>
            <a:ext cx="533160" cy="244080"/>
          </a:xfrm>
          <a:prstGeom prst="rect">
            <a:avLst/>
          </a:prstGeom>
        </p:spPr>
        <p:txBody>
          <a:bodyPr anchor="ctr"/>
          <a:lstStyle/>
          <a:p>
            <a:pPr>
              <a:lnSpc>
                <a:spcPct val="80000"/>
              </a:lnSpc>
            </a:pPr>
            <a:fld id="{D3DBCF02-3387-40BA-B79B-C151F7E44168}" type="slidenum">
              <a:rPr lang="en-US" sz="1200" b="1">
                <a:solidFill>
                  <a:srgbClr val="FFFFFF"/>
                </a:solidFill>
                <a:latin typeface="Arial"/>
                <a:ea typeface="新細明體"/>
              </a:rPr>
              <a:t>28</a:t>
            </a:fld>
            <a:endParaRPr/>
          </a:p>
        </p:txBody>
      </p:sp>
      <p:sp>
        <p:nvSpPr>
          <p:cNvPr id="309" name="CustomShape 3"/>
          <p:cNvSpPr/>
          <p:nvPr/>
        </p:nvSpPr>
        <p:spPr>
          <a:xfrm>
            <a:off x="0" y="1654200"/>
            <a:ext cx="9143640" cy="1270440"/>
          </a:xfrm>
          <a:prstGeom prst="rect">
            <a:avLst/>
          </a:prstGeom>
          <a:noFill/>
          <a:ln w="38160">
            <a:solidFill>
              <a:srgbClr val="FF0000"/>
            </a:solidFill>
            <a:round/>
          </a:ln>
        </p:spPr>
      </p:sp>
      <p:sp>
        <p:nvSpPr>
          <p:cNvPr id="310" name="CustomShape 4"/>
          <p:cNvSpPr/>
          <p:nvPr/>
        </p:nvSpPr>
        <p:spPr>
          <a:xfrm>
            <a:off x="0" y="3454200"/>
            <a:ext cx="9143640" cy="1270440"/>
          </a:xfrm>
          <a:prstGeom prst="rect">
            <a:avLst/>
          </a:prstGeom>
          <a:noFill/>
          <a:ln w="38160">
            <a:solidFill>
              <a:srgbClr val="FF0000"/>
            </a:solidFill>
            <a:round/>
          </a:ln>
        </p:spPr>
      </p:sp>
      <p:sp>
        <p:nvSpPr>
          <p:cNvPr id="311" name="CustomShape 5"/>
          <p:cNvSpPr/>
          <p:nvPr/>
        </p:nvSpPr>
        <p:spPr>
          <a:xfrm>
            <a:off x="0" y="5159880"/>
            <a:ext cx="9143640" cy="1270440"/>
          </a:xfrm>
          <a:prstGeom prst="rect">
            <a:avLst/>
          </a:prstGeom>
          <a:noFill/>
          <a:ln w="38160">
            <a:solidFill>
              <a:srgbClr val="FF0000"/>
            </a:solidFill>
            <a:round/>
          </a:ln>
        </p:spPr>
      </p:sp>
      <p:sp>
        <p:nvSpPr>
          <p:cNvPr id="312" name="CustomShape 6"/>
          <p:cNvSpPr/>
          <p:nvPr/>
        </p:nvSpPr>
        <p:spPr>
          <a:xfrm>
            <a:off x="2195640" y="1674360"/>
            <a:ext cx="158364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Training Set</a:t>
            </a:r>
            <a:endParaRPr/>
          </a:p>
        </p:txBody>
      </p:sp>
      <p:sp>
        <p:nvSpPr>
          <p:cNvPr id="313" name="CustomShape 7"/>
          <p:cNvSpPr/>
          <p:nvPr/>
        </p:nvSpPr>
        <p:spPr>
          <a:xfrm>
            <a:off x="2195640" y="3454200"/>
            <a:ext cx="216000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Development Set</a:t>
            </a:r>
            <a:endParaRPr/>
          </a:p>
        </p:txBody>
      </p:sp>
      <p:sp>
        <p:nvSpPr>
          <p:cNvPr id="314" name="CustomShape 8"/>
          <p:cNvSpPr/>
          <p:nvPr/>
        </p:nvSpPr>
        <p:spPr>
          <a:xfrm>
            <a:off x="2195640" y="5159880"/>
            <a:ext cx="158364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Testing Set</a:t>
            </a:r>
            <a:endParaRPr/>
          </a:p>
        </p:txBody>
      </p:sp>
      <p:sp>
        <p:nvSpPr>
          <p:cNvPr id="315" name="CustomShape 9"/>
          <p:cNvSpPr/>
          <p:nvPr/>
        </p:nvSpPr>
        <p:spPr>
          <a:xfrm>
            <a:off x="2748600" y="2082240"/>
            <a:ext cx="1955520" cy="304920"/>
          </a:xfrm>
          <a:prstGeom prst="rect">
            <a:avLst/>
          </a:prstGeom>
          <a:solidFill>
            <a:srgbClr val="DDE7F2">
              <a:alpha val="52157"/>
            </a:srgbClr>
          </a:solidFill>
          <a:ln w="19080">
            <a:noFill/>
          </a:ln>
        </p:spPr>
      </p:sp>
      <p:sp>
        <p:nvSpPr>
          <p:cNvPr id="316" name="CustomShape 10"/>
          <p:cNvSpPr/>
          <p:nvPr/>
        </p:nvSpPr>
        <p:spPr>
          <a:xfrm>
            <a:off x="4704120" y="2064960"/>
            <a:ext cx="3540240" cy="304920"/>
          </a:xfrm>
          <a:prstGeom prst="rect">
            <a:avLst/>
          </a:prstGeom>
          <a:solidFill>
            <a:srgbClr val="7030A0">
              <a:alpha val="45882"/>
            </a:srgbClr>
          </a:solidFill>
          <a:ln w="19080">
            <a:noFill/>
          </a:ln>
        </p:spPr>
      </p:sp>
      <p:sp>
        <p:nvSpPr>
          <p:cNvPr id="317" name="CustomShape 11"/>
          <p:cNvSpPr/>
          <p:nvPr/>
        </p:nvSpPr>
        <p:spPr>
          <a:xfrm>
            <a:off x="4016880" y="1785600"/>
            <a:ext cx="779760" cy="364680"/>
          </a:xfrm>
          <a:prstGeom prst="rect">
            <a:avLst/>
          </a:prstGeom>
          <a:noFill/>
          <a:ln>
            <a:noFill/>
          </a:ln>
        </p:spPr>
        <p:txBody>
          <a:bodyPr lIns="90000" tIns="45000" rIns="90000" bIns="45000"/>
          <a:lstStyle/>
          <a:p>
            <a:pPr>
              <a:lnSpc>
                <a:spcPct val="100000"/>
              </a:lnSpc>
            </a:pPr>
            <a:r>
              <a:rPr lang="en-US" i="1">
                <a:solidFill>
                  <a:srgbClr val="FFFFFF"/>
                </a:solidFill>
                <a:latin typeface="Arial"/>
                <a:ea typeface="新細明體"/>
              </a:rPr>
              <a:t>Input</a:t>
            </a:r>
            <a:endParaRPr/>
          </a:p>
        </p:txBody>
      </p:sp>
      <p:sp>
        <p:nvSpPr>
          <p:cNvPr id="318" name="CustomShape 12"/>
          <p:cNvSpPr/>
          <p:nvPr/>
        </p:nvSpPr>
        <p:spPr>
          <a:xfrm>
            <a:off x="7464240" y="1785600"/>
            <a:ext cx="923760" cy="364680"/>
          </a:xfrm>
          <a:prstGeom prst="rect">
            <a:avLst/>
          </a:prstGeom>
          <a:noFill/>
          <a:ln>
            <a:noFill/>
          </a:ln>
        </p:spPr>
        <p:txBody>
          <a:bodyPr lIns="90000" tIns="45000" rIns="90000" bIns="45000"/>
          <a:lstStyle/>
          <a:p>
            <a:pPr>
              <a:lnSpc>
                <a:spcPct val="100000"/>
              </a:lnSpc>
            </a:pPr>
            <a:r>
              <a:rPr lang="en-US" i="1">
                <a:solidFill>
                  <a:srgbClr val="FFFFFF"/>
                </a:solidFill>
                <a:latin typeface="Arial"/>
                <a:ea typeface="新細明體"/>
              </a:rPr>
              <a:t>Output</a:t>
            </a:r>
            <a:endParaRPr/>
          </a:p>
        </p:txBody>
      </p:sp>
      <p:sp>
        <p:nvSpPr>
          <p:cNvPr id="319" name="CustomShape 13"/>
          <p:cNvSpPr/>
          <p:nvPr/>
        </p:nvSpPr>
        <p:spPr>
          <a:xfrm>
            <a:off x="5148000" y="2061000"/>
            <a:ext cx="1656000" cy="326160"/>
          </a:xfrm>
          <a:prstGeom prst="ellipse">
            <a:avLst/>
          </a:prstGeom>
          <a:noFill/>
          <a:ln w="19080">
            <a:solidFill>
              <a:srgbClr val="FF0000"/>
            </a:solidFill>
            <a:round/>
          </a:ln>
        </p:spPr>
      </p:sp>
      <p:sp>
        <p:nvSpPr>
          <p:cNvPr id="320" name="CustomShape 14"/>
          <p:cNvSpPr/>
          <p:nvPr/>
        </p:nvSpPr>
        <p:spPr>
          <a:xfrm>
            <a:off x="6804360" y="2061000"/>
            <a:ext cx="1439640" cy="326160"/>
          </a:xfrm>
          <a:prstGeom prst="ellipse">
            <a:avLst/>
          </a:prstGeom>
          <a:noFill/>
          <a:ln w="19080">
            <a:solidFill>
              <a:srgbClr val="FF0000"/>
            </a:solidFill>
            <a:round/>
          </a:ln>
        </p:spPr>
      </p:sp>
      <p:sp>
        <p:nvSpPr>
          <p:cNvPr id="321" name="CustomShape 15"/>
          <p:cNvSpPr/>
          <p:nvPr/>
        </p:nvSpPr>
        <p:spPr>
          <a:xfrm>
            <a:off x="5515920" y="2250000"/>
            <a:ext cx="990000" cy="364680"/>
          </a:xfrm>
          <a:prstGeom prst="rect">
            <a:avLst/>
          </a:prstGeom>
          <a:noFill/>
          <a:ln>
            <a:noFill/>
          </a:ln>
        </p:spPr>
        <p:txBody>
          <a:bodyPr lIns="90000" tIns="45000" rIns="90000" bIns="45000"/>
          <a:lstStyle/>
          <a:p>
            <a:pPr>
              <a:lnSpc>
                <a:spcPct val="100000"/>
              </a:lnSpc>
            </a:pPr>
            <a:r>
              <a:rPr lang="en-US" u="sng">
                <a:solidFill>
                  <a:srgbClr val="BFBFBF"/>
                </a:solidFill>
                <a:latin typeface="Arial"/>
                <a:ea typeface="新細明體"/>
              </a:rPr>
              <a:t>Archive</a:t>
            </a:r>
            <a:endParaRPr/>
          </a:p>
        </p:txBody>
      </p:sp>
      <p:sp>
        <p:nvSpPr>
          <p:cNvPr id="322" name="CustomShape 16"/>
          <p:cNvSpPr/>
          <p:nvPr/>
        </p:nvSpPr>
        <p:spPr>
          <a:xfrm>
            <a:off x="7416720" y="2265480"/>
            <a:ext cx="667440" cy="364680"/>
          </a:xfrm>
          <a:prstGeom prst="rect">
            <a:avLst/>
          </a:prstGeom>
          <a:noFill/>
          <a:ln>
            <a:noFill/>
          </a:ln>
        </p:spPr>
        <p:txBody>
          <a:bodyPr lIns="90000" tIns="45000" rIns="90000" bIns="45000"/>
          <a:lstStyle/>
          <a:p>
            <a:pPr>
              <a:lnSpc>
                <a:spcPct val="100000"/>
              </a:lnSpc>
            </a:pPr>
            <a:r>
              <a:rPr lang="en-US" u="sng">
                <a:solidFill>
                  <a:srgbClr val="BFBFBF"/>
                </a:solidFill>
                <a:latin typeface="Arial"/>
                <a:ea typeface="新細明體"/>
              </a:rPr>
              <a:t>目錄</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additive="repl">
                                        <p:cTn id="7" dur="500"/>
                                        <p:tgtEl>
                                          <p:spTgt spid="309"/>
                                        </p:tgtEl>
                                      </p:cBhvr>
                                    </p:animEffect>
                                  </p:childTnLst>
                                </p:cTn>
                              </p:par>
                              <p:par>
                                <p:cTn id="8" presetID="10" presetClass="entr" fill="hold"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fade">
                                      <p:cBhvr additive="repl">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additive="repl">
                                        <p:cTn id="15" dur="500"/>
                                        <p:tgtEl>
                                          <p:spTgt spid="313"/>
                                        </p:tgtEl>
                                      </p:cBhvr>
                                    </p:animEffect>
                                  </p:childTnLst>
                                </p:cTn>
                              </p:par>
                              <p:par>
                                <p:cTn id="16" presetID="10" presetClass="entr" fill="hold" nodeType="with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fade">
                                      <p:cBhvr additive="repl">
                                        <p:cTn id="18" dur="500"/>
                                        <p:tgtEl>
                                          <p:spTgt spid="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314"/>
                                        </p:tgtEl>
                                        <p:attrNameLst>
                                          <p:attrName>style.visibility</p:attrName>
                                        </p:attrNameLst>
                                      </p:cBhvr>
                                      <p:to>
                                        <p:strVal val="visible"/>
                                      </p:to>
                                    </p:set>
                                    <p:animEffect transition="in" filter="fade">
                                      <p:cBhvr additive="repl">
                                        <p:cTn id="23" dur="500"/>
                                        <p:tgtEl>
                                          <p:spTgt spid="314"/>
                                        </p:tgtEl>
                                      </p:cBhvr>
                                    </p:animEffect>
                                  </p:childTnLst>
                                </p:cTn>
                              </p:par>
                              <p:par>
                                <p:cTn id="24" presetID="10" presetClass="entr" fill="hold" nodeType="withEffect">
                                  <p:stCondLst>
                                    <p:cond delay="0"/>
                                  </p:stCondLst>
                                  <p:childTnLst>
                                    <p:set>
                                      <p:cBhvr>
                                        <p:cTn id="25" dur="1" fill="hold">
                                          <p:stCondLst>
                                            <p:cond delay="0"/>
                                          </p:stCondLst>
                                        </p:cTn>
                                        <p:tgtEl>
                                          <p:spTgt spid="311"/>
                                        </p:tgtEl>
                                        <p:attrNameLst>
                                          <p:attrName>style.visibility</p:attrName>
                                        </p:attrNameLst>
                                      </p:cBhvr>
                                      <p:to>
                                        <p:strVal val="visible"/>
                                      </p:to>
                                    </p:set>
                                    <p:animEffect transition="in" filter="fade">
                                      <p:cBhvr additive="repl">
                                        <p:cTn id="26" dur="500"/>
                                        <p:tgtEl>
                                          <p:spTgt spid="3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317"/>
                                        </p:tgtEl>
                                        <p:attrNameLst>
                                          <p:attrName>style.visibility</p:attrName>
                                        </p:attrNameLst>
                                      </p:cBhvr>
                                      <p:to>
                                        <p:strVal val="visible"/>
                                      </p:to>
                                    </p:set>
                                    <p:animEffect transition="in" filter="fade">
                                      <p:cBhvr additive="repl">
                                        <p:cTn id="31" dur="500"/>
                                        <p:tgtEl>
                                          <p:spTgt spid="317"/>
                                        </p:tgtEl>
                                      </p:cBhvr>
                                    </p:animEffect>
                                  </p:childTnLst>
                                </p:cTn>
                              </p:par>
                              <p:par>
                                <p:cTn id="32" presetID="10" presetClass="entr" fill="hold" nodeType="withEffect">
                                  <p:stCondLst>
                                    <p:cond delay="0"/>
                                  </p:stCondLst>
                                  <p:childTnLst>
                                    <p:set>
                                      <p:cBhvr>
                                        <p:cTn id="33" dur="1" fill="hold">
                                          <p:stCondLst>
                                            <p:cond delay="0"/>
                                          </p:stCondLst>
                                        </p:cTn>
                                        <p:tgtEl>
                                          <p:spTgt spid="315"/>
                                        </p:tgtEl>
                                        <p:attrNameLst>
                                          <p:attrName>style.visibility</p:attrName>
                                        </p:attrNameLst>
                                      </p:cBhvr>
                                      <p:to>
                                        <p:strVal val="visible"/>
                                      </p:to>
                                    </p:set>
                                    <p:animEffect transition="in" filter="fade">
                                      <p:cBhvr additive="repl">
                                        <p:cTn id="34" dur="500"/>
                                        <p:tgtEl>
                                          <p:spTgt spid="3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nodeType="clickEffect">
                                  <p:stCondLst>
                                    <p:cond delay="0"/>
                                  </p:stCondLst>
                                  <p:childTnLst>
                                    <p:set>
                                      <p:cBhvr>
                                        <p:cTn id="38" dur="1" fill="hold">
                                          <p:stCondLst>
                                            <p:cond delay="0"/>
                                          </p:stCondLst>
                                        </p:cTn>
                                        <p:tgtEl>
                                          <p:spTgt spid="318"/>
                                        </p:tgtEl>
                                        <p:attrNameLst>
                                          <p:attrName>style.visibility</p:attrName>
                                        </p:attrNameLst>
                                      </p:cBhvr>
                                      <p:to>
                                        <p:strVal val="visible"/>
                                      </p:to>
                                    </p:set>
                                    <p:animEffect transition="in" filter="fade">
                                      <p:cBhvr additive="repl">
                                        <p:cTn id="39" dur="500"/>
                                        <p:tgtEl>
                                          <p:spTgt spid="318"/>
                                        </p:tgtEl>
                                      </p:cBhvr>
                                    </p:animEffect>
                                  </p:childTnLst>
                                </p:cTn>
                              </p:par>
                              <p:par>
                                <p:cTn id="40" presetID="10" presetClass="entr" fill="hold" nodeType="withEffect">
                                  <p:stCondLst>
                                    <p:cond delay="0"/>
                                  </p:stCondLst>
                                  <p:childTnLst>
                                    <p:set>
                                      <p:cBhvr>
                                        <p:cTn id="41" dur="1" fill="hold">
                                          <p:stCondLst>
                                            <p:cond delay="0"/>
                                          </p:stCondLst>
                                        </p:cTn>
                                        <p:tgtEl>
                                          <p:spTgt spid="316"/>
                                        </p:tgtEl>
                                        <p:attrNameLst>
                                          <p:attrName>style.visibility</p:attrName>
                                        </p:attrNameLst>
                                      </p:cBhvr>
                                      <p:to>
                                        <p:strVal val="visible"/>
                                      </p:to>
                                    </p:set>
                                    <p:animEffect transition="in" filter="fade">
                                      <p:cBhvr additive="repl">
                                        <p:cTn id="42" dur="500"/>
                                        <p:tgtEl>
                                          <p:spTgt spid="3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nodeType="clickEffect">
                                  <p:stCondLst>
                                    <p:cond delay="0"/>
                                  </p:stCondLst>
                                  <p:childTnLst>
                                    <p:set>
                                      <p:cBhvr>
                                        <p:cTn id="46" dur="1" fill="hold">
                                          <p:stCondLst>
                                            <p:cond delay="0"/>
                                          </p:stCondLst>
                                        </p:cTn>
                                        <p:tgtEl>
                                          <p:spTgt spid="319"/>
                                        </p:tgtEl>
                                        <p:attrNameLst>
                                          <p:attrName>style.visibility</p:attrName>
                                        </p:attrNameLst>
                                      </p:cBhvr>
                                      <p:to>
                                        <p:strVal val="visible"/>
                                      </p:to>
                                    </p:set>
                                    <p:animEffect transition="in" filter="fade">
                                      <p:cBhvr additive="repl">
                                        <p:cTn id="47" dur="500"/>
                                        <p:tgtEl>
                                          <p:spTgt spid="319"/>
                                        </p:tgtEl>
                                      </p:cBhvr>
                                    </p:animEffect>
                                  </p:childTnLst>
                                </p:cTn>
                              </p:par>
                              <p:par>
                                <p:cTn id="48" presetID="10" presetClass="entr" fill="hold" nodeType="withEffect">
                                  <p:stCondLst>
                                    <p:cond delay="0"/>
                                  </p:stCondLst>
                                  <p:childTnLst>
                                    <p:set>
                                      <p:cBhvr>
                                        <p:cTn id="49" dur="1" fill="hold">
                                          <p:stCondLst>
                                            <p:cond delay="0"/>
                                          </p:stCondLst>
                                        </p:cTn>
                                        <p:tgtEl>
                                          <p:spTgt spid="321"/>
                                        </p:tgtEl>
                                        <p:attrNameLst>
                                          <p:attrName>style.visibility</p:attrName>
                                        </p:attrNameLst>
                                      </p:cBhvr>
                                      <p:to>
                                        <p:strVal val="visible"/>
                                      </p:to>
                                    </p:set>
                                    <p:animEffect transition="in" filter="fade">
                                      <p:cBhvr additive="repl">
                                        <p:cTn id="50" dur="500"/>
                                        <p:tgtEl>
                                          <p:spTgt spid="3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fill="hold" nodeType="click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fade">
                                      <p:cBhvr additive="repl">
                                        <p:cTn id="55" dur="500"/>
                                        <p:tgtEl>
                                          <p:spTgt spid="322"/>
                                        </p:tgtEl>
                                      </p:cBhvr>
                                    </p:animEffect>
                                  </p:childTnLst>
                                </p:cTn>
                              </p:par>
                              <p:par>
                                <p:cTn id="56" presetID="10" presetClass="entr" fill="hold" nodeType="withEffect">
                                  <p:stCondLst>
                                    <p:cond delay="0"/>
                                  </p:stCondLst>
                                  <p:childTnLst>
                                    <p:set>
                                      <p:cBhvr>
                                        <p:cTn id="57" dur="1" fill="hold">
                                          <p:stCondLst>
                                            <p:cond delay="0"/>
                                          </p:stCondLst>
                                        </p:cTn>
                                        <p:tgtEl>
                                          <p:spTgt spid="320"/>
                                        </p:tgtEl>
                                        <p:attrNameLst>
                                          <p:attrName>style.visibility</p:attrName>
                                        </p:attrNameLst>
                                      </p:cBhvr>
                                      <p:to>
                                        <p:strVal val="visible"/>
                                      </p:to>
                                    </p:set>
                                    <p:animEffect transition="in" filter="fade">
                                      <p:cBhvr additive="repl">
                                        <p:cTn id="58"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Kaldi rspecifier &amp; wspecifier format</a:t>
            </a:r>
            <a:endParaRPr/>
          </a:p>
        </p:txBody>
      </p:sp>
      <p:sp>
        <p:nvSpPr>
          <p:cNvPr id="324"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ark:&lt;ark file&gt; 眾多小檔案的檔案庫，可能是wav檔、mfcc檔、statistics的集合</a:t>
            </a:r>
            <a:endParaRPr dirty="0">
              <a:latin typeface="Microsoft JhengHei" charset="-120"/>
              <a:ea typeface="Microsoft JhengHei" charset="-120"/>
              <a:cs typeface="Microsoft JhengHei" charset="-120"/>
            </a:endParaRPr>
          </a:p>
          <a:p>
            <a:pPr marL="457200" indent="-457200">
              <a:lnSpc>
                <a:spcPct val="10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scp:&lt;scp file&gt; 一群檔案的位置表，可能指向個別檔案(如我們的material/train.wav.scp)，也可以指向ark檔中的位置</a:t>
            </a:r>
            <a:endParaRPr dirty="0">
              <a:latin typeface="Microsoft JhengHei" charset="-120"/>
              <a:ea typeface="Microsoft JhengHei" charset="-120"/>
              <a:cs typeface="Microsoft JhengHei" charset="-120"/>
            </a:endParaRPr>
          </a:p>
          <a:p>
            <a:pPr marL="457200" indent="-457200">
              <a:lnSpc>
                <a:spcPct val="10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ark,t:&lt;ark file&gt; 輸出文字檔案的ark，當輸入時,t無作用；不加,t，預設輸出二進位格式</a:t>
            </a:r>
            <a:endParaRPr dirty="0">
              <a:latin typeface="Microsoft JhengHei" charset="-120"/>
              <a:ea typeface="Microsoft JhengHei" charset="-120"/>
              <a:cs typeface="Microsoft JhengHei" charset="-120"/>
            </a:endParaRPr>
          </a:p>
          <a:p>
            <a:pPr marL="457200" indent="-457200">
              <a:lnSpc>
                <a:spcPct val="10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ark,scp:&lt;ark file&gt;,&lt;scp file&gt; 同時輸出ark檔和scp檔</a:t>
            </a:r>
            <a:endParaRPr dirty="0">
              <a:latin typeface="Microsoft JhengHei" charset="-120"/>
              <a:ea typeface="Microsoft JhengHei" charset="-120"/>
              <a:cs typeface="Microsoft JhengHei" charset="-120"/>
            </a:endParaRPr>
          </a:p>
        </p:txBody>
      </p:sp>
      <p:sp>
        <p:nvSpPr>
          <p:cNvPr id="325" name="TextShape 3"/>
          <p:cNvSpPr txBox="1"/>
          <p:nvPr/>
        </p:nvSpPr>
        <p:spPr>
          <a:xfrm>
            <a:off x="0" y="1271520"/>
            <a:ext cx="533160" cy="244080"/>
          </a:xfrm>
          <a:prstGeom prst="rect">
            <a:avLst/>
          </a:prstGeom>
        </p:spPr>
        <p:txBody>
          <a:bodyPr anchor="ctr"/>
          <a:lstStyle/>
          <a:p>
            <a:pPr>
              <a:lnSpc>
                <a:spcPct val="80000"/>
              </a:lnSpc>
            </a:pPr>
            <a:fld id="{E2B7E177-7164-4B9D-9CD6-9B30BA3FE0D9}" type="slidenum">
              <a:rPr lang="en-US" sz="1200" b="1">
                <a:solidFill>
                  <a:srgbClr val="FFFFFF"/>
                </a:solidFill>
                <a:latin typeface="Arial"/>
                <a:ea typeface="新細明體"/>
              </a:rPr>
              <a:t>29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2"/>
          <p:cNvSpPr txBox="1"/>
          <p:nvPr/>
        </p:nvSpPr>
        <p:spPr>
          <a:xfrm>
            <a:off x="1371600" y="1600200"/>
            <a:ext cx="7619760" cy="990360"/>
          </a:xfrm>
          <a:prstGeom prst="rect">
            <a:avLst/>
          </a:prstGeom>
        </p:spPr>
        <p:txBody>
          <a:bodyPr anchor="ctr"/>
          <a:lstStyle/>
          <a:p>
            <a:pPr>
              <a:lnSpc>
                <a:spcPct val="100000"/>
              </a:lnSpc>
            </a:pPr>
            <a:r>
              <a:rPr lang="en-US" altLang="zh-TW" sz="4400" dirty="0" smtClean="0">
                <a:solidFill>
                  <a:srgbClr val="FFFFFF"/>
                </a:solidFill>
                <a:latin typeface="Tw Cen MT"/>
              </a:rPr>
              <a:t>Project Introduction</a:t>
            </a:r>
            <a:endParaRPr dirty="0"/>
          </a:p>
        </p:txBody>
      </p:sp>
      <p:sp>
        <p:nvSpPr>
          <p:cNvPr id="137" name="TextShape 3"/>
          <p:cNvSpPr txBox="1"/>
          <p:nvPr/>
        </p:nvSpPr>
        <p:spPr>
          <a:xfrm>
            <a:off x="0" y="1752480"/>
            <a:ext cx="1294920" cy="701280"/>
          </a:xfrm>
          <a:prstGeom prst="rect">
            <a:avLst/>
          </a:prstGeom>
        </p:spPr>
        <p:txBody>
          <a:bodyPr anchor="ctr"/>
          <a:lstStyle/>
          <a:p>
            <a:pPr>
              <a:lnSpc>
                <a:spcPct val="100000"/>
              </a:lnSpc>
            </a:pPr>
            <a:fld id="{64DE0F3C-9452-4172-9339-8D406AE65131}" type="slidenum">
              <a:rPr lang="en-US" sz="2400" b="1">
                <a:solidFill>
                  <a:srgbClr val="FFFFFF"/>
                </a:solidFill>
                <a:latin typeface="Arial"/>
                <a:ea typeface="新細明體"/>
              </a:rPr>
              <a:t>3</a:t>
            </a:fld>
            <a:endParaRPr dirty="0"/>
          </a:p>
        </p:txBody>
      </p:sp>
    </p:spTree>
    <p:extLst>
      <p:ext uri="{BB962C8B-B14F-4D97-AF65-F5344CB8AC3E}">
        <p14:creationId xmlns:p14="http://schemas.microsoft.com/office/powerpoint/2010/main" val="14537874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Extract Feature (extract.feat.sh)</a:t>
            </a:r>
            <a:endParaRPr/>
          </a:p>
        </p:txBody>
      </p:sp>
      <p:sp>
        <p:nvSpPr>
          <p:cNvPr id="327"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en-US" altLang="zh-TW" sz="2900" dirty="0" smtClean="0">
                <a:solidFill>
                  <a:srgbClr val="000000"/>
                </a:solidFill>
                <a:latin typeface="Tw Cen MT"/>
              </a:rPr>
              <a:t>compute-</a:t>
            </a:r>
            <a:r>
              <a:rPr lang="en-US" altLang="zh-TW" sz="2900" dirty="0" err="1" smtClean="0">
                <a:solidFill>
                  <a:srgbClr val="000000"/>
                </a:solidFill>
                <a:latin typeface="Tw Cen MT"/>
              </a:rPr>
              <a:t>mfcc</a:t>
            </a:r>
            <a:r>
              <a:rPr lang="en-US" altLang="zh-TW" sz="2900" dirty="0" smtClean="0">
                <a:solidFill>
                  <a:srgbClr val="000000"/>
                </a:solidFill>
                <a:latin typeface="Tw Cen MT"/>
              </a:rPr>
              <a:t>-feats</a:t>
            </a:r>
          </a:p>
          <a:p>
            <a:pPr marL="457200" indent="-457200">
              <a:lnSpc>
                <a:spcPct val="100000"/>
              </a:lnSpc>
              <a:buSzPct val="60000"/>
              <a:buFont typeface="Wingdings" pitchFamily="2" charset="2"/>
              <a:buChar char="u"/>
            </a:pPr>
            <a:r>
              <a:rPr lang="zh-TW" sz="2900" dirty="0" smtClean="0">
                <a:solidFill>
                  <a:srgbClr val="000000"/>
                </a:solidFill>
                <a:latin typeface="Tw Cen MT"/>
              </a:rPr>
              <a:t>add</a:t>
            </a:r>
            <a:r>
              <a:rPr lang="zh-TW" sz="2900" dirty="0">
                <a:solidFill>
                  <a:srgbClr val="000000"/>
                </a:solidFill>
                <a:latin typeface="Tw Cen MT"/>
              </a:rPr>
              <a:t>-deltas</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compute-cmvn-stats </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apply-cmvn</a:t>
            </a:r>
            <a:endParaRPr dirty="0"/>
          </a:p>
          <a:p>
            <a:pPr>
              <a:lnSpc>
                <a:spcPct val="100000"/>
              </a:lnSpc>
            </a:pPr>
            <a:endParaRPr dirty="0"/>
          </a:p>
        </p:txBody>
      </p:sp>
      <p:sp>
        <p:nvSpPr>
          <p:cNvPr id="328" name="TextShape 3"/>
          <p:cNvSpPr txBox="1"/>
          <p:nvPr/>
        </p:nvSpPr>
        <p:spPr>
          <a:xfrm>
            <a:off x="0" y="1271520"/>
            <a:ext cx="533160" cy="244080"/>
          </a:xfrm>
          <a:prstGeom prst="rect">
            <a:avLst/>
          </a:prstGeom>
        </p:spPr>
        <p:txBody>
          <a:bodyPr anchor="ctr"/>
          <a:lstStyle/>
          <a:p>
            <a:pPr>
              <a:lnSpc>
                <a:spcPct val="80000"/>
              </a:lnSpc>
            </a:pPr>
            <a:fld id="{1ACBFEC3-0AD8-463D-8AA1-C8078DABEF86}" type="slidenum">
              <a:rPr lang="en-US" sz="1200" b="1">
                <a:solidFill>
                  <a:srgbClr val="FFFFFF"/>
                </a:solidFill>
                <a:latin typeface="Arial"/>
                <a:ea typeface="新細明體"/>
              </a:rPr>
              <a:t>30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MFCC – Add delta</a:t>
            </a:r>
            <a:endParaRPr/>
          </a:p>
        </p:txBody>
      </p:sp>
      <p:sp>
        <p:nvSpPr>
          <p:cNvPr id="330"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add-deltas</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Deltas and Delta-Deltas</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將MFCC的Δ以及ΔΔ (意近一次微分與二次微分) 加入參數中，使得總維度變成39維</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Usage：</a:t>
            </a:r>
            <a:endParaRPr dirty="0"/>
          </a:p>
          <a:p>
            <a:pPr>
              <a:lnSpc>
                <a:spcPct val="100000"/>
              </a:lnSpc>
            </a:pPr>
            <a:endParaRPr dirty="0"/>
          </a:p>
        </p:txBody>
      </p:sp>
      <p:sp>
        <p:nvSpPr>
          <p:cNvPr id="331" name="TextShape 3"/>
          <p:cNvSpPr txBox="1"/>
          <p:nvPr/>
        </p:nvSpPr>
        <p:spPr>
          <a:xfrm>
            <a:off x="0" y="1271520"/>
            <a:ext cx="533160" cy="244080"/>
          </a:xfrm>
          <a:prstGeom prst="rect">
            <a:avLst/>
          </a:prstGeom>
        </p:spPr>
        <p:txBody>
          <a:bodyPr anchor="ctr"/>
          <a:lstStyle/>
          <a:p>
            <a:pPr>
              <a:lnSpc>
                <a:spcPct val="80000"/>
              </a:lnSpc>
            </a:pPr>
            <a:fld id="{214933AE-59AB-4D86-A9A9-DC851026C99F}" type="slidenum">
              <a:rPr lang="en-US" sz="1200" b="1">
                <a:solidFill>
                  <a:srgbClr val="FFFFFF"/>
                </a:solidFill>
                <a:latin typeface="Arial"/>
                <a:ea typeface="新細明體"/>
              </a:rPr>
              <a:t>31</a:t>
            </a:fld>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 y="4509120"/>
            <a:ext cx="9141057" cy="141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MFCC – CMVN</a:t>
            </a:r>
            <a:endParaRPr/>
          </a:p>
        </p:txBody>
      </p:sp>
      <p:sp>
        <p:nvSpPr>
          <p:cNvPr id="334"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CMVN：</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Cepstral Mean and Variance Normalization</a:t>
            </a:r>
            <a:endParaRPr dirty="0"/>
          </a:p>
          <a:p>
            <a:pPr>
              <a:lnSpc>
                <a:spcPct val="100000"/>
              </a:lnSpc>
            </a:pPr>
            <a:endParaRPr dirty="0"/>
          </a:p>
        </p:txBody>
      </p:sp>
      <p:sp>
        <p:nvSpPr>
          <p:cNvPr id="335" name="TextShape 3"/>
          <p:cNvSpPr txBox="1"/>
          <p:nvPr/>
        </p:nvSpPr>
        <p:spPr>
          <a:xfrm>
            <a:off x="0" y="1271520"/>
            <a:ext cx="533160" cy="244080"/>
          </a:xfrm>
          <a:prstGeom prst="rect">
            <a:avLst/>
          </a:prstGeom>
        </p:spPr>
        <p:txBody>
          <a:bodyPr anchor="ctr"/>
          <a:lstStyle/>
          <a:p>
            <a:pPr>
              <a:lnSpc>
                <a:spcPct val="80000"/>
              </a:lnSpc>
            </a:pPr>
            <a:fld id="{BAC07C13-9A35-4B8F-985A-F2100B5BED71}" type="slidenum">
              <a:rPr lang="en-US" sz="1200" b="1">
                <a:solidFill>
                  <a:srgbClr val="FFFFFF"/>
                </a:solidFill>
                <a:latin typeface="Arial"/>
                <a:ea typeface="新細明體"/>
              </a:rPr>
              <a:t>32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MFCC – CMVN</a:t>
            </a:r>
            <a:endParaRPr/>
          </a:p>
        </p:txBody>
      </p:sp>
      <p:sp>
        <p:nvSpPr>
          <p:cNvPr id="337"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compute-cmvn-stats</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Usage：</a:t>
            </a:r>
            <a:endParaRPr dirty="0"/>
          </a:p>
          <a:p>
            <a:pPr marL="285750" indent="-285750">
              <a:lnSpc>
                <a:spcPct val="100000"/>
              </a:lnSpc>
              <a:buFont typeface="Wingdings" pitchFamily="2" charset="2"/>
              <a:buChar char="u"/>
            </a:pPr>
            <a:endParaRPr dirty="0"/>
          </a:p>
          <a:p>
            <a:pPr marL="285750" indent="-285750">
              <a:lnSpc>
                <a:spcPct val="100000"/>
              </a:lnSpc>
              <a:buFont typeface="Wingdings" pitchFamily="2" charset="2"/>
              <a:buChar char="u"/>
            </a:pPr>
            <a:endParaRPr dirty="0"/>
          </a:p>
          <a:p>
            <a:pPr marL="285750" indent="-285750">
              <a:lnSpc>
                <a:spcPct val="100000"/>
              </a:lnSpc>
              <a:buFont typeface="Wingdings" pitchFamily="2" charset="2"/>
              <a:buChar char="u"/>
            </a:pPr>
            <a:endParaRPr lang="en-US" dirty="0" smtClean="0"/>
          </a:p>
          <a:p>
            <a:pPr marL="285750" indent="-285750">
              <a:lnSpc>
                <a:spcPct val="100000"/>
              </a:lnSpc>
              <a:buFont typeface="Wingdings" pitchFamily="2" charset="2"/>
              <a:buChar char="u"/>
            </a:pPr>
            <a:endParaRPr lang="en-US" dirty="0"/>
          </a:p>
          <a:p>
            <a:pPr marL="285750" indent="-285750">
              <a:lnSpc>
                <a:spcPct val="100000"/>
              </a:lnSpc>
              <a:buFont typeface="Wingdings" pitchFamily="2" charset="2"/>
              <a:buChar char="u"/>
            </a:pPr>
            <a:endParaRPr dirty="0"/>
          </a:p>
          <a:p>
            <a:pPr marL="457200" indent="-457200">
              <a:lnSpc>
                <a:spcPct val="100000"/>
              </a:lnSpc>
              <a:buSzPct val="60000"/>
              <a:buFont typeface="Wingdings" pitchFamily="2" charset="2"/>
              <a:buChar char="u"/>
            </a:pPr>
            <a:r>
              <a:rPr lang="zh-TW" sz="2900" dirty="0">
                <a:solidFill>
                  <a:srgbClr val="000000"/>
                </a:solidFill>
                <a:latin typeface="Tw Cen MT"/>
              </a:rPr>
              <a:t>apply-cmvn</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Usage：</a:t>
            </a:r>
            <a:endParaRPr dirty="0"/>
          </a:p>
        </p:txBody>
      </p:sp>
      <p:sp>
        <p:nvSpPr>
          <p:cNvPr id="338" name="TextShape 3"/>
          <p:cNvSpPr txBox="1"/>
          <p:nvPr/>
        </p:nvSpPr>
        <p:spPr>
          <a:xfrm>
            <a:off x="0" y="1271520"/>
            <a:ext cx="533160" cy="244080"/>
          </a:xfrm>
          <a:prstGeom prst="rect">
            <a:avLst/>
          </a:prstGeom>
        </p:spPr>
        <p:txBody>
          <a:bodyPr anchor="ctr"/>
          <a:lstStyle/>
          <a:p>
            <a:pPr>
              <a:lnSpc>
                <a:spcPct val="80000"/>
              </a:lnSpc>
            </a:pPr>
            <a:fld id="{7FA6BC9D-9E76-46DC-BF6F-C474EFB10202}" type="slidenum">
              <a:rPr lang="en-US" sz="1200" b="1">
                <a:solidFill>
                  <a:srgbClr val="FFFFFF"/>
                </a:solidFill>
                <a:latin typeface="Arial"/>
                <a:ea typeface="新細明體"/>
              </a:rPr>
              <a:t>33</a:t>
            </a:fld>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6" y="2506049"/>
            <a:ext cx="9072748" cy="139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6" y="4805141"/>
            <a:ext cx="9108107" cy="129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2"/>
          <p:cNvSpPr txBox="1"/>
          <p:nvPr/>
        </p:nvSpPr>
        <p:spPr>
          <a:xfrm>
            <a:off x="611560" y="1886008"/>
            <a:ext cx="8280920" cy="4495320"/>
          </a:xfrm>
          <a:prstGeom prst="rect">
            <a:avLst/>
          </a:prstGeom>
        </p:spPr>
        <p:txBody>
          <a:bodyPr/>
          <a:lstStyle/>
          <a:p>
            <a:pPr marL="457200" indent="-457200">
              <a:lnSpc>
                <a:spcPct val="100000"/>
              </a:lnSpc>
              <a:buSzPct val="60000"/>
              <a:buFont typeface="Wingdings" charset="2"/>
              <a:buChar char="q"/>
            </a:pPr>
            <a:r>
              <a:rPr lang="en-US" altLang="zh-TW" sz="2400" dirty="0" smtClean="0">
                <a:solidFill>
                  <a:srgbClr val="000000"/>
                </a:solidFill>
                <a:latin typeface="Microsoft JhengHei" charset="-120"/>
                <a:ea typeface="Microsoft JhengHei" charset="-120"/>
                <a:cs typeface="Microsoft JhengHei" charset="-120"/>
              </a:rPr>
              <a:t>compute-</a:t>
            </a:r>
            <a:r>
              <a:rPr lang="en-US" altLang="zh-TW" sz="2400" dirty="0" err="1" smtClean="0">
                <a:solidFill>
                  <a:srgbClr val="000000"/>
                </a:solidFill>
                <a:latin typeface="Microsoft JhengHei" charset="-120"/>
                <a:ea typeface="Microsoft JhengHei" charset="-120"/>
                <a:cs typeface="Microsoft JhengHei" charset="-120"/>
              </a:rPr>
              <a:t>mfcc</a:t>
            </a:r>
            <a:r>
              <a:rPr lang="en-US" altLang="zh-TW" sz="2400" dirty="0" smtClean="0">
                <a:solidFill>
                  <a:srgbClr val="000000"/>
                </a:solidFill>
                <a:latin typeface="Microsoft JhengHei" charset="-120"/>
                <a:ea typeface="Microsoft JhengHei" charset="-120"/>
                <a:cs typeface="Microsoft JhengHei" charset="-120"/>
              </a:rPr>
              <a:t>-feats</a:t>
            </a:r>
          </a:p>
          <a:p>
            <a:pPr marL="914400" lvl="1" indent="-457200">
              <a:buSzPct val="60000"/>
              <a:buFont typeface="Wingdings" charset="2"/>
              <a:buChar char="Ø"/>
            </a:pPr>
            <a:r>
              <a:rPr lang="en-US" sz="2400" dirty="0" smtClean="0">
                <a:solidFill>
                  <a:srgbClr val="000000"/>
                </a:solidFill>
                <a:latin typeface="Microsoft JhengHei" charset="-120"/>
                <a:ea typeface="Microsoft JhengHei" charset="-120"/>
                <a:cs typeface="Microsoft JhengHei" charset="-120"/>
              </a:rPr>
              <a:t>output</a:t>
            </a:r>
            <a:r>
              <a:rPr lang="zh-TW" altLang="en-US" sz="2400" dirty="0" smtClean="0">
                <a:solidFill>
                  <a:srgbClr val="000000"/>
                </a:solidFill>
                <a:latin typeface="Microsoft JhengHei" charset="-120"/>
                <a:ea typeface="Microsoft JhengHei" charset="-120"/>
                <a:cs typeface="Microsoft JhengHei" charset="-120"/>
              </a:rPr>
              <a:t>為</a:t>
            </a:r>
            <a:r>
              <a:rPr lang="en-US" altLang="zh-TW" sz="2400" dirty="0" smtClean="0">
                <a:solidFill>
                  <a:srgbClr val="000000"/>
                </a:solidFill>
                <a:latin typeface="Microsoft JhengHei" charset="-120"/>
                <a:ea typeface="Microsoft JhengHei" charset="-120"/>
                <a:cs typeface="Microsoft JhengHei" charset="-120"/>
              </a:rPr>
              <a:t> </a:t>
            </a:r>
            <a:r>
              <a:rPr lang="en-US" altLang="zh-TW" sz="2400" dirty="0" smtClean="0">
                <a:solidFill>
                  <a:srgbClr val="FF0000"/>
                </a:solidFill>
                <a:latin typeface="Microsoft JhengHei" charset="-120"/>
                <a:ea typeface="Microsoft JhengHei" charset="-120"/>
                <a:cs typeface="Microsoft JhengHei" charset="-120"/>
              </a:rPr>
              <a:t>ark:$path/$target.13.ark</a:t>
            </a:r>
            <a:endParaRPr lang="en-US" sz="2400" dirty="0">
              <a:solidFill>
                <a:srgbClr val="FF0000"/>
              </a:solidFill>
              <a:latin typeface="Microsoft JhengHei" charset="-120"/>
              <a:ea typeface="Microsoft JhengHei" charset="-120"/>
              <a:cs typeface="Microsoft JhengHei" charset="-120"/>
            </a:endParaRPr>
          </a:p>
          <a:p>
            <a:pPr marL="457200" indent="-457200">
              <a:lnSpc>
                <a:spcPct val="100000"/>
              </a:lnSpc>
              <a:buSzPct val="60000"/>
              <a:buFont typeface="Wingdings" charset="2"/>
              <a:buChar char="q"/>
            </a:pPr>
            <a:r>
              <a:rPr lang="en-US" sz="2400" dirty="0" smtClean="0">
                <a:solidFill>
                  <a:srgbClr val="000000"/>
                </a:solidFill>
                <a:latin typeface="Microsoft JhengHei" charset="-120"/>
                <a:ea typeface="Microsoft JhengHei" charset="-120"/>
                <a:cs typeface="Microsoft JhengHei" charset="-120"/>
              </a:rPr>
              <a:t>add-deltas [input] [</a:t>
            </a:r>
            <a:r>
              <a:rPr lang="en-US" sz="2400" dirty="0" err="1" smtClean="0">
                <a:solidFill>
                  <a:srgbClr val="000000"/>
                </a:solidFill>
                <a:latin typeface="Microsoft JhengHei" charset="-120"/>
                <a:ea typeface="Microsoft JhengHei" charset="-120"/>
                <a:cs typeface="Microsoft JhengHei" charset="-120"/>
              </a:rPr>
              <a:t>add_deltas</a:t>
            </a:r>
            <a:r>
              <a:rPr lang="en-US" sz="2400" dirty="0" smtClean="0">
                <a:solidFill>
                  <a:srgbClr val="000000"/>
                </a:solidFill>
                <a:latin typeface="Microsoft JhengHei" charset="-120"/>
                <a:ea typeface="Microsoft JhengHei" charset="-120"/>
                <a:cs typeface="Microsoft JhengHei" charset="-120"/>
              </a:rPr>
              <a:t>]</a:t>
            </a:r>
          </a:p>
          <a:p>
            <a:pPr marL="914400" lvl="1" indent="-457200">
              <a:buSzPct val="60000"/>
              <a:buFont typeface="Wingdings" charset="2"/>
              <a:buChar char="Ø"/>
            </a:pPr>
            <a:r>
              <a:rPr lang="en-US" sz="2400" dirty="0" smtClean="0">
                <a:solidFill>
                  <a:srgbClr val="000000"/>
                </a:solidFill>
                <a:latin typeface="Microsoft JhengHei" charset="-120"/>
                <a:ea typeface="Microsoft JhengHei" charset="-120"/>
                <a:cs typeface="Microsoft JhengHei" charset="-120"/>
              </a:rPr>
              <a:t>[input] = ark:$path/$target.13.ark</a:t>
            </a:r>
          </a:p>
          <a:p>
            <a:pPr marL="457200" indent="-457200">
              <a:buSzPct val="60000"/>
              <a:buFont typeface="Wingdings" charset="2"/>
              <a:buChar char="q"/>
            </a:pPr>
            <a:r>
              <a:rPr lang="en-US" sz="2400" dirty="0" smtClean="0">
                <a:solidFill>
                  <a:srgbClr val="000000"/>
                </a:solidFill>
                <a:latin typeface="Microsoft JhengHei" charset="-120"/>
                <a:ea typeface="Microsoft JhengHei" charset="-120"/>
                <a:cs typeface="Microsoft JhengHei" charset="-120"/>
              </a:rPr>
              <a:t>compute-</a:t>
            </a:r>
            <a:r>
              <a:rPr lang="en-US" sz="2400" dirty="0" err="1" smtClean="0">
                <a:solidFill>
                  <a:srgbClr val="000000"/>
                </a:solidFill>
                <a:latin typeface="Microsoft JhengHei" charset="-120"/>
                <a:ea typeface="Microsoft JhengHei" charset="-120"/>
                <a:cs typeface="Microsoft JhengHei" charset="-120"/>
              </a:rPr>
              <a:t>cmvn</a:t>
            </a:r>
            <a:r>
              <a:rPr lang="en-US" sz="2400" dirty="0">
                <a:solidFill>
                  <a:srgbClr val="000000"/>
                </a:solidFill>
                <a:latin typeface="Microsoft JhengHei" charset="-120"/>
                <a:ea typeface="Microsoft JhengHei" charset="-120"/>
                <a:cs typeface="Microsoft JhengHei" charset="-120"/>
              </a:rPr>
              <a:t>-stats </a:t>
            </a:r>
            <a:r>
              <a:rPr lang="en-US" sz="2400" dirty="0" smtClean="0">
                <a:solidFill>
                  <a:srgbClr val="000000"/>
                </a:solidFill>
                <a:latin typeface="Microsoft JhengHei" charset="-120"/>
                <a:ea typeface="Microsoft JhengHei" charset="-120"/>
                <a:cs typeface="Microsoft JhengHei" charset="-120"/>
              </a:rPr>
              <a:t>[</a:t>
            </a:r>
            <a:r>
              <a:rPr lang="en-US" sz="2400" dirty="0" err="1" smtClean="0">
                <a:solidFill>
                  <a:srgbClr val="000000"/>
                </a:solidFill>
                <a:latin typeface="Microsoft JhengHei" charset="-120"/>
                <a:ea typeface="Microsoft JhengHei" charset="-120"/>
                <a:cs typeface="Microsoft JhengHei" charset="-120"/>
              </a:rPr>
              <a:t>add_deltas</a:t>
            </a:r>
            <a:r>
              <a:rPr lang="en-US" sz="2400" dirty="0" smtClean="0">
                <a:solidFill>
                  <a:srgbClr val="000000"/>
                </a:solidFill>
                <a:latin typeface="Microsoft JhengHei" charset="-120"/>
                <a:ea typeface="Microsoft JhengHei" charset="-120"/>
                <a:cs typeface="Microsoft JhengHei" charset="-120"/>
              </a:rPr>
              <a:t>] [</a:t>
            </a:r>
            <a:r>
              <a:rPr lang="en-US" sz="2400" dirty="0" err="1" smtClean="0">
                <a:solidFill>
                  <a:srgbClr val="000000"/>
                </a:solidFill>
                <a:latin typeface="Microsoft JhengHei" charset="-120"/>
                <a:ea typeface="Microsoft JhengHei" charset="-120"/>
                <a:cs typeface="Microsoft JhengHei" charset="-120"/>
              </a:rPr>
              <a:t>comput_result</a:t>
            </a:r>
            <a:r>
              <a:rPr lang="en-US" sz="2400" dirty="0">
                <a:solidFill>
                  <a:srgbClr val="000000"/>
                </a:solidFill>
                <a:latin typeface="Microsoft JhengHei" charset="-120"/>
                <a:ea typeface="Microsoft JhengHei" charset="-120"/>
                <a:cs typeface="Microsoft JhengHei" charset="-120"/>
              </a:rPr>
              <a:t>]</a:t>
            </a:r>
            <a:endParaRPr lang="en-US" sz="2400" dirty="0" smtClean="0">
              <a:solidFill>
                <a:srgbClr val="000000"/>
              </a:solidFill>
              <a:latin typeface="Microsoft JhengHei" charset="-120"/>
              <a:ea typeface="Microsoft JhengHei" charset="-120"/>
              <a:cs typeface="Microsoft JhengHei" charset="-120"/>
            </a:endParaRPr>
          </a:p>
          <a:p>
            <a:pPr marL="457200" indent="-457200">
              <a:buSzPct val="60000"/>
              <a:buFont typeface="Wingdings" charset="2"/>
              <a:buChar char="q"/>
            </a:pPr>
            <a:r>
              <a:rPr lang="en-US" sz="2400" dirty="0" smtClean="0">
                <a:solidFill>
                  <a:srgbClr val="000000"/>
                </a:solidFill>
                <a:latin typeface="Microsoft JhengHei" charset="-120"/>
                <a:ea typeface="Microsoft JhengHei" charset="-120"/>
                <a:cs typeface="Microsoft JhengHei" charset="-120"/>
              </a:rPr>
              <a:t>apply-</a:t>
            </a:r>
            <a:r>
              <a:rPr lang="en-US" sz="2400" dirty="0" err="1" smtClean="0">
                <a:solidFill>
                  <a:srgbClr val="000000"/>
                </a:solidFill>
                <a:latin typeface="Microsoft JhengHei" charset="-120"/>
                <a:ea typeface="Microsoft JhengHei" charset="-120"/>
                <a:cs typeface="Microsoft JhengHei" charset="-120"/>
              </a:rPr>
              <a:t>cmvn</a:t>
            </a:r>
            <a:r>
              <a:rPr lang="en-US" sz="2400" dirty="0" smtClean="0">
                <a:solidFill>
                  <a:srgbClr val="000000"/>
                </a:solidFill>
                <a:latin typeface="Microsoft JhengHei" charset="-120"/>
                <a:ea typeface="Microsoft JhengHei" charset="-120"/>
                <a:cs typeface="Microsoft JhengHei" charset="-120"/>
              </a:rPr>
              <a:t> [</a:t>
            </a:r>
            <a:r>
              <a:rPr lang="en-US" sz="2400" dirty="0" err="1" smtClean="0">
                <a:solidFill>
                  <a:srgbClr val="000000"/>
                </a:solidFill>
                <a:latin typeface="Microsoft JhengHei" charset="-120"/>
                <a:ea typeface="Microsoft JhengHei" charset="-120"/>
                <a:cs typeface="Microsoft JhengHei" charset="-120"/>
              </a:rPr>
              <a:t>comput_result</a:t>
            </a:r>
            <a:r>
              <a:rPr lang="en-US" sz="2400" dirty="0" smtClean="0">
                <a:solidFill>
                  <a:srgbClr val="000000"/>
                </a:solidFill>
                <a:latin typeface="Microsoft JhengHei" charset="-120"/>
                <a:ea typeface="Microsoft JhengHei" charset="-120"/>
                <a:cs typeface="Microsoft JhengHei" charset="-120"/>
              </a:rPr>
              <a:t>] [</a:t>
            </a:r>
            <a:r>
              <a:rPr lang="en-US" sz="2400" dirty="0" err="1" smtClean="0">
                <a:solidFill>
                  <a:srgbClr val="000000"/>
                </a:solidFill>
                <a:latin typeface="Microsoft JhengHei" charset="-120"/>
                <a:ea typeface="Microsoft JhengHei" charset="-120"/>
                <a:cs typeface="Microsoft JhengHei" charset="-120"/>
              </a:rPr>
              <a:t>add_deltas</a:t>
            </a:r>
            <a:r>
              <a:rPr lang="en-US" sz="2400" dirty="0" smtClean="0">
                <a:solidFill>
                  <a:srgbClr val="000000"/>
                </a:solidFill>
                <a:latin typeface="Microsoft JhengHei" charset="-120"/>
                <a:ea typeface="Microsoft JhengHei" charset="-120"/>
                <a:cs typeface="Microsoft JhengHei" charset="-120"/>
              </a:rPr>
              <a:t>] [output]</a:t>
            </a:r>
          </a:p>
          <a:p>
            <a:pPr marL="914400" lvl="1" indent="-457200">
              <a:buSzPct val="60000"/>
              <a:buFont typeface="Wingdings" charset="2"/>
              <a:buChar char="Ø"/>
            </a:pPr>
            <a:r>
              <a:rPr lang="en-US" sz="2400" dirty="0" smtClean="0">
                <a:solidFill>
                  <a:srgbClr val="000000"/>
                </a:solidFill>
                <a:latin typeface="Microsoft JhengHei" charset="-120"/>
                <a:ea typeface="Microsoft JhengHei" charset="-120"/>
                <a:cs typeface="Microsoft JhengHei" charset="-120"/>
              </a:rPr>
              <a:t>[output] MUST BE</a:t>
            </a:r>
          </a:p>
          <a:p>
            <a:pPr marL="914400" lvl="1" indent="-457200">
              <a:buSzPct val="60000"/>
              <a:buFont typeface="Wingdings" charset="2"/>
              <a:buChar char="Ø"/>
            </a:pPr>
            <a:endParaRPr lang="en-US" sz="2400" dirty="0">
              <a:solidFill>
                <a:srgbClr val="000000"/>
              </a:solidFill>
              <a:latin typeface="Microsoft JhengHei" charset="-120"/>
              <a:ea typeface="Microsoft JhengHei" charset="-120"/>
              <a:cs typeface="Microsoft JhengHei" charset="-120"/>
            </a:endParaRPr>
          </a:p>
          <a:p>
            <a:pPr marL="914400" lvl="1" indent="-457200">
              <a:buSzPct val="60000"/>
              <a:buFont typeface="Wingdings" charset="2"/>
              <a:buChar char="Ø"/>
            </a:pPr>
            <a:endParaRPr lang="en-US" sz="2400" dirty="0">
              <a:solidFill>
                <a:srgbClr val="000000"/>
              </a:solidFill>
              <a:latin typeface="Microsoft JhengHei" charset="-120"/>
              <a:ea typeface="Microsoft JhengHei" charset="-120"/>
              <a:cs typeface="Microsoft JhengHei" charset="-120"/>
            </a:endParaRPr>
          </a:p>
          <a:p>
            <a:pPr marL="457200" indent="-457200">
              <a:buSzPct val="60000"/>
              <a:buFont typeface="Wingdings" charset="2"/>
              <a:buChar char="q"/>
            </a:pPr>
            <a:r>
              <a:rPr lang="en-US" sz="2400" dirty="0" err="1" smtClean="0">
                <a:solidFill>
                  <a:srgbClr val="000000"/>
                </a:solidFill>
                <a:latin typeface="Microsoft JhengHei" charset="-120"/>
                <a:ea typeface="Microsoft JhengHei" charset="-120"/>
                <a:cs typeface="Microsoft JhengHei" charset="-120"/>
              </a:rPr>
              <a:t>rm</a:t>
            </a:r>
            <a:r>
              <a:rPr lang="en-US" sz="2400" dirty="0" smtClean="0">
                <a:solidFill>
                  <a:srgbClr val="000000"/>
                </a:solidFill>
                <a:latin typeface="Microsoft JhengHei" charset="-120"/>
                <a:ea typeface="Microsoft JhengHei" charset="-120"/>
                <a:cs typeface="Microsoft JhengHei" charset="-120"/>
              </a:rPr>
              <a:t> -f [</a:t>
            </a:r>
            <a:r>
              <a:rPr lang="en-US" sz="2400" dirty="0" err="1" smtClean="0">
                <a:solidFill>
                  <a:srgbClr val="000000"/>
                </a:solidFill>
                <a:latin typeface="Microsoft JhengHei" charset="-120"/>
                <a:ea typeface="Microsoft JhengHei" charset="-120"/>
                <a:cs typeface="Microsoft JhengHei" charset="-120"/>
              </a:rPr>
              <a:t>add_deltas</a:t>
            </a:r>
            <a:r>
              <a:rPr lang="en-US" sz="2400" dirty="0" smtClean="0">
                <a:solidFill>
                  <a:srgbClr val="000000"/>
                </a:solidFill>
                <a:latin typeface="Microsoft JhengHei" charset="-120"/>
                <a:ea typeface="Microsoft JhengHei" charset="-120"/>
                <a:cs typeface="Microsoft JhengHei" charset="-120"/>
              </a:rPr>
              <a:t>] [</a:t>
            </a:r>
            <a:r>
              <a:rPr lang="en-US" sz="2400" dirty="0" err="1" smtClean="0">
                <a:solidFill>
                  <a:srgbClr val="000000"/>
                </a:solidFill>
                <a:latin typeface="Microsoft JhengHei" charset="-120"/>
                <a:ea typeface="Microsoft JhengHei" charset="-120"/>
                <a:cs typeface="Microsoft JhengHei" charset="-120"/>
              </a:rPr>
              <a:t>comput_result</a:t>
            </a:r>
            <a:r>
              <a:rPr lang="en-US" sz="2400" dirty="0" smtClean="0">
                <a:solidFill>
                  <a:srgbClr val="000000"/>
                </a:solidFill>
                <a:latin typeface="Microsoft JhengHei" charset="-120"/>
                <a:ea typeface="Microsoft JhengHei" charset="-120"/>
                <a:cs typeface="Microsoft JhengHei" charset="-120"/>
              </a:rPr>
              <a:t>]</a:t>
            </a:r>
            <a:endParaRPr lang="en-US" sz="2400" dirty="0" smtClean="0"/>
          </a:p>
          <a:p>
            <a:pPr>
              <a:lnSpc>
                <a:spcPct val="100000"/>
              </a:lnSpc>
            </a:pPr>
            <a:endParaRPr sz="2400" dirty="0"/>
          </a:p>
        </p:txBody>
      </p:sp>
      <p:sp>
        <p:nvSpPr>
          <p:cNvPr id="335" name="TextShape 3"/>
          <p:cNvSpPr txBox="1"/>
          <p:nvPr/>
        </p:nvSpPr>
        <p:spPr>
          <a:xfrm>
            <a:off x="0" y="1271520"/>
            <a:ext cx="533160" cy="244080"/>
          </a:xfrm>
          <a:prstGeom prst="rect">
            <a:avLst/>
          </a:prstGeom>
        </p:spPr>
        <p:txBody>
          <a:bodyPr anchor="ctr"/>
          <a:lstStyle/>
          <a:p>
            <a:pPr>
              <a:lnSpc>
                <a:spcPct val="80000"/>
              </a:lnSpc>
            </a:pPr>
            <a:fld id="{BAC07C13-9A35-4B8F-985A-F2100B5BED71}" type="slidenum">
              <a:rPr lang="en-US" sz="1200" b="1">
                <a:solidFill>
                  <a:srgbClr val="FFFFFF"/>
                </a:solidFill>
                <a:latin typeface="Arial"/>
                <a:ea typeface="新細明體"/>
              </a:rPr>
              <a:t>34</a:t>
            </a:fld>
            <a:endParaRPr/>
          </a:p>
        </p:txBody>
      </p:sp>
      <p:sp>
        <p:nvSpPr>
          <p:cNvPr id="5" name="TextShape 1"/>
          <p:cNvSpPr txBox="1"/>
          <p:nvPr/>
        </p:nvSpPr>
        <p:spPr>
          <a:xfrm>
            <a:off x="611560" y="260648"/>
            <a:ext cx="8152920" cy="990360"/>
          </a:xfrm>
          <a:prstGeom prst="rect">
            <a:avLst/>
          </a:prstGeom>
        </p:spPr>
        <p:txBody>
          <a:bodyPr anchor="ctr"/>
          <a:lstStyle/>
          <a:p>
            <a:pPr>
              <a:lnSpc>
                <a:spcPct val="100000"/>
              </a:lnSpc>
            </a:pPr>
            <a:r>
              <a:rPr lang="zh-TW" sz="4400" dirty="0">
                <a:solidFill>
                  <a:srgbClr val="CC4757"/>
                </a:solidFill>
                <a:latin typeface="Tw Cen MT"/>
              </a:rPr>
              <a:t>Hint </a:t>
            </a:r>
            <a:r>
              <a:rPr lang="zh-TW" sz="4400" b="1" dirty="0">
                <a:solidFill>
                  <a:srgbClr val="CC4757"/>
                </a:solidFill>
                <a:latin typeface="Tw Cen MT"/>
              </a:rPr>
              <a:t>(Important!!)</a:t>
            </a:r>
            <a:endParaRPr dirty="0"/>
          </a:p>
        </p:txBody>
      </p:sp>
      <p:sp>
        <p:nvSpPr>
          <p:cNvPr id="2" name="TextBox 1"/>
          <p:cNvSpPr txBox="1"/>
          <p:nvPr/>
        </p:nvSpPr>
        <p:spPr>
          <a:xfrm>
            <a:off x="708113" y="4653136"/>
            <a:ext cx="8458085" cy="769441"/>
          </a:xfrm>
          <a:prstGeom prst="rect">
            <a:avLst/>
          </a:prstGeom>
          <a:noFill/>
        </p:spPr>
        <p:txBody>
          <a:bodyPr wrap="none" rtlCol="0">
            <a:spAutoFit/>
          </a:bodyPr>
          <a:lstStyle/>
          <a:p>
            <a:pPr marL="0" lvl="1"/>
            <a:r>
              <a:rPr lang="en-US" sz="2200" dirty="0" err="1">
                <a:solidFill>
                  <a:srgbClr val="FF0000"/>
                </a:solidFill>
                <a:latin typeface="Microsoft JhengHei" charset="-120"/>
                <a:ea typeface="Microsoft JhengHei" charset="-120"/>
                <a:cs typeface="Microsoft JhengHei" charset="-120"/>
              </a:rPr>
              <a:t>ark,t,scp</a:t>
            </a:r>
            <a:r>
              <a:rPr lang="en-US" sz="2200" dirty="0">
                <a:solidFill>
                  <a:srgbClr val="FF0000"/>
                </a:solidFill>
                <a:latin typeface="Microsoft JhengHei" charset="-120"/>
                <a:ea typeface="Microsoft JhengHei" charset="-120"/>
                <a:cs typeface="Microsoft JhengHei" charset="-120"/>
              </a:rPr>
              <a:t>:$path/$target.39.cmvn.ark,$path/$target.39.cmvn.scp</a:t>
            </a:r>
          </a:p>
          <a:p>
            <a:endParaRPr lang="en-US" sz="2200" dirty="0"/>
          </a:p>
        </p:txBody>
      </p:sp>
    </p:spTree>
    <p:extLst>
      <p:ext uri="{BB962C8B-B14F-4D97-AF65-F5344CB8AC3E}">
        <p14:creationId xmlns:p14="http://schemas.microsoft.com/office/powerpoint/2010/main" val="4790704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1371600" y="2743200"/>
            <a:ext cx="7122600" cy="1672920"/>
          </a:xfrm>
          <a:prstGeom prst="rect">
            <a:avLst/>
          </a:prstGeom>
        </p:spPr>
        <p:txBody>
          <a:bodyPr/>
          <a:lstStyle/>
          <a:p>
            <a:pPr>
              <a:lnSpc>
                <a:spcPct val="100000"/>
              </a:lnSpc>
            </a:pPr>
            <a:r>
              <a:rPr lang="zh-TW" sz="2800" dirty="0">
                <a:solidFill>
                  <a:srgbClr val="30356E"/>
                </a:solidFill>
                <a:latin typeface="Tw Cen MT"/>
              </a:rPr>
              <a:t>Linux, background knowledge</a:t>
            </a:r>
            <a:endParaRPr dirty="0"/>
          </a:p>
          <a:p>
            <a:pPr>
              <a:lnSpc>
                <a:spcPct val="100000"/>
              </a:lnSpc>
            </a:pPr>
            <a:r>
              <a:rPr lang="zh-TW" sz="2800" dirty="0">
                <a:solidFill>
                  <a:srgbClr val="30356E"/>
                </a:solidFill>
                <a:latin typeface="Tw Cen MT"/>
              </a:rPr>
              <a:t>01.format.sh, 02.extract.feat.sh</a:t>
            </a:r>
            <a:endParaRPr dirty="0"/>
          </a:p>
        </p:txBody>
      </p:sp>
      <p:sp>
        <p:nvSpPr>
          <p:cNvPr id="345" name="TextShape 2"/>
          <p:cNvSpPr txBox="1"/>
          <p:nvPr/>
        </p:nvSpPr>
        <p:spPr>
          <a:xfrm>
            <a:off x="1371600" y="1600200"/>
            <a:ext cx="7619760" cy="990360"/>
          </a:xfrm>
          <a:prstGeom prst="rect">
            <a:avLst/>
          </a:prstGeom>
        </p:spPr>
        <p:txBody>
          <a:bodyPr anchor="ctr"/>
          <a:lstStyle/>
          <a:p>
            <a:pPr>
              <a:lnSpc>
                <a:spcPct val="100000"/>
              </a:lnSpc>
            </a:pPr>
            <a:r>
              <a:rPr lang="zh-TW" sz="4400">
                <a:solidFill>
                  <a:srgbClr val="FFFFFF"/>
                </a:solidFill>
                <a:latin typeface="Tw Cen MT"/>
              </a:rPr>
              <a:t>Homework</a:t>
            </a:r>
            <a:endParaRPr/>
          </a:p>
        </p:txBody>
      </p:sp>
      <p:sp>
        <p:nvSpPr>
          <p:cNvPr id="346" name="TextShape 3"/>
          <p:cNvSpPr txBox="1"/>
          <p:nvPr/>
        </p:nvSpPr>
        <p:spPr>
          <a:xfrm>
            <a:off x="0" y="1752480"/>
            <a:ext cx="1294920" cy="701280"/>
          </a:xfrm>
          <a:prstGeom prst="rect">
            <a:avLst/>
          </a:prstGeom>
        </p:spPr>
        <p:txBody>
          <a:bodyPr anchor="ctr"/>
          <a:lstStyle/>
          <a:p>
            <a:pPr>
              <a:lnSpc>
                <a:spcPct val="100000"/>
              </a:lnSpc>
            </a:pPr>
            <a:fld id="{87ED67D1-7077-4B99-B4E8-71A9152B9EF6}" type="slidenum">
              <a:rPr lang="en-US" sz="2400" b="1">
                <a:solidFill>
                  <a:srgbClr val="FFFFFF"/>
                </a:solidFill>
                <a:latin typeface="Arial"/>
                <a:ea typeface="新細明體"/>
              </a:rPr>
              <a:t>35</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Homework</a:t>
            </a:r>
            <a:endParaRPr dirty="0"/>
          </a:p>
        </p:txBody>
      </p:sp>
      <p:sp>
        <p:nvSpPr>
          <p:cNvPr id="348" name="TextShape 2"/>
          <p:cNvSpPr txBox="1"/>
          <p:nvPr/>
        </p:nvSpPr>
        <p:spPr>
          <a:xfrm>
            <a:off x="612720" y="1600200"/>
            <a:ext cx="8102160" cy="4471560"/>
          </a:xfrm>
          <a:prstGeom prst="rect">
            <a:avLst/>
          </a:prstGeom>
        </p:spPr>
        <p:txBody>
          <a:bodyPr/>
          <a:lstStyle/>
          <a:p>
            <a:pPr marL="457200" indent="-457200">
              <a:lnSpc>
                <a:spcPct val="90000"/>
              </a:lnSpc>
              <a:buSzPct val="60000"/>
              <a:buFont typeface="Wingdings" charset="2"/>
              <a:buChar char="§"/>
            </a:pPr>
            <a:r>
              <a:rPr lang="zh-TW" sz="3200" dirty="0">
                <a:solidFill>
                  <a:srgbClr val="000000"/>
                </a:solidFill>
                <a:latin typeface="Microsoft JhengHei" charset="-120"/>
                <a:ea typeface="Microsoft JhengHei" charset="-120"/>
                <a:cs typeface="Microsoft JhengHei" charset="-120"/>
              </a:rPr>
              <a:t>如果你沒有操作 Linux 系統的經驗，請事先預習 Linux 系統的指令</a:t>
            </a:r>
            <a:r>
              <a:rPr lang="zh-TW" sz="3200" dirty="0" smtClean="0">
                <a:solidFill>
                  <a:srgbClr val="000000"/>
                </a:solidFill>
                <a:latin typeface="Microsoft JhengHei" charset="-120"/>
                <a:ea typeface="Microsoft JhengHei" charset="-120"/>
                <a:cs typeface="Microsoft JhengHei" charset="-120"/>
              </a:rPr>
              <a:t>。</a:t>
            </a:r>
            <a:endParaRPr lang="en-US" altLang="zh-TW" sz="3200" dirty="0" smtClean="0">
              <a:solidFill>
                <a:srgbClr val="000000"/>
              </a:solidFill>
              <a:latin typeface="Microsoft JhengHei" charset="-120"/>
              <a:ea typeface="Microsoft JhengHei" charset="-120"/>
              <a:cs typeface="Microsoft JhengHei" charset="-120"/>
            </a:endParaRPr>
          </a:p>
          <a:p>
            <a:pPr marL="457200" indent="-457200">
              <a:lnSpc>
                <a:spcPct val="90000"/>
              </a:lnSpc>
              <a:buSzPct val="60000"/>
              <a:buFont typeface="Wingdings" charset="2"/>
              <a:buChar char="§"/>
            </a:pPr>
            <a:r>
              <a:rPr lang="zh-TW" sz="3200" dirty="0" smtClean="0">
                <a:solidFill>
                  <a:srgbClr val="000000"/>
                </a:solidFill>
                <a:latin typeface="Microsoft JhengHei" charset="-120"/>
                <a:ea typeface="Microsoft JhengHei" charset="-120"/>
                <a:cs typeface="Microsoft JhengHei" charset="-120"/>
              </a:rPr>
              <a:t>鳥</a:t>
            </a:r>
            <a:r>
              <a:rPr lang="zh-TW" sz="3200" dirty="0">
                <a:solidFill>
                  <a:srgbClr val="000000"/>
                </a:solidFill>
                <a:latin typeface="Microsoft JhengHei" charset="-120"/>
                <a:ea typeface="Microsoft JhengHei" charset="-120"/>
                <a:cs typeface="Microsoft JhengHei" charset="-120"/>
              </a:rPr>
              <a:t>哥的Linux 私房菜</a:t>
            </a:r>
            <a:endParaRPr sz="3200" dirty="0">
              <a:solidFill>
                <a:srgbClr val="000000"/>
              </a:solidFill>
              <a:latin typeface="Microsoft JhengHei" charset="-120"/>
              <a:ea typeface="Microsoft JhengHei" charset="-120"/>
              <a:cs typeface="Microsoft JhengHei" charset="-120"/>
            </a:endParaRPr>
          </a:p>
          <a:p>
            <a:pPr marL="914400" lvl="1" indent="-457200">
              <a:lnSpc>
                <a:spcPct val="90000"/>
              </a:lnSpc>
              <a:buSzPct val="70000"/>
              <a:buFont typeface="Wingdings" charset="2"/>
              <a:buChar char="q"/>
            </a:pPr>
            <a:r>
              <a:rPr lang="zh-TW" sz="2600" dirty="0">
                <a:solidFill>
                  <a:srgbClr val="000000"/>
                </a:solidFill>
                <a:latin typeface="Microsoft JhengHei" charset="-120"/>
                <a:ea typeface="Microsoft JhengHei" charset="-120"/>
                <a:cs typeface="Microsoft JhengHei" charset="-120"/>
              </a:rPr>
              <a:t>第七章Linux 檔案與目錄</a:t>
            </a:r>
            <a:r>
              <a:rPr lang="zh-TW" sz="2600" dirty="0" smtClean="0">
                <a:solidFill>
                  <a:srgbClr val="000000"/>
                </a:solidFill>
                <a:latin typeface="Microsoft JhengHei" charset="-120"/>
                <a:ea typeface="Microsoft JhengHei" charset="-120"/>
                <a:cs typeface="Microsoft JhengHei" charset="-120"/>
              </a:rPr>
              <a:t>管理</a:t>
            </a:r>
            <a:r>
              <a:rPr lang="zh-TW" sz="2300" u="sng" dirty="0" smtClean="0">
                <a:solidFill>
                  <a:srgbClr val="FA7D7A"/>
                </a:solidFill>
                <a:latin typeface="Microsoft JhengHei" charset="-120"/>
                <a:ea typeface="Microsoft JhengHei" charset="-120"/>
                <a:cs typeface="Microsoft JhengHei" charset="-120"/>
                <a:hlinkClick r:id="rId2"/>
              </a:rPr>
              <a:t>http://linux.vbird.org/linux_basic/0220filemanager.php</a:t>
            </a:r>
            <a:endParaRPr lang="en-US" altLang="zh-TW" sz="2300" u="sng" dirty="0" smtClean="0">
              <a:solidFill>
                <a:srgbClr val="FA7D7A"/>
              </a:solidFill>
              <a:latin typeface="Microsoft JhengHei" charset="-120"/>
              <a:ea typeface="Microsoft JhengHei" charset="-120"/>
              <a:cs typeface="Microsoft JhengHei" charset="-120"/>
            </a:endParaRPr>
          </a:p>
          <a:p>
            <a:pPr lvl="2">
              <a:lnSpc>
                <a:spcPct val="90000"/>
              </a:lnSpc>
              <a:buSzPct val="75000"/>
              <a:buFont typeface="Wingdings 2" charset="2"/>
              <a:buChar char=""/>
            </a:pPr>
            <a:endParaRPr dirty="0">
              <a:latin typeface="Microsoft JhengHei" charset="-120"/>
              <a:ea typeface="Microsoft JhengHei" charset="-120"/>
              <a:cs typeface="Microsoft JhengHei" charset="-120"/>
            </a:endParaRPr>
          </a:p>
          <a:p>
            <a:pPr marL="914400" lvl="1" indent="-457200">
              <a:lnSpc>
                <a:spcPct val="90000"/>
              </a:lnSpc>
              <a:buSzPct val="70000"/>
              <a:buFont typeface="Wingdings" charset="2"/>
              <a:buChar char="q"/>
            </a:pPr>
            <a:r>
              <a:rPr lang="zh-TW" sz="2600" dirty="0">
                <a:solidFill>
                  <a:srgbClr val="000000"/>
                </a:solidFill>
                <a:latin typeface="Microsoft JhengHei" charset="-120"/>
                <a:ea typeface="Microsoft JhengHei" charset="-120"/>
                <a:cs typeface="Microsoft JhengHei" charset="-120"/>
              </a:rPr>
              <a:t>第十章vim 程式編輯</a:t>
            </a:r>
            <a:r>
              <a:rPr lang="zh-TW" sz="2600" dirty="0" smtClean="0">
                <a:solidFill>
                  <a:srgbClr val="000000"/>
                </a:solidFill>
                <a:latin typeface="Microsoft JhengHei" charset="-120"/>
                <a:ea typeface="Microsoft JhengHei" charset="-120"/>
                <a:cs typeface="Microsoft JhengHei" charset="-120"/>
              </a:rPr>
              <a:t>器</a:t>
            </a:r>
            <a:r>
              <a:rPr lang="zh-TW" sz="2300" u="sng" dirty="0" smtClean="0">
                <a:solidFill>
                  <a:srgbClr val="FA7D7A"/>
                </a:solidFill>
                <a:latin typeface="Microsoft JhengHei" charset="-120"/>
                <a:ea typeface="Microsoft JhengHei" charset="-120"/>
                <a:cs typeface="Microsoft JhengHei" charset="-120"/>
                <a:hlinkClick r:id="rId3"/>
              </a:rPr>
              <a:t>http</a:t>
            </a:r>
            <a:r>
              <a:rPr lang="zh-TW" sz="2300" u="sng" dirty="0">
                <a:solidFill>
                  <a:srgbClr val="FA7D7A"/>
                </a:solidFill>
                <a:latin typeface="Microsoft JhengHei" charset="-120"/>
                <a:ea typeface="Microsoft JhengHei" charset="-120"/>
                <a:cs typeface="Microsoft JhengHei" charset="-120"/>
                <a:hlinkClick r:id="rId3"/>
              </a:rPr>
              <a:t>://linux.vbird.org/linux_basic/</a:t>
            </a:r>
            <a:r>
              <a:rPr lang="zh-TW" sz="2300" u="sng" dirty="0" smtClean="0">
                <a:solidFill>
                  <a:srgbClr val="FA7D7A"/>
                </a:solidFill>
                <a:latin typeface="Microsoft JhengHei" charset="-120"/>
                <a:ea typeface="Microsoft JhengHei" charset="-120"/>
                <a:cs typeface="Microsoft JhengHei" charset="-120"/>
                <a:hlinkClick r:id="rId3"/>
              </a:rPr>
              <a:t>0310vi.php</a:t>
            </a:r>
            <a:endParaRPr lang="en-US" altLang="zh-TW" sz="2300" u="sng" dirty="0" smtClean="0">
              <a:solidFill>
                <a:srgbClr val="FA7D7A"/>
              </a:solidFill>
              <a:latin typeface="Microsoft JhengHei" charset="-120"/>
              <a:ea typeface="Microsoft JhengHei" charset="-120"/>
              <a:cs typeface="Microsoft JhengHei" charset="-120"/>
            </a:endParaRPr>
          </a:p>
          <a:p>
            <a:pPr lvl="2">
              <a:lnSpc>
                <a:spcPct val="90000"/>
              </a:lnSpc>
              <a:buSzPct val="75000"/>
              <a:buFont typeface="Wingdings 2" charset="2"/>
              <a:buChar char=""/>
            </a:pPr>
            <a:endParaRPr dirty="0">
              <a:latin typeface="Microsoft JhengHei" charset="-120"/>
              <a:ea typeface="Microsoft JhengHei" charset="-120"/>
              <a:cs typeface="Microsoft JhengHei" charset="-120"/>
            </a:endParaRPr>
          </a:p>
          <a:p>
            <a:pPr>
              <a:lnSpc>
                <a:spcPct val="90000"/>
              </a:lnSpc>
            </a:pPr>
            <a:endParaRPr dirty="0"/>
          </a:p>
          <a:p>
            <a:endParaRPr dirty="0"/>
          </a:p>
        </p:txBody>
      </p:sp>
      <p:sp>
        <p:nvSpPr>
          <p:cNvPr id="349" name="TextShape 3"/>
          <p:cNvSpPr txBox="1"/>
          <p:nvPr/>
        </p:nvSpPr>
        <p:spPr>
          <a:xfrm>
            <a:off x="0" y="1271520"/>
            <a:ext cx="533160" cy="244080"/>
          </a:xfrm>
          <a:prstGeom prst="rect">
            <a:avLst/>
          </a:prstGeom>
        </p:spPr>
        <p:txBody>
          <a:bodyPr anchor="ctr"/>
          <a:lstStyle/>
          <a:p>
            <a:pPr>
              <a:lnSpc>
                <a:spcPct val="80000"/>
              </a:lnSpc>
            </a:pPr>
            <a:fld id="{490D6532-F439-4756-8055-65877580AFC5}" type="slidenum">
              <a:rPr lang="en-US" sz="1200" b="1">
                <a:solidFill>
                  <a:srgbClr val="FFFFFF"/>
                </a:solidFill>
                <a:latin typeface="Arial"/>
                <a:ea typeface="新細明體"/>
              </a:rPr>
              <a:t>36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Homework (optional)</a:t>
            </a:r>
            <a:endParaRPr/>
          </a:p>
        </p:txBody>
      </p:sp>
      <p:sp>
        <p:nvSpPr>
          <p:cNvPr id="351" name="TextShape 2"/>
          <p:cNvSpPr txBox="1"/>
          <p:nvPr/>
        </p:nvSpPr>
        <p:spPr>
          <a:xfrm>
            <a:off x="331920" y="1628640"/>
            <a:ext cx="8422920" cy="4495320"/>
          </a:xfrm>
          <a:prstGeom prst="rect">
            <a:avLst/>
          </a:prstGeom>
        </p:spPr>
        <p:txBody>
          <a:bodyPr/>
          <a:lstStyle/>
          <a:p>
            <a:pPr marL="457200" indent="-457200">
              <a:lnSpc>
                <a:spcPct val="100000"/>
              </a:lnSpc>
              <a:buSzPct val="60000"/>
              <a:buFont typeface="Wingdings" pitchFamily="2" charset="2"/>
              <a:buChar char="u"/>
            </a:pPr>
            <a:r>
              <a:rPr lang="zh-TW" sz="2800" dirty="0">
                <a:solidFill>
                  <a:srgbClr val="000000"/>
                </a:solidFill>
                <a:latin typeface="Microsoft JhengHei" charset="-120"/>
                <a:ea typeface="Microsoft JhengHei" charset="-120"/>
                <a:cs typeface="Microsoft JhengHei" charset="-120"/>
              </a:rPr>
              <a:t>閱讀：</a:t>
            </a:r>
            <a:endParaRPr dirty="0">
              <a:latin typeface="Microsoft JhengHei" charset="-120"/>
              <a:ea typeface="Microsoft JhengHei" charset="-120"/>
              <a:cs typeface="Microsoft JhengHei" charset="-120"/>
            </a:endParaRPr>
          </a:p>
          <a:p>
            <a:pPr marL="457200" indent="-457200">
              <a:lnSpc>
                <a:spcPct val="100000"/>
              </a:lnSpc>
              <a:buSzPct val="60000"/>
              <a:buFont typeface="Wingdings" pitchFamily="2" charset="2"/>
              <a:buChar char="u"/>
            </a:pPr>
            <a:r>
              <a:rPr lang="zh-TW" sz="2800" dirty="0">
                <a:solidFill>
                  <a:srgbClr val="000000"/>
                </a:solidFill>
                <a:latin typeface="Microsoft JhengHei" charset="-120"/>
                <a:ea typeface="Microsoft JhengHei" charset="-120"/>
                <a:cs typeface="Microsoft JhengHei" charset="-120"/>
              </a:rPr>
              <a:t>使用加權有限狀態轉換器的基於混合詞與次詞以文字及語音指令偵測口語詞彙” – 第三章</a:t>
            </a:r>
            <a:endParaRPr dirty="0">
              <a:latin typeface="Microsoft JhengHei" charset="-120"/>
              <a:ea typeface="Microsoft JhengHei" charset="-120"/>
              <a:cs typeface="Microsoft JhengHei" charset="-120"/>
            </a:endParaRPr>
          </a:p>
          <a:p>
            <a:pPr lvl="1">
              <a:lnSpc>
                <a:spcPct val="100000"/>
              </a:lnSpc>
              <a:buSzPct val="70000"/>
              <a:buFont typeface="Wingdings 2" charset="2"/>
              <a:buChar char=""/>
            </a:pPr>
            <a:r>
              <a:rPr lang="zh-TW" sz="2000" u="sng" dirty="0">
                <a:solidFill>
                  <a:srgbClr val="FA7D7A"/>
                </a:solidFill>
                <a:latin typeface="Microsoft JhengHei" charset="-120"/>
                <a:ea typeface="Microsoft JhengHei" charset="-120"/>
                <a:cs typeface="Microsoft JhengHei" charset="-120"/>
                <a:hlinkClick r:id="rId2"/>
              </a:rPr>
              <a:t>https://www.dropbox.com/s/dsaqh6xa9dp3dzw/</a:t>
            </a:r>
            <a:r>
              <a:rPr lang="zh-TW" sz="2000" u="sng" dirty="0" smtClean="0">
                <a:solidFill>
                  <a:srgbClr val="FA7D7A"/>
                </a:solidFill>
                <a:latin typeface="Microsoft JhengHei" charset="-120"/>
                <a:ea typeface="Microsoft JhengHei" charset="-120"/>
                <a:cs typeface="Microsoft JhengHei" charset="-120"/>
                <a:hlinkClick r:id="rId2"/>
              </a:rPr>
              <a:t>wfst_thesis.pdf</a:t>
            </a:r>
            <a:endParaRPr lang="en-US" altLang="zh-TW" sz="2000" u="sng" dirty="0" smtClean="0">
              <a:solidFill>
                <a:srgbClr val="FA7D7A"/>
              </a:solidFill>
              <a:latin typeface="Microsoft JhengHei" charset="-120"/>
              <a:ea typeface="Microsoft JhengHei" charset="-120"/>
              <a:cs typeface="Microsoft JhengHei" charset="-120"/>
            </a:endParaRPr>
          </a:p>
          <a:p>
            <a:pPr lvl="1">
              <a:lnSpc>
                <a:spcPct val="100000"/>
              </a:lnSpc>
              <a:buSzPct val="70000"/>
              <a:buFont typeface="Wingdings 2" charset="2"/>
              <a:buChar char=""/>
            </a:pPr>
            <a:endParaRPr lang="en-US" altLang="zh-TW" sz="2000" u="sng" dirty="0" smtClean="0">
              <a:solidFill>
                <a:srgbClr val="FA7D7A"/>
              </a:solidFill>
              <a:latin typeface="Microsoft JhengHei" charset="-120"/>
              <a:ea typeface="Microsoft JhengHei" charset="-120"/>
              <a:cs typeface="Microsoft JhengHei" charset="-120"/>
            </a:endParaRPr>
          </a:p>
          <a:p>
            <a:pPr marL="457200" indent="-457200">
              <a:buSzPct val="60000"/>
              <a:buFont typeface="Wingdings" pitchFamily="2" charset="2"/>
              <a:buChar char="u"/>
            </a:pPr>
            <a:r>
              <a:rPr lang="en-US" altLang="zh-TW" sz="2800" dirty="0" smtClean="0">
                <a:solidFill>
                  <a:srgbClr val="000000"/>
                </a:solidFill>
                <a:latin typeface="Microsoft JhengHei" charset="-120"/>
                <a:ea typeface="Microsoft JhengHei" charset="-120"/>
                <a:cs typeface="Microsoft JhengHei" charset="-120"/>
              </a:rPr>
              <a:t>Kaldi documentation</a:t>
            </a:r>
            <a:r>
              <a:rPr lang="zh-TW" altLang="en-US" sz="2800" dirty="0" smtClean="0">
                <a:solidFill>
                  <a:srgbClr val="000000"/>
                </a:solidFill>
                <a:latin typeface="Microsoft JhengHei" charset="-120"/>
                <a:ea typeface="Microsoft JhengHei" charset="-120"/>
                <a:cs typeface="Microsoft JhengHei" charset="-120"/>
              </a:rPr>
              <a:t>：</a:t>
            </a:r>
            <a:endParaRPr lang="zh-TW" altLang="en-US" sz="2800" dirty="0">
              <a:solidFill>
                <a:srgbClr val="000000"/>
              </a:solidFill>
              <a:latin typeface="Microsoft JhengHei" charset="-120"/>
              <a:ea typeface="Microsoft JhengHei" charset="-120"/>
              <a:cs typeface="Microsoft JhengHei" charset="-120"/>
            </a:endParaRPr>
          </a:p>
          <a:p>
            <a:pPr lvl="1">
              <a:buSzPct val="70000"/>
              <a:buFont typeface="Wingdings 2" charset="2"/>
              <a:buChar char=""/>
            </a:pPr>
            <a:r>
              <a:rPr lang="en-US" altLang="zh-TW" sz="2000" u="sng" dirty="0">
                <a:solidFill>
                  <a:srgbClr val="FA7D7A"/>
                </a:solidFill>
                <a:latin typeface="Microsoft JhengHei" charset="-120"/>
                <a:ea typeface="Microsoft JhengHei" charset="-120"/>
                <a:cs typeface="Microsoft JhengHei" charset="-120"/>
                <a:hlinkClick r:id="rId3"/>
              </a:rPr>
              <a:t>http://</a:t>
            </a:r>
            <a:r>
              <a:rPr lang="en-US" altLang="zh-TW" sz="2000" u="sng" dirty="0" smtClean="0">
                <a:solidFill>
                  <a:srgbClr val="FA7D7A"/>
                </a:solidFill>
                <a:latin typeface="Microsoft JhengHei" charset="-120"/>
                <a:ea typeface="Microsoft JhengHei" charset="-120"/>
                <a:cs typeface="Microsoft JhengHei" charset="-120"/>
                <a:hlinkClick r:id="rId3"/>
              </a:rPr>
              <a:t>kaldi-asr.org/doc/tools.html</a:t>
            </a:r>
            <a:endParaRPr lang="en-US" altLang="zh-TW" sz="2000" u="sng" dirty="0" smtClean="0">
              <a:solidFill>
                <a:srgbClr val="FA7D7A"/>
              </a:solidFill>
              <a:latin typeface="Microsoft JhengHei" charset="-120"/>
              <a:ea typeface="Microsoft JhengHei" charset="-120"/>
              <a:cs typeface="Microsoft JhengHei" charset="-120"/>
            </a:endParaRPr>
          </a:p>
          <a:p>
            <a:pPr lvl="1">
              <a:buSzPct val="70000"/>
              <a:buFont typeface="Wingdings 2" charset="2"/>
              <a:buChar char=""/>
            </a:pPr>
            <a:endParaRPr lang="en-US" altLang="zh-TW" sz="2000" u="sng" dirty="0" smtClean="0">
              <a:solidFill>
                <a:srgbClr val="FA7D7A"/>
              </a:solidFill>
              <a:latin typeface="Microsoft JhengHei" charset="-120"/>
              <a:ea typeface="Microsoft JhengHei" charset="-120"/>
              <a:cs typeface="Microsoft JhengHei" charset="-120"/>
            </a:endParaRPr>
          </a:p>
          <a:p>
            <a:pPr lvl="1">
              <a:lnSpc>
                <a:spcPct val="100000"/>
              </a:lnSpc>
              <a:buSzPct val="70000"/>
              <a:buFont typeface="Wingdings 2" charset="2"/>
              <a:buChar char=""/>
            </a:pPr>
            <a:endParaRPr lang="en-US" sz="2000" u="sng" dirty="0">
              <a:solidFill>
                <a:srgbClr val="FA7D7A"/>
              </a:solidFill>
              <a:latin typeface="Tw Cen MT"/>
            </a:endParaRPr>
          </a:p>
        </p:txBody>
      </p:sp>
      <p:sp>
        <p:nvSpPr>
          <p:cNvPr id="352" name="TextShape 3"/>
          <p:cNvSpPr txBox="1"/>
          <p:nvPr/>
        </p:nvSpPr>
        <p:spPr>
          <a:xfrm>
            <a:off x="0" y="1271520"/>
            <a:ext cx="533160" cy="244080"/>
          </a:xfrm>
          <a:prstGeom prst="rect">
            <a:avLst/>
          </a:prstGeom>
        </p:spPr>
        <p:txBody>
          <a:bodyPr anchor="ctr"/>
          <a:lstStyle/>
          <a:p>
            <a:pPr>
              <a:lnSpc>
                <a:spcPct val="80000"/>
              </a:lnSpc>
            </a:pPr>
            <a:fld id="{51743040-CC92-4A38-BA8F-1A3ADD2A6F75}" type="slidenum">
              <a:rPr lang="en-US" sz="1200" b="1">
                <a:solidFill>
                  <a:srgbClr val="FFFFFF"/>
                </a:solidFill>
                <a:latin typeface="Arial"/>
                <a:ea typeface="新細明體"/>
              </a:rPr>
              <a:t>37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612720" y="1600200"/>
            <a:ext cx="8152920" cy="4614480"/>
          </a:xfrm>
          <a:prstGeom prst="rect">
            <a:avLst/>
          </a:prstGeom>
          <a:noFill/>
          <a:ln>
            <a:noFill/>
          </a:ln>
        </p:spPr>
        <p:txBody>
          <a:bodyPr lIns="90000" tIns="45000" rIns="90000" bIns="45000"/>
          <a:lstStyle/>
          <a:p>
            <a:pPr marL="457200" indent="-457200">
              <a:lnSpc>
                <a:spcPct val="80000"/>
              </a:lnSpc>
              <a:buSzPct val="60000"/>
              <a:buFont typeface="Wingdings" pitchFamily="2" charset="2"/>
              <a:buChar char="u"/>
            </a:pPr>
            <a:r>
              <a:rPr lang="en-US" sz="2900" dirty="0" smtClean="0">
                <a:solidFill>
                  <a:srgbClr val="000000"/>
                </a:solidFill>
                <a:latin typeface="Microsoft JhengHei" charset="-120"/>
                <a:ea typeface="Microsoft JhengHei" charset="-120"/>
                <a:cs typeface="Microsoft JhengHei" charset="-120"/>
              </a:rPr>
              <a:t>By </a:t>
            </a:r>
            <a:r>
              <a:rPr lang="en-US" sz="2900" dirty="0" err="1" smtClean="0">
                <a:solidFill>
                  <a:srgbClr val="000000"/>
                </a:solidFill>
                <a:latin typeface="Microsoft JhengHei" charset="-120"/>
                <a:ea typeface="Microsoft JhengHei" charset="-120"/>
                <a:cs typeface="Microsoft JhengHei" charset="-120"/>
              </a:rPr>
              <a:t>pietty</a:t>
            </a:r>
            <a:r>
              <a:rPr lang="en-US" sz="2900" dirty="0" smtClean="0">
                <a:solidFill>
                  <a:srgbClr val="000000"/>
                </a:solidFill>
                <a:latin typeface="Microsoft JhengHei" charset="-120"/>
                <a:ea typeface="Microsoft JhengHei" charset="-120"/>
                <a:cs typeface="Microsoft JhengHei" charset="-120"/>
              </a:rPr>
              <a:t>/putty/</a:t>
            </a:r>
            <a:r>
              <a:rPr lang="en-US" sz="2900" dirty="0" err="1" smtClean="0">
                <a:solidFill>
                  <a:srgbClr val="000000"/>
                </a:solidFill>
                <a:latin typeface="Microsoft JhengHei" charset="-120"/>
                <a:ea typeface="Microsoft JhengHei" charset="-120"/>
                <a:cs typeface="Microsoft JhengHei" charset="-120"/>
              </a:rPr>
              <a:t>Xshell</a:t>
            </a:r>
            <a:endParaRPr dirty="0">
              <a:latin typeface="Microsoft JhengHei" charset="-120"/>
              <a:ea typeface="Microsoft JhengHei" charset="-120"/>
              <a:cs typeface="Microsoft JhengHei" charset="-120"/>
            </a:endParaRPr>
          </a:p>
          <a:p>
            <a:pPr lvl="1">
              <a:lnSpc>
                <a:spcPct val="80000"/>
              </a:lnSpc>
              <a:buSzPct val="70000"/>
            </a:pPr>
            <a:r>
              <a:rPr lang="en-US" sz="2900" dirty="0" smtClean="0">
                <a:solidFill>
                  <a:srgbClr val="000000"/>
                </a:solidFill>
                <a:latin typeface="Microsoft JhengHei" charset="-120"/>
                <a:ea typeface="Microsoft JhengHei" charset="-120"/>
                <a:cs typeface="Microsoft JhengHei" charset="-120"/>
              </a:rPr>
              <a:t>	</a:t>
            </a:r>
            <a:r>
              <a:rPr lang="en-US" sz="2900" dirty="0" err="1" smtClean="0">
                <a:solidFill>
                  <a:srgbClr val="000000"/>
                </a:solidFill>
                <a:latin typeface="Microsoft JhengHei" charset="-120"/>
                <a:ea typeface="Microsoft JhengHei" charset="-120"/>
                <a:cs typeface="Microsoft JhengHei" charset="-120"/>
              </a:rPr>
              <a:t>ssh</a:t>
            </a:r>
            <a:r>
              <a:rPr lang="en-US" sz="2900" dirty="0" smtClean="0">
                <a:solidFill>
                  <a:srgbClr val="000000"/>
                </a:solidFill>
                <a:latin typeface="Microsoft JhengHei" charset="-120"/>
                <a:ea typeface="Microsoft JhengHei" charset="-120"/>
                <a:cs typeface="Microsoft JhengHei" charset="-120"/>
              </a:rPr>
              <a:t> 140.112.21.80 </a:t>
            </a:r>
            <a:r>
              <a:rPr lang="en-US" sz="2900" dirty="0">
                <a:solidFill>
                  <a:srgbClr val="000000"/>
                </a:solidFill>
                <a:latin typeface="Microsoft JhengHei" charset="-120"/>
                <a:ea typeface="Microsoft JhengHei" charset="-120"/>
                <a:cs typeface="Microsoft JhengHei" charset="-120"/>
              </a:rPr>
              <a:t>port </a:t>
            </a:r>
            <a:r>
              <a:rPr lang="en-US" sz="2900" dirty="0" smtClean="0">
                <a:solidFill>
                  <a:srgbClr val="000000"/>
                </a:solidFill>
                <a:latin typeface="Microsoft JhengHei" charset="-120"/>
                <a:ea typeface="Microsoft JhengHei" charset="-120"/>
                <a:cs typeface="Microsoft JhengHei" charset="-120"/>
              </a:rPr>
              <a:t>22</a:t>
            </a:r>
          </a:p>
          <a:p>
            <a:pPr lvl="1">
              <a:lnSpc>
                <a:spcPct val="80000"/>
              </a:lnSpc>
              <a:buSzPct val="70000"/>
              <a:buFont typeface="Wingdings 2" charset="2"/>
              <a:buChar char=""/>
            </a:pPr>
            <a:endParaRPr lang="en-US" sz="2900" dirty="0" smtClean="0">
              <a:solidFill>
                <a:srgbClr val="000000"/>
              </a:solidFill>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r>
              <a:rPr lang="en-US" sz="2900" dirty="0" smtClean="0">
                <a:solidFill>
                  <a:srgbClr val="000000"/>
                </a:solidFill>
                <a:latin typeface="Microsoft JhengHei" charset="-120"/>
                <a:ea typeface="Microsoft JhengHei" charset="-120"/>
                <a:cs typeface="Microsoft JhengHei" charset="-120"/>
              </a:rPr>
              <a:t>By terminal</a:t>
            </a:r>
            <a:endParaRPr lang="en-US" dirty="0">
              <a:latin typeface="Microsoft JhengHei" charset="-120"/>
              <a:ea typeface="Microsoft JhengHei" charset="-120"/>
              <a:cs typeface="Microsoft JhengHei" charset="-120"/>
            </a:endParaRPr>
          </a:p>
          <a:p>
            <a:pPr lvl="1">
              <a:lnSpc>
                <a:spcPct val="80000"/>
              </a:lnSpc>
              <a:buSzPct val="70000"/>
            </a:pPr>
            <a:r>
              <a:rPr lang="en-US" sz="2900" dirty="0" smtClean="0">
                <a:solidFill>
                  <a:srgbClr val="000000"/>
                </a:solidFill>
                <a:latin typeface="Microsoft JhengHei" charset="-120"/>
                <a:ea typeface="Microsoft JhengHei" charset="-120"/>
                <a:cs typeface="Microsoft JhengHei" charset="-120"/>
              </a:rPr>
              <a:t>	</a:t>
            </a:r>
            <a:r>
              <a:rPr lang="en-US" sz="2900" dirty="0" err="1" smtClean="0">
                <a:solidFill>
                  <a:srgbClr val="000000"/>
                </a:solidFill>
                <a:latin typeface="Microsoft JhengHei" charset="-120"/>
                <a:ea typeface="Microsoft JhengHei" charset="-120"/>
                <a:cs typeface="Microsoft JhengHei" charset="-120"/>
              </a:rPr>
              <a:t>ssh</a:t>
            </a:r>
            <a:r>
              <a:rPr lang="en-US" sz="2900" dirty="0" smtClean="0">
                <a:solidFill>
                  <a:srgbClr val="000000"/>
                </a:solidFill>
                <a:latin typeface="Microsoft JhengHei" charset="-120"/>
                <a:ea typeface="Microsoft JhengHei" charset="-120"/>
                <a:cs typeface="Microsoft JhengHei" charset="-120"/>
              </a:rPr>
              <a:t> -p 22 username@140.112.21.80</a:t>
            </a:r>
          </a:p>
        </p:txBody>
      </p:sp>
      <p:sp>
        <p:nvSpPr>
          <p:cNvPr id="354" name="TextShape 2"/>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Login Workstation</a:t>
            </a:r>
            <a:endParaRPr dirty="0"/>
          </a:p>
        </p:txBody>
      </p:sp>
      <p:sp>
        <p:nvSpPr>
          <p:cNvPr id="355" name="TextShape 3"/>
          <p:cNvSpPr txBox="1"/>
          <p:nvPr/>
        </p:nvSpPr>
        <p:spPr>
          <a:xfrm>
            <a:off x="0" y="1271520"/>
            <a:ext cx="533160" cy="244080"/>
          </a:xfrm>
          <a:prstGeom prst="rect">
            <a:avLst/>
          </a:prstGeom>
        </p:spPr>
        <p:txBody>
          <a:bodyPr anchor="ctr"/>
          <a:lstStyle/>
          <a:p>
            <a:pPr>
              <a:lnSpc>
                <a:spcPct val="80000"/>
              </a:lnSpc>
            </a:pPr>
            <a:fld id="{56C50B6E-7412-4CB0-AD48-ABD1F5F598B1}" type="slidenum">
              <a:rPr lang="en-US" sz="1200" b="1">
                <a:solidFill>
                  <a:srgbClr val="FFFFFF"/>
                </a:solidFill>
                <a:latin typeface="Arial"/>
                <a:ea typeface="新細明體"/>
              </a:rPr>
              <a:t>38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12720" y="1600200"/>
            <a:ext cx="8152920" cy="4614480"/>
          </a:xfrm>
          <a:prstGeom prst="rect">
            <a:avLst/>
          </a:prstGeom>
          <a:noFill/>
          <a:ln>
            <a:noFill/>
          </a:ln>
        </p:spPr>
        <p:txBody>
          <a:bodyPr lIns="90000" tIns="45000" rIns="90000" bIns="45000"/>
          <a:lstStyle/>
          <a:p>
            <a:pPr marL="457200" indent="-457200">
              <a:lnSpc>
                <a:spcPct val="80000"/>
              </a:lnSpc>
              <a:buSzPct val="60000"/>
              <a:buFont typeface="Wingdings" pitchFamily="2" charset="2"/>
              <a:buChar char="u"/>
            </a:pPr>
            <a:r>
              <a:rPr lang="zh-TW" altLang="en-US" sz="2900" dirty="0" smtClean="0">
                <a:solidFill>
                  <a:srgbClr val="000000"/>
                </a:solidFill>
                <a:latin typeface="Microsoft JhengHei" charset="-120"/>
                <a:ea typeface="Microsoft JhengHei" charset="-120"/>
                <a:cs typeface="Microsoft JhengHei" charset="-120"/>
              </a:rPr>
              <a:t>將壓縮檔複製至自己的家目錄底下</a:t>
            </a:r>
            <a:endParaRPr lang="en-US" altLang="zh-TW" sz="2900" dirty="0">
              <a:solidFill>
                <a:srgbClr val="000000"/>
              </a:solidFill>
              <a:latin typeface="Microsoft JhengHei" charset="-120"/>
              <a:ea typeface="Microsoft JhengHei" charset="-120"/>
              <a:cs typeface="Microsoft JhengHei" charset="-120"/>
            </a:endParaRPr>
          </a:p>
          <a:p>
            <a:pPr lvl="1">
              <a:lnSpc>
                <a:spcPct val="80000"/>
              </a:lnSpc>
              <a:buSzPct val="60000"/>
            </a:pPr>
            <a:r>
              <a:rPr lang="en-US" altLang="zh-TW" sz="2900" dirty="0" err="1">
                <a:solidFill>
                  <a:srgbClr val="000000"/>
                </a:solidFill>
                <a:latin typeface="Microsoft JhengHei" charset="-120"/>
                <a:ea typeface="Microsoft JhengHei" charset="-120"/>
                <a:cs typeface="Microsoft JhengHei" charset="-120"/>
              </a:rPr>
              <a:t>cp</a:t>
            </a:r>
            <a:r>
              <a:rPr lang="en-US" altLang="zh-TW" sz="2900" dirty="0">
                <a:solidFill>
                  <a:srgbClr val="000000"/>
                </a:solidFill>
                <a:latin typeface="Microsoft JhengHei" charset="-120"/>
                <a:ea typeface="Microsoft JhengHei" charset="-120"/>
                <a:cs typeface="Microsoft JhengHei" charset="-120"/>
              </a:rPr>
              <a:t> /</a:t>
            </a:r>
            <a:r>
              <a:rPr lang="en-US" altLang="zh-TW" sz="2900" dirty="0" smtClean="0">
                <a:solidFill>
                  <a:srgbClr val="000000"/>
                </a:solidFill>
                <a:latin typeface="Microsoft JhengHei" charset="-120"/>
                <a:ea typeface="Microsoft JhengHei" charset="-120"/>
                <a:cs typeface="Microsoft JhengHei" charset="-120"/>
              </a:rPr>
              <a:t>share/proj1.ASTMIC.subset.tar.gz ~/.</a:t>
            </a:r>
          </a:p>
          <a:p>
            <a:pPr marL="457200" indent="-457200">
              <a:lnSpc>
                <a:spcPct val="80000"/>
              </a:lnSpc>
              <a:buSzPct val="60000"/>
              <a:buFont typeface="Wingdings" pitchFamily="2" charset="2"/>
              <a:buChar char="u"/>
            </a:pPr>
            <a:endParaRPr lang="en-US" altLang="zh-TW" sz="2900" dirty="0" smtClean="0">
              <a:solidFill>
                <a:srgbClr val="000000"/>
              </a:solidFill>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r>
              <a:rPr lang="zh-TW" altLang="en-US" sz="2900" dirty="0" smtClean="0">
                <a:solidFill>
                  <a:srgbClr val="000000"/>
                </a:solidFill>
                <a:latin typeface="Microsoft JhengHei" charset="-120"/>
                <a:ea typeface="Microsoft JhengHei" charset="-120"/>
                <a:cs typeface="Microsoft JhengHei" charset="-120"/>
              </a:rPr>
              <a:t>解壓縮</a:t>
            </a:r>
            <a:endParaRPr lang="en-US" altLang="zh-TW" sz="2900" dirty="0" smtClean="0">
              <a:solidFill>
                <a:srgbClr val="000000"/>
              </a:solidFill>
              <a:latin typeface="Microsoft JhengHei" charset="-120"/>
              <a:ea typeface="Microsoft JhengHei" charset="-120"/>
              <a:cs typeface="Microsoft JhengHei" charset="-120"/>
            </a:endParaRPr>
          </a:p>
          <a:p>
            <a:pPr lvl="1">
              <a:lnSpc>
                <a:spcPct val="80000"/>
              </a:lnSpc>
              <a:buSzPct val="60000"/>
            </a:pPr>
            <a:r>
              <a:rPr lang="en-US" altLang="zh-TW" sz="2900" dirty="0" smtClean="0">
                <a:solidFill>
                  <a:srgbClr val="000000"/>
                </a:solidFill>
                <a:latin typeface="Microsoft JhengHei" charset="-120"/>
                <a:ea typeface="Microsoft JhengHei" charset="-120"/>
                <a:cs typeface="Microsoft JhengHei" charset="-120"/>
              </a:rPr>
              <a:t>tar </a:t>
            </a:r>
            <a:r>
              <a:rPr lang="mr-IN" altLang="zh-TW" sz="2900" dirty="0" smtClean="0">
                <a:solidFill>
                  <a:srgbClr val="000000"/>
                </a:solidFill>
                <a:latin typeface="Microsoft JhengHei" charset="-120"/>
                <a:ea typeface="Microsoft JhengHei" charset="-120"/>
                <a:cs typeface="Microsoft JhengHei" charset="-120"/>
              </a:rPr>
              <a:t>-</a:t>
            </a:r>
            <a:r>
              <a:rPr lang="en-US" altLang="zh-TW" sz="2900" dirty="0" err="1" smtClean="0">
                <a:solidFill>
                  <a:srgbClr val="000000"/>
                </a:solidFill>
                <a:latin typeface="Microsoft JhengHei" charset="-120"/>
                <a:ea typeface="Microsoft JhengHei" charset="-120"/>
                <a:cs typeface="Microsoft JhengHei" charset="-120"/>
              </a:rPr>
              <a:t>zxvf</a:t>
            </a:r>
            <a:r>
              <a:rPr lang="en-US" altLang="zh-TW" sz="2900" dirty="0" smtClean="0">
                <a:solidFill>
                  <a:srgbClr val="000000"/>
                </a:solidFill>
                <a:latin typeface="Microsoft JhengHei" charset="-120"/>
                <a:ea typeface="Microsoft JhengHei" charset="-120"/>
                <a:cs typeface="Microsoft JhengHei" charset="-120"/>
              </a:rPr>
              <a:t> </a:t>
            </a:r>
            <a:r>
              <a:rPr lang="en-US" altLang="zh-TW" sz="2900" dirty="0">
                <a:solidFill>
                  <a:srgbClr val="000000"/>
                </a:solidFill>
                <a:latin typeface="Microsoft JhengHei" charset="-120"/>
                <a:ea typeface="Microsoft JhengHei" charset="-120"/>
                <a:cs typeface="Microsoft JhengHei" charset="-120"/>
              </a:rPr>
              <a:t>proj1.ASTMIC.subset.tar.gz</a:t>
            </a:r>
            <a:endParaRPr lang="en-US" altLang="zh-TW" sz="2900" dirty="0" smtClean="0">
              <a:solidFill>
                <a:srgbClr val="000000"/>
              </a:solidFill>
              <a:latin typeface="Microsoft JhengHei" charset="-120"/>
              <a:ea typeface="Microsoft JhengHei" charset="-120"/>
              <a:cs typeface="Microsoft JhengHei" charset="-120"/>
            </a:endParaRPr>
          </a:p>
        </p:txBody>
      </p:sp>
      <p:sp>
        <p:nvSpPr>
          <p:cNvPr id="5" name="TextShape 2"/>
          <p:cNvSpPr txBox="1"/>
          <p:nvPr/>
        </p:nvSpPr>
        <p:spPr>
          <a:xfrm>
            <a:off x="612720" y="228600"/>
            <a:ext cx="8152920" cy="990360"/>
          </a:xfrm>
          <a:prstGeom prst="rect">
            <a:avLst/>
          </a:prstGeom>
        </p:spPr>
        <p:txBody>
          <a:bodyPr anchor="ctr"/>
          <a:lstStyle/>
          <a:p>
            <a:pPr>
              <a:lnSpc>
                <a:spcPct val="100000"/>
              </a:lnSpc>
            </a:pPr>
            <a:r>
              <a:rPr lang="en-US" altLang="zh-TW" sz="4400" dirty="0" smtClean="0">
                <a:solidFill>
                  <a:srgbClr val="CC4757"/>
                </a:solidFill>
                <a:latin typeface="Tw Cen MT"/>
              </a:rPr>
              <a:t>Data</a:t>
            </a:r>
            <a:endParaRPr dirty="0"/>
          </a:p>
        </p:txBody>
      </p:sp>
    </p:spTree>
    <p:extLst>
      <p:ext uri="{BB962C8B-B14F-4D97-AF65-F5344CB8AC3E}">
        <p14:creationId xmlns:p14="http://schemas.microsoft.com/office/powerpoint/2010/main" val="77459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612720" y="228600"/>
            <a:ext cx="8152920" cy="990360"/>
          </a:xfrm>
          <a:prstGeom prst="rect">
            <a:avLst/>
          </a:prstGeom>
        </p:spPr>
        <p:txBody>
          <a:bodyPr anchor="ctr"/>
          <a:lstStyle/>
          <a:p>
            <a:pPr>
              <a:lnSpc>
                <a:spcPct val="100000"/>
              </a:lnSpc>
            </a:pPr>
            <a:r>
              <a:rPr lang="zh-TW" sz="4400" b="1" dirty="0">
                <a:solidFill>
                  <a:srgbClr val="CC4757"/>
                </a:solidFill>
                <a:latin typeface="Microsoft JhengHei" charset="-120"/>
                <a:ea typeface="Microsoft JhengHei" charset="-120"/>
                <a:cs typeface="Microsoft JhengHei" charset="-120"/>
              </a:rPr>
              <a:t>第一階段專題</a:t>
            </a:r>
            <a:endParaRPr b="1" dirty="0">
              <a:latin typeface="Microsoft JhengHei" charset="-120"/>
              <a:ea typeface="Microsoft JhengHei" charset="-120"/>
              <a:cs typeface="Microsoft JhengHei" charset="-120"/>
            </a:endParaRPr>
          </a:p>
        </p:txBody>
      </p:sp>
      <p:sp>
        <p:nvSpPr>
          <p:cNvPr id="139" name="TextShape 2"/>
          <p:cNvSpPr txBox="1"/>
          <p:nvPr/>
        </p:nvSpPr>
        <p:spPr>
          <a:xfrm>
            <a:off x="612720" y="1600200"/>
            <a:ext cx="8152920" cy="4495320"/>
          </a:xfrm>
          <a:prstGeom prst="rect">
            <a:avLst/>
          </a:prstGeom>
        </p:spPr>
        <p:txBody>
          <a:bodyPr/>
          <a:lstStyle/>
          <a:p>
            <a:pPr marL="457200" indent="-457200">
              <a:lnSpc>
                <a:spcPct val="90000"/>
              </a:lnSpc>
              <a:buSzPct val="60000"/>
              <a:buFont typeface="Wingdings" pitchFamily="2" charset="2"/>
              <a:buChar char="u"/>
            </a:pPr>
            <a:r>
              <a:rPr lang="zh-TW" sz="2900" dirty="0">
                <a:solidFill>
                  <a:srgbClr val="000000"/>
                </a:solidFill>
                <a:latin typeface="Microsoft JhengHei" charset="-120"/>
                <a:ea typeface="Microsoft JhengHei" charset="-120"/>
                <a:cs typeface="Microsoft JhengHei" charset="-120"/>
              </a:rPr>
              <a:t>目的：透過建立一個基本的大字彙語音辨識系統，讓同學對語音辨識有具體的了解，並且以此作為進一步研究各項進階技術的基礎。</a:t>
            </a:r>
            <a:endParaRPr dirty="0">
              <a:latin typeface="Microsoft JhengHei" charset="-120"/>
              <a:ea typeface="Microsoft JhengHei" charset="-120"/>
              <a:cs typeface="Microsoft JhengHei" charset="-120"/>
            </a:endParaRPr>
          </a:p>
        </p:txBody>
      </p:sp>
      <p:pic>
        <p:nvPicPr>
          <p:cNvPr id="140" name="Picture 11"/>
          <p:cNvPicPr/>
          <p:nvPr/>
        </p:nvPicPr>
        <p:blipFill>
          <a:blip r:embed="rId3"/>
          <a:srcRect r="50370"/>
          <a:stretch>
            <a:fillRect/>
          </a:stretch>
        </p:blipFill>
        <p:spPr>
          <a:xfrm>
            <a:off x="1372096" y="4786549"/>
            <a:ext cx="1183680" cy="450360"/>
          </a:xfrm>
          <a:prstGeom prst="rect">
            <a:avLst/>
          </a:prstGeom>
          <a:ln>
            <a:noFill/>
          </a:ln>
        </p:spPr>
      </p:pic>
      <p:sp>
        <p:nvSpPr>
          <p:cNvPr id="141" name="CustomShape 3"/>
          <p:cNvSpPr/>
          <p:nvPr/>
        </p:nvSpPr>
        <p:spPr>
          <a:xfrm>
            <a:off x="3586965" y="3815840"/>
            <a:ext cx="2247120" cy="1413360"/>
          </a:xfrm>
          <a:prstGeom prst="rect">
            <a:avLst/>
          </a:prstGeom>
          <a:solidFill>
            <a:srgbClr val="FBE1C2"/>
          </a:solidFill>
          <a:ln w="10080">
            <a:solidFill>
              <a:srgbClr val="F8BD52"/>
            </a:solidFill>
            <a:round/>
          </a:ln>
        </p:spPr>
        <p:txBody>
          <a:bodyPr wrap="none" lIns="92160" tIns="46080" rIns="92160" bIns="46080" anchor="ctr"/>
          <a:lstStyle/>
          <a:p>
            <a:pPr algn="ctr">
              <a:lnSpc>
                <a:spcPct val="100000"/>
              </a:lnSpc>
            </a:pPr>
            <a:r>
              <a:rPr lang="en-US" sz="2000" b="1" dirty="0" smtClean="0">
                <a:solidFill>
                  <a:srgbClr val="30356E"/>
                </a:solidFill>
                <a:latin typeface="Times New Roman"/>
                <a:ea typeface="華康儷金黑"/>
              </a:rPr>
              <a:t>Speech</a:t>
            </a:r>
          </a:p>
          <a:p>
            <a:pPr algn="ctr">
              <a:lnSpc>
                <a:spcPct val="100000"/>
              </a:lnSpc>
            </a:pPr>
            <a:r>
              <a:rPr lang="en-US" sz="2000" b="1" dirty="0" smtClean="0">
                <a:solidFill>
                  <a:srgbClr val="30356E"/>
                </a:solidFill>
                <a:latin typeface="Times New Roman"/>
                <a:ea typeface="華康儷金黑"/>
              </a:rPr>
              <a:t>Recognition</a:t>
            </a:r>
            <a:endParaRPr dirty="0"/>
          </a:p>
          <a:p>
            <a:pPr algn="ctr">
              <a:lnSpc>
                <a:spcPct val="100000"/>
              </a:lnSpc>
            </a:pPr>
            <a:r>
              <a:rPr lang="en-US" sz="2000" b="1" dirty="0">
                <a:solidFill>
                  <a:srgbClr val="30356E"/>
                </a:solidFill>
                <a:latin typeface="Times New Roman"/>
                <a:ea typeface="華康儷金黑"/>
              </a:rPr>
              <a:t>System</a:t>
            </a:r>
            <a:endParaRPr dirty="0"/>
          </a:p>
        </p:txBody>
      </p:sp>
      <p:sp>
        <p:nvSpPr>
          <p:cNvPr id="144" name="CustomShape 6"/>
          <p:cNvSpPr/>
          <p:nvPr/>
        </p:nvSpPr>
        <p:spPr>
          <a:xfrm>
            <a:off x="2834205" y="4586600"/>
            <a:ext cx="642600" cy="1080"/>
          </a:xfrm>
          <a:prstGeom prst="straightConnector1">
            <a:avLst/>
          </a:prstGeom>
          <a:noFill/>
          <a:ln w="38160">
            <a:solidFill>
              <a:srgbClr val="000000"/>
            </a:solidFill>
            <a:round/>
            <a:tailEnd type="arrow" w="med" len="med"/>
          </a:ln>
        </p:spPr>
      </p:sp>
      <p:sp>
        <p:nvSpPr>
          <p:cNvPr id="145" name="CustomShape 7"/>
          <p:cNvSpPr/>
          <p:nvPr/>
        </p:nvSpPr>
        <p:spPr>
          <a:xfrm>
            <a:off x="5956845" y="4585160"/>
            <a:ext cx="642600" cy="1080"/>
          </a:xfrm>
          <a:prstGeom prst="straightConnector1">
            <a:avLst/>
          </a:prstGeom>
          <a:noFill/>
          <a:ln w="38160">
            <a:solidFill>
              <a:srgbClr val="000000"/>
            </a:solidFill>
            <a:round/>
            <a:tailEnd type="arrow" w="med" len="med"/>
          </a:ln>
        </p:spPr>
      </p:sp>
      <p:sp>
        <p:nvSpPr>
          <p:cNvPr id="2" name="TextBox 1"/>
          <p:cNvSpPr txBox="1"/>
          <p:nvPr/>
        </p:nvSpPr>
        <p:spPr>
          <a:xfrm>
            <a:off x="6730980" y="3950353"/>
            <a:ext cx="1441420" cy="769441"/>
          </a:xfrm>
          <a:prstGeom prst="rect">
            <a:avLst/>
          </a:prstGeom>
          <a:noFill/>
        </p:spPr>
        <p:txBody>
          <a:bodyPr wrap="none" rtlCol="0">
            <a:spAutoFit/>
          </a:bodyPr>
          <a:lstStyle/>
          <a:p>
            <a:pPr algn="ctr"/>
            <a:r>
              <a:rPr lang="en-US" sz="2200" b="1" dirty="0" smtClean="0">
                <a:solidFill>
                  <a:schemeClr val="tx2">
                    <a:lumMod val="75000"/>
                  </a:schemeClr>
                </a:solidFill>
              </a:rPr>
              <a:t>Output</a:t>
            </a:r>
          </a:p>
          <a:p>
            <a:pPr algn="ctr"/>
            <a:r>
              <a:rPr lang="en-US" sz="2200" b="1" dirty="0" smtClean="0">
                <a:solidFill>
                  <a:schemeClr val="tx2">
                    <a:lumMod val="75000"/>
                  </a:schemeClr>
                </a:solidFill>
              </a:rPr>
              <a:t>Sentence</a:t>
            </a:r>
            <a:endParaRPr lang="en-US" sz="2200" b="1" dirty="0">
              <a:solidFill>
                <a:schemeClr val="tx2">
                  <a:lumMod val="75000"/>
                </a:schemeClr>
              </a:solidFill>
            </a:endParaRPr>
          </a:p>
        </p:txBody>
      </p:sp>
      <p:sp>
        <p:nvSpPr>
          <p:cNvPr id="5" name="TextBox 4"/>
          <p:cNvSpPr txBox="1"/>
          <p:nvPr/>
        </p:nvSpPr>
        <p:spPr>
          <a:xfrm>
            <a:off x="1366027" y="3861048"/>
            <a:ext cx="1189749" cy="769441"/>
          </a:xfrm>
          <a:prstGeom prst="rect">
            <a:avLst/>
          </a:prstGeom>
          <a:noFill/>
        </p:spPr>
        <p:txBody>
          <a:bodyPr wrap="none" rtlCol="0">
            <a:spAutoFit/>
          </a:bodyPr>
          <a:lstStyle/>
          <a:p>
            <a:pPr algn="ctr"/>
            <a:r>
              <a:rPr lang="en-US" sz="2200" b="1" smtClean="0">
                <a:solidFill>
                  <a:schemeClr val="tx2">
                    <a:lumMod val="75000"/>
                  </a:schemeClr>
                </a:solidFill>
              </a:rPr>
              <a:t>Input</a:t>
            </a:r>
          </a:p>
          <a:p>
            <a:pPr algn="ctr"/>
            <a:r>
              <a:rPr lang="en-US" sz="2200" b="1" dirty="0" smtClean="0">
                <a:solidFill>
                  <a:schemeClr val="tx2">
                    <a:lumMod val="75000"/>
                  </a:schemeClr>
                </a:solidFill>
              </a:rPr>
              <a:t>Speech</a:t>
            </a:r>
            <a:endParaRPr lang="en-US" sz="2200" b="1" dirty="0">
              <a:solidFill>
                <a:schemeClr val="tx2">
                  <a:lumMod val="75000"/>
                </a:schemeClr>
              </a:solidFill>
            </a:endParaRPr>
          </a:p>
        </p:txBody>
      </p:sp>
      <p:sp>
        <p:nvSpPr>
          <p:cNvPr id="4" name="TextBox 3"/>
          <p:cNvSpPr txBox="1"/>
          <p:nvPr/>
        </p:nvSpPr>
        <p:spPr>
          <a:xfrm>
            <a:off x="7063437" y="4798313"/>
            <a:ext cx="748923" cy="430887"/>
          </a:xfrm>
          <a:prstGeom prst="rect">
            <a:avLst/>
          </a:prstGeom>
          <a:noFill/>
        </p:spPr>
        <p:txBody>
          <a:bodyPr wrap="none" rtlCol="0">
            <a:spAutoFit/>
          </a:bodyPr>
          <a:lstStyle/>
          <a:p>
            <a:r>
              <a:rPr lang="zh-TW" altLang="en-US" sz="2200" b="1" dirty="0" smtClean="0">
                <a:solidFill>
                  <a:srgbClr val="C00000"/>
                </a:solidFill>
              </a:rPr>
              <a:t>今天</a:t>
            </a:r>
            <a:endParaRPr lang="en-US" sz="2200" b="1" dirty="0">
              <a:solidFill>
                <a:srgbClr val="C00000"/>
              </a:solidFill>
            </a:endParaRPr>
          </a:p>
        </p:txBody>
      </p:sp>
      <p:sp>
        <p:nvSpPr>
          <p:cNvPr id="15"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4</a:t>
            </a:r>
            <a:endParaRPr dirty="0"/>
          </a:p>
        </p:txBody>
      </p:sp>
    </p:spTree>
    <p:extLst>
      <p:ext uri="{BB962C8B-B14F-4D97-AF65-F5344CB8AC3E}">
        <p14:creationId xmlns:p14="http://schemas.microsoft.com/office/powerpoint/2010/main" val="21071774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To Do</a:t>
            </a:r>
            <a:endParaRPr/>
          </a:p>
        </p:txBody>
      </p:sp>
      <p:sp>
        <p:nvSpPr>
          <p:cNvPr id="357" name="TextShape 2"/>
          <p:cNvSpPr txBox="1"/>
          <p:nvPr/>
        </p:nvSpPr>
        <p:spPr>
          <a:xfrm>
            <a:off x="0" y="1271520"/>
            <a:ext cx="533160" cy="244080"/>
          </a:xfrm>
          <a:prstGeom prst="rect">
            <a:avLst/>
          </a:prstGeom>
        </p:spPr>
        <p:txBody>
          <a:bodyPr anchor="ctr"/>
          <a:lstStyle/>
          <a:p>
            <a:pPr>
              <a:lnSpc>
                <a:spcPct val="80000"/>
              </a:lnSpc>
            </a:pPr>
            <a:fld id="{43D11A21-FAAB-494F-BA05-1C40D0CEFC32}" type="slidenum">
              <a:rPr lang="en-US" sz="1200" b="1">
                <a:solidFill>
                  <a:srgbClr val="FFFFFF"/>
                </a:solidFill>
                <a:latin typeface="Arial"/>
                <a:ea typeface="新細明體"/>
              </a:rPr>
              <a:t>40</a:t>
            </a:fld>
            <a:endParaRPr/>
          </a:p>
        </p:txBody>
      </p:sp>
      <p:sp>
        <p:nvSpPr>
          <p:cNvPr id="358" name="TextShape 3"/>
          <p:cNvSpPr txBox="1"/>
          <p:nvPr/>
        </p:nvSpPr>
        <p:spPr>
          <a:xfrm>
            <a:off x="612720" y="1600200"/>
            <a:ext cx="8152920" cy="4996800"/>
          </a:xfrm>
          <a:prstGeom prst="rect">
            <a:avLst/>
          </a:prstGeom>
        </p:spPr>
        <p:txBody>
          <a:bodyPr/>
          <a:lstStyle/>
          <a:p>
            <a:pPr marL="457200" indent="-457200">
              <a:lnSpc>
                <a:spcPct val="100000"/>
              </a:lnSpc>
              <a:buSzPct val="60000"/>
              <a:buFont typeface="Wingdings" pitchFamily="2" charset="2"/>
              <a:buChar char="u"/>
            </a:pPr>
            <a:r>
              <a:rPr lang="zh-TW" sz="2900" dirty="0">
                <a:solidFill>
                  <a:srgbClr val="000000"/>
                </a:solidFill>
                <a:latin typeface="Tw Cen MT"/>
              </a:rPr>
              <a:t>Step 1: Execute the following command:</a:t>
            </a:r>
            <a:endParaRPr dirty="0"/>
          </a:p>
          <a:p>
            <a:pPr lvl="1">
              <a:lnSpc>
                <a:spcPct val="100000"/>
              </a:lnSpc>
              <a:buSzPct val="70000"/>
              <a:buFont typeface="Wingdings 2" charset="2"/>
              <a:buChar char=""/>
            </a:pPr>
            <a:r>
              <a:rPr lang="zh-TW" sz="2600" dirty="0">
                <a:solidFill>
                  <a:srgbClr val="000000"/>
                </a:solidFill>
                <a:latin typeface="Tw Cen MT"/>
              </a:rPr>
              <a:t>script/01.format.sh  | tee log/01.format.log</a:t>
            </a:r>
            <a:endParaRPr dirty="0"/>
          </a:p>
          <a:p>
            <a:pPr lvl="1">
              <a:lnSpc>
                <a:spcPct val="100000"/>
              </a:lnSpc>
              <a:buSzPct val="70000"/>
              <a:buFont typeface="Wingdings 2" charset="2"/>
              <a:buChar char=""/>
            </a:pPr>
            <a:r>
              <a:rPr lang="zh-TW" sz="2400" dirty="0">
                <a:solidFill>
                  <a:srgbClr val="000000"/>
                </a:solidFill>
                <a:latin typeface="Tw Cen MT"/>
              </a:rPr>
              <a:t>script/02.extract.feat.sh | tee log/02.extract.feat.sh.log</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Step 2:</a:t>
            </a:r>
            <a:endParaRPr dirty="0"/>
          </a:p>
          <a:p>
            <a:pPr lvl="1">
              <a:lnSpc>
                <a:spcPct val="100000"/>
              </a:lnSpc>
              <a:buSzPct val="70000"/>
              <a:buFont typeface="Wingdings 2" charset="2"/>
              <a:buChar char=""/>
            </a:pPr>
            <a:r>
              <a:rPr lang="zh-TW" sz="2600" dirty="0">
                <a:solidFill>
                  <a:srgbClr val="000000"/>
                </a:solidFill>
                <a:latin typeface="Tw Cen MT"/>
              </a:rPr>
              <a:t>Add-delta</a:t>
            </a:r>
            <a:endParaRPr dirty="0"/>
          </a:p>
          <a:p>
            <a:pPr lvl="1">
              <a:lnSpc>
                <a:spcPct val="100000"/>
              </a:lnSpc>
              <a:buSzPct val="70000"/>
              <a:buFont typeface="Wingdings 2" charset="2"/>
              <a:buChar char=""/>
            </a:pPr>
            <a:r>
              <a:rPr lang="zh-TW" sz="2600" dirty="0">
                <a:solidFill>
                  <a:srgbClr val="000000"/>
                </a:solidFill>
                <a:latin typeface="Tw Cen MT"/>
              </a:rPr>
              <a:t>CMVN</a:t>
            </a:r>
            <a:endParaRPr dirty="0"/>
          </a:p>
          <a:p>
            <a:pPr marL="457200" indent="-457200">
              <a:lnSpc>
                <a:spcPct val="100000"/>
              </a:lnSpc>
              <a:buSzPct val="60000"/>
              <a:buFont typeface="Wingdings" pitchFamily="2" charset="2"/>
              <a:buChar char="u"/>
            </a:pPr>
            <a:r>
              <a:rPr lang="zh-TW" sz="2900" dirty="0">
                <a:solidFill>
                  <a:srgbClr val="000000"/>
                </a:solidFill>
                <a:latin typeface="Tw Cen MT"/>
              </a:rPr>
              <a:t>Observe the output and report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2"/>
          <p:cNvSpPr txBox="1"/>
          <p:nvPr/>
        </p:nvSpPr>
        <p:spPr>
          <a:xfrm>
            <a:off x="0" y="1271520"/>
            <a:ext cx="533160" cy="244080"/>
          </a:xfrm>
          <a:prstGeom prst="rect">
            <a:avLst/>
          </a:prstGeom>
        </p:spPr>
        <p:txBody>
          <a:bodyPr anchor="ctr"/>
          <a:lstStyle/>
          <a:p>
            <a:pPr>
              <a:lnSpc>
                <a:spcPct val="80000"/>
              </a:lnSpc>
            </a:pPr>
            <a:fld id="{43D11A21-FAAB-494F-BA05-1C40D0CEFC32}" type="slidenum">
              <a:rPr lang="en-US" sz="1200" b="1">
                <a:solidFill>
                  <a:srgbClr val="FFFFFF"/>
                </a:solidFill>
                <a:latin typeface="Arial"/>
                <a:ea typeface="新細明體"/>
              </a:rPr>
              <a:t>41</a:t>
            </a:fld>
            <a:endParaRPr/>
          </a:p>
        </p:txBody>
      </p:sp>
      <p:sp>
        <p:nvSpPr>
          <p:cNvPr id="5" name="Title 1"/>
          <p:cNvSpPr txBox="1">
            <a:spLocks/>
          </p:cNvSpPr>
          <p:nvPr/>
        </p:nvSpPr>
        <p:spPr>
          <a:xfrm>
            <a:off x="612720" y="332656"/>
            <a:ext cx="8152920" cy="990720"/>
          </a:xfrm>
          <a:prstGeom prst="rect">
            <a:avLst/>
          </a:prstGeom>
        </p:spPr>
        <p:txBody>
          <a:bodyPr/>
          <a:lstStyle/>
          <a:p>
            <a:pPr algn="l" rtl="0"/>
            <a:r>
              <a:rPr lang="zh-TW" altLang="en-US" sz="4400" b="1" kern="1200" smtClean="0">
                <a:solidFill>
                  <a:srgbClr val="CC4757"/>
                </a:solidFill>
                <a:latin typeface="Microsoft JhengHei" charset="-120"/>
                <a:ea typeface="Microsoft JhengHei" charset="-120"/>
                <a:cs typeface="Microsoft JhengHei" charset="-120"/>
              </a:rPr>
              <a:t>工作站注意事項</a:t>
            </a:r>
            <a:endParaRPr lang="en-US" sz="4400" b="1" kern="1200" dirty="0">
              <a:solidFill>
                <a:srgbClr val="CC4757"/>
              </a:solidFill>
              <a:latin typeface="Microsoft JhengHei" charset="-120"/>
              <a:ea typeface="Microsoft JhengHei" charset="-120"/>
              <a:cs typeface="Microsoft JhengHei" charset="-120"/>
            </a:endParaRPr>
          </a:p>
        </p:txBody>
      </p:sp>
      <p:sp>
        <p:nvSpPr>
          <p:cNvPr id="6" name="TextBox 5"/>
          <p:cNvSpPr txBox="1"/>
          <p:nvPr/>
        </p:nvSpPr>
        <p:spPr>
          <a:xfrm>
            <a:off x="251520" y="1815782"/>
            <a:ext cx="8640960" cy="4493538"/>
          </a:xfrm>
          <a:prstGeom prst="rect">
            <a:avLst/>
          </a:prstGeom>
          <a:noFill/>
        </p:spPr>
        <p:txBody>
          <a:bodyPr wrap="square" rtlCol="0">
            <a:spAutoFit/>
          </a:bodyPr>
          <a:lstStyle/>
          <a:p>
            <a:pPr marL="457200" indent="-457200">
              <a:buFont typeface="+mj-lt"/>
              <a:buAutoNum type="arabicPeriod"/>
            </a:pPr>
            <a:r>
              <a:rPr lang="zh-TW" altLang="en-US" sz="2600" dirty="0" smtClean="0">
                <a:latin typeface="Microsoft JhengHei" charset="-120"/>
                <a:ea typeface="Microsoft JhengHei" charset="-120"/>
                <a:cs typeface="Microsoft JhengHei" charset="-120"/>
              </a:rPr>
              <a:t>請避免在程式</a:t>
            </a:r>
            <a:r>
              <a:rPr lang="zh-TW" altLang="en-US" sz="2600" dirty="0">
                <a:latin typeface="Microsoft JhengHei" charset="-120"/>
                <a:ea typeface="Microsoft JhengHei" charset="-120"/>
                <a:cs typeface="Microsoft JhengHei" charset="-120"/>
              </a:rPr>
              <a:t>中重複暴力的搜尋外</a:t>
            </a:r>
            <a:r>
              <a:rPr lang="zh-TW" altLang="en-US" sz="2600" dirty="0" smtClean="0">
                <a:latin typeface="Microsoft JhengHei" charset="-120"/>
                <a:ea typeface="Microsoft JhengHei" charset="-120"/>
                <a:cs typeface="Microsoft JhengHei" charset="-120"/>
              </a:rPr>
              <a:t>網或抓取資料，這類的行為如果被計中偵測到，會將</a:t>
            </a:r>
            <a:r>
              <a:rPr lang="en-US" altLang="zh-TW" sz="2600" dirty="0" err="1" smtClean="0">
                <a:latin typeface="Microsoft JhengHei" charset="-120"/>
                <a:ea typeface="Microsoft JhengHei" charset="-120"/>
                <a:cs typeface="Microsoft JhengHei" charset="-120"/>
              </a:rPr>
              <a:t>ip</a:t>
            </a:r>
            <a:r>
              <a:rPr lang="zh-TW" altLang="en-US" sz="2600" dirty="0" smtClean="0">
                <a:latin typeface="Microsoft JhengHei" charset="-120"/>
                <a:ea typeface="Microsoft JhengHei" charset="-120"/>
                <a:cs typeface="Microsoft JhengHei" charset="-120"/>
              </a:rPr>
              <a:t>給</a:t>
            </a:r>
            <a:r>
              <a:rPr lang="en-US" altLang="zh-TW" sz="2600" dirty="0" smtClean="0">
                <a:latin typeface="Microsoft JhengHei" charset="-120"/>
                <a:ea typeface="Microsoft JhengHei" charset="-120"/>
                <a:cs typeface="Microsoft JhengHei" charset="-120"/>
              </a:rPr>
              <a:t>ban</a:t>
            </a:r>
            <a:r>
              <a:rPr lang="zh-TW" altLang="en-US" sz="2600" dirty="0" smtClean="0">
                <a:latin typeface="Microsoft JhengHei" charset="-120"/>
                <a:ea typeface="Microsoft JhengHei" charset="-120"/>
                <a:cs typeface="Microsoft JhengHei" charset="-120"/>
              </a:rPr>
              <a:t>，造成大家無法連進工作站。</a:t>
            </a:r>
            <a:endParaRPr lang="en-US" altLang="zh-TW" sz="2600" dirty="0" smtClean="0">
              <a:latin typeface="Microsoft JhengHei" charset="-120"/>
              <a:ea typeface="Microsoft JhengHei" charset="-120"/>
              <a:cs typeface="Microsoft JhengHei" charset="-120"/>
            </a:endParaRPr>
          </a:p>
          <a:p>
            <a:pPr marL="457200" indent="-457200">
              <a:buFont typeface="+mj-lt"/>
              <a:buAutoNum type="arabicPeriod"/>
            </a:pPr>
            <a:r>
              <a:rPr lang="zh-TW" altLang="en-US" sz="2600" dirty="0" smtClean="0">
                <a:latin typeface="Microsoft JhengHei" charset="-120"/>
                <a:ea typeface="Microsoft JhengHei" charset="-120"/>
                <a:cs typeface="Microsoft JhengHei" charset="-120"/>
              </a:rPr>
              <a:t>如果需要</a:t>
            </a:r>
            <a:r>
              <a:rPr lang="en-US" altLang="zh-TW" sz="2600" dirty="0" smtClean="0">
                <a:latin typeface="Microsoft JhengHei" charset="-120"/>
                <a:ea typeface="Microsoft JhengHei" charset="-120"/>
                <a:cs typeface="Microsoft JhengHei" charset="-120"/>
              </a:rPr>
              <a:t>train</a:t>
            </a:r>
            <a:r>
              <a:rPr lang="zh-TW" altLang="en-US" sz="2600" dirty="0" smtClean="0">
                <a:latin typeface="Microsoft JhengHei" charset="-120"/>
                <a:ea typeface="Microsoft JhengHei" charset="-120"/>
                <a:cs typeface="Microsoft JhengHei" charset="-120"/>
              </a:rPr>
              <a:t>的</a:t>
            </a:r>
            <a:r>
              <a:rPr lang="en-US" altLang="zh-TW" sz="2600" dirty="0" smtClean="0">
                <a:latin typeface="Microsoft JhengHei" charset="-120"/>
                <a:ea typeface="Microsoft JhengHei" charset="-120"/>
                <a:cs typeface="Microsoft JhengHei" charset="-120"/>
              </a:rPr>
              <a:t>corpus</a:t>
            </a:r>
            <a:r>
              <a:rPr lang="zh-TW" altLang="en-US" sz="2600" dirty="0" smtClean="0">
                <a:latin typeface="Microsoft JhengHei" charset="-120"/>
                <a:ea typeface="Microsoft JhengHei" charset="-120"/>
                <a:cs typeface="Microsoft JhengHei" charset="-120"/>
              </a:rPr>
              <a:t>佔用空間需要超過</a:t>
            </a:r>
            <a:r>
              <a:rPr lang="en-US" altLang="zh-TW" sz="2600" dirty="0" smtClean="0">
                <a:latin typeface="Microsoft JhengHei" charset="-120"/>
                <a:ea typeface="Microsoft JhengHei" charset="-120"/>
                <a:cs typeface="Microsoft JhengHei" charset="-120"/>
              </a:rPr>
              <a:t>50G</a:t>
            </a:r>
            <a:r>
              <a:rPr lang="zh-TW" altLang="en-US" sz="2600" dirty="0" smtClean="0">
                <a:latin typeface="Microsoft JhengHei" charset="-120"/>
                <a:ea typeface="Microsoft JhengHei" charset="-120"/>
                <a:cs typeface="Microsoft JhengHei" charset="-120"/>
              </a:rPr>
              <a:t>以上，麻煩請寄信給我，以控制專題工作站的空間使用量。</a:t>
            </a:r>
            <a:endParaRPr lang="en-US" altLang="zh-TW" sz="2600" dirty="0" smtClean="0">
              <a:latin typeface="Microsoft JhengHei" charset="-120"/>
              <a:ea typeface="Microsoft JhengHei" charset="-120"/>
              <a:cs typeface="Microsoft JhengHei" charset="-120"/>
            </a:endParaRPr>
          </a:p>
          <a:p>
            <a:pPr marL="457200" indent="-457200">
              <a:buFont typeface="+mj-lt"/>
              <a:buAutoNum type="arabicPeriod"/>
            </a:pPr>
            <a:r>
              <a:rPr lang="zh-TW" altLang="en-US" sz="2600" dirty="0" smtClean="0">
                <a:latin typeface="Microsoft JhengHei" charset="-120"/>
                <a:ea typeface="Microsoft JhengHei" charset="-120"/>
                <a:cs typeface="Microsoft JhengHei" charset="-120"/>
              </a:rPr>
              <a:t>因工作站運算資源有限，請避免使用工作站</a:t>
            </a:r>
            <a:r>
              <a:rPr lang="en-US" altLang="zh-TW" sz="2600" dirty="0" smtClean="0">
                <a:latin typeface="Microsoft JhengHei" charset="-120"/>
                <a:ea typeface="Microsoft JhengHei" charset="-120"/>
                <a:cs typeface="Microsoft JhengHei" charset="-120"/>
              </a:rPr>
              <a:t>train</a:t>
            </a:r>
            <a:r>
              <a:rPr lang="zh-TW" altLang="en-US" sz="2600" dirty="0" smtClean="0">
                <a:latin typeface="Microsoft JhengHei" charset="-120"/>
                <a:ea typeface="Microsoft JhengHei" charset="-120"/>
                <a:cs typeface="Microsoft JhengHei" charset="-120"/>
              </a:rPr>
              <a:t>一些個人作業等，而讓資源留給大家使用在專題研究上。</a:t>
            </a:r>
            <a:endParaRPr lang="en-US" altLang="zh-TW" sz="2600" dirty="0" smtClean="0">
              <a:latin typeface="Microsoft JhengHei" charset="-120"/>
              <a:ea typeface="Microsoft JhengHei" charset="-120"/>
              <a:cs typeface="Microsoft JhengHei" charset="-120"/>
            </a:endParaRPr>
          </a:p>
          <a:p>
            <a:pPr marL="457200" indent="-457200">
              <a:buFont typeface="+mj-lt"/>
              <a:buAutoNum type="arabicPeriod"/>
            </a:pPr>
            <a:r>
              <a:rPr lang="zh-TW" altLang="en-US" sz="2600" dirty="0" smtClean="0">
                <a:latin typeface="Microsoft JhengHei" charset="-120"/>
                <a:ea typeface="Microsoft JhengHei" charset="-120"/>
                <a:cs typeface="Microsoft JhengHei" charset="-120"/>
              </a:rPr>
              <a:t>本次</a:t>
            </a:r>
            <a:r>
              <a:rPr lang="en-US" altLang="zh-TW" sz="2600" dirty="0" smtClean="0">
                <a:latin typeface="Microsoft JhengHei" charset="-120"/>
                <a:ea typeface="Microsoft JhengHei" charset="-120"/>
                <a:cs typeface="Microsoft JhengHei" charset="-120"/>
              </a:rPr>
              <a:t>project</a:t>
            </a:r>
            <a:r>
              <a:rPr lang="zh-TW" altLang="en-US" sz="2600" dirty="0" smtClean="0">
                <a:latin typeface="Microsoft JhengHei" charset="-120"/>
                <a:ea typeface="Microsoft JhengHei" charset="-120"/>
                <a:cs typeface="Microsoft JhengHei" charset="-120"/>
              </a:rPr>
              <a:t>中，</a:t>
            </a:r>
            <a:r>
              <a:rPr lang="en-US" altLang="zh-TW" sz="2600" dirty="0" smtClean="0">
                <a:latin typeface="Microsoft JhengHei" charset="-120"/>
                <a:ea typeface="Microsoft JhengHei" charset="-120"/>
                <a:cs typeface="Microsoft JhengHei" charset="-120"/>
              </a:rPr>
              <a:t>Week 3 &amp; Week 5</a:t>
            </a:r>
            <a:r>
              <a:rPr lang="zh-TW" altLang="en-US" sz="2600" dirty="0" smtClean="0">
                <a:latin typeface="Microsoft JhengHei" charset="-120"/>
                <a:ea typeface="Microsoft JhengHei" charset="-120"/>
                <a:cs typeface="Microsoft JhengHei" charset="-120"/>
              </a:rPr>
              <a:t> 的實驗需要的大量運算資源和時間，請大家儘早開始，免得積到最後一兩天，大家的程式會因運算資源有限，而造成全部卡住，大家都無法進行實驗。</a:t>
            </a:r>
            <a:endParaRPr lang="en-US" sz="260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446949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2"/>
          <p:cNvSpPr txBox="1"/>
          <p:nvPr/>
        </p:nvSpPr>
        <p:spPr>
          <a:xfrm>
            <a:off x="0" y="1271520"/>
            <a:ext cx="533160" cy="244080"/>
          </a:xfrm>
          <a:prstGeom prst="rect">
            <a:avLst/>
          </a:prstGeom>
        </p:spPr>
        <p:txBody>
          <a:bodyPr anchor="ctr"/>
          <a:lstStyle/>
          <a:p>
            <a:pPr>
              <a:lnSpc>
                <a:spcPct val="80000"/>
              </a:lnSpc>
            </a:pPr>
            <a:fld id="{43D11A21-FAAB-494F-BA05-1C40D0CEFC32}" type="slidenum">
              <a:rPr lang="en-US" sz="1200" b="1">
                <a:solidFill>
                  <a:srgbClr val="FFFFFF"/>
                </a:solidFill>
                <a:latin typeface="Arial"/>
                <a:ea typeface="新細明體"/>
              </a:rPr>
              <a:t>42</a:t>
            </a:fld>
            <a:endParaRPr/>
          </a:p>
        </p:txBody>
      </p:sp>
      <p:sp>
        <p:nvSpPr>
          <p:cNvPr id="5" name="Title 1"/>
          <p:cNvSpPr txBox="1">
            <a:spLocks/>
          </p:cNvSpPr>
          <p:nvPr/>
        </p:nvSpPr>
        <p:spPr>
          <a:xfrm>
            <a:off x="612720" y="332656"/>
            <a:ext cx="8152920" cy="990720"/>
          </a:xfrm>
          <a:prstGeom prst="rect">
            <a:avLst/>
          </a:prstGeom>
        </p:spPr>
        <p:txBody>
          <a:bodyPr/>
          <a:lstStyle/>
          <a:p>
            <a:pPr algn="l" rtl="0"/>
            <a:r>
              <a:rPr lang="zh-TW" altLang="en-US" sz="4400" b="1" kern="1200" smtClean="0">
                <a:solidFill>
                  <a:srgbClr val="CC4757"/>
                </a:solidFill>
                <a:latin typeface="Microsoft JhengHei" charset="-120"/>
                <a:ea typeface="Microsoft JhengHei" charset="-120"/>
                <a:cs typeface="Microsoft JhengHei" charset="-120"/>
              </a:rPr>
              <a:t>工作站注意事項</a:t>
            </a:r>
            <a:endParaRPr lang="en-US" sz="4400" b="1" kern="1200" dirty="0">
              <a:solidFill>
                <a:srgbClr val="CC4757"/>
              </a:solidFill>
              <a:latin typeface="Microsoft JhengHei" charset="-120"/>
              <a:ea typeface="Microsoft JhengHei" charset="-120"/>
              <a:cs typeface="Microsoft JhengHei" charset="-120"/>
            </a:endParaRPr>
          </a:p>
        </p:txBody>
      </p:sp>
      <p:sp>
        <p:nvSpPr>
          <p:cNvPr id="6" name="TextBox 5"/>
          <p:cNvSpPr txBox="1"/>
          <p:nvPr/>
        </p:nvSpPr>
        <p:spPr>
          <a:xfrm>
            <a:off x="251520" y="1815782"/>
            <a:ext cx="8640960" cy="4093428"/>
          </a:xfrm>
          <a:prstGeom prst="rect">
            <a:avLst/>
          </a:prstGeom>
          <a:noFill/>
        </p:spPr>
        <p:txBody>
          <a:bodyPr wrap="square" rtlCol="0">
            <a:spAutoFit/>
          </a:bodyPr>
          <a:lstStyle/>
          <a:p>
            <a:pPr marL="514350" indent="-514350">
              <a:buFont typeface="+mj-lt"/>
              <a:buAutoNum type="arabicPeriod" startAt="5"/>
            </a:pPr>
            <a:r>
              <a:rPr lang="zh-TW" altLang="en-US" sz="2600" dirty="0" smtClean="0">
                <a:latin typeface="Microsoft JhengHei" charset="-120"/>
                <a:ea typeface="Microsoft JhengHei" charset="-120"/>
                <a:cs typeface="Microsoft JhengHei" charset="-120"/>
              </a:rPr>
              <a:t>有為大家裝不同版本的</a:t>
            </a:r>
            <a:r>
              <a:rPr lang="en-US" altLang="zh-TW" sz="2600" dirty="0" err="1" smtClean="0">
                <a:latin typeface="Microsoft JhengHei" charset="-120"/>
                <a:ea typeface="Microsoft JhengHei" charset="-120"/>
                <a:cs typeface="Microsoft JhengHei" charset="-120"/>
              </a:rPr>
              <a:t>cuda</a:t>
            </a:r>
            <a:r>
              <a:rPr lang="en-US" altLang="zh-TW" sz="2600" dirty="0" smtClean="0">
                <a:latin typeface="Microsoft JhengHei" charset="-120"/>
                <a:ea typeface="Microsoft JhengHei" charset="-120"/>
                <a:cs typeface="Microsoft JhengHei" charset="-120"/>
              </a:rPr>
              <a:t> library</a:t>
            </a:r>
            <a:r>
              <a:rPr lang="zh-TW" altLang="en-US" sz="2600" dirty="0" smtClean="0">
                <a:latin typeface="Microsoft JhengHei" charset="-120"/>
                <a:ea typeface="Microsoft JhengHei" charset="-120"/>
                <a:cs typeface="Microsoft JhengHei" charset="-120"/>
              </a:rPr>
              <a:t>，大家如果在某些檔案需要使用各版本的</a:t>
            </a:r>
            <a:r>
              <a:rPr lang="en-US" altLang="zh-TW" sz="2600" dirty="0" err="1" smtClean="0">
                <a:latin typeface="Microsoft JhengHei" charset="-120"/>
                <a:ea typeface="Microsoft JhengHei" charset="-120"/>
                <a:cs typeface="Microsoft JhengHei" charset="-120"/>
              </a:rPr>
              <a:t>cuda</a:t>
            </a:r>
            <a:r>
              <a:rPr lang="en-US" altLang="zh-TW" sz="2600" dirty="0" smtClean="0">
                <a:latin typeface="Microsoft JhengHei" charset="-120"/>
                <a:ea typeface="Microsoft JhengHei" charset="-120"/>
                <a:cs typeface="Microsoft JhengHei" charset="-120"/>
              </a:rPr>
              <a:t> library</a:t>
            </a:r>
            <a:r>
              <a:rPr lang="zh-TW" altLang="en-US" sz="2600" dirty="0" smtClean="0">
                <a:latin typeface="Microsoft JhengHei" charset="-120"/>
                <a:ea typeface="Microsoft JhengHei" charset="-120"/>
                <a:cs typeface="Microsoft JhengHei" charset="-120"/>
              </a:rPr>
              <a:t>，請自行加進</a:t>
            </a:r>
            <a:r>
              <a:rPr lang="en-US" altLang="zh-TW" sz="2600" dirty="0" smtClean="0">
                <a:latin typeface="Microsoft JhengHei" charset="-120"/>
                <a:ea typeface="Microsoft JhengHei" charset="-120"/>
                <a:cs typeface="Microsoft JhengHei" charset="-120"/>
              </a:rPr>
              <a:t>path</a:t>
            </a:r>
            <a:r>
              <a:rPr lang="zh-TW" altLang="en-US" sz="2600" dirty="0" smtClean="0">
                <a:latin typeface="Microsoft JhengHei" charset="-120"/>
                <a:ea typeface="Microsoft JhengHei" charset="-120"/>
                <a:cs typeface="Microsoft JhengHei" charset="-120"/>
              </a:rPr>
              <a:t>中，如果所需要的</a:t>
            </a:r>
            <a:r>
              <a:rPr lang="en-US" altLang="zh-TW" sz="2600" dirty="0" err="1" smtClean="0">
                <a:latin typeface="Microsoft JhengHei" charset="-120"/>
                <a:ea typeface="Microsoft JhengHei" charset="-120"/>
                <a:cs typeface="Microsoft JhengHei" charset="-120"/>
              </a:rPr>
              <a:t>cuda</a:t>
            </a:r>
            <a:r>
              <a:rPr lang="zh-TW" altLang="en-US" sz="2600" dirty="0" smtClean="0">
                <a:latin typeface="Microsoft JhengHei" charset="-120"/>
                <a:ea typeface="Microsoft JhengHei" charset="-120"/>
                <a:cs typeface="Microsoft JhengHei" charset="-120"/>
              </a:rPr>
              <a:t>版本沒有，可以寫信請我幫忙裝。</a:t>
            </a:r>
            <a:endParaRPr lang="en-US" altLang="zh-TW" sz="2600" dirty="0" smtClean="0">
              <a:latin typeface="Microsoft JhengHei" charset="-120"/>
              <a:ea typeface="Microsoft JhengHei" charset="-120"/>
              <a:cs typeface="Microsoft JhengHei" charset="-120"/>
            </a:endParaRPr>
          </a:p>
          <a:p>
            <a:pPr marL="514350" indent="-514350">
              <a:buFont typeface="+mj-lt"/>
              <a:buAutoNum type="arabicPeriod" startAt="5"/>
            </a:pPr>
            <a:r>
              <a:rPr lang="zh-TW" altLang="en-US" sz="2600" dirty="0" smtClean="0">
                <a:latin typeface="Microsoft JhengHei" charset="-120"/>
                <a:ea typeface="Microsoft JhengHei" charset="-120"/>
                <a:cs typeface="Microsoft JhengHei" charset="-120"/>
              </a:rPr>
              <a:t>第二階段專題的時候建議大家使用</a:t>
            </a:r>
            <a:r>
              <a:rPr lang="en-US" altLang="zh-TW" sz="2600" dirty="0">
                <a:latin typeface="Microsoft JhengHei" charset="-120"/>
                <a:ea typeface="Microsoft JhengHei" charset="-120"/>
                <a:cs typeface="Microsoft JhengHei" charset="-120"/>
              </a:rPr>
              <a:t>virtual </a:t>
            </a:r>
            <a:r>
              <a:rPr lang="en-US" altLang="zh-TW" sz="2600" dirty="0" smtClean="0">
                <a:latin typeface="Microsoft JhengHei" charset="-120"/>
                <a:ea typeface="Microsoft JhengHei" charset="-120"/>
                <a:cs typeface="Microsoft JhengHei" charset="-120"/>
              </a:rPr>
              <a:t>environment</a:t>
            </a:r>
            <a:r>
              <a:rPr lang="zh-TW" altLang="en-US" sz="2600" dirty="0" smtClean="0">
                <a:latin typeface="Microsoft JhengHei" charset="-120"/>
                <a:ea typeface="Microsoft JhengHei" charset="-120"/>
                <a:cs typeface="Microsoft JhengHei" charset="-120"/>
              </a:rPr>
              <a:t>，</a:t>
            </a:r>
            <a:r>
              <a:rPr lang="en-US" altLang="zh-TW" sz="2600" dirty="0" smtClean="0">
                <a:latin typeface="Microsoft JhengHei" charset="-120"/>
                <a:ea typeface="Microsoft JhengHei" charset="-120"/>
                <a:cs typeface="Microsoft JhengHei" charset="-120"/>
              </a:rPr>
              <a:t>Ex: </a:t>
            </a:r>
            <a:r>
              <a:rPr lang="en-US" altLang="zh-TW" sz="2600" dirty="0" err="1" smtClean="0">
                <a:latin typeface="Microsoft JhengHei" charset="-120"/>
                <a:ea typeface="Microsoft JhengHei" charset="-120"/>
                <a:cs typeface="Microsoft JhengHei" charset="-120"/>
              </a:rPr>
              <a:t>virtualenv</a:t>
            </a:r>
            <a:r>
              <a:rPr lang="en-US" altLang="zh-TW" sz="2600" dirty="0" smtClean="0">
                <a:latin typeface="Microsoft JhengHei" charset="-120"/>
                <a:ea typeface="Microsoft JhengHei" charset="-120"/>
                <a:cs typeface="Microsoft JhengHei" charset="-120"/>
              </a:rPr>
              <a:t>, </a:t>
            </a:r>
            <a:r>
              <a:rPr lang="en-US" altLang="zh-TW" sz="2600" dirty="0" err="1" smtClean="0">
                <a:latin typeface="Microsoft JhengHei" charset="-120"/>
                <a:ea typeface="Microsoft JhengHei" charset="-120"/>
                <a:cs typeface="Microsoft JhengHei" charset="-120"/>
              </a:rPr>
              <a:t>conda</a:t>
            </a:r>
            <a:r>
              <a:rPr lang="zh-TW" altLang="en-US" sz="2600" dirty="0" smtClean="0">
                <a:latin typeface="Microsoft JhengHei" charset="-120"/>
                <a:ea typeface="Microsoft JhengHei" charset="-120"/>
                <a:cs typeface="Microsoft JhengHei" charset="-120"/>
              </a:rPr>
              <a:t>等，也可以使用</a:t>
            </a:r>
            <a:r>
              <a:rPr lang="en-US" altLang="zh-TW" sz="2600" dirty="0" smtClean="0">
                <a:latin typeface="Microsoft JhengHei" charset="-120"/>
                <a:ea typeface="Microsoft JhengHei" charset="-120"/>
                <a:cs typeface="Microsoft JhengHei" charset="-120"/>
              </a:rPr>
              <a:t>pip --user </a:t>
            </a:r>
            <a:r>
              <a:rPr lang="zh-TW" altLang="en-US" sz="2600" dirty="0" smtClean="0">
                <a:latin typeface="Microsoft JhengHei" charset="-120"/>
                <a:ea typeface="Microsoft JhengHei" charset="-120"/>
                <a:cs typeface="Microsoft JhengHei" charset="-120"/>
              </a:rPr>
              <a:t>將需要的</a:t>
            </a:r>
            <a:r>
              <a:rPr lang="en-US" altLang="zh-TW" sz="2600" dirty="0" smtClean="0">
                <a:latin typeface="Microsoft JhengHei" charset="-120"/>
                <a:ea typeface="Microsoft JhengHei" charset="-120"/>
                <a:cs typeface="Microsoft JhengHei" charset="-120"/>
              </a:rPr>
              <a:t>package</a:t>
            </a:r>
            <a:r>
              <a:rPr lang="zh-TW" altLang="en-US" sz="2600" dirty="0" smtClean="0">
                <a:latin typeface="Microsoft JhengHei" charset="-120"/>
                <a:ea typeface="Microsoft JhengHei" charset="-120"/>
                <a:cs typeface="Microsoft JhengHei" charset="-120"/>
              </a:rPr>
              <a:t>放在</a:t>
            </a:r>
            <a:r>
              <a:rPr lang="en-US" altLang="zh-TW" sz="2600" dirty="0" smtClean="0">
                <a:latin typeface="Microsoft JhengHei" charset="-120"/>
                <a:ea typeface="Microsoft JhengHei" charset="-120"/>
                <a:cs typeface="Microsoft JhengHei" charset="-120"/>
              </a:rPr>
              <a:t>local</a:t>
            </a:r>
            <a:r>
              <a:rPr lang="zh-TW" altLang="en-US" sz="2600" dirty="0" smtClean="0">
                <a:latin typeface="Microsoft JhengHei" charset="-120"/>
                <a:ea typeface="Microsoft JhengHei" charset="-120"/>
                <a:cs typeface="Microsoft JhengHei" charset="-120"/>
              </a:rPr>
              <a:t>端</a:t>
            </a:r>
            <a:endParaRPr lang="en-US" altLang="zh-TW" sz="2600" dirty="0" smtClean="0">
              <a:latin typeface="Microsoft JhengHei" charset="-120"/>
              <a:ea typeface="Microsoft JhengHei" charset="-120"/>
              <a:cs typeface="Microsoft JhengHei" charset="-120"/>
            </a:endParaRPr>
          </a:p>
          <a:p>
            <a:pPr marL="514350" indent="-514350">
              <a:buFont typeface="+mj-lt"/>
              <a:buAutoNum type="arabicPeriod" startAt="5"/>
            </a:pPr>
            <a:r>
              <a:rPr lang="zh-TW" altLang="en-US" sz="2600" dirty="0" smtClean="0">
                <a:latin typeface="Microsoft JhengHei" charset="-120"/>
                <a:ea typeface="Microsoft JhengHei" charset="-120"/>
                <a:cs typeface="Microsoft JhengHei" charset="-120"/>
              </a:rPr>
              <a:t>請不要在工作站跑</a:t>
            </a:r>
            <a:r>
              <a:rPr lang="en-US" altLang="zh-TW" sz="2600" dirty="0" err="1" smtClean="0">
                <a:latin typeface="Microsoft JhengHei" charset="-120"/>
                <a:ea typeface="Microsoft JhengHei" charset="-120"/>
                <a:cs typeface="Microsoft JhengHei" charset="-120"/>
              </a:rPr>
              <a:t>ipython</a:t>
            </a:r>
            <a:r>
              <a:rPr lang="zh-TW" altLang="en-US" sz="2600" dirty="0" smtClean="0">
                <a:latin typeface="Microsoft JhengHei" charset="-120"/>
                <a:ea typeface="Microsoft JhengHei" charset="-120"/>
                <a:cs typeface="Microsoft JhengHei" charset="-120"/>
              </a:rPr>
              <a:t>之類互動式的程式，會吃掉大家的資源，請直接跑</a:t>
            </a:r>
            <a:r>
              <a:rPr lang="en-US" altLang="zh-TW" sz="2600" dirty="0" smtClean="0">
                <a:latin typeface="Microsoft JhengHei" charset="-120"/>
                <a:ea typeface="Microsoft JhengHei" charset="-120"/>
                <a:cs typeface="Microsoft JhengHei" charset="-120"/>
              </a:rPr>
              <a:t>python</a:t>
            </a:r>
            <a:r>
              <a:rPr lang="zh-TW" altLang="en-US" sz="2600" dirty="0" smtClean="0">
                <a:latin typeface="Microsoft JhengHei" charset="-120"/>
                <a:ea typeface="Microsoft JhengHei" charset="-120"/>
                <a:cs typeface="Microsoft JhengHei" charset="-120"/>
              </a:rPr>
              <a:t>檔。</a:t>
            </a:r>
            <a:endParaRPr lang="en-US" altLang="zh-TW" sz="2600" dirty="0" smtClean="0">
              <a:latin typeface="Microsoft JhengHei" charset="-120"/>
              <a:ea typeface="Microsoft JhengHei" charset="-120"/>
              <a:cs typeface="Microsoft JhengHei" charset="-120"/>
            </a:endParaRPr>
          </a:p>
          <a:p>
            <a:pPr marL="514350" indent="-514350">
              <a:buFont typeface="+mj-lt"/>
              <a:buAutoNum type="arabicPeriod" startAt="5"/>
            </a:pPr>
            <a:endParaRPr lang="en-US" sz="260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8021532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612720" y="228600"/>
            <a:ext cx="8152920" cy="990360"/>
          </a:xfrm>
          <a:prstGeom prst="rect">
            <a:avLst/>
          </a:prstGeom>
        </p:spPr>
        <p:txBody>
          <a:bodyPr anchor="ctr"/>
          <a:lstStyle/>
          <a:p>
            <a:pPr>
              <a:lnSpc>
                <a:spcPct val="100000"/>
              </a:lnSpc>
            </a:pPr>
            <a:r>
              <a:rPr lang="zh-TW" altLang="en-US" sz="4400" b="1" dirty="0" smtClean="0">
                <a:solidFill>
                  <a:srgbClr val="CC4757"/>
                </a:solidFill>
                <a:latin typeface="Microsoft JhengHei" charset="-120"/>
                <a:ea typeface="Microsoft JhengHei" charset="-120"/>
                <a:cs typeface="Microsoft JhengHei" charset="-120"/>
              </a:rPr>
              <a:t>其他注意</a:t>
            </a:r>
            <a:r>
              <a:rPr lang="zh-TW" altLang="en-US" sz="4400" b="1" dirty="0">
                <a:solidFill>
                  <a:srgbClr val="CC4757"/>
                </a:solidFill>
                <a:latin typeface="Microsoft JhengHei" charset="-120"/>
                <a:ea typeface="Microsoft JhengHei" charset="-120"/>
                <a:cs typeface="Microsoft JhengHei" charset="-120"/>
              </a:rPr>
              <a:t>事項</a:t>
            </a:r>
            <a:endParaRPr dirty="0"/>
          </a:p>
        </p:txBody>
      </p:sp>
      <p:sp>
        <p:nvSpPr>
          <p:cNvPr id="363" name="TextShape 2"/>
          <p:cNvSpPr txBox="1"/>
          <p:nvPr/>
        </p:nvSpPr>
        <p:spPr>
          <a:xfrm>
            <a:off x="612720" y="1600200"/>
            <a:ext cx="8152920" cy="4614480"/>
          </a:xfrm>
          <a:prstGeom prst="rect">
            <a:avLst/>
          </a:prstGeom>
        </p:spPr>
        <p:txBody>
          <a:bodyPr/>
          <a:lstStyle/>
          <a:p>
            <a:endParaRPr dirty="0"/>
          </a:p>
          <a:p>
            <a:pPr marL="457200" indent="-457200">
              <a:lnSpc>
                <a:spcPct val="80000"/>
              </a:lnSpc>
              <a:buSzPct val="60000"/>
              <a:buFont typeface="Wingdings" pitchFamily="2" charset="2"/>
              <a:buChar char="u"/>
            </a:pPr>
            <a:r>
              <a:rPr lang="en-US" altLang="zh-TW" sz="2600" dirty="0" smtClean="0">
                <a:solidFill>
                  <a:srgbClr val="000000"/>
                </a:solidFill>
                <a:latin typeface="Microsoft JhengHei" charset="-120"/>
                <a:ea typeface="Microsoft JhengHei" charset="-120"/>
                <a:cs typeface="Microsoft JhengHei" charset="-120"/>
              </a:rPr>
              <a:t>Problems about the project:</a:t>
            </a:r>
            <a:endParaRPr lang="en-US" altLang="zh-TW" dirty="0">
              <a:latin typeface="Microsoft JhengHei" charset="-120"/>
              <a:ea typeface="Microsoft JhengHei" charset="-120"/>
              <a:cs typeface="Microsoft JhengHei" charset="-120"/>
            </a:endParaRPr>
          </a:p>
          <a:p>
            <a:pPr marL="914400" lvl="1" indent="-457200">
              <a:lnSpc>
                <a:spcPct val="80000"/>
              </a:lnSpc>
              <a:buSzPct val="60000"/>
              <a:buFont typeface="Wingdings" charset="2"/>
              <a:buChar char="q"/>
            </a:pPr>
            <a:r>
              <a:rPr lang="zh-TW" sz="2200" dirty="0" smtClean="0">
                <a:solidFill>
                  <a:srgbClr val="000000"/>
                </a:solidFill>
                <a:latin typeface="Microsoft JhengHei" charset="-120"/>
                <a:ea typeface="Microsoft JhengHei" charset="-120"/>
                <a:cs typeface="Microsoft JhengHei" charset="-120"/>
              </a:rPr>
              <a:t>Facebook </a:t>
            </a:r>
            <a:r>
              <a:rPr lang="zh-TW" sz="2200" dirty="0">
                <a:solidFill>
                  <a:srgbClr val="000000"/>
                </a:solidFill>
                <a:latin typeface="Microsoft JhengHei" charset="-120"/>
                <a:ea typeface="Microsoft JhengHei" charset="-120"/>
                <a:cs typeface="Microsoft JhengHei" charset="-120"/>
              </a:rPr>
              <a:t>Group：</a:t>
            </a:r>
            <a:r>
              <a:rPr lang="zh-TW" sz="2200" dirty="0">
                <a:solidFill>
                  <a:srgbClr val="000000"/>
                </a:solidFill>
                <a:latin typeface="Microsoft JhengHei" charset="-120"/>
                <a:ea typeface="Microsoft JhengHei" charset="-120"/>
                <a:cs typeface="Microsoft JhengHei" charset="-120"/>
                <a:hlinkClick r:id="rId2"/>
              </a:rPr>
              <a:t>數位語音</a:t>
            </a:r>
            <a:r>
              <a:rPr lang="zh-TW" sz="2200" dirty="0" smtClean="0">
                <a:solidFill>
                  <a:srgbClr val="000000"/>
                </a:solidFill>
                <a:latin typeface="Microsoft JhengHei" charset="-120"/>
                <a:ea typeface="Microsoft JhengHei" charset="-120"/>
                <a:cs typeface="Microsoft JhengHei" charset="-120"/>
                <a:hlinkClick r:id="rId2"/>
              </a:rPr>
              <a:t>專題</a:t>
            </a:r>
            <a:endParaRPr lang="en-US" altLang="zh-TW" dirty="0">
              <a:latin typeface="Microsoft JhengHei" charset="-120"/>
              <a:ea typeface="Microsoft JhengHei" charset="-120"/>
              <a:cs typeface="Microsoft JhengHei" charset="-120"/>
            </a:endParaRPr>
          </a:p>
          <a:p>
            <a:pPr marL="914400" lvl="1" indent="-457200">
              <a:lnSpc>
                <a:spcPct val="80000"/>
              </a:lnSpc>
              <a:buSzPct val="60000"/>
              <a:buFont typeface="Wingdings" charset="2"/>
              <a:buChar char="q"/>
            </a:pPr>
            <a:r>
              <a:rPr lang="en-US" altLang="zh-TW" sz="2200" dirty="0" smtClean="0">
                <a:solidFill>
                  <a:srgbClr val="000000"/>
                </a:solidFill>
                <a:latin typeface="Microsoft JhengHei" charset="-120"/>
                <a:ea typeface="Microsoft JhengHei" charset="-120"/>
                <a:cs typeface="Microsoft JhengHei" charset="-120"/>
              </a:rPr>
              <a:t>DSP Website: </a:t>
            </a:r>
            <a:r>
              <a:rPr lang="zh-TW" sz="2200" u="sng" dirty="0" smtClean="0">
                <a:solidFill>
                  <a:srgbClr val="FA7D7A"/>
                </a:solidFill>
                <a:latin typeface="Microsoft JhengHei" charset="-120"/>
                <a:ea typeface="Microsoft JhengHei" charset="-120"/>
                <a:cs typeface="Microsoft JhengHei" charset="-120"/>
                <a:hlinkClick r:id="rId3"/>
              </a:rPr>
              <a:t>http</a:t>
            </a:r>
            <a:r>
              <a:rPr lang="zh-TW" sz="2200" u="sng" dirty="0">
                <a:solidFill>
                  <a:srgbClr val="FA7D7A"/>
                </a:solidFill>
                <a:latin typeface="Microsoft JhengHei" charset="-120"/>
                <a:ea typeface="Microsoft JhengHei" charset="-120"/>
                <a:cs typeface="Microsoft JhengHei" charset="-120"/>
                <a:hlinkClick r:id="rId3"/>
              </a:rPr>
              <a:t>://speech.ee.ntu.edu.tw/</a:t>
            </a:r>
            <a:r>
              <a:rPr lang="zh-TW" sz="2200" u="sng" dirty="0" smtClean="0">
                <a:solidFill>
                  <a:srgbClr val="FA7D7A"/>
                </a:solidFill>
                <a:latin typeface="Microsoft JhengHei" charset="-120"/>
                <a:ea typeface="Microsoft JhengHei" charset="-120"/>
                <a:cs typeface="Microsoft JhengHei" charset="-120"/>
                <a:hlinkClick r:id="rId3"/>
              </a:rPr>
              <a:t>courses.htm</a:t>
            </a:r>
            <a:r>
              <a:rPr lang="en-US" altLang="zh-TW" sz="2200" u="sng" dirty="0" smtClean="0">
                <a:solidFill>
                  <a:srgbClr val="FA7D7A"/>
                </a:solidFill>
                <a:latin typeface="Microsoft JhengHei" charset="-120"/>
                <a:ea typeface="Microsoft JhengHei" charset="-120"/>
                <a:cs typeface="Microsoft JhengHei" charset="-120"/>
                <a:hlinkClick r:id="rId3"/>
              </a:rPr>
              <a:t>l</a:t>
            </a:r>
            <a:endParaRPr lang="en-US" altLang="zh-TW" sz="2200" u="sng" dirty="0" smtClean="0">
              <a:solidFill>
                <a:srgbClr val="FA7D7A"/>
              </a:solidFill>
              <a:latin typeface="Microsoft JhengHei" charset="-120"/>
              <a:ea typeface="Microsoft JhengHei" charset="-120"/>
              <a:cs typeface="Microsoft JhengHei" charset="-120"/>
            </a:endParaRPr>
          </a:p>
          <a:p>
            <a:pPr marL="914400" lvl="1" indent="-457200">
              <a:lnSpc>
                <a:spcPct val="80000"/>
              </a:lnSpc>
              <a:buSzPct val="60000"/>
              <a:buFont typeface="Wingdings" charset="2"/>
              <a:buChar char="q"/>
            </a:pPr>
            <a:r>
              <a:rPr lang="en-US" altLang="zh-TW" sz="2200" dirty="0" smtClean="0">
                <a:latin typeface="Microsoft JhengHei" charset="-120"/>
                <a:ea typeface="Microsoft JhengHei" charset="-120"/>
                <a:cs typeface="Microsoft JhengHei" charset="-120"/>
              </a:rPr>
              <a:t>Week 1 TA:  </a:t>
            </a:r>
            <a:r>
              <a:rPr lang="zh-TW" altLang="en-US" sz="2200" dirty="0" smtClean="0">
                <a:latin typeface="Microsoft JhengHei" charset="-120"/>
                <a:ea typeface="Microsoft JhengHei" charset="-120"/>
                <a:cs typeface="Microsoft JhengHei" charset="-120"/>
              </a:rPr>
              <a:t>王君璇</a:t>
            </a:r>
            <a:r>
              <a:rPr lang="en-US" altLang="zh-TW" sz="2200" dirty="0">
                <a:latin typeface="Microsoft JhengHei" charset="-120"/>
                <a:ea typeface="Microsoft JhengHei" charset="-120"/>
                <a:cs typeface="Microsoft JhengHei" charset="-120"/>
              </a:rPr>
              <a:t> </a:t>
            </a:r>
            <a:r>
              <a:rPr lang="en-US" altLang="zh-TW" sz="2200" dirty="0" smtClean="0">
                <a:latin typeface="Microsoft JhengHei" charset="-120"/>
                <a:ea typeface="Microsoft JhengHei" charset="-120"/>
                <a:cs typeface="Microsoft JhengHei" charset="-120"/>
              </a:rPr>
              <a:t>   </a:t>
            </a:r>
            <a:r>
              <a:rPr lang="en-US" altLang="zh-TW" sz="2200" dirty="0" smtClean="0">
                <a:latin typeface="Microsoft JhengHei" charset="-120"/>
                <a:ea typeface="Microsoft JhengHei" charset="-120"/>
                <a:cs typeface="Microsoft JhengHei" charset="-120"/>
                <a:hlinkClick r:id="rId4"/>
              </a:rPr>
              <a:t>r07942076@ntu.edu.tw</a:t>
            </a:r>
            <a:endParaRPr dirty="0">
              <a:latin typeface="Microsoft JhengHei" charset="-120"/>
              <a:ea typeface="Microsoft JhengHei" charset="-120"/>
              <a:cs typeface="Microsoft JhengHei" charset="-120"/>
            </a:endParaRPr>
          </a:p>
          <a:p>
            <a:endParaRPr lang="en-US" dirty="0" smtClean="0"/>
          </a:p>
          <a:p>
            <a:pPr marL="457200" indent="-457200">
              <a:lnSpc>
                <a:spcPct val="80000"/>
              </a:lnSpc>
              <a:buSzPct val="60000"/>
              <a:buFont typeface="Wingdings" pitchFamily="2" charset="2"/>
              <a:buChar char="u"/>
            </a:pPr>
            <a:r>
              <a:rPr lang="en-US" altLang="zh-TW" sz="2600" dirty="0" smtClean="0">
                <a:solidFill>
                  <a:srgbClr val="000000"/>
                </a:solidFill>
                <a:latin typeface="Microsoft JhengHei" charset="-120"/>
                <a:ea typeface="Microsoft JhengHei" charset="-120"/>
                <a:cs typeface="Microsoft JhengHei" charset="-120"/>
              </a:rPr>
              <a:t>Problems about the workstation:</a:t>
            </a:r>
            <a:endParaRPr lang="en-US" altLang="zh-TW" dirty="0">
              <a:latin typeface="Microsoft JhengHei" charset="-120"/>
              <a:ea typeface="Microsoft JhengHei" charset="-120"/>
              <a:cs typeface="Microsoft JhengHei" charset="-120"/>
            </a:endParaRPr>
          </a:p>
          <a:p>
            <a:pPr marL="914400" lvl="1" indent="-457200">
              <a:lnSpc>
                <a:spcPct val="80000"/>
              </a:lnSpc>
              <a:buSzPct val="60000"/>
              <a:buFont typeface="Wingdings" charset="2"/>
              <a:buChar char="q"/>
            </a:pPr>
            <a:r>
              <a:rPr lang="en-US" altLang="zh-TW" sz="2200" dirty="0">
                <a:solidFill>
                  <a:srgbClr val="000000"/>
                </a:solidFill>
                <a:latin typeface="Microsoft JhengHei" charset="-120"/>
                <a:ea typeface="Microsoft JhengHei" charset="-120"/>
                <a:cs typeface="Microsoft JhengHei" charset="-120"/>
              </a:rPr>
              <a:t>Facebook Group</a:t>
            </a:r>
            <a:r>
              <a:rPr lang="zh-TW" altLang="en-US" sz="2200" dirty="0">
                <a:solidFill>
                  <a:srgbClr val="000000"/>
                </a:solidFill>
                <a:latin typeface="Microsoft JhengHei" charset="-120"/>
                <a:ea typeface="Microsoft JhengHei" charset="-120"/>
                <a:cs typeface="Microsoft JhengHei" charset="-120"/>
              </a:rPr>
              <a:t>：</a:t>
            </a:r>
            <a:r>
              <a:rPr lang="zh-TW" altLang="en-US" sz="2200" dirty="0">
                <a:solidFill>
                  <a:srgbClr val="000000"/>
                </a:solidFill>
                <a:latin typeface="Microsoft JhengHei" charset="-120"/>
                <a:ea typeface="Microsoft JhengHei" charset="-120"/>
                <a:cs typeface="Microsoft JhengHei" charset="-120"/>
                <a:hlinkClick r:id="rId2"/>
              </a:rPr>
              <a:t>數位語音專題</a:t>
            </a:r>
            <a:endParaRPr lang="en-US" altLang="zh-TW" dirty="0">
              <a:latin typeface="Microsoft JhengHei" charset="-120"/>
              <a:ea typeface="Microsoft JhengHei" charset="-120"/>
              <a:cs typeface="Microsoft JhengHei" charset="-120"/>
            </a:endParaRPr>
          </a:p>
          <a:p>
            <a:pPr marL="914400" lvl="1" indent="-457200">
              <a:lnSpc>
                <a:spcPct val="80000"/>
              </a:lnSpc>
              <a:buSzPct val="60000"/>
              <a:buFont typeface="Wingdings" charset="2"/>
              <a:buChar char="q"/>
            </a:pPr>
            <a:r>
              <a:rPr lang="en-US" altLang="zh-TW" sz="2200" dirty="0" smtClean="0">
                <a:latin typeface="Microsoft JhengHei" charset="-120"/>
                <a:ea typeface="Microsoft JhengHei" charset="-120"/>
                <a:cs typeface="Microsoft JhengHei" charset="-120"/>
              </a:rPr>
              <a:t>Workstation </a:t>
            </a:r>
            <a:r>
              <a:rPr lang="en-US" altLang="zh-TW" sz="2200" dirty="0">
                <a:latin typeface="Microsoft JhengHei" charset="-120"/>
                <a:ea typeface="Microsoft JhengHei" charset="-120"/>
                <a:cs typeface="Microsoft JhengHei" charset="-120"/>
              </a:rPr>
              <a:t>TA:  </a:t>
            </a:r>
            <a:r>
              <a:rPr lang="zh-TW" altLang="en-US" sz="2200" dirty="0">
                <a:latin typeface="Microsoft JhengHei" charset="-120"/>
                <a:ea typeface="Microsoft JhengHei" charset="-120"/>
                <a:cs typeface="Microsoft JhengHei" charset="-120"/>
              </a:rPr>
              <a:t>王君璇</a:t>
            </a:r>
            <a:r>
              <a:rPr lang="en-US" altLang="zh-TW" sz="2200" dirty="0">
                <a:latin typeface="Microsoft JhengHei" charset="-120"/>
                <a:ea typeface="Microsoft JhengHei" charset="-120"/>
                <a:cs typeface="Microsoft JhengHei" charset="-120"/>
              </a:rPr>
              <a:t>    </a:t>
            </a:r>
            <a:r>
              <a:rPr lang="en-US" altLang="zh-TW" sz="2200" dirty="0" smtClean="0">
                <a:latin typeface="Microsoft JhengHei" charset="-120"/>
                <a:ea typeface="Microsoft JhengHei" charset="-120"/>
                <a:cs typeface="Microsoft JhengHei" charset="-120"/>
                <a:hlinkClick r:id="rId4"/>
              </a:rPr>
              <a:t>r07942076@ntu.edu.tw</a:t>
            </a:r>
            <a:endParaRPr lang="en-US" dirty="0">
              <a:latin typeface="Microsoft JhengHei" charset="-120"/>
              <a:ea typeface="Microsoft JhengHei" charset="-120"/>
              <a:cs typeface="Microsoft JhengHei" charset="-120"/>
            </a:endParaRPr>
          </a:p>
        </p:txBody>
      </p:sp>
      <p:sp>
        <p:nvSpPr>
          <p:cNvPr id="364" name="TextShape 3"/>
          <p:cNvSpPr txBox="1"/>
          <p:nvPr/>
        </p:nvSpPr>
        <p:spPr>
          <a:xfrm>
            <a:off x="0" y="1271520"/>
            <a:ext cx="533160" cy="244080"/>
          </a:xfrm>
          <a:prstGeom prst="rect">
            <a:avLst/>
          </a:prstGeom>
        </p:spPr>
        <p:txBody>
          <a:bodyPr anchor="ctr"/>
          <a:lstStyle/>
          <a:p>
            <a:pPr>
              <a:lnSpc>
                <a:spcPct val="80000"/>
              </a:lnSpc>
            </a:pPr>
            <a:fld id="{72C1C7E6-2862-4187-BC75-F115326A3D38}" type="slidenum">
              <a:rPr lang="en-US" sz="1200" b="1">
                <a:solidFill>
                  <a:srgbClr val="FFFFFF"/>
                </a:solidFill>
                <a:latin typeface="Arial"/>
                <a:ea typeface="新細明體"/>
              </a:rPr>
              <a:t>43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612720" y="228600"/>
            <a:ext cx="8152920" cy="990360"/>
          </a:xfrm>
          <a:prstGeom prst="rect">
            <a:avLst/>
          </a:prstGeom>
        </p:spPr>
        <p:txBody>
          <a:bodyPr anchor="ctr"/>
          <a:lstStyle/>
          <a:p>
            <a:pPr>
              <a:lnSpc>
                <a:spcPct val="100000"/>
              </a:lnSpc>
            </a:pPr>
            <a:r>
              <a:rPr lang="zh-TW" altLang="en-US" sz="4400" b="1" dirty="0" smtClean="0">
                <a:solidFill>
                  <a:srgbClr val="CC4757"/>
                </a:solidFill>
                <a:latin typeface="Microsoft JhengHei" charset="-120"/>
                <a:ea typeface="Microsoft JhengHei" charset="-120"/>
                <a:cs typeface="Microsoft JhengHei" charset="-120"/>
              </a:rPr>
              <a:t>其他注意</a:t>
            </a:r>
            <a:r>
              <a:rPr lang="zh-TW" altLang="en-US" sz="4400" b="1" dirty="0">
                <a:solidFill>
                  <a:srgbClr val="CC4757"/>
                </a:solidFill>
                <a:latin typeface="Microsoft JhengHei" charset="-120"/>
                <a:ea typeface="Microsoft JhengHei" charset="-120"/>
                <a:cs typeface="Microsoft JhengHei" charset="-120"/>
              </a:rPr>
              <a:t>事項</a:t>
            </a:r>
            <a:endParaRPr dirty="0"/>
          </a:p>
        </p:txBody>
      </p:sp>
      <p:sp>
        <p:nvSpPr>
          <p:cNvPr id="363" name="TextShape 2"/>
          <p:cNvSpPr txBox="1"/>
          <p:nvPr/>
        </p:nvSpPr>
        <p:spPr>
          <a:xfrm>
            <a:off x="612720" y="1600200"/>
            <a:ext cx="8152920" cy="4614480"/>
          </a:xfrm>
          <a:prstGeom prst="rect">
            <a:avLst/>
          </a:prstGeom>
        </p:spPr>
        <p:txBody>
          <a:bodyPr/>
          <a:lstStyle/>
          <a:p>
            <a:pPr marL="457200" indent="-457200">
              <a:lnSpc>
                <a:spcPct val="80000"/>
              </a:lnSpc>
              <a:buSzPct val="60000"/>
              <a:buFont typeface="Wingdings" pitchFamily="2" charset="2"/>
              <a:buChar char="u"/>
            </a:pPr>
            <a:endParaRPr lang="en-US" altLang="zh-TW" sz="2600" dirty="0" smtClean="0">
              <a:solidFill>
                <a:srgbClr val="000000"/>
              </a:solidFill>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r>
              <a:rPr lang="zh-TW" altLang="en-US" sz="2600" dirty="0" smtClean="0">
                <a:solidFill>
                  <a:srgbClr val="000000"/>
                </a:solidFill>
                <a:latin typeface="Microsoft JhengHei" charset="-120"/>
                <a:ea typeface="Microsoft JhengHei" charset="-120"/>
                <a:cs typeface="Microsoft JhengHei" charset="-120"/>
              </a:rPr>
              <a:t>請大家</a:t>
            </a:r>
            <a:r>
              <a:rPr lang="zh-TW" altLang="en-US" sz="2600" dirty="0" smtClean="0">
                <a:solidFill>
                  <a:srgbClr val="FF0000"/>
                </a:solidFill>
                <a:latin typeface="Microsoft JhengHei" charset="-120"/>
                <a:ea typeface="Microsoft JhengHei" charset="-120"/>
                <a:cs typeface="Microsoft JhengHei" charset="-120"/>
              </a:rPr>
              <a:t>務必</a:t>
            </a:r>
            <a:r>
              <a:rPr lang="zh-TW" altLang="en-US" sz="2600" dirty="0" smtClean="0">
                <a:solidFill>
                  <a:srgbClr val="000000"/>
                </a:solidFill>
                <a:latin typeface="Microsoft JhengHei" charset="-120"/>
                <a:ea typeface="Microsoft JhengHei" charset="-120"/>
                <a:cs typeface="Microsoft JhengHei" charset="-120"/>
              </a:rPr>
              <a:t>至以下網址填入自己個人資料</a:t>
            </a:r>
            <a:r>
              <a:rPr lang="zh-TW" altLang="en-US" sz="2600" dirty="0" smtClean="0">
                <a:solidFill>
                  <a:srgbClr val="000000"/>
                </a:solidFill>
                <a:latin typeface="Microsoft JhengHei" charset="-120"/>
                <a:ea typeface="Microsoft JhengHei" charset="-120"/>
                <a:cs typeface="Microsoft JhengHei" charset="-120"/>
              </a:rPr>
              <a:t>：</a:t>
            </a:r>
            <a:r>
              <a:rPr lang="en-US" sz="2800" dirty="0" err="1" smtClean="0">
                <a:hlinkClick r:id="rId2" action="ppaction://hlinkfile"/>
              </a:rPr>
              <a:t>goo.gl</a:t>
            </a:r>
            <a:r>
              <a:rPr lang="en-US" sz="2800" dirty="0" smtClean="0">
                <a:hlinkClick r:id="rId2" action="ppaction://hlinkfile"/>
              </a:rPr>
              <a:t>/</a:t>
            </a:r>
            <a:r>
              <a:rPr lang="en-US" sz="2800" dirty="0" err="1" smtClean="0">
                <a:hlinkClick r:id="rId2" action="ppaction://hlinkfile"/>
              </a:rPr>
              <a:t>omzAgj</a:t>
            </a:r>
            <a:endParaRPr lang="en-US" altLang="zh-TW" sz="2600" dirty="0" smtClean="0">
              <a:solidFill>
                <a:srgbClr val="000000"/>
              </a:solidFill>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solidFill>
                <a:srgbClr val="000000"/>
              </a:solidFill>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endParaRPr lang="en-US" altLang="zh-TW" sz="2600" dirty="0" smtClean="0">
              <a:latin typeface="Microsoft JhengHei" charset="-120"/>
              <a:ea typeface="Microsoft JhengHei" charset="-120"/>
              <a:cs typeface="Microsoft JhengHei" charset="-120"/>
            </a:endParaRPr>
          </a:p>
          <a:p>
            <a:pPr marL="457200" indent="-457200">
              <a:lnSpc>
                <a:spcPct val="80000"/>
              </a:lnSpc>
              <a:buSzPct val="60000"/>
              <a:buFont typeface="Wingdings" pitchFamily="2" charset="2"/>
              <a:buChar char="u"/>
            </a:pPr>
            <a:r>
              <a:rPr lang="zh-TW" altLang="en-US" sz="2600" dirty="0" smtClean="0">
                <a:solidFill>
                  <a:srgbClr val="000000"/>
                </a:solidFill>
                <a:latin typeface="Microsoft JhengHei" charset="-120"/>
                <a:ea typeface="Microsoft JhengHei" charset="-120"/>
                <a:cs typeface="Microsoft JhengHei" charset="-120"/>
              </a:rPr>
              <a:t>所有公告會同時公告於</a:t>
            </a:r>
            <a:r>
              <a:rPr lang="en-US" altLang="zh-TW" sz="2600" dirty="0" smtClean="0">
                <a:solidFill>
                  <a:srgbClr val="000000"/>
                </a:solidFill>
                <a:latin typeface="Microsoft JhengHei" charset="-120"/>
                <a:ea typeface="Microsoft JhengHei" charset="-120"/>
                <a:cs typeface="Microsoft JhengHei" charset="-120"/>
              </a:rPr>
              <a:t>fb</a:t>
            </a:r>
            <a:r>
              <a:rPr lang="zh-TW" altLang="en-US" sz="2600" dirty="0" smtClean="0">
                <a:solidFill>
                  <a:srgbClr val="000000"/>
                </a:solidFill>
                <a:latin typeface="Microsoft JhengHei" charset="-120"/>
                <a:ea typeface="Microsoft JhengHei" charset="-120"/>
                <a:cs typeface="Microsoft JhengHei" charset="-120"/>
              </a:rPr>
              <a:t>社團和寄信給各位。</a:t>
            </a:r>
            <a:endParaRPr lang="en-US" altLang="zh-TW" sz="2600" dirty="0" smtClean="0">
              <a:solidFill>
                <a:srgbClr val="000000"/>
              </a:solidFill>
              <a:latin typeface="Microsoft JhengHei" charset="-120"/>
              <a:ea typeface="Microsoft JhengHei" charset="-120"/>
              <a:cs typeface="Microsoft JhengHei" charset="-120"/>
            </a:endParaRPr>
          </a:p>
        </p:txBody>
      </p:sp>
      <p:sp>
        <p:nvSpPr>
          <p:cNvPr id="364" name="TextShape 3"/>
          <p:cNvSpPr txBox="1"/>
          <p:nvPr/>
        </p:nvSpPr>
        <p:spPr>
          <a:xfrm>
            <a:off x="0" y="1271520"/>
            <a:ext cx="533160" cy="244080"/>
          </a:xfrm>
          <a:prstGeom prst="rect">
            <a:avLst/>
          </a:prstGeom>
        </p:spPr>
        <p:txBody>
          <a:bodyPr anchor="ctr"/>
          <a:lstStyle/>
          <a:p>
            <a:pPr>
              <a:lnSpc>
                <a:spcPct val="80000"/>
              </a:lnSpc>
            </a:pPr>
            <a:fld id="{72C1C7E6-2862-4187-BC75-F115326A3D38}" type="slidenum">
              <a:rPr lang="en-US" sz="1200" b="1">
                <a:solidFill>
                  <a:srgbClr val="FFFFFF"/>
                </a:solidFill>
                <a:latin typeface="Arial"/>
                <a:ea typeface="新細明體"/>
              </a:rPr>
              <a:t>44</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636912"/>
            <a:ext cx="2736304" cy="2736304"/>
          </a:xfrm>
          <a:prstGeom prst="rect">
            <a:avLst/>
          </a:prstGeom>
        </p:spPr>
      </p:pic>
    </p:spTree>
    <p:extLst>
      <p:ext uri="{BB962C8B-B14F-4D97-AF65-F5344CB8AC3E}">
        <p14:creationId xmlns:p14="http://schemas.microsoft.com/office/powerpoint/2010/main" val="1003251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zh-TW" altLang="en-US" sz="4400" b="1" kern="1200" dirty="0" smtClean="0">
                <a:solidFill>
                  <a:srgbClr val="CC4757"/>
                </a:solidFill>
                <a:latin typeface="Microsoft JhengHei" charset="-120"/>
                <a:ea typeface="Microsoft JhengHei" charset="-120"/>
                <a:cs typeface="Microsoft JhengHei" charset="-120"/>
              </a:rPr>
              <a:t>語音辨識系統</a:t>
            </a:r>
            <a:endParaRPr lang="en-US" sz="4400" b="1" kern="1200" dirty="0">
              <a:solidFill>
                <a:srgbClr val="CC4757"/>
              </a:solidFill>
              <a:latin typeface="Microsoft JhengHei" charset="-120"/>
              <a:ea typeface="Microsoft JhengHei" charset="-120"/>
              <a:cs typeface="Microsoft JhengHei" charset="-120"/>
            </a:endParaRPr>
          </a:p>
        </p:txBody>
      </p:sp>
      <p:sp>
        <p:nvSpPr>
          <p:cNvPr id="31" name="CustomShape 2"/>
          <p:cNvSpPr/>
          <p:nvPr/>
        </p:nvSpPr>
        <p:spPr>
          <a:xfrm>
            <a:off x="1886040" y="2565248"/>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smtClean="0">
                <a:solidFill>
                  <a:srgbClr val="000000"/>
                </a:solidFill>
                <a:latin typeface="Microsoft JhengHei" charset="-120"/>
                <a:ea typeface="Microsoft JhengHei" charset="-120"/>
                <a:cs typeface="Microsoft JhengHei" charset="-120"/>
              </a:rPr>
              <a:t>Front-end</a:t>
            </a:r>
            <a:r>
              <a:rPr lang="en-US" dirty="0">
                <a:latin typeface="Microsoft JhengHei" charset="-120"/>
                <a:ea typeface="Microsoft JhengHei" charset="-120"/>
                <a:cs typeface="Microsoft JhengHei" charset="-120"/>
              </a:rPr>
              <a:t> </a:t>
            </a:r>
            <a:r>
              <a:rPr lang="en-US" sz="1300" b="1" smtClean="0">
                <a:solidFill>
                  <a:srgbClr val="000000"/>
                </a:solidFill>
                <a:latin typeface="Microsoft JhengHei" charset="-120"/>
                <a:ea typeface="Microsoft JhengHei" charset="-120"/>
                <a:cs typeface="Microsoft JhengHei" charset="-120"/>
              </a:rPr>
              <a:t>Signal </a:t>
            </a:r>
            <a:endParaRPr lang="en-US" sz="1300" b="1" dirty="0" smtClean="0">
              <a:solidFill>
                <a:srgbClr val="000000"/>
              </a:solidFill>
              <a:latin typeface="Microsoft JhengHei" charset="-120"/>
              <a:ea typeface="Microsoft JhengHei" charset="-120"/>
              <a:cs typeface="Microsoft JhengHei" charset="-120"/>
            </a:endParaRPr>
          </a:p>
          <a:p>
            <a:pPr algn="ctr">
              <a:lnSpc>
                <a:spcPct val="100000"/>
              </a:lnSpc>
            </a:pPr>
            <a:r>
              <a:rPr lang="en-US" sz="1300" b="1" dirty="0" smtClean="0">
                <a:solidFill>
                  <a:srgbClr val="000000"/>
                </a:solidFill>
                <a:latin typeface="Microsoft JhengHei" charset="-120"/>
                <a:ea typeface="Microsoft JhengHei" charset="-120"/>
                <a:cs typeface="Microsoft JhengHei" charset="-120"/>
              </a:rPr>
              <a:t>Processing</a:t>
            </a:r>
            <a:endParaRPr dirty="0">
              <a:latin typeface="Microsoft JhengHei" charset="-120"/>
              <a:ea typeface="Microsoft JhengHei" charset="-120"/>
              <a:cs typeface="Microsoft JhengHei" charset="-120"/>
            </a:endParaRPr>
          </a:p>
        </p:txBody>
      </p:sp>
      <p:sp>
        <p:nvSpPr>
          <p:cNvPr id="32" name="Line 3"/>
          <p:cNvSpPr/>
          <p:nvPr/>
        </p:nvSpPr>
        <p:spPr>
          <a:xfrm>
            <a:off x="1540800" y="2866568"/>
            <a:ext cx="344880" cy="0"/>
          </a:xfrm>
          <a:prstGeom prst="line">
            <a:avLst/>
          </a:prstGeom>
          <a:ln w="12600">
            <a:solidFill>
              <a:srgbClr val="000000"/>
            </a:solidFill>
            <a:round/>
            <a:tailEnd type="stealth" w="med" len="lg"/>
          </a:ln>
        </p:spPr>
      </p:sp>
      <p:sp>
        <p:nvSpPr>
          <p:cNvPr id="33" name="Line 4"/>
          <p:cNvSpPr/>
          <p:nvPr/>
        </p:nvSpPr>
        <p:spPr>
          <a:xfrm>
            <a:off x="3419872" y="2909408"/>
            <a:ext cx="770040" cy="0"/>
          </a:xfrm>
          <a:prstGeom prst="line">
            <a:avLst/>
          </a:prstGeom>
          <a:ln w="12600">
            <a:solidFill>
              <a:srgbClr val="000000"/>
            </a:solidFill>
            <a:round/>
            <a:tailEnd type="stealth" w="med" len="lg"/>
          </a:ln>
        </p:spPr>
        <p:txBody>
          <a:bodyPr/>
          <a:lstStyle/>
          <a:p>
            <a:endParaRPr lang="en-US" dirty="0"/>
          </a:p>
        </p:txBody>
      </p:sp>
      <p:sp>
        <p:nvSpPr>
          <p:cNvPr id="34" name="Line 5"/>
          <p:cNvSpPr/>
          <p:nvPr/>
        </p:nvSpPr>
        <p:spPr>
          <a:xfrm>
            <a:off x="5758200" y="2907968"/>
            <a:ext cx="1209600" cy="0"/>
          </a:xfrm>
          <a:prstGeom prst="line">
            <a:avLst/>
          </a:prstGeom>
          <a:ln w="12600">
            <a:solidFill>
              <a:srgbClr val="000000"/>
            </a:solidFill>
            <a:round/>
            <a:tailEnd type="stealth" w="med" len="lg"/>
          </a:ln>
        </p:spPr>
        <p:txBody>
          <a:bodyPr/>
          <a:lstStyle/>
          <a:p>
            <a:endParaRPr lang="en-US" dirty="0"/>
          </a:p>
        </p:txBody>
      </p:sp>
      <p:pic>
        <p:nvPicPr>
          <p:cNvPr id="36" name="Picture 11"/>
          <p:cNvPicPr/>
          <p:nvPr/>
        </p:nvPicPr>
        <p:blipFill>
          <a:blip r:embed="rId3"/>
          <a:srcRect r="50370"/>
          <a:stretch>
            <a:fillRect/>
          </a:stretch>
        </p:blipFill>
        <p:spPr>
          <a:xfrm>
            <a:off x="611560" y="2755688"/>
            <a:ext cx="942840" cy="221760"/>
          </a:xfrm>
          <a:prstGeom prst="rect">
            <a:avLst/>
          </a:prstGeom>
          <a:ln>
            <a:noFill/>
          </a:ln>
        </p:spPr>
      </p:pic>
      <p:sp>
        <p:nvSpPr>
          <p:cNvPr id="37" name="CustomShape 7"/>
          <p:cNvSpPr/>
          <p:nvPr/>
        </p:nvSpPr>
        <p:spPr>
          <a:xfrm>
            <a:off x="3371400" y="3555080"/>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dirty="0">
                <a:solidFill>
                  <a:srgbClr val="000000"/>
                </a:solidFill>
                <a:latin typeface="Microsoft JhengHei" charset="-120"/>
                <a:ea typeface="Microsoft JhengHei" charset="-120"/>
                <a:cs typeface="Microsoft JhengHei" charset="-120"/>
              </a:rPr>
              <a:t>Acoustic</a:t>
            </a:r>
          </a:p>
          <a:p>
            <a:pPr algn="ctr"/>
            <a:r>
              <a:rPr lang="en-US" sz="1300" b="1" dirty="0">
                <a:solidFill>
                  <a:srgbClr val="000000"/>
                </a:solidFill>
                <a:latin typeface="Microsoft JhengHei" charset="-120"/>
                <a:ea typeface="Microsoft JhengHei" charset="-120"/>
                <a:cs typeface="Microsoft JhengHei" charset="-120"/>
              </a:rPr>
              <a:t>Model</a:t>
            </a:r>
          </a:p>
        </p:txBody>
      </p:sp>
      <p:sp>
        <p:nvSpPr>
          <p:cNvPr id="38" name="CustomShape 8"/>
          <p:cNvSpPr/>
          <p:nvPr/>
        </p:nvSpPr>
        <p:spPr>
          <a:xfrm>
            <a:off x="4426920" y="3517808"/>
            <a:ext cx="846720" cy="761760"/>
          </a:xfrm>
          <a:prstGeom prst="can">
            <a:avLst>
              <a:gd name="adj" fmla="val 25000"/>
            </a:avLst>
          </a:prstGeom>
          <a:solidFill>
            <a:srgbClr val="CCECFF"/>
          </a:solidFill>
          <a:ln w="9360">
            <a:solidFill>
              <a:srgbClr val="000000"/>
            </a:solidFill>
            <a:round/>
          </a:ln>
        </p:spPr>
      </p:sp>
      <p:sp>
        <p:nvSpPr>
          <p:cNvPr id="39" name="CustomShape 9"/>
          <p:cNvSpPr/>
          <p:nvPr/>
        </p:nvSpPr>
        <p:spPr>
          <a:xfrm>
            <a:off x="4509720" y="3860000"/>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Lexicon</a:t>
            </a:r>
            <a:endParaRPr dirty="0">
              <a:latin typeface="Microsoft JhengHei" charset="-120"/>
              <a:ea typeface="Microsoft JhengHei" charset="-120"/>
              <a:cs typeface="Microsoft JhengHei" charset="-120"/>
            </a:endParaRPr>
          </a:p>
        </p:txBody>
      </p:sp>
      <p:sp>
        <p:nvSpPr>
          <p:cNvPr id="40" name="Line 10"/>
          <p:cNvSpPr/>
          <p:nvPr/>
        </p:nvSpPr>
        <p:spPr>
          <a:xfrm flipV="1">
            <a:off x="4845600" y="3234848"/>
            <a:ext cx="0" cy="381240"/>
          </a:xfrm>
          <a:prstGeom prst="line">
            <a:avLst/>
          </a:prstGeom>
          <a:ln w="12600">
            <a:solidFill>
              <a:srgbClr val="000000"/>
            </a:solidFill>
            <a:round/>
            <a:tailEnd type="stealth" w="med" len="lg"/>
          </a:ln>
        </p:spPr>
      </p:sp>
      <p:sp>
        <p:nvSpPr>
          <p:cNvPr id="42" name="CustomShape 12"/>
          <p:cNvSpPr/>
          <p:nvPr/>
        </p:nvSpPr>
        <p:spPr>
          <a:xfrm>
            <a:off x="3461712" y="2420888"/>
            <a:ext cx="678240" cy="47268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Feature</a:t>
            </a:r>
          </a:p>
          <a:p>
            <a:pPr algn="ctr">
              <a:lnSpc>
                <a:spcPct val="50000"/>
              </a:lnSpc>
            </a:pP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Vectors</a:t>
            </a:r>
            <a:endParaRPr dirty="0">
              <a:latin typeface="Microsoft JhengHei" charset="-120"/>
              <a:ea typeface="Microsoft JhengHei" charset="-120"/>
              <a:cs typeface="Microsoft JhengHei" charset="-120"/>
            </a:endParaRPr>
          </a:p>
        </p:txBody>
      </p:sp>
      <p:sp>
        <p:nvSpPr>
          <p:cNvPr id="43" name="CustomShape 13"/>
          <p:cNvSpPr/>
          <p:nvPr/>
        </p:nvSpPr>
        <p:spPr>
          <a:xfrm>
            <a:off x="4222240" y="2503328"/>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44" name="CustomShape 14"/>
          <p:cNvSpPr/>
          <p:nvPr/>
        </p:nvSpPr>
        <p:spPr>
          <a:xfrm>
            <a:off x="6084168" y="2420888"/>
            <a:ext cx="747000" cy="48204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Output</a:t>
            </a:r>
          </a:p>
          <a:p>
            <a:pPr algn="ctr">
              <a:lnSpc>
                <a:spcPct val="50000"/>
              </a:lnSpc>
            </a:pPr>
            <a:r>
              <a:rPr lang="en-US" sz="1300" b="1" dirty="0" smtClean="0">
                <a:solidFill>
                  <a:srgbClr val="000000"/>
                </a:solidFill>
                <a:latin typeface="Microsoft JhengHei" charset="-120"/>
                <a:ea typeface="Microsoft JhengHei" charset="-120"/>
                <a:cs typeface="Microsoft JhengHei" charset="-120"/>
              </a:rPr>
              <a:t> </a:t>
            </a: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Sentence</a:t>
            </a:r>
            <a:endParaRPr dirty="0">
              <a:latin typeface="Microsoft JhengHei" charset="-120"/>
              <a:ea typeface="Microsoft JhengHei" charset="-120"/>
              <a:cs typeface="Microsoft JhengHei" charset="-120"/>
            </a:endParaRPr>
          </a:p>
        </p:txBody>
      </p:sp>
      <p:sp>
        <p:nvSpPr>
          <p:cNvPr id="45" name="CustomShape 15"/>
          <p:cNvSpPr/>
          <p:nvPr/>
        </p:nvSpPr>
        <p:spPr>
          <a:xfrm>
            <a:off x="1056600" y="3553280"/>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Speech</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46" name="CustomShape 16"/>
          <p:cNvSpPr/>
          <p:nvPr/>
        </p:nvSpPr>
        <p:spPr>
          <a:xfrm>
            <a:off x="2216520" y="3551840"/>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Acoustic</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Training</a:t>
            </a:r>
            <a:endParaRPr dirty="0">
              <a:latin typeface="Microsoft JhengHei" charset="-120"/>
              <a:ea typeface="Microsoft JhengHei" charset="-120"/>
              <a:cs typeface="Microsoft JhengHei" charset="-120"/>
            </a:endParaRPr>
          </a:p>
        </p:txBody>
      </p:sp>
      <p:sp>
        <p:nvSpPr>
          <p:cNvPr id="47" name="Line 17"/>
          <p:cNvSpPr/>
          <p:nvPr/>
        </p:nvSpPr>
        <p:spPr>
          <a:xfrm>
            <a:off x="1908360" y="3822368"/>
            <a:ext cx="307800" cy="0"/>
          </a:xfrm>
          <a:prstGeom prst="line">
            <a:avLst/>
          </a:prstGeom>
          <a:ln w="9360">
            <a:solidFill>
              <a:srgbClr val="000000"/>
            </a:solidFill>
            <a:round/>
            <a:tailEnd type="stealth" w="lg" len="lg"/>
          </a:ln>
        </p:spPr>
      </p:sp>
      <p:sp>
        <p:nvSpPr>
          <p:cNvPr id="48" name="Line 18"/>
          <p:cNvSpPr/>
          <p:nvPr/>
        </p:nvSpPr>
        <p:spPr>
          <a:xfrm>
            <a:off x="3063240" y="3822368"/>
            <a:ext cx="308160" cy="0"/>
          </a:xfrm>
          <a:prstGeom prst="line">
            <a:avLst/>
          </a:prstGeom>
          <a:ln w="9360">
            <a:solidFill>
              <a:srgbClr val="000000"/>
            </a:solidFill>
            <a:round/>
            <a:tailEnd type="stealth" w="lg" len="lg"/>
          </a:ln>
        </p:spPr>
      </p:sp>
      <p:sp>
        <p:nvSpPr>
          <p:cNvPr id="49" name="CustomShape 19"/>
          <p:cNvSpPr/>
          <p:nvPr/>
        </p:nvSpPr>
        <p:spPr>
          <a:xfrm>
            <a:off x="6660000" y="3517808"/>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Construction</a:t>
            </a:r>
            <a:endParaRPr dirty="0">
              <a:latin typeface="Microsoft JhengHei" charset="-120"/>
              <a:ea typeface="Microsoft JhengHei" charset="-120"/>
              <a:cs typeface="Microsoft JhengHei" charset="-120"/>
            </a:endParaRPr>
          </a:p>
        </p:txBody>
      </p:sp>
      <p:sp>
        <p:nvSpPr>
          <p:cNvPr id="50" name="CustomShape 20"/>
          <p:cNvSpPr/>
          <p:nvPr/>
        </p:nvSpPr>
        <p:spPr>
          <a:xfrm>
            <a:off x="8084280" y="3517808"/>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Text</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57" name="Line 27"/>
          <p:cNvSpPr/>
          <p:nvPr/>
        </p:nvSpPr>
        <p:spPr>
          <a:xfrm flipH="1">
            <a:off x="6351840" y="3822368"/>
            <a:ext cx="307800" cy="0"/>
          </a:xfrm>
          <a:prstGeom prst="line">
            <a:avLst/>
          </a:prstGeom>
          <a:ln w="9360">
            <a:solidFill>
              <a:srgbClr val="000000"/>
            </a:solidFill>
            <a:round/>
            <a:tailEnd type="stealth" w="lg" len="lg"/>
          </a:ln>
        </p:spPr>
      </p:sp>
      <p:sp>
        <p:nvSpPr>
          <p:cNvPr id="58" name="Line 28"/>
          <p:cNvSpPr/>
          <p:nvPr/>
        </p:nvSpPr>
        <p:spPr>
          <a:xfrm flipH="1">
            <a:off x="7731180" y="3822368"/>
            <a:ext cx="307800" cy="0"/>
          </a:xfrm>
          <a:prstGeom prst="line">
            <a:avLst/>
          </a:prstGeom>
          <a:ln w="9360">
            <a:solidFill>
              <a:srgbClr val="000000"/>
            </a:solidFill>
            <a:round/>
            <a:tailEnd type="stealth" w="lg" len="lg"/>
          </a:ln>
        </p:spPr>
        <p:txBody>
          <a:bodyPr/>
          <a:lstStyle/>
          <a:p>
            <a:endParaRPr lang="en-US"/>
          </a:p>
        </p:txBody>
      </p:sp>
      <p:sp>
        <p:nvSpPr>
          <p:cNvPr id="59" name="CustomShape 29"/>
          <p:cNvSpPr/>
          <p:nvPr/>
        </p:nvSpPr>
        <p:spPr>
          <a:xfrm>
            <a:off x="5472720" y="3500168"/>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p:txBody>
      </p:sp>
      <p:sp>
        <p:nvSpPr>
          <p:cNvPr id="61" name="CustomShape 31"/>
          <p:cNvSpPr/>
          <p:nvPr/>
        </p:nvSpPr>
        <p:spPr>
          <a:xfrm>
            <a:off x="611560" y="2455808"/>
            <a:ext cx="1154520" cy="274320"/>
          </a:xfrm>
          <a:prstGeom prst="rect">
            <a:avLst/>
          </a:prstGeom>
          <a:noFill/>
          <a:ln>
            <a:noFill/>
          </a:ln>
        </p:spPr>
        <p:txBody>
          <a:bodyPr wrap="none" lIns="92160" tIns="46080" rIns="92160" bIns="46080" anchor="ctr"/>
          <a:lstStyle/>
          <a:p>
            <a:pPr>
              <a:lnSpc>
                <a:spcPct val="100000"/>
              </a:lnSpc>
            </a:pPr>
            <a:r>
              <a:rPr lang="en-US" sz="1200" b="1" dirty="0">
                <a:solidFill>
                  <a:srgbClr val="000000"/>
                </a:solidFill>
                <a:latin typeface="Microsoft JhengHei" charset="-120"/>
                <a:ea typeface="Microsoft JhengHei" charset="-120"/>
                <a:cs typeface="Microsoft JhengHei" charset="-120"/>
              </a:rPr>
              <a:t>Input Speech</a:t>
            </a:r>
            <a:endParaRPr dirty="0">
              <a:latin typeface="Microsoft JhengHei" charset="-120"/>
              <a:ea typeface="Microsoft JhengHei" charset="-120"/>
              <a:cs typeface="Microsoft JhengHei" charset="-120"/>
            </a:endParaRPr>
          </a:p>
        </p:txBody>
      </p:sp>
      <p:pic>
        <p:nvPicPr>
          <p:cNvPr id="64" name="圖片 265"/>
          <p:cNvPicPr/>
          <p:nvPr/>
        </p:nvPicPr>
        <p:blipFill>
          <a:blip r:embed="rId4"/>
          <a:stretch>
            <a:fillRect/>
          </a:stretch>
        </p:blipFill>
        <p:spPr>
          <a:xfrm>
            <a:off x="4038480" y="2420888"/>
            <a:ext cx="584280" cy="482760"/>
          </a:xfrm>
          <a:prstGeom prst="rect">
            <a:avLst/>
          </a:prstGeom>
          <a:ln>
            <a:noFill/>
          </a:ln>
        </p:spPr>
      </p:pic>
      <p:sp>
        <p:nvSpPr>
          <p:cNvPr id="65" name="TextBox 64"/>
          <p:cNvSpPr txBox="1"/>
          <p:nvPr/>
        </p:nvSpPr>
        <p:spPr>
          <a:xfrm>
            <a:off x="6993360" y="2730128"/>
            <a:ext cx="646331" cy="369332"/>
          </a:xfrm>
          <a:prstGeom prst="rect">
            <a:avLst/>
          </a:prstGeom>
          <a:noFill/>
        </p:spPr>
        <p:txBody>
          <a:bodyPr wrap="none" rtlCol="0">
            <a:spAutoFit/>
          </a:bodyPr>
          <a:lstStyle/>
          <a:p>
            <a:r>
              <a:rPr lang="zh-TW" altLang="en-US" smtClean="0"/>
              <a:t>今天</a:t>
            </a:r>
            <a:endParaRPr lang="en-US" dirty="0"/>
          </a:p>
        </p:txBody>
      </p:sp>
      <p:sp>
        <p:nvSpPr>
          <p:cNvPr id="66" name="TextBox 65"/>
          <p:cNvSpPr txBox="1"/>
          <p:nvPr/>
        </p:nvSpPr>
        <p:spPr>
          <a:xfrm>
            <a:off x="323528" y="1754763"/>
            <a:ext cx="8679684" cy="461665"/>
          </a:xfrm>
          <a:prstGeom prst="rect">
            <a:avLst/>
          </a:prstGeom>
          <a:noFill/>
        </p:spPr>
        <p:txBody>
          <a:bodyPr wrap="none" rtlCol="0">
            <a:spAutoFit/>
          </a:bodyPr>
          <a:lstStyle/>
          <a:p>
            <a:pPr marL="342900" indent="-342900">
              <a:buFont typeface="Arial" charset="0"/>
              <a:buChar char="•"/>
            </a:pPr>
            <a:r>
              <a:rPr lang="en-US" sz="2400" dirty="0" smtClean="0"/>
              <a:t>Conventional ASR (Automatic Speech Recognition) system:</a:t>
            </a:r>
          </a:p>
        </p:txBody>
      </p:sp>
      <p:sp>
        <p:nvSpPr>
          <p:cNvPr id="67" name="TextBox 66"/>
          <p:cNvSpPr txBox="1"/>
          <p:nvPr/>
        </p:nvSpPr>
        <p:spPr>
          <a:xfrm>
            <a:off x="430113" y="5013176"/>
            <a:ext cx="5222007" cy="461665"/>
          </a:xfrm>
          <a:prstGeom prst="rect">
            <a:avLst/>
          </a:prstGeom>
          <a:noFill/>
        </p:spPr>
        <p:txBody>
          <a:bodyPr wrap="none" rtlCol="0">
            <a:spAutoFit/>
          </a:bodyPr>
          <a:lstStyle/>
          <a:p>
            <a:pPr marL="342900" indent="-342900">
              <a:buFont typeface="Arial" charset="0"/>
              <a:buChar char="•"/>
            </a:pPr>
            <a:r>
              <a:rPr lang="en-US" sz="2400" dirty="0" smtClean="0"/>
              <a:t>Deep learning based ASR system </a:t>
            </a:r>
          </a:p>
        </p:txBody>
      </p:sp>
      <p:sp>
        <p:nvSpPr>
          <p:cNvPr id="70" name="Line 24"/>
          <p:cNvSpPr/>
          <p:nvPr/>
        </p:nvSpPr>
        <p:spPr>
          <a:xfrm flipV="1">
            <a:off x="3851920" y="3441576"/>
            <a:ext cx="0" cy="195120"/>
          </a:xfrm>
          <a:prstGeom prst="line">
            <a:avLst/>
          </a:prstGeom>
          <a:ln w="9360">
            <a:solidFill>
              <a:srgbClr val="000000"/>
            </a:solidFill>
            <a:round/>
          </a:ln>
        </p:spPr>
      </p:sp>
      <p:sp>
        <p:nvSpPr>
          <p:cNvPr id="71" name="Line 25"/>
          <p:cNvSpPr/>
          <p:nvPr/>
        </p:nvSpPr>
        <p:spPr>
          <a:xfrm>
            <a:off x="3851920" y="3441576"/>
            <a:ext cx="615960" cy="0"/>
          </a:xfrm>
          <a:prstGeom prst="line">
            <a:avLst/>
          </a:prstGeom>
          <a:ln w="9360">
            <a:solidFill>
              <a:srgbClr val="000000"/>
            </a:solidFill>
            <a:round/>
          </a:ln>
        </p:spPr>
      </p:sp>
      <p:sp>
        <p:nvSpPr>
          <p:cNvPr id="72" name="Line 30"/>
          <p:cNvSpPr/>
          <p:nvPr/>
        </p:nvSpPr>
        <p:spPr>
          <a:xfrm flipV="1">
            <a:off x="4467880" y="3212976"/>
            <a:ext cx="0" cy="228600"/>
          </a:xfrm>
          <a:prstGeom prst="line">
            <a:avLst/>
          </a:prstGeom>
          <a:ln w="9360">
            <a:solidFill>
              <a:srgbClr val="000000"/>
            </a:solidFill>
            <a:round/>
            <a:tailEnd type="stealth" w="lg" len="lg"/>
          </a:ln>
        </p:spPr>
      </p:sp>
      <p:sp>
        <p:nvSpPr>
          <p:cNvPr id="73" name="Line 22"/>
          <p:cNvSpPr/>
          <p:nvPr/>
        </p:nvSpPr>
        <p:spPr>
          <a:xfrm flipV="1">
            <a:off x="5382752" y="3147794"/>
            <a:ext cx="0" cy="245168"/>
          </a:xfrm>
          <a:prstGeom prst="line">
            <a:avLst/>
          </a:prstGeom>
          <a:ln w="9360">
            <a:solidFill>
              <a:srgbClr val="000000"/>
            </a:solidFill>
            <a:round/>
            <a:tailEnd type="stealth" w="lg" len="lg"/>
          </a:ln>
        </p:spPr>
      </p:sp>
      <p:sp>
        <p:nvSpPr>
          <p:cNvPr id="74" name="Line 23"/>
          <p:cNvSpPr/>
          <p:nvPr/>
        </p:nvSpPr>
        <p:spPr>
          <a:xfrm>
            <a:off x="5382752" y="3395128"/>
            <a:ext cx="522720" cy="0"/>
          </a:xfrm>
          <a:prstGeom prst="line">
            <a:avLst/>
          </a:prstGeom>
          <a:ln w="9360">
            <a:solidFill>
              <a:srgbClr val="000000"/>
            </a:solidFill>
            <a:round/>
          </a:ln>
        </p:spPr>
        <p:txBody>
          <a:bodyPr/>
          <a:lstStyle/>
          <a:p>
            <a:endParaRPr lang="en-US" dirty="0"/>
          </a:p>
        </p:txBody>
      </p:sp>
      <p:sp>
        <p:nvSpPr>
          <p:cNvPr id="75" name="Line 26"/>
          <p:cNvSpPr/>
          <p:nvPr/>
        </p:nvSpPr>
        <p:spPr>
          <a:xfrm>
            <a:off x="5890048" y="3395128"/>
            <a:ext cx="0" cy="180720"/>
          </a:xfrm>
          <a:prstGeom prst="line">
            <a:avLst/>
          </a:prstGeom>
          <a:ln w="9360">
            <a:solidFill>
              <a:srgbClr val="000000"/>
            </a:solidFill>
            <a:round/>
          </a:ln>
        </p:spPr>
      </p:sp>
      <p:sp>
        <p:nvSpPr>
          <p:cNvPr id="76"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5</a:t>
            </a:r>
            <a:endParaRPr dirty="0"/>
          </a:p>
        </p:txBody>
      </p:sp>
    </p:spTree>
    <p:extLst>
      <p:ext uri="{BB962C8B-B14F-4D97-AF65-F5344CB8AC3E}">
        <p14:creationId xmlns:p14="http://schemas.microsoft.com/office/powerpoint/2010/main" val="54442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54763"/>
            <a:ext cx="7776864" cy="4647426"/>
          </a:xfrm>
          <a:prstGeom prst="rect">
            <a:avLst/>
          </a:prstGeom>
          <a:noFill/>
        </p:spPr>
        <p:txBody>
          <a:bodyPr wrap="square" rtlCol="0">
            <a:spAutoFit/>
          </a:bodyPr>
          <a:lstStyle/>
          <a:p>
            <a:pPr marL="457200" indent="-457200">
              <a:buFont typeface="Wingdings" charset="2"/>
              <a:buChar char="§"/>
            </a:pPr>
            <a:r>
              <a:rPr lang="en-US" sz="3200" dirty="0" smtClean="0"/>
              <a:t>Conventional ASR system</a:t>
            </a:r>
          </a:p>
          <a:p>
            <a:pPr marL="800100" lvl="1" indent="-342900">
              <a:buFont typeface="Arial" charset="0"/>
              <a:buChar char="•"/>
            </a:pPr>
            <a:r>
              <a:rPr lang="en-US" sz="2800" dirty="0" smtClean="0"/>
              <a:t>Widely used in commercial system</a:t>
            </a:r>
          </a:p>
          <a:p>
            <a:pPr marL="342900" indent="-342900">
              <a:buFont typeface="Arial" charset="0"/>
              <a:buChar char="•"/>
            </a:pPr>
            <a:endParaRPr lang="en-US" sz="3600" dirty="0" smtClean="0"/>
          </a:p>
          <a:p>
            <a:pPr marL="457200" indent="-457200">
              <a:buFont typeface="Wingdings" charset="2"/>
              <a:buChar char="§"/>
            </a:pPr>
            <a:r>
              <a:rPr lang="en-US" sz="3200" dirty="0" smtClean="0"/>
              <a:t>Deep learning based ASR system</a:t>
            </a:r>
          </a:p>
          <a:p>
            <a:pPr marL="800100" lvl="1" indent="-342900">
              <a:buFont typeface="Arial" charset="0"/>
              <a:buChar char="•"/>
            </a:pPr>
            <a:r>
              <a:rPr lang="en-US" sz="2800" dirty="0" smtClean="0"/>
              <a:t>Still to be studied</a:t>
            </a:r>
          </a:p>
          <a:p>
            <a:pPr marL="800100" lvl="1" indent="-342900">
              <a:buFont typeface="Arial" charset="0"/>
              <a:buChar char="•"/>
            </a:pPr>
            <a:endParaRPr lang="en-US" sz="2800" dirty="0"/>
          </a:p>
          <a:p>
            <a:pPr marL="800100" lvl="1" indent="-342900">
              <a:buFont typeface="Arial" charset="0"/>
              <a:buChar char="•"/>
            </a:pPr>
            <a:endParaRPr lang="en-US" sz="2800" dirty="0" smtClean="0"/>
          </a:p>
          <a:p>
            <a:pPr marL="457200" indent="-457200">
              <a:buFont typeface="Wingdings" charset="2"/>
              <a:buChar char="Ø"/>
            </a:pPr>
            <a:r>
              <a:rPr lang="en-US" sz="2800" dirty="0" smtClean="0"/>
              <a:t>Both will be implemented in this project with </a:t>
            </a:r>
            <a:r>
              <a:rPr lang="en-US" sz="2800" b="1" dirty="0" smtClean="0"/>
              <a:t>Kaldi toolkit</a:t>
            </a:r>
            <a:endParaRPr lang="en-US" sz="2800" b="1" dirty="0"/>
          </a:p>
          <a:p>
            <a:pPr marL="342900" indent="-342900">
              <a:buFont typeface="Arial" charset="0"/>
              <a:buChar char="•"/>
            </a:pPr>
            <a:endParaRPr lang="en-US" sz="2800" dirty="0" smtClean="0"/>
          </a:p>
        </p:txBody>
      </p:sp>
      <p:sp>
        <p:nvSpPr>
          <p:cNvPr id="6" name="Title 1"/>
          <p:cNvSpPr>
            <a:spLocks noGrp="1"/>
          </p:cNvSpPr>
          <p:nvPr>
            <p:ph type="title"/>
          </p:nvPr>
        </p:nvSpPr>
        <p:spPr>
          <a:xfrm>
            <a:off x="612720" y="228600"/>
            <a:ext cx="8152920" cy="990720"/>
          </a:xfrm>
        </p:spPr>
        <p:txBody>
          <a:bodyPr/>
          <a:lstStyle/>
          <a:p>
            <a:pPr algn="l" rtl="0"/>
            <a:r>
              <a:rPr lang="zh-TW" altLang="en-US" sz="4400" b="1" kern="1200" dirty="0" smtClean="0">
                <a:solidFill>
                  <a:srgbClr val="CC4757"/>
                </a:solidFill>
                <a:latin typeface="Microsoft JhengHei" charset="-120"/>
                <a:ea typeface="Microsoft JhengHei" charset="-120"/>
                <a:cs typeface="Microsoft JhengHei" charset="-120"/>
              </a:rPr>
              <a:t>語音辨識系統</a:t>
            </a:r>
            <a:endParaRPr lang="en-US" sz="4400" b="1" kern="1200" dirty="0">
              <a:solidFill>
                <a:srgbClr val="CC4757"/>
              </a:solidFill>
              <a:latin typeface="Microsoft JhengHei" charset="-120"/>
              <a:ea typeface="Microsoft JhengHei" charset="-120"/>
              <a:cs typeface="Microsoft JhengHei" charset="-120"/>
            </a:endParaRPr>
          </a:p>
        </p:txBody>
      </p:sp>
      <p:sp>
        <p:nvSpPr>
          <p:cNvPr id="7"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6</a:t>
            </a:r>
            <a:endParaRPr dirty="0"/>
          </a:p>
        </p:txBody>
      </p:sp>
    </p:spTree>
    <p:extLst>
      <p:ext uri="{BB962C8B-B14F-4D97-AF65-F5344CB8AC3E}">
        <p14:creationId xmlns:p14="http://schemas.microsoft.com/office/powerpoint/2010/main" val="449327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7</a:t>
            </a:r>
            <a:endParaRPr dirty="0"/>
          </a:p>
        </p:txBody>
      </p:sp>
      <p:sp>
        <p:nvSpPr>
          <p:cNvPr id="9" name="TextShape 1"/>
          <p:cNvSpPr txBox="1"/>
          <p:nvPr/>
        </p:nvSpPr>
        <p:spPr>
          <a:xfrm>
            <a:off x="612720" y="228600"/>
            <a:ext cx="8152920" cy="990360"/>
          </a:xfrm>
          <a:prstGeom prst="rect">
            <a:avLst/>
          </a:prstGeom>
        </p:spPr>
        <p:txBody>
          <a:bodyPr anchor="ctr"/>
          <a:lstStyle/>
          <a:p>
            <a:pPr>
              <a:lnSpc>
                <a:spcPct val="100000"/>
              </a:lnSpc>
            </a:pPr>
            <a:r>
              <a:rPr lang="en-US" altLang="zh-TW" sz="4400" b="1" dirty="0" smtClean="0">
                <a:solidFill>
                  <a:srgbClr val="CC4757"/>
                </a:solidFill>
                <a:latin typeface="Tw Cen MT"/>
              </a:rPr>
              <a:t>Schedule</a:t>
            </a:r>
            <a:endParaRPr b="1" dirty="0"/>
          </a:p>
        </p:txBody>
      </p:sp>
      <p:sp>
        <p:nvSpPr>
          <p:cNvPr id="10" name="TextBox 9"/>
          <p:cNvSpPr txBox="1"/>
          <p:nvPr/>
        </p:nvSpPr>
        <p:spPr>
          <a:xfrm>
            <a:off x="3227294" y="681318"/>
            <a:ext cx="184731" cy="369332"/>
          </a:xfrm>
          <a:prstGeom prst="rect">
            <a:avLst/>
          </a:prstGeom>
          <a:noFill/>
        </p:spPr>
        <p:txBody>
          <a:bodyPr wrap="non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0706001"/>
              </p:ext>
            </p:extLst>
          </p:nvPr>
        </p:nvGraphicFramePr>
        <p:xfrm>
          <a:off x="783331" y="2099911"/>
          <a:ext cx="8325173" cy="4072086"/>
        </p:xfrm>
        <a:graphic>
          <a:graphicData uri="http://schemas.openxmlformats.org/drawingml/2006/table">
            <a:tbl>
              <a:tblPr>
                <a:tableStyleId>{5C22544A-7EE6-4342-B048-85BDC9FD1C3A}</a:tableStyleId>
              </a:tblPr>
              <a:tblGrid>
                <a:gridCol w="1008113"/>
                <a:gridCol w="6211459"/>
                <a:gridCol w="1105601"/>
              </a:tblGrid>
              <a:tr h="697148">
                <a:tc>
                  <a:txBody>
                    <a:bodyPr/>
                    <a:lstStyle/>
                    <a:p>
                      <a:pPr algn="ctr" fontAlgn="b"/>
                      <a:r>
                        <a:rPr lang="en-US" sz="2400" u="none" strike="noStrike" dirty="0">
                          <a:solidFill>
                            <a:schemeClr val="bg1"/>
                          </a:solidFill>
                          <a:effectLst/>
                          <a:latin typeface="Tw Cen MT Condensed Extra Bold" charset="0"/>
                          <a:ea typeface="Tw Cen MT Condensed Extra Bold" charset="0"/>
                          <a:cs typeface="Tw Cen MT Condensed Extra Bold" charset="0"/>
                        </a:rPr>
                        <a:t>Week</a:t>
                      </a:r>
                      <a:endParaRPr lang="en-US" sz="2400" b="0" i="0" u="none" strike="noStrike" dirty="0">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tc>
                  <a:txBody>
                    <a:bodyPr/>
                    <a:lstStyle/>
                    <a:p>
                      <a:pPr algn="ctr" fontAlgn="b"/>
                      <a:r>
                        <a:rPr lang="en-US" sz="2400" u="none" strike="noStrike" dirty="0">
                          <a:solidFill>
                            <a:schemeClr val="bg1"/>
                          </a:solidFill>
                          <a:effectLst/>
                          <a:latin typeface="Tw Cen MT Condensed Extra Bold" charset="0"/>
                          <a:ea typeface="Tw Cen MT Condensed Extra Bold" charset="0"/>
                          <a:cs typeface="Tw Cen MT Condensed Extra Bold" charset="0"/>
                        </a:rPr>
                        <a:t>Progress</a:t>
                      </a:r>
                      <a:endParaRPr lang="en-US" sz="2400" b="0" i="0" u="none" strike="noStrike" dirty="0">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tc>
                  <a:txBody>
                    <a:bodyPr/>
                    <a:lstStyle/>
                    <a:p>
                      <a:pPr algn="ctr" fontAlgn="b"/>
                      <a:r>
                        <a:rPr lang="en-US" sz="2400" u="none" strike="noStrike" dirty="0" smtClean="0">
                          <a:solidFill>
                            <a:schemeClr val="bg1"/>
                          </a:solidFill>
                          <a:effectLst/>
                          <a:latin typeface="Tw Cen MT Condensed Extra Bold" charset="0"/>
                          <a:ea typeface="Tw Cen MT Condensed Extra Bold" charset="0"/>
                          <a:cs typeface="Tw Cen MT Condensed Extra Bold" charset="0"/>
                        </a:rPr>
                        <a:t>Report</a:t>
                      </a:r>
                    </a:p>
                    <a:p>
                      <a:pPr algn="ctr" fontAlgn="b"/>
                      <a:r>
                        <a:rPr lang="en-US" sz="2400" u="none" strike="noStrike" dirty="0" smtClean="0">
                          <a:solidFill>
                            <a:schemeClr val="bg1"/>
                          </a:solidFill>
                          <a:effectLst/>
                          <a:latin typeface="Tw Cen MT Condensed Extra Bold" charset="0"/>
                          <a:ea typeface="Tw Cen MT Condensed Extra Bold" charset="0"/>
                          <a:cs typeface="Tw Cen MT Condensed Extra Bold" charset="0"/>
                        </a:rPr>
                        <a:t>Group</a:t>
                      </a:r>
                      <a:endParaRPr lang="en-US" sz="2400" b="0" i="0" u="none" strike="noStrike" dirty="0">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tr>
              <a:tr h="351480">
                <a:tc>
                  <a:txBody>
                    <a:bodyPr/>
                    <a:lstStyle/>
                    <a:p>
                      <a:pPr algn="ctr" fontAlgn="b"/>
                      <a:r>
                        <a:rPr lang="en-US" sz="2400" u="none" strike="noStrike" dirty="0">
                          <a:effectLst/>
                        </a:rPr>
                        <a:t>1</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a:effectLst/>
                        </a:rPr>
                        <a:t>Introduction + Linux intro+ Feature extraction</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sk-SK" sz="2400" u="none" strike="noStrike" dirty="0">
                          <a:effectLst/>
                        </a:rPr>
                        <a:t> </a:t>
                      </a:r>
                      <a:endParaRPr lang="sk-SK"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r>
              <a:tr h="697833">
                <a:tc>
                  <a:txBody>
                    <a:bodyPr/>
                    <a:lstStyle/>
                    <a:p>
                      <a:pPr algn="ctr" fontAlgn="b"/>
                      <a:r>
                        <a:rPr lang="is-IS" sz="2400" u="none" strike="noStrike" dirty="0">
                          <a:effectLst/>
                        </a:rPr>
                        <a:t>2</a:t>
                      </a:r>
                      <a:endParaRPr lang="is-I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Acoustic model training : </a:t>
                      </a:r>
                      <a:r>
                        <a:rPr lang="en-US" sz="2400" u="none" strike="noStrike" dirty="0" err="1">
                          <a:effectLst/>
                        </a:rPr>
                        <a:t>monophone</a:t>
                      </a:r>
                      <a:r>
                        <a:rPr lang="en-US" sz="2400" u="none" strike="noStrike" dirty="0">
                          <a:effectLst/>
                        </a:rPr>
                        <a:t> &amp; </a:t>
                      </a:r>
                      <a:r>
                        <a:rPr lang="en-US" sz="2400" u="none" strike="noStrike" dirty="0" err="1">
                          <a:effectLst/>
                        </a:rPr>
                        <a:t>triphone</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sk-SK" sz="2400" u="none" strike="noStrike">
                          <a:effectLst/>
                        </a:rPr>
                        <a:t> </a:t>
                      </a:r>
                      <a:endParaRPr lang="sk-SK"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en-US" sz="2400" u="none" strike="noStrike">
                          <a:effectLst/>
                        </a:rPr>
                        <a:t>3</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Language model training + Decoding</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a:effectLst/>
                        </a:rPr>
                        <a:t>A</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en-US" sz="2400" u="none" strike="noStrike">
                          <a:effectLst/>
                        </a:rPr>
                        <a:t>4</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Live demo</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a:effectLst/>
                        </a:rPr>
                        <a:t>B</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en-US" sz="2400" u="none" strike="noStrike">
                          <a:effectLst/>
                        </a:rPr>
                        <a:t>5</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Deep Neural Network</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a:effectLst/>
                        </a:rPr>
                        <a:t>A</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en-US" sz="2400" u="none" strike="noStrike">
                          <a:effectLst/>
                        </a:rPr>
                        <a:t>6</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Progress Report</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B</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en-US" sz="2400" u="none" strike="noStrike">
                          <a:effectLst/>
                        </a:rPr>
                        <a:t>7</a:t>
                      </a:r>
                      <a:endParaRPr lang="en-US" sz="2400" b="0" i="0" u="none" strike="noStrike">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Progress Report</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en-US" sz="2400" u="none" strike="noStrike" dirty="0">
                          <a:effectLst/>
                        </a:rPr>
                        <a:t>A</a:t>
                      </a:r>
                      <a:endParaRPr lang="en-US"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r>
              <a:tr h="351480">
                <a:tc>
                  <a:txBody>
                    <a:bodyPr/>
                    <a:lstStyle/>
                    <a:p>
                      <a:pPr algn="ctr" fontAlgn="b"/>
                      <a:r>
                        <a:rPr lang="sk-SK" sz="2400" u="none" strike="noStrike" dirty="0" smtClean="0">
                          <a:effectLst/>
                        </a:rPr>
                        <a:t>...</a:t>
                      </a:r>
                      <a:r>
                        <a:rPr lang="sk-SK" sz="2400" u="none" strike="noStrike" dirty="0">
                          <a:effectLst/>
                        </a:rPr>
                        <a:t> </a:t>
                      </a:r>
                      <a:endParaRPr lang="sk-SK"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sk-SK" sz="2400" u="none" strike="noStrike" dirty="0">
                          <a:effectLst/>
                        </a:rPr>
                        <a:t> </a:t>
                      </a:r>
                      <a:r>
                        <a:rPr lang="sk-SK" sz="2400" u="none" strike="noStrike" dirty="0" smtClean="0">
                          <a:effectLst/>
                        </a:rPr>
                        <a:t>...</a:t>
                      </a:r>
                      <a:endParaRPr lang="sk-SK"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c>
                  <a:txBody>
                    <a:bodyPr/>
                    <a:lstStyle/>
                    <a:p>
                      <a:pPr algn="ctr" fontAlgn="b"/>
                      <a:r>
                        <a:rPr lang="sk-SK" sz="2400" u="none" strike="noStrike" dirty="0">
                          <a:effectLst/>
                        </a:rPr>
                        <a:t> </a:t>
                      </a:r>
                      <a:r>
                        <a:rPr lang="sk-SK" sz="2400" u="none" strike="noStrike" dirty="0" smtClean="0">
                          <a:effectLst/>
                        </a:rPr>
                        <a:t>...</a:t>
                      </a:r>
                      <a:endParaRPr lang="sk-SK" sz="2400" b="0" i="0" u="none" strike="noStrike" dirty="0">
                        <a:solidFill>
                          <a:srgbClr val="000000"/>
                        </a:solidFill>
                        <a:effectLst/>
                        <a:latin typeface="Arial" charset="0"/>
                      </a:endParaRPr>
                    </a:p>
                  </a:txBody>
                  <a:tcPr marL="5414" marR="5414" marT="5414" marB="0" anchor="b">
                    <a:solidFill>
                      <a:schemeClr val="accent2">
                        <a:lumMod val="20000"/>
                        <a:lumOff val="80000"/>
                      </a:schemeClr>
                    </a:solidFill>
                  </a:tcPr>
                </a:tc>
              </a:tr>
            </a:tbl>
          </a:graphicData>
        </a:graphic>
      </p:graphicFrame>
      <p:cxnSp>
        <p:nvCxnSpPr>
          <p:cNvPr id="7" name="Straight Connector 6"/>
          <p:cNvCxnSpPr/>
          <p:nvPr/>
        </p:nvCxnSpPr>
        <p:spPr>
          <a:xfrm flipH="1">
            <a:off x="0" y="5013176"/>
            <a:ext cx="783331"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5535" y="4653136"/>
            <a:ext cx="1"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 y="2780928"/>
            <a:ext cx="7833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1664" y="2852936"/>
            <a:ext cx="0"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7202" y="3339569"/>
            <a:ext cx="485518" cy="1169551"/>
          </a:xfrm>
          <a:prstGeom prst="rect">
            <a:avLst/>
          </a:prstGeom>
          <a:noFill/>
        </p:spPr>
        <p:txBody>
          <a:bodyPr vert="wordArtVert" wrap="none" rtlCol="0">
            <a:spAutoFit/>
          </a:bodyPr>
          <a:lstStyle/>
          <a:p>
            <a:r>
              <a:rPr lang="zh-TW" altLang="en-US" b="1" smtClean="0">
                <a:solidFill>
                  <a:schemeClr val="tx2">
                    <a:lumMod val="75000"/>
                  </a:schemeClr>
                </a:solidFill>
              </a:rPr>
              <a:t>第一階段</a:t>
            </a:r>
            <a:endParaRPr lang="en-US" b="1" dirty="0">
              <a:solidFill>
                <a:schemeClr val="tx2">
                  <a:lumMod val="75000"/>
                </a:schemeClr>
              </a:solidFill>
            </a:endParaRPr>
          </a:p>
        </p:txBody>
      </p:sp>
      <p:sp>
        <p:nvSpPr>
          <p:cNvPr id="18" name="TextBox 17"/>
          <p:cNvSpPr txBox="1"/>
          <p:nvPr/>
        </p:nvSpPr>
        <p:spPr>
          <a:xfrm>
            <a:off x="148907" y="5355793"/>
            <a:ext cx="485518" cy="1169551"/>
          </a:xfrm>
          <a:prstGeom prst="rect">
            <a:avLst/>
          </a:prstGeom>
          <a:noFill/>
        </p:spPr>
        <p:txBody>
          <a:bodyPr vert="wordArtVert" wrap="none" rtlCol="0">
            <a:spAutoFit/>
          </a:bodyPr>
          <a:lstStyle/>
          <a:p>
            <a:r>
              <a:rPr lang="zh-TW" altLang="en-US" b="1" dirty="0" smtClean="0">
                <a:solidFill>
                  <a:schemeClr val="tx2">
                    <a:lumMod val="75000"/>
                  </a:schemeClr>
                </a:solidFill>
              </a:rPr>
              <a:t>第二階段</a:t>
            </a:r>
            <a:endParaRPr lang="en-US" b="1" dirty="0">
              <a:solidFill>
                <a:schemeClr val="tx2">
                  <a:lumMod val="75000"/>
                </a:schemeClr>
              </a:solidFill>
            </a:endParaRPr>
          </a:p>
        </p:txBody>
      </p:sp>
      <p:cxnSp>
        <p:nvCxnSpPr>
          <p:cNvPr id="19" name="Straight Arrow Connector 18"/>
          <p:cNvCxnSpPr/>
          <p:nvPr/>
        </p:nvCxnSpPr>
        <p:spPr>
          <a:xfrm>
            <a:off x="395536" y="5085184"/>
            <a:ext cx="0"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27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zh-TW" altLang="en-US" sz="4400" b="1" kern="1200" dirty="0" smtClean="0">
                <a:solidFill>
                  <a:srgbClr val="CC4757"/>
                </a:solidFill>
                <a:latin typeface="Microsoft JhengHei" charset="-120"/>
                <a:ea typeface="Microsoft JhengHei" charset="-120"/>
                <a:cs typeface="Microsoft JhengHei" charset="-120"/>
              </a:rPr>
              <a:t>語音辨識系統</a:t>
            </a:r>
            <a:endParaRPr lang="en-US" sz="4400" b="1" kern="1200" dirty="0">
              <a:solidFill>
                <a:srgbClr val="CC4757"/>
              </a:solidFill>
              <a:latin typeface="Microsoft JhengHei" charset="-120"/>
              <a:ea typeface="Microsoft JhengHei" charset="-120"/>
              <a:cs typeface="Microsoft JhengHei" charset="-120"/>
            </a:endParaRPr>
          </a:p>
        </p:txBody>
      </p:sp>
      <p:pic>
        <p:nvPicPr>
          <p:cNvPr id="64" name="圖片 265"/>
          <p:cNvPicPr/>
          <p:nvPr/>
        </p:nvPicPr>
        <p:blipFill>
          <a:blip r:embed="rId2"/>
          <a:stretch>
            <a:fillRect/>
          </a:stretch>
        </p:blipFill>
        <p:spPr>
          <a:xfrm>
            <a:off x="4038480" y="2420888"/>
            <a:ext cx="584280" cy="482760"/>
          </a:xfrm>
          <a:prstGeom prst="rect">
            <a:avLst/>
          </a:prstGeom>
          <a:ln>
            <a:noFill/>
          </a:ln>
        </p:spPr>
      </p:pic>
      <p:sp>
        <p:nvSpPr>
          <p:cNvPr id="66" name="TextBox 65"/>
          <p:cNvSpPr txBox="1"/>
          <p:nvPr/>
        </p:nvSpPr>
        <p:spPr>
          <a:xfrm>
            <a:off x="323528" y="1754763"/>
            <a:ext cx="8679684" cy="461665"/>
          </a:xfrm>
          <a:prstGeom prst="rect">
            <a:avLst/>
          </a:prstGeom>
          <a:noFill/>
        </p:spPr>
        <p:txBody>
          <a:bodyPr wrap="none" rtlCol="0">
            <a:spAutoFit/>
          </a:bodyPr>
          <a:lstStyle/>
          <a:p>
            <a:pPr marL="342900" indent="-342900">
              <a:buFont typeface="Arial" charset="0"/>
              <a:buChar char="•"/>
            </a:pPr>
            <a:r>
              <a:rPr lang="en-US" sz="2400" dirty="0" smtClean="0"/>
              <a:t>Conventional ASR (Automatic Speech Recognition) system:</a:t>
            </a:r>
          </a:p>
        </p:txBody>
      </p:sp>
      <p:sp>
        <p:nvSpPr>
          <p:cNvPr id="69" name="TextShape 8"/>
          <p:cNvSpPr txBox="1"/>
          <p:nvPr/>
        </p:nvSpPr>
        <p:spPr>
          <a:xfrm>
            <a:off x="0" y="1271520"/>
            <a:ext cx="533160" cy="244080"/>
          </a:xfrm>
          <a:prstGeom prst="rect">
            <a:avLst/>
          </a:prstGeom>
        </p:spPr>
        <p:txBody>
          <a:bodyPr anchor="ctr"/>
          <a:lstStyle/>
          <a:p>
            <a:pPr>
              <a:lnSpc>
                <a:spcPct val="80000"/>
              </a:lnSpc>
            </a:pPr>
            <a:r>
              <a:rPr lang="en-US" sz="1200" b="1" dirty="0" smtClean="0">
                <a:solidFill>
                  <a:srgbClr val="FFFFFF"/>
                </a:solidFill>
                <a:latin typeface="Arial"/>
                <a:ea typeface="新細明體"/>
              </a:rPr>
              <a:t>8</a:t>
            </a:r>
            <a:endParaRPr dirty="0"/>
          </a:p>
        </p:txBody>
      </p:sp>
      <p:sp>
        <p:nvSpPr>
          <p:cNvPr id="3" name="Rectangle 2"/>
          <p:cNvSpPr/>
          <p:nvPr/>
        </p:nvSpPr>
        <p:spPr>
          <a:xfrm>
            <a:off x="467544" y="2216428"/>
            <a:ext cx="3656752" cy="1140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99224" y="3429000"/>
            <a:ext cx="3656752" cy="1140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944" y="4988438"/>
            <a:ext cx="4852776" cy="6008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1751258" y="4455933"/>
            <a:ext cx="2244678" cy="646331"/>
          </a:xfrm>
          <a:prstGeom prst="rect">
            <a:avLst/>
          </a:prstGeom>
          <a:noFill/>
        </p:spPr>
        <p:txBody>
          <a:bodyPr wrap="square" rtlCol="0">
            <a:spAutoFit/>
          </a:bodyPr>
          <a:lstStyle/>
          <a:p>
            <a:r>
              <a:rPr lang="en-US" sz="3600" b="1" dirty="0" smtClean="0">
                <a:solidFill>
                  <a:srgbClr val="FF0000"/>
                </a:solidFill>
              </a:rPr>
              <a:t>Week 2</a:t>
            </a:r>
            <a:endParaRPr lang="en-US" sz="3600" b="1" dirty="0">
              <a:solidFill>
                <a:srgbClr val="FF0000"/>
              </a:solidFill>
            </a:endParaRPr>
          </a:p>
        </p:txBody>
      </p:sp>
      <p:sp>
        <p:nvSpPr>
          <p:cNvPr id="73" name="TextBox 72"/>
          <p:cNvSpPr txBox="1"/>
          <p:nvPr/>
        </p:nvSpPr>
        <p:spPr>
          <a:xfrm>
            <a:off x="7092280" y="2228671"/>
            <a:ext cx="2244678" cy="646331"/>
          </a:xfrm>
          <a:prstGeom prst="rect">
            <a:avLst/>
          </a:prstGeom>
          <a:noFill/>
        </p:spPr>
        <p:txBody>
          <a:bodyPr wrap="square" rtlCol="0">
            <a:spAutoFit/>
          </a:bodyPr>
          <a:lstStyle/>
          <a:p>
            <a:r>
              <a:rPr lang="en-US" sz="3600" b="1" dirty="0" smtClean="0">
                <a:solidFill>
                  <a:srgbClr val="FF0000"/>
                </a:solidFill>
              </a:rPr>
              <a:t>Week 3</a:t>
            </a:r>
          </a:p>
        </p:txBody>
      </p:sp>
      <p:sp>
        <p:nvSpPr>
          <p:cNvPr id="74" name="TextBox 73"/>
          <p:cNvSpPr txBox="1"/>
          <p:nvPr/>
        </p:nvSpPr>
        <p:spPr>
          <a:xfrm>
            <a:off x="2123728" y="5517232"/>
            <a:ext cx="2244678" cy="646331"/>
          </a:xfrm>
          <a:prstGeom prst="rect">
            <a:avLst/>
          </a:prstGeom>
          <a:noFill/>
        </p:spPr>
        <p:txBody>
          <a:bodyPr wrap="square" rtlCol="0">
            <a:spAutoFit/>
          </a:bodyPr>
          <a:lstStyle/>
          <a:p>
            <a:r>
              <a:rPr lang="en-US" sz="3600" b="1" dirty="0" smtClean="0">
                <a:solidFill>
                  <a:srgbClr val="FF0000"/>
                </a:solidFill>
              </a:rPr>
              <a:t>Week 5</a:t>
            </a:r>
            <a:endParaRPr lang="en-US" sz="3600" b="1" dirty="0">
              <a:solidFill>
                <a:srgbClr val="FF0000"/>
              </a:solidFill>
            </a:endParaRPr>
          </a:p>
        </p:txBody>
      </p:sp>
      <p:sp>
        <p:nvSpPr>
          <p:cNvPr id="75" name="Rectangle 74"/>
          <p:cNvSpPr/>
          <p:nvPr/>
        </p:nvSpPr>
        <p:spPr>
          <a:xfrm>
            <a:off x="323528" y="2135470"/>
            <a:ext cx="8679683" cy="23204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072093" y="2807703"/>
            <a:ext cx="2244678" cy="646331"/>
          </a:xfrm>
          <a:prstGeom prst="rect">
            <a:avLst/>
          </a:prstGeom>
          <a:noFill/>
        </p:spPr>
        <p:txBody>
          <a:bodyPr wrap="square" rtlCol="0">
            <a:spAutoFit/>
          </a:bodyPr>
          <a:lstStyle/>
          <a:p>
            <a:r>
              <a:rPr lang="en-US" sz="3600" b="1" dirty="0" smtClean="0">
                <a:solidFill>
                  <a:srgbClr val="FF0000"/>
                </a:solidFill>
              </a:rPr>
              <a:t>Week </a:t>
            </a:r>
            <a:r>
              <a:rPr lang="en-US" sz="3600" b="1" dirty="0">
                <a:solidFill>
                  <a:srgbClr val="FF0000"/>
                </a:solidFill>
              </a:rPr>
              <a:t>4</a:t>
            </a:r>
            <a:endParaRPr lang="en-US" sz="3600" b="1" dirty="0" smtClean="0">
              <a:solidFill>
                <a:srgbClr val="FF0000"/>
              </a:solidFill>
            </a:endParaRPr>
          </a:p>
        </p:txBody>
      </p:sp>
      <p:sp>
        <p:nvSpPr>
          <p:cNvPr id="77" name="TextBox 76"/>
          <p:cNvSpPr txBox="1"/>
          <p:nvPr/>
        </p:nvSpPr>
        <p:spPr>
          <a:xfrm>
            <a:off x="430113" y="5013176"/>
            <a:ext cx="5222007" cy="461665"/>
          </a:xfrm>
          <a:prstGeom prst="rect">
            <a:avLst/>
          </a:prstGeom>
          <a:noFill/>
        </p:spPr>
        <p:txBody>
          <a:bodyPr wrap="none" rtlCol="0">
            <a:spAutoFit/>
          </a:bodyPr>
          <a:lstStyle/>
          <a:p>
            <a:pPr marL="342900" indent="-342900">
              <a:buFont typeface="Arial" charset="0"/>
              <a:buChar char="•"/>
            </a:pPr>
            <a:r>
              <a:rPr lang="en-US" sz="2400" dirty="0" smtClean="0"/>
              <a:t>Deep learning based ASR system </a:t>
            </a:r>
          </a:p>
        </p:txBody>
      </p:sp>
      <p:sp>
        <p:nvSpPr>
          <p:cNvPr id="51" name="CustomShape 2"/>
          <p:cNvSpPr/>
          <p:nvPr/>
        </p:nvSpPr>
        <p:spPr>
          <a:xfrm>
            <a:off x="1886040" y="2565248"/>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smtClean="0">
                <a:solidFill>
                  <a:srgbClr val="000000"/>
                </a:solidFill>
                <a:latin typeface="Microsoft JhengHei" charset="-120"/>
                <a:ea typeface="Microsoft JhengHei" charset="-120"/>
                <a:cs typeface="Microsoft JhengHei" charset="-120"/>
              </a:rPr>
              <a:t>Front-end</a:t>
            </a:r>
            <a:r>
              <a:rPr lang="en-US" dirty="0">
                <a:latin typeface="Microsoft JhengHei" charset="-120"/>
                <a:ea typeface="Microsoft JhengHei" charset="-120"/>
                <a:cs typeface="Microsoft JhengHei" charset="-120"/>
              </a:rPr>
              <a:t> </a:t>
            </a:r>
            <a:r>
              <a:rPr lang="en-US" sz="1300" b="1" smtClean="0">
                <a:solidFill>
                  <a:srgbClr val="000000"/>
                </a:solidFill>
                <a:latin typeface="Microsoft JhengHei" charset="-120"/>
                <a:ea typeface="Microsoft JhengHei" charset="-120"/>
                <a:cs typeface="Microsoft JhengHei" charset="-120"/>
              </a:rPr>
              <a:t>Signal </a:t>
            </a:r>
            <a:endParaRPr lang="en-US" sz="1300" b="1" dirty="0" smtClean="0">
              <a:solidFill>
                <a:srgbClr val="000000"/>
              </a:solidFill>
              <a:latin typeface="Microsoft JhengHei" charset="-120"/>
              <a:ea typeface="Microsoft JhengHei" charset="-120"/>
              <a:cs typeface="Microsoft JhengHei" charset="-120"/>
            </a:endParaRPr>
          </a:p>
          <a:p>
            <a:pPr algn="ctr">
              <a:lnSpc>
                <a:spcPct val="100000"/>
              </a:lnSpc>
            </a:pPr>
            <a:r>
              <a:rPr lang="en-US" sz="1300" b="1" dirty="0" smtClean="0">
                <a:solidFill>
                  <a:srgbClr val="000000"/>
                </a:solidFill>
                <a:latin typeface="Microsoft JhengHei" charset="-120"/>
                <a:ea typeface="Microsoft JhengHei" charset="-120"/>
                <a:cs typeface="Microsoft JhengHei" charset="-120"/>
              </a:rPr>
              <a:t>Processing</a:t>
            </a:r>
            <a:endParaRPr dirty="0">
              <a:latin typeface="Microsoft JhengHei" charset="-120"/>
              <a:ea typeface="Microsoft JhengHei" charset="-120"/>
              <a:cs typeface="Microsoft JhengHei" charset="-120"/>
            </a:endParaRPr>
          </a:p>
        </p:txBody>
      </p:sp>
      <p:sp>
        <p:nvSpPr>
          <p:cNvPr id="52" name="Line 3"/>
          <p:cNvSpPr/>
          <p:nvPr/>
        </p:nvSpPr>
        <p:spPr>
          <a:xfrm>
            <a:off x="1540800" y="2866568"/>
            <a:ext cx="344880" cy="0"/>
          </a:xfrm>
          <a:prstGeom prst="line">
            <a:avLst/>
          </a:prstGeom>
          <a:ln w="12600">
            <a:solidFill>
              <a:srgbClr val="000000"/>
            </a:solidFill>
            <a:round/>
            <a:tailEnd type="stealth" w="med" len="lg"/>
          </a:ln>
        </p:spPr>
      </p:sp>
      <p:sp>
        <p:nvSpPr>
          <p:cNvPr id="53" name="Line 4"/>
          <p:cNvSpPr/>
          <p:nvPr/>
        </p:nvSpPr>
        <p:spPr>
          <a:xfrm>
            <a:off x="3419872" y="2909408"/>
            <a:ext cx="770040" cy="0"/>
          </a:xfrm>
          <a:prstGeom prst="line">
            <a:avLst/>
          </a:prstGeom>
          <a:ln w="12600">
            <a:solidFill>
              <a:srgbClr val="000000"/>
            </a:solidFill>
            <a:round/>
            <a:tailEnd type="stealth" w="med" len="lg"/>
          </a:ln>
        </p:spPr>
        <p:txBody>
          <a:bodyPr/>
          <a:lstStyle/>
          <a:p>
            <a:endParaRPr lang="en-US" dirty="0"/>
          </a:p>
        </p:txBody>
      </p:sp>
      <p:sp>
        <p:nvSpPr>
          <p:cNvPr id="54" name="Line 5"/>
          <p:cNvSpPr/>
          <p:nvPr/>
        </p:nvSpPr>
        <p:spPr>
          <a:xfrm>
            <a:off x="5758200" y="2907968"/>
            <a:ext cx="1209600" cy="0"/>
          </a:xfrm>
          <a:prstGeom prst="line">
            <a:avLst/>
          </a:prstGeom>
          <a:ln w="12600">
            <a:solidFill>
              <a:srgbClr val="000000"/>
            </a:solidFill>
            <a:round/>
            <a:tailEnd type="stealth" w="med" len="lg"/>
          </a:ln>
        </p:spPr>
        <p:txBody>
          <a:bodyPr/>
          <a:lstStyle/>
          <a:p>
            <a:endParaRPr lang="en-US" dirty="0"/>
          </a:p>
        </p:txBody>
      </p:sp>
      <p:pic>
        <p:nvPicPr>
          <p:cNvPr id="55" name="Picture 11"/>
          <p:cNvPicPr/>
          <p:nvPr/>
        </p:nvPicPr>
        <p:blipFill>
          <a:blip r:embed="rId3"/>
          <a:srcRect r="50370"/>
          <a:stretch>
            <a:fillRect/>
          </a:stretch>
        </p:blipFill>
        <p:spPr>
          <a:xfrm>
            <a:off x="611560" y="2755688"/>
            <a:ext cx="942840" cy="221760"/>
          </a:xfrm>
          <a:prstGeom prst="rect">
            <a:avLst/>
          </a:prstGeom>
          <a:ln>
            <a:noFill/>
          </a:ln>
        </p:spPr>
      </p:pic>
      <p:sp>
        <p:nvSpPr>
          <p:cNvPr id="56" name="CustomShape 7"/>
          <p:cNvSpPr/>
          <p:nvPr/>
        </p:nvSpPr>
        <p:spPr>
          <a:xfrm>
            <a:off x="3371400" y="3555080"/>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dirty="0">
                <a:solidFill>
                  <a:srgbClr val="000000"/>
                </a:solidFill>
                <a:latin typeface="Microsoft JhengHei" charset="-120"/>
                <a:ea typeface="Microsoft JhengHei" charset="-120"/>
                <a:cs typeface="Microsoft JhengHei" charset="-120"/>
              </a:rPr>
              <a:t>Acoustic</a:t>
            </a:r>
          </a:p>
          <a:p>
            <a:pPr algn="ctr"/>
            <a:r>
              <a:rPr lang="en-US" sz="1300" b="1" dirty="0">
                <a:solidFill>
                  <a:srgbClr val="000000"/>
                </a:solidFill>
                <a:latin typeface="Microsoft JhengHei" charset="-120"/>
                <a:ea typeface="Microsoft JhengHei" charset="-120"/>
                <a:cs typeface="Microsoft JhengHei" charset="-120"/>
              </a:rPr>
              <a:t>Model</a:t>
            </a:r>
          </a:p>
        </p:txBody>
      </p:sp>
      <p:sp>
        <p:nvSpPr>
          <p:cNvPr id="60" name="CustomShape 8"/>
          <p:cNvSpPr/>
          <p:nvPr/>
        </p:nvSpPr>
        <p:spPr>
          <a:xfrm>
            <a:off x="4426920" y="3517808"/>
            <a:ext cx="846720" cy="761760"/>
          </a:xfrm>
          <a:prstGeom prst="can">
            <a:avLst>
              <a:gd name="adj" fmla="val 25000"/>
            </a:avLst>
          </a:prstGeom>
          <a:solidFill>
            <a:srgbClr val="CCECFF"/>
          </a:solidFill>
          <a:ln w="9360">
            <a:solidFill>
              <a:srgbClr val="000000"/>
            </a:solidFill>
            <a:round/>
          </a:ln>
        </p:spPr>
      </p:sp>
      <p:sp>
        <p:nvSpPr>
          <p:cNvPr id="62" name="CustomShape 9"/>
          <p:cNvSpPr/>
          <p:nvPr/>
        </p:nvSpPr>
        <p:spPr>
          <a:xfrm>
            <a:off x="4509720" y="3860000"/>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Lexicon</a:t>
            </a:r>
            <a:endParaRPr dirty="0">
              <a:latin typeface="Microsoft JhengHei" charset="-120"/>
              <a:ea typeface="Microsoft JhengHei" charset="-120"/>
              <a:cs typeface="Microsoft JhengHei" charset="-120"/>
            </a:endParaRPr>
          </a:p>
        </p:txBody>
      </p:sp>
      <p:sp>
        <p:nvSpPr>
          <p:cNvPr id="63" name="Line 10"/>
          <p:cNvSpPr/>
          <p:nvPr/>
        </p:nvSpPr>
        <p:spPr>
          <a:xfrm flipV="1">
            <a:off x="4845600" y="3234848"/>
            <a:ext cx="0" cy="381240"/>
          </a:xfrm>
          <a:prstGeom prst="line">
            <a:avLst/>
          </a:prstGeom>
          <a:ln w="12600">
            <a:solidFill>
              <a:srgbClr val="000000"/>
            </a:solidFill>
            <a:round/>
            <a:tailEnd type="stealth" w="med" len="lg"/>
          </a:ln>
        </p:spPr>
      </p:sp>
      <p:sp>
        <p:nvSpPr>
          <p:cNvPr id="67" name="CustomShape 12"/>
          <p:cNvSpPr/>
          <p:nvPr/>
        </p:nvSpPr>
        <p:spPr>
          <a:xfrm>
            <a:off x="3461712" y="2420888"/>
            <a:ext cx="678240" cy="47268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Feature</a:t>
            </a:r>
          </a:p>
          <a:p>
            <a:pPr algn="ctr">
              <a:lnSpc>
                <a:spcPct val="50000"/>
              </a:lnSpc>
            </a:pP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Vectors</a:t>
            </a:r>
            <a:endParaRPr dirty="0">
              <a:latin typeface="Microsoft JhengHei" charset="-120"/>
              <a:ea typeface="Microsoft JhengHei" charset="-120"/>
              <a:cs typeface="Microsoft JhengHei" charset="-120"/>
            </a:endParaRPr>
          </a:p>
        </p:txBody>
      </p:sp>
      <p:sp>
        <p:nvSpPr>
          <p:cNvPr id="78" name="CustomShape 13"/>
          <p:cNvSpPr/>
          <p:nvPr/>
        </p:nvSpPr>
        <p:spPr>
          <a:xfrm>
            <a:off x="4222240" y="2503328"/>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79" name="CustomShape 14"/>
          <p:cNvSpPr/>
          <p:nvPr/>
        </p:nvSpPr>
        <p:spPr>
          <a:xfrm>
            <a:off x="6084168" y="2420888"/>
            <a:ext cx="747000" cy="482040"/>
          </a:xfrm>
          <a:prstGeom prst="rect">
            <a:avLst/>
          </a:prstGeom>
          <a:noFill/>
          <a:ln>
            <a:noFill/>
          </a:ln>
        </p:spPr>
        <p:txBody>
          <a:bodyPr wrap="none" lIns="92160" tIns="46080" rIns="92160" bIns="46080" anchor="ctr"/>
          <a:lstStyle/>
          <a:p>
            <a:pPr algn="ctr">
              <a:lnSpc>
                <a:spcPct val="50000"/>
              </a:lnSpc>
            </a:pPr>
            <a:r>
              <a:rPr lang="en-US" sz="1300" b="1" dirty="0" smtClean="0">
                <a:solidFill>
                  <a:srgbClr val="000000"/>
                </a:solidFill>
                <a:latin typeface="Microsoft JhengHei" charset="-120"/>
                <a:ea typeface="Microsoft JhengHei" charset="-120"/>
                <a:cs typeface="Microsoft JhengHei" charset="-120"/>
              </a:rPr>
              <a:t>Output</a:t>
            </a:r>
          </a:p>
          <a:p>
            <a:pPr algn="ctr">
              <a:lnSpc>
                <a:spcPct val="50000"/>
              </a:lnSpc>
            </a:pPr>
            <a:r>
              <a:rPr lang="en-US" sz="1300" b="1" dirty="0" smtClean="0">
                <a:solidFill>
                  <a:srgbClr val="000000"/>
                </a:solidFill>
                <a:latin typeface="Microsoft JhengHei" charset="-120"/>
                <a:ea typeface="Microsoft JhengHei" charset="-120"/>
                <a:cs typeface="Microsoft JhengHei" charset="-120"/>
              </a:rPr>
              <a:t> </a:t>
            </a:r>
            <a:endParaRPr dirty="0">
              <a:latin typeface="Microsoft JhengHei" charset="-120"/>
              <a:ea typeface="Microsoft JhengHei" charset="-120"/>
              <a:cs typeface="Microsoft JhengHei" charset="-120"/>
            </a:endParaRPr>
          </a:p>
          <a:p>
            <a:pPr algn="ctr">
              <a:lnSpc>
                <a:spcPct val="50000"/>
              </a:lnSpc>
            </a:pPr>
            <a:r>
              <a:rPr lang="en-US" sz="1300" b="1" dirty="0">
                <a:solidFill>
                  <a:srgbClr val="000000"/>
                </a:solidFill>
                <a:latin typeface="Microsoft JhengHei" charset="-120"/>
                <a:ea typeface="Microsoft JhengHei" charset="-120"/>
                <a:cs typeface="Microsoft JhengHei" charset="-120"/>
              </a:rPr>
              <a:t>Sentence</a:t>
            </a:r>
            <a:endParaRPr dirty="0">
              <a:latin typeface="Microsoft JhengHei" charset="-120"/>
              <a:ea typeface="Microsoft JhengHei" charset="-120"/>
              <a:cs typeface="Microsoft JhengHei" charset="-120"/>
            </a:endParaRPr>
          </a:p>
        </p:txBody>
      </p:sp>
      <p:sp>
        <p:nvSpPr>
          <p:cNvPr id="80" name="CustomShape 15"/>
          <p:cNvSpPr/>
          <p:nvPr/>
        </p:nvSpPr>
        <p:spPr>
          <a:xfrm>
            <a:off x="1056600" y="3553280"/>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Speech</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81" name="CustomShape 16"/>
          <p:cNvSpPr/>
          <p:nvPr/>
        </p:nvSpPr>
        <p:spPr>
          <a:xfrm>
            <a:off x="2216520" y="3551840"/>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Acoustic</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Training</a:t>
            </a:r>
            <a:endParaRPr dirty="0">
              <a:latin typeface="Microsoft JhengHei" charset="-120"/>
              <a:ea typeface="Microsoft JhengHei" charset="-120"/>
              <a:cs typeface="Microsoft JhengHei" charset="-120"/>
            </a:endParaRPr>
          </a:p>
        </p:txBody>
      </p:sp>
      <p:sp>
        <p:nvSpPr>
          <p:cNvPr id="82" name="Line 17"/>
          <p:cNvSpPr/>
          <p:nvPr/>
        </p:nvSpPr>
        <p:spPr>
          <a:xfrm>
            <a:off x="1908360" y="3822368"/>
            <a:ext cx="307800" cy="0"/>
          </a:xfrm>
          <a:prstGeom prst="line">
            <a:avLst/>
          </a:prstGeom>
          <a:ln w="9360">
            <a:solidFill>
              <a:srgbClr val="000000"/>
            </a:solidFill>
            <a:round/>
            <a:tailEnd type="stealth" w="lg" len="lg"/>
          </a:ln>
        </p:spPr>
      </p:sp>
      <p:sp>
        <p:nvSpPr>
          <p:cNvPr id="83" name="Line 18"/>
          <p:cNvSpPr/>
          <p:nvPr/>
        </p:nvSpPr>
        <p:spPr>
          <a:xfrm>
            <a:off x="3063240" y="3822368"/>
            <a:ext cx="308160" cy="0"/>
          </a:xfrm>
          <a:prstGeom prst="line">
            <a:avLst/>
          </a:prstGeom>
          <a:ln w="9360">
            <a:solidFill>
              <a:srgbClr val="000000"/>
            </a:solidFill>
            <a:round/>
            <a:tailEnd type="stealth" w="lg" len="lg"/>
          </a:ln>
        </p:spPr>
      </p:sp>
      <p:sp>
        <p:nvSpPr>
          <p:cNvPr id="84" name="CustomShape 19"/>
          <p:cNvSpPr/>
          <p:nvPr/>
        </p:nvSpPr>
        <p:spPr>
          <a:xfrm>
            <a:off x="6660000" y="3517808"/>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Construction</a:t>
            </a:r>
            <a:endParaRPr dirty="0">
              <a:latin typeface="Microsoft JhengHei" charset="-120"/>
              <a:ea typeface="Microsoft JhengHei" charset="-120"/>
              <a:cs typeface="Microsoft JhengHei" charset="-120"/>
            </a:endParaRPr>
          </a:p>
        </p:txBody>
      </p:sp>
      <p:sp>
        <p:nvSpPr>
          <p:cNvPr id="85" name="CustomShape 20"/>
          <p:cNvSpPr/>
          <p:nvPr/>
        </p:nvSpPr>
        <p:spPr>
          <a:xfrm>
            <a:off x="8084280" y="3517808"/>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Text</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Corpora</a:t>
            </a:r>
            <a:endParaRPr dirty="0">
              <a:latin typeface="Microsoft JhengHei" charset="-120"/>
              <a:ea typeface="Microsoft JhengHei" charset="-120"/>
              <a:cs typeface="Microsoft JhengHei" charset="-120"/>
            </a:endParaRPr>
          </a:p>
        </p:txBody>
      </p:sp>
      <p:sp>
        <p:nvSpPr>
          <p:cNvPr id="86" name="Line 27"/>
          <p:cNvSpPr/>
          <p:nvPr/>
        </p:nvSpPr>
        <p:spPr>
          <a:xfrm flipH="1">
            <a:off x="6351840" y="3822368"/>
            <a:ext cx="307800" cy="0"/>
          </a:xfrm>
          <a:prstGeom prst="line">
            <a:avLst/>
          </a:prstGeom>
          <a:ln w="9360">
            <a:solidFill>
              <a:srgbClr val="000000"/>
            </a:solidFill>
            <a:round/>
            <a:tailEnd type="stealth" w="lg" len="lg"/>
          </a:ln>
        </p:spPr>
      </p:sp>
      <p:sp>
        <p:nvSpPr>
          <p:cNvPr id="87" name="Line 28"/>
          <p:cNvSpPr/>
          <p:nvPr/>
        </p:nvSpPr>
        <p:spPr>
          <a:xfrm flipH="1">
            <a:off x="7731180" y="3822368"/>
            <a:ext cx="307800" cy="0"/>
          </a:xfrm>
          <a:prstGeom prst="line">
            <a:avLst/>
          </a:prstGeom>
          <a:ln w="9360">
            <a:solidFill>
              <a:srgbClr val="000000"/>
            </a:solidFill>
            <a:round/>
            <a:tailEnd type="stealth" w="lg" len="lg"/>
          </a:ln>
        </p:spPr>
        <p:txBody>
          <a:bodyPr/>
          <a:lstStyle/>
          <a:p>
            <a:endParaRPr lang="en-US"/>
          </a:p>
        </p:txBody>
      </p:sp>
      <p:sp>
        <p:nvSpPr>
          <p:cNvPr id="88" name="CustomShape 29"/>
          <p:cNvSpPr/>
          <p:nvPr/>
        </p:nvSpPr>
        <p:spPr>
          <a:xfrm>
            <a:off x="5472720" y="3500168"/>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dirty="0">
                <a:solidFill>
                  <a:srgbClr val="000000"/>
                </a:solidFill>
                <a:latin typeface="Microsoft JhengHei" charset="-120"/>
                <a:ea typeface="Microsoft JhengHei" charset="-120"/>
                <a:cs typeface="Microsoft JhengHei" charset="-120"/>
              </a:rPr>
              <a:t>Language</a:t>
            </a:r>
            <a:endParaRPr dirty="0">
              <a:latin typeface="Microsoft JhengHei" charset="-120"/>
              <a:ea typeface="Microsoft JhengHei" charset="-120"/>
              <a:cs typeface="Microsoft JhengHei" charset="-120"/>
            </a:endParaRPr>
          </a:p>
          <a:p>
            <a:pPr algn="ctr">
              <a:lnSpc>
                <a:spcPct val="100000"/>
              </a:lnSpc>
            </a:pPr>
            <a:r>
              <a:rPr lang="en-US" sz="1300" b="1" dirty="0">
                <a:solidFill>
                  <a:srgbClr val="000000"/>
                </a:solidFill>
                <a:latin typeface="Microsoft JhengHei" charset="-120"/>
                <a:ea typeface="Microsoft JhengHei" charset="-120"/>
                <a:cs typeface="Microsoft JhengHei" charset="-120"/>
              </a:rPr>
              <a:t>Model</a:t>
            </a:r>
            <a:endParaRPr dirty="0">
              <a:latin typeface="Microsoft JhengHei" charset="-120"/>
              <a:ea typeface="Microsoft JhengHei" charset="-120"/>
              <a:cs typeface="Microsoft JhengHei" charset="-120"/>
            </a:endParaRPr>
          </a:p>
        </p:txBody>
      </p:sp>
      <p:sp>
        <p:nvSpPr>
          <p:cNvPr id="89" name="CustomShape 31"/>
          <p:cNvSpPr/>
          <p:nvPr/>
        </p:nvSpPr>
        <p:spPr>
          <a:xfrm>
            <a:off x="611560" y="2455808"/>
            <a:ext cx="1154520" cy="274320"/>
          </a:xfrm>
          <a:prstGeom prst="rect">
            <a:avLst/>
          </a:prstGeom>
          <a:noFill/>
          <a:ln>
            <a:noFill/>
          </a:ln>
        </p:spPr>
        <p:txBody>
          <a:bodyPr wrap="none" lIns="92160" tIns="46080" rIns="92160" bIns="46080" anchor="ctr"/>
          <a:lstStyle/>
          <a:p>
            <a:pPr>
              <a:lnSpc>
                <a:spcPct val="100000"/>
              </a:lnSpc>
            </a:pPr>
            <a:r>
              <a:rPr lang="en-US" sz="1200" b="1" dirty="0">
                <a:solidFill>
                  <a:srgbClr val="000000"/>
                </a:solidFill>
                <a:latin typeface="Microsoft JhengHei" charset="-120"/>
                <a:ea typeface="Microsoft JhengHei" charset="-120"/>
                <a:cs typeface="Microsoft JhengHei" charset="-120"/>
              </a:rPr>
              <a:t>Input Speech</a:t>
            </a:r>
            <a:endParaRPr dirty="0">
              <a:latin typeface="Microsoft JhengHei" charset="-120"/>
              <a:ea typeface="Microsoft JhengHei" charset="-120"/>
              <a:cs typeface="Microsoft JhengHei" charset="-120"/>
            </a:endParaRPr>
          </a:p>
        </p:txBody>
      </p:sp>
      <p:pic>
        <p:nvPicPr>
          <p:cNvPr id="90" name="圖片 265"/>
          <p:cNvPicPr/>
          <p:nvPr/>
        </p:nvPicPr>
        <p:blipFill>
          <a:blip r:embed="rId2"/>
          <a:stretch>
            <a:fillRect/>
          </a:stretch>
        </p:blipFill>
        <p:spPr>
          <a:xfrm>
            <a:off x="4038480" y="2420888"/>
            <a:ext cx="584280" cy="482760"/>
          </a:xfrm>
          <a:prstGeom prst="rect">
            <a:avLst/>
          </a:prstGeom>
          <a:ln>
            <a:noFill/>
          </a:ln>
        </p:spPr>
      </p:pic>
      <p:sp>
        <p:nvSpPr>
          <p:cNvPr id="91" name="TextBox 90"/>
          <p:cNvSpPr txBox="1"/>
          <p:nvPr/>
        </p:nvSpPr>
        <p:spPr>
          <a:xfrm>
            <a:off x="6993360" y="2730128"/>
            <a:ext cx="646331" cy="369332"/>
          </a:xfrm>
          <a:prstGeom prst="rect">
            <a:avLst/>
          </a:prstGeom>
          <a:noFill/>
        </p:spPr>
        <p:txBody>
          <a:bodyPr wrap="none" rtlCol="0">
            <a:spAutoFit/>
          </a:bodyPr>
          <a:lstStyle/>
          <a:p>
            <a:r>
              <a:rPr lang="zh-TW" altLang="en-US" smtClean="0"/>
              <a:t>今天</a:t>
            </a:r>
            <a:endParaRPr lang="en-US" dirty="0"/>
          </a:p>
        </p:txBody>
      </p:sp>
      <p:sp>
        <p:nvSpPr>
          <p:cNvPr id="92" name="Line 24"/>
          <p:cNvSpPr/>
          <p:nvPr/>
        </p:nvSpPr>
        <p:spPr>
          <a:xfrm flipV="1">
            <a:off x="3851920" y="3441576"/>
            <a:ext cx="0" cy="195120"/>
          </a:xfrm>
          <a:prstGeom prst="line">
            <a:avLst/>
          </a:prstGeom>
          <a:ln w="9360">
            <a:solidFill>
              <a:srgbClr val="000000"/>
            </a:solidFill>
            <a:round/>
          </a:ln>
        </p:spPr>
      </p:sp>
      <p:sp>
        <p:nvSpPr>
          <p:cNvPr id="93" name="Line 25"/>
          <p:cNvSpPr/>
          <p:nvPr/>
        </p:nvSpPr>
        <p:spPr>
          <a:xfrm>
            <a:off x="3851920" y="3441576"/>
            <a:ext cx="615960" cy="0"/>
          </a:xfrm>
          <a:prstGeom prst="line">
            <a:avLst/>
          </a:prstGeom>
          <a:ln w="9360">
            <a:solidFill>
              <a:srgbClr val="000000"/>
            </a:solidFill>
            <a:round/>
          </a:ln>
        </p:spPr>
      </p:sp>
      <p:sp>
        <p:nvSpPr>
          <p:cNvPr id="94" name="Line 30"/>
          <p:cNvSpPr/>
          <p:nvPr/>
        </p:nvSpPr>
        <p:spPr>
          <a:xfrm flipV="1">
            <a:off x="4467880" y="3212976"/>
            <a:ext cx="0" cy="228600"/>
          </a:xfrm>
          <a:prstGeom prst="line">
            <a:avLst/>
          </a:prstGeom>
          <a:ln w="9360">
            <a:solidFill>
              <a:srgbClr val="000000"/>
            </a:solidFill>
            <a:round/>
            <a:tailEnd type="stealth" w="lg" len="lg"/>
          </a:ln>
        </p:spPr>
      </p:sp>
      <p:sp>
        <p:nvSpPr>
          <p:cNvPr id="95" name="Line 22"/>
          <p:cNvSpPr/>
          <p:nvPr/>
        </p:nvSpPr>
        <p:spPr>
          <a:xfrm flipV="1">
            <a:off x="5382752" y="3147794"/>
            <a:ext cx="0" cy="245168"/>
          </a:xfrm>
          <a:prstGeom prst="line">
            <a:avLst/>
          </a:prstGeom>
          <a:ln w="9360">
            <a:solidFill>
              <a:srgbClr val="000000"/>
            </a:solidFill>
            <a:round/>
            <a:tailEnd type="stealth" w="lg" len="lg"/>
          </a:ln>
        </p:spPr>
      </p:sp>
      <p:sp>
        <p:nvSpPr>
          <p:cNvPr id="96" name="Line 23"/>
          <p:cNvSpPr/>
          <p:nvPr/>
        </p:nvSpPr>
        <p:spPr>
          <a:xfrm>
            <a:off x="5382752" y="3395128"/>
            <a:ext cx="522720" cy="0"/>
          </a:xfrm>
          <a:prstGeom prst="line">
            <a:avLst/>
          </a:prstGeom>
          <a:ln w="9360">
            <a:solidFill>
              <a:srgbClr val="000000"/>
            </a:solidFill>
            <a:round/>
          </a:ln>
        </p:spPr>
        <p:txBody>
          <a:bodyPr/>
          <a:lstStyle/>
          <a:p>
            <a:endParaRPr lang="en-US" dirty="0"/>
          </a:p>
        </p:txBody>
      </p:sp>
      <p:sp>
        <p:nvSpPr>
          <p:cNvPr id="97" name="Line 26"/>
          <p:cNvSpPr/>
          <p:nvPr/>
        </p:nvSpPr>
        <p:spPr>
          <a:xfrm>
            <a:off x="5890048" y="3395128"/>
            <a:ext cx="0" cy="180720"/>
          </a:xfrm>
          <a:prstGeom prst="line">
            <a:avLst/>
          </a:prstGeom>
          <a:ln w="9360">
            <a:solidFill>
              <a:srgbClr val="000000"/>
            </a:solidFill>
            <a:round/>
          </a:ln>
        </p:spPr>
      </p:sp>
      <p:sp>
        <p:nvSpPr>
          <p:cNvPr id="70" name="Rectangle 69"/>
          <p:cNvSpPr/>
          <p:nvPr/>
        </p:nvSpPr>
        <p:spPr>
          <a:xfrm>
            <a:off x="4111744" y="2237738"/>
            <a:ext cx="4891467" cy="22181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91680" y="2134597"/>
            <a:ext cx="2244678" cy="646331"/>
          </a:xfrm>
          <a:prstGeom prst="rect">
            <a:avLst/>
          </a:prstGeom>
          <a:noFill/>
        </p:spPr>
        <p:txBody>
          <a:bodyPr wrap="square" rtlCol="0">
            <a:spAutoFit/>
          </a:bodyPr>
          <a:lstStyle/>
          <a:p>
            <a:r>
              <a:rPr lang="en-US" sz="3600" b="1" dirty="0" smtClean="0">
                <a:solidFill>
                  <a:srgbClr val="FF0000"/>
                </a:solidFill>
              </a:rPr>
              <a:t>Week 1</a:t>
            </a:r>
            <a:endParaRPr lang="en-US" sz="3600" b="1" dirty="0">
              <a:solidFill>
                <a:srgbClr val="FF0000"/>
              </a:solidFill>
            </a:endParaRPr>
          </a:p>
        </p:txBody>
      </p:sp>
    </p:spTree>
    <p:extLst>
      <p:ext uri="{BB962C8B-B14F-4D97-AF65-F5344CB8AC3E}">
        <p14:creationId xmlns:p14="http://schemas.microsoft.com/office/powerpoint/2010/main" val="7244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8" grpId="0" animBg="1"/>
      <p:bldP spid="68" grpId="1" animBg="1"/>
      <p:bldP spid="71" grpId="0" animBg="1"/>
      <p:bldP spid="71" grpId="1" animBg="1"/>
      <p:bldP spid="72" grpId="0"/>
      <p:bldP spid="72" grpId="1"/>
      <p:bldP spid="73" grpId="0"/>
      <p:bldP spid="73" grpId="1"/>
      <p:bldP spid="74" grpId="0"/>
      <p:bldP spid="74" grpId="1"/>
      <p:bldP spid="75" grpId="0" animBg="1"/>
      <p:bldP spid="75" grpId="1" animBg="1"/>
      <p:bldP spid="76" grpId="0"/>
      <p:bldP spid="76" grpId="1"/>
      <p:bldP spid="70" grpId="0" animBg="1"/>
      <p:bldP spid="70" grpId="1"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612720" y="228600"/>
            <a:ext cx="8152920" cy="990360"/>
          </a:xfrm>
          <a:prstGeom prst="rect">
            <a:avLst/>
          </a:prstGeom>
        </p:spPr>
        <p:txBody>
          <a:bodyPr anchor="ctr"/>
          <a:lstStyle/>
          <a:p>
            <a:pPr>
              <a:lnSpc>
                <a:spcPct val="100000"/>
              </a:lnSpc>
            </a:pPr>
            <a:r>
              <a:rPr lang="zh-TW" sz="4400">
                <a:solidFill>
                  <a:srgbClr val="CC4757"/>
                </a:solidFill>
                <a:latin typeface="Tw Cen MT"/>
              </a:rPr>
              <a:t>How to do recognition?</a:t>
            </a:r>
            <a:endParaRPr/>
          </a:p>
        </p:txBody>
      </p:sp>
      <p:sp>
        <p:nvSpPr>
          <p:cNvPr id="149" name="TextShape 2"/>
          <p:cNvSpPr txBox="1"/>
          <p:nvPr/>
        </p:nvSpPr>
        <p:spPr>
          <a:xfrm>
            <a:off x="612720" y="1600200"/>
            <a:ext cx="8152920" cy="4495320"/>
          </a:xfrm>
          <a:prstGeom prst="rect">
            <a:avLst/>
          </a:prstGeom>
        </p:spPr>
        <p:txBody>
          <a:bodyPr/>
          <a:lstStyle/>
          <a:p>
            <a:pPr marL="457200" indent="-457200">
              <a:lnSpc>
                <a:spcPct val="100000"/>
              </a:lnSpc>
              <a:buSzPct val="60000"/>
              <a:buFont typeface="Wingdings" pitchFamily="2" charset="2"/>
              <a:buChar char="u"/>
            </a:pPr>
            <a:r>
              <a:rPr lang="zh-TW" sz="2800" dirty="0">
                <a:solidFill>
                  <a:srgbClr val="000000"/>
                </a:solidFill>
                <a:latin typeface="Tw Cen MT"/>
              </a:rPr>
              <a:t>How to map speech O to a word sequence W ?</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a:p>
            <a:pPr marL="457200" indent="-457200">
              <a:lnSpc>
                <a:spcPct val="100000"/>
              </a:lnSpc>
              <a:buSzPct val="60000"/>
              <a:buFont typeface="Wingdings" pitchFamily="2" charset="2"/>
              <a:buChar char="u"/>
            </a:pPr>
            <a:r>
              <a:rPr lang="zh-TW" sz="2800" dirty="0">
                <a:solidFill>
                  <a:srgbClr val="000000"/>
                </a:solidFill>
                <a:latin typeface="Tw Cen MT"/>
              </a:rPr>
              <a:t>P(O|W): acoustic model</a:t>
            </a:r>
            <a:endParaRPr dirty="0"/>
          </a:p>
          <a:p>
            <a:pPr marL="457200" indent="-457200">
              <a:lnSpc>
                <a:spcPct val="100000"/>
              </a:lnSpc>
              <a:buSzPct val="60000"/>
              <a:buFont typeface="Wingdings" pitchFamily="2" charset="2"/>
              <a:buChar char="u"/>
            </a:pPr>
            <a:r>
              <a:rPr lang="zh-TW" sz="2800" dirty="0">
                <a:solidFill>
                  <a:srgbClr val="000000"/>
                </a:solidFill>
                <a:latin typeface="Tw Cen MT"/>
              </a:rPr>
              <a:t>P(W): language model</a:t>
            </a:r>
            <a:endParaRPr dirty="0"/>
          </a:p>
          <a:p>
            <a:pPr>
              <a:lnSpc>
                <a:spcPct val="100000"/>
              </a:lnSpc>
            </a:pPr>
            <a:endParaRPr dirty="0"/>
          </a:p>
        </p:txBody>
      </p:sp>
      <p:sp>
        <p:nvSpPr>
          <p:cNvPr id="150" name="CustomShape 3"/>
          <p:cNvSpPr/>
          <p:nvPr/>
        </p:nvSpPr>
        <p:spPr>
          <a:xfrm>
            <a:off x="0" y="0"/>
            <a:ext cx="9143640" cy="456840"/>
          </a:xfrm>
          <a:prstGeom prst="rect">
            <a:avLst/>
          </a:prstGeom>
          <a:noFill/>
          <a:ln>
            <a:noFill/>
          </a:ln>
        </p:spPr>
      </p:sp>
      <p:sp>
        <p:nvSpPr>
          <p:cNvPr id="151" name="CustomShape 4"/>
          <p:cNvSpPr/>
          <p:nvPr/>
        </p:nvSpPr>
        <p:spPr>
          <a:xfrm>
            <a:off x="0" y="1371600"/>
            <a:ext cx="9143640" cy="360"/>
          </a:xfrm>
          <a:prstGeom prst="rect">
            <a:avLst/>
          </a:prstGeom>
          <a:noFill/>
          <a:ln>
            <a:noFill/>
          </a:ln>
        </p:spPr>
      </p:sp>
      <p:sp>
        <p:nvSpPr>
          <p:cNvPr id="152" name="CustomShape 5"/>
          <p:cNvSpPr/>
          <p:nvPr/>
        </p:nvSpPr>
        <p:spPr>
          <a:xfrm>
            <a:off x="0" y="0"/>
            <a:ext cx="9143640" cy="360"/>
          </a:xfrm>
          <a:prstGeom prst="rect">
            <a:avLst/>
          </a:prstGeom>
          <a:noFill/>
          <a:ln>
            <a:noFill/>
          </a:ln>
        </p:spPr>
      </p:sp>
      <p:sp>
        <p:nvSpPr>
          <p:cNvPr id="153" name="CustomShape 6"/>
          <p:cNvSpPr/>
          <p:nvPr/>
        </p:nvSpPr>
        <p:spPr>
          <a:xfrm>
            <a:off x="0" y="0"/>
            <a:ext cx="9143640" cy="360"/>
          </a:xfrm>
          <a:prstGeom prst="rect">
            <a:avLst/>
          </a:prstGeom>
          <a:noFill/>
          <a:ln>
            <a:noFill/>
          </a:ln>
        </p:spPr>
      </p:sp>
      <p:pic>
        <p:nvPicPr>
          <p:cNvPr id="154" name="Picture 1"/>
          <p:cNvPicPr/>
          <p:nvPr/>
        </p:nvPicPr>
        <p:blipFill>
          <a:blip r:embed="rId2"/>
          <a:stretch>
            <a:fillRect/>
          </a:stretch>
        </p:blipFill>
        <p:spPr>
          <a:xfrm>
            <a:off x="2209680" y="2367856"/>
            <a:ext cx="3341520" cy="731160"/>
          </a:xfrm>
          <a:prstGeom prst="rect">
            <a:avLst/>
          </a:prstGeom>
          <a:ln>
            <a:noFill/>
          </a:ln>
        </p:spPr>
      </p:pic>
      <p:pic>
        <p:nvPicPr>
          <p:cNvPr id="155" name="Picture 4"/>
          <p:cNvPicPr/>
          <p:nvPr/>
        </p:nvPicPr>
        <p:blipFill>
          <a:blip r:embed="rId3"/>
          <a:stretch>
            <a:fillRect/>
          </a:stretch>
        </p:blipFill>
        <p:spPr>
          <a:xfrm>
            <a:off x="2667960" y="3053656"/>
            <a:ext cx="3757320" cy="914040"/>
          </a:xfrm>
          <a:prstGeom prst="rect">
            <a:avLst/>
          </a:prstGeom>
          <a:ln>
            <a:noFill/>
          </a:ln>
        </p:spPr>
      </p:pic>
      <p:pic>
        <p:nvPicPr>
          <p:cNvPr id="156" name="Picture 6"/>
          <p:cNvPicPr/>
          <p:nvPr/>
        </p:nvPicPr>
        <p:blipFill>
          <a:blip r:embed="rId4"/>
          <a:stretch>
            <a:fillRect/>
          </a:stretch>
        </p:blipFill>
        <p:spPr>
          <a:xfrm>
            <a:off x="2671920" y="4082176"/>
            <a:ext cx="3757320" cy="570960"/>
          </a:xfrm>
          <a:prstGeom prst="rect">
            <a:avLst/>
          </a:prstGeom>
          <a:ln>
            <a:noFill/>
          </a:ln>
        </p:spPr>
      </p:pic>
      <p:sp>
        <p:nvSpPr>
          <p:cNvPr id="157" name="TextShape 7"/>
          <p:cNvSpPr txBox="1"/>
          <p:nvPr/>
        </p:nvSpPr>
        <p:spPr>
          <a:xfrm>
            <a:off x="0" y="1271520"/>
            <a:ext cx="533160" cy="244080"/>
          </a:xfrm>
          <a:prstGeom prst="rect">
            <a:avLst/>
          </a:prstGeom>
        </p:spPr>
        <p:txBody>
          <a:bodyPr anchor="ctr"/>
          <a:lstStyle/>
          <a:p>
            <a:pPr>
              <a:lnSpc>
                <a:spcPct val="80000"/>
              </a:lnSpc>
            </a:pPr>
            <a:fld id="{37342547-ACE6-4657-825D-78A680E62314}" type="slidenum">
              <a:rPr lang="en-US" sz="1200" b="1">
                <a:solidFill>
                  <a:srgbClr val="FFFFFF"/>
                </a:solidFill>
                <a:latin typeface="Arial"/>
                <a:ea typeface="新細明體"/>
              </a:rPr>
              <a:t>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1892</Words>
  <Application>Microsoft Macintosh PowerPoint</Application>
  <PresentationFormat>On-screen Show (4:3)</PresentationFormat>
  <Paragraphs>463</Paragraphs>
  <Slides>44</Slides>
  <Notes>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Arial</vt:lpstr>
      <vt:lpstr>Calibri</vt:lpstr>
      <vt:lpstr>Cambria Math</vt:lpstr>
      <vt:lpstr>DejaVu Sans</vt:lpstr>
      <vt:lpstr>Mangal</vt:lpstr>
      <vt:lpstr>Microsoft JhengHei</vt:lpstr>
      <vt:lpstr>Noto Symbol</vt:lpstr>
      <vt:lpstr>StarSymbol</vt:lpstr>
      <vt:lpstr>Times New Roman</vt:lpstr>
      <vt:lpstr>Tw Cen MT</vt:lpstr>
      <vt:lpstr>Tw Cen MT Condensed Extra Bold</vt:lpstr>
      <vt:lpstr>Wingdings</vt:lpstr>
      <vt:lpstr>Wingdings 2</vt:lpstr>
      <vt:lpstr>新細明體</vt:lpstr>
      <vt:lpstr>華康儷金黑</vt:lpstr>
      <vt:lpstr>Office Theme</vt:lpstr>
      <vt:lpstr>Office Theme</vt:lpstr>
      <vt:lpstr>Office Theme</vt:lpstr>
      <vt:lpstr>PowerPoint Presentation</vt:lpstr>
      <vt:lpstr>PowerPoint Presentation</vt:lpstr>
      <vt:lpstr>PowerPoint Presentation</vt:lpstr>
      <vt:lpstr>PowerPoint Presentation</vt:lpstr>
      <vt:lpstr>語音辨識系統</vt:lpstr>
      <vt:lpstr>語音辨識系統</vt:lpstr>
      <vt:lpstr>PowerPoint Presentation</vt:lpstr>
      <vt:lpstr>語音辨識系統</vt:lpstr>
      <vt:lpstr>PowerPoint Presentation</vt:lpstr>
      <vt:lpstr>PowerPoint Presentation</vt:lpstr>
      <vt:lpstr>PowerPoint Presentation</vt:lpstr>
      <vt:lpstr>PowerPoint Presentation</vt:lpstr>
      <vt:lpstr>PowerPoint Presentation</vt:lpstr>
      <vt:lpstr>語音辨識系統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黃宸瑋</dc:creator>
  <cp:lastModifiedBy>王君璇</cp:lastModifiedBy>
  <cp:revision>74</cp:revision>
  <dcterms:modified xsi:type="dcterms:W3CDTF">2019-02-18T08:51:55Z</dcterms:modified>
</cp:coreProperties>
</file>