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  <p:sldMasterId id="2147483672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5" r:id="rId14"/>
    <p:sldId id="287" r:id="rId15"/>
    <p:sldId id="286" r:id="rId16"/>
    <p:sldId id="266" r:id="rId17"/>
    <p:sldId id="275" r:id="rId18"/>
    <p:sldId id="276" r:id="rId19"/>
    <p:sldId id="267" r:id="rId20"/>
    <p:sldId id="268" r:id="rId21"/>
    <p:sldId id="269" r:id="rId22"/>
    <p:sldId id="277" r:id="rId23"/>
    <p:sldId id="271" r:id="rId24"/>
    <p:sldId id="284" r:id="rId25"/>
    <p:sldId id="272" r:id="rId26"/>
    <p:sldId id="278" r:id="rId27"/>
    <p:sldId id="282" r:id="rId28"/>
    <p:sldId id="283" r:id="rId29"/>
    <p:sldId id="273" r:id="rId30"/>
    <p:sldId id="280" r:id="rId3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3"/>
    <p:restoredTop sz="94767"/>
  </p:normalViewPr>
  <p:slideViewPr>
    <p:cSldViewPr>
      <p:cViewPr varScale="1">
        <p:scale>
          <a:sx n="88" d="100"/>
          <a:sy n="88" d="100"/>
        </p:scale>
        <p:origin x="176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53091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08694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1446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3939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7196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27619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23266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9857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00156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76330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43824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0869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552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5089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44592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86335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5412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588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802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1432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699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7202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05725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43647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0445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5971032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2359151" y="6044183"/>
            <a:ext cx="6784847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500"/>
              </a:spcBef>
              <a:buClr>
                <a:schemeClr val="accent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60"/>
              </a:spcBef>
              <a:buClr>
                <a:schemeClr val="accent3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360"/>
              </a:spcBef>
              <a:buClr>
                <a:schemeClr val="accent4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76200" y="6068698"/>
            <a:ext cx="20574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2426207" y="-213359"/>
            <a:ext cx="4526279" cy="815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4823618" y="2339181"/>
            <a:ext cx="551656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480217" y="586581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553200" y="6248401"/>
            <a:ext cx="2209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57200" y="6248207"/>
            <a:ext cx="557348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/>
          <p:nvPr/>
        </p:nvSpPr>
        <p:spPr>
          <a:xfrm>
            <a:off x="6096317" y="0"/>
            <a:ext cx="3200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6142037" y="609600"/>
            <a:ext cx="228600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6142037" y="0"/>
            <a:ext cx="228600" cy="533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TW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F26EA79-51D0-CD42-B830-70E1B7E704C7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C666FF-9EAA-AF4A-9912-E5412420C606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9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10/15/20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01208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10/15/20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98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10/15/20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84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10/15/20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01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10/15/20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54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10/15/20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C666FF-9EAA-AF4A-9912-E5412420C606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8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0" y="1600200"/>
            <a:ext cx="1295400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371600" y="1600200"/>
            <a:ext cx="7772400" cy="99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2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10/15/20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498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10/15/20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TW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17010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10/15/20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29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10/15/20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50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844901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399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199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199" cy="4343400"/>
          </a:xfrm>
          <a:prstGeom prst="rect">
            <a:avLst/>
          </a:prstGeom>
          <a:solidFill>
            <a:schemeClr val="accent2"/>
          </a:solidFill>
          <a:ln w="50800" cap="sq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1000"/>
              </a:spcAft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799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-9144" y="4572000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-9144" y="4663439"/>
            <a:ext cx="1463039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545336" y="4654296"/>
            <a:ext cx="7598663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447800" y="0"/>
            <a:ext cx="100584" cy="6867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0" y="4667248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28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1600200" y="624820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560575" y="0"/>
            <a:ext cx="7583423" cy="4568952"/>
          </a:xfrm>
          <a:prstGeom prst="rect">
            <a:avLst/>
          </a:prstGeom>
          <a:solidFill>
            <a:srgbClr val="E9F0F5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marR="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marR="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marR="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marR="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marR="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marR="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marR="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marR="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1234440"/>
            <a:ext cx="9144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1280159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90550" y="1280159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TW"/>
              <a:t>Click to edit Master text styles</a:t>
            </a:r>
          </a:p>
          <a:p>
            <a:pPr lvl="1" eaLnBrk="1" latinLnBrk="0" hangingPunct="1"/>
            <a:r>
              <a:rPr kumimoji="0" lang="en-US" altLang="zh-TW"/>
              <a:t>Second level</a:t>
            </a:r>
          </a:p>
          <a:p>
            <a:pPr lvl="2" eaLnBrk="1" latinLnBrk="0" hangingPunct="1"/>
            <a:r>
              <a:rPr kumimoji="0" lang="en-US" altLang="zh-TW"/>
              <a:t>Third level</a:t>
            </a:r>
          </a:p>
          <a:p>
            <a:pPr lvl="3" eaLnBrk="1" latinLnBrk="0" hangingPunct="1"/>
            <a:r>
              <a:rPr kumimoji="0" lang="en-US" altLang="zh-TW"/>
              <a:t>Fourth level</a:t>
            </a:r>
          </a:p>
          <a:p>
            <a:pPr lvl="4" eaLnBrk="1" latinLnBrk="0" hangingPunct="1"/>
            <a:r>
              <a:rPr kumimoji="0" lang="en-US" altLang="zh-TW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7F26EA79-51D0-CD42-B830-70E1B7E704C7}" type="datetimeFigureOut">
              <a:rPr lang="en-US" kern="1200" smtClean="0">
                <a:solidFill>
                  <a:srgbClr val="775F55"/>
                </a:solidFill>
                <a:latin typeface="Tw Cen MT"/>
                <a:ea typeface="+mn-ea"/>
                <a:cs typeface="+mn-cs"/>
              </a:rPr>
              <a:pPr defTabSz="457200"/>
              <a:t>10/15/20</a:t>
            </a:fld>
            <a:endParaRPr lang="en-US" kern="1200">
              <a:solidFill>
                <a:srgbClr val="775F55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kern="1200">
              <a:solidFill>
                <a:srgbClr val="775F55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457200"/>
            <a:fld id="{8FC666FF-9EAA-AF4A-9912-E5412420C606}" type="slidenum">
              <a:rPr lang="en-US" kern="1200" smtClean="0">
                <a:latin typeface="Tw Cen MT"/>
                <a:ea typeface="+mn-ea"/>
                <a:cs typeface="+mn-cs"/>
              </a:rPr>
              <a:pPr defTabSz="457200"/>
              <a:t>‹#›</a:t>
            </a:fld>
            <a:endParaRPr lang="en-US" kern="1200"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1/folders/1am2lBOENJzLL4y-dVd9FXUHQ-lIKcvd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zilla-project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baxterm.mobatek.ne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_POewRpa16BmWYnidlOI9XaE-AnkUNxRgWzZzRZPlPI/edit?usp=shar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am2lBOENJzLL4y-dVd9FXUHQ-lIKcvdq?usp=shari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1/folders/1am2lBOENJzLL4y-dVd9FXUHQ-lIKcvdq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2.21.35:54285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40.112.21.28:500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專題研究</a:t>
            </a:r>
            <a:br>
              <a:rPr lang="zh-TW" sz="44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4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WEEK 4 - LIVE DEMO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zh-TW" sz="20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Prof. Lin-</a:t>
            </a:r>
            <a:r>
              <a:rPr lang="en-US" altLang="zh-TW" sz="20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20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han Lee</a:t>
            </a:r>
          </a:p>
          <a:p>
            <a:pPr marL="0" marR="0" lvl="0" indent="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zh-TW" sz="20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TA.  </a:t>
            </a:r>
            <a:r>
              <a:rPr lang="en-US" altLang="zh-TW" sz="2000" b="1" dirty="0" err="1">
                <a:solidFill>
                  <a:srgbClr val="FFFFFF"/>
                </a:solidFill>
              </a:rPr>
              <a:t>Chien</a:t>
            </a:r>
            <a:r>
              <a:rPr lang="en-US" altLang="zh-TW" sz="2000" b="1" dirty="0">
                <a:solidFill>
                  <a:srgbClr val="FFFFFF"/>
                </a:solidFill>
              </a:rPr>
              <a:t>-Cheng Chen (r09942097@ntu.edu.tw)</a:t>
            </a:r>
            <a:r>
              <a:rPr lang="zh-TW" sz="20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Do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502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 up Live Demo with your account.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Please </a:t>
            </a:r>
            <a:r>
              <a:rPr lang="en-US" altLang="zh-TW" sz="2000" b="1" dirty="0">
                <a:solidFill>
                  <a:srgbClr val="FF0000"/>
                </a:solidFill>
              </a:rPr>
              <a:t>email</a:t>
            </a:r>
            <a:r>
              <a:rPr lang="zh-TW" sz="2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TA of your account name for activation</a:t>
            </a:r>
            <a:r>
              <a:rPr lang="en-US" altLang="zh-TW" sz="2000" b="1" dirty="0">
                <a:solidFill>
                  <a:srgbClr val="FF0000"/>
                </a:solidFill>
              </a:rPr>
              <a:t>.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altLang="zh-TW" sz="2000" b="1" dirty="0">
                <a:solidFill>
                  <a:srgbClr val="FF0000"/>
                </a:solidFill>
              </a:rPr>
              <a:t>r09942097@ntu.edu.tw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endParaRPr lang="zh-TW" sz="2000" b="1" i="0" u="none" strike="noStrike" cap="none" baseline="0" dirty="0">
              <a:solidFill>
                <a:srgbClr val="FF0000"/>
              </a:solidFill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with basic model embedded in the system.</a:t>
            </a:r>
          </a:p>
          <a:p>
            <a:pPr marL="320040" marR="0" lvl="0" indent="-22860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endParaRPr lang="en-US" altLang="zh-TW"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Upload your model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LM/LEX/TREE/MDL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better performance, you may re-train your models.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with your own models.</a:t>
            </a:r>
          </a:p>
          <a:p>
            <a:pPr marL="320040" marR="0" lvl="0" indent="-22860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860454" y="3848100"/>
            <a:ext cx="3657783" cy="428625"/>
            <a:chOff x="2795358" y="2875052"/>
            <a:chExt cx="3657783" cy="428625"/>
          </a:xfrm>
        </p:grpSpPr>
        <p:pic>
          <p:nvPicPr>
            <p:cNvPr id="154" name="Shape 1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95358" y="2889341"/>
              <a:ext cx="1314449" cy="400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Shape 1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19642" y="2875052"/>
              <a:ext cx="1333499" cy="42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Shape 156"/>
            <p:cNvSpPr/>
            <p:nvPr/>
          </p:nvSpPr>
          <p:spPr>
            <a:xfrm>
              <a:off x="4285126" y="2980181"/>
              <a:ext cx="709683" cy="200026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altLang="zh-TW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zh-TW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altLang="zh-TW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tice!</a:t>
            </a:r>
            <a:endParaRPr lang="zh-TW" sz="44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502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 up Live Demo with your account.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132855"/>
            <a:ext cx="4041395" cy="487754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55976" y="2276872"/>
            <a:ext cx="468429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Due to some server problems</a:t>
            </a:r>
            <a:br>
              <a:rPr lang="en-US" altLang="zh-TW" sz="2400" dirty="0"/>
            </a:br>
            <a:r>
              <a:rPr lang="en-US" altLang="zh-TW" sz="2400" dirty="0"/>
              <a:t>not solved yet, each group is </a:t>
            </a:r>
            <a:br>
              <a:rPr lang="en-US" altLang="zh-TW" sz="2400" dirty="0"/>
            </a:br>
            <a:r>
              <a:rPr lang="en-US" altLang="zh-TW" sz="2400" dirty="0"/>
              <a:t>assigned 10 “accounts” with </a:t>
            </a:r>
            <a:br>
              <a:rPr lang="en-US" altLang="zh-TW" sz="2400" dirty="0"/>
            </a:br>
            <a:r>
              <a:rPr lang="en-US" altLang="zh-TW" sz="2400" dirty="0"/>
              <a:t>name “&lt;</a:t>
            </a:r>
            <a:r>
              <a:rPr lang="en-US" altLang="zh-TW" sz="2400" dirty="0" err="1"/>
              <a:t>original_acc</a:t>
            </a:r>
            <a:r>
              <a:rPr lang="en-US" altLang="zh-TW" sz="2400" dirty="0"/>
              <a:t>&gt;_X”.</a:t>
            </a:r>
            <a:br>
              <a:rPr lang="en-US" altLang="zh-TW" sz="2400" dirty="0"/>
            </a:br>
            <a:br>
              <a:rPr lang="en-US" altLang="zh-TW" sz="2400" dirty="0"/>
            </a:br>
            <a:r>
              <a:rPr lang="en-US" altLang="zh-TW" sz="2400" dirty="0"/>
              <a:t>For example,</a:t>
            </a:r>
            <a:br>
              <a:rPr lang="en-US" altLang="zh-TW" sz="2400" dirty="0"/>
            </a:br>
            <a:r>
              <a:rPr lang="en-US" altLang="zh-TW" sz="2400" dirty="0"/>
              <a:t>if you email TA for account name</a:t>
            </a:r>
            <a:br>
              <a:rPr lang="en-US" altLang="zh-TW" sz="2400" dirty="0"/>
            </a:br>
            <a:r>
              <a:rPr lang="en-US" altLang="zh-TW" sz="2400" dirty="0"/>
              <a:t>“</a:t>
            </a:r>
            <a:r>
              <a:rPr lang="en-US" altLang="zh-TW" sz="2400" dirty="0" err="1"/>
              <a:t>ilovedsp</a:t>
            </a:r>
            <a:r>
              <a:rPr lang="en-US" altLang="zh-TW" sz="2400" dirty="0"/>
              <a:t>”, 10 accounts</a:t>
            </a:r>
            <a:br>
              <a:rPr lang="en-US" altLang="zh-TW" sz="2400" dirty="0"/>
            </a:b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“ilovedsp_0”, </a:t>
            </a:r>
            <a:b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“ilovedsp_1”, </a:t>
            </a:r>
            <a:b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…, </a:t>
            </a:r>
            <a:b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“ilovedsp_9”</a:t>
            </a:r>
            <a:b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400" dirty="0"/>
              <a:t> are given to you.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1691680" y="2924944"/>
            <a:ext cx="432048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629244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C3F76A-6A80-4E40-9930-1D040ABF3D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4000" dirty="0"/>
              <a:t>關於帳號註冊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9DC8AD2-6CA5-024F-A781-7CAA044B1A4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0490" indent="0">
              <a:buNone/>
            </a:pPr>
            <a:r>
              <a:rPr lang="en-US" altLang="zh-TW" sz="2400" dirty="0"/>
              <a:t>1. </a:t>
            </a:r>
            <a:r>
              <a:rPr lang="zh-TW" altLang="en-US" sz="2400" dirty="0"/>
              <a:t>這個 </a:t>
            </a:r>
            <a:r>
              <a:rPr lang="en-US" altLang="zh-TW" sz="2400" dirty="0"/>
              <a:t>server </a:t>
            </a:r>
            <a:r>
              <a:rPr lang="zh-TW" altLang="en-US" sz="2400" dirty="0"/>
              <a:t>為了避免有人一直瘋狂註冊，因此有一個白名單。要使用 </a:t>
            </a:r>
            <a:r>
              <a:rPr lang="en-US" altLang="zh-TW" sz="2400" dirty="0"/>
              <a:t>server </a:t>
            </a:r>
            <a:r>
              <a:rPr lang="zh-TW" altLang="en-US" sz="2400" dirty="0"/>
              <a:t>必須先註冊，而要能夠註冊要先把想使用的帳號名字加入白名單，因此才希望各位先把想開的帳號名字寄給我，我加入之後 </a:t>
            </a:r>
            <a:r>
              <a:rPr lang="en-US" altLang="zh-TW" sz="2400" dirty="0"/>
              <a:t>&lt;account&gt;_0 ~ &lt;account&gt;_9 </a:t>
            </a:r>
            <a:r>
              <a:rPr lang="zh-TW" altLang="en-US" sz="2400" dirty="0"/>
              <a:t>才可以被註冊，但是密碼仍然要註冊時才會設定。</a:t>
            </a:r>
            <a:br>
              <a:rPr lang="zh-TW" altLang="en-US" sz="2400" dirty="0"/>
            </a:br>
            <a:r>
              <a:rPr lang="en-US" altLang="zh-TW" sz="2400" dirty="0"/>
              <a:t>2. </a:t>
            </a:r>
            <a:r>
              <a:rPr lang="zh-TW" altLang="en-US" sz="2400" dirty="0"/>
              <a:t>這個帳號可以跟 </a:t>
            </a:r>
            <a:r>
              <a:rPr lang="en-US" altLang="zh-TW" sz="2400" dirty="0"/>
              <a:t>.80 </a:t>
            </a:r>
            <a:r>
              <a:rPr lang="zh-TW" altLang="en-US" sz="2400" dirty="0"/>
              <a:t>專題工作站帳號名稱相同也可以不相同。</a:t>
            </a:r>
            <a:endParaRPr kumimoji="1" lang="zh-TW" altLang="en-US" sz="2400" dirty="0"/>
          </a:p>
        </p:txBody>
      </p:sp>
      <p:sp>
        <p:nvSpPr>
          <p:cNvPr id="5" name="Shape 152">
            <a:extLst>
              <a:ext uri="{FF2B5EF4-FFF2-40B4-BE49-F238E27FC236}">
                <a16:creationId xmlns:a16="http://schemas.microsoft.com/office/drawing/2014/main" id="{19682F90-E5C7-C44E-9FDF-C2C5CB1852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altLang="zh-TW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Updated</a:t>
            </a:r>
            <a:endParaRPr lang="zh-TW" sz="44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03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altLang="zh-TW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Notice!</a:t>
            </a:r>
            <a:endParaRPr lang="zh-TW" sz="44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502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alt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server restarts</a:t>
            </a:r>
            <a:r>
              <a:rPr lang="en-US" altLang="zh-TW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every hour. (8:00, 9:00, …)</a:t>
            </a: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400" b="1" dirty="0">
              <a:solidFill>
                <a:schemeClr val="dk1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400" b="1" dirty="0">
                <a:solidFill>
                  <a:schemeClr val="dk1"/>
                </a:solidFill>
              </a:rPr>
              <a:t>If you want to re-upload your 4 models to rerun HTK decoding algorithm </a:t>
            </a:r>
            <a:r>
              <a:rPr lang="en-US" altLang="zh-TW" sz="2400" b="1" dirty="0">
                <a:solidFill>
                  <a:srgbClr val="FF0000"/>
                </a:solidFill>
              </a:rPr>
              <a:t>within an hour</a:t>
            </a:r>
            <a:r>
              <a:rPr lang="en-US" altLang="zh-TW" sz="2400" b="1" dirty="0">
                <a:solidFill>
                  <a:schemeClr val="tx1"/>
                </a:solidFill>
              </a:rPr>
              <a:t>, </a:t>
            </a:r>
            <a:r>
              <a:rPr lang="en-US" altLang="zh-TW" sz="2400" b="1" dirty="0">
                <a:solidFill>
                  <a:srgbClr val="FF0000"/>
                </a:solidFill>
              </a:rPr>
              <a:t>use another account </a:t>
            </a:r>
            <a:r>
              <a:rPr lang="en-US" altLang="zh-TW" sz="2400" b="1" dirty="0">
                <a:solidFill>
                  <a:schemeClr val="tx1"/>
                </a:solidFill>
              </a:rPr>
              <a:t>of the 10 assigned.</a:t>
            </a:r>
            <a:br>
              <a:rPr lang="en-US" altLang="zh-TW" sz="2400" b="1" dirty="0">
                <a:solidFill>
                  <a:schemeClr val="tx1"/>
                </a:solidFill>
              </a:rPr>
            </a:br>
            <a:r>
              <a:rPr lang="en-US" altLang="zh-TW" sz="2400" b="1" dirty="0">
                <a:solidFill>
                  <a:schemeClr val="tx1"/>
                </a:solidFill>
              </a:rPr>
              <a:t>(Feel free to re-upload directly to the same account if an hour passed.)</a:t>
            </a: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400" b="1" dirty="0">
              <a:solidFill>
                <a:schemeClr val="tx1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400" b="1" dirty="0">
                <a:solidFill>
                  <a:srgbClr val="FF0000"/>
                </a:solidFill>
              </a:rPr>
              <a:t>Re-login</a:t>
            </a:r>
            <a:r>
              <a:rPr lang="en-US" altLang="zh-TW" sz="2400" b="1" dirty="0">
                <a:solidFill>
                  <a:schemeClr val="tx1"/>
                </a:solidFill>
              </a:rPr>
              <a:t> after models uploaded.</a:t>
            </a:r>
          </a:p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400" b="1" dirty="0">
                <a:solidFill>
                  <a:schemeClr val="tx1"/>
                </a:solidFill>
              </a:rPr>
              <a:t>Even if automatically logged in, </a:t>
            </a:r>
            <a:r>
              <a:rPr lang="en-US" altLang="zh-TW" sz="2400" b="1" dirty="0">
                <a:solidFill>
                  <a:srgbClr val="FF0000"/>
                </a:solidFill>
              </a:rPr>
              <a:t>re-login PLEASE</a:t>
            </a:r>
            <a:r>
              <a:rPr lang="en-US" altLang="zh-TW" sz="2400" b="1" dirty="0">
                <a:solidFill>
                  <a:schemeClr val="tx1"/>
                </a:solidFill>
              </a:rPr>
              <a:t>!</a:t>
            </a:r>
          </a:p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400" b="1" dirty="0">
                <a:solidFill>
                  <a:schemeClr val="tx1"/>
                </a:solidFill>
              </a:rPr>
              <a:t>If your microphone doesn’t work well, </a:t>
            </a:r>
            <a:r>
              <a:rPr lang="en-US" altLang="zh-TW" sz="2400" b="1" dirty="0">
                <a:solidFill>
                  <a:srgbClr val="FF0000"/>
                </a:solidFill>
              </a:rPr>
              <a:t>re-login</a:t>
            </a:r>
            <a:r>
              <a:rPr lang="en-US" altLang="zh-TW" sz="2400" b="1" dirty="0">
                <a:solidFill>
                  <a:schemeClr val="tx1"/>
                </a:solidFill>
              </a:rPr>
              <a:t>!</a:t>
            </a:r>
            <a:endParaRPr lang="en-US" altLang="zh-TW" sz="24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59999"/>
              <a:buNone/>
            </a:pPr>
            <a:endParaRPr lang="en-US" altLang="zh-TW" sz="2400" b="1" dirty="0">
              <a:solidFill>
                <a:schemeClr val="dk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3608" y="587727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Online server reference: </a:t>
            </a:r>
            <a:br>
              <a:rPr lang="en-US" altLang="zh-TW" sz="1600" dirty="0"/>
            </a:br>
            <a:r>
              <a:rPr lang="zh-TW" altLang="en-US" sz="1600" dirty="0">
                <a:hlinkClick r:id="rId3"/>
              </a:rPr>
              <a:t>https://drive.google.com/drive/u/1/folders/1am2lBOENJzLL4y-dVd9FXUHQ-lIKcvdq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1937981385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Think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 the basic models with your own models, what is the main difference?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know of what kind your training data are?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train.text/dev.text/test.text 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about manually tagging your own lexicon and train your own language model?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Guess about the training data of the basic models. 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Exemplify your description.</a:t>
            </a:r>
          </a:p>
          <a:p>
            <a:pPr marL="640080" marR="0" lvl="1" indent="-19558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Language Model : Training Text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300" dirty="0"/>
              <a:t>cut -d ' ' -f 1 --complement $</a:t>
            </a:r>
            <a:r>
              <a:rPr lang="en-US" altLang="zh-TW" sz="2300" dirty="0" err="1"/>
              <a:t>train_text</a:t>
            </a:r>
            <a:r>
              <a:rPr lang="en-US" altLang="zh-TW" sz="2300" dirty="0"/>
              <a:t> &gt; ./</a:t>
            </a:r>
            <a:r>
              <a:rPr lang="en-US" altLang="zh-TW" sz="2300" dirty="0" err="1"/>
              <a:t>exp</a:t>
            </a:r>
            <a:r>
              <a:rPr lang="en-US" altLang="zh-TW" sz="2300" dirty="0"/>
              <a:t>/lm/</a:t>
            </a:r>
            <a:r>
              <a:rPr lang="en-US" altLang="zh-TW" sz="2300" dirty="0" err="1"/>
              <a:t>LM_train.text</a:t>
            </a:r>
            <a:endParaRPr lang="en-US" altLang="zh-TW" sz="2300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1247"/>
          <a:stretch/>
        </p:blipFill>
        <p:spPr>
          <a:xfrm>
            <a:off x="2387600" y="2439513"/>
            <a:ext cx="3917947" cy="36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77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Language Model : </a:t>
            </a:r>
            <a:r>
              <a:rPr lang="en-US" altLang="zh-TW" dirty="0" err="1"/>
              <a:t>ngram</a:t>
            </a:r>
            <a:r>
              <a:rPr lang="en-US" altLang="zh-TW" dirty="0"/>
              <a:t>-count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Lexicon</a:t>
            </a:r>
          </a:p>
          <a:p>
            <a:pPr lvl="1"/>
            <a:r>
              <a:rPr lang="en-US" altLang="zh-TW" dirty="0"/>
              <a:t>lexicon=material/lexicon.train.txt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6598" r="86115" b="55729"/>
          <a:stretch/>
        </p:blipFill>
        <p:spPr>
          <a:xfrm>
            <a:off x="1253552" y="2921000"/>
            <a:ext cx="2147909" cy="32766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6771" r="73426" b="49826"/>
          <a:stretch/>
        </p:blipFill>
        <p:spPr>
          <a:xfrm>
            <a:off x="4258265" y="2743200"/>
            <a:ext cx="398312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7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FAQ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Q: How to download the models in the workstation?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600" b="1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FileZilla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600" b="1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MobaXterm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altLang="zh-TW" sz="2600" b="1" dirty="0">
                <a:solidFill>
                  <a:srgbClr val="FF0000"/>
                </a:solidFill>
              </a:rPr>
              <a:t>“s</a:t>
            </a:r>
            <a:r>
              <a:rPr lang="zh-TW" sz="26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ftp</a:t>
            </a:r>
            <a:r>
              <a:rPr lang="en-US" altLang="zh-TW" sz="26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” or “</a:t>
            </a:r>
            <a:r>
              <a:rPr lang="en-US" altLang="zh-TW" sz="26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scp</a:t>
            </a:r>
            <a:r>
              <a:rPr lang="en-US" altLang="zh-TW" sz="26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zh-TW" sz="26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command in your linux OS.</a:t>
            </a:r>
          </a:p>
          <a:p>
            <a:pPr marL="320040" marR="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9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6629" t="12444" r="26735" b="23050"/>
          <a:stretch/>
        </p:blipFill>
        <p:spPr>
          <a:xfrm>
            <a:off x="478970" y="531141"/>
            <a:ext cx="7768047" cy="6043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>
            <a:off x="612647" y="957941"/>
            <a:ext cx="5796860" cy="775063"/>
          </a:xfrm>
          <a:prstGeom prst="donut">
            <a:avLst>
              <a:gd name="adj" fmla="val 9263"/>
            </a:avLst>
          </a:prstGeom>
          <a:solidFill>
            <a:srgbClr val="FF0000"/>
          </a:solidFill>
          <a:ln w="100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209550" algn="l" rtl="0">
              <a:spcBef>
                <a:spcPts val="0"/>
              </a:spcBef>
              <a:buClr>
                <a:schemeClr val="accent2"/>
              </a:buClr>
              <a:buFont typeface="Noto Symbol"/>
              <a:buNone/>
            </a:pPr>
            <a:endParaRPr sz="29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l="32360" t="29013" r="30625" b="29383"/>
          <a:stretch/>
        </p:blipFill>
        <p:spPr>
          <a:xfrm>
            <a:off x="424179" y="797558"/>
            <a:ext cx="8232140" cy="520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5305425" y="2400300"/>
            <a:ext cx="2809876" cy="409575"/>
          </a:xfrm>
          <a:prstGeom prst="donut">
            <a:avLst>
              <a:gd name="adj" fmla="val 9263"/>
            </a:avLst>
          </a:prstGeom>
          <a:solidFill>
            <a:srgbClr val="FF0000"/>
          </a:solidFill>
          <a:ln w="100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612647" y="2266950"/>
            <a:ext cx="2892551" cy="2381249"/>
          </a:xfrm>
          <a:prstGeom prst="donut">
            <a:avLst>
              <a:gd name="adj" fmla="val 2451"/>
            </a:avLst>
          </a:prstGeom>
          <a:solidFill>
            <a:srgbClr val="FF0000"/>
          </a:solidFill>
          <a:ln w="100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 Demo introduction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Restriction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altLang="zh-TW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 (Notice!)</a:t>
            </a:r>
            <a:endParaRPr lang="zh-TW" sz="32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think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FAQ</a:t>
            </a:r>
          </a:p>
          <a:p>
            <a:pPr marL="320040" marR="0" lvl="0" indent="-19812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32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FAQ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Q: Why I always got server error?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Make sure you got models uploaded.</a:t>
            </a:r>
            <a:r>
              <a:rPr lang="zh-TW" altLang="en-US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timestamp</a:t>
            </a:r>
            <a:r>
              <a:rPr lang="zh-TW" altLang="en-US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</a:t>
            </a:r>
            <a:r>
              <a:rPr lang="zh-TW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empty?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850" y="3199766"/>
            <a:ext cx="2524908" cy="2019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3137554" y="3199766"/>
            <a:ext cx="63309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chemeClr val="dk1"/>
                </a:solidFill>
              </a:rPr>
              <a:t>TREE: </a:t>
            </a:r>
            <a:r>
              <a:rPr lang="en-US" altLang="zh-TW" sz="2600" b="1" dirty="0" err="1">
                <a:solidFill>
                  <a:schemeClr val="dk1"/>
                </a:solidFill>
              </a:rPr>
              <a:t>exp</a:t>
            </a:r>
            <a:r>
              <a:rPr lang="en-US" altLang="zh-TW" sz="2600" b="1" dirty="0">
                <a:solidFill>
                  <a:schemeClr val="dk1"/>
                </a:solidFill>
              </a:rPr>
              <a:t>/tri/tree </a:t>
            </a:r>
            <a:endParaRPr lang="zh-TW" altLang="en-US" sz="2600" b="1" dirty="0">
              <a:solidFill>
                <a:schemeClr val="dk1"/>
              </a:solidFill>
            </a:endParaRPr>
          </a:p>
          <a:p>
            <a:r>
              <a:rPr lang="en-US" altLang="zh-TW" sz="2600" b="1" dirty="0">
                <a:solidFill>
                  <a:schemeClr val="dk1"/>
                </a:solidFill>
              </a:rPr>
              <a:t>MDL: </a:t>
            </a:r>
            <a:r>
              <a:rPr lang="en-US" altLang="zh-TW" sz="2600" b="1" dirty="0" err="1">
                <a:solidFill>
                  <a:schemeClr val="dk1"/>
                </a:solidFill>
              </a:rPr>
              <a:t>exp</a:t>
            </a:r>
            <a:r>
              <a:rPr lang="en-US" altLang="zh-TW" sz="2600" b="1" dirty="0">
                <a:solidFill>
                  <a:schemeClr val="dk1"/>
                </a:solidFill>
              </a:rPr>
              <a:t>/tri/</a:t>
            </a:r>
            <a:r>
              <a:rPr lang="en-US" altLang="zh-TW" sz="2600" b="1" dirty="0" err="1">
                <a:solidFill>
                  <a:schemeClr val="dk1"/>
                </a:solidFill>
              </a:rPr>
              <a:t>final.mdl</a:t>
            </a:r>
            <a:r>
              <a:rPr lang="en-US" altLang="zh-TW" sz="2600" b="1" dirty="0">
                <a:solidFill>
                  <a:schemeClr val="dk1"/>
                </a:solidFill>
              </a:rPr>
              <a:t> </a:t>
            </a:r>
            <a:endParaRPr lang="zh-TW" altLang="en-US" sz="2600" b="1" dirty="0">
              <a:solidFill>
                <a:schemeClr val="dk1"/>
              </a:solidFill>
            </a:endParaRPr>
          </a:p>
          <a:p>
            <a:r>
              <a:rPr lang="en-US" altLang="zh-TW" sz="2600" b="1" dirty="0">
                <a:solidFill>
                  <a:schemeClr val="dk1"/>
                </a:solidFill>
              </a:rPr>
              <a:t>LM: </a:t>
            </a:r>
            <a:r>
              <a:rPr lang="en-US" altLang="zh-TW" sz="2600" b="1" dirty="0" err="1">
                <a:solidFill>
                  <a:schemeClr val="dk1"/>
                </a:solidFill>
              </a:rPr>
              <a:t>exp</a:t>
            </a:r>
            <a:r>
              <a:rPr lang="en-US" altLang="zh-TW" sz="2600" b="1" dirty="0">
                <a:solidFill>
                  <a:schemeClr val="dk1"/>
                </a:solidFill>
              </a:rPr>
              <a:t>/lm/</a:t>
            </a:r>
            <a:r>
              <a:rPr lang="en-US" altLang="zh-TW" sz="2600" b="1" dirty="0" err="1">
                <a:solidFill>
                  <a:schemeClr val="dk1"/>
                </a:solidFill>
              </a:rPr>
              <a:t>lm.arpa.txt</a:t>
            </a:r>
            <a:r>
              <a:rPr lang="en-US" altLang="zh-TW" sz="2600" b="1" dirty="0">
                <a:solidFill>
                  <a:schemeClr val="dk1"/>
                </a:solidFill>
              </a:rPr>
              <a:t> </a:t>
            </a:r>
            <a:endParaRPr lang="zh-TW" altLang="en-US" sz="2600" b="1" dirty="0">
              <a:solidFill>
                <a:schemeClr val="dk1"/>
              </a:solidFill>
            </a:endParaRPr>
          </a:p>
          <a:p>
            <a:r>
              <a:rPr lang="en-US" altLang="zh-TW" sz="2600" b="1" dirty="0" err="1">
                <a:solidFill>
                  <a:schemeClr val="dk1"/>
                </a:solidFill>
              </a:rPr>
              <a:t>Lexicon:material</a:t>
            </a:r>
            <a:r>
              <a:rPr lang="en-US" altLang="zh-TW" sz="2600" b="1" dirty="0">
                <a:solidFill>
                  <a:schemeClr val="dk1"/>
                </a:solidFill>
              </a:rPr>
              <a:t>/</a:t>
            </a:r>
            <a:r>
              <a:rPr lang="en-US" altLang="zh-TW" sz="2600" b="1" dirty="0" err="1">
                <a:solidFill>
                  <a:schemeClr val="dk1"/>
                </a:solidFill>
              </a:rPr>
              <a:t>lexicon.decode.txt</a:t>
            </a:r>
            <a:endParaRPr lang="zh-TW" altLang="en-US" sz="2600" b="1" dirty="0">
              <a:solidFill>
                <a:schemeClr val="dk1"/>
              </a:solidFill>
            </a:endParaRPr>
          </a:p>
          <a:p>
            <a:r>
              <a:rPr lang="en-US" altLang="zh-TW" sz="2600" b="1" dirty="0">
                <a:solidFill>
                  <a:schemeClr val="dk1"/>
                </a:solidFill>
              </a:rPr>
              <a:t>(or</a:t>
            </a:r>
            <a:r>
              <a:rPr lang="zh-TW" altLang="en-US" sz="2600" b="1" dirty="0">
                <a:solidFill>
                  <a:schemeClr val="dk1"/>
                </a:solidFill>
              </a:rPr>
              <a:t> </a:t>
            </a:r>
            <a:r>
              <a:rPr lang="en-US" altLang="zh-TW" sz="2600" b="1" dirty="0">
                <a:solidFill>
                  <a:schemeClr val="dk1"/>
                </a:solidFill>
              </a:rPr>
              <a:t>material/</a:t>
            </a:r>
            <a:r>
              <a:rPr lang="en-US" altLang="zh-TW" sz="2600" b="1" dirty="0" err="1">
                <a:solidFill>
                  <a:schemeClr val="dk1"/>
                </a:solidFill>
              </a:rPr>
              <a:t>lexicon.train.txt</a:t>
            </a:r>
            <a:r>
              <a:rPr lang="en-US" altLang="zh-TW" sz="2600" b="1" dirty="0">
                <a:solidFill>
                  <a:schemeClr val="dk1"/>
                </a:solidFill>
              </a:rPr>
              <a:t>)</a:t>
            </a:r>
            <a:endParaRPr lang="zh-TW" altLang="en-US" sz="2600" b="1" dirty="0">
              <a:solidFill>
                <a:schemeClr val="dk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5126" y="531143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/>
              <a:t>Warning:</a:t>
            </a:r>
            <a:r>
              <a:rPr kumimoji="1" lang="zh-TW" altLang="en-US" sz="2000" dirty="0"/>
              <a:t> </a:t>
            </a:r>
            <a:r>
              <a:rPr kumimoji="1" lang="en-US" altLang="zh-TW" sz="2000" dirty="0"/>
              <a:t>If</a:t>
            </a:r>
            <a:r>
              <a:rPr kumimoji="1" lang="zh-TW" altLang="en-US" sz="2000" dirty="0"/>
              <a:t> </a:t>
            </a:r>
            <a:r>
              <a:rPr kumimoji="1" lang="en-US" altLang="zh-TW" sz="2000" dirty="0"/>
              <a:t>using</a:t>
            </a:r>
            <a:r>
              <a:rPr kumimoji="1" lang="zh-TW" altLang="en-US" sz="2000" dirty="0"/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material/</a:t>
            </a:r>
            <a:r>
              <a:rPr lang="en-US" altLang="zh-TW" sz="2000" dirty="0" err="1">
                <a:solidFill>
                  <a:srgbClr val="FF0000"/>
                </a:solidFill>
              </a:rPr>
              <a:t>lexicon.train.txt</a:t>
            </a:r>
            <a:r>
              <a:rPr lang="en-US" altLang="zh-TW" sz="2000" dirty="0"/>
              <a:t>,</a:t>
            </a:r>
            <a:r>
              <a:rPr lang="zh-TW" altLang="en-US" sz="2000" dirty="0"/>
              <a:t> </a:t>
            </a:r>
            <a:r>
              <a:rPr lang="en-US" altLang="zh-TW" sz="2000" dirty="0"/>
              <a:t>remember</a:t>
            </a:r>
            <a:r>
              <a:rPr lang="zh-TW" altLang="en-US" sz="2000" dirty="0"/>
              <a:t> </a:t>
            </a:r>
            <a:r>
              <a:rPr lang="en-US" altLang="zh-TW" sz="2000" dirty="0"/>
              <a:t>to</a:t>
            </a:r>
            <a:r>
              <a:rPr lang="zh-TW" altLang="en-US" sz="2000" dirty="0"/>
              <a:t> </a:t>
            </a:r>
            <a:r>
              <a:rPr lang="en-US" altLang="zh-TW" sz="2000" dirty="0"/>
              <a:t>add</a:t>
            </a:r>
            <a:r>
              <a:rPr lang="zh-TW" altLang="en-US" sz="2000" dirty="0"/>
              <a:t> </a:t>
            </a:r>
            <a:r>
              <a:rPr lang="en-US" altLang="zh-TW" sz="2000" dirty="0"/>
              <a:t>the</a:t>
            </a:r>
            <a:r>
              <a:rPr lang="zh-TW" altLang="en-US" sz="2000" dirty="0"/>
              <a:t> </a:t>
            </a:r>
            <a:r>
              <a:rPr lang="en-US" altLang="zh-TW" sz="2000" dirty="0"/>
              <a:t>following</a:t>
            </a:r>
            <a:r>
              <a:rPr lang="zh-TW" altLang="en-US" sz="2000" dirty="0"/>
              <a:t> </a:t>
            </a:r>
            <a:r>
              <a:rPr lang="en-US" altLang="zh-TW" sz="2000" dirty="0"/>
              <a:t>two</a:t>
            </a:r>
            <a:r>
              <a:rPr lang="zh-TW" altLang="en-US" sz="2000" dirty="0"/>
              <a:t> </a:t>
            </a:r>
            <a:r>
              <a:rPr lang="en-US" altLang="zh-TW" sz="2000" dirty="0"/>
              <a:t>lines</a:t>
            </a:r>
            <a:r>
              <a:rPr lang="zh-TW" altLang="en-US" sz="2000" dirty="0"/>
              <a:t> </a:t>
            </a:r>
            <a:r>
              <a:rPr lang="en-US" altLang="zh-TW" sz="2000" dirty="0"/>
              <a:t>to</a:t>
            </a:r>
            <a:r>
              <a:rPr lang="zh-TW" altLang="en-US" sz="2000" dirty="0"/>
              <a:t> </a:t>
            </a:r>
            <a:r>
              <a:rPr lang="en-US" altLang="zh-TW" sz="2000" dirty="0"/>
              <a:t>the</a:t>
            </a:r>
            <a:r>
              <a:rPr lang="zh-TW" altLang="en-US" sz="2000" dirty="0"/>
              <a:t> </a:t>
            </a:r>
            <a:r>
              <a:rPr lang="en-US" altLang="zh-TW" sz="2000" dirty="0"/>
              <a:t>top</a:t>
            </a:r>
            <a:r>
              <a:rPr lang="zh-TW" altLang="en-US" sz="2000" dirty="0"/>
              <a:t> </a:t>
            </a:r>
            <a:r>
              <a:rPr lang="en-US" altLang="zh-TW" sz="2000" dirty="0"/>
              <a:t>of</a:t>
            </a:r>
            <a:r>
              <a:rPr lang="zh-TW" altLang="en-US" sz="2000" dirty="0"/>
              <a:t> </a:t>
            </a:r>
            <a:r>
              <a:rPr lang="en-US" altLang="zh-TW" sz="2000" dirty="0"/>
              <a:t>the</a:t>
            </a:r>
            <a:r>
              <a:rPr lang="zh-TW" altLang="en-US" sz="2000" dirty="0"/>
              <a:t> </a:t>
            </a:r>
            <a:r>
              <a:rPr lang="en-US" altLang="zh-TW" sz="2000" dirty="0"/>
              <a:t>file.</a:t>
            </a:r>
            <a:endParaRPr lang="zh-TW" altLang="en-US" sz="2000" dirty="0"/>
          </a:p>
          <a:p>
            <a:r>
              <a:rPr kumimoji="1" lang="en-US" altLang="zh-TW" sz="2000" dirty="0"/>
              <a:t>&lt;s&gt;</a:t>
            </a:r>
            <a:r>
              <a:rPr kumimoji="1" lang="zh-TW" altLang="en-US" sz="2000" dirty="0"/>
              <a:t> </a:t>
            </a:r>
            <a:r>
              <a:rPr kumimoji="1" lang="en-US" altLang="zh-TW" sz="2000" dirty="0" err="1"/>
              <a:t>sil</a:t>
            </a:r>
            <a:endParaRPr kumimoji="1" lang="zh-TW" altLang="en-US" sz="2000" dirty="0"/>
          </a:p>
          <a:p>
            <a:r>
              <a:rPr kumimoji="1" lang="en-US" altLang="zh-TW" sz="2000" dirty="0"/>
              <a:t>&lt;/s&gt;</a:t>
            </a:r>
            <a:r>
              <a:rPr kumimoji="1" lang="zh-TW" altLang="en-US" sz="2000" dirty="0"/>
              <a:t> </a:t>
            </a:r>
            <a:r>
              <a:rPr kumimoji="1" lang="en-US" altLang="zh-TW" sz="2000" dirty="0" err="1"/>
              <a:t>sil</a:t>
            </a:r>
            <a:endParaRPr kumimoji="1" lang="zh-TW" altLang="en-US" sz="2000" dirty="0"/>
          </a:p>
          <a:p>
            <a:endParaRPr kumimoji="1" lang="zh-TW" altLang="en-US" sz="2000" dirty="0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FAQ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12647" y="16288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800" b="1" dirty="0">
                <a:solidFill>
                  <a:schemeClr val="dk1"/>
                </a:solidFill>
              </a:rPr>
              <a:t>When server decodes only whitespaces</a:t>
            </a:r>
          </a:p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800" b="1" dirty="0">
                <a:solidFill>
                  <a:schemeClr val="dk1"/>
                </a:solidFill>
              </a:rPr>
              <a:t>In </a:t>
            </a:r>
            <a:r>
              <a:rPr lang="en-US" altLang="zh-TW" sz="2800" b="1" dirty="0">
                <a:solidFill>
                  <a:srgbClr val="FF0000"/>
                </a:solidFill>
              </a:rPr>
              <a:t>02.extract.sh</a:t>
            </a: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800" b="1" dirty="0">
              <a:solidFill>
                <a:srgbClr val="FF0000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800" b="1" dirty="0">
              <a:solidFill>
                <a:srgbClr val="FF0000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800" b="1" dirty="0">
              <a:solidFill>
                <a:srgbClr val="FF0000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800" b="1" dirty="0">
              <a:solidFill>
                <a:srgbClr val="FF0000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800" b="1" dirty="0">
              <a:solidFill>
                <a:srgbClr val="FF0000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800" b="1" dirty="0">
              <a:solidFill>
                <a:srgbClr val="FF0000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800" b="1" dirty="0">
                <a:solidFill>
                  <a:schemeClr val="tx1"/>
                </a:solidFill>
              </a:rPr>
              <a:t>Default is false, make sure it is not explicitly set to true</a:t>
            </a:r>
          </a:p>
          <a:p>
            <a:pPr lvl="0" indent="-320040">
              <a:spcBef>
                <a:spcPts val="0"/>
              </a:spcBef>
              <a:buSzPct val="59999"/>
            </a:pPr>
            <a:endParaRPr lang="zh-TW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F4161AE-611F-47D1-98A9-385F2EF0F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708920"/>
            <a:ext cx="5544616" cy="22721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FAQ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900" b="1" dirty="0">
                <a:solidFill>
                  <a:schemeClr val="dk1"/>
                </a:solidFill>
              </a:rPr>
              <a:t>When c</a:t>
            </a:r>
            <a:r>
              <a:rPr lang="zh-TW" sz="2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orpus mode</a:t>
            </a:r>
            <a:r>
              <a:rPr lang="en-US" altLang="zh-TW" sz="2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goes </a:t>
            </a:r>
            <a:r>
              <a:rPr lang="en-US" altLang="zh-TW" sz="2900" b="1" dirty="0">
                <a:solidFill>
                  <a:schemeClr val="dk1"/>
                </a:solidFill>
              </a:rPr>
              <a:t>weird</a:t>
            </a:r>
            <a:endParaRPr lang="zh-TW" sz="29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your corpus is written under UTF-8 encoding.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notepad, the default is ANSI.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vim, the default is UTF-8.</a:t>
            </a:r>
            <a:endParaRPr lang="en-US" altLang="zh-TW"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altLang="zh-TW" sz="2000" b="1" dirty="0">
                <a:solidFill>
                  <a:schemeClr val="dk1"/>
                </a:solidFill>
              </a:rPr>
              <a:t>The last line of the corpus should not contain line ending</a:t>
            </a:r>
            <a:endParaRPr lang="zh-TW"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073" y="4077072"/>
            <a:ext cx="7193854" cy="2088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963055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FAQ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12647" y="1556792"/>
            <a:ext cx="8279833" cy="514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900" b="1" dirty="0">
                <a:solidFill>
                  <a:schemeClr val="dk1"/>
                </a:solidFill>
              </a:rPr>
              <a:t>When corpus mode goes weird</a:t>
            </a:r>
            <a:endParaRPr lang="zh-TW" sz="29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Accuracy is calculated by (</a:t>
            </a:r>
            <a:r>
              <a:rPr lang="en-US" alt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ength – </a:t>
            </a:r>
            <a:r>
              <a:rPr lang="en-US" altLang="zh-TW" sz="20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zh-TW" sz="20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rror</a:t>
            </a: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) / </a:t>
            </a:r>
            <a:r>
              <a:rPr lang="en-US" alt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ength.</a:t>
            </a:r>
            <a:endParaRPr lang="en-US" altLang="zh-TW"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2" indent="-28448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altLang="zh-TW" sz="2000" b="1" dirty="0">
                <a:solidFill>
                  <a:schemeClr val="tx1"/>
                </a:solidFill>
              </a:rPr>
              <a:t>Error</a:t>
            </a:r>
            <a:r>
              <a:rPr lang="en-US" altLang="zh-TW" sz="2000" b="1" dirty="0">
                <a:solidFill>
                  <a:schemeClr val="dk1"/>
                </a:solidFill>
              </a:rPr>
              <a:t> = Insert + Delete + Substitute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alt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acc returned by the server not </a:t>
            </a:r>
            <a:r>
              <a:rPr lang="en-US" altLang="zh-TW" sz="2000" b="1" dirty="0">
                <a:solidFill>
                  <a:schemeClr val="dk1"/>
                </a:solidFill>
              </a:rPr>
              <a:t>only depends on current sentence. It is an average of all sentences’ acc in the corpus.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altLang="zh-TW" sz="2000" b="1" dirty="0">
                <a:solidFill>
                  <a:schemeClr val="tx1"/>
                </a:solidFill>
              </a:rPr>
              <a:t>Sentences without recordings have</a:t>
            </a:r>
            <a:r>
              <a:rPr lang="en-US" altLang="zh-TW" sz="2000" b="1" dirty="0">
                <a:solidFill>
                  <a:srgbClr val="FF0000"/>
                </a:solidFill>
              </a:rPr>
              <a:t> EMPTY TRANSCRIPTION</a:t>
            </a:r>
            <a:endParaRPr lang="en-US" altLang="zh-TW" sz="2000" b="1" dirty="0">
              <a:solidFill>
                <a:schemeClr val="tx1"/>
              </a:solidFill>
            </a:endParaRP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altLang="zh-TW" sz="2000" b="1" dirty="0">
                <a:solidFill>
                  <a:srgbClr val="FF0000"/>
                </a:solidFill>
              </a:rPr>
              <a:t>Sentences without recordings count 0% acc</a:t>
            </a:r>
          </a:p>
          <a:p>
            <a:pPr lvl="1" indent="-284480">
              <a:buSzPct val="70000"/>
            </a:pPr>
            <a:r>
              <a:rPr lang="en-US" altLang="zh-TW" sz="2000" b="1" dirty="0">
                <a:solidFill>
                  <a:srgbClr val="FF0000"/>
                </a:solidFill>
              </a:rPr>
              <a:t>Sentences without recordings count 0% acc</a:t>
            </a:r>
          </a:p>
          <a:p>
            <a:pPr lvl="1" indent="-284480">
              <a:buSzPct val="70000"/>
            </a:pPr>
            <a:r>
              <a:rPr lang="en-US" altLang="zh-TW" sz="2000" b="1" dirty="0">
                <a:solidFill>
                  <a:srgbClr val="FF0000"/>
                </a:solidFill>
              </a:rPr>
              <a:t>Sentences without recordings count 0% acc</a:t>
            </a:r>
            <a:r>
              <a:rPr lang="en-US" altLang="zh-TW" sz="2000" b="1" dirty="0">
                <a:solidFill>
                  <a:schemeClr val="dk1"/>
                </a:solidFill>
              </a:rPr>
              <a:t> 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alt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en-US" altLang="zh-TW" sz="2000" b="1" dirty="0">
                <a:solidFill>
                  <a:schemeClr val="dk1"/>
                </a:solidFill>
              </a:rPr>
              <a:t> can either upload a “</a:t>
            </a:r>
            <a:r>
              <a:rPr lang="en-US" altLang="zh-TW" sz="2000" b="1" dirty="0">
                <a:solidFill>
                  <a:schemeClr val="tx1"/>
                </a:solidFill>
              </a:rPr>
              <a:t>single sentence corpus</a:t>
            </a:r>
            <a:r>
              <a:rPr lang="en-US" altLang="zh-TW" sz="2000" b="1" dirty="0">
                <a:solidFill>
                  <a:schemeClr val="dk1"/>
                </a:solidFill>
              </a:rPr>
              <a:t>” to see the acc for a single sentence, or always </a:t>
            </a:r>
            <a:r>
              <a:rPr lang="en-US" altLang="zh-TW" sz="2000" b="1" dirty="0">
                <a:solidFill>
                  <a:schemeClr val="tx1"/>
                </a:solidFill>
              </a:rPr>
              <a:t>record for all sentences in the corpus</a:t>
            </a:r>
            <a:r>
              <a:rPr lang="en-US" altLang="zh-TW" sz="2000" b="1" dirty="0">
                <a:solidFill>
                  <a:srgbClr val="FF0000"/>
                </a:solidFill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</a:rPr>
              <a:t>to get reasonable average acc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lvl="2" indent="-28448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endParaRPr lang="en-US" altLang="zh-TW" sz="2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5F10DC3F-7ED1-46E7-90AE-BBB2C9F74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672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47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altLang="zh-TW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4400" b="1" dirty="0">
                <a:solidFill>
                  <a:schemeClr val="dk2"/>
                </a:solidFill>
              </a:rPr>
              <a:t>verage Acc Example</a:t>
            </a:r>
            <a:endParaRPr lang="zh-TW" sz="44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12647" y="1556792"/>
            <a:ext cx="7991801" cy="514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400" b="1" dirty="0">
                <a:solidFill>
                  <a:schemeClr val="dk1"/>
                </a:solidFill>
              </a:rPr>
              <a:t>When corpus contains 4 lines with 4 recordings</a:t>
            </a:r>
          </a:p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4 </a:t>
            </a:r>
            <a:r>
              <a:rPr lang="en-US" altLang="zh-TW" sz="2400" b="1" dirty="0">
                <a:solidFill>
                  <a:schemeClr val="dk1"/>
                </a:solidFill>
              </a:rPr>
              <a:t>sets of T, I, D, S</a:t>
            </a: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400" b="1" dirty="0">
              <a:solidFill>
                <a:schemeClr val="dk1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400" b="1" dirty="0">
              <a:solidFill>
                <a:schemeClr val="dk1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400" b="1" dirty="0">
              <a:solidFill>
                <a:schemeClr val="dk1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400" b="1" dirty="0">
              <a:solidFill>
                <a:schemeClr val="dk1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400" b="1" dirty="0">
              <a:solidFill>
                <a:schemeClr val="dk1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400" b="1" dirty="0">
              <a:solidFill>
                <a:schemeClr val="dk1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400" b="1" dirty="0">
              <a:solidFill>
                <a:schemeClr val="dk1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endParaRPr lang="en-US" altLang="zh-TW" sz="2400" b="1" dirty="0">
              <a:solidFill>
                <a:schemeClr val="dk1"/>
              </a:solidFill>
            </a:endParaRPr>
          </a:p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400" b="1" dirty="0">
                <a:solidFill>
                  <a:schemeClr val="dk1"/>
                </a:solidFill>
              </a:rPr>
              <a:t>When 100 lines with only 1 recording</a:t>
            </a:r>
          </a:p>
          <a:p>
            <a:pPr lvl="1" indent="-320040">
              <a:spcBef>
                <a:spcPts val="0"/>
              </a:spcBef>
              <a:buSzPct val="59999"/>
            </a:pPr>
            <a:r>
              <a:rPr lang="en-US" altLang="zh-TW" sz="2400" b="1" dirty="0">
                <a:solidFill>
                  <a:srgbClr val="FF0000"/>
                </a:solidFill>
              </a:rPr>
              <a:t>Definitely very tragic</a:t>
            </a:r>
            <a:r>
              <a:rPr lang="zh-TW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acc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427D6C7-CEEF-47D8-BDE4-AF2977774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492896"/>
            <a:ext cx="5400600" cy="24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32676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altLang="zh-TW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Model uploading details</a:t>
            </a:r>
            <a:endParaRPr lang="zh-TW" sz="44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12647" y="1700808"/>
            <a:ext cx="7919793" cy="23042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400" b="1" dirty="0">
                <a:solidFill>
                  <a:srgbClr val="FF0000"/>
                </a:solidFill>
              </a:rPr>
              <a:t>IMPORTANT</a:t>
            </a:r>
          </a:p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400" b="1" dirty="0">
                <a:solidFill>
                  <a:srgbClr val="FF0000"/>
                </a:solidFill>
              </a:rPr>
              <a:t>IMPORTANT</a:t>
            </a:r>
          </a:p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400" b="1" dirty="0">
                <a:solidFill>
                  <a:srgbClr val="FF0000"/>
                </a:solidFill>
              </a:rPr>
              <a:t>IMPORTANT</a:t>
            </a:r>
          </a:p>
          <a:p>
            <a:pPr lvl="0" indent="-320040">
              <a:spcBef>
                <a:spcPts val="0"/>
              </a:spcBef>
              <a:buSzPct val="59999"/>
            </a:pPr>
            <a:r>
              <a:rPr lang="en-US" altLang="zh-TW" sz="2400" b="1" dirty="0">
                <a:solidFill>
                  <a:schemeClr val="tx1"/>
                </a:solidFill>
                <a:hlinkClick r:id="rId3"/>
              </a:rPr>
              <a:t>https://docs.google.com/document/d/1_POewRpa16BmWYnidlOI9XaE-AnkUNxRgWzZzRZPlPI/edit?usp=sharing</a:t>
            </a:r>
            <a:endParaRPr lang="en-US" altLang="zh-TW" sz="2400" b="1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SzPct val="59999"/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23024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got any question, contact TA through FB group or email instantly.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</a:t>
            </a:r>
            <a:r>
              <a:rPr lang="en-US" alt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400" b="1" dirty="0">
                <a:solidFill>
                  <a:schemeClr val="dk1"/>
                </a:solidFill>
              </a:rPr>
              <a:t>r09942097</a:t>
            </a: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@ntu.edu.tw</a:t>
            </a:r>
            <a:endParaRPr lang="en-US" altLang="zh-TW"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284480">
              <a:buSzPct val="70000"/>
            </a:pPr>
            <a:r>
              <a:rPr lang="en-US" altLang="zh-TW" sz="2400" b="1" dirty="0">
                <a:solidFill>
                  <a:schemeClr val="dk1"/>
                </a:solidFill>
              </a:rPr>
              <a:t>Recording last year: </a:t>
            </a:r>
            <a:r>
              <a:rPr lang="en-US" altLang="zh-TW" sz="2400" b="1" dirty="0">
                <a:solidFill>
                  <a:schemeClr val="dk1"/>
                </a:solidFill>
                <a:hlinkClick r:id="rId3"/>
              </a:rPr>
              <a:t>https://drive.google.com/drive/folders/1am2lBOENJzLL4y-dVd9FXUHQ-lIKcvdq?usp=sharing</a:t>
            </a:r>
            <a:br>
              <a:rPr lang="en-US" altLang="zh-TW" sz="2400" b="1">
                <a:solidFill>
                  <a:schemeClr val="dk1"/>
                </a:solidFill>
              </a:rPr>
            </a:br>
            <a:endParaRPr lang="en-US" altLang="zh-TW" sz="2400" b="1" dirty="0">
              <a:solidFill>
                <a:schemeClr val="dk1"/>
              </a:solidFill>
            </a:endParaRPr>
          </a:p>
          <a:p>
            <a:pPr marL="355600" lvl="1" indent="0">
              <a:buSzPct val="70000"/>
              <a:buNone/>
            </a:pPr>
            <a:endParaRPr lang="en-US" altLang="zh-TW"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altLang="zh-TW" sz="4400" b="1" dirty="0">
                <a:solidFill>
                  <a:schemeClr val="dk2"/>
                </a:solidFill>
              </a:rPr>
              <a:t>Acknowledgement</a:t>
            </a:r>
            <a:endParaRPr lang="zh-TW" sz="44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1108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altLang="zh-TW" sz="2800" b="1" dirty="0">
                <a:solidFill>
                  <a:schemeClr val="dk1"/>
                </a:solidFill>
              </a:rPr>
              <a:t>Thanks following students for reporting bugs / debugging for the server</a:t>
            </a:r>
          </a:p>
        </p:txBody>
      </p:sp>
      <p:sp>
        <p:nvSpPr>
          <p:cNvPr id="4" name="Shape 210">
            <a:extLst>
              <a:ext uri="{FF2B5EF4-FFF2-40B4-BE49-F238E27FC236}">
                <a16:creationId xmlns:a16="http://schemas.microsoft.com/office/drawing/2014/main" id="{57797EF8-D30D-4499-A313-0FAB822A0D5A}"/>
              </a:ext>
            </a:extLst>
          </p:cNvPr>
          <p:cNvSpPr txBox="1">
            <a:spLocks/>
          </p:cNvSpPr>
          <p:nvPr/>
        </p:nvSpPr>
        <p:spPr>
          <a:xfrm>
            <a:off x="1115616" y="2924944"/>
            <a:ext cx="4031361" cy="3196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20040" marR="0" indent="-209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40080" marR="0" indent="-1689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⬜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-119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103120" marR="0" indent="-1219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377440" marR="0" indent="-1168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651760" marR="0" indent="-1244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926080" marR="0" indent="-1193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SzPct val="59999"/>
              <a:buNone/>
            </a:pPr>
            <a:r>
              <a:rPr lang="zh-TW" altLang="en-US" sz="2800" b="1" dirty="0">
                <a:solidFill>
                  <a:schemeClr val="dk1"/>
                </a:solidFill>
              </a:rPr>
              <a:t>李威緒</a:t>
            </a:r>
            <a:endParaRPr lang="en-US" altLang="zh-TW" sz="2800" b="1" dirty="0">
              <a:solidFill>
                <a:schemeClr val="dk1"/>
              </a:solidFill>
            </a:endParaRPr>
          </a:p>
          <a:p>
            <a:pPr marL="0" indent="0">
              <a:buSzPct val="59999"/>
              <a:buNone/>
            </a:pPr>
            <a:r>
              <a:rPr lang="zh-TW" altLang="en-US" sz="2800" b="1" dirty="0">
                <a:solidFill>
                  <a:schemeClr val="dk1"/>
                </a:solidFill>
              </a:rPr>
              <a:t>戴妤珊</a:t>
            </a:r>
          </a:p>
          <a:p>
            <a:pPr marL="0" indent="0">
              <a:buSzPct val="59999"/>
              <a:buNone/>
            </a:pPr>
            <a:r>
              <a:rPr lang="zh-TW" altLang="en-US" sz="2800" b="1" dirty="0">
                <a:solidFill>
                  <a:schemeClr val="dk1"/>
                </a:solidFill>
              </a:rPr>
              <a:t>林軒毅</a:t>
            </a:r>
          </a:p>
          <a:p>
            <a:pPr marL="0" indent="0">
              <a:buSzPct val="59999"/>
              <a:buNone/>
            </a:pPr>
            <a:endParaRPr lang="en-US" altLang="zh-TW" sz="2800" b="1" dirty="0">
              <a:solidFill>
                <a:schemeClr val="dk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587727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Online server reference: </a:t>
            </a:r>
            <a:br>
              <a:rPr lang="en-US" altLang="zh-TW" sz="1600" dirty="0"/>
            </a:br>
            <a:r>
              <a:rPr lang="zh-TW" altLang="en-US" sz="1600" dirty="0">
                <a:hlinkClick r:id="rId3"/>
              </a:rPr>
              <a:t>https://drive.google.com/drive/u/1/folders/1am2lBOENJzLL4y-dVd9FXUHQ-lIKcvdq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1786641228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39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Review: achieving ASR system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zh-TW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utomatic </a:t>
            </a:r>
            <a:r>
              <a:rPr lang="zh-TW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peech </a:t>
            </a:r>
            <a:r>
              <a:rPr lang="zh-TW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zh-TW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ecognition System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wave -&gt; output text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260" y="2887780"/>
            <a:ext cx="7639050" cy="195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647" y="4953000"/>
            <a:ext cx="7829549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1: feature extraction 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compute-mfcc-feat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add-delta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compute-cmvn-stats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apply-cmvn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format: scp,ark</a:t>
            </a:r>
          </a:p>
          <a:p>
            <a:pPr marL="640080" marR="0" lvl="1" indent="-16002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2: training acoustic model 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monophone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clustering tree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triphone 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Models: final.mdl, tree</a:t>
            </a:r>
          </a:p>
          <a:p>
            <a:pPr marL="640080" marR="0" lvl="1" indent="-16002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3: decoding and training lm 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SRILM( ngram-count/ kn-smoothing )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Kaldi – WFST decoding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HTK – Viterbi decoding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Vulcan( kaldi format -&gt; HTK format )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Models: final.mmf tiedlist </a:t>
            </a:r>
          </a:p>
          <a:p>
            <a:pPr marL="640080" marR="0" lvl="1" indent="-16002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Live Demo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we integrated them into a real-world ASR system for you.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could upload your own models.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give a shot! Experience your own ASR in a  “real” way. </a:t>
            </a:r>
          </a:p>
          <a:p>
            <a:pPr marL="320040" marR="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9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Live Demo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sng" strike="noStrike" cap="none" baseline="0" dirty="0">
                <a:solidFill>
                  <a:schemeClr val="hlink"/>
                </a:solidFill>
                <a:sym typeface="Arial"/>
                <a:hlinkClick r:id="rId3"/>
              </a:rPr>
              <a:t>http</a:t>
            </a:r>
            <a:r>
              <a:rPr lang="en-US" altLang="zh-TW" sz="3600" b="1" i="1" u="sng" strike="noStrike" cap="none" baseline="0" dirty="0">
                <a:solidFill>
                  <a:srgbClr val="FF0000"/>
                </a:solidFill>
                <a:sym typeface="Arial"/>
                <a:hlinkClick r:id="rId3"/>
              </a:rPr>
              <a:t>s</a:t>
            </a:r>
            <a:r>
              <a:rPr lang="zh-TW" sz="3200" b="1" i="0" u="sng" strike="noStrike" cap="none" baseline="0" dirty="0">
                <a:solidFill>
                  <a:schemeClr val="hlink"/>
                </a:solidFill>
                <a:sym typeface="Arial"/>
                <a:hlinkClick r:id="rId3"/>
              </a:rPr>
              <a:t>://140.112.21.</a:t>
            </a:r>
            <a:r>
              <a:rPr lang="en-US" altLang="zh-TW" sz="3200" b="1" u="sng" dirty="0">
                <a:solidFill>
                  <a:schemeClr val="hlink"/>
                </a:solidFill>
                <a:hlinkClick r:id="rId3"/>
              </a:rPr>
              <a:t>35</a:t>
            </a:r>
            <a:r>
              <a:rPr lang="zh-TW" sz="3200" b="1" i="0" u="sng" strike="noStrike" cap="none" baseline="0" dirty="0">
                <a:solidFill>
                  <a:schemeClr val="hlink"/>
                </a:solidFill>
                <a:sym typeface="Arial"/>
                <a:hlinkClick r:id="rId3"/>
              </a:rPr>
              <a:t>:</a:t>
            </a:r>
            <a:r>
              <a:rPr lang="en-US" altLang="zh-TW" sz="3200" b="1" i="0" u="sng" strike="noStrike" cap="none" baseline="0" dirty="0">
                <a:solidFill>
                  <a:schemeClr val="hlink"/>
                </a:solidFill>
                <a:sym typeface="Arial"/>
                <a:hlinkClick r:id="rId3"/>
              </a:rPr>
              <a:t>54285</a:t>
            </a:r>
            <a:r>
              <a:rPr lang="zh-TW" sz="3200" b="1" i="0" u="sng" strike="noStrike" cap="none" baseline="0" dirty="0">
                <a:solidFill>
                  <a:schemeClr val="hlink"/>
                </a:solidFill>
                <a:sym typeface="Arial"/>
                <a:hlinkClick r:id="rId3"/>
              </a:rPr>
              <a:t>/</a:t>
            </a:r>
            <a:endParaRPr lang="zh-TW" sz="3200" b="1" i="0" u="sng" strike="noStrike" cap="none" baseline="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lang="en-US" altLang="zh-TW" sz="32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endParaRPr lang="en-US" altLang="zh-TW" sz="3200" b="1" dirty="0">
              <a:solidFill>
                <a:schemeClr val="dk1"/>
              </a:solidFill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altLang="zh-TW" sz="3200" b="1" dirty="0">
                <a:solidFill>
                  <a:schemeClr val="dk1"/>
                </a:solidFill>
              </a:rPr>
              <a:t>Remember: use http</a:t>
            </a:r>
            <a:r>
              <a:rPr lang="en-US" altLang="zh-TW" sz="3200" b="1" dirty="0">
                <a:solidFill>
                  <a:srgbClr val="FF0000"/>
                </a:solidFill>
              </a:rPr>
              <a:t>s</a:t>
            </a:r>
            <a:r>
              <a:rPr lang="en-US" altLang="zh-TW" sz="3200" b="1" dirty="0">
                <a:solidFill>
                  <a:schemeClr val="dk1"/>
                </a:solidFill>
              </a:rPr>
              <a:t>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altLang="zh-TW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Ignore the warnings.</a:t>
            </a:r>
            <a:endParaRPr lang="zh-TW" sz="32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Restriction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MFCC with dim 39 only.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Fixed phone set. (Chinese phones)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LM must be one of unigram/bigram/trigram model.</a:t>
            </a:r>
          </a:p>
          <a:p>
            <a: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9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佈景主題1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1169</Words>
  <Application>Microsoft Macintosh PowerPoint</Application>
  <PresentationFormat>如螢幕大小 (4:3)</PresentationFormat>
  <Paragraphs>157</Paragraphs>
  <Slides>28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28</vt:i4>
      </vt:variant>
    </vt:vector>
  </HeadingPairs>
  <TitlesOfParts>
    <vt:vector size="39" baseType="lpstr">
      <vt:lpstr>微軟正黑體</vt:lpstr>
      <vt:lpstr>新細明體</vt:lpstr>
      <vt:lpstr>Noto Symbol</vt:lpstr>
      <vt:lpstr>Arial</vt:lpstr>
      <vt:lpstr>Calibri</vt:lpstr>
      <vt:lpstr>Tw Cen MT</vt:lpstr>
      <vt:lpstr>Wingdings</vt:lpstr>
      <vt:lpstr>Wingdings 2</vt:lpstr>
      <vt:lpstr>佈景主題1</vt:lpstr>
      <vt:lpstr>Office 佈景主題</vt:lpstr>
      <vt:lpstr>Median</vt:lpstr>
      <vt:lpstr>專題研究 WEEK 4 - LIVE DEMO</vt:lpstr>
      <vt:lpstr>Outline</vt:lpstr>
      <vt:lpstr>Review: achieving ASR system</vt:lpstr>
      <vt:lpstr>Review</vt:lpstr>
      <vt:lpstr>Review</vt:lpstr>
      <vt:lpstr>Review</vt:lpstr>
      <vt:lpstr>Live Demo</vt:lpstr>
      <vt:lpstr>Live Demo</vt:lpstr>
      <vt:lpstr>Restriction</vt:lpstr>
      <vt:lpstr>To Do</vt:lpstr>
      <vt:lpstr>Notice!</vt:lpstr>
      <vt:lpstr>Updated</vt:lpstr>
      <vt:lpstr>Notice!</vt:lpstr>
      <vt:lpstr>To Think</vt:lpstr>
      <vt:lpstr>Language Model : Training Text (2/2)</vt:lpstr>
      <vt:lpstr>Language Model : ngram-count (3/3)</vt:lpstr>
      <vt:lpstr>FAQ</vt:lpstr>
      <vt:lpstr>PowerPoint 簡報</vt:lpstr>
      <vt:lpstr>PowerPoint 簡報</vt:lpstr>
      <vt:lpstr>FAQ</vt:lpstr>
      <vt:lpstr>FAQ</vt:lpstr>
      <vt:lpstr>FAQ</vt:lpstr>
      <vt:lpstr>FAQ</vt:lpstr>
      <vt:lpstr>PowerPoint 簡報</vt:lpstr>
      <vt:lpstr>Average Acc Example</vt:lpstr>
      <vt:lpstr>Model uploading details</vt:lpstr>
      <vt:lpstr>Q&amp;A</vt:lpstr>
      <vt:lpstr>Acknowledgement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專題研究 WEEK 4 - LIVE DEMO</dc:title>
  <cp:lastModifiedBy>Microsoft Office User</cp:lastModifiedBy>
  <cp:revision>46</cp:revision>
  <dcterms:modified xsi:type="dcterms:W3CDTF">2020-10-15T13:16:54Z</dcterms:modified>
</cp:coreProperties>
</file>