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13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26251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369600" y="1600200"/>
            <a:ext cx="26251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126120" y="1600200"/>
            <a:ext cx="26251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26251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369600" y="3948480"/>
            <a:ext cx="26251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6126120" y="3948480"/>
            <a:ext cx="26251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26251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3369600" y="1600200"/>
            <a:ext cx="26251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126120" y="1600200"/>
            <a:ext cx="26251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26251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3369600" y="3948480"/>
            <a:ext cx="26251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6126120" y="3948480"/>
            <a:ext cx="26251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5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5970960"/>
            <a:ext cx="9143640" cy="886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-9000" y="6053400"/>
            <a:ext cx="2248920" cy="7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359080" y="6044040"/>
            <a:ext cx="6784560" cy="71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362320" y="4038480"/>
            <a:ext cx="6476760" cy="1828440"/>
          </a:xfrm>
          <a:prstGeom prst="rect">
            <a:avLst/>
          </a:prstGeom>
        </p:spPr>
        <p:txBody>
          <a:bodyPr tIns="91440" bIns="91440" anchor="b"/>
          <a:lstStyle/>
          <a:p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76320" y="6068520"/>
            <a:ext cx="2057040" cy="685440"/>
          </a:xfrm>
          <a:prstGeom prst="rect">
            <a:avLst/>
          </a:prstGeom>
        </p:spPr>
        <p:txBody>
          <a:bodyPr tIns="91440" bIns="91440"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2085480" y="236520"/>
            <a:ext cx="5866920" cy="364680"/>
          </a:xfrm>
          <a:prstGeom prst="rect">
            <a:avLst/>
          </a:prstGeom>
        </p:spPr>
        <p:txBody>
          <a:bodyPr tIns="91440" bIns="91440"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8001000" y="228600"/>
            <a:ext cx="837720" cy="380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847873D8-F957-4382-83AE-7E9B25AC9B61}" type="slidenum">
              <a:rPr lang="en-US" sz="1400" b="1" strike="noStrike" spc="-1">
                <a:solidFill>
                  <a:srgbClr val="EBDDC3"/>
                </a:solidFill>
                <a:latin typeface="Arial"/>
                <a:ea typeface="Arial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tIns="91440" bIns="91440" anchor="ctr"/>
          <a:lstStyle/>
          <a:p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1" name="PlaceHolder 5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tIns="91440" bIns="91440"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</p:spPr>
        <p:txBody>
          <a:bodyPr tIns="91440" bIns="91440"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F7085E2D-3057-47D2-962E-01E86C96B062}" type="slidenum">
              <a:rPr lang="en-US" sz="1400" b="1" strike="noStrike" spc="-1">
                <a:solidFill>
                  <a:srgbClr val="FFFFFF"/>
                </a:solidFill>
                <a:latin typeface="Arial"/>
                <a:ea typeface="Arial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54" name="PlaceHolder 8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tIns="91440" bIns="9144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09922024@ntu.edu.tw" TargetMode="External"/><Relationship Id="rId2" Type="http://schemas.openxmlformats.org/officeDocument/2006/relationships/hyperlink" Target="https://kaldi-asr.org/doc/index.html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2362320" y="4038480"/>
            <a:ext cx="6476760" cy="1828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EBDDC3"/>
                </a:solidFill>
                <a:latin typeface="Arial"/>
                <a:ea typeface="Arial"/>
              </a:rPr>
              <a:t>專題研究</a:t>
            </a:r>
            <a:br/>
            <a:r>
              <a:rPr lang="en-US" sz="4000" b="1" strike="noStrike" spc="-1">
                <a:solidFill>
                  <a:srgbClr val="EBDDC3"/>
                </a:solidFill>
                <a:latin typeface="Arial"/>
                <a:ea typeface="Arial"/>
              </a:rPr>
              <a:t>WEEK 5 – Deep Neural Networks in Kaldi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2362320" y="6050160"/>
            <a:ext cx="670536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Prof. Lin-</a:t>
            </a:r>
            <a:r>
              <a:rPr lang="en-US" sz="2000" b="1" spc="-1" dirty="0">
                <a:solidFill>
                  <a:srgbClr val="FFFFFF"/>
                </a:solidFill>
                <a:latin typeface="Arial"/>
                <a:ea typeface="Arial"/>
              </a:rPr>
              <a:t>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han Lee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80000"/>
              </a:lnSpc>
              <a:spcBef>
                <a:spcPts val="700"/>
              </a:spcBef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 TA. </a:t>
            </a:r>
            <a:r>
              <a:rPr lang="en-US" sz="2000" b="1" spc="-1" dirty="0">
                <a:solidFill>
                  <a:srgbClr val="FFFFFF"/>
                </a:solidFill>
                <a:latin typeface="Arial"/>
                <a:ea typeface="Arial"/>
              </a:rPr>
              <a:t>Hsiang-Sheng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Tsai (R09922024@ntu.edu.tw) </a:t>
            </a: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775F55"/>
                </a:solidFill>
                <a:latin typeface="Arial"/>
                <a:ea typeface="Arial"/>
              </a:rPr>
              <a:t>TODO (1/3)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59000"/>
              <a:buFont typeface="Noto Symbol"/>
              <a:buChar char="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Step 1: Execute the following command (baseline):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59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bash setup.sh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59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script/08.mlp.train.sh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59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script/09.mlp.decode.sh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59000"/>
              <a:buFont typeface="Noto Symbol"/>
              <a:buChar char="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Step 2.1: Tune the NN model parameter in script/08.mlp.train.sh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59000"/>
              <a:buFont typeface="Noto Symbol"/>
              <a:buChar char="⬜"/>
            </a:pPr>
            <a:r>
              <a:rPr lang="en-US" sz="2600" b="0" strike="noStrike" spc="-1">
                <a:solidFill>
                  <a:srgbClr val="00B0F0"/>
                </a:solidFill>
                <a:latin typeface="Arial"/>
                <a:ea typeface="Arial"/>
              </a:rPr>
              <a:t>depth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59000"/>
              <a:buFont typeface="Noto Symbol"/>
              <a:buChar char="⬜"/>
            </a:pPr>
            <a:r>
              <a:rPr lang="en-US" sz="2600" b="0" strike="noStrike" spc="-1">
                <a:solidFill>
                  <a:srgbClr val="00B0F0"/>
                </a:solidFill>
                <a:latin typeface="Arial"/>
                <a:ea typeface="Arial"/>
              </a:rPr>
              <a:t>num_hidden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59000"/>
              <a:buFont typeface="Noto Symbol"/>
              <a:buChar char="⬜"/>
            </a:pPr>
            <a:r>
              <a:rPr lang="en-US" sz="2600" b="0" strike="noStrike" spc="-1">
                <a:solidFill>
                  <a:srgbClr val="00B0F0"/>
                </a:solidFill>
                <a:latin typeface="Arial"/>
                <a:ea typeface="Arial"/>
              </a:rPr>
              <a:t>minibatch_size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1" name="圖片 2"/>
          <p:cNvPicPr/>
          <p:nvPr/>
        </p:nvPicPr>
        <p:blipFill>
          <a:blip r:embed="rId2"/>
          <a:srcRect t="3064" b="26435"/>
          <a:stretch/>
        </p:blipFill>
        <p:spPr>
          <a:xfrm>
            <a:off x="4788000" y="4439880"/>
            <a:ext cx="3631680" cy="165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775F55"/>
                </a:solidFill>
                <a:latin typeface="Arial"/>
                <a:ea typeface="Arial"/>
              </a:rPr>
              <a:t>TODO (2/3)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59000"/>
              <a:buFont typeface="Noto Symbol"/>
              <a:buChar char="◻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Step 2.2: Modify the training parameters in script/08.mlp.train.sh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59000"/>
              <a:buFont typeface="Noto Symbol"/>
              <a:buChar char="⬜"/>
            </a:pPr>
            <a:r>
              <a:rPr lang="en-US" sz="2600" b="0" strike="noStrike" spc="-1" dirty="0">
                <a:solidFill>
                  <a:srgbClr val="00B0F0"/>
                </a:solidFill>
                <a:latin typeface="Arial"/>
                <a:ea typeface="Arial"/>
              </a:rPr>
              <a:t>learning rate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59000"/>
              <a:buFont typeface="Noto Symbol"/>
              <a:buChar char="◻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Step 2.3: Tune the feature context parameter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59000"/>
              <a:buFont typeface="Noto Symbol"/>
              <a:buChar char="⬜"/>
            </a:pPr>
            <a:r>
              <a:rPr lang="en-US" sz="2600" b="0" strike="noStrike" spc="-1" dirty="0">
                <a:solidFill>
                  <a:srgbClr val="00B0F0"/>
                </a:solidFill>
                <a:latin typeface="Arial"/>
                <a:ea typeface="Arial"/>
              </a:rPr>
              <a:t>context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4" name="圖片 1"/>
          <p:cNvPicPr/>
          <p:nvPr/>
        </p:nvPicPr>
        <p:blipFill>
          <a:blip r:embed="rId2"/>
          <a:stretch/>
        </p:blipFill>
        <p:spPr>
          <a:xfrm>
            <a:off x="4893120" y="2277000"/>
            <a:ext cx="3312000" cy="1836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5" name="圖片 3"/>
          <p:cNvPicPr/>
          <p:nvPr/>
        </p:nvPicPr>
        <p:blipFill>
          <a:blip r:embed="rId3"/>
          <a:stretch/>
        </p:blipFill>
        <p:spPr>
          <a:xfrm>
            <a:off x="3620520" y="5041800"/>
            <a:ext cx="4584240" cy="143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775F55"/>
                </a:solidFill>
                <a:latin typeface="Arial"/>
                <a:ea typeface="Arial"/>
              </a:rPr>
              <a:t>TODO (3/3)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59000"/>
              <a:buFont typeface="Noto Symbol"/>
              <a:buChar char="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Step 3: Adjust acoustic weights in 09.mlp.decode.sh 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59000"/>
              <a:buFont typeface="Noto Symbol"/>
              <a:buChar char="⬜"/>
            </a:pPr>
            <a:r>
              <a:rPr lang="en-US" sz="2600" b="0" strike="noStrike" spc="-1">
                <a:solidFill>
                  <a:srgbClr val="00B0F0"/>
                </a:solidFill>
                <a:latin typeface="Arial"/>
                <a:ea typeface="Arial"/>
              </a:rPr>
              <a:t>acoustic weight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59000"/>
              <a:buFont typeface="Noto Symbol"/>
              <a:buChar char="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Repeat Step 2 and Step 3 with different hyperparameters to obtain the best accuracy.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59000"/>
              <a:buFont typeface="Noto Symbol"/>
              <a:buChar char="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According to your results, what did you observe?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59000"/>
              <a:buFont typeface="Noto Symbol"/>
              <a:buChar char="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How do hyperparameters effect the result?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8" name="圖片 4"/>
          <p:cNvPicPr/>
          <p:nvPr/>
        </p:nvPicPr>
        <p:blipFill>
          <a:blip r:embed="rId2"/>
          <a:srcRect r="35032"/>
          <a:stretch/>
        </p:blipFill>
        <p:spPr>
          <a:xfrm>
            <a:off x="1030320" y="2277000"/>
            <a:ext cx="7317720" cy="1598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775F55"/>
                </a:solidFill>
                <a:latin typeface="Arial"/>
                <a:ea typeface="Arial"/>
              </a:rPr>
              <a:t>Contact TAs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59000"/>
              <a:buFont typeface="Noto Symbol"/>
              <a:buChar char="◻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Should you have any question or need help,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spcBef>
                <a:spcPts val="550"/>
              </a:spcBef>
              <a:buClr>
                <a:srgbClr val="94B6D2"/>
              </a:buClr>
              <a:buSzPct val="59000"/>
              <a:buFont typeface="Noto Symbol"/>
              <a:buChar char="⬜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Refer to </a:t>
            </a:r>
            <a:r>
              <a:rPr lang="en-US" sz="2600" b="0" u="sng" strike="noStrike" spc="-1" dirty="0">
                <a:solidFill>
                  <a:srgbClr val="F7B615"/>
                </a:solidFill>
                <a:uFillTx/>
                <a:latin typeface="Arial"/>
                <a:ea typeface="Arial"/>
                <a:hlinkClick r:id="rId2"/>
              </a:rPr>
              <a:t>Kaldi documentation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spcBef>
                <a:spcPts val="550"/>
              </a:spcBef>
              <a:buClr>
                <a:srgbClr val="94B6D2"/>
              </a:buClr>
              <a:buSzPct val="59000"/>
              <a:buFont typeface="Noto Symbol"/>
              <a:buChar char="⬜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Post your question on FB group.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spcBef>
                <a:spcPts val="550"/>
              </a:spcBef>
              <a:buClr>
                <a:srgbClr val="94B6D2"/>
              </a:buClr>
              <a:buSzPct val="59000"/>
              <a:buFont typeface="Noto Symbol"/>
              <a:buChar char="⬜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Send email to 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  <a:hlinkClick r:id="rId3"/>
              </a:rPr>
              <a:t>r09922024@ntu.edu.tw</a:t>
            </a:r>
            <a:r>
              <a:rPr lang="zh-TW" alt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59000"/>
              <a:buFont typeface="Noto Symbol"/>
              <a:buChar char="◻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Don’t forget to use [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SpeechProject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] as the subject line prefix if you send the email to TA.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775F55"/>
                </a:solidFill>
                <a:latin typeface="Arial"/>
                <a:ea typeface="Arial"/>
              </a:rPr>
              <a:t>Outline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Noto Symbol"/>
              <a:buChar char="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Neural Network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Noto Symbol"/>
              <a:buChar char="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Homework – DNN Training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Noto Symbol"/>
              <a:buChar char="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Contact TAs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20040" indent="-197640">
              <a:lnSpc>
                <a:spcPct val="100000"/>
              </a:lnSpc>
              <a:spcBef>
                <a:spcPts val="700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775F55"/>
                </a:solidFill>
                <a:latin typeface="Arial"/>
                <a:ea typeface="Arial"/>
              </a:rPr>
              <a:t>Neural Network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Noto Symbol"/>
              <a:buChar char="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Linear operation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Multiplication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Addition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Convolution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Noto Symbol"/>
              <a:buChar char="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Activation function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Sigmoid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ReLU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Tanh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Noto Symbol"/>
              <a:buChar char="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Complex functions can be achieved by combination of lots of simple non-linearity functions.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圖片 1"/>
          <p:cNvPicPr/>
          <p:nvPr/>
        </p:nvPicPr>
        <p:blipFill>
          <a:blip r:embed="rId2"/>
          <a:stretch/>
        </p:blipFill>
        <p:spPr>
          <a:xfrm>
            <a:off x="5076000" y="1917000"/>
            <a:ext cx="3490200" cy="2657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775F55"/>
                </a:solidFill>
                <a:latin typeface="Arial"/>
                <a:ea typeface="Arial"/>
              </a:rPr>
              <a:t>Neural Network Training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Shape 3"/>
          <p:cNvSpPr txBox="1"/>
          <p:nvPr/>
        </p:nvSpPr>
        <p:spPr>
          <a:xfrm>
            <a:off x="612720" y="1797908"/>
            <a:ext cx="8152920" cy="449532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txBody>
          <a:bodyPr tIns="91440" bIns="91440"/>
          <a:lstStyle/>
          <a:p>
            <a:pPr marL="320040" indent="-20916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Font typeface="Noto Symbol"/>
              <a:buChar char="◻"/>
            </a:pPr>
            <a:r>
              <a:rPr lang="en-US" sz="1400" b="0" strike="noStrike" spc="-1">
                <a:latin typeface="Arial"/>
                <a:ea typeface="Arial"/>
              </a:rPr>
              <a:t> 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775F55"/>
                </a:solidFill>
                <a:latin typeface="Arial"/>
                <a:ea typeface="Arial"/>
              </a:rPr>
              <a:t>Neural Network Training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TextShape 3"/>
          <p:cNvSpPr txBox="1"/>
          <p:nvPr/>
        </p:nvSpPr>
        <p:spPr>
          <a:xfrm>
            <a:off x="612540" y="1668060"/>
            <a:ext cx="8152920" cy="449532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txBody>
          <a:bodyPr tIns="91440" bIns="91440"/>
          <a:lstStyle/>
          <a:p>
            <a:pPr marL="320040" indent="-209160">
              <a:lnSpc>
                <a:spcPct val="100000"/>
              </a:lnSpc>
              <a:spcBef>
                <a:spcPts val="700"/>
              </a:spcBef>
              <a:buClr>
                <a:srgbClr val="DD8047"/>
              </a:buClr>
              <a:buFont typeface="Noto Symbol"/>
              <a:buChar char="◻"/>
            </a:pPr>
            <a:r>
              <a:rPr lang="en-US" sz="1400" b="0" strike="noStrike" spc="-1">
                <a:latin typeface="Arial"/>
                <a:ea typeface="Arial"/>
              </a:rPr>
              <a:t> 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04" name="Group 4"/>
          <p:cNvGrpSpPr/>
          <p:nvPr/>
        </p:nvGrpSpPr>
        <p:grpSpPr>
          <a:xfrm>
            <a:off x="1567440" y="4494148"/>
            <a:ext cx="2705478" cy="1710757"/>
            <a:chOff x="1110240" y="4213800"/>
            <a:chExt cx="3578760" cy="2262960"/>
          </a:xfrm>
        </p:grpSpPr>
        <p:sp>
          <p:nvSpPr>
            <p:cNvPr id="105" name="CustomShape 5"/>
            <p:cNvSpPr/>
            <p:nvPr/>
          </p:nvSpPr>
          <p:spPr>
            <a:xfrm>
              <a:off x="1110240" y="4353840"/>
              <a:ext cx="3578760" cy="2122920"/>
            </a:xfrm>
            <a:custGeom>
              <a:avLst/>
              <a:gdLst/>
              <a:ahLst/>
              <a:cxnLst/>
              <a:rect l="l" t="t" r="r" b="b"/>
              <a:pathLst>
                <a:path w="3579223" h="2123175">
                  <a:moveTo>
                    <a:pt x="0" y="0"/>
                  </a:moveTo>
                  <a:cubicBezTo>
                    <a:pt x="409303" y="1001486"/>
                    <a:pt x="818606" y="2002972"/>
                    <a:pt x="1201783" y="2116183"/>
                  </a:cubicBezTo>
                  <a:cubicBezTo>
                    <a:pt x="1584960" y="2229395"/>
                    <a:pt x="1979023" y="933995"/>
                    <a:pt x="2299063" y="679269"/>
                  </a:cubicBezTo>
                  <a:cubicBezTo>
                    <a:pt x="2619103" y="424543"/>
                    <a:pt x="2908663" y="672738"/>
                    <a:pt x="3122023" y="587829"/>
                  </a:cubicBezTo>
                  <a:cubicBezTo>
                    <a:pt x="3335383" y="502920"/>
                    <a:pt x="3579223" y="169817"/>
                    <a:pt x="3579223" y="169817"/>
                  </a:cubicBezTo>
                  <a:lnTo>
                    <a:pt x="3579223" y="169817"/>
                  </a:lnTo>
                </a:path>
              </a:pathLst>
            </a:cu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6" name="CustomShape 6"/>
            <p:cNvSpPr/>
            <p:nvPr/>
          </p:nvSpPr>
          <p:spPr>
            <a:xfrm flipH="1">
              <a:off x="3289680" y="5167440"/>
              <a:ext cx="143640" cy="215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70C0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7" name="CustomShape 7"/>
            <p:cNvSpPr/>
            <p:nvPr/>
          </p:nvSpPr>
          <p:spPr>
            <a:xfrm flipH="1">
              <a:off x="3145680" y="5415480"/>
              <a:ext cx="143640" cy="215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70C0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8" name="CustomShape 8"/>
            <p:cNvSpPr/>
            <p:nvPr/>
          </p:nvSpPr>
          <p:spPr>
            <a:xfrm flipH="1">
              <a:off x="3001680" y="5640840"/>
              <a:ext cx="122760" cy="2462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70C0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9" name="CustomShape 9"/>
            <p:cNvSpPr/>
            <p:nvPr/>
          </p:nvSpPr>
          <p:spPr>
            <a:xfrm flipH="1">
              <a:off x="2837520" y="5933880"/>
              <a:ext cx="163800" cy="197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0070C0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0" name="CustomShape 10"/>
            <p:cNvSpPr/>
            <p:nvPr/>
          </p:nvSpPr>
          <p:spPr>
            <a:xfrm flipH="1">
              <a:off x="2996640" y="4917600"/>
              <a:ext cx="297720" cy="499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FF0000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1" name="CustomShape 11"/>
            <p:cNvSpPr/>
            <p:nvPr/>
          </p:nvSpPr>
          <p:spPr>
            <a:xfrm flipH="1">
              <a:off x="2698560" y="5424840"/>
              <a:ext cx="297720" cy="499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FF0000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2" name="CustomShape 12"/>
            <p:cNvSpPr/>
            <p:nvPr/>
          </p:nvSpPr>
          <p:spPr>
            <a:xfrm flipH="1">
              <a:off x="2386080" y="5933880"/>
              <a:ext cx="297720" cy="499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FF0000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3" name="CustomShape 13"/>
            <p:cNvSpPr/>
            <p:nvPr/>
          </p:nvSpPr>
          <p:spPr>
            <a:xfrm flipH="1">
              <a:off x="2590920" y="4941720"/>
              <a:ext cx="531720" cy="8175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92D050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4" name="CustomShape 14"/>
            <p:cNvSpPr/>
            <p:nvPr/>
          </p:nvSpPr>
          <p:spPr>
            <a:xfrm flipH="1">
              <a:off x="1721880" y="5674680"/>
              <a:ext cx="81360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92D050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5" name="CustomShape 15"/>
            <p:cNvSpPr/>
            <p:nvPr/>
          </p:nvSpPr>
          <p:spPr>
            <a:xfrm>
              <a:off x="1777680" y="5523480"/>
              <a:ext cx="81360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92D050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6" name="CustomShape 16"/>
            <p:cNvSpPr/>
            <p:nvPr/>
          </p:nvSpPr>
          <p:spPr>
            <a:xfrm flipH="1" flipV="1">
              <a:off x="1274040" y="4473000"/>
              <a:ext cx="1944000" cy="3952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FFC000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7" name="CustomShape 17"/>
            <p:cNvSpPr/>
            <p:nvPr/>
          </p:nvSpPr>
          <p:spPr>
            <a:xfrm flipV="1">
              <a:off x="1274040" y="4074120"/>
              <a:ext cx="854280" cy="1396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FFC000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18" name="Group 18"/>
          <p:cNvGrpSpPr/>
          <p:nvPr/>
        </p:nvGrpSpPr>
        <p:grpSpPr>
          <a:xfrm>
            <a:off x="5505120" y="4451040"/>
            <a:ext cx="2880000" cy="1800000"/>
            <a:chOff x="5505120" y="4451040"/>
            <a:chExt cx="2880000" cy="1800000"/>
          </a:xfrm>
        </p:grpSpPr>
        <p:sp>
          <p:nvSpPr>
            <p:cNvPr id="119" name="CustomShape 19"/>
            <p:cNvSpPr/>
            <p:nvPr/>
          </p:nvSpPr>
          <p:spPr>
            <a:xfrm>
              <a:off x="5505120" y="6250680"/>
              <a:ext cx="288000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0" name="CustomShape 20"/>
            <p:cNvSpPr/>
            <p:nvPr/>
          </p:nvSpPr>
          <p:spPr>
            <a:xfrm rot="16200000">
              <a:off x="4617000" y="5350680"/>
              <a:ext cx="17996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21" name="CustomShape 21"/>
          <p:cNvSpPr/>
          <p:nvPr/>
        </p:nvSpPr>
        <p:spPr>
          <a:xfrm>
            <a:off x="5048280" y="4165200"/>
            <a:ext cx="9356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Arial"/>
                <a:ea typeface="Arial"/>
              </a:rPr>
              <a:t>Loss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22" name="CustomShape 22"/>
          <p:cNvSpPr/>
          <p:nvPr/>
        </p:nvSpPr>
        <p:spPr>
          <a:xfrm>
            <a:off x="7740360" y="6361560"/>
            <a:ext cx="9356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Arial"/>
                <a:ea typeface="Arial"/>
              </a:rPr>
              <a:t>Steps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23" name="CustomShape 23"/>
          <p:cNvSpPr/>
          <p:nvPr/>
        </p:nvSpPr>
        <p:spPr>
          <a:xfrm>
            <a:off x="5527440" y="4885560"/>
            <a:ext cx="2716560" cy="704880"/>
          </a:xfrm>
          <a:custGeom>
            <a:avLst/>
            <a:gdLst/>
            <a:ahLst/>
            <a:cxnLst/>
            <a:rect l="l" t="t" r="r" b="b"/>
            <a:pathLst>
              <a:path w="2717074" h="705394">
                <a:moveTo>
                  <a:pt x="0" y="0"/>
                </a:moveTo>
                <a:cubicBezTo>
                  <a:pt x="531222" y="91439"/>
                  <a:pt x="1062445" y="182879"/>
                  <a:pt x="1515291" y="300445"/>
                </a:cubicBezTo>
                <a:cubicBezTo>
                  <a:pt x="1968137" y="418011"/>
                  <a:pt x="2342605" y="561702"/>
                  <a:pt x="2717074" y="705394"/>
                </a:cubicBezTo>
              </a:path>
            </a:pathLst>
          </a:custGeom>
          <a:noFill/>
          <a:ln w="2844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24"/>
          <p:cNvSpPr/>
          <p:nvPr/>
        </p:nvSpPr>
        <p:spPr>
          <a:xfrm>
            <a:off x="5525640" y="4872600"/>
            <a:ext cx="2755800" cy="966240"/>
          </a:xfrm>
          <a:custGeom>
            <a:avLst/>
            <a:gdLst/>
            <a:ahLst/>
            <a:cxnLst/>
            <a:rect l="l" t="t" r="r" b="b"/>
            <a:pathLst>
              <a:path w="2756262" h="966651">
                <a:moveTo>
                  <a:pt x="0" y="0"/>
                </a:moveTo>
                <a:cubicBezTo>
                  <a:pt x="116477" y="291737"/>
                  <a:pt x="232954" y="583475"/>
                  <a:pt x="692331" y="744583"/>
                </a:cubicBezTo>
                <a:cubicBezTo>
                  <a:pt x="1151708" y="905692"/>
                  <a:pt x="1953985" y="936171"/>
                  <a:pt x="2756262" y="966651"/>
                </a:cubicBezTo>
              </a:path>
            </a:pathLst>
          </a:custGeom>
          <a:noFill/>
          <a:ln w="28440">
            <a:solidFill>
              <a:srgbClr val="92D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25"/>
          <p:cNvSpPr/>
          <p:nvPr/>
        </p:nvSpPr>
        <p:spPr>
          <a:xfrm>
            <a:off x="5538600" y="4911480"/>
            <a:ext cx="2755800" cy="1227600"/>
          </a:xfrm>
          <a:custGeom>
            <a:avLst/>
            <a:gdLst/>
            <a:ahLst/>
            <a:cxnLst/>
            <a:rect l="l" t="t" r="r" b="b"/>
            <a:pathLst>
              <a:path w="2756263" h="1227909">
                <a:moveTo>
                  <a:pt x="0" y="0"/>
                </a:moveTo>
                <a:cubicBezTo>
                  <a:pt x="351609" y="361406"/>
                  <a:pt x="703218" y="722812"/>
                  <a:pt x="1162595" y="927463"/>
                </a:cubicBezTo>
                <a:cubicBezTo>
                  <a:pt x="1621972" y="1132114"/>
                  <a:pt x="2189117" y="1180011"/>
                  <a:pt x="2756263" y="1227909"/>
                </a:cubicBezTo>
              </a:path>
            </a:pathLst>
          </a:custGeom>
          <a:noFill/>
          <a:ln w="2844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26"/>
          <p:cNvSpPr/>
          <p:nvPr/>
        </p:nvSpPr>
        <p:spPr>
          <a:xfrm flipH="1" flipV="1">
            <a:off x="5524920" y="4376160"/>
            <a:ext cx="1292760" cy="496080"/>
          </a:xfrm>
          <a:custGeom>
            <a:avLst/>
            <a:gdLst/>
            <a:ahLst/>
            <a:cxnLst/>
            <a:rect l="l" t="t" r="r" b="b"/>
            <a:pathLst>
              <a:path w="1293222" h="496389">
                <a:moveTo>
                  <a:pt x="0" y="496389"/>
                </a:moveTo>
                <a:cubicBezTo>
                  <a:pt x="205740" y="354874"/>
                  <a:pt x="411480" y="213360"/>
                  <a:pt x="627017" y="130629"/>
                </a:cubicBezTo>
                <a:cubicBezTo>
                  <a:pt x="842554" y="47897"/>
                  <a:pt x="1293222" y="0"/>
                  <a:pt x="1293222" y="0"/>
                </a:cubicBezTo>
                <a:lnTo>
                  <a:pt x="1293222" y="0"/>
                </a:lnTo>
                <a:lnTo>
                  <a:pt x="1280160" y="0"/>
                </a:lnTo>
              </a:path>
            </a:pathLst>
          </a:custGeom>
          <a:noFill/>
          <a:ln w="2844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 dirty="0">
                <a:solidFill>
                  <a:srgbClr val="775F55"/>
                </a:solidFill>
                <a:latin typeface="Arial"/>
                <a:ea typeface="Arial"/>
              </a:rPr>
              <a:t>DNN in Acoustic Modeling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Noto Symbol"/>
              <a:buChar char="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DNN as triphone state classifier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Input: acoustic feature (e.g. MFCC frames)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Output: probability of each state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Noto Symbol"/>
              <a:buChar char="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Hybrid system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DNN is only for computing posterior of states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State transitions remain unchanged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29" name="Group 3"/>
          <p:cNvGrpSpPr/>
          <p:nvPr/>
        </p:nvGrpSpPr>
        <p:grpSpPr>
          <a:xfrm>
            <a:off x="1835640" y="4365000"/>
            <a:ext cx="4839120" cy="1971720"/>
            <a:chOff x="1835640" y="4365000"/>
            <a:chExt cx="4839120" cy="1971720"/>
          </a:xfrm>
        </p:grpSpPr>
        <p:grpSp>
          <p:nvGrpSpPr>
            <p:cNvPr id="130" name="Group 4"/>
            <p:cNvGrpSpPr/>
            <p:nvPr/>
          </p:nvGrpSpPr>
          <p:grpSpPr>
            <a:xfrm>
              <a:off x="1835640" y="4775040"/>
              <a:ext cx="1439280" cy="1151640"/>
              <a:chOff x="1835640" y="4775040"/>
              <a:chExt cx="1439280" cy="1151640"/>
            </a:xfrm>
          </p:grpSpPr>
          <p:sp>
            <p:nvSpPr>
              <p:cNvPr id="131" name="CustomShape 5"/>
              <p:cNvSpPr/>
              <p:nvPr/>
            </p:nvSpPr>
            <p:spPr>
              <a:xfrm>
                <a:off x="2259360" y="4775040"/>
                <a:ext cx="287640" cy="1151640"/>
              </a:xfrm>
              <a:prstGeom prst="bracketPair">
                <a:avLst>
                  <a:gd name="adj" fmla="val 16667"/>
                </a:avLst>
              </a:prstGeom>
              <a:noFill/>
              <a:ln w="28440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32" name="CustomShape 6"/>
              <p:cNvSpPr/>
              <p:nvPr/>
            </p:nvSpPr>
            <p:spPr>
              <a:xfrm>
                <a:off x="1835640" y="4775040"/>
                <a:ext cx="287640" cy="1151640"/>
              </a:xfrm>
              <a:prstGeom prst="bracketPair">
                <a:avLst>
                  <a:gd name="adj" fmla="val 16667"/>
                </a:avLst>
              </a:prstGeom>
              <a:noFill/>
              <a:ln w="28440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33" name="CustomShape 7"/>
              <p:cNvSpPr/>
              <p:nvPr/>
            </p:nvSpPr>
            <p:spPr>
              <a:xfrm>
                <a:off x="2426760" y="5181840"/>
                <a:ext cx="704160" cy="3337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1" strike="noStrike" spc="-1">
                    <a:solidFill>
                      <a:srgbClr val="000000"/>
                    </a:solidFill>
                    <a:latin typeface="Arial"/>
                    <a:ea typeface="Arial"/>
                  </a:rPr>
                  <a:t>…</a:t>
                </a:r>
                <a:endParaRPr lang="en-US" sz="1600" b="0" strike="noStrike" spc="-1">
                  <a:latin typeface="Arial"/>
                </a:endParaRPr>
              </a:p>
            </p:txBody>
          </p:sp>
          <p:sp>
            <p:nvSpPr>
              <p:cNvPr id="134" name="CustomShape 8"/>
              <p:cNvSpPr/>
              <p:nvPr/>
            </p:nvSpPr>
            <p:spPr>
              <a:xfrm>
                <a:off x="2987280" y="4775040"/>
                <a:ext cx="287640" cy="1151640"/>
              </a:xfrm>
              <a:prstGeom prst="bracketPair">
                <a:avLst>
                  <a:gd name="adj" fmla="val 16667"/>
                </a:avLst>
              </a:prstGeom>
              <a:noFill/>
              <a:ln w="28440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pic>
          <p:nvPicPr>
            <p:cNvPr id="135" name="圖片 6"/>
            <p:cNvPicPr/>
            <p:nvPr/>
          </p:nvPicPr>
          <p:blipFill>
            <a:blip r:embed="rId2"/>
            <a:stretch/>
          </p:blipFill>
          <p:spPr>
            <a:xfrm>
              <a:off x="3340080" y="4365000"/>
              <a:ext cx="2959920" cy="197172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136" name="Group 9"/>
            <p:cNvGrpSpPr/>
            <p:nvPr/>
          </p:nvGrpSpPr>
          <p:grpSpPr>
            <a:xfrm>
              <a:off x="6336360" y="4739040"/>
              <a:ext cx="179640" cy="539640"/>
              <a:chOff x="6336360" y="4739040"/>
              <a:chExt cx="179640" cy="539640"/>
            </a:xfrm>
          </p:grpSpPr>
          <p:sp>
            <p:nvSpPr>
              <p:cNvPr id="137" name="CustomShape 10"/>
              <p:cNvSpPr/>
              <p:nvPr/>
            </p:nvSpPr>
            <p:spPr>
              <a:xfrm>
                <a:off x="6336360" y="4739040"/>
                <a:ext cx="179640" cy="179640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38" name="CustomShape 11"/>
              <p:cNvSpPr/>
              <p:nvPr/>
            </p:nvSpPr>
            <p:spPr>
              <a:xfrm rot="16200000" flipH="1">
                <a:off x="6336360" y="4829040"/>
                <a:ext cx="179640" cy="12240"/>
              </a:xfrm>
              <a:prstGeom prst="curvedConnector5">
                <a:avLst>
                  <a:gd name="adj1" fmla="val -127000"/>
                  <a:gd name="adj2" fmla="val 6314370"/>
                  <a:gd name="adj3" fmla="val 227000"/>
                </a:avLst>
              </a:prstGeom>
              <a:noFill/>
              <a:ln w="19080">
                <a:solidFill>
                  <a:schemeClr val="tx1"/>
                </a:solidFill>
                <a:round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39" name="CustomShape 12"/>
              <p:cNvSpPr/>
              <p:nvPr/>
            </p:nvSpPr>
            <p:spPr>
              <a:xfrm>
                <a:off x="6426360" y="4919040"/>
                <a:ext cx="6120" cy="35964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80">
                <a:solidFill>
                  <a:schemeClr val="tx1"/>
                </a:solidFill>
                <a:round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40" name="CustomShape 13"/>
            <p:cNvSpPr/>
            <p:nvPr/>
          </p:nvSpPr>
          <p:spPr>
            <a:xfrm rot="5400000">
              <a:off x="6256080" y="5334120"/>
              <a:ext cx="503640" cy="333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1600" b="1" strike="noStrike" spc="-1">
                  <a:solidFill>
                    <a:srgbClr val="000000"/>
                  </a:solidFill>
                  <a:latin typeface="Arial"/>
                  <a:ea typeface="Arial"/>
                </a:rPr>
                <a:t>…</a:t>
              </a:r>
              <a:endParaRPr lang="en-US" sz="1600" b="0" strike="noStrike" spc="-1">
                <a:latin typeface="Arial"/>
              </a:endParaRPr>
            </a:p>
          </p:txBody>
        </p:sp>
        <p:grpSp>
          <p:nvGrpSpPr>
            <p:cNvPr id="141" name="Group 14"/>
            <p:cNvGrpSpPr/>
            <p:nvPr/>
          </p:nvGrpSpPr>
          <p:grpSpPr>
            <a:xfrm>
              <a:off x="6336360" y="5783400"/>
              <a:ext cx="179640" cy="539640"/>
              <a:chOff x="6336360" y="5783400"/>
              <a:chExt cx="179640" cy="539640"/>
            </a:xfrm>
          </p:grpSpPr>
          <p:sp>
            <p:nvSpPr>
              <p:cNvPr id="142" name="CustomShape 15"/>
              <p:cNvSpPr/>
              <p:nvPr/>
            </p:nvSpPr>
            <p:spPr>
              <a:xfrm>
                <a:off x="6336360" y="5783400"/>
                <a:ext cx="179640" cy="179640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43" name="CustomShape 16"/>
              <p:cNvSpPr/>
              <p:nvPr/>
            </p:nvSpPr>
            <p:spPr>
              <a:xfrm rot="16200000" flipH="1">
                <a:off x="6336360" y="5873040"/>
                <a:ext cx="179640" cy="12240"/>
              </a:xfrm>
              <a:prstGeom prst="curvedConnector5">
                <a:avLst>
                  <a:gd name="adj1" fmla="val -127000"/>
                  <a:gd name="adj2" fmla="val 6314370"/>
                  <a:gd name="adj3" fmla="val 227000"/>
                </a:avLst>
              </a:prstGeom>
              <a:noFill/>
              <a:ln w="19080">
                <a:solidFill>
                  <a:schemeClr val="tx1"/>
                </a:solidFill>
                <a:round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44" name="CustomShape 17"/>
              <p:cNvSpPr/>
              <p:nvPr/>
            </p:nvSpPr>
            <p:spPr>
              <a:xfrm>
                <a:off x="6426360" y="5963400"/>
                <a:ext cx="6120" cy="35964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19080">
                <a:solidFill>
                  <a:schemeClr val="tx1"/>
                </a:solidFill>
                <a:round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D7D428-6437-CA49-93B6-CA04F69214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" t="3816" r="21035" b="56070"/>
          <a:stretch/>
        </p:blipFill>
        <p:spPr>
          <a:xfrm>
            <a:off x="4566882" y="1763927"/>
            <a:ext cx="4577118" cy="26134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0207C4-D598-2642-B788-D1F237EA99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7" t="64367" r="7965" b="10645"/>
          <a:stretch/>
        </p:blipFill>
        <p:spPr>
          <a:xfrm>
            <a:off x="155520" y="2505336"/>
            <a:ext cx="4794423" cy="16280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F5E75A4-B5BF-C04C-99A1-DC5D8353817F}"/>
              </a:ext>
            </a:extLst>
          </p:cNvPr>
          <p:cNvSpPr txBox="1"/>
          <p:nvPr/>
        </p:nvSpPr>
        <p:spPr>
          <a:xfrm rot="5400000">
            <a:off x="518985" y="5375878"/>
            <a:ext cx="8515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MFCC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8A62FA2-6B58-204A-8DC7-55EF41FF498D}"/>
              </a:ext>
            </a:extLst>
          </p:cNvPr>
          <p:cNvSpPr/>
          <p:nvPr/>
        </p:nvSpPr>
        <p:spPr>
          <a:xfrm>
            <a:off x="1841157" y="5288696"/>
            <a:ext cx="1322173" cy="543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DNN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97AA93-8B1A-1046-9FC4-6A8DCA280D5E}"/>
              </a:ext>
            </a:extLst>
          </p:cNvPr>
          <p:cNvSpPr txBox="1"/>
          <p:nvPr/>
        </p:nvSpPr>
        <p:spPr>
          <a:xfrm>
            <a:off x="3875078" y="5098879"/>
            <a:ext cx="14285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p(s=1) = 0.3</a:t>
            </a:r>
          </a:p>
          <a:p>
            <a:r>
              <a:rPr lang="en-US" dirty="0"/>
              <a:t>p(s=2) = 0.1</a:t>
            </a:r>
          </a:p>
          <a:p>
            <a:r>
              <a:rPr lang="en-US" dirty="0"/>
              <a:t>p(s=3) = 0.6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D6E6B4-A33B-2945-91EC-3FA3463ACDD9}"/>
              </a:ext>
            </a:extLst>
          </p:cNvPr>
          <p:cNvSpPr txBox="1"/>
          <p:nvPr/>
        </p:nvSpPr>
        <p:spPr>
          <a:xfrm>
            <a:off x="300976" y="196823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GMM: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A0563E-D391-1D4A-A8FF-8A9C1F4E4DE9}"/>
              </a:ext>
            </a:extLst>
          </p:cNvPr>
          <p:cNvSpPr txBox="1"/>
          <p:nvPr/>
        </p:nvSpPr>
        <p:spPr>
          <a:xfrm>
            <a:off x="300976" y="443916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DNN: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5E4AC1C-E468-2145-B632-73F508FC4A9C}"/>
              </a:ext>
            </a:extLst>
          </p:cNvPr>
          <p:cNvCxnSpPr/>
          <p:nvPr/>
        </p:nvCxnSpPr>
        <p:spPr>
          <a:xfrm>
            <a:off x="1260389" y="5560544"/>
            <a:ext cx="443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717BAEB-A00B-8C40-89AC-16D8F21A4DC3}"/>
              </a:ext>
            </a:extLst>
          </p:cNvPr>
          <p:cNvCxnSpPr/>
          <p:nvPr/>
        </p:nvCxnSpPr>
        <p:spPr>
          <a:xfrm>
            <a:off x="3340443" y="5552310"/>
            <a:ext cx="4435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Shape 1">
            <a:extLst>
              <a:ext uri="{FF2B5EF4-FFF2-40B4-BE49-F238E27FC236}">
                <a16:creationId xmlns:a16="http://schemas.microsoft.com/office/drawing/2014/main" id="{C8DB0B83-4103-5F47-B6E9-A7CD30529B04}"/>
              </a:ext>
            </a:extLst>
          </p:cNvPr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 dirty="0">
                <a:solidFill>
                  <a:srgbClr val="775F55"/>
                </a:solidFill>
                <a:latin typeface="Arial"/>
                <a:ea typeface="Arial"/>
              </a:rPr>
              <a:t>GMM vs DNN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5666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775F55"/>
                </a:solidFill>
                <a:latin typeface="Arial"/>
                <a:ea typeface="Arial"/>
              </a:rPr>
              <a:t>Homework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Noto Symbol"/>
              <a:buChar char="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Scripts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08.mlp.train.sh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09.mlp.decode.sh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Noto Symbol"/>
              <a:buChar char="◻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Reading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DSP CH9 – Speech Recognition Updates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775F55"/>
                </a:solidFill>
                <a:latin typeface="Arial"/>
                <a:ea typeface="Arial"/>
              </a:rPr>
              <a:t>Download Files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Noto Symbol"/>
              <a:buChar char="◻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Login to workstation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ssh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140.112.21.80 (port 22)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Noto Symbol"/>
              <a:buChar char="◻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Copy the file into your own directory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cp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/share/week5.tar.gz .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Noto Symbol"/>
              <a:buChar char="◻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Process files with the following command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tar –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zxvf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week5.tar.gz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cp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setup.sh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/proj1.ASTMIC.subset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cp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08.mlp.train.sh /proj1.ASTMIC.subset/script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cp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09.mlp.</a:t>
            </a:r>
            <a:r>
              <a:rPr lang="en-US" sz="2600" spc="-1" dirty="0">
                <a:solidFill>
                  <a:srgbClr val="000000"/>
                </a:solidFill>
                <a:latin typeface="Arial"/>
                <a:ea typeface="Arial"/>
              </a:rPr>
              <a:t>decode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.sh /proj1.ASTMIC.subset/script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640080" lvl="1" indent="-319680">
              <a:lnSpc>
                <a:spcPct val="100000"/>
              </a:lnSpc>
              <a:buClr>
                <a:srgbClr val="94B6D2"/>
              </a:buClr>
              <a:buSzPct val="60000"/>
              <a:buFont typeface="Noto Symbol"/>
              <a:buChar char="⬜"/>
            </a:pP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cp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align_dev.sh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/proj1.ASTMIC.subset/script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7735</TotalTime>
  <Words>460</Words>
  <Application>Microsoft Macintosh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Noto Symbol</vt:lpstr>
      <vt:lpstr>Arial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專題研究 WEEK 4 - LIVE DEMO</dc:title>
  <dc:subject/>
  <dc:creator/>
  <dc:description/>
  <cp:lastModifiedBy>Microsoft Office User</cp:lastModifiedBy>
  <cp:revision>271</cp:revision>
  <dcterms:modified xsi:type="dcterms:W3CDTF">2020-10-12T05:24:00Z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如螢幕大小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