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7" r:id="rId2"/>
    <p:sldId id="256" r:id="rId3"/>
    <p:sldId id="369" r:id="rId4"/>
    <p:sldId id="362" r:id="rId5"/>
    <p:sldId id="259" r:id="rId6"/>
    <p:sldId id="300" r:id="rId7"/>
    <p:sldId id="301" r:id="rId8"/>
    <p:sldId id="260" r:id="rId9"/>
    <p:sldId id="338" r:id="rId10"/>
    <p:sldId id="370" r:id="rId11"/>
    <p:sldId id="340" r:id="rId12"/>
    <p:sldId id="341" r:id="rId13"/>
    <p:sldId id="303" r:id="rId14"/>
    <p:sldId id="304" r:id="rId15"/>
    <p:sldId id="345" r:id="rId16"/>
    <p:sldId id="371" r:id="rId17"/>
    <p:sldId id="364" r:id="rId18"/>
    <p:sldId id="305" r:id="rId19"/>
    <p:sldId id="306" r:id="rId20"/>
    <p:sldId id="308" r:id="rId21"/>
    <p:sldId id="309" r:id="rId22"/>
    <p:sldId id="307" r:id="rId23"/>
    <p:sldId id="347" r:id="rId24"/>
    <p:sldId id="310" r:id="rId25"/>
    <p:sldId id="365" r:id="rId26"/>
    <p:sldId id="317" r:id="rId27"/>
    <p:sldId id="360" r:id="rId28"/>
    <p:sldId id="311" r:id="rId29"/>
    <p:sldId id="318" r:id="rId30"/>
    <p:sldId id="319" r:id="rId31"/>
    <p:sldId id="367" r:id="rId32"/>
    <p:sldId id="366" r:id="rId33"/>
    <p:sldId id="320" r:id="rId34"/>
    <p:sldId id="312" r:id="rId35"/>
    <p:sldId id="321" r:id="rId36"/>
    <p:sldId id="313" r:id="rId37"/>
    <p:sldId id="322" r:id="rId38"/>
    <p:sldId id="314" r:id="rId39"/>
    <p:sldId id="323" r:id="rId40"/>
    <p:sldId id="315" r:id="rId41"/>
    <p:sldId id="325" r:id="rId42"/>
    <p:sldId id="324" r:id="rId43"/>
    <p:sldId id="316" r:id="rId44"/>
    <p:sldId id="326" r:id="rId45"/>
    <p:sldId id="327" r:id="rId46"/>
    <p:sldId id="328" r:id="rId47"/>
    <p:sldId id="331" r:id="rId48"/>
    <p:sldId id="332" r:id="rId49"/>
    <p:sldId id="334" r:id="rId50"/>
    <p:sldId id="333" r:id="rId51"/>
    <p:sldId id="351" r:id="rId52"/>
    <p:sldId id="353" r:id="rId53"/>
    <p:sldId id="354" r:id="rId54"/>
    <p:sldId id="335" r:id="rId55"/>
    <p:sldId id="355" r:id="rId56"/>
    <p:sldId id="336" r:id="rId57"/>
    <p:sldId id="352" r:id="rId58"/>
    <p:sldId id="356" r:id="rId59"/>
    <p:sldId id="357" r:id="rId60"/>
    <p:sldId id="358" r:id="rId61"/>
    <p:sldId id="359" r:id="rId62"/>
    <p:sldId id="361" r:id="rId63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4718" autoAdjust="0"/>
  </p:normalViewPr>
  <p:slideViewPr>
    <p:cSldViewPr>
      <p:cViewPr>
        <p:scale>
          <a:sx n="100" d="100"/>
          <a:sy n="100" d="100"/>
        </p:scale>
        <p:origin x="-869" y="9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744"/>
    </p:cViewPr>
  </p:sorterViewPr>
  <p:notesViewPr>
    <p:cSldViewPr>
      <p:cViewPr varScale="1">
        <p:scale>
          <a:sx n="56" d="100"/>
          <a:sy n="56" d="100"/>
        </p:scale>
        <p:origin x="-3288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0885" y="1"/>
            <a:ext cx="2946400" cy="494815"/>
          </a:xfrm>
          <a:prstGeom prst="rect">
            <a:avLst/>
          </a:prstGeom>
        </p:spPr>
        <p:txBody>
          <a:bodyPr vert="horz" lIns="95561" tIns="47780" rIns="95561" bIns="477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6DFF60F-AF8A-498E-8511-D8054EBE1B88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2015/8/27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885" y="9431815"/>
            <a:ext cx="2946400" cy="494815"/>
          </a:xfrm>
          <a:prstGeom prst="rect">
            <a:avLst/>
          </a:prstGeom>
        </p:spPr>
        <p:txBody>
          <a:bodyPr vert="horz" lIns="95561" tIns="47780" rIns="95561" bIns="477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2F88A422-07DD-4E05-9360-55F5B3ED2C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Course6.0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72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4815"/>
          </a:xfrm>
          <a:prstGeom prst="rect">
            <a:avLst/>
          </a:prstGeom>
        </p:spPr>
        <p:txBody>
          <a:bodyPr vert="horz" lIns="95561" tIns="47780" rIns="95561" bIns="477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4815"/>
          </a:xfrm>
          <a:prstGeom prst="rect">
            <a:avLst/>
          </a:prstGeom>
        </p:spPr>
        <p:txBody>
          <a:bodyPr vert="horz" lIns="95561" tIns="47780" rIns="95561" bIns="477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D18F2D83-DB04-4F1E-B3A1-870B2F993E8C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1" tIns="47780" rIns="95561" bIns="4778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5109"/>
            <a:ext cx="5438775" cy="4467702"/>
          </a:xfrm>
          <a:prstGeom prst="rect">
            <a:avLst/>
          </a:prstGeom>
        </p:spPr>
        <p:txBody>
          <a:bodyPr vert="horz" lIns="95561" tIns="47780" rIns="95561" bIns="4778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815"/>
            <a:ext cx="2946400" cy="494815"/>
          </a:xfrm>
          <a:prstGeom prst="rect">
            <a:avLst/>
          </a:prstGeom>
        </p:spPr>
        <p:txBody>
          <a:bodyPr vert="horz" lIns="95561" tIns="47780" rIns="95561" bIns="477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1815"/>
            <a:ext cx="2946400" cy="494815"/>
          </a:xfrm>
          <a:prstGeom prst="rect">
            <a:avLst/>
          </a:prstGeom>
        </p:spPr>
        <p:txBody>
          <a:bodyPr vert="horz" lIns="95561" tIns="47780" rIns="95561" bIns="477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74F08FA9-D37A-4046-8474-1C79C5D2514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626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597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5CD5C-C3CD-426D-9063-C83DE9508ED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23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4666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9356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98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9976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347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130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497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4597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225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7386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83539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6090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243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291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0900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AD3BAE8-0351-47D3-B8F5-E4ABE9E35701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33943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21046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72136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89757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973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1303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0900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AD3BAE8-0351-47D3-B8F5-E4ABE9E35701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45646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86737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57214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61640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06228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64856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6883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40568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87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80827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73270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22782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25810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2866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01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89948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349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61186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194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318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31309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05105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1019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63339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4422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5041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747733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6874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469847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7862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31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55752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55750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7144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0627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F132BD7-14D6-4E3C-9351-A073442914C9}" type="slidenum">
              <a:rPr lang="zh-TW" altLang="en-US" sz="13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TW" altLang="en-US" sz="13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136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FF8C3-F65E-4E48-9246-B13F402F3828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9FD99-85BE-44AF-9BF0-A07D80BFE9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00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A96F4-9D7D-472B-90CF-3D0DFE54F66B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969EB-CD8F-4AD8-BB50-ED45B1E0B5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631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7B7BA-8478-43DA-8FFD-7E7132C27F80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B8CCF-12C5-4C1D-8B8B-91AA1C49C1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151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86BA-90CA-4FE8-97CD-B7BE3F74B6F7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BD910-E881-443F-A6F3-C1E5376C5B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719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611E-DA02-4275-8FCE-188F17F5AAD1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724E4-9A78-44DD-B2FC-26F8C21704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369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4D4AF-8A12-40DC-9A84-46198D56B468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45BB0-6E3D-4F23-A6ED-06746E98E3E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794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13FB1-E0BC-437C-9B30-A3E05A11948E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7F366-81B1-4462-9836-0880B63666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13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03607-671E-4D6B-BBE8-8F8B0BA23C3E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69A1-E0A7-4A6F-9A72-AEEFDD646A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15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087C1-D292-481C-AD3C-BF755625F605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4C5CC-E6D5-4155-B68B-71DC0944F43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995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AD216-F124-4ED6-B694-23380691A076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34594-4000-4ACE-BDC1-5627CAC76B3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28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61195-A178-4BD7-B9C3-F3104B3D105F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3F3D-5284-4642-ACD3-BC3D1030CA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05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8C8BF-1DD9-4950-B19E-205D30BC70A8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2DB32DA-1CE2-4BA5-A0EB-08ED9EA1CC4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image" Target="../media/image31.png"/><Relationship Id="rId7" Type="http://schemas.openxmlformats.org/officeDocument/2006/relationships/image" Target="../media/image223.png"/><Relationship Id="rId12" Type="http://schemas.openxmlformats.org/officeDocument/2006/relationships/image" Target="../media/image2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2.png"/><Relationship Id="rId11" Type="http://schemas.openxmlformats.org/officeDocument/2006/relationships/image" Target="../media/image227.png"/><Relationship Id="rId5" Type="http://schemas.openxmlformats.org/officeDocument/2006/relationships/image" Target="../media/image221.png"/><Relationship Id="rId10" Type="http://schemas.openxmlformats.org/officeDocument/2006/relationships/image" Target="../media/image226.png"/><Relationship Id="rId4" Type="http://schemas.openxmlformats.org/officeDocument/2006/relationships/image" Target="../media/image220.png"/><Relationship Id="rId9" Type="http://schemas.openxmlformats.org/officeDocument/2006/relationships/image" Target="../media/image2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13" Type="http://schemas.openxmlformats.org/officeDocument/2006/relationships/image" Target="../media/image38.png"/><Relationship Id="rId18" Type="http://schemas.openxmlformats.org/officeDocument/2006/relationships/image" Target="../media/image50.png"/><Relationship Id="rId3" Type="http://schemas.openxmlformats.org/officeDocument/2006/relationships/image" Target="../media/image241.png"/><Relationship Id="rId21" Type="http://schemas.openxmlformats.org/officeDocument/2006/relationships/image" Target="../media/image54.png"/><Relationship Id="rId7" Type="http://schemas.openxmlformats.org/officeDocument/2006/relationships/image" Target="../media/image280.png"/><Relationship Id="rId12" Type="http://schemas.openxmlformats.org/officeDocument/2006/relationships/image" Target="../media/image37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9.jp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png"/><Relationship Id="rId11" Type="http://schemas.openxmlformats.org/officeDocument/2006/relationships/image" Target="../media/image32.png"/><Relationship Id="rId5" Type="http://schemas.openxmlformats.org/officeDocument/2006/relationships/image" Target="../media/image263.png"/><Relationship Id="rId15" Type="http://schemas.openxmlformats.org/officeDocument/2006/relationships/image" Target="../media/image40.png"/><Relationship Id="rId10" Type="http://schemas.openxmlformats.org/officeDocument/2006/relationships/image" Target="../media/image310.png"/><Relationship Id="rId19" Type="http://schemas.openxmlformats.org/officeDocument/2006/relationships/image" Target="../media/image51.png"/><Relationship Id="rId4" Type="http://schemas.openxmlformats.org/officeDocument/2006/relationships/image" Target="../media/image250.png"/><Relationship Id="rId9" Type="http://schemas.openxmlformats.org/officeDocument/2006/relationships/image" Target="../media/image300.png"/><Relationship Id="rId14" Type="http://schemas.openxmlformats.org/officeDocument/2006/relationships/image" Target="../media/image39.png"/><Relationship Id="rId22" Type="http://schemas.openxmlformats.org/officeDocument/2006/relationships/image" Target="../media/image2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41.wmf"/><Relationship Id="rId3" Type="http://schemas.openxmlformats.org/officeDocument/2006/relationships/oleObject" Target="../embeddings/oleObject12.bin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2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jpg"/><Relationship Id="rId11" Type="http://schemas.openxmlformats.org/officeDocument/2006/relationships/image" Target="../media/image87.png"/><Relationship Id="rId5" Type="http://schemas.openxmlformats.org/officeDocument/2006/relationships/image" Target="../media/image810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40.wmf"/><Relationship Id="rId9" Type="http://schemas.openxmlformats.org/officeDocument/2006/relationships/image" Target="../media/image850.png"/><Relationship Id="rId1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5.jp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6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5.jpg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jpg"/><Relationship Id="rId11" Type="http://schemas.openxmlformats.org/officeDocument/2006/relationships/image" Target="../media/image53.png"/><Relationship Id="rId5" Type="http://schemas.openxmlformats.org/officeDocument/2006/relationships/image" Target="../media/image43.wmf"/><Relationship Id="rId10" Type="http://schemas.openxmlformats.org/officeDocument/2006/relationships/image" Target="../media/image48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6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6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64.jp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9.png"/><Relationship Id="rId11" Type="http://schemas.openxmlformats.org/officeDocument/2006/relationships/image" Target="../media/image244.png"/><Relationship Id="rId5" Type="http://schemas.openxmlformats.org/officeDocument/2006/relationships/image" Target="../media/image238.png"/><Relationship Id="rId10" Type="http://schemas.openxmlformats.org/officeDocument/2006/relationships/image" Target="../media/image243.png"/><Relationship Id="rId4" Type="http://schemas.openxmlformats.org/officeDocument/2006/relationships/image" Target="../media/image237.png"/><Relationship Id="rId9" Type="http://schemas.openxmlformats.org/officeDocument/2006/relationships/image" Target="../media/image2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5.jp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213.png"/><Relationship Id="rId3" Type="http://schemas.openxmlformats.org/officeDocument/2006/relationships/image" Target="../media/image69.jpg"/><Relationship Id="rId7" Type="http://schemas.openxmlformats.org/officeDocument/2006/relationships/image" Target="../media/image165.png"/><Relationship Id="rId12" Type="http://schemas.openxmlformats.org/officeDocument/2006/relationships/image" Target="../media/image2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9.png"/><Relationship Id="rId11" Type="http://schemas.openxmlformats.org/officeDocument/2006/relationships/image" Target="../media/image203.png"/><Relationship Id="rId15" Type="http://schemas.openxmlformats.org/officeDocument/2006/relationships/image" Target="../media/image157.png"/><Relationship Id="rId10" Type="http://schemas.openxmlformats.org/officeDocument/2006/relationships/image" Target="../media/image149.png"/><Relationship Id="rId4" Type="http://schemas.openxmlformats.org/officeDocument/2006/relationships/image" Target="../media/image164.png"/><Relationship Id="rId9" Type="http://schemas.openxmlformats.org/officeDocument/2006/relationships/image" Target="../media/image188.png"/><Relationship Id="rId14" Type="http://schemas.openxmlformats.org/officeDocument/2006/relationships/image" Target="../media/image2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1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13" Type="http://schemas.openxmlformats.org/officeDocument/2006/relationships/image" Target="../media/image262.png"/><Relationship Id="rId3" Type="http://schemas.openxmlformats.org/officeDocument/2006/relationships/image" Target="../media/image217.png"/><Relationship Id="rId7" Type="http://schemas.openxmlformats.org/officeDocument/2006/relationships/image" Target="../media/image256.png"/><Relationship Id="rId12" Type="http://schemas.openxmlformats.org/officeDocument/2006/relationships/image" Target="../media/image2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5.png"/><Relationship Id="rId11" Type="http://schemas.openxmlformats.org/officeDocument/2006/relationships/image" Target="../media/image260.png"/><Relationship Id="rId5" Type="http://schemas.openxmlformats.org/officeDocument/2006/relationships/image" Target="../media/image254.png"/><Relationship Id="rId10" Type="http://schemas.openxmlformats.org/officeDocument/2006/relationships/image" Target="../media/image259.png"/><Relationship Id="rId4" Type="http://schemas.openxmlformats.org/officeDocument/2006/relationships/image" Target="../media/image6.jpg"/><Relationship Id="rId9" Type="http://schemas.openxmlformats.org/officeDocument/2006/relationships/image" Target="../media/image25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2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79.wmf"/><Relationship Id="rId4" Type="http://schemas.openxmlformats.org/officeDocument/2006/relationships/oleObject" Target="../embeddings/oleObject2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83.wmf"/><Relationship Id="rId4" Type="http://schemas.openxmlformats.org/officeDocument/2006/relationships/oleObject" Target="../embeddings/oleObject2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8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84.wmf"/><Relationship Id="rId4" Type="http://schemas.openxmlformats.org/officeDocument/2006/relationships/oleObject" Target="../embeddings/oleObject24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26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89.wmf"/><Relationship Id="rId4" Type="http://schemas.openxmlformats.org/officeDocument/2006/relationships/oleObject" Target="../embeddings/oleObject28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9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9.png"/><Relationship Id="rId5" Type="http://schemas.openxmlformats.org/officeDocument/2006/relationships/image" Target="../media/image98.wmf"/><Relationship Id="rId4" Type="http://schemas.openxmlformats.org/officeDocument/2006/relationships/oleObject" Target="../embeddings/oleObject30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3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1020.png"/><Relationship Id="rId12" Type="http://schemas.openxmlformats.org/officeDocument/2006/relationships/image" Target="../media/image10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2.png"/><Relationship Id="rId11" Type="http://schemas.openxmlformats.org/officeDocument/2006/relationships/image" Target="../media/image106.png"/><Relationship Id="rId5" Type="http://schemas.openxmlformats.org/officeDocument/2006/relationships/image" Target="../media/image101.wmf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oleObject" Target="../embeddings/oleObject32.bin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3" Type="http://schemas.openxmlformats.org/officeDocument/2006/relationships/notesSlide" Target="../notesSlides/notesSlide60.xml"/><Relationship Id="rId21" Type="http://schemas.openxmlformats.org/officeDocument/2006/relationships/image" Target="../media/image126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12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2.png"/><Relationship Id="rId20" Type="http://schemas.openxmlformats.org/officeDocument/2006/relationships/image" Target="../media/image125.png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8.wmf"/><Relationship Id="rId11" Type="http://schemas.openxmlformats.org/officeDocument/2006/relationships/image" Target="../media/image117.png"/><Relationship Id="rId5" Type="http://schemas.openxmlformats.org/officeDocument/2006/relationships/oleObject" Target="../embeddings/oleObject33.bin"/><Relationship Id="rId15" Type="http://schemas.openxmlformats.org/officeDocument/2006/relationships/image" Target="../media/image121.png"/><Relationship Id="rId10" Type="http://schemas.openxmlformats.org/officeDocument/2006/relationships/image" Target="../media/image116.png"/><Relationship Id="rId19" Type="http://schemas.openxmlformats.org/officeDocument/2006/relationships/image" Target="../media/image123.png"/><Relationship Id="rId4" Type="http://schemas.openxmlformats.org/officeDocument/2006/relationships/image" Target="../media/image111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jp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9388" y="1911350"/>
            <a:ext cx="8712200" cy="12239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0" y="268288"/>
            <a:ext cx="9144000" cy="2878137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108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300" b="1" u="sng" dirty="0">
                <a:latin typeface="Times New Roman" pitchFamily="18" charset="0"/>
                <a:ea typeface="+mn-ea"/>
                <a:cs typeface="Times New Roman" pitchFamily="18" charset="0"/>
              </a:rPr>
              <a:t>6.0 Time/Frequency Characterization </a:t>
            </a:r>
          </a:p>
          <a:p>
            <a:pPr marL="9360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kumimoji="0" lang="en-US" altLang="zh-TW" sz="4300" b="1" u="sng" dirty="0">
                <a:latin typeface="Times New Roman" pitchFamily="18" charset="0"/>
                <a:ea typeface="+mn-ea"/>
                <a:cs typeface="Times New Roman" pitchFamily="18" charset="0"/>
              </a:rPr>
              <a:t>of Signals/Systems</a:t>
            </a:r>
            <a:endParaRPr kumimoji="0" lang="en-US" altLang="zh-TW" sz="4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cs typeface="Times New Roman" pitchFamily="18" charset="0"/>
              </a:rPr>
              <a:t>6.1 Magnitude and Phase for Signals </a:t>
            </a:r>
          </a:p>
          <a:p>
            <a:pPr marL="1242000"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cs typeface="Times New Roman" pitchFamily="18" charset="0"/>
              </a:rPr>
              <a:t>and Systems</a:t>
            </a:r>
          </a:p>
        </p:txBody>
      </p:sp>
      <p:graphicFrame>
        <p:nvGraphicFramePr>
          <p:cNvPr id="2052" name="物件 7"/>
          <p:cNvGraphicFramePr>
            <a:graphicFrameLocks noChangeAspect="1"/>
          </p:cNvGraphicFramePr>
          <p:nvPr/>
        </p:nvGraphicFramePr>
        <p:xfrm>
          <a:off x="957263" y="4872038"/>
          <a:ext cx="7083425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方程式" r:id="rId4" imgW="2616200" imgH="482600" progId="Equation.3">
                  <p:embed/>
                </p:oleObj>
              </mc:Choice>
              <mc:Fallback>
                <p:oleObj name="方程式" r:id="rId4" imgW="2616200" imgH="4826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4872038"/>
                        <a:ext cx="7083425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3" name="群組 9"/>
          <p:cNvGrpSpPr>
            <a:grpSpLocks/>
          </p:cNvGrpSpPr>
          <p:nvPr/>
        </p:nvGrpSpPr>
        <p:grpSpPr bwMode="auto">
          <a:xfrm>
            <a:off x="1731963" y="3506788"/>
            <a:ext cx="4927600" cy="736600"/>
            <a:chOff x="1384805" y="2976254"/>
            <a:chExt cx="4928250" cy="736325"/>
          </a:xfrm>
        </p:grpSpPr>
        <p:sp>
          <p:nvSpPr>
            <p:cNvPr id="2054" name="Rectangle 37"/>
            <p:cNvSpPr>
              <a:spLocks noChangeArrowheads="1"/>
            </p:cNvSpPr>
            <p:nvPr/>
          </p:nvSpPr>
          <p:spPr bwMode="auto">
            <a:xfrm>
              <a:off x="2858396" y="2976254"/>
              <a:ext cx="1963534" cy="73632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TW" altLang="en-US" sz="1800"/>
            </a:p>
          </p:txBody>
        </p:sp>
        <p:sp>
          <p:nvSpPr>
            <p:cNvPr id="2055" name="Line 38"/>
            <p:cNvSpPr>
              <a:spLocks noChangeShapeType="1"/>
            </p:cNvSpPr>
            <p:nvPr/>
          </p:nvSpPr>
          <p:spPr bwMode="auto">
            <a:xfrm>
              <a:off x="1384805" y="3344416"/>
              <a:ext cx="148492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6" name="Line 39"/>
            <p:cNvSpPr>
              <a:spLocks noChangeShapeType="1"/>
            </p:cNvSpPr>
            <p:nvPr/>
          </p:nvSpPr>
          <p:spPr bwMode="auto">
            <a:xfrm>
              <a:off x="4828133" y="3344416"/>
              <a:ext cx="148492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7397450" cy="4464496"/>
          </a:xfrm>
          <a:prstGeom prst="rect">
            <a:avLst/>
          </a:prstGeom>
        </p:spPr>
      </p:pic>
      <p:sp>
        <p:nvSpPr>
          <p:cNvPr id="70658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3.70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p.281 of text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23850" y="1052513"/>
            <a:ext cx="8856663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2-dimensional signals</a:t>
            </a: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151597" y="3476600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597" y="3476600"/>
                <a:ext cx="46139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043074" y="3471391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074" y="3471391"/>
                <a:ext cx="46139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724128" y="5339209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339209"/>
                <a:ext cx="46139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702017" y="2607295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017" y="2607295"/>
                <a:ext cx="461392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7639000" y="2564904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000" y="2564904"/>
                <a:ext cx="46139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125476" y="4551511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476" y="4551511"/>
                <a:ext cx="461392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333"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83568" y="2229050"/>
                <a:ext cx="1067921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229050"/>
                <a:ext cx="1067921" cy="47359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082595" y="2381450"/>
                <a:ext cx="1067920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595" y="2381450"/>
                <a:ext cx="1067920" cy="47359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043608" y="5157192"/>
                <a:ext cx="1944216" cy="487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157192"/>
                <a:ext cx="1944216" cy="4879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"/>
          <p:cNvSpPr txBox="1">
            <a:spLocks noChangeArrowheads="1"/>
          </p:cNvSpPr>
          <p:nvPr/>
        </p:nvSpPr>
        <p:spPr bwMode="auto">
          <a:xfrm>
            <a:off x="4680395" y="292100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P.65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3.0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86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74168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58763"/>
            <a:ext cx="7478712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</a:p>
        </p:txBody>
      </p:sp>
      <p:graphicFrame>
        <p:nvGraphicFramePr>
          <p:cNvPr id="13315" name="物件 2"/>
          <p:cNvGraphicFramePr>
            <a:graphicFrameLocks noChangeAspect="1"/>
          </p:cNvGraphicFramePr>
          <p:nvPr/>
        </p:nvGraphicFramePr>
        <p:xfrm>
          <a:off x="539750" y="1247775"/>
          <a:ext cx="8494713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1" name="方程式" r:id="rId4" imgW="2540000" imgH="787400" progId="Equation.3">
                  <p:embed/>
                </p:oleObj>
              </mc:Choice>
              <mc:Fallback>
                <p:oleObj name="方程式" r:id="rId4" imgW="2540000" imgH="7874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247775"/>
                        <a:ext cx="8494713" cy="242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6" name="群組 9"/>
          <p:cNvGrpSpPr>
            <a:grpSpLocks/>
          </p:cNvGrpSpPr>
          <p:nvPr/>
        </p:nvGrpSpPr>
        <p:grpSpPr bwMode="auto">
          <a:xfrm>
            <a:off x="0" y="4330700"/>
            <a:ext cx="9144000" cy="787400"/>
            <a:chOff x="0" y="4331143"/>
            <a:chExt cx="9144000" cy="786319"/>
          </a:xfrm>
        </p:grpSpPr>
        <p:graphicFrame>
          <p:nvGraphicFramePr>
            <p:cNvPr id="13320" name="物件 4"/>
            <p:cNvGraphicFramePr>
              <a:graphicFrameLocks noChangeAspect="1"/>
            </p:cNvGraphicFramePr>
            <p:nvPr/>
          </p:nvGraphicFramePr>
          <p:xfrm>
            <a:off x="887413" y="4331143"/>
            <a:ext cx="1962150" cy="786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2" name="方程式" r:id="rId6" imgW="583947" imgH="253890" progId="Equation.3">
                    <p:embed/>
                  </p:oleObj>
                </mc:Choice>
                <mc:Fallback>
                  <p:oleObj name="方程式" r:id="rId6" imgW="583947" imgH="253890" progId="Equation.3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7413" y="4331143"/>
                          <a:ext cx="1962150" cy="786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文字方塊 5"/>
            <p:cNvSpPr txBox="1"/>
            <p:nvPr/>
          </p:nvSpPr>
          <p:spPr>
            <a:xfrm>
              <a:off x="0" y="4437360"/>
              <a:ext cx="9144000" cy="5231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736000" lvl="1" fontAlgn="auto">
                <a:spcBef>
                  <a:spcPts val="120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8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: scaling of different frequency components</a:t>
              </a:r>
              <a:endPara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endParaRPr>
            </a:p>
          </p:txBody>
        </p:sp>
      </p:grpSp>
      <p:grpSp>
        <p:nvGrpSpPr>
          <p:cNvPr id="13317" name="群組 10"/>
          <p:cNvGrpSpPr>
            <a:grpSpLocks/>
          </p:cNvGrpSpPr>
          <p:nvPr/>
        </p:nvGrpSpPr>
        <p:grpSpPr bwMode="auto">
          <a:xfrm>
            <a:off x="3175" y="5481638"/>
            <a:ext cx="9144000" cy="989012"/>
            <a:chOff x="3820" y="5481302"/>
            <a:chExt cx="9144000" cy="990169"/>
          </a:xfrm>
        </p:grpSpPr>
        <p:graphicFrame>
          <p:nvGraphicFramePr>
            <p:cNvPr id="13318" name="物件 7"/>
            <p:cNvGraphicFramePr>
              <a:graphicFrameLocks noChangeAspect="1"/>
            </p:cNvGraphicFramePr>
            <p:nvPr/>
          </p:nvGraphicFramePr>
          <p:xfrm>
            <a:off x="885825" y="5481302"/>
            <a:ext cx="1962150" cy="684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3" name="方程式" r:id="rId8" imgW="571252" imgH="215806" progId="Equation.3">
                    <p:embed/>
                  </p:oleObj>
                </mc:Choice>
                <mc:Fallback>
                  <p:oleObj name="方程式" r:id="rId8" imgW="571252" imgH="215806" progId="Equation.3">
                    <p:embed/>
                    <p:pic>
                      <p:nvPicPr>
                        <p:cNvPr id="0" name="物件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5825" y="5481302"/>
                          <a:ext cx="1962150" cy="6845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文字方塊 8"/>
            <p:cNvSpPr txBox="1"/>
            <p:nvPr/>
          </p:nvSpPr>
          <p:spPr>
            <a:xfrm>
              <a:off x="3820" y="5516268"/>
              <a:ext cx="9144000" cy="9552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736000" lvl="1" fontAlgn="auto">
                <a:spcBef>
                  <a:spcPts val="120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8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: phase shift of different frequency </a:t>
              </a:r>
            </a:p>
            <a:p>
              <a:pPr marL="2916000" lvl="1" fontAlgn="auto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8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components</a:t>
              </a:r>
              <a:endPara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908050"/>
            <a:ext cx="9144000" cy="10160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Linear Phase (phase shift linear in frequency) means </a:t>
            </a:r>
          </a:p>
          <a:p>
            <a:pPr marL="7488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constant delay for all frequency components</a:t>
            </a:r>
            <a:endParaRPr kumimoji="0" lang="zh-TW" altLang="zh-TW" sz="3000" baseline="-25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4340" name="物件 3"/>
          <p:cNvGraphicFramePr>
            <a:graphicFrameLocks noChangeAspect="1"/>
          </p:cNvGraphicFramePr>
          <p:nvPr/>
        </p:nvGraphicFramePr>
        <p:xfrm>
          <a:off x="446088" y="2260600"/>
          <a:ext cx="8589962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5" name="方程式" r:id="rId4" imgW="3276600" imgH="533400" progId="Equation.3">
                  <p:embed/>
                </p:oleObj>
              </mc:Choice>
              <mc:Fallback>
                <p:oleObj name="方程式" r:id="rId4" imgW="3276600" imgH="5334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2260600"/>
                        <a:ext cx="8589962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0" y="3860800"/>
            <a:ext cx="9144000" cy="153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slope of the phase function in frequency is the delay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nonlinear phase may be decomposed into a linear part plus a nonlinear part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Linear Phase for Time Delay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23528" y="1567766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67766"/>
                <a:ext cx="792088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707904" y="1576208"/>
                <a:ext cx="23762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576208"/>
                <a:ext cx="237626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13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259632" y="1167135"/>
                <a:ext cx="15939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, 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h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167135"/>
                <a:ext cx="1593938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149" r="-8429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563888" y="2235329"/>
                <a:ext cx="3240360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n-US" altLang="zh-TW" sz="2400" i="1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235329"/>
                <a:ext cx="3240360" cy="473591"/>
              </a:xfrm>
              <a:prstGeom prst="rect">
                <a:avLst/>
              </a:prstGeom>
              <a:blipFill rotWithShape="1">
                <a:blip r:embed="rId6"/>
                <a:stretch>
                  <a:fillRect l="-565" r="-1130" b="-181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19572" y="2869373"/>
                <a:ext cx="2484276" cy="1218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zh-TW" sz="24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𝛿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72" y="2869373"/>
                <a:ext cx="2484276" cy="121821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5085184"/>
            <a:ext cx="4781398" cy="427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71324" y="4893736"/>
                <a:ext cx="1130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latin typeface="Cambria Math"/>
                        </a:rPr>
                        <m:t>𝛿</m:t>
                      </m:r>
                      <m:r>
                        <a:rPr lang="en-US" altLang="zh-TW" i="1">
                          <a:latin typeface="Cambria Math"/>
                        </a:rPr>
                        <m:t>(</m:t>
                      </m:r>
                      <m:r>
                        <a:rPr lang="en-US" altLang="zh-TW" i="1" smtClean="0">
                          <a:latin typeface="Cambria Math"/>
                        </a:rPr>
                        <m:t>𝑡</m:t>
                      </m:r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24" y="4893736"/>
                <a:ext cx="1130438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10863" y="5386118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63" y="5386118"/>
                <a:ext cx="365805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115616" y="5343543"/>
                <a:ext cx="4328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343543"/>
                <a:ext cx="432874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196662" y="515065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662" y="5150650"/>
                <a:ext cx="334579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500970" y="5076801"/>
                <a:ext cx="409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970" y="5076801"/>
                <a:ext cx="409343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161158" y="4684479"/>
                <a:ext cx="1111394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i="1">
                              <a:latin typeface="Cambria Math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158" y="4684479"/>
                <a:ext cx="1111394" cy="47359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2771800" y="5000746"/>
                <a:ext cx="718145" cy="588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 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  </m:t>
                          </m:r>
                        </m:e>
                      </m:groupCh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000746"/>
                <a:ext cx="718145" cy="58849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圖片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733503"/>
            <a:ext cx="1965960" cy="1901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8316416" y="4551942"/>
                <a:ext cx="409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4551942"/>
                <a:ext cx="409343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7935226" y="3797507"/>
                <a:ext cx="94988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0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226" y="3797507"/>
                <a:ext cx="949884" cy="400110"/>
              </a:xfrm>
              <a:prstGeom prst="rect">
                <a:avLst/>
              </a:prstGeom>
              <a:blipFill rotWithShape="1">
                <a:blip r:embed="rId18"/>
                <a:stretch>
                  <a:fillRect r="-2564"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接點 19"/>
          <p:cNvCxnSpPr/>
          <p:nvPr/>
        </p:nvCxnSpPr>
        <p:spPr>
          <a:xfrm>
            <a:off x="8244408" y="3617507"/>
            <a:ext cx="0" cy="180000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8087681" y="3242572"/>
            <a:ext cx="381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1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6192180" y="3585679"/>
                <a:ext cx="12241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altLang="zh-TW" sz="2000" i="1">
                          <a:solidFill>
                            <a:srgbClr val="C0000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altLang="zh-TW" sz="2000" i="1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i="1">
                          <a:solidFill>
                            <a:srgbClr val="C0000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000" i="1">
                          <a:solidFill>
                            <a:srgbClr val="C0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180" y="3585679"/>
                <a:ext cx="1224136" cy="400110"/>
              </a:xfrm>
              <a:prstGeom prst="rect">
                <a:avLst/>
              </a:prstGeom>
              <a:blipFill rotWithShape="1">
                <a:blip r:embed="rId19"/>
                <a:stretch>
                  <a:fillRect l="-498"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6432624" y="3039287"/>
                <a:ext cx="87568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zh-TW" alt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624" y="3039287"/>
                <a:ext cx="875680" cy="400110"/>
              </a:xfrm>
              <a:prstGeom prst="rect">
                <a:avLst/>
              </a:prstGeom>
              <a:blipFill rotWithShape="1">
                <a:blip r:embed="rId2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接點 27"/>
          <p:cNvCxnSpPr/>
          <p:nvPr/>
        </p:nvCxnSpPr>
        <p:spPr>
          <a:xfrm>
            <a:off x="6793656" y="3412989"/>
            <a:ext cx="0" cy="180000"/>
          </a:xfrm>
          <a:prstGeom prst="line">
            <a:avLst/>
          </a:prstGeom>
          <a:ln w="5715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7452320" y="5390150"/>
                <a:ext cx="133312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b="0" dirty="0" smtClean="0">
                    <a:solidFill>
                      <a:srgbClr val="C00000"/>
                    </a:solidFill>
                    <a:ea typeface="Cambria Math"/>
                  </a:rPr>
                  <a:t>Scope=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0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5390150"/>
                <a:ext cx="1333129" cy="400110"/>
              </a:xfrm>
              <a:prstGeom prst="rect">
                <a:avLst/>
              </a:prstGeom>
              <a:blipFill rotWithShape="1">
                <a:blip r:embed="rId21"/>
                <a:stretch>
                  <a:fillRect l="-4566" t="-757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群組 9"/>
          <p:cNvGrpSpPr>
            <a:grpSpLocks/>
          </p:cNvGrpSpPr>
          <p:nvPr/>
        </p:nvGrpSpPr>
        <p:grpSpPr bwMode="auto">
          <a:xfrm>
            <a:off x="251520" y="1628799"/>
            <a:ext cx="3600159" cy="900000"/>
            <a:chOff x="1776742" y="2976253"/>
            <a:chExt cx="3600634" cy="899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7"/>
                <p:cNvSpPr>
                  <a:spLocks noChangeArrowheads="1"/>
                </p:cNvSpPr>
                <p:nvPr/>
              </p:nvSpPr>
              <p:spPr bwMode="auto">
                <a:xfrm>
                  <a:off x="2858396" y="2976253"/>
                  <a:ext cx="1440190" cy="89966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 anchorCtr="0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2400" dirty="0" smtClean="0"/>
                    <a:t>Delay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TW" sz="24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en-US" altLang="zh-TW" sz="2400" b="0" i="1" dirty="0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zh-TW" sz="2400" b="0" i="1" dirty="0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400" dirty="0"/>
                </a:p>
              </p:txBody>
            </p:sp>
          </mc:Choice>
          <mc:Fallback xmlns="">
            <p:sp>
              <p:nvSpPr>
                <p:cNvPr id="31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58396" y="2976253"/>
                  <a:ext cx="1440190" cy="899664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Line 38"/>
            <p:cNvSpPr>
              <a:spLocks noChangeShapeType="1"/>
            </p:cNvSpPr>
            <p:nvPr/>
          </p:nvSpPr>
          <p:spPr bwMode="auto">
            <a:xfrm>
              <a:off x="1776742" y="3424655"/>
              <a:ext cx="108014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" name="Line 39"/>
            <p:cNvSpPr>
              <a:spLocks noChangeShapeType="1"/>
            </p:cNvSpPr>
            <p:nvPr/>
          </p:nvSpPr>
          <p:spPr bwMode="auto">
            <a:xfrm>
              <a:off x="4297234" y="3424655"/>
              <a:ext cx="108014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266923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Shift</a:t>
            </a:r>
          </a:p>
        </p:txBody>
      </p:sp>
      <p:graphicFrame>
        <p:nvGraphicFramePr>
          <p:cNvPr id="5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380069"/>
              </p:ext>
            </p:extLst>
          </p:nvPr>
        </p:nvGraphicFramePr>
        <p:xfrm>
          <a:off x="1001713" y="977912"/>
          <a:ext cx="3809376" cy="57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8" name="方程式" r:id="rId3" imgW="1587240" imgH="241200" progId="Equation.3">
                  <p:embed/>
                </p:oleObj>
              </mc:Choice>
              <mc:Fallback>
                <p:oleObj name="方程式" r:id="rId3" imgW="1587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977912"/>
                        <a:ext cx="3809376" cy="578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936104" y="1527175"/>
            <a:ext cx="7452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eaLnBrk="1" hangingPunct="1">
              <a:buSzPct val="70000"/>
            </a:pP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phase shift linear in frequency with amplitude unchanged</a:t>
            </a:r>
          </a:p>
        </p:txBody>
      </p:sp>
      <p:grpSp>
        <p:nvGrpSpPr>
          <p:cNvPr id="26" name="群組 25"/>
          <p:cNvGrpSpPr/>
          <p:nvPr/>
        </p:nvGrpSpPr>
        <p:grpSpPr>
          <a:xfrm>
            <a:off x="936000" y="2132856"/>
            <a:ext cx="5868144" cy="504056"/>
            <a:chOff x="936000" y="1844824"/>
            <a:chExt cx="5868144" cy="5040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字方塊 2"/>
                <p:cNvSpPr txBox="1"/>
                <p:nvPr/>
              </p:nvSpPr>
              <p:spPr>
                <a:xfrm>
                  <a:off x="936000" y="1844824"/>
                  <a:ext cx="5868144" cy="4769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𝑗𝑘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𝑗𝑘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" name="文字方塊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000" y="1844824"/>
                  <a:ext cx="5868144" cy="47699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256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直線接點 7"/>
            <p:cNvCxnSpPr/>
            <p:nvPr/>
          </p:nvCxnSpPr>
          <p:spPr>
            <a:xfrm>
              <a:off x="3628969" y="2132856"/>
              <a:ext cx="144016" cy="0"/>
            </a:xfrm>
            <a:prstGeom prst="line">
              <a:avLst/>
            </a:prstGeom>
            <a:ln w="317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 bwMode="auto">
            <a:xfrm>
              <a:off x="3131841" y="1844825"/>
              <a:ext cx="1584176" cy="50405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899592" y="2773209"/>
            <a:ext cx="4176464" cy="3968159"/>
            <a:chOff x="179512" y="2492896"/>
            <a:chExt cx="4176464" cy="3968159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862" y="2564904"/>
              <a:ext cx="3171139" cy="34344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1322157" y="2492896"/>
                  <a:ext cx="51353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2157" y="2492896"/>
                  <a:ext cx="513539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2915816" y="2641912"/>
                  <a:ext cx="144016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816" y="2641912"/>
                  <a:ext cx="1440160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179512" y="2823319"/>
                  <a:ext cx="72008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2823319"/>
                  <a:ext cx="720080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9322"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/>
                <p:cNvSpPr/>
                <p:nvPr/>
              </p:nvSpPr>
              <p:spPr>
                <a:xfrm>
                  <a:off x="352584" y="4119463"/>
                  <a:ext cx="61901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矩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584" y="4119463"/>
                  <a:ext cx="619016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/>
                <p:cNvSpPr/>
                <p:nvPr/>
              </p:nvSpPr>
              <p:spPr>
                <a:xfrm>
                  <a:off x="179512" y="4581128"/>
                  <a:ext cx="78893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矩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4581128"/>
                  <a:ext cx="788934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/>
                <p:cNvSpPr/>
                <p:nvPr/>
              </p:nvSpPr>
              <p:spPr>
                <a:xfrm>
                  <a:off x="179512" y="5157192"/>
                  <a:ext cx="78893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矩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5157192"/>
                  <a:ext cx="788934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/>
                <p:cNvSpPr/>
                <p:nvPr/>
              </p:nvSpPr>
              <p:spPr>
                <a:xfrm>
                  <a:off x="1152128" y="5999390"/>
                  <a:ext cx="104887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2128" y="5999390"/>
                  <a:ext cx="1048877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1409572" y="3759423"/>
                  <a:ext cx="42612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TW" alt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9572" y="3759423"/>
                  <a:ext cx="426124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1265556" y="4350295"/>
                  <a:ext cx="49813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zh-TW" alt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5556" y="4350295"/>
                  <a:ext cx="498132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3704" r="-49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/>
                <p:cNvSpPr/>
                <p:nvPr/>
              </p:nvSpPr>
              <p:spPr>
                <a:xfrm>
                  <a:off x="1303339" y="4926359"/>
                  <a:ext cx="42612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zh-TW" alt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矩形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3339" y="4926359"/>
                  <a:ext cx="426124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4286" r="-2142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文字方塊 1"/>
          <p:cNvSpPr txBox="1">
            <a:spLocks noChangeArrowheads="1"/>
          </p:cNvSpPr>
          <p:nvPr/>
        </p:nvSpPr>
        <p:spPr bwMode="auto">
          <a:xfrm>
            <a:off x="2483768" y="404664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P.28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3.0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矩形 8"/>
          <p:cNvSpPr>
            <a:spLocks noChangeArrowheads="1"/>
          </p:cNvSpPr>
          <p:nvPr/>
        </p:nvSpPr>
        <p:spPr bwMode="auto">
          <a:xfrm>
            <a:off x="4680520" y="3694365"/>
            <a:ext cx="3635896" cy="7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Shift</a:t>
            </a:r>
            <a:endParaRPr kumimoji="0" lang="en-US" altLang="zh-TW" sz="34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299934"/>
              </p:ext>
            </p:extLst>
          </p:nvPr>
        </p:nvGraphicFramePr>
        <p:xfrm>
          <a:off x="5064744" y="4477528"/>
          <a:ext cx="3827736" cy="53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9" name="方程式" r:id="rId17" imgW="1739880" imgH="241200" progId="Equation.3">
                  <p:embed/>
                </p:oleObj>
              </mc:Choice>
              <mc:Fallback>
                <p:oleObj name="方程式" r:id="rId17" imgW="1739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744" y="4477528"/>
                        <a:ext cx="3827736" cy="530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文字方塊 29"/>
          <p:cNvSpPr txBox="1"/>
          <p:nvPr/>
        </p:nvSpPr>
        <p:spPr>
          <a:xfrm>
            <a:off x="5040162" y="5053592"/>
            <a:ext cx="4103838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linear phase shift (linear in frequency) with amplitude unchanged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30256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Time Shift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28" y="1922492"/>
            <a:ext cx="7178040" cy="3954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716016" y="5517232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517232"/>
                <a:ext cx="43204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555776" y="2060848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060848"/>
                <a:ext cx="576064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444208" y="1460827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460827"/>
                <a:ext cx="576064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948264" y="3140968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140968"/>
                <a:ext cx="576064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995936" y="3370242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370242"/>
                <a:ext cx="57606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540302" y="2420888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302" y="2420888"/>
                <a:ext cx="57606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7740352" y="3903439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3903439"/>
                <a:ext cx="57606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"/>
          <p:cNvSpPr txBox="1">
            <a:spLocks noChangeArrowheads="1"/>
          </p:cNvSpPr>
          <p:nvPr/>
        </p:nvSpPr>
        <p:spPr bwMode="auto">
          <a:xfrm>
            <a:off x="2698750" y="528638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P.23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4.0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12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</a:p>
        </p:txBody>
      </p:sp>
      <p:sp>
        <p:nvSpPr>
          <p:cNvPr id="18435" name="矩形 2"/>
          <p:cNvSpPr>
            <a:spLocks noChangeArrowheads="1"/>
          </p:cNvSpPr>
          <p:nvPr/>
        </p:nvSpPr>
        <p:spPr bwMode="auto">
          <a:xfrm>
            <a:off x="0" y="115523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 Delay at frequency </a:t>
            </a:r>
            <a:r>
              <a:rPr kumimoji="0" lang="el-GR" altLang="zh-TW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endParaRPr kumimoji="0" lang="zh-TW" altLang="zh-TW" sz="2800" i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436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560852"/>
              </p:ext>
            </p:extLst>
          </p:nvPr>
        </p:nvGraphicFramePr>
        <p:xfrm>
          <a:off x="828675" y="1772816"/>
          <a:ext cx="2895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3" name="方程式" r:id="rId4" imgW="1447800" imgH="381000" progId="Equation.3">
                  <p:embed/>
                </p:oleObj>
              </mc:Choice>
              <mc:Fallback>
                <p:oleObj name="方程式" r:id="rId4" imgW="1447800" imgH="3810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1772816"/>
                        <a:ext cx="2895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0" y="2636912"/>
            <a:ext cx="9144000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common delay for frequencies near </a:t>
            </a:r>
            <a:r>
              <a:rPr kumimoji="0" lang="el-GR" altLang="zh-TW" sz="26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endParaRPr kumimoji="0" lang="en-US" altLang="zh-TW" sz="2600" i="1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09032"/>
            <a:ext cx="3329330" cy="196138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69" y="3645024"/>
            <a:ext cx="2796235" cy="21022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899592" y="3430161"/>
                <a:ext cx="122413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altLang="zh-TW" sz="2200" i="1">
                          <a:solidFill>
                            <a:srgbClr val="C0000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altLang="zh-TW" sz="2200" i="1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zh-TW" altLang="en-US" sz="2200" i="1">
                          <a:solidFill>
                            <a:srgbClr val="C0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430161"/>
                <a:ext cx="1224136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1000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084168" y="4366265"/>
                <a:ext cx="58764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366265"/>
                <a:ext cx="587648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716016" y="3278145"/>
                <a:ext cx="122413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altLang="zh-TW" sz="2200" i="1">
                          <a:solidFill>
                            <a:srgbClr val="C0000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altLang="zh-TW" sz="2200" i="1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zh-TW" altLang="en-US" sz="2200" i="1">
                          <a:solidFill>
                            <a:srgbClr val="C0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278145"/>
                <a:ext cx="1224136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1000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394471" y="4517587"/>
                <a:ext cx="46019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471" y="4517587"/>
                <a:ext cx="460190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/>
              <p:cNvSpPr/>
              <p:nvPr/>
            </p:nvSpPr>
            <p:spPr>
              <a:xfrm>
                <a:off x="5868144" y="5733256"/>
                <a:ext cx="2160240" cy="755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zh-TW" alt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[∡</m:t>
                          </m:r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]</m:t>
                          </m:r>
                        </m:e>
                        <m:sub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5733256"/>
                <a:ext cx="2160240" cy="75533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/>
              <p:cNvSpPr/>
              <p:nvPr/>
            </p:nvSpPr>
            <p:spPr>
              <a:xfrm>
                <a:off x="7020272" y="4517586"/>
                <a:ext cx="46019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517586"/>
                <a:ext cx="460190" cy="4308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</a:p>
        </p:txBody>
      </p:sp>
      <p:sp>
        <p:nvSpPr>
          <p:cNvPr id="20483" name="矩形 3"/>
          <p:cNvSpPr>
            <a:spLocks noChangeArrowheads="1"/>
          </p:cNvSpPr>
          <p:nvPr/>
        </p:nvSpPr>
        <p:spPr bwMode="auto">
          <a:xfrm>
            <a:off x="0" y="113982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kumimoji="0" lang="zh-TW" altLang="zh-TW" sz="3000" i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矩形 6"/>
          <p:cNvSpPr>
            <a:spLocks noChangeArrowheads="1"/>
          </p:cNvSpPr>
          <p:nvPr/>
        </p:nvSpPr>
        <p:spPr bwMode="auto">
          <a:xfrm>
            <a:off x="0" y="177338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1371600" lvl="1" indent="-457200" eaLnBrk="1" fontAlgn="auto" hangingPunct="1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400" i="1" kern="100" dirty="0">
                <a:solidFill>
                  <a:srgbClr val="000000"/>
                </a:solidFill>
                <a:latin typeface="Times New Roman"/>
                <a:ea typeface="標楷體"/>
              </a:rPr>
              <a:t>See Fig. 6.5, p.434 of text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0" y="2349500"/>
            <a:ext cx="9144000" cy="2985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Dispersion : different frequency components delayed </a:t>
            </a:r>
          </a:p>
          <a:p>
            <a:pPr marL="3189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by different 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intervals</a:t>
            </a:r>
          </a:p>
          <a:p>
            <a:pPr marL="1341438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later parts of the impulse response oscillates at near 50Hz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Group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delay/magnitude function for Bell System telephone lines</a:t>
            </a:r>
          </a:p>
        </p:txBody>
      </p:sp>
      <p:sp>
        <p:nvSpPr>
          <p:cNvPr id="20486" name="矩形 8"/>
          <p:cNvSpPr>
            <a:spLocks noChangeArrowheads="1"/>
          </p:cNvSpPr>
          <p:nvPr/>
        </p:nvSpPr>
        <p:spPr bwMode="auto">
          <a:xfrm>
            <a:off x="0" y="54879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6.6, p.435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4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</a:t>
            </a:r>
          </a:p>
        </p:txBody>
      </p:sp>
      <p:graphicFrame>
        <p:nvGraphicFramePr>
          <p:cNvPr id="3075" name="物件 5"/>
          <p:cNvGraphicFramePr>
            <a:graphicFrameLocks noChangeAspect="1"/>
          </p:cNvGraphicFramePr>
          <p:nvPr/>
        </p:nvGraphicFramePr>
        <p:xfrm>
          <a:off x="768350" y="1308100"/>
          <a:ext cx="56832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" name="方程式" r:id="rId4" imgW="1625600" imgH="254000" progId="Equation.3">
                  <p:embed/>
                </p:oleObj>
              </mc:Choice>
              <mc:Fallback>
                <p:oleObj name="方程式" r:id="rId4" imgW="1625600" imgH="2540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1308100"/>
                        <a:ext cx="568325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6" name="群組 12"/>
          <p:cNvGrpSpPr>
            <a:grpSpLocks/>
          </p:cNvGrpSpPr>
          <p:nvPr/>
        </p:nvGrpSpPr>
        <p:grpSpPr bwMode="auto">
          <a:xfrm>
            <a:off x="0" y="2605088"/>
            <a:ext cx="9144000" cy="817562"/>
            <a:chOff x="0" y="2892753"/>
            <a:chExt cx="9144000" cy="818904"/>
          </a:xfrm>
        </p:grpSpPr>
        <p:graphicFrame>
          <p:nvGraphicFramePr>
            <p:cNvPr id="3079" name="物件 1"/>
            <p:cNvGraphicFramePr>
              <a:graphicFrameLocks noChangeAspect="1"/>
            </p:cNvGraphicFramePr>
            <p:nvPr/>
          </p:nvGraphicFramePr>
          <p:xfrm>
            <a:off x="855663" y="2892753"/>
            <a:ext cx="2000250" cy="8189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1" name="方程式" r:id="rId6" imgW="571252" imgH="253890" progId="Equation.3">
                    <p:embed/>
                  </p:oleObj>
                </mc:Choice>
                <mc:Fallback>
                  <p:oleObj name="方程式" r:id="rId6" imgW="571252" imgH="253890" progId="Equation.3">
                    <p:embed/>
                    <p:pic>
                      <p:nvPicPr>
                        <p:cNvPr id="0" name="物件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5663" y="2892753"/>
                          <a:ext cx="2000250" cy="8189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文字方塊 7"/>
            <p:cNvSpPr txBox="1"/>
            <p:nvPr/>
          </p:nvSpPr>
          <p:spPr>
            <a:xfrm>
              <a:off x="0" y="2997700"/>
              <a:ext cx="9144000" cy="5231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80000" lvl="1" fontAlgn="auto">
                <a:spcBef>
                  <a:spcPts val="120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8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: magnitude of each frequency component</a:t>
              </a:r>
              <a:endPara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endParaRPr>
            </a:p>
          </p:txBody>
        </p:sp>
      </p:grpSp>
      <p:graphicFrame>
        <p:nvGraphicFramePr>
          <p:cNvPr id="3077" name="物件 2"/>
          <p:cNvGraphicFramePr>
            <a:graphicFrameLocks noChangeAspect="1"/>
          </p:cNvGraphicFramePr>
          <p:nvPr/>
        </p:nvGraphicFramePr>
        <p:xfrm>
          <a:off x="879475" y="3897313"/>
          <a:ext cx="1916113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" name="方程式" r:id="rId8" imgW="558558" imgH="215806" progId="Equation.3">
                  <p:embed/>
                </p:oleObj>
              </mc:Choice>
              <mc:Fallback>
                <p:oleObj name="方程式" r:id="rId8" imgW="558558" imgH="215806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3897313"/>
                        <a:ext cx="1916113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-107950" y="3933825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800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: phase of each frequency component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04775"/>
            <a:ext cx="4930775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85750"/>
            <a:ext cx="7561263" cy="63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物件 7"/>
          <p:cNvGraphicFramePr>
            <a:graphicFrameLocks noChangeAspect="1"/>
          </p:cNvGraphicFramePr>
          <p:nvPr/>
        </p:nvGraphicFramePr>
        <p:xfrm>
          <a:off x="922338" y="4811713"/>
          <a:ext cx="573563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2" name="方程式" r:id="rId4" imgW="2082800" imgH="381000" progId="Equation.3">
                  <p:embed/>
                </p:oleObj>
              </mc:Choice>
              <mc:Fallback>
                <p:oleObj name="方程式" r:id="rId4" imgW="2082800" imgH="3810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4811713"/>
                        <a:ext cx="5735637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矩形 1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</a:p>
        </p:txBody>
      </p:sp>
      <p:sp>
        <p:nvSpPr>
          <p:cNvPr id="23556" name="矩形 2"/>
          <p:cNvSpPr>
            <a:spLocks noChangeArrowheads="1"/>
          </p:cNvSpPr>
          <p:nvPr/>
        </p:nvSpPr>
        <p:spPr bwMode="auto">
          <a:xfrm>
            <a:off x="0" y="113982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Bode Plots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57" name="物件 3"/>
          <p:cNvGraphicFramePr>
            <a:graphicFrameLocks noChangeAspect="1"/>
          </p:cNvGraphicFramePr>
          <p:nvPr/>
        </p:nvGraphicFramePr>
        <p:xfrm>
          <a:off x="677863" y="1735138"/>
          <a:ext cx="5975350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3" name="方程式" r:id="rId6" imgW="2145369" imgH="253890" progId="Equation.3">
                  <p:embed/>
                </p:oleObj>
              </mc:Choice>
              <mc:Fallback>
                <p:oleObj name="方程式" r:id="rId6" imgW="2145369" imgH="25389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1735138"/>
                        <a:ext cx="5975350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0" y="3481388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l-GR" altLang="zh-TW" sz="2800" i="1" kern="100" dirty="0">
                <a:solidFill>
                  <a:srgbClr val="000000"/>
                </a:solidFill>
                <a:latin typeface="Arial"/>
                <a:ea typeface="標楷體"/>
                <a:cs typeface="Arial"/>
              </a:rPr>
              <a:t>ω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not in log scale, finite within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[ -</a:t>
            </a:r>
            <a:r>
              <a:rPr kumimoji="0" lang="en-US" altLang="zh-TW" sz="28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,  </a:t>
            </a:r>
            <a:r>
              <a:rPr kumimoji="0" lang="en-US" altLang="zh-TW" sz="28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]</a:t>
            </a:r>
            <a:endParaRPr kumimoji="0" lang="en-US" altLang="zh-TW" sz="2800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sp>
        <p:nvSpPr>
          <p:cNvPr id="23559" name="矩形 5"/>
          <p:cNvSpPr>
            <a:spLocks noChangeArrowheads="1"/>
          </p:cNvSpPr>
          <p:nvPr/>
        </p:nvSpPr>
        <p:spPr bwMode="auto">
          <a:xfrm>
            <a:off x="0" y="2762250"/>
            <a:ext cx="9144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Discrete-time Case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0" name="矩形 6"/>
          <p:cNvSpPr>
            <a:spLocks noChangeArrowheads="1"/>
          </p:cNvSpPr>
          <p:nvPr/>
        </p:nvSpPr>
        <p:spPr bwMode="auto">
          <a:xfrm>
            <a:off x="0" y="439737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Condition for Distortionless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0" y="5930900"/>
            <a:ext cx="9144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Constant magnitude plus linear phase in signal band</a:t>
            </a:r>
          </a:p>
        </p:txBody>
      </p:sp>
      <p:graphicFrame>
        <p:nvGraphicFramePr>
          <p:cNvPr id="23562" name="物件 1"/>
          <p:cNvGraphicFramePr>
            <a:graphicFrameLocks noChangeAspect="1"/>
          </p:cNvGraphicFramePr>
          <p:nvPr/>
        </p:nvGraphicFramePr>
        <p:xfrm>
          <a:off x="900113" y="3592513"/>
          <a:ext cx="42386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4" name="方程式" r:id="rId8" imgW="152334" imgH="139639" progId="Equation.3">
                  <p:embed/>
                </p:oleObj>
              </mc:Choice>
              <mc:Fallback>
                <p:oleObj name="方程式" r:id="rId8" imgW="152334" imgH="139639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592513"/>
                        <a:ext cx="423862" cy="358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Distortionless</a:t>
            </a:r>
          </a:p>
        </p:txBody>
      </p:sp>
      <p:grpSp>
        <p:nvGrpSpPr>
          <p:cNvPr id="4" name="群組 9"/>
          <p:cNvGrpSpPr>
            <a:grpSpLocks/>
          </p:cNvGrpSpPr>
          <p:nvPr/>
        </p:nvGrpSpPr>
        <p:grpSpPr bwMode="auto">
          <a:xfrm>
            <a:off x="2123849" y="1628800"/>
            <a:ext cx="3600159" cy="900000"/>
            <a:chOff x="1776742" y="2976254"/>
            <a:chExt cx="3600634" cy="899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37"/>
                <p:cNvSpPr>
                  <a:spLocks noChangeArrowheads="1"/>
                </p:cNvSpPr>
                <p:nvPr/>
              </p:nvSpPr>
              <p:spPr bwMode="auto">
                <a:xfrm>
                  <a:off x="2858396" y="2976254"/>
                  <a:ext cx="1440190" cy="89966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 anchorCtr="0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latin typeface="Cambria Math"/>
                          </a:rPr>
                          <m:t>𝐻</m:t>
                        </m:r>
                        <m:r>
                          <a:rPr kumimoji="0"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kumimoji="0"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kumimoji="0" lang="zh-TW" altLang="en-US" sz="2400" b="0" i="1" smtClean="0">
                            <a:latin typeface="Cambria Math"/>
                          </a:rPr>
                          <m:t>𝜔</m:t>
                        </m:r>
                        <m:r>
                          <a:rPr kumimoji="0"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/>
                </a:p>
              </p:txBody>
            </p:sp>
          </mc:Choice>
          <mc:Fallback xmlns="">
            <p:sp>
              <p:nvSpPr>
                <p:cNvPr id="5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58396" y="2976254"/>
                  <a:ext cx="1440190" cy="89966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Line 38"/>
            <p:cNvSpPr>
              <a:spLocks noChangeShapeType="1"/>
            </p:cNvSpPr>
            <p:nvPr/>
          </p:nvSpPr>
          <p:spPr bwMode="auto">
            <a:xfrm>
              <a:off x="1776742" y="3424655"/>
              <a:ext cx="108014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Line 39"/>
            <p:cNvSpPr>
              <a:spLocks noChangeShapeType="1"/>
            </p:cNvSpPr>
            <p:nvPr/>
          </p:nvSpPr>
          <p:spPr bwMode="auto">
            <a:xfrm>
              <a:off x="4297234" y="3424655"/>
              <a:ext cx="108014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363313" y="1567766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313" y="1567766"/>
                <a:ext cx="792088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364088" y="1604667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604667"/>
                <a:ext cx="792088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308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141946" y="2852936"/>
                <a:ext cx="309435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kumimoji="0"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0" lang="en-US" altLang="zh-TW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kumimoji="0" lang="zh-TW" altLang="en-US" sz="2400" b="0" i="1" smtClean="0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kumimoji="0" lang="en-US" altLang="zh-TW" sz="2400" b="0" i="1" smtClean="0">
                          <a:latin typeface="Cambria Math"/>
                        </a:rPr>
                        <m:t>=</m:t>
                      </m:r>
                      <m:r>
                        <a:rPr kumimoji="0" lang="en-US" altLang="zh-TW" sz="2400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kumimoji="0" lang="en-US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0"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kumimoji="0" lang="zh-TW" altLang="en-US" sz="2400" i="1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kumimoji="0" lang="en-US" altLang="zh-TW" sz="2400" b="0" i="1" smtClean="0">
                          <a:latin typeface="Cambria Math"/>
                        </a:rPr>
                        <m:t> </m:t>
                      </m:r>
                      <m:r>
                        <a:rPr kumimoji="0" lang="en-US" altLang="zh-TW" sz="2400" b="0" i="1" smtClean="0">
                          <a:latin typeface="Cambria Math"/>
                        </a:rPr>
                        <m:t>𝑋</m:t>
                      </m:r>
                      <m:r>
                        <a:rPr kumimoji="0"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kumimoji="0" lang="en-US" altLang="zh-TW" sz="2400" b="0" i="1" smtClean="0">
                          <a:latin typeface="Cambria Math"/>
                        </a:rPr>
                        <m:t>𝑗</m:t>
                      </m:r>
                      <m:r>
                        <a:rPr kumimoji="0" lang="zh-TW" altLang="en-US" sz="2400" b="0" i="1" smtClean="0">
                          <a:latin typeface="Cambria Math"/>
                        </a:rPr>
                        <m:t>𝜔</m:t>
                      </m:r>
                      <m:r>
                        <a:rPr kumimoji="0"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zh-TW" alt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946" y="2852936"/>
                <a:ext cx="3094350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394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群組 12"/>
          <p:cNvGrpSpPr/>
          <p:nvPr/>
        </p:nvGrpSpPr>
        <p:grpSpPr>
          <a:xfrm>
            <a:off x="2339752" y="3789040"/>
            <a:ext cx="3834824" cy="2271157"/>
            <a:chOff x="1985801" y="4030905"/>
            <a:chExt cx="3834824" cy="2271157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801" y="4030905"/>
              <a:ext cx="3703320" cy="21122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4979336" y="4902371"/>
                  <a:ext cx="4831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zh-TW" altLang="en-US" sz="2400" i="1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9336" y="4902371"/>
                  <a:ext cx="483146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/>
                <p:cNvSpPr/>
                <p:nvPr/>
              </p:nvSpPr>
              <p:spPr>
                <a:xfrm>
                  <a:off x="4764117" y="4149080"/>
                  <a:ext cx="105650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i="1">
                            <a:latin typeface="Cambria Math"/>
                          </a:rPr>
                          <m:t>𝑋</m:t>
                        </m:r>
                        <m:r>
                          <a:rPr kumimoji="0" lang="en-US" altLang="zh-TW" sz="2400" i="1">
                            <a:latin typeface="Cambria Math"/>
                          </a:rPr>
                          <m:t>(</m:t>
                        </m:r>
                        <m:r>
                          <a:rPr kumimoji="0" lang="en-US" altLang="zh-TW" sz="2400" i="1">
                            <a:latin typeface="Cambria Math"/>
                          </a:rPr>
                          <m:t>𝑗</m:t>
                        </m:r>
                        <m:r>
                          <a:rPr kumimoji="0" lang="zh-TW" altLang="en-US" sz="2400" i="1">
                            <a:latin typeface="Cambria Math"/>
                          </a:rPr>
                          <m:t>𝜔</m:t>
                        </m:r>
                        <m:r>
                          <a:rPr kumimoji="0" lang="en-US" altLang="zh-TW" sz="2400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/>
                </a:p>
              </p:txBody>
            </p:sp>
          </mc:Choice>
          <mc:Fallback xmlns="">
            <p:sp>
              <p:nvSpPr>
                <p:cNvPr id="12" name="矩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4117" y="4149080"/>
                  <a:ext cx="1056508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734"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矩形 15"/>
            <p:cNvSpPr/>
            <p:nvPr/>
          </p:nvSpPr>
          <p:spPr>
            <a:xfrm>
              <a:off x="3309207" y="5471065"/>
              <a:ext cx="92044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US" altLang="zh-TW" sz="2400" dirty="0" smtClean="0"/>
                <a:t>Signal</a:t>
              </a:r>
            </a:p>
            <a:p>
              <a:r>
                <a:rPr kumimoji="0" lang="en-US" altLang="zh-TW" sz="2400" dirty="0" smtClean="0"/>
                <a:t>band</a:t>
              </a:r>
              <a:endParaRPr kumimoji="0" lang="zh-TW" alt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388" y="309563"/>
            <a:ext cx="8712200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5603" name="矩形 2"/>
          <p:cNvSpPr>
            <a:spLocks noChangeArrowheads="1"/>
          </p:cNvSpPr>
          <p:nvPr/>
        </p:nvSpPr>
        <p:spPr bwMode="auto">
          <a:xfrm>
            <a:off x="0" y="249238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28733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ts val="600"/>
              </a:spcBef>
              <a:buFontTx/>
              <a:buNone/>
            </a:pPr>
            <a:r>
              <a:rPr kumimoji="0" lang="en-US" altLang="zh-TW" sz="4000" b="1" i="1">
                <a:latin typeface="Times New Roman" pitchFamily="18" charset="0"/>
                <a:cs typeface="Times New Roman" pitchFamily="18" charset="0"/>
              </a:rPr>
              <a:t>6.2 Filtering </a:t>
            </a:r>
          </a:p>
        </p:txBody>
      </p:sp>
      <p:sp>
        <p:nvSpPr>
          <p:cNvPr id="25604" name="矩形 3"/>
          <p:cNvSpPr>
            <a:spLocks noChangeArrowheads="1"/>
          </p:cNvSpPr>
          <p:nvPr/>
        </p:nvSpPr>
        <p:spPr bwMode="auto">
          <a:xfrm>
            <a:off x="0" y="974725"/>
            <a:ext cx="91440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Ideal Filters</a:t>
            </a:r>
          </a:p>
        </p:txBody>
      </p:sp>
      <p:sp>
        <p:nvSpPr>
          <p:cNvPr id="25605" name="矩形 4"/>
          <p:cNvSpPr>
            <a:spLocks noChangeArrowheads="1"/>
          </p:cNvSpPr>
          <p:nvPr/>
        </p:nvSpPr>
        <p:spPr bwMode="auto">
          <a:xfrm>
            <a:off x="0" y="191611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Low pass Filters as an example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2589213"/>
            <a:ext cx="91440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Continuous-time or Discrete-time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i="1" kern="100" dirty="0">
                <a:solidFill>
                  <a:srgbClr val="000000"/>
                </a:solidFill>
                <a:latin typeface="Times New Roman"/>
                <a:ea typeface="標楷體"/>
              </a:rPr>
              <a:t>See Figs. 6.10, 6.12, pp.440,442 of text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mainlobe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,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sidelobe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,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mainlobe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width  </a:t>
            </a:r>
          </a:p>
        </p:txBody>
      </p:sp>
      <p:graphicFrame>
        <p:nvGraphicFramePr>
          <p:cNvPr id="25607" name="物件 8"/>
          <p:cNvGraphicFramePr>
            <a:graphicFrameLocks noChangeAspect="1"/>
          </p:cNvGraphicFramePr>
          <p:nvPr/>
        </p:nvGraphicFramePr>
        <p:xfrm>
          <a:off x="6638925" y="3482975"/>
          <a:ext cx="93027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1" name="方程式" r:id="rId4" imgW="355446" imgH="418918" progId="Equation.3">
                  <p:embed/>
                </p:oleObj>
              </mc:Choice>
              <mc:Fallback>
                <p:oleObj name="方程式" r:id="rId4" imgW="355446" imgH="418918" progId="Equation.3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8925" y="3482975"/>
                        <a:ext cx="930275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8247888" cy="323880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851920" y="1772816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3059832" y="1778901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138968" y="1772814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302610" y="1772815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874780" y="3948993"/>
            <a:ext cx="317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0</a:t>
            </a:r>
            <a:endParaRPr lang="zh-TW" altLang="en-US" sz="2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882400" y="4621485"/>
            <a:ext cx="317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002060"/>
                </a:solidFill>
              </a:rPr>
              <a:t>0</a:t>
            </a:r>
            <a:endParaRPr lang="zh-TW" altLang="en-US" sz="2000" dirty="0">
              <a:solidFill>
                <a:srgbClr val="002060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4040931" y="3925436"/>
            <a:ext cx="0" cy="10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4037464" y="4583236"/>
            <a:ext cx="0" cy="108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235312" y="4300716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312" y="4300716"/>
                <a:ext cx="43204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250552" y="3718160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552" y="3718160"/>
                <a:ext cx="4320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群組 18"/>
          <p:cNvGrpSpPr/>
          <p:nvPr/>
        </p:nvGrpSpPr>
        <p:grpSpPr>
          <a:xfrm>
            <a:off x="1653580" y="3068960"/>
            <a:ext cx="720000" cy="461665"/>
            <a:chOff x="4259952" y="4911551"/>
            <a:chExt cx="720000" cy="461665"/>
          </a:xfrm>
        </p:grpSpPr>
        <p:cxnSp>
          <p:nvCxnSpPr>
            <p:cNvPr id="20" name="直線單箭頭接點 19"/>
            <p:cNvCxnSpPr/>
            <p:nvPr/>
          </p:nvCxnSpPr>
          <p:spPr>
            <a:xfrm>
              <a:off x="4259952" y="5336857"/>
              <a:ext cx="7200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21" name="文字方塊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619672" y="351624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516248"/>
                <a:ext cx="43204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179512" y="29288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928886"/>
                <a:ext cx="720080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681" r="-9244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761464" y="1947312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464" y="1947312"/>
                <a:ext cx="936104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299" r="-12987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314448" y="2751311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448" y="2751311"/>
                <a:ext cx="936104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1961" r="-915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2195736" y="4349103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349103"/>
                <a:ext cx="936104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299" r="-12987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301" name="群組 55300"/>
          <p:cNvGrpSpPr/>
          <p:nvPr/>
        </p:nvGrpSpPr>
        <p:grpSpPr>
          <a:xfrm>
            <a:off x="4720857" y="3645024"/>
            <a:ext cx="261333" cy="244944"/>
            <a:chOff x="4720857" y="3645024"/>
            <a:chExt cx="261333" cy="244944"/>
          </a:xfrm>
        </p:grpSpPr>
        <p:cxnSp>
          <p:nvCxnSpPr>
            <p:cNvPr id="5" name="直線接點 4"/>
            <p:cNvCxnSpPr/>
            <p:nvPr/>
          </p:nvCxnSpPr>
          <p:spPr>
            <a:xfrm flipH="1">
              <a:off x="4720857" y="3645024"/>
              <a:ext cx="77532" cy="24494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 flipH="1">
              <a:off x="4787416" y="3692415"/>
              <a:ext cx="62026" cy="1959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 flipH="1">
              <a:off x="4862285" y="3669129"/>
              <a:ext cx="69779" cy="2204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flipH="1">
              <a:off x="4937532" y="3747692"/>
              <a:ext cx="44658" cy="1410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300" name="群組 55299"/>
          <p:cNvGrpSpPr/>
          <p:nvPr/>
        </p:nvGrpSpPr>
        <p:grpSpPr>
          <a:xfrm>
            <a:off x="3218363" y="3767496"/>
            <a:ext cx="178147" cy="141088"/>
            <a:chOff x="3218363" y="3767496"/>
            <a:chExt cx="178147" cy="141088"/>
          </a:xfrm>
        </p:grpSpPr>
        <p:cxnSp>
          <p:nvCxnSpPr>
            <p:cNvPr id="38" name="直線接點 37"/>
            <p:cNvCxnSpPr/>
            <p:nvPr/>
          </p:nvCxnSpPr>
          <p:spPr>
            <a:xfrm flipH="1">
              <a:off x="3218363" y="3767496"/>
              <a:ext cx="44658" cy="1410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flipH="1">
              <a:off x="3326794" y="3792723"/>
              <a:ext cx="35726" cy="11287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flipH="1">
              <a:off x="3279458" y="3788169"/>
              <a:ext cx="35726" cy="11287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flipH="1">
              <a:off x="3375074" y="3828699"/>
              <a:ext cx="21436" cy="6772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2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Filtering of Signals</a:t>
            </a:r>
          </a:p>
        </p:txBody>
      </p:sp>
      <p:sp>
        <p:nvSpPr>
          <p:cNvPr id="34" name="矩形 1"/>
          <p:cNvSpPr>
            <a:spLocks noChangeArrowheads="1"/>
          </p:cNvSpPr>
          <p:nvPr/>
        </p:nvSpPr>
        <p:spPr bwMode="auto">
          <a:xfrm>
            <a:off x="3851275" y="115888"/>
            <a:ext cx="231185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p.59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4.0)</a:t>
            </a:r>
            <a:endParaRPr lang="en-US" altLang="zh-TW" sz="26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23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692150"/>
            <a:ext cx="79597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8913"/>
            <a:ext cx="605948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3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Ideal Filters</a:t>
            </a:r>
          </a:p>
        </p:txBody>
      </p:sp>
      <p:sp>
        <p:nvSpPr>
          <p:cNvPr id="29699" name="矩形 4"/>
          <p:cNvSpPr>
            <a:spLocks noChangeArrowheads="1"/>
          </p:cNvSpPr>
          <p:nvPr/>
        </p:nvSpPr>
        <p:spPr bwMode="auto">
          <a:xfrm>
            <a:off x="0" y="113506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Low pass Filters as an example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779588"/>
            <a:ext cx="9144000" cy="21390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with a linear phase or constant delay</a:t>
            </a:r>
          </a:p>
          <a:p>
            <a:pPr marL="1371600" lvl="1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i="1" kern="100" dirty="0">
                <a:solidFill>
                  <a:srgbClr val="000000"/>
                </a:solidFill>
                <a:latin typeface="Times New Roman"/>
                <a:ea typeface="標楷體"/>
              </a:rPr>
              <a:t>See Figs. 6.11, 6.13, pp.441,442 of text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causality issue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implementation 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issues</a:t>
            </a: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0"/>
            <a:ext cx="734377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Time Shift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28" y="1922492"/>
            <a:ext cx="7178040" cy="3954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716016" y="5517232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517232"/>
                <a:ext cx="43204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555776" y="2060848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060848"/>
                <a:ext cx="576064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444208" y="1460827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460827"/>
                <a:ext cx="576064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948264" y="3140968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140968"/>
                <a:ext cx="576064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995936" y="3370242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370242"/>
                <a:ext cx="57606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540302" y="2420888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302" y="2420888"/>
                <a:ext cx="57606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7740352" y="3903439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3903439"/>
                <a:ext cx="57606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"/>
          <p:cNvSpPr txBox="1">
            <a:spLocks noChangeArrowheads="1"/>
          </p:cNvSpPr>
          <p:nvPr/>
        </p:nvSpPr>
        <p:spPr bwMode="auto">
          <a:xfrm>
            <a:off x="2699792" y="548680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P.23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4.0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7561263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2830"/>
            <a:ext cx="7757770" cy="2841955"/>
          </a:xfrm>
          <a:prstGeom prst="rect">
            <a:avLst/>
          </a:prstGeom>
        </p:spPr>
      </p:pic>
      <p:sp>
        <p:nvSpPr>
          <p:cNvPr id="55298" name="矩形 2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Realizable </a:t>
            </a:r>
            <a:r>
              <a:rPr kumimoji="0" lang="en-US" altLang="zh-TW" sz="36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Lowpass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 Filter   </a:t>
            </a:r>
            <a:endParaRPr kumimoji="0" lang="en-US" altLang="zh-TW" sz="3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164288" y="3975447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</a:rPr>
              <a:t>0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656168" y="3926894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</a:rPr>
              <a:t>0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113227" y="4797152"/>
            <a:ext cx="317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</a:rPr>
              <a:t>0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4428318" y="3925436"/>
            <a:ext cx="0" cy="10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8403664" y="3717032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3664" y="3717032"/>
                <a:ext cx="43204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群組 18"/>
          <p:cNvGrpSpPr/>
          <p:nvPr/>
        </p:nvGrpSpPr>
        <p:grpSpPr>
          <a:xfrm>
            <a:off x="4422500" y="1272428"/>
            <a:ext cx="720000" cy="461665"/>
            <a:chOff x="4259952" y="4911551"/>
            <a:chExt cx="720000" cy="461665"/>
          </a:xfrm>
        </p:grpSpPr>
        <p:cxnSp>
          <p:nvCxnSpPr>
            <p:cNvPr id="20" name="直線單箭頭接點 19"/>
            <p:cNvCxnSpPr/>
            <p:nvPr/>
          </p:nvCxnSpPr>
          <p:spPr>
            <a:xfrm>
              <a:off x="4259952" y="5336857"/>
              <a:ext cx="720000" cy="0"/>
            </a:xfrm>
            <a:prstGeom prst="straightConnector1">
              <a:avLst/>
            </a:prstGeom>
            <a:ln>
              <a:solidFill>
                <a:srgbClr val="002060"/>
              </a:solidFill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文字方塊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4572000" y="3718159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718159"/>
                <a:ext cx="43204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346434" y="1485647"/>
                <a:ext cx="8655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434" y="1485647"/>
                <a:ext cx="865525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113" r="-6338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364088" y="1466901"/>
                <a:ext cx="1440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466901"/>
                <a:ext cx="1440160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4185669" y="3949754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669" y="3949754"/>
                <a:ext cx="432048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971600" y="3933056"/>
                <a:ext cx="5330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933056"/>
                <a:ext cx="533086" cy="461665"/>
              </a:xfrm>
              <a:prstGeom prst="rect">
                <a:avLst/>
              </a:prstGeom>
              <a:blipFill rotWithShape="1">
                <a:blip r:embed="rId11"/>
                <a:stretch>
                  <a:fillRect r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2572504" y="4725144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04" y="4725144"/>
                <a:ext cx="432048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4246632" y="4653136"/>
                <a:ext cx="54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632" y="4653136"/>
                <a:ext cx="541392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3409" r="-2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3403203" y="2247940"/>
                <a:ext cx="8655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203" y="2247940"/>
                <a:ext cx="865525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1408" r="-7746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群組 32"/>
          <p:cNvGrpSpPr/>
          <p:nvPr/>
        </p:nvGrpSpPr>
        <p:grpSpPr>
          <a:xfrm>
            <a:off x="4428064" y="2132856"/>
            <a:ext cx="720000" cy="461665"/>
            <a:chOff x="4259952" y="4911551"/>
            <a:chExt cx="720000" cy="461665"/>
          </a:xfrm>
        </p:grpSpPr>
        <p:cxnSp>
          <p:nvCxnSpPr>
            <p:cNvPr id="34" name="直線單箭頭接點 33"/>
            <p:cNvCxnSpPr/>
            <p:nvPr/>
          </p:nvCxnSpPr>
          <p:spPr>
            <a:xfrm>
              <a:off x="4259952" y="5336857"/>
              <a:ext cx="720000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字方塊 34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文字方塊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5375880" y="2132856"/>
                <a:ext cx="1500376" cy="81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∠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880" y="2132856"/>
                <a:ext cx="1500376" cy="81624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單箭頭接點 4"/>
          <p:cNvCxnSpPr/>
          <p:nvPr/>
        </p:nvCxnSpPr>
        <p:spPr>
          <a:xfrm>
            <a:off x="6012160" y="1952856"/>
            <a:ext cx="0" cy="180000"/>
          </a:xfrm>
          <a:prstGeom prst="straightConnector1">
            <a:avLst/>
          </a:prstGeom>
          <a:ln w="47625" cmpd="dbl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矩形 1"/>
          <p:cNvSpPr>
            <a:spLocks noChangeArrowheads="1"/>
          </p:cNvSpPr>
          <p:nvPr/>
        </p:nvSpPr>
        <p:spPr bwMode="auto">
          <a:xfrm>
            <a:off x="5693673" y="228764"/>
            <a:ext cx="185018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lvl="1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p.62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4.0)</a:t>
            </a:r>
            <a:endParaRPr lang="en-US" altLang="zh-TW" sz="26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626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3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Ideal Filters</a:t>
            </a:r>
          </a:p>
        </p:txBody>
      </p:sp>
      <p:sp>
        <p:nvSpPr>
          <p:cNvPr id="29699" name="矩形 4"/>
          <p:cNvSpPr>
            <a:spLocks noChangeArrowheads="1"/>
          </p:cNvSpPr>
          <p:nvPr/>
        </p:nvSpPr>
        <p:spPr bwMode="auto">
          <a:xfrm>
            <a:off x="0" y="113506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Low pass Filters as an example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779588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step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response</a:t>
            </a:r>
          </a:p>
        </p:txBody>
      </p:sp>
      <p:graphicFrame>
        <p:nvGraphicFramePr>
          <p:cNvPr id="29701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379361"/>
              </p:ext>
            </p:extLst>
          </p:nvPr>
        </p:nvGraphicFramePr>
        <p:xfrm>
          <a:off x="1427163" y="2636912"/>
          <a:ext cx="5780087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0" name="方程式" r:id="rId4" imgW="2006600" imgH="431800" progId="Equation.3">
                  <p:embed/>
                </p:oleObj>
              </mc:Choice>
              <mc:Fallback>
                <p:oleObj name="方程式" r:id="rId4" imgW="2006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163" y="2636912"/>
                        <a:ext cx="5780087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矩形 7"/>
          <p:cNvSpPr>
            <a:spLocks noChangeArrowheads="1"/>
          </p:cNvSpPr>
          <p:nvPr/>
        </p:nvSpPr>
        <p:spPr bwMode="auto">
          <a:xfrm>
            <a:off x="0" y="3716412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6.14, p.443 of text</a:t>
            </a:r>
          </a:p>
        </p:txBody>
      </p:sp>
      <p:sp>
        <p:nvSpPr>
          <p:cNvPr id="29703" name="矩形 8"/>
          <p:cNvSpPr>
            <a:spLocks noChangeArrowheads="1"/>
          </p:cNvSpPr>
          <p:nvPr/>
        </p:nvSpPr>
        <p:spPr bwMode="auto">
          <a:xfrm>
            <a:off x="0" y="42926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overshoot, oscillatory behavior, rise time </a:t>
            </a:r>
          </a:p>
        </p:txBody>
      </p:sp>
      <p:graphicFrame>
        <p:nvGraphicFramePr>
          <p:cNvPr id="29704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264656"/>
              </p:ext>
            </p:extLst>
          </p:nvPr>
        </p:nvGraphicFramePr>
        <p:xfrm>
          <a:off x="7313613" y="4083125"/>
          <a:ext cx="93027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1" name="方程式" r:id="rId6" imgW="355446" imgH="418918" progId="Equation.3">
                  <p:embed/>
                </p:oleObj>
              </mc:Choice>
              <mc:Fallback>
                <p:oleObj name="方程式" r:id="rId6" imgW="355446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613" y="4083125"/>
                        <a:ext cx="930275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27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15888"/>
            <a:ext cx="6096000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Nonideal Filters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125538"/>
            <a:ext cx="9144000" cy="1014412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Frequency Domain Specification</a:t>
            </a:r>
          </a:p>
          <a:p>
            <a:pPr marL="7416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Lowpass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as an example)</a:t>
            </a:r>
            <a:endParaRPr kumimoji="0" lang="zh-TW" altLang="zh-TW" sz="3000" i="1" baseline="-25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284413"/>
            <a:ext cx="9144000" cy="30622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56000" lvl="1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δ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1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passband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ripple),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δ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2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stopband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ripple)</a:t>
            </a:r>
          </a:p>
          <a:p>
            <a:pPr marL="756000" lvl="1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p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passband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edge),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stopband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edge)</a:t>
            </a:r>
          </a:p>
          <a:p>
            <a:pPr marL="756000" lvl="1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-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p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(transition band)</a:t>
            </a:r>
          </a:p>
          <a:p>
            <a:pPr marL="756000" lvl="1" fontAlgn="auto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phase characteristics</a:t>
            </a:r>
          </a:p>
        </p:txBody>
      </p:sp>
      <p:sp>
        <p:nvSpPr>
          <p:cNvPr id="33797" name="AutoShape 3"/>
          <p:cNvSpPr>
            <a:spLocks/>
          </p:cNvSpPr>
          <p:nvPr/>
        </p:nvSpPr>
        <p:spPr bwMode="auto">
          <a:xfrm>
            <a:off x="6551613" y="2636838"/>
            <a:ext cx="215900" cy="1620837"/>
          </a:xfrm>
          <a:prstGeom prst="rightBrace">
            <a:avLst>
              <a:gd name="adj1" fmla="val 112610"/>
              <a:gd name="adj2" fmla="val 50000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/>
          </a:p>
        </p:txBody>
      </p:sp>
      <p:sp>
        <p:nvSpPr>
          <p:cNvPr id="33798" name="文字方塊 8"/>
          <p:cNvSpPr txBox="1">
            <a:spLocks noChangeArrowheads="1"/>
          </p:cNvSpPr>
          <p:nvPr/>
        </p:nvSpPr>
        <p:spPr bwMode="auto">
          <a:xfrm>
            <a:off x="6802438" y="2943225"/>
            <a:ext cx="22336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latin typeface="Times New Roman" pitchFamily="18" charset="0"/>
                <a:cs typeface="Times New Roman" pitchFamily="18" charset="0"/>
              </a:rPr>
              <a:t>magnitude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latin typeface="Times New Roman" pitchFamily="18" charset="0"/>
                <a:cs typeface="Times New Roman" pitchFamily="18" charset="0"/>
              </a:rPr>
              <a:t>characteristics</a:t>
            </a:r>
            <a:endParaRPr kumimoji="0" lang="zh-TW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9" name="矩形 9"/>
          <p:cNvSpPr>
            <a:spLocks noChangeArrowheads="1"/>
          </p:cNvSpPr>
          <p:nvPr/>
        </p:nvSpPr>
        <p:spPr bwMode="auto">
          <a:xfrm>
            <a:off x="0" y="5272088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7556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6.16, p.445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8680"/>
            <a:ext cx="8459788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3789040"/>
            <a:ext cx="9144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756000" lvl="1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δ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1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passband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ripple),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δ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2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stopband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ripple)</a:t>
            </a:r>
          </a:p>
          <a:p>
            <a:pPr marL="756000" lvl="1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p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passband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edge),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stopband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edge)</a:t>
            </a:r>
          </a:p>
          <a:p>
            <a:pPr marL="756000" lvl="1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-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p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(transition band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)</a:t>
            </a:r>
            <a:endParaRPr kumimoji="0" lang="en-US" altLang="zh-TW" sz="2800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sp>
        <p:nvSpPr>
          <p:cNvPr id="4" name="AutoShape 3"/>
          <p:cNvSpPr>
            <a:spLocks/>
          </p:cNvSpPr>
          <p:nvPr/>
        </p:nvSpPr>
        <p:spPr bwMode="auto">
          <a:xfrm>
            <a:off x="6551613" y="4184427"/>
            <a:ext cx="215900" cy="1620837"/>
          </a:xfrm>
          <a:prstGeom prst="rightBrace">
            <a:avLst>
              <a:gd name="adj1" fmla="val 112610"/>
              <a:gd name="adj2" fmla="val 50000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/>
          </a:p>
        </p:txBody>
      </p:sp>
      <p:sp>
        <p:nvSpPr>
          <p:cNvPr id="5" name="文字方塊 8"/>
          <p:cNvSpPr txBox="1">
            <a:spLocks noChangeArrowheads="1"/>
          </p:cNvSpPr>
          <p:nvPr/>
        </p:nvSpPr>
        <p:spPr bwMode="auto">
          <a:xfrm>
            <a:off x="6802438" y="4490814"/>
            <a:ext cx="22336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latin typeface="Times New Roman" pitchFamily="18" charset="0"/>
                <a:cs typeface="Times New Roman" pitchFamily="18" charset="0"/>
              </a:rPr>
              <a:t>magnitude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latin typeface="Times New Roman" pitchFamily="18" charset="0"/>
                <a:cs typeface="Times New Roman" pitchFamily="18" charset="0"/>
              </a:rPr>
              <a:t>characteristics</a:t>
            </a:r>
            <a:endParaRPr kumimoji="0" lang="zh-TW" alt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Nonideal Filters</a:t>
            </a:r>
          </a:p>
        </p:txBody>
      </p:sp>
      <p:sp>
        <p:nvSpPr>
          <p:cNvPr id="35843" name="矩形 2"/>
          <p:cNvSpPr>
            <a:spLocks noChangeArrowheads="1"/>
          </p:cNvSpPr>
          <p:nvPr/>
        </p:nvSpPr>
        <p:spPr bwMode="auto">
          <a:xfrm>
            <a:off x="0" y="113665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Domain Behavior : step response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700213"/>
            <a:ext cx="9144000" cy="1462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56000" lvl="1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/>
                <a:ea typeface="標楷體"/>
              </a:rPr>
              <a:t>r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(rise time),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δ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(ripple),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Arial"/>
                <a:ea typeface="標楷體"/>
                <a:cs typeface="Arial"/>
              </a:rPr>
              <a:t>∆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(overshoot)</a:t>
            </a:r>
          </a:p>
          <a:p>
            <a:pPr marL="756000" lvl="1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r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(ringing frequency), 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(settling time)</a:t>
            </a:r>
          </a:p>
        </p:txBody>
      </p:sp>
      <p:sp>
        <p:nvSpPr>
          <p:cNvPr id="35845" name="矩形 5"/>
          <p:cNvSpPr>
            <a:spLocks noChangeArrowheads="1"/>
          </p:cNvSpPr>
          <p:nvPr/>
        </p:nvSpPr>
        <p:spPr bwMode="auto">
          <a:xfrm>
            <a:off x="0" y="32845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7556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6.17, p.446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808"/>
            <a:ext cx="6313018" cy="490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558420" y="116632"/>
            <a:ext cx="6588224" cy="146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6000" lvl="1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/>
                <a:ea typeface="標楷體"/>
              </a:rPr>
              <a:t>r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(rise time),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δ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(ripple),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Arial"/>
                <a:ea typeface="標楷體"/>
                <a:cs typeface="Arial"/>
              </a:rPr>
              <a:t>∆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(overshoot)</a:t>
            </a:r>
          </a:p>
          <a:p>
            <a:pPr marL="756000" lvl="1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r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(ringing frequency), 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(settling time)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Nonideal Filters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127125"/>
            <a:ext cx="9144000" cy="10160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Example: tradeoff between transition band width </a:t>
            </a:r>
          </a:p>
          <a:p>
            <a:pPr marL="7416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(frequency domain) and settling time (time domain)</a:t>
            </a:r>
            <a:endParaRPr kumimoji="0" lang="zh-TW" altLang="zh-TW" sz="3000" i="1" baseline="-25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892" name="矩形 3"/>
          <p:cNvSpPr>
            <a:spLocks noChangeArrowheads="1"/>
          </p:cNvSpPr>
          <p:nvPr/>
        </p:nvSpPr>
        <p:spPr bwMode="auto">
          <a:xfrm>
            <a:off x="0" y="23193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7556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6.18, p.447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4450"/>
            <a:ext cx="4659313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40890" y="980728"/>
                <a:ext cx="8603110" cy="143674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6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zh-TW" sz="2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b="0" i="1" smtClean="0">
                            <a:latin typeface="Cambria Math"/>
                          </a:rPr>
                          <m:t>𝑡</m:t>
                        </m:r>
                      </m:e>
                    </m:func>
                    <m:groupChr>
                      <m:groupChrPr>
                        <m:chr m:val="↔"/>
                        <m:vertJc m:val="bot"/>
                        <m:ctrlPr>
                          <a:rPr lang="en-US" altLang="zh-TW" sz="2600" b="0" i="1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600" b="0" i="1" smtClean="0">
                            <a:latin typeface="Cambria Math"/>
                          </a:rPr>
                          <m:t>𝐹</m:t>
                        </m:r>
                      </m:e>
                    </m:groupChr>
                    <m:r>
                      <a:rPr lang="zh-TW" altLang="en-US" sz="2600" b="0" i="1" smtClean="0">
                        <a:latin typeface="Cambria Math"/>
                      </a:rPr>
                      <m:t>𝜋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600" b="0" i="1" smtClean="0">
                            <a:latin typeface="Cambria Math"/>
                          </a:rPr>
                          <m:t>+</m:t>
                        </m:r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TW" sz="2600" b="0" dirty="0" smtClean="0"/>
                  <a:t> 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TW" sz="2600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6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6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altLang="zh-TW" sz="2600" i="1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−</m:t>
                        </m:r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]</m:t>
                    </m:r>
                  </m:oMath>
                </a14:m>
                <a:endParaRPr lang="en-US" altLang="zh-TW" sz="2600" b="0" dirty="0" smtClean="0"/>
              </a:p>
              <a:p>
                <a:pPr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6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e>
                    </m:func>
                    <m:groupChr>
                      <m:groupChrPr>
                        <m:chr m:val="↔"/>
                        <m:vertJc m:val="bot"/>
                        <m:ctrlPr>
                          <a:rPr lang="en-US" altLang="zh-TW" sz="2600" i="1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600" i="1">
                            <a:latin typeface="Cambria Math"/>
                          </a:rPr>
                          <m:t>𝐹</m:t>
                        </m:r>
                      </m:e>
                    </m:groupChr>
                    <m:f>
                      <m:fPr>
                        <m:ctrlPr>
                          <a:rPr lang="en-US" altLang="zh-TW" sz="2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sz="260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600" b="0" i="1" smtClean="0">
                            <a:latin typeface="Cambria Math"/>
                          </a:rPr>
                          <m:t>𝑗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600" b="0" i="1" smtClean="0">
                            <a:latin typeface="Cambria Math"/>
                          </a:rPr>
                          <m:t>−</m:t>
                        </m:r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zh-TW" altLang="en-US" sz="2600" dirty="0" smtClean="0"/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TW" sz="2600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6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600" i="1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𝑗</m:t>
                            </m:r>
                          </m:den>
                        </m:f>
                      </m:e>
                    </m:box>
                    <m:r>
                      <a:rPr lang="en-US" altLang="zh-TW" sz="2600" i="1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−</m:t>
                        </m:r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]</m:t>
                    </m:r>
                  </m:oMath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90" y="980728"/>
                <a:ext cx="8603110" cy="1436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" y="2698584"/>
            <a:ext cx="7662672" cy="3538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427984" y="5991671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991671"/>
                <a:ext cx="4320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971600" y="3471391"/>
                <a:ext cx="628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471391"/>
                <a:ext cx="628239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184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131840" y="5199583"/>
                <a:ext cx="628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199583"/>
                <a:ext cx="628239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339752" y="2895327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895327"/>
                <a:ext cx="50405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3614" r="-120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707904" y="3759423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759423"/>
                <a:ext cx="504056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2410" r="-84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220072" y="2823319"/>
                <a:ext cx="21149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823319"/>
                <a:ext cx="2114938" cy="461665"/>
              </a:xfrm>
              <a:prstGeom prst="rect">
                <a:avLst/>
              </a:prstGeom>
              <a:blipFill rotWithShape="1">
                <a:blip r:embed="rId10"/>
                <a:stretch>
                  <a:fillRect r="-576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487284" y="3039343"/>
                <a:ext cx="11891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284" y="3039343"/>
                <a:ext cx="1189172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435891" y="5199583"/>
                <a:ext cx="12324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891" y="5199583"/>
                <a:ext cx="1232453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5148064" y="5877272"/>
                <a:ext cx="3744416" cy="473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 smtClean="0">
                          <a:latin typeface="Cambria Math"/>
                          <a:ea typeface="Cambria Math"/>
                        </a:rPr>
                        <m:t>↔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40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877272"/>
                <a:ext cx="3744416" cy="473591"/>
              </a:xfrm>
              <a:prstGeom prst="rect">
                <a:avLst/>
              </a:prstGeom>
              <a:blipFill rotWithShape="1"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0" y="-84227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TW" sz="3600" b="1" u="sng" dirty="0" err="1">
                <a:solidFill>
                  <a:srgbClr val="000000"/>
                </a:solidFill>
                <a:latin typeface="Times New Roman" pitchFamily="18" charset="0"/>
              </a:rPr>
              <a:t>Sinusoidals</a:t>
            </a:r>
            <a:r>
              <a:rPr lang="en-US" altLang="zh-TW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p.25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4.0)</a:t>
            </a:r>
            <a:endParaRPr lang="en-US" altLang="zh-TW" sz="26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066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Nonideal Filters</a:t>
            </a:r>
          </a:p>
        </p:txBody>
      </p:sp>
      <p:sp>
        <p:nvSpPr>
          <p:cNvPr id="39939" name="矩形 2"/>
          <p:cNvSpPr>
            <a:spLocks noChangeArrowheads="1"/>
          </p:cNvSpPr>
          <p:nvPr/>
        </p:nvSpPr>
        <p:spPr bwMode="auto">
          <a:xfrm>
            <a:off x="0" y="113506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940" name="物件 4"/>
          <p:cNvGraphicFramePr>
            <a:graphicFrameLocks noChangeAspect="1"/>
          </p:cNvGraphicFramePr>
          <p:nvPr/>
        </p:nvGraphicFramePr>
        <p:xfrm>
          <a:off x="250825" y="1838325"/>
          <a:ext cx="8805863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5" name="方程式" r:id="rId4" imgW="3327400" imgH="939800" progId="Equation.3">
                  <p:embed/>
                </p:oleObj>
              </mc:Choice>
              <mc:Fallback>
                <p:oleObj name="方程式" r:id="rId4" imgW="3327400" imgH="9398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838325"/>
                        <a:ext cx="8805863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0" y="4462463"/>
            <a:ext cx="9144000" cy="16303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linear phase</a:t>
            </a:r>
          </a:p>
          <a:p>
            <a:pPr marL="74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i="1" kern="100" dirty="0">
                <a:solidFill>
                  <a:srgbClr val="000000"/>
                </a:solidFill>
                <a:latin typeface="Times New Roman"/>
                <a:ea typeface="標楷體"/>
              </a:rPr>
              <a:t>See Figs. 6.35, 6.36, pp.478,479 of text</a:t>
            </a:r>
          </a:p>
          <a:p>
            <a:pPr marL="74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narrower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passband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requires longer impulse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34925"/>
            <a:ext cx="5505450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74613"/>
            <a:ext cx="481330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Nonideal Filters</a:t>
            </a:r>
          </a:p>
        </p:txBody>
      </p:sp>
      <p:sp>
        <p:nvSpPr>
          <p:cNvPr id="43011" name="矩形 2"/>
          <p:cNvSpPr>
            <a:spLocks noChangeArrowheads="1"/>
          </p:cNvSpPr>
          <p:nvPr/>
        </p:nvSpPr>
        <p:spPr bwMode="auto">
          <a:xfrm>
            <a:off x="0" y="105251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597025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more general form</a:t>
            </a:r>
          </a:p>
        </p:txBody>
      </p:sp>
      <p:graphicFrame>
        <p:nvGraphicFramePr>
          <p:cNvPr id="43013" name="物件 4"/>
          <p:cNvGraphicFramePr>
            <a:graphicFrameLocks noChangeAspect="1"/>
          </p:cNvGraphicFramePr>
          <p:nvPr/>
        </p:nvGraphicFramePr>
        <p:xfrm>
          <a:off x="1439863" y="2141538"/>
          <a:ext cx="5395912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8" name="方程式" r:id="rId4" imgW="2171700" imgH="1181100" progId="Equation.3">
                  <p:embed/>
                </p:oleObj>
              </mc:Choice>
              <mc:Fallback>
                <p:oleObj name="方程式" r:id="rId4" imgW="2171700" imgH="11811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2141538"/>
                        <a:ext cx="5395912" cy="269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0" y="4724400"/>
            <a:ext cx="9144000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1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i="1" kern="100" dirty="0">
                <a:solidFill>
                  <a:srgbClr val="000000"/>
                </a:solidFill>
                <a:latin typeface="Times New Roman"/>
                <a:ea typeface="標楷體"/>
              </a:rPr>
              <a:t>See Figs. 6.37, 6.38, p.480,481 of text</a:t>
            </a:r>
          </a:p>
          <a:p>
            <a:pPr marL="741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truncated impulse response for ideal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lowpass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filter gives much sharper transition</a:t>
            </a:r>
          </a:p>
          <a:p>
            <a:pPr marL="741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i="1" kern="100" dirty="0">
                <a:solidFill>
                  <a:srgbClr val="000000"/>
                </a:solidFill>
                <a:latin typeface="Times New Roman"/>
                <a:ea typeface="標楷體"/>
              </a:rPr>
              <a:t>See Figs. 6.39, p.482 of text</a:t>
            </a:r>
          </a:p>
          <a:p>
            <a:pPr marL="741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very sharp transition is possible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115888"/>
            <a:ext cx="5837237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7561263" cy="54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882173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Nonideal Filters</a:t>
            </a:r>
          </a:p>
        </p:txBody>
      </p:sp>
      <p:sp>
        <p:nvSpPr>
          <p:cNvPr id="47107" name="矩形 2"/>
          <p:cNvSpPr>
            <a:spLocks noChangeArrowheads="1"/>
          </p:cNvSpPr>
          <p:nvPr/>
        </p:nvSpPr>
        <p:spPr bwMode="auto">
          <a:xfrm>
            <a:off x="0" y="114617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 make a FIR filter causal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108" name="物件 3"/>
          <p:cNvGraphicFramePr>
            <a:graphicFrameLocks noChangeAspect="1"/>
          </p:cNvGraphicFramePr>
          <p:nvPr/>
        </p:nvGraphicFramePr>
        <p:xfrm>
          <a:off x="815975" y="2033588"/>
          <a:ext cx="4135438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2" name="方程式" r:id="rId4" imgW="1422400" imgH="787400" progId="Equation.3">
                  <p:embed/>
                </p:oleObj>
              </mc:Choice>
              <mc:Fallback>
                <p:oleObj name="方程式" r:id="rId4" imgW="1422400" imgH="7874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2033588"/>
                        <a:ext cx="4135438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388" y="214313"/>
            <a:ext cx="8820150" cy="1763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0" y="209550"/>
            <a:ext cx="9144000" cy="17541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288000" lvl="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cs typeface="Times New Roman" pitchFamily="18" charset="0"/>
              </a:rPr>
              <a:t>6.3 First/Second-Order Systems </a:t>
            </a:r>
          </a:p>
          <a:p>
            <a:pPr marL="1044000" lvl="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cs typeface="Times New Roman" pitchFamily="18" charset="0"/>
              </a:rPr>
              <a:t>Described by Differential/Difference </a:t>
            </a:r>
          </a:p>
          <a:p>
            <a:pPr marL="1044000" lvl="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cs typeface="Times New Roman" pitchFamily="18" charset="0"/>
              </a:rPr>
              <a:t>Equations </a:t>
            </a:r>
          </a:p>
        </p:txBody>
      </p:sp>
      <p:sp>
        <p:nvSpPr>
          <p:cNvPr id="48132" name="矩形 4"/>
          <p:cNvSpPr>
            <a:spLocks noChangeArrowheads="1"/>
          </p:cNvSpPr>
          <p:nvPr/>
        </p:nvSpPr>
        <p:spPr bwMode="auto">
          <a:xfrm>
            <a:off x="0" y="292417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Continuous-time Systems by Differential Equations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997075"/>
            <a:ext cx="9144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1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Higher-order systems can usually be represented as combinations of 1st/2nd-order systems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438525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first-order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4918075"/>
            <a:ext cx="914400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second-order</a:t>
            </a:r>
          </a:p>
        </p:txBody>
      </p:sp>
      <p:graphicFrame>
        <p:nvGraphicFramePr>
          <p:cNvPr id="48136" name="物件 8"/>
          <p:cNvGraphicFramePr>
            <a:graphicFrameLocks noChangeAspect="1"/>
          </p:cNvGraphicFramePr>
          <p:nvPr/>
        </p:nvGraphicFramePr>
        <p:xfrm>
          <a:off x="1476375" y="3922713"/>
          <a:ext cx="28797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5" name="方程式" r:id="rId4" imgW="1167893" imgH="444307" progId="Equation.3">
                  <p:embed/>
                </p:oleObj>
              </mc:Choice>
              <mc:Fallback>
                <p:oleObj name="方程式" r:id="rId4" imgW="1167893" imgH="444307" progId="Equation.3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922713"/>
                        <a:ext cx="287972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7" name="物件 9"/>
          <p:cNvGraphicFramePr>
            <a:graphicFrameLocks noChangeAspect="1"/>
          </p:cNvGraphicFramePr>
          <p:nvPr/>
        </p:nvGraphicFramePr>
        <p:xfrm>
          <a:off x="1476375" y="5421313"/>
          <a:ext cx="4357688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6" name="方程式" r:id="rId6" imgW="1866900" imgH="469900" progId="Equation.3">
                  <p:embed/>
                </p:oleObj>
              </mc:Choice>
              <mc:Fallback>
                <p:oleObj name="方程式" r:id="rId6" imgW="1866900" imgH="46990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421313"/>
                        <a:ext cx="4357688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8" name="矩形 11"/>
          <p:cNvSpPr>
            <a:spLocks noChangeArrowheads="1"/>
          </p:cNvSpPr>
          <p:nvPr/>
        </p:nvSpPr>
        <p:spPr bwMode="auto">
          <a:xfrm>
            <a:off x="0" y="64023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9223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494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3066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638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210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6.21, p.451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90775"/>
            <a:ext cx="88138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7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</a:t>
            </a:r>
          </a:p>
        </p:txBody>
      </p:sp>
      <p:sp>
        <p:nvSpPr>
          <p:cNvPr id="5123" name="矩形 8"/>
          <p:cNvSpPr>
            <a:spLocks noChangeArrowheads="1"/>
          </p:cNvSpPr>
          <p:nvPr/>
        </p:nvSpPr>
        <p:spPr bwMode="auto">
          <a:xfrm>
            <a:off x="0" y="8366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4" name="物件 9"/>
          <p:cNvGraphicFramePr>
            <a:graphicFrameLocks noChangeAspect="1"/>
          </p:cNvGraphicFramePr>
          <p:nvPr/>
        </p:nvGraphicFramePr>
        <p:xfrm>
          <a:off x="792163" y="1608138"/>
          <a:ext cx="810101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方程式" r:id="rId4" imgW="3403600" imgH="469900" progId="Equation.3">
                  <p:embed/>
                </p:oleObj>
              </mc:Choice>
              <mc:Fallback>
                <p:oleObj name="方程式" r:id="rId4" imgW="3403600" imgH="46990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1608138"/>
                        <a:ext cx="8101012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矩形 10"/>
          <p:cNvSpPr>
            <a:spLocks noChangeArrowheads="1"/>
          </p:cNvSpPr>
          <p:nvPr/>
        </p:nvSpPr>
        <p:spPr bwMode="auto">
          <a:xfrm>
            <a:off x="0" y="26797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8270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See Fig. 3.4, p.188 and Fig. 6.1, p.425 of text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0" y="3465513"/>
            <a:ext cx="9144000" cy="1968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change in phase leads to change in time-domain characteristics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prstClr val="black"/>
                </a:solidFill>
                <a:latin typeface="Times New Roman"/>
                <a:ea typeface="標楷體"/>
              </a:rPr>
              <a:t>human auditory system is relatively insensitive to phase of sound signals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矩形 1"/>
          <p:cNvSpPr>
            <a:spLocks noChangeArrowheads="1"/>
          </p:cNvSpPr>
          <p:nvPr/>
        </p:nvSpPr>
        <p:spPr bwMode="auto">
          <a:xfrm>
            <a:off x="0" y="33337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Discrete-time Systems by Differential Equations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889000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first-order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3213100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second-order</a:t>
            </a:r>
          </a:p>
        </p:txBody>
      </p:sp>
      <p:graphicFrame>
        <p:nvGraphicFramePr>
          <p:cNvPr id="50181" name="物件 4"/>
          <p:cNvGraphicFramePr>
            <a:graphicFrameLocks noChangeAspect="1"/>
          </p:cNvGraphicFramePr>
          <p:nvPr/>
        </p:nvGraphicFramePr>
        <p:xfrm>
          <a:off x="1579563" y="1012825"/>
          <a:ext cx="33528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0" name="方程式" r:id="rId4" imgW="1269449" imgH="431613" progId="Equation.3">
                  <p:embed/>
                </p:oleObj>
              </mc:Choice>
              <mc:Fallback>
                <p:oleObj name="方程式" r:id="rId4" imgW="1269449" imgH="431613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1012825"/>
                        <a:ext cx="33528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物件 5"/>
          <p:cNvGraphicFramePr>
            <a:graphicFrameLocks noChangeAspect="1"/>
          </p:cNvGraphicFramePr>
          <p:nvPr/>
        </p:nvGraphicFramePr>
        <p:xfrm>
          <a:off x="1593850" y="3860800"/>
          <a:ext cx="61039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1" name="方程式" r:id="rId6" imgW="2362200" imgH="228600" progId="Equation.3">
                  <p:embed/>
                </p:oleObj>
              </mc:Choice>
              <mc:Fallback>
                <p:oleObj name="方程式" r:id="rId6" imgW="2362200" imgH="2286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3860800"/>
                        <a:ext cx="610393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3" name="矩形 6"/>
          <p:cNvSpPr>
            <a:spLocks noChangeArrowheads="1"/>
          </p:cNvSpPr>
          <p:nvPr/>
        </p:nvSpPr>
        <p:spPr bwMode="auto">
          <a:xfrm>
            <a:off x="0" y="23907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9223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494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3066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638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210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</a:t>
            </a:r>
            <a:r>
              <a:rPr kumimoji="0" lang="en-US" altLang="zh-TW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6.26, 27, 28</a:t>
            </a: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zh-TW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p.462, 463, 464</a:t>
            </a: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465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1"/>
          <p:cNvSpPr>
            <a:spLocks noChangeArrowheads="1"/>
          </p:cNvSpPr>
          <p:nvPr/>
        </p:nvSpPr>
        <p:spPr bwMode="auto">
          <a:xfrm>
            <a:off x="0" y="33337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First-order Discrete-time system (P.461 of text)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03" name="物件 4"/>
          <p:cNvGraphicFramePr>
            <a:graphicFrameLocks noChangeAspect="1"/>
          </p:cNvGraphicFramePr>
          <p:nvPr/>
        </p:nvGraphicFramePr>
        <p:xfrm>
          <a:off x="649288" y="1125538"/>
          <a:ext cx="5018087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3" name="方程式" r:id="rId4" imgW="2095500" imgH="2311400" progId="Equation.3">
                  <p:embed/>
                </p:oleObj>
              </mc:Choice>
              <mc:Fallback>
                <p:oleObj name="方程式" r:id="rId4" imgW="2095500" imgH="23114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1125538"/>
                        <a:ext cx="5018087" cy="495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04" name="群組 50175"/>
          <p:cNvGrpSpPr>
            <a:grpSpLocks/>
          </p:cNvGrpSpPr>
          <p:nvPr/>
        </p:nvGrpSpPr>
        <p:grpSpPr bwMode="auto">
          <a:xfrm>
            <a:off x="5508625" y="1125538"/>
            <a:ext cx="3095625" cy="1366837"/>
            <a:chOff x="5508104" y="1124744"/>
            <a:chExt cx="3096344" cy="1368152"/>
          </a:xfrm>
        </p:grpSpPr>
        <p:sp>
          <p:nvSpPr>
            <p:cNvPr id="51205" name="Line 38"/>
            <p:cNvSpPr>
              <a:spLocks noChangeShapeType="1"/>
            </p:cNvSpPr>
            <p:nvPr/>
          </p:nvSpPr>
          <p:spPr bwMode="auto">
            <a:xfrm>
              <a:off x="5604468" y="1349657"/>
              <a:ext cx="5397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06" name="Line 39"/>
            <p:cNvSpPr>
              <a:spLocks noChangeShapeType="1"/>
            </p:cNvSpPr>
            <p:nvPr/>
          </p:nvSpPr>
          <p:spPr bwMode="auto">
            <a:xfrm>
              <a:off x="7567966" y="1349657"/>
              <a:ext cx="40511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3" name="直線接點 2"/>
            <p:cNvCxnSpPr/>
            <p:nvPr/>
          </p:nvCxnSpPr>
          <p:spPr>
            <a:xfrm>
              <a:off x="5874902" y="1350386"/>
              <a:ext cx="18959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08" name="橢圓 10"/>
            <p:cNvSpPr>
              <a:spLocks noChangeArrowheads="1"/>
            </p:cNvSpPr>
            <p:nvPr/>
          </p:nvSpPr>
          <p:spPr bwMode="auto">
            <a:xfrm>
              <a:off x="6247920" y="1212691"/>
              <a:ext cx="224777" cy="27090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marL="4572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ts val="600"/>
                </a:spcBef>
                <a:buFontTx/>
                <a:buNone/>
              </a:pPr>
              <a:endParaRPr lang="zh-TW" altLang="en-US" sz="3500" b="1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6360790" y="1212140"/>
              <a:ext cx="0" cy="7913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10" name="Line 38"/>
            <p:cNvSpPr>
              <a:spLocks noChangeShapeType="1"/>
            </p:cNvSpPr>
            <p:nvPr/>
          </p:nvSpPr>
          <p:spPr bwMode="auto">
            <a:xfrm flipV="1">
              <a:off x="6362115" y="1507708"/>
              <a:ext cx="0" cy="7915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11" name="文字方塊 15"/>
            <p:cNvSpPr txBox="1">
              <a:spLocks noChangeArrowheads="1"/>
            </p:cNvSpPr>
            <p:nvPr/>
          </p:nvSpPr>
          <p:spPr bwMode="auto">
            <a:xfrm>
              <a:off x="5508104" y="1388586"/>
              <a:ext cx="636124" cy="488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Times New Roman" pitchFamily="18" charset="0"/>
                  <a:cs typeface="Times New Roman" pitchFamily="18" charset="0"/>
                </a:rPr>
                <a:t>x[n]</a:t>
              </a:r>
              <a:endParaRPr lang="zh-TW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12" name="文字方塊 19"/>
            <p:cNvSpPr txBox="1">
              <a:spLocks noChangeArrowheads="1"/>
            </p:cNvSpPr>
            <p:nvPr/>
          </p:nvSpPr>
          <p:spPr bwMode="auto">
            <a:xfrm>
              <a:off x="7965707" y="1124744"/>
              <a:ext cx="636124" cy="488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Times New Roman" pitchFamily="18" charset="0"/>
                  <a:cs typeface="Times New Roman" pitchFamily="18" charset="0"/>
                </a:rPr>
                <a:t>y[n]</a:t>
              </a:r>
              <a:endParaRPr lang="zh-TW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直線接點 22"/>
            <p:cNvCxnSpPr/>
            <p:nvPr/>
          </p:nvCxnSpPr>
          <p:spPr>
            <a:xfrm>
              <a:off x="6363966" y="2291090"/>
              <a:ext cx="109245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14" name="Line 38"/>
            <p:cNvSpPr>
              <a:spLocks noChangeShapeType="1"/>
            </p:cNvSpPr>
            <p:nvPr/>
          </p:nvSpPr>
          <p:spPr bwMode="auto">
            <a:xfrm>
              <a:off x="7456390" y="1365320"/>
              <a:ext cx="0" cy="2488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26" name="直線接點 25"/>
            <p:cNvCxnSpPr/>
            <p:nvPr/>
          </p:nvCxnSpPr>
          <p:spPr>
            <a:xfrm>
              <a:off x="7456419" y="2003476"/>
              <a:ext cx="0" cy="2876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16" name="矩形 26"/>
            <p:cNvSpPr>
              <a:spLocks noChangeArrowheads="1"/>
            </p:cNvSpPr>
            <p:nvPr/>
          </p:nvSpPr>
          <p:spPr bwMode="auto">
            <a:xfrm>
              <a:off x="7306522" y="1611015"/>
              <a:ext cx="299736" cy="38530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marL="4572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ts val="600"/>
                </a:spcBef>
                <a:buFontTx/>
                <a:buNone/>
              </a:pPr>
              <a:endParaRPr lang="zh-TW" altLang="en-US" sz="35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17" name="文字方塊 29"/>
            <p:cNvSpPr txBox="1">
              <a:spLocks noChangeArrowheads="1"/>
            </p:cNvSpPr>
            <p:nvPr/>
          </p:nvSpPr>
          <p:spPr bwMode="auto">
            <a:xfrm>
              <a:off x="7291300" y="1574721"/>
              <a:ext cx="636124" cy="488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TW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18" name="文字方塊 30"/>
            <p:cNvSpPr txBox="1">
              <a:spLocks noChangeArrowheads="1"/>
            </p:cNvSpPr>
            <p:nvPr/>
          </p:nvSpPr>
          <p:spPr bwMode="auto">
            <a:xfrm>
              <a:off x="6520530" y="1828324"/>
              <a:ext cx="636124" cy="488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TW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19" name="文字方塊 31"/>
            <p:cNvSpPr txBox="1">
              <a:spLocks noChangeArrowheads="1"/>
            </p:cNvSpPr>
            <p:nvPr/>
          </p:nvSpPr>
          <p:spPr bwMode="auto">
            <a:xfrm>
              <a:off x="7456390" y="2004219"/>
              <a:ext cx="1148058" cy="488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Times New Roman" pitchFamily="18" charset="0"/>
                  <a:cs typeface="Times New Roman" pitchFamily="18" charset="0"/>
                </a:rPr>
                <a:t>y[n-1]</a:t>
              </a:r>
              <a:endParaRPr lang="zh-TW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-9525"/>
            <a:ext cx="885666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0163"/>
            <a:ext cx="7021513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5888"/>
            <a:ext cx="5370512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115888"/>
            <a:ext cx="4748212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5888"/>
            <a:ext cx="5381625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347" name="物件 1"/>
          <p:cNvGraphicFramePr>
            <a:graphicFrameLocks noChangeAspect="1"/>
          </p:cNvGraphicFramePr>
          <p:nvPr/>
        </p:nvGraphicFramePr>
        <p:xfrm>
          <a:off x="4911725" y="2806700"/>
          <a:ext cx="39370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1" name="方程式" r:id="rId5" imgW="1879600" imgH="228600" progId="Equation.3">
                  <p:embed/>
                </p:oleObj>
              </mc:Choice>
              <mc:Fallback>
                <p:oleObj name="方程式" r:id="rId5" imgW="1879600" imgH="2286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725" y="2806700"/>
                        <a:ext cx="39370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文字方塊 1"/>
          <p:cNvSpPr txBox="1">
            <a:spLocks noChangeArrowheads="1"/>
          </p:cNvSpPr>
          <p:nvPr/>
        </p:nvSpPr>
        <p:spPr bwMode="auto">
          <a:xfrm flipV="1">
            <a:off x="2084388" y="5319713"/>
            <a:ext cx="615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/>
              <a:t>…</a:t>
            </a:r>
            <a:endParaRPr lang="zh-TW" altLang="en-US" sz="2800"/>
          </a:p>
        </p:txBody>
      </p:sp>
      <p:sp>
        <p:nvSpPr>
          <p:cNvPr id="52227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3" name="文字方塊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7504" y="908720"/>
            <a:ext cx="8856662" cy="5882701"/>
          </a:xfrm>
          <a:prstGeom prst="rect">
            <a:avLst/>
          </a:prstGeom>
          <a:blipFill rotWithShape="1">
            <a:blip r:embed="rId3"/>
            <a:stretch>
              <a:fillRect l="-1584" t="-1451" b="-2280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pitchFamily="18" charset="-120"/>
              </a:rPr>
              <a:t> </a:t>
            </a:r>
          </a:p>
        </p:txBody>
      </p:sp>
      <p:sp>
        <p:nvSpPr>
          <p:cNvPr id="52229" name="矩形 1"/>
          <p:cNvSpPr>
            <a:spLocks noChangeArrowheads="1"/>
          </p:cNvSpPr>
          <p:nvPr/>
        </p:nvSpPr>
        <p:spPr bwMode="auto">
          <a:xfrm>
            <a:off x="1835150" y="215900"/>
            <a:ext cx="30241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2600">
                <a:solidFill>
                  <a:srgbClr val="FF0000"/>
                </a:solidFill>
                <a:latin typeface="Times New Roman" pitchFamily="18" charset="0"/>
              </a:rPr>
              <a:t>(p.114 of 2.0)</a:t>
            </a:r>
            <a:endParaRPr lang="en-US" altLang="zh-TW" sz="26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文字方塊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5576" y="1412727"/>
            <a:ext cx="3829546" cy="1008161"/>
          </a:xfrm>
          <a:prstGeom prst="rect">
            <a:avLst/>
          </a:prstGeom>
          <a:blipFill rotWithShape="1">
            <a:blip r:embed="rId4"/>
            <a:stretch>
              <a:fillRect t="-3636" b="-4848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pitchFamily="18" charset="-120"/>
              </a:rPr>
              <a:t> 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矩形 1"/>
          <p:cNvSpPr>
            <a:spLocks noChangeArrowheads="1"/>
          </p:cNvSpPr>
          <p:nvPr/>
        </p:nvSpPr>
        <p:spPr bwMode="auto">
          <a:xfrm>
            <a:off x="0" y="33337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Second-order Discrete-time system (P.465 of text)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8371" name="物件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94366"/>
              </p:ext>
            </p:extLst>
          </p:nvPr>
        </p:nvGraphicFramePr>
        <p:xfrm>
          <a:off x="1055688" y="1077913"/>
          <a:ext cx="6180137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0" name="方程式" r:id="rId4" imgW="2565360" imgH="2234880" progId="Equation.3">
                  <p:embed/>
                </p:oleObj>
              </mc:Choice>
              <mc:Fallback>
                <p:oleObj name="方程式" r:id="rId4" imgW="2565360" imgH="223488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1077913"/>
                        <a:ext cx="6180137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字方塊 1"/>
              <p:cNvSpPr txBox="1"/>
              <p:nvPr/>
            </p:nvSpPr>
            <p:spPr>
              <a:xfrm>
                <a:off x="979220" y="5445224"/>
                <a:ext cx="4608512" cy="1440010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TW" altLang="en-US" sz="2450" i="1" smtClean="0">
                        <a:latin typeface="Cambria Math"/>
                      </a:rPr>
                      <m:t>𝜃</m:t>
                    </m:r>
                    <m:r>
                      <a:rPr lang="en-US" altLang="zh-TW" sz="2450" b="0" i="1" smtClean="0">
                        <a:latin typeface="Cambria Math"/>
                      </a:rPr>
                      <m:t>=</m:t>
                    </m:r>
                    <m:r>
                      <a:rPr lang="zh-TW" altLang="en-US" sz="245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altLang="zh-TW" sz="245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450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altLang="zh-TW" sz="245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5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5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5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zh-TW" altLang="en-US" sz="2450" b="0" i="1" smtClean="0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</m:e>
                    </m:d>
                    <m:r>
                      <a:rPr lang="en-US" altLang="zh-TW" sz="245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5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5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TW" sz="245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5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50" i="1">
                                <a:latin typeface="Cambria Math"/>
                              </a:rPr>
                              <m:t>1+</m:t>
                            </m:r>
                            <m:r>
                              <a:rPr lang="en-US" altLang="zh-TW" sz="2450" i="1">
                                <a:latin typeface="Cambria Math"/>
                              </a:rPr>
                              <m:t>𝑟</m:t>
                            </m:r>
                            <m:sSup>
                              <m:sSupPr>
                                <m:ctrlPr>
                                  <a:rPr lang="en-US" altLang="zh-TW" sz="245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5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45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sz="245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zh-TW" altLang="en-US" sz="2450" i="1">
                                    <a:latin typeface="Cambria Math"/>
                                  </a:rPr>
                                  <m:t>𝜔</m:t>
                                </m:r>
                              </m:sup>
                            </m:sSup>
                            <m:r>
                              <a:rPr lang="en-US" altLang="zh-TW" sz="245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sz="245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sz="245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50" b="0" i="1" smtClean="0">
                          <a:latin typeface="Cambria Math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5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5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245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245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5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45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altLang="zh-TW" sz="245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5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45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45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US" altLang="zh-TW" sz="245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TW" sz="245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45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5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5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zh-TW" altLang="en-US" sz="2450" dirty="0"/>
              </a:p>
            </p:txBody>
          </p:sp>
        </mc:Choice>
        <mc:Fallback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220" y="5445224"/>
                <a:ext cx="4608512" cy="14400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5.46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p.415 of text</a:t>
            </a:r>
          </a:p>
        </p:txBody>
      </p:sp>
      <p:graphicFrame>
        <p:nvGraphicFramePr>
          <p:cNvPr id="59395" name="物件 1"/>
          <p:cNvGraphicFramePr>
            <a:graphicFrameLocks noChangeAspect="1"/>
          </p:cNvGraphicFramePr>
          <p:nvPr/>
        </p:nvGraphicFramePr>
        <p:xfrm>
          <a:off x="323850" y="1052513"/>
          <a:ext cx="7848600" cy="518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5" name="方程式" r:id="rId4" imgW="3251200" imgH="2527300" progId="Equation.3">
                  <p:embed/>
                </p:oleObj>
              </mc:Choice>
              <mc:Fallback>
                <p:oleObj name="方程式" r:id="rId4" imgW="3251200" imgH="25273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052513"/>
                        <a:ext cx="7848600" cy="518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文字方塊 4"/>
          <p:cNvSpPr txBox="1">
            <a:spLocks noChangeArrowheads="1"/>
          </p:cNvSpPr>
          <p:nvPr/>
        </p:nvSpPr>
        <p:spPr bwMode="auto">
          <a:xfrm>
            <a:off x="1763713" y="1042988"/>
            <a:ext cx="360362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Blackadder ITC" pitchFamily="82" charset="0"/>
              </a:rPr>
              <a:t>F</a:t>
            </a:r>
            <a:endParaRPr lang="zh-TW" altLang="en-US" sz="1800">
              <a:latin typeface="Blackadder ITC" pitchFamily="82" charset="0"/>
            </a:endParaRPr>
          </a:p>
        </p:txBody>
      </p:sp>
      <p:sp>
        <p:nvSpPr>
          <p:cNvPr id="59397" name="文字方塊 5"/>
          <p:cNvSpPr txBox="1">
            <a:spLocks noChangeArrowheads="1"/>
          </p:cNvSpPr>
          <p:nvPr/>
        </p:nvSpPr>
        <p:spPr bwMode="auto">
          <a:xfrm>
            <a:off x="2700338" y="1892300"/>
            <a:ext cx="3587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Blackadder ITC" pitchFamily="82" charset="0"/>
              </a:rPr>
              <a:t>F</a:t>
            </a:r>
            <a:endParaRPr lang="zh-TW" altLang="en-US" sz="1800">
              <a:latin typeface="Blackadder ITC" pitchFamily="82" charset="0"/>
            </a:endParaRPr>
          </a:p>
        </p:txBody>
      </p:sp>
      <p:sp>
        <p:nvSpPr>
          <p:cNvPr id="59398" name="文字方塊 6"/>
          <p:cNvSpPr txBox="1">
            <a:spLocks noChangeArrowheads="1"/>
          </p:cNvSpPr>
          <p:nvPr/>
        </p:nvSpPr>
        <p:spPr bwMode="auto">
          <a:xfrm>
            <a:off x="1476375" y="2909888"/>
            <a:ext cx="3587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Blackadder ITC" pitchFamily="82" charset="0"/>
              </a:rPr>
              <a:t>F</a:t>
            </a:r>
            <a:endParaRPr lang="zh-TW" altLang="en-US" sz="1800">
              <a:latin typeface="Blackadder ITC" pitchFamily="82" charset="0"/>
            </a:endParaRPr>
          </a:p>
        </p:txBody>
      </p:sp>
      <p:sp>
        <p:nvSpPr>
          <p:cNvPr id="59399" name="文字方塊 7"/>
          <p:cNvSpPr txBox="1">
            <a:spLocks noChangeArrowheads="1"/>
          </p:cNvSpPr>
          <p:nvPr/>
        </p:nvSpPr>
        <p:spPr bwMode="auto">
          <a:xfrm>
            <a:off x="3492500" y="3789363"/>
            <a:ext cx="3587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Blackadder ITC" pitchFamily="82" charset="0"/>
              </a:rPr>
              <a:t>F</a:t>
            </a:r>
            <a:endParaRPr lang="zh-TW" altLang="en-US" sz="1800">
              <a:latin typeface="Blackadder ITC" pitchFamily="82" charset="0"/>
            </a:endParaRPr>
          </a:p>
        </p:txBody>
      </p:sp>
      <p:sp>
        <p:nvSpPr>
          <p:cNvPr id="59400" name="矩形 7"/>
          <p:cNvSpPr>
            <a:spLocks noChangeArrowheads="1"/>
          </p:cNvSpPr>
          <p:nvPr/>
        </p:nvSpPr>
        <p:spPr bwMode="auto">
          <a:xfrm>
            <a:off x="4211638" y="188913"/>
            <a:ext cx="3024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p.85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5.0)</a:t>
            </a:r>
            <a:endParaRPr lang="en-US" altLang="zh-TW" sz="26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53988"/>
            <a:ext cx="4602162" cy="665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6.59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p.508 of text</a:t>
            </a:r>
          </a:p>
        </p:txBody>
      </p:sp>
      <p:graphicFrame>
        <p:nvGraphicFramePr>
          <p:cNvPr id="60419" name="物件 1"/>
          <p:cNvGraphicFramePr>
            <a:graphicFrameLocks noChangeAspect="1"/>
          </p:cNvGraphicFramePr>
          <p:nvPr/>
        </p:nvGraphicFramePr>
        <p:xfrm>
          <a:off x="468313" y="981075"/>
          <a:ext cx="6408737" cy="561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2" name="方程式" r:id="rId4" imgW="3632200" imgH="3759200" progId="Equation.3">
                  <p:embed/>
                </p:oleObj>
              </mc:Choice>
              <mc:Fallback>
                <p:oleObj name="方程式" r:id="rId4" imgW="3632200" imgH="37592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981075"/>
                        <a:ext cx="6408737" cy="561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左中括弧 5"/>
          <p:cNvSpPr/>
          <p:nvPr/>
        </p:nvSpPr>
        <p:spPr>
          <a:xfrm>
            <a:off x="3759200" y="5983288"/>
            <a:ext cx="44450" cy="51752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703" y="2258204"/>
            <a:ext cx="4093161" cy="1974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481816" y="2254937"/>
                <a:ext cx="3549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816" y="2254937"/>
                <a:ext cx="354955" cy="430887"/>
              </a:xfrm>
              <a:prstGeom prst="rect">
                <a:avLst/>
              </a:prstGeom>
              <a:blipFill rotWithShape="1">
                <a:blip r:embed="rId7"/>
                <a:stretch>
                  <a:fillRect r="-34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840797" y="3766522"/>
                <a:ext cx="3549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2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797" y="3766522"/>
                <a:ext cx="354955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8551623" y="2814401"/>
                <a:ext cx="3549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623" y="2814401"/>
                <a:ext cx="354955" cy="430887"/>
              </a:xfrm>
              <a:prstGeom prst="rect">
                <a:avLst/>
              </a:prstGeom>
              <a:blipFill rotWithShape="1">
                <a:blip r:embed="rId9"/>
                <a:stretch>
                  <a:fillRect r="-17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5382756" y="4011613"/>
            <a:ext cx="3549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0" dirty="0" smtClean="0">
                <a:solidFill>
                  <a:srgbClr val="002060"/>
                </a:solidFill>
              </a:rPr>
              <a:t>0</a:t>
            </a:r>
            <a:endParaRPr lang="zh-TW" altLang="en-US" sz="2200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236296" y="4150241"/>
                <a:ext cx="10081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zh-TW" altLang="en-US" sz="22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4150241"/>
                <a:ext cx="1008112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/>
              <p:cNvSpPr txBox="1"/>
              <p:nvPr/>
            </p:nvSpPr>
            <p:spPr>
              <a:xfrm>
                <a:off x="5752951" y="3076580"/>
                <a:ext cx="7200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h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951" y="3076580"/>
                <a:ext cx="720080" cy="430887"/>
              </a:xfrm>
              <a:prstGeom prst="rect">
                <a:avLst/>
              </a:prstGeom>
              <a:blipFill rotWithShape="1">
                <a:blip r:embed="rId11"/>
                <a:stretch>
                  <a:fillRect l="-1695" r="-4237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/>
              <p:cNvSpPr txBox="1"/>
              <p:nvPr/>
            </p:nvSpPr>
            <p:spPr>
              <a:xfrm>
                <a:off x="6531456" y="2852500"/>
                <a:ext cx="3549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56" y="2852500"/>
                <a:ext cx="354955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337353" y="2668553"/>
                <a:ext cx="7200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353" y="2668553"/>
                <a:ext cx="720080" cy="430887"/>
              </a:xfrm>
              <a:prstGeom prst="rect">
                <a:avLst/>
              </a:prstGeom>
              <a:blipFill rotWithShape="1">
                <a:blip r:embed="rId13"/>
                <a:stretch>
                  <a:fillRect l="-1695" r="-23729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811375" y="2062009"/>
                <a:ext cx="1075035" cy="441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375" y="2062009"/>
                <a:ext cx="1075035" cy="441916"/>
              </a:xfrm>
              <a:prstGeom prst="rect">
                <a:avLst/>
              </a:prstGeom>
              <a:blipFill rotWithShape="1">
                <a:blip r:embed="rId14"/>
                <a:stretch>
                  <a:fillRect r="-13559" b="-150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6804248" y="3203108"/>
                <a:ext cx="1075035" cy="441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203108"/>
                <a:ext cx="1075035" cy="441916"/>
              </a:xfrm>
              <a:prstGeom prst="rect">
                <a:avLst/>
              </a:prstGeom>
              <a:blipFill rotWithShape="1">
                <a:blip r:embed="rId15"/>
                <a:stretch>
                  <a:fillRect r="-2260" b="-150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32067"/>
            <a:ext cx="7488832" cy="2396443"/>
          </a:xfrm>
          <a:prstGeom prst="rect">
            <a:avLst/>
          </a:prstGeom>
        </p:spPr>
      </p:pic>
      <p:sp>
        <p:nvSpPr>
          <p:cNvPr id="61442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6.64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p.511 of text</a:t>
            </a:r>
          </a:p>
        </p:txBody>
      </p:sp>
      <p:sp>
        <p:nvSpPr>
          <p:cNvPr id="61443" name="文字方塊 1"/>
          <p:cNvSpPr txBox="1">
            <a:spLocks noChangeArrowheads="1"/>
          </p:cNvSpPr>
          <p:nvPr/>
        </p:nvSpPr>
        <p:spPr bwMode="auto">
          <a:xfrm>
            <a:off x="252413" y="2124075"/>
            <a:ext cx="5032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latin typeface="Times New Roman" pitchFamily="18" charset="0"/>
                <a:cs typeface="Times New Roman" pitchFamily="18" charset="0"/>
              </a:rPr>
              <a:t>(a)</a:t>
            </a:r>
            <a:endParaRPr lang="zh-TW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4" name="文字方塊 4"/>
          <p:cNvSpPr txBox="1">
            <a:spLocks noChangeArrowheads="1"/>
          </p:cNvSpPr>
          <p:nvPr/>
        </p:nvSpPr>
        <p:spPr bwMode="auto">
          <a:xfrm>
            <a:off x="252413" y="2482850"/>
            <a:ext cx="5032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latin typeface="Times New Roman" pitchFamily="18" charset="0"/>
                <a:cs typeface="Times New Roman" pitchFamily="18" charset="0"/>
              </a:rPr>
              <a:t>(b)</a:t>
            </a:r>
            <a:endParaRPr lang="zh-TW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5" name="文字方塊 5"/>
          <p:cNvSpPr txBox="1">
            <a:spLocks noChangeArrowheads="1"/>
          </p:cNvSpPr>
          <p:nvPr/>
        </p:nvSpPr>
        <p:spPr bwMode="auto">
          <a:xfrm>
            <a:off x="252413" y="3241675"/>
            <a:ext cx="5032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latin typeface="Times New Roman" pitchFamily="18" charset="0"/>
                <a:cs typeface="Times New Roman" pitchFamily="18" charset="0"/>
              </a:rPr>
              <a:t>(c)</a:t>
            </a:r>
            <a:endParaRPr lang="zh-TW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6" name="文字方塊 6"/>
          <p:cNvSpPr txBox="1">
            <a:spLocks noChangeArrowheads="1"/>
          </p:cNvSpPr>
          <p:nvPr/>
        </p:nvSpPr>
        <p:spPr bwMode="auto">
          <a:xfrm>
            <a:off x="4427538" y="2420938"/>
            <a:ext cx="2555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latin typeface="Times New Roman" pitchFamily="18" charset="0"/>
                <a:cs typeface="Times New Roman" pitchFamily="18" charset="0"/>
              </a:rPr>
              <a:t>(4.3.3 of Table 4.1)</a:t>
            </a:r>
            <a:endParaRPr lang="zh-TW" altLang="en-US" sz="16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48" name="物件 1"/>
          <p:cNvGraphicFramePr>
            <a:graphicFrameLocks noChangeAspect="1"/>
          </p:cNvGraphicFramePr>
          <p:nvPr/>
        </p:nvGraphicFramePr>
        <p:xfrm>
          <a:off x="684213" y="908050"/>
          <a:ext cx="5543550" cy="305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8" name="方程式" r:id="rId5" imgW="2971800" imgH="2108200" progId="Equation.3">
                  <p:embed/>
                </p:oleObj>
              </mc:Choice>
              <mc:Fallback>
                <p:oleObj name="方程式" r:id="rId5" imgW="2971800" imgH="21082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908050"/>
                        <a:ext cx="5543550" cy="305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6732240" y="5950440"/>
            <a:ext cx="317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002060"/>
                </a:solidFill>
              </a:rPr>
              <a:t>0</a:t>
            </a:r>
            <a:endParaRPr lang="zh-TW" altLang="en-US" sz="2200" dirty="0">
              <a:solidFill>
                <a:srgbClr val="00206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643024" y="5927582"/>
            <a:ext cx="317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002060"/>
                </a:solidFill>
              </a:rPr>
              <a:t>0</a:t>
            </a:r>
            <a:endParaRPr lang="zh-TW" altLang="en-US" sz="2200" dirty="0">
              <a:solidFill>
                <a:srgbClr val="00206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319010" y="6435829"/>
            <a:ext cx="317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C00000"/>
                </a:solidFill>
              </a:rPr>
              <a:t>0</a:t>
            </a:r>
            <a:endParaRPr lang="zh-TW" altLang="en-US" sz="2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7956376" y="5805264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5805264"/>
                <a:ext cx="432048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011176" y="5950441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176" y="5950441"/>
                <a:ext cx="432048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130856" y="5941661"/>
                <a:ext cx="53308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856" y="5941661"/>
                <a:ext cx="533086" cy="430887"/>
              </a:xfrm>
              <a:prstGeom prst="rect">
                <a:avLst/>
              </a:prstGeom>
              <a:blipFill rotWithShape="1">
                <a:blip r:embed="rId9"/>
                <a:stretch>
                  <a:fillRect r="-195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2555776" y="6370280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6370280"/>
                <a:ext cx="432048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3995936" y="6362659"/>
                <a:ext cx="5413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6362659"/>
                <a:ext cx="541392" cy="430887"/>
              </a:xfrm>
              <a:prstGeom prst="rect">
                <a:avLst/>
              </a:prstGeom>
              <a:blipFill rotWithShape="1">
                <a:blip r:embed="rId11"/>
                <a:stretch>
                  <a:fillRect l="-1136" r="-79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7255729" y="5013176"/>
                <a:ext cx="1944215" cy="474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∡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zh-TW" sz="2200" b="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2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729" y="5013176"/>
                <a:ext cx="1944215" cy="474489"/>
              </a:xfrm>
              <a:prstGeom prst="rect">
                <a:avLst/>
              </a:prstGeom>
              <a:blipFill rotWithShape="1">
                <a:blip r:embed="rId12"/>
                <a:stretch>
                  <a:fillRect l="-3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139952" y="3718193"/>
                <a:ext cx="3549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718193"/>
                <a:ext cx="354955" cy="430887"/>
              </a:xfrm>
              <a:prstGeom prst="rect">
                <a:avLst/>
              </a:prstGeom>
              <a:blipFill rotWithShape="1">
                <a:blip r:embed="rId13"/>
                <a:stretch>
                  <a:fillRect r="-34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5148064" y="5589820"/>
                <a:ext cx="3549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589820"/>
                <a:ext cx="354955" cy="430887"/>
              </a:xfrm>
              <a:prstGeom prst="rect">
                <a:avLst/>
              </a:prstGeom>
              <a:blipFill rotWithShape="1">
                <a:blip r:embed="rId14"/>
                <a:stretch>
                  <a:fillRect r="-16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195736" y="4509120"/>
                <a:ext cx="864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509120"/>
                <a:ext cx="864096" cy="430887"/>
              </a:xfrm>
              <a:prstGeom prst="rect">
                <a:avLst/>
              </a:prstGeom>
              <a:blipFill rotWithShape="1">
                <a:blip r:embed="rId15"/>
                <a:stretch>
                  <a:fillRect l="-704" r="-704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/>
              <p:cNvSpPr txBox="1"/>
              <p:nvPr/>
            </p:nvSpPr>
            <p:spPr>
              <a:xfrm>
                <a:off x="4860032" y="6313066"/>
                <a:ext cx="230425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6313066"/>
                <a:ext cx="2304257" cy="430887"/>
              </a:xfrm>
              <a:prstGeom prst="rect">
                <a:avLst/>
              </a:prstGeom>
              <a:blipFill rotWithShape="1">
                <a:blip r:embed="rId16"/>
                <a:stretch>
                  <a:fillRect l="-265" r="-1323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 23"/>
              <p:cNvSpPr/>
              <p:nvPr/>
            </p:nvSpPr>
            <p:spPr>
              <a:xfrm>
                <a:off x="3707904" y="4591324"/>
                <a:ext cx="2882008" cy="474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zh-TW" sz="22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591324"/>
                <a:ext cx="2882008" cy="47448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3995936" y="5157192"/>
                <a:ext cx="1125877" cy="474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b="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2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157192"/>
                <a:ext cx="1125877" cy="474489"/>
              </a:xfrm>
              <a:prstGeom prst="rect">
                <a:avLst/>
              </a:prstGeom>
              <a:blipFill rotWithShape="1">
                <a:blip r:embed="rId18"/>
                <a:stretch>
                  <a:fillRect l="-1630" r="-27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字方塊 25"/>
              <p:cNvSpPr txBox="1"/>
              <p:nvPr/>
            </p:nvSpPr>
            <p:spPr>
              <a:xfrm>
                <a:off x="1231894" y="4509120"/>
                <a:ext cx="67581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h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894" y="4509120"/>
                <a:ext cx="675810" cy="430887"/>
              </a:xfrm>
              <a:prstGeom prst="rect">
                <a:avLst/>
              </a:prstGeom>
              <a:blipFill rotWithShape="1">
                <a:blip r:embed="rId19"/>
                <a:stretch>
                  <a:fillRect l="-901" r="-11712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4588550" y="5761528"/>
                <a:ext cx="41549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550" y="5761528"/>
                <a:ext cx="415498" cy="43088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矩形 27"/>
              <p:cNvSpPr/>
              <p:nvPr/>
            </p:nvSpPr>
            <p:spPr>
              <a:xfrm>
                <a:off x="4572000" y="6188164"/>
                <a:ext cx="41549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188164"/>
                <a:ext cx="415498" cy="43088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15888"/>
            <a:ext cx="6615112" cy="671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692150"/>
            <a:ext cx="7602537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1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</a:t>
            </a:r>
          </a:p>
        </p:txBody>
      </p:sp>
      <p:sp>
        <p:nvSpPr>
          <p:cNvPr id="8195" name="矩形 12"/>
          <p:cNvSpPr>
            <a:spLocks noChangeArrowheads="1"/>
          </p:cNvSpPr>
          <p:nvPr/>
        </p:nvSpPr>
        <p:spPr bwMode="auto">
          <a:xfrm>
            <a:off x="0" y="8366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 : pictures as 2-dim signals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6" name="物件 1"/>
          <p:cNvGraphicFramePr>
            <a:graphicFrameLocks noChangeAspect="1"/>
          </p:cNvGraphicFramePr>
          <p:nvPr/>
        </p:nvGraphicFramePr>
        <p:xfrm>
          <a:off x="827088" y="1557338"/>
          <a:ext cx="335438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6" name="方程式" r:id="rId4" imgW="1409088" imgH="215806" progId="Equation.3">
                  <p:embed/>
                </p:oleObj>
              </mc:Choice>
              <mc:Fallback>
                <p:oleObj name="方程式" r:id="rId4" imgW="1409088" imgH="215806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557338"/>
                        <a:ext cx="335438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物件 2"/>
          <p:cNvGraphicFramePr>
            <a:graphicFrameLocks noChangeAspect="1"/>
          </p:cNvGraphicFramePr>
          <p:nvPr/>
        </p:nvGraphicFramePr>
        <p:xfrm>
          <a:off x="708025" y="2189163"/>
          <a:ext cx="7135813" cy="224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7" name="方程式" r:id="rId6" imgW="2997200" imgH="1028700" progId="Equation.3">
                  <p:embed/>
                </p:oleObj>
              </mc:Choice>
              <mc:Fallback>
                <p:oleObj name="方程式" r:id="rId6" imgW="2997200" imgH="10287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2189163"/>
                        <a:ext cx="7135813" cy="224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0" y="4449763"/>
            <a:ext cx="9144000" cy="1968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most important visual information in edges and regions of high contrast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regions of max/min intensity are where different frequency components are in phase</a:t>
            </a:r>
          </a:p>
        </p:txBody>
      </p:sp>
      <p:sp>
        <p:nvSpPr>
          <p:cNvPr id="8199" name="矩形 14"/>
          <p:cNvSpPr>
            <a:spLocks noChangeArrowheads="1"/>
          </p:cNvSpPr>
          <p:nvPr/>
        </p:nvSpPr>
        <p:spPr bwMode="auto">
          <a:xfrm>
            <a:off x="0" y="63881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36683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See Fig. 6.2, p.426~427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480427"/>
            <a:ext cx="6940296" cy="4689958"/>
          </a:xfrm>
          <a:prstGeom prst="rect">
            <a:avLst/>
          </a:prstGeom>
        </p:spPr>
      </p:pic>
      <p:sp>
        <p:nvSpPr>
          <p:cNvPr id="9219" name="矩形 2"/>
          <p:cNvSpPr>
            <a:spLocks noChangeArrowheads="1"/>
          </p:cNvSpPr>
          <p:nvPr/>
        </p:nvSpPr>
        <p:spPr bwMode="auto">
          <a:xfrm>
            <a:off x="0" y="219075"/>
            <a:ext cx="91440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Two-dim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292080" y="5013176"/>
                <a:ext cx="5760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013176"/>
                <a:ext cx="576064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668344" y="1700808"/>
                <a:ext cx="5760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1700808"/>
                <a:ext cx="576064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668344" y="2276872"/>
                <a:ext cx="5760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2276872"/>
                <a:ext cx="576064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7668344" y="2780928"/>
                <a:ext cx="5760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2780928"/>
                <a:ext cx="576064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6300192" y="3501008"/>
                <a:ext cx="12961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200" dirty="0" smtClean="0">
                    <a:solidFill>
                      <a:srgbClr val="FF0000"/>
                    </a:solidFill>
                  </a:rPr>
                  <a:t>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2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zh-TW" altLang="en-US" sz="22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</m:acc>
                      </m:e>
                      <m:sub>
                        <m: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501008"/>
                <a:ext cx="1296144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5634" t="-8451" r="-7981" b="-267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5580112" y="4077072"/>
                <a:ext cx="604829" cy="459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2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2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2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077072"/>
                <a:ext cx="604829" cy="459934"/>
              </a:xfrm>
              <a:prstGeom prst="rect">
                <a:avLst/>
              </a:prstGeom>
              <a:blipFill rotWithShape="1">
                <a:blip r:embed="rId9"/>
                <a:stretch>
                  <a:fillRect r="-17000"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067944" y="4389395"/>
                <a:ext cx="12961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389395"/>
                <a:ext cx="1296144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2817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/>
          <p:cNvCxnSpPr/>
          <p:nvPr/>
        </p:nvCxnSpPr>
        <p:spPr>
          <a:xfrm flipH="1">
            <a:off x="5076056" y="3931895"/>
            <a:ext cx="921721" cy="4575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字方塊 16"/>
              <p:cNvSpPr txBox="1"/>
              <p:nvPr/>
            </p:nvSpPr>
            <p:spPr>
              <a:xfrm>
                <a:off x="4067944" y="5229200"/>
                <a:ext cx="12961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2200" i="1" smtClean="0">
                          <a:latin typeface="Cambria Math"/>
                        </a:rPr>
                        <m:t>0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229200"/>
                <a:ext cx="1296144" cy="430887"/>
              </a:xfrm>
              <a:prstGeom prst="rect">
                <a:avLst/>
              </a:prstGeom>
              <a:blipFill rotWithShape="1">
                <a:blip r:embed="rId11"/>
                <a:stretch>
                  <a:fillRect l="-2817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字方塊 17"/>
              <p:cNvSpPr txBox="1"/>
              <p:nvPr/>
            </p:nvSpPr>
            <p:spPr>
              <a:xfrm>
                <a:off x="2656632" y="4653136"/>
                <a:ext cx="12961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latin typeface="Cambria Math"/>
                        </a:rPr>
                        <m:t>0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632" y="4653136"/>
                <a:ext cx="1296144" cy="430887"/>
              </a:xfrm>
              <a:prstGeom prst="rect">
                <a:avLst/>
              </a:prstGeom>
              <a:blipFill rotWithShape="1">
                <a:blip r:embed="rId12"/>
                <a:stretch>
                  <a:fillRect l="-3302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23528" y="5157772"/>
                <a:ext cx="122413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2−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𝑑𝑖𝑚</m:t>
                      </m:r>
                    </m:oMath>
                  </m:oMathPara>
                </a14:m>
                <a:endParaRPr lang="en-US" altLang="zh-TW" sz="2200" dirty="0" smtClean="0">
                  <a:solidFill>
                    <a:srgbClr val="FF0000"/>
                  </a:solidFill>
                </a:endParaRPr>
              </a:p>
              <a:p>
                <a:r>
                  <a:rPr lang="en-US" altLang="zh-TW" sz="2200" dirty="0" smtClean="0">
                    <a:solidFill>
                      <a:srgbClr val="FF0000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solidFill>
                          <a:srgbClr val="FF0000"/>
                        </a:solidFill>
                        <a:latin typeface="Cambria Math"/>
                      </a:rPr>
                      <m:t>𝐹</m:t>
                    </m:r>
                  </m:oMath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157772"/>
                <a:ext cx="1224136" cy="76944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/>
          <p:cNvCxnSpPr/>
          <p:nvPr/>
        </p:nvCxnSpPr>
        <p:spPr>
          <a:xfrm>
            <a:off x="1331640" y="4820282"/>
            <a:ext cx="648072" cy="72221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267744" y="1471957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471957"/>
                <a:ext cx="432048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419872" y="2636912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636912"/>
                <a:ext cx="432048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3707904" y="3081536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081536"/>
                <a:ext cx="432048" cy="43088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1878031" y="2879498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acc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031" y="2879498"/>
                <a:ext cx="432048" cy="430887"/>
              </a:xfrm>
              <a:prstGeom prst="rect">
                <a:avLst/>
              </a:prstGeom>
              <a:blipFill rotWithShape="1">
                <a:blip r:embed="rId17"/>
                <a:stretch>
                  <a:fillRect r="-126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952776" y="1960954"/>
                <a:ext cx="604829" cy="459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2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776" y="1960954"/>
                <a:ext cx="604829" cy="459934"/>
              </a:xfrm>
              <a:prstGeom prst="rect">
                <a:avLst/>
              </a:prstGeom>
              <a:blipFill rotWithShape="1">
                <a:blip r:embed="rId18"/>
                <a:stretch>
                  <a:fillRect r="-11000"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單箭頭接點 20"/>
          <p:cNvCxnSpPr/>
          <p:nvPr/>
        </p:nvCxnSpPr>
        <p:spPr>
          <a:xfrm flipV="1">
            <a:off x="3923928" y="2276872"/>
            <a:ext cx="108012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5148064" y="1441005"/>
                <a:ext cx="1152128" cy="459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2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441005"/>
                <a:ext cx="1152128" cy="459934"/>
              </a:xfrm>
              <a:prstGeom prst="rect">
                <a:avLst/>
              </a:prstGeom>
              <a:blipFill rotWithShape="1">
                <a:blip r:embed="rId19"/>
                <a:stretch>
                  <a:fillRect r="-11640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4173820" y="2950268"/>
                <a:ext cx="12529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200" dirty="0" smtClean="0">
                    <a:solidFill>
                      <a:schemeClr val="tx1"/>
                    </a:solidFill>
                  </a:rPr>
                  <a:t>different </a:t>
                </a:r>
                <a:endParaRPr lang="en-US" altLang="zh-TW" sz="22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r>
                  <a:rPr lang="en-US" altLang="zh-TW" sz="2200" dirty="0" smtClean="0">
                    <a:solidFill>
                      <a:schemeClr val="tx1"/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820" y="2950268"/>
                <a:ext cx="1252948" cy="769441"/>
              </a:xfrm>
              <a:prstGeom prst="rect">
                <a:avLst/>
              </a:prstGeom>
              <a:blipFill rotWithShape="1">
                <a:blip r:embed="rId20"/>
                <a:stretch>
                  <a:fillRect l="-6341" t="-4762" r="-43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3897630" y="3834532"/>
                <a:ext cx="5760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630" y="3834532"/>
                <a:ext cx="576064" cy="43088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marL="457200">
          <a:spcBef>
            <a:spcPts val="600"/>
          </a:spcBef>
          <a:defRPr sz="3500" b="1" i="1" dirty="0">
            <a:latin typeface="Times New Roman" pitchFamily="18" charset="0"/>
            <a:ea typeface="新細明體" charset="-120"/>
            <a:cs typeface="Times New Roman" pitchFamily="18" charset="0"/>
          </a:defRPr>
        </a:defPPr>
      </a:lstStyle>
    </a:spDef>
    <a:lnDef>
      <a:spPr>
        <a:ln w="1905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1788</Words>
  <Application>Microsoft Office PowerPoint</Application>
  <PresentationFormat>如螢幕大小 (4:3)</PresentationFormat>
  <Paragraphs>376</Paragraphs>
  <Slides>62</Slides>
  <Notes>61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62</vt:i4>
      </vt:variant>
    </vt:vector>
  </HeadingPairs>
  <TitlesOfParts>
    <vt:vector size="65" baseType="lpstr">
      <vt:lpstr>Office 佈景主題</vt:lpstr>
      <vt:lpstr>方程式</vt:lpstr>
      <vt:lpstr>Microsoft 方程式編輯器 3.0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Lab531</dc:creator>
  <cp:lastModifiedBy>Lab531</cp:lastModifiedBy>
  <cp:revision>212</cp:revision>
  <cp:lastPrinted>2015-08-17T02:56:49Z</cp:lastPrinted>
  <dcterms:created xsi:type="dcterms:W3CDTF">2012-03-03T08:53:00Z</dcterms:created>
  <dcterms:modified xsi:type="dcterms:W3CDTF">2015-08-27T07:10:48Z</dcterms:modified>
</cp:coreProperties>
</file>