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257" r:id="rId2"/>
    <p:sldId id="258" r:id="rId3"/>
    <p:sldId id="330" r:id="rId4"/>
    <p:sldId id="259" r:id="rId5"/>
    <p:sldId id="262" r:id="rId6"/>
    <p:sldId id="263" r:id="rId7"/>
    <p:sldId id="264" r:id="rId8"/>
    <p:sldId id="361" r:id="rId9"/>
    <p:sldId id="260" r:id="rId10"/>
    <p:sldId id="265" r:id="rId11"/>
    <p:sldId id="266" r:id="rId12"/>
    <p:sldId id="268" r:id="rId13"/>
    <p:sldId id="393" r:id="rId14"/>
    <p:sldId id="396" r:id="rId15"/>
    <p:sldId id="333" r:id="rId16"/>
    <p:sldId id="385" r:id="rId17"/>
    <p:sldId id="335" r:id="rId18"/>
    <p:sldId id="395" r:id="rId19"/>
    <p:sldId id="336" r:id="rId20"/>
    <p:sldId id="337" r:id="rId21"/>
    <p:sldId id="267" r:id="rId22"/>
    <p:sldId id="338" r:id="rId23"/>
    <p:sldId id="339" r:id="rId24"/>
    <p:sldId id="271" r:id="rId25"/>
    <p:sldId id="272" r:id="rId26"/>
    <p:sldId id="273" r:id="rId27"/>
    <p:sldId id="275" r:id="rId28"/>
    <p:sldId id="276" r:id="rId29"/>
    <p:sldId id="340" r:id="rId30"/>
    <p:sldId id="277" r:id="rId31"/>
    <p:sldId id="278" r:id="rId32"/>
    <p:sldId id="279" r:id="rId33"/>
    <p:sldId id="341" r:id="rId34"/>
    <p:sldId id="342" r:id="rId35"/>
    <p:sldId id="280" r:id="rId36"/>
    <p:sldId id="281" r:id="rId37"/>
    <p:sldId id="282" r:id="rId38"/>
    <p:sldId id="283" r:id="rId39"/>
    <p:sldId id="285" r:id="rId40"/>
    <p:sldId id="286" r:id="rId41"/>
    <p:sldId id="287" r:id="rId42"/>
    <p:sldId id="284" r:id="rId43"/>
    <p:sldId id="288" r:id="rId44"/>
    <p:sldId id="382" r:id="rId45"/>
    <p:sldId id="289" r:id="rId46"/>
    <p:sldId id="344" r:id="rId47"/>
    <p:sldId id="345" r:id="rId48"/>
    <p:sldId id="388" r:id="rId49"/>
    <p:sldId id="363" r:id="rId50"/>
    <p:sldId id="290" r:id="rId51"/>
    <p:sldId id="291" r:id="rId52"/>
    <p:sldId id="293" r:id="rId53"/>
    <p:sldId id="294" r:id="rId54"/>
    <p:sldId id="295" r:id="rId55"/>
    <p:sldId id="348" r:id="rId56"/>
    <p:sldId id="398" r:id="rId57"/>
    <p:sldId id="296" r:id="rId58"/>
    <p:sldId id="298" r:id="rId59"/>
    <p:sldId id="300" r:id="rId60"/>
    <p:sldId id="301" r:id="rId61"/>
    <p:sldId id="303" r:id="rId62"/>
    <p:sldId id="304" r:id="rId63"/>
    <p:sldId id="302" r:id="rId64"/>
    <p:sldId id="305" r:id="rId65"/>
    <p:sldId id="306" r:id="rId66"/>
    <p:sldId id="308" r:id="rId67"/>
    <p:sldId id="309" r:id="rId68"/>
    <p:sldId id="310" r:id="rId69"/>
    <p:sldId id="311" r:id="rId70"/>
    <p:sldId id="350" r:id="rId71"/>
    <p:sldId id="352" r:id="rId72"/>
    <p:sldId id="353" r:id="rId73"/>
    <p:sldId id="378" r:id="rId74"/>
    <p:sldId id="394" r:id="rId75"/>
    <p:sldId id="389" r:id="rId76"/>
    <p:sldId id="390" r:id="rId77"/>
    <p:sldId id="397" r:id="rId78"/>
    <p:sldId id="351" r:id="rId79"/>
    <p:sldId id="312" r:id="rId80"/>
    <p:sldId id="314" r:id="rId81"/>
    <p:sldId id="313" r:id="rId82"/>
    <p:sldId id="315" r:id="rId83"/>
    <p:sldId id="316" r:id="rId84"/>
    <p:sldId id="317" r:id="rId85"/>
    <p:sldId id="318" r:id="rId86"/>
    <p:sldId id="354" r:id="rId87"/>
    <p:sldId id="320" r:id="rId88"/>
    <p:sldId id="321" r:id="rId89"/>
    <p:sldId id="356" r:id="rId90"/>
    <p:sldId id="357" r:id="rId91"/>
    <p:sldId id="355" r:id="rId92"/>
    <p:sldId id="322" r:id="rId93"/>
    <p:sldId id="392" r:id="rId94"/>
    <p:sldId id="324" r:id="rId95"/>
    <p:sldId id="323" r:id="rId96"/>
    <p:sldId id="327" r:id="rId97"/>
    <p:sldId id="325" r:id="rId98"/>
    <p:sldId id="328" r:id="rId99"/>
    <p:sldId id="359" r:id="rId100"/>
    <p:sldId id="360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2" r:id="rId109"/>
    <p:sldId id="373" r:id="rId110"/>
    <p:sldId id="371" r:id="rId111"/>
    <p:sldId id="374" r:id="rId112"/>
    <p:sldId id="375" r:id="rId113"/>
    <p:sldId id="376" r:id="rId114"/>
    <p:sldId id="377" r:id="rId11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5" autoAdjust="0"/>
  </p:normalViewPr>
  <p:slideViewPr>
    <p:cSldViewPr>
      <p:cViewPr varScale="1">
        <p:scale>
          <a:sx n="89" d="100"/>
          <a:sy n="89" d="100"/>
        </p:scale>
        <p:origin x="1706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144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9.wmf"/><Relationship Id="rId4" Type="http://schemas.openxmlformats.org/officeDocument/2006/relationships/image" Target="../media/image16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1DE7D4-D30F-4DD3-9FA0-82D11574D301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2019/06/03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630719-6AB8-4BFC-9151-58723A9C42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course7.0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2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6EF834-2A6C-484F-9234-EE4198E1B874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773AFB-3C99-47DD-A912-AABE81D40E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9A9573-2944-4C8D-B14C-98C4BF6F732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8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C4AE74-CBCB-4F55-9E23-88CBCDCF190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9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0CF9C2-D8C6-458A-AFC1-8A59CBFF255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FE74D3-BA2C-46B8-99E2-F6FFD4C7190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30B179-9170-42CC-BD1B-C871D01440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3597B1-C11E-4BF4-AEB8-6C6F623E970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4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55E415-A530-43AF-AFEB-452EB4EB79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6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7E489-280B-4D72-838E-0F6D78C908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7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B95EB1-61F1-48E0-BA0E-F5BB0B2084E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8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C97CB1-3618-4C10-989A-08C7D89CEEC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9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FF93A9-17DD-40C0-A59F-AFBE62755F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DD1DA3-D3FD-417A-8A9C-614CF9248E6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0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DDD7AD-5D53-47F5-BFE3-18B9223DB77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1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3AC9DE-9F72-4498-B17C-EE3D3C7193B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FF39EC-BFE0-4FE5-875D-DE972EF81F0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6D7D15-9C8E-4A4E-9541-DB347A259CF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8157CD-BC37-47C9-A317-B3AD3097D6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6B8851-2E58-45CA-820B-87F5EA6DCE0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6C6F0B-FF3C-440F-AFA7-47A157682B1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8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DEC30B-45C7-436E-96AB-5191D002B76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5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FB2B03-C716-47FA-B3DE-99D0242DE22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9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1EF4CC-80D5-4C34-9AC0-587CA908979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8D6A54-F75F-4750-9D8F-69F690AF28A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0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77536D-C591-416E-8567-E2271A0A2A3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1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2D83CE-CD46-4D28-8712-9A6804A1689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2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A3E1F3-A499-414F-A71E-1E38B0970B7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4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F1912D-0787-4932-BA56-BDE99426719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2DFF6F-0B1C-4E8E-856C-E42C7F7E0F6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6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79EEEE-61AE-40DD-9E65-F98C6530FA1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D391E-00CE-4123-9CCD-8C30ECFCEC0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62799F-E1F7-4F7B-A0EA-5947F0801C9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2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746802-6D62-4C67-9BD7-63A549AA797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2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1C9410-7413-4222-80F3-8EE60E7853D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3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AD303-9655-4BEC-9A15-F4C756AE8F5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7BB192-EB86-4B31-8076-F1DF11E1D86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5508AD-5531-4E64-BAD8-169B9410FA5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EFA10-D24A-4566-8321-99F39356B9D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7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A79DE8-F23C-4ACC-B6AD-D219D1F5B51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8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9E0948-E1DC-4C1D-9E46-DA9AD19B27B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715721-F568-4164-B94B-842D10910AD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559A2E-9503-4FA4-B94A-4629A6A55F7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2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C8101C-D2DF-4EC7-90EF-B09DA0385CE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3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9DFA03-D9F2-49B6-849A-7C7F20DA2D7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051686-41C5-40F7-8B3B-B2F413CFDD7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6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A9A501-5635-46A0-8795-6A79035D73EB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7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47AAFD-8144-488F-843C-F1DC74DB4CE4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8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5C2977-ACE3-4B3C-87D3-86808D0BC9B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84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A3E062-753D-450A-B86A-B98D7985F0B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5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597412-9CBA-4500-B106-D54F7FFF433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9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E62310-341C-4D8E-B5E5-9F9BF53F47D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0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1F394C-1FBD-49F6-ADE4-85B6F89636A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1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5A1ED9-64FE-4A29-A4E8-AF2192A505C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2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46C3CE-7B91-4243-9B2E-F0C1ECF1C9C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3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56FB47-5484-4371-97EB-72C7D197251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5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555C53-76B7-4ABA-BA20-619D23F9DBD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CEC0D3-C148-4621-9A75-2454D1BA9912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6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1592C4-1171-44E4-B621-8157CD1F669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13C392-363C-4B2B-98FC-F148935F85F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8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5282E4-A2DF-4E42-A148-F6F8267E2F4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13C392-363C-4B2B-98FC-F148935F85F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0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7B615-DD82-4F44-847D-AFC31F578B5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9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8BC036-4514-410C-A0B8-2891764D885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1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A604B3-60CF-485E-8BCE-5285A93DD13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2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2DD28B-0DAB-4FC0-A143-AB5B0EC735D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3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EDBC89-6D47-4467-9F82-2725ACB5023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6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3073C0-C25B-44CE-9E2C-D2A36B2975B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10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82437A-FF7C-452F-854E-00E7827434C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7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87E6A1-2F57-438F-8718-AFD9A5688B6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857B-3C85-4839-AF04-CE45AD2674DF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56F6-56F7-4A02-9FD6-59BD974605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6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55BD-46BA-4B06-9B92-AE8CF2093877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8BF1-0FC7-46F0-AFA3-21E1D66723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3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9DE3-F3BD-40B6-841A-47698706A631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47D0-B22C-4E33-9206-3A6786499D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8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5EAD-0027-4E9A-8998-836DC07AEE22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2450-742D-4D53-A2F5-6A9FF87E2E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57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61A5-6F20-4D4A-A2FC-9863BAC8F90B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0EA4-BD3B-4659-A74A-68C5B9A97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2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6188-C78A-4F86-AEEB-C1F1136C5EDD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8027-313E-4901-89EC-55C47F5081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51C0-AF17-45A0-96B7-A541DD1A959F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15D5-F34D-4553-A745-56335B6BE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9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E940-9E17-4C2D-8DEE-B1FB4980ECF8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F7F6-4F60-4B3E-82C0-9120A552AB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0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CD14-740F-4766-BDF4-D39708D24908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C4FD-AE4B-47F9-A1EB-AFA2B1EAC3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9E62-DE2C-4CC6-BBFA-E68884413240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FA4C-F134-4558-A1C9-06FF4F5665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2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6EC1-3C2E-4087-A9FE-83A2EA103585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B5A9-A13B-4865-A9D5-D1CF02CDBA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0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C31869-DB01-4DDC-B96E-2F1276C87BD9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8256BD-6DFE-46F0-860E-79493A06A5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73.png"/><Relationship Id="rId18" Type="http://schemas.openxmlformats.org/officeDocument/2006/relationships/image" Target="../media/image292.png"/><Relationship Id="rId3" Type="http://schemas.openxmlformats.org/officeDocument/2006/relationships/image" Target="../media/image277.png"/><Relationship Id="rId21" Type="http://schemas.openxmlformats.org/officeDocument/2006/relationships/image" Target="../media/image295.png"/><Relationship Id="rId7" Type="http://schemas.openxmlformats.org/officeDocument/2006/relationships/image" Target="../media/image281.png"/><Relationship Id="rId12" Type="http://schemas.openxmlformats.org/officeDocument/2006/relationships/image" Target="../media/image276.png"/><Relationship Id="rId17" Type="http://schemas.openxmlformats.org/officeDocument/2006/relationships/image" Target="../media/image291.png"/><Relationship Id="rId2" Type="http://schemas.openxmlformats.org/officeDocument/2006/relationships/image" Target="../media/image153.jpg"/><Relationship Id="rId16" Type="http://schemas.openxmlformats.org/officeDocument/2006/relationships/image" Target="../media/image287.png"/><Relationship Id="rId20" Type="http://schemas.openxmlformats.org/officeDocument/2006/relationships/image" Target="../media/image1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11" Type="http://schemas.openxmlformats.org/officeDocument/2006/relationships/image" Target="../media/image285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19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56.jpeg"/><Relationship Id="rId4" Type="http://schemas.openxmlformats.org/officeDocument/2006/relationships/image" Target="../media/image154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57.w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52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67.wmf"/><Relationship Id="rId3" Type="http://schemas.openxmlformats.org/officeDocument/2006/relationships/oleObject" Target="../embeddings/oleObject54.bin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66.wmf"/><Relationship Id="rId5" Type="http://schemas.openxmlformats.org/officeDocument/2006/relationships/image" Target="../media/image168.jpe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63.wmf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59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0.jpe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168.jpeg"/><Relationship Id="rId10" Type="http://schemas.openxmlformats.org/officeDocument/2006/relationships/image" Target="../media/image166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62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71.jpe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8.jpeg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64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7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67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6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80.wmf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26.png"/><Relationship Id="rId39" Type="http://schemas.openxmlformats.org/officeDocument/2006/relationships/image" Target="../media/image24.png"/><Relationship Id="rId3" Type="http://schemas.openxmlformats.org/officeDocument/2006/relationships/image" Target="../media/image18.png"/><Relationship Id="rId34" Type="http://schemas.openxmlformats.org/officeDocument/2006/relationships/image" Target="../media/image18.jpg"/><Relationship Id="rId25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17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37" Type="http://schemas.openxmlformats.org/officeDocument/2006/relationships/image" Target="../media/image22.png"/><Relationship Id="rId40" Type="http://schemas.openxmlformats.org/officeDocument/2006/relationships/image" Target="../media/image35.png"/><Relationship Id="rId28" Type="http://schemas.openxmlformats.org/officeDocument/2006/relationships/image" Target="../media/image28.png"/><Relationship Id="rId36" Type="http://schemas.openxmlformats.org/officeDocument/2006/relationships/image" Target="../media/image21.png"/><Relationship Id="rId19" Type="http://schemas.openxmlformats.org/officeDocument/2006/relationships/image" Target="../media/image19.png"/><Relationship Id="rId31" Type="http://schemas.openxmlformats.org/officeDocument/2006/relationships/image" Target="../media/image3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47.png"/><Relationship Id="rId3" Type="http://schemas.openxmlformats.org/officeDocument/2006/relationships/image" Target="../media/image36.png"/><Relationship Id="rId21" Type="http://schemas.openxmlformats.org/officeDocument/2006/relationships/image" Target="../media/image421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46.png"/><Relationship Id="rId2" Type="http://schemas.openxmlformats.org/officeDocument/2006/relationships/image" Target="../media/image19.jpg"/><Relationship Id="rId16" Type="http://schemas.openxmlformats.org/officeDocument/2006/relationships/image" Target="../media/image8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3.png"/><Relationship Id="rId24" Type="http://schemas.openxmlformats.org/officeDocument/2006/relationships/image" Target="../media/image4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41.png"/><Relationship Id="rId28" Type="http://schemas.openxmlformats.org/officeDocument/2006/relationships/image" Target="../media/image49.png"/><Relationship Id="rId10" Type="http://schemas.openxmlformats.org/officeDocument/2006/relationships/image" Target="../media/image21.jpg"/><Relationship Id="rId19" Type="http://schemas.openxmlformats.org/officeDocument/2006/relationships/image" Target="../media/image91.png"/><Relationship Id="rId4" Type="http://schemas.openxmlformats.org/officeDocument/2006/relationships/image" Target="../media/image37.png"/><Relationship Id="rId9" Type="http://schemas.openxmlformats.org/officeDocument/2006/relationships/image" Target="../media/image20.jpg"/><Relationship Id="rId14" Type="http://schemas.openxmlformats.org/officeDocument/2006/relationships/image" Target="../media/image86.png"/><Relationship Id="rId22" Type="http://schemas.openxmlformats.org/officeDocument/2006/relationships/image" Target="../media/image40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490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10.png"/><Relationship Id="rId25" Type="http://schemas.openxmlformats.org/officeDocument/2006/relationships/image" Target="../media/image58.png"/><Relationship Id="rId2" Type="http://schemas.openxmlformats.org/officeDocument/2006/relationships/image" Target="../media/image22.jpg"/><Relationship Id="rId16" Type="http://schemas.openxmlformats.org/officeDocument/2006/relationships/image" Target="../media/image50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23.jp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4.jp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00.png"/><Relationship Id="rId18" Type="http://schemas.openxmlformats.org/officeDocument/2006/relationships/image" Target="../media/image89.png"/><Relationship Id="rId3" Type="http://schemas.openxmlformats.org/officeDocument/2006/relationships/image" Target="../media/image362.png"/><Relationship Id="rId21" Type="http://schemas.openxmlformats.org/officeDocument/2006/relationships/image" Target="../media/image9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17" Type="http://schemas.openxmlformats.org/officeDocument/2006/relationships/image" Target="../media/image88.png"/><Relationship Id="rId2" Type="http://schemas.openxmlformats.org/officeDocument/2006/relationships/image" Target="../media/image25.jp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620.png"/><Relationship Id="rId5" Type="http://schemas.openxmlformats.org/officeDocument/2006/relationships/image" Target="../media/image82.png"/><Relationship Id="rId15" Type="http://schemas.openxmlformats.org/officeDocument/2006/relationships/image" Target="../media/image860.png"/><Relationship Id="rId23" Type="http://schemas.openxmlformats.org/officeDocument/2006/relationships/image" Target="../media/image67.png"/><Relationship Id="rId10" Type="http://schemas.openxmlformats.org/officeDocument/2006/relationships/image" Target="../media/image360.png"/><Relationship Id="rId19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image" Target="../media/image79.png"/><Relationship Id="rId14" Type="http://schemas.openxmlformats.org/officeDocument/2006/relationships/image" Target="../media/image790.png"/><Relationship Id="rId2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710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95.png"/><Relationship Id="rId25" Type="http://schemas.openxmlformats.org/officeDocument/2006/relationships/image" Target="../media/image117.png"/><Relationship Id="rId2" Type="http://schemas.openxmlformats.org/officeDocument/2006/relationships/image" Target="../media/image26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1.png"/><Relationship Id="rId10" Type="http://schemas.openxmlformats.org/officeDocument/2006/relationships/image" Target="../media/image103.png"/><Relationship Id="rId19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0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159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60.jpg"/><Relationship Id="rId9" Type="http://schemas.openxmlformats.org/officeDocument/2006/relationships/image" Target="../media/image2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78.png"/><Relationship Id="rId26" Type="http://schemas.openxmlformats.org/officeDocument/2006/relationships/image" Target="../media/image201.png"/><Relationship Id="rId3" Type="http://schemas.openxmlformats.org/officeDocument/2006/relationships/image" Target="../media/image177.png"/><Relationship Id="rId21" Type="http://schemas.openxmlformats.org/officeDocument/2006/relationships/image" Target="../media/image195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0.png"/><Relationship Id="rId2" Type="http://schemas.openxmlformats.org/officeDocument/2006/relationships/image" Target="../media/image66.jpg"/><Relationship Id="rId16" Type="http://schemas.openxmlformats.org/officeDocument/2006/relationships/image" Target="../media/image191.png"/><Relationship Id="rId20" Type="http://schemas.openxmlformats.org/officeDocument/2006/relationships/image" Target="../media/image193.png"/><Relationship Id="rId29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28" Type="http://schemas.openxmlformats.org/officeDocument/2006/relationships/image" Target="../media/image202.png"/><Relationship Id="rId10" Type="http://schemas.openxmlformats.org/officeDocument/2006/relationships/image" Target="../media/image185.png"/><Relationship Id="rId19" Type="http://schemas.openxmlformats.org/officeDocument/2006/relationships/image" Target="../media/image194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Relationship Id="rId27" Type="http://schemas.openxmlformats.org/officeDocument/2006/relationships/image" Target="../media/image1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110.png"/><Relationship Id="rId7" Type="http://schemas.openxmlformats.org/officeDocument/2006/relationships/image" Target="../media/image94.png"/><Relationship Id="rId12" Type="http://schemas.openxmlformats.org/officeDocument/2006/relationships/image" Target="../media/image214.png"/><Relationship Id="rId17" Type="http://schemas.openxmlformats.org/officeDocument/2006/relationships/image" Target="../media/image220.png"/><Relationship Id="rId2" Type="http://schemas.openxmlformats.org/officeDocument/2006/relationships/image" Target="../media/image81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8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37.png"/><Relationship Id="rId21" Type="http://schemas.openxmlformats.org/officeDocument/2006/relationships/image" Target="../media/image150.png"/><Relationship Id="rId7" Type="http://schemas.openxmlformats.org/officeDocument/2006/relationships/image" Target="../media/image142.png"/><Relationship Id="rId12" Type="http://schemas.openxmlformats.org/officeDocument/2006/relationships/image" Target="../media/image141.png"/><Relationship Id="rId17" Type="http://schemas.openxmlformats.org/officeDocument/2006/relationships/image" Target="../media/image152.png"/><Relationship Id="rId2" Type="http://schemas.openxmlformats.org/officeDocument/2006/relationships/image" Target="../media/image97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6.png"/><Relationship Id="rId24" Type="http://schemas.openxmlformats.org/officeDocument/2006/relationships/image" Target="../media/image156.png"/><Relationship Id="rId5" Type="http://schemas.openxmlformats.org/officeDocument/2006/relationships/image" Target="../media/image139.png"/><Relationship Id="rId15" Type="http://schemas.openxmlformats.org/officeDocument/2006/relationships/image" Target="../media/image147.png"/><Relationship Id="rId23" Type="http://schemas.openxmlformats.org/officeDocument/2006/relationships/image" Target="../media/image158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8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490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10.png"/><Relationship Id="rId25" Type="http://schemas.openxmlformats.org/officeDocument/2006/relationships/image" Target="../media/image58.png"/><Relationship Id="rId2" Type="http://schemas.openxmlformats.org/officeDocument/2006/relationships/image" Target="../media/image22.jpg"/><Relationship Id="rId16" Type="http://schemas.openxmlformats.org/officeDocument/2006/relationships/image" Target="../media/image50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3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04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118.jp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25.png"/><Relationship Id="rId5" Type="http://schemas.openxmlformats.org/officeDocument/2006/relationships/image" Target="../media/image208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05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26.png"/><Relationship Id="rId39" Type="http://schemas.openxmlformats.org/officeDocument/2006/relationships/image" Target="../media/image24.png"/><Relationship Id="rId3" Type="http://schemas.openxmlformats.org/officeDocument/2006/relationships/image" Target="../media/image18.png"/><Relationship Id="rId34" Type="http://schemas.openxmlformats.org/officeDocument/2006/relationships/image" Target="../media/image18.jpg"/><Relationship Id="rId25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17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37" Type="http://schemas.openxmlformats.org/officeDocument/2006/relationships/image" Target="../media/image22.png"/><Relationship Id="rId40" Type="http://schemas.openxmlformats.org/officeDocument/2006/relationships/image" Target="../media/image35.png"/><Relationship Id="rId28" Type="http://schemas.openxmlformats.org/officeDocument/2006/relationships/image" Target="../media/image28.png"/><Relationship Id="rId36" Type="http://schemas.openxmlformats.org/officeDocument/2006/relationships/image" Target="../media/image21.png"/><Relationship Id="rId19" Type="http://schemas.openxmlformats.org/officeDocument/2006/relationships/image" Target="../media/image19.png"/><Relationship Id="rId31" Type="http://schemas.openxmlformats.org/officeDocument/2006/relationships/image" Target="../media/image3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490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10.png"/><Relationship Id="rId25" Type="http://schemas.openxmlformats.org/officeDocument/2006/relationships/image" Target="../media/image58.png"/><Relationship Id="rId2" Type="http://schemas.openxmlformats.org/officeDocument/2006/relationships/image" Target="../media/image22.jpg"/><Relationship Id="rId16" Type="http://schemas.openxmlformats.org/officeDocument/2006/relationships/image" Target="../media/image50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23.jpg"/><Relationship Id="rId9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4.jp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410.png"/><Relationship Id="rId7" Type="http://schemas.openxmlformats.org/officeDocument/2006/relationships/image" Target="../media/image24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3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40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4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45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4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2.png"/><Relationship Id="rId3" Type="http://schemas.openxmlformats.org/officeDocument/2006/relationships/image" Target="../media/image262.png"/><Relationship Id="rId7" Type="http://schemas.openxmlformats.org/officeDocument/2006/relationships/image" Target="../media/image267.png"/><Relationship Id="rId12" Type="http://schemas.openxmlformats.org/officeDocument/2006/relationships/image" Target="../media/image1550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71.png"/><Relationship Id="rId5" Type="http://schemas.openxmlformats.org/officeDocument/2006/relationships/image" Target="../media/image264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3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295400"/>
            <a:ext cx="8748712" cy="611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0" y="319088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kumimoji="0" lang="en-US" altLang="zh-TW" sz="4300" b="1" u="sng">
                <a:latin typeface="Times New Roman" pitchFamily="18" charset="0"/>
                <a:cs typeface="Times New Roman" pitchFamily="18" charset="0"/>
              </a:rPr>
              <a:t>7.0 Sampling </a:t>
            </a:r>
          </a:p>
          <a:p>
            <a:pPr lvl="3" eaLnBrk="1" hangingPunct="1">
              <a:spcBef>
                <a:spcPts val="600"/>
              </a:spcBef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7.1 The Sampling Theorem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132856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A link between Continuous-time/Discrete-time Systems</a:t>
            </a:r>
          </a:p>
        </p:txBody>
      </p:sp>
      <p:grpSp>
        <p:nvGrpSpPr>
          <p:cNvPr id="2053" name="群組 19"/>
          <p:cNvGrpSpPr>
            <a:grpSpLocks/>
          </p:cNvGrpSpPr>
          <p:nvPr/>
        </p:nvGrpSpPr>
        <p:grpSpPr bwMode="auto">
          <a:xfrm>
            <a:off x="747713" y="2780928"/>
            <a:ext cx="7599362" cy="1265237"/>
            <a:chOff x="604979" y="2524795"/>
            <a:chExt cx="7598955" cy="1264245"/>
          </a:xfrm>
        </p:grpSpPr>
        <p:sp>
          <p:nvSpPr>
            <p:cNvPr id="2055" name="Rectangle 37"/>
            <p:cNvSpPr>
              <a:spLocks noChangeArrowheads="1"/>
            </p:cNvSpPr>
            <p:nvPr/>
          </p:nvSpPr>
          <p:spPr bwMode="auto">
            <a:xfrm>
              <a:off x="1548172" y="2756571"/>
              <a:ext cx="1007604" cy="6085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/>
            </a:p>
          </p:txBody>
        </p:sp>
        <p:sp>
          <p:nvSpPr>
            <p:cNvPr id="2056" name="Line 38"/>
            <p:cNvSpPr>
              <a:spLocks noChangeShapeType="1"/>
            </p:cNvSpPr>
            <p:nvPr/>
          </p:nvSpPr>
          <p:spPr bwMode="auto">
            <a:xfrm>
              <a:off x="604979" y="3060837"/>
              <a:ext cx="922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7" name="Line 39"/>
            <p:cNvSpPr>
              <a:spLocks noChangeShapeType="1"/>
            </p:cNvSpPr>
            <p:nvPr/>
          </p:nvSpPr>
          <p:spPr bwMode="auto">
            <a:xfrm>
              <a:off x="2545143" y="3060837"/>
              <a:ext cx="10142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8" name="文字方塊 6"/>
            <p:cNvSpPr txBox="1">
              <a:spLocks noChangeArrowheads="1"/>
            </p:cNvSpPr>
            <p:nvPr/>
          </p:nvSpPr>
          <p:spPr bwMode="auto">
            <a:xfrm>
              <a:off x="810216" y="263807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9" name="文字方塊 10"/>
            <p:cNvSpPr txBox="1">
              <a:spLocks noChangeArrowheads="1"/>
            </p:cNvSpPr>
            <p:nvPr/>
          </p:nvSpPr>
          <p:spPr bwMode="auto">
            <a:xfrm>
              <a:off x="2754432" y="263807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0" name="文字方塊 11"/>
            <p:cNvSpPr txBox="1">
              <a:spLocks noChangeArrowheads="1"/>
            </p:cNvSpPr>
            <p:nvPr/>
          </p:nvSpPr>
          <p:spPr bwMode="auto">
            <a:xfrm>
              <a:off x="1763688" y="335815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Rectangle 37"/>
            <p:cNvSpPr>
              <a:spLocks noChangeArrowheads="1"/>
            </p:cNvSpPr>
            <p:nvPr/>
          </p:nvSpPr>
          <p:spPr bwMode="auto">
            <a:xfrm>
              <a:off x="6192741" y="2755410"/>
              <a:ext cx="1007604" cy="6085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/>
            </a:p>
          </p:txBody>
        </p:sp>
        <p:sp>
          <p:nvSpPr>
            <p:cNvPr id="2062" name="Line 38"/>
            <p:cNvSpPr>
              <a:spLocks noChangeShapeType="1"/>
            </p:cNvSpPr>
            <p:nvPr/>
          </p:nvSpPr>
          <p:spPr bwMode="auto">
            <a:xfrm>
              <a:off x="5249548" y="3059676"/>
              <a:ext cx="922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3" name="Line 39"/>
            <p:cNvSpPr>
              <a:spLocks noChangeShapeType="1"/>
            </p:cNvSpPr>
            <p:nvPr/>
          </p:nvSpPr>
          <p:spPr bwMode="auto">
            <a:xfrm>
              <a:off x="7189712" y="3059676"/>
              <a:ext cx="10142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4" name="文字方塊 15"/>
            <p:cNvSpPr txBox="1">
              <a:spLocks noChangeArrowheads="1"/>
            </p:cNvSpPr>
            <p:nvPr/>
          </p:nvSpPr>
          <p:spPr bwMode="auto">
            <a:xfrm>
              <a:off x="5395987" y="2636912"/>
              <a:ext cx="655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文字方塊 16"/>
            <p:cNvSpPr txBox="1">
              <a:spLocks noChangeArrowheads="1"/>
            </p:cNvSpPr>
            <p:nvPr/>
          </p:nvSpPr>
          <p:spPr bwMode="auto">
            <a:xfrm>
              <a:off x="7399001" y="2636912"/>
              <a:ext cx="63991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文字方塊 17"/>
            <p:cNvSpPr txBox="1">
              <a:spLocks noChangeArrowheads="1"/>
            </p:cNvSpPr>
            <p:nvPr/>
          </p:nvSpPr>
          <p:spPr bwMode="auto">
            <a:xfrm>
              <a:off x="6383166" y="3356992"/>
              <a:ext cx="655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Rectangle 37"/>
            <p:cNvSpPr>
              <a:spLocks noChangeArrowheads="1"/>
            </p:cNvSpPr>
            <p:nvPr/>
          </p:nvSpPr>
          <p:spPr bwMode="auto">
            <a:xfrm>
              <a:off x="3616861" y="2524795"/>
              <a:ext cx="1622755" cy="10780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Sampling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0" y="4077072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]=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nT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 : sampling period</a:t>
            </a:r>
            <a:endParaRPr kumimoji="0" lang="en-US" altLang="zh-TW" sz="26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539552" y="4567713"/>
            <a:ext cx="8037576" cy="2284531"/>
            <a:chOff x="1259632" y="4876476"/>
            <a:chExt cx="6697980" cy="190377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22" name="文字方塊 15"/>
            <p:cNvSpPr txBox="1">
              <a:spLocks noChangeArrowheads="1"/>
            </p:cNvSpPr>
            <p:nvPr/>
          </p:nvSpPr>
          <p:spPr bwMode="auto">
            <a:xfrm>
              <a:off x="3275856" y="547282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6"/>
            <p:cNvSpPr txBox="1">
              <a:spLocks noChangeArrowheads="1"/>
            </p:cNvSpPr>
            <p:nvPr/>
          </p:nvSpPr>
          <p:spPr bwMode="auto">
            <a:xfrm>
              <a:off x="1619672" y="5472823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16"/>
            <p:cNvSpPr txBox="1">
              <a:spLocks noChangeArrowheads="1"/>
            </p:cNvSpPr>
            <p:nvPr/>
          </p:nvSpPr>
          <p:spPr bwMode="auto">
            <a:xfrm>
              <a:off x="5215375" y="5472823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10"/>
            <p:cNvSpPr txBox="1">
              <a:spLocks noChangeArrowheads="1"/>
            </p:cNvSpPr>
            <p:nvPr/>
          </p:nvSpPr>
          <p:spPr bwMode="auto">
            <a:xfrm>
              <a:off x="7266901" y="5471375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11"/>
            <p:cNvSpPr txBox="1">
              <a:spLocks noChangeArrowheads="1"/>
            </p:cNvSpPr>
            <p:nvPr/>
          </p:nvSpPr>
          <p:spPr bwMode="auto">
            <a:xfrm>
              <a:off x="4291969" y="4876476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11843" y="5610446"/>
              <a:ext cx="1083245" cy="35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(1/2)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物件 3"/>
          <p:cNvGraphicFramePr>
            <a:graphicFrameLocks noChangeAspect="1"/>
          </p:cNvGraphicFramePr>
          <p:nvPr/>
        </p:nvGraphicFramePr>
        <p:xfrm>
          <a:off x="1406525" y="1630363"/>
          <a:ext cx="33559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8" name="方程式" r:id="rId4" imgW="1409088" imgH="253890" progId="Equation.3">
                  <p:embed/>
                </p:oleObj>
              </mc:Choice>
              <mc:Fallback>
                <p:oleObj name="方程式" r:id="rId4" imgW="1409088" imgH="25389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630363"/>
                        <a:ext cx="33559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2251075"/>
            <a:ext cx="9144000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uniquely specified by its samples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nT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=0,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1, 2……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precisely reconstructed by an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 with Gain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and cutoff frequency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c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M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applied on the impulse train of sample values 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graphicFrame>
        <p:nvGraphicFramePr>
          <p:cNvPr id="13318" name="物件 1"/>
          <p:cNvGraphicFramePr>
            <a:graphicFrameLocks noChangeAspect="1"/>
          </p:cNvGraphicFramePr>
          <p:nvPr/>
        </p:nvGraphicFramePr>
        <p:xfrm>
          <a:off x="1460500" y="3352800"/>
          <a:ext cx="48085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9" name="方程式" r:id="rId6" imgW="2019300" imgH="381000" progId="Equation.3">
                  <p:embed/>
                </p:oleObj>
              </mc:Choice>
              <mc:Fallback>
                <p:oleObj name="方程式" r:id="rId6" imgW="2019300" imgH="3810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52800"/>
                        <a:ext cx="48085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0" y="59912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7.4, p.519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1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Decimation/Interpolation</a:t>
            </a:r>
            <a:endParaRPr lang="en-US" altLang="zh-TW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261147" cy="4349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95736" y="2492896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92896"/>
                <a:ext cx="44307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35696" y="4221088"/>
                <a:ext cx="1361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1361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91580" y="3476476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344930" y="32129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0" y="3212976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7544" y="231926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19263"/>
                <a:ext cx="864096" cy="461665"/>
              </a:xfrm>
              <a:prstGeom prst="rect">
                <a:avLst/>
              </a:prstGeom>
              <a:blipFill>
                <a:blip r:embed="rId6"/>
                <a:stretch>
                  <a:fillRect l="-2128" r="-3262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581716" y="5548704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8856" y="5036036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7240" y="4243948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4515232" y="3035052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28376" y="2390408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346896" y="400622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896" y="4006225"/>
                <a:ext cx="46019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316416" y="21404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140476"/>
                <a:ext cx="46019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16416" y="4797152"/>
                <a:ext cx="5266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797152"/>
                <a:ext cx="52661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316416" y="5271591"/>
                <a:ext cx="4411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5271591"/>
                <a:ext cx="44114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16416" y="2780928"/>
                <a:ext cx="4411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780928"/>
                <a:ext cx="44114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644008" y="1196752"/>
                <a:ext cx="2088233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𝑋</m:t>
                    </m:r>
                    <m:r>
                      <a:rPr lang="en-US" altLang="zh-TW" sz="240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𝑗</m:t>
                    </m:r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196752"/>
                <a:ext cx="2088233" cy="473591"/>
              </a:xfrm>
              <a:prstGeom prst="rect">
                <a:avLst/>
              </a:prstGeom>
              <a:blipFill rotWithShape="1">
                <a:blip r:embed="rId12"/>
                <a:stretch>
                  <a:fillRect l="-877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499992" y="3239838"/>
                <a:ext cx="2412996" cy="51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(</m:t>
                    </m:r>
                    <m:r>
                      <a:rPr lang="en-US" altLang="zh-TW" sz="2200" i="1">
                        <a:latin typeface="Cambria Math"/>
                      </a:rPr>
                      <m:t>𝑗</m:t>
                    </m:r>
                    <m:r>
                      <a:rPr lang="zh-TW" altLang="en-US" sz="2200" i="1">
                        <a:latin typeface="Cambria Math"/>
                      </a:rPr>
                      <m:t>𝜔</m:t>
                    </m:r>
                    <m:r>
                      <a:rPr lang="en-US" altLang="zh-TW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sz="2200" b="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39838"/>
                <a:ext cx="2412996" cy="511102"/>
              </a:xfrm>
              <a:prstGeom prst="rect">
                <a:avLst/>
              </a:prstGeom>
              <a:blipFill rotWithShape="1">
                <a:blip r:embed="rId13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17000" y="3019812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000" y="3019812"/>
                <a:ext cx="577081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12988" y="2385452"/>
                <a:ext cx="508088" cy="48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988" y="2385452"/>
                <a:ext cx="508088" cy="488019"/>
              </a:xfrm>
              <a:prstGeom prst="rect">
                <a:avLst/>
              </a:prstGeom>
              <a:blipFill rotWithShape="1">
                <a:blip r:embed="rId1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236296" y="3281556"/>
                <a:ext cx="1224136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281556"/>
                <a:ext cx="1224136" cy="441916"/>
              </a:xfrm>
              <a:prstGeom prst="rect">
                <a:avLst/>
              </a:prstGeom>
              <a:blipFill rotWithShape="1">
                <a:blip r:embed="rId16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721732" y="499450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732" y="4994508"/>
                <a:ext cx="57708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216914" y="5519896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14" y="5519896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133808" y="5085184"/>
                <a:ext cx="12304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08" y="5085184"/>
                <a:ext cx="1230401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5941" t="-8451" r="-2970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141428" y="4531980"/>
                <a:ext cx="1233799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b="0" dirty="0" smtClean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28" y="4531980"/>
                <a:ext cx="1233799" cy="456985"/>
              </a:xfrm>
              <a:prstGeom prst="rect">
                <a:avLst/>
              </a:prstGeom>
              <a:blipFill rotWithShape="1">
                <a:blip r:embed="rId20"/>
                <a:stretch>
                  <a:fillRect l="-5911" t="-6667" r="-2463"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786725" y="4404001"/>
                <a:ext cx="1015406" cy="547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25" y="4404001"/>
                <a:ext cx="1015406" cy="54752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26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sp>
        <p:nvSpPr>
          <p:cNvPr id="112644" name="文字方塊 2"/>
          <p:cNvSpPr txBox="1">
            <a:spLocks noChangeArrowheads="1"/>
          </p:cNvSpPr>
          <p:nvPr/>
        </p:nvSpPr>
        <p:spPr bwMode="auto">
          <a:xfrm>
            <a:off x="611188" y="2420938"/>
            <a:ext cx="51133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sampling 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]  without aliasing</a:t>
            </a:r>
          </a:p>
        </p:txBody>
      </p:sp>
      <p:graphicFrame>
        <p:nvGraphicFramePr>
          <p:cNvPr id="112645" name="物件 2"/>
          <p:cNvGraphicFramePr>
            <a:graphicFrameLocks noChangeAspect="1"/>
          </p:cNvGraphicFramePr>
          <p:nvPr/>
        </p:nvGraphicFramePr>
        <p:xfrm>
          <a:off x="539750" y="1673225"/>
          <a:ext cx="6781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6" name="方程式" r:id="rId3" imgW="2895600" imgH="342900" progId="Equation.3">
                  <p:embed/>
                </p:oleObj>
              </mc:Choice>
              <mc:Fallback>
                <p:oleObj name="方程式" r:id="rId3" imgW="28956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73225"/>
                        <a:ext cx="67818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6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16013" y="4852988"/>
            <a:ext cx="69850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47" name="物件 1"/>
          <p:cNvGraphicFramePr>
            <a:graphicFrameLocks noChangeAspect="1"/>
          </p:cNvGraphicFramePr>
          <p:nvPr/>
        </p:nvGraphicFramePr>
        <p:xfrm>
          <a:off x="684213" y="3132138"/>
          <a:ext cx="5688012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7" name="方程式" r:id="rId6" imgW="2463800" imgH="812800" progId="Equation.3">
                  <p:embed/>
                </p:oleObj>
              </mc:Choice>
              <mc:Fallback>
                <p:oleObj name="方程式" r:id="rId6" imgW="2463800" imgH="812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32138"/>
                        <a:ext cx="5688012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366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sp>
        <p:nvSpPr>
          <p:cNvPr id="113668" name="文字方塊 2"/>
          <p:cNvSpPr txBox="1">
            <a:spLocks noChangeArrowheads="1"/>
          </p:cNvSpPr>
          <p:nvPr/>
        </p:nvSpPr>
        <p:spPr bwMode="auto">
          <a:xfrm>
            <a:off x="409575" y="2587625"/>
            <a:ext cx="83518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maximum possible downsampling: using full band [-</a:t>
            </a:r>
            <a:r>
              <a:rPr lang="el-GR" altLang="zh-TW" sz="28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8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graphicFrame>
        <p:nvGraphicFramePr>
          <p:cNvPr id="113669" name="物件 2"/>
          <p:cNvGraphicFramePr>
            <a:graphicFrameLocks noChangeAspect="1"/>
          </p:cNvGraphicFramePr>
          <p:nvPr/>
        </p:nvGraphicFramePr>
        <p:xfrm>
          <a:off x="539750" y="1741488"/>
          <a:ext cx="67818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2" name="方程式" r:id="rId3" imgW="2895600" imgH="342900" progId="Equation.3">
                  <p:embed/>
                </p:oleObj>
              </mc:Choice>
              <mc:Fallback>
                <p:oleObj name="方程式" r:id="rId3" imgW="28956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41488"/>
                        <a:ext cx="67818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物件 1"/>
          <p:cNvGraphicFramePr>
            <a:graphicFrameLocks noChangeAspect="1"/>
          </p:cNvGraphicFramePr>
          <p:nvPr/>
        </p:nvGraphicFramePr>
        <p:xfrm>
          <a:off x="611188" y="3357563"/>
          <a:ext cx="71834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3" name="方程式" r:id="rId5" imgW="3111500" imgH="533400" progId="Equation.3">
                  <p:embed/>
                </p:oleObj>
              </mc:Choice>
              <mc:Fallback>
                <p:oleObj name="方程式" r:id="rId5" imgW="3111500" imgH="53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71834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文字方塊 2"/>
          <p:cNvSpPr txBox="1">
            <a:spLocks noChangeArrowheads="1"/>
          </p:cNvSpPr>
          <p:nvPr/>
        </p:nvSpPr>
        <p:spPr bwMode="auto">
          <a:xfrm>
            <a:off x="419100" y="3959225"/>
            <a:ext cx="8509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090613" y="3851275"/>
            <a:ext cx="0" cy="36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084263" y="4213225"/>
            <a:ext cx="368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469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pic>
        <p:nvPicPr>
          <p:cNvPr id="11469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81138"/>
            <a:ext cx="3700463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7.6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p.557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pic>
        <p:nvPicPr>
          <p:cNvPr id="11571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4102100" y="206375"/>
            <a:ext cx="3192463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6" name="物件 1"/>
          <p:cNvGraphicFramePr>
            <a:graphicFrameLocks noChangeAspect="1"/>
          </p:cNvGraphicFramePr>
          <p:nvPr/>
        </p:nvGraphicFramePr>
        <p:xfrm>
          <a:off x="452438" y="992188"/>
          <a:ext cx="318293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6" name="方程式" r:id="rId4" imgW="1358310" imgH="672808" progId="Equation.3">
                  <p:embed/>
                </p:oleObj>
              </mc:Choice>
              <mc:Fallback>
                <p:oleObj name="方程式" r:id="rId4" imgW="1358310" imgH="672808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992188"/>
                        <a:ext cx="3182937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物件 3"/>
          <p:cNvGraphicFramePr>
            <a:graphicFrameLocks noChangeAspect="1"/>
          </p:cNvGraphicFramePr>
          <p:nvPr/>
        </p:nvGraphicFramePr>
        <p:xfrm>
          <a:off x="611188" y="5113338"/>
          <a:ext cx="7883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7" name="方程式" r:id="rId6" imgW="3365500" imgH="736600" progId="Equation.3">
                  <p:embed/>
                </p:oleObj>
              </mc:Choice>
              <mc:Fallback>
                <p:oleObj name="方程式" r:id="rId6" imgW="3365500" imgH="736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13338"/>
                        <a:ext cx="7883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graphicFrame>
        <p:nvGraphicFramePr>
          <p:cNvPr id="116739" name="物件 1"/>
          <p:cNvGraphicFramePr>
            <a:graphicFrameLocks noChangeAspect="1"/>
          </p:cNvGraphicFramePr>
          <p:nvPr/>
        </p:nvGraphicFramePr>
        <p:xfrm>
          <a:off x="395288" y="981075"/>
          <a:ext cx="4460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1" name="方程式" r:id="rId3" imgW="190417" imgH="406224" progId="Equation.3">
                  <p:embed/>
                </p:oleObj>
              </mc:Choice>
              <mc:Fallback>
                <p:oleObj name="方程式" r:id="rId3" imgW="190417" imgH="406224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44608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文字方塊 2"/>
          <p:cNvSpPr txBox="1">
            <a:spLocks noChangeArrowheads="1"/>
          </p:cNvSpPr>
          <p:nvPr/>
        </p:nvSpPr>
        <p:spPr bwMode="auto">
          <a:xfrm>
            <a:off x="900113" y="908050"/>
            <a:ext cx="6551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sp>
        <p:nvSpPr>
          <p:cNvPr id="116741" name="文字方塊 2"/>
          <p:cNvSpPr txBox="1">
            <a:spLocks noChangeArrowheads="1"/>
          </p:cNvSpPr>
          <p:nvPr/>
        </p:nvSpPr>
        <p:spPr bwMode="auto">
          <a:xfrm>
            <a:off x="900113" y="139382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pic>
        <p:nvPicPr>
          <p:cNvPr id="116742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2796381" y="181769"/>
            <a:ext cx="3405188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文字方塊 2"/>
          <p:cNvSpPr txBox="1">
            <a:spLocks noChangeArrowheads="1"/>
          </p:cNvSpPr>
          <p:nvPr/>
        </p:nvSpPr>
        <p:spPr bwMode="auto">
          <a:xfrm>
            <a:off x="468313" y="5354638"/>
            <a:ext cx="7199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Which of (a)(b) corresponds to low-pass filtering</a:t>
            </a:r>
          </a:p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with                  ?</a:t>
            </a:r>
          </a:p>
        </p:txBody>
      </p:sp>
      <p:graphicFrame>
        <p:nvGraphicFramePr>
          <p:cNvPr id="116744" name="物件 3"/>
          <p:cNvGraphicFramePr>
            <a:graphicFrameLocks noChangeAspect="1"/>
          </p:cNvGraphicFramePr>
          <p:nvPr/>
        </p:nvGraphicFramePr>
        <p:xfrm>
          <a:off x="1331913" y="5773738"/>
          <a:ext cx="1457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2" name="方程式" r:id="rId6" imgW="622030" imgH="228501" progId="Equation.3">
                  <p:embed/>
                </p:oleObj>
              </mc:Choice>
              <mc:Fallback>
                <p:oleObj name="方程式" r:id="rId6" imgW="622030" imgH="228501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73738"/>
                        <a:ext cx="14573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物件 7"/>
          <p:cNvGraphicFramePr>
            <a:graphicFrameLocks noChangeAspect="1"/>
          </p:cNvGraphicFramePr>
          <p:nvPr/>
        </p:nvGraphicFramePr>
        <p:xfrm>
          <a:off x="3419475" y="2133600"/>
          <a:ext cx="403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3" name="方程式" r:id="rId8" imgW="317087" imgH="215619" progId="Equation.3">
                  <p:embed/>
                </p:oleObj>
              </mc:Choice>
              <mc:Fallback>
                <p:oleObj name="方程式" r:id="rId8" imgW="317087" imgH="21561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33600"/>
                        <a:ext cx="403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物件 10"/>
          <p:cNvGraphicFramePr>
            <a:graphicFrameLocks noChangeAspect="1"/>
          </p:cNvGraphicFramePr>
          <p:nvPr/>
        </p:nvGraphicFramePr>
        <p:xfrm>
          <a:off x="5132388" y="2133600"/>
          <a:ext cx="4365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4" name="方程式" r:id="rId10" imgW="342603" imgH="215713" progId="Equation.3">
                  <p:embed/>
                </p:oleObj>
              </mc:Choice>
              <mc:Fallback>
                <p:oleObj name="方程式" r:id="rId10" imgW="342603" imgH="215713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133600"/>
                        <a:ext cx="43656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7" name="物件 11"/>
          <p:cNvGraphicFramePr>
            <a:graphicFrameLocks noChangeAspect="1"/>
          </p:cNvGraphicFramePr>
          <p:nvPr/>
        </p:nvGraphicFramePr>
        <p:xfrm>
          <a:off x="6519863" y="2125663"/>
          <a:ext cx="4206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5" name="方程式" r:id="rId12" imgW="330200" imgH="228600" progId="Equation.3">
                  <p:embed/>
                </p:oleObj>
              </mc:Choice>
              <mc:Fallback>
                <p:oleObj name="方程式" r:id="rId12" imgW="3302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2125663"/>
                        <a:ext cx="42068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8" name="物件 12"/>
          <p:cNvGraphicFramePr>
            <a:graphicFrameLocks noChangeAspect="1"/>
          </p:cNvGraphicFramePr>
          <p:nvPr/>
        </p:nvGraphicFramePr>
        <p:xfrm>
          <a:off x="2627313" y="3732213"/>
          <a:ext cx="403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6" name="方程式" r:id="rId14" imgW="317087" imgH="215619" progId="Equation.3">
                  <p:embed/>
                </p:oleObj>
              </mc:Choice>
              <mc:Fallback>
                <p:oleObj name="方程式" r:id="rId14" imgW="317087" imgH="21561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32213"/>
                        <a:ext cx="403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7765" name="文字方塊 2"/>
          <p:cNvSpPr txBox="1">
            <a:spLocks noChangeArrowheads="1"/>
          </p:cNvSpPr>
          <p:nvPr/>
        </p:nvSpPr>
        <p:spPr bwMode="auto">
          <a:xfrm>
            <a:off x="250825" y="1754188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78685"/>
              </p:ext>
            </p:extLst>
          </p:nvPr>
        </p:nvGraphicFramePr>
        <p:xfrm>
          <a:off x="2043002" y="4558268"/>
          <a:ext cx="2856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4" name="方程式" r:id="rId3" imgW="190440" imgH="482400" progId="Equation.3">
                  <p:embed/>
                </p:oleObj>
              </mc:Choice>
              <mc:Fallback>
                <p:oleObj name="方程式" r:id="rId3" imgW="19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002" y="4558268"/>
                        <a:ext cx="28566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2306166" y="4437112"/>
            <a:ext cx="4464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pic>
        <p:nvPicPr>
          <p:cNvPr id="13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56533" b="12958"/>
          <a:stretch/>
        </p:blipFill>
        <p:spPr bwMode="auto">
          <a:xfrm rot="5340000">
            <a:off x="4171250" y="2667635"/>
            <a:ext cx="1234736" cy="69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306166" y="4922887"/>
            <a:ext cx="572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01625" y="1124744"/>
            <a:ext cx="8699500" cy="3220745"/>
            <a:chOff x="301625" y="1590675"/>
            <a:chExt cx="8699500" cy="3220745"/>
          </a:xfrm>
        </p:grpSpPr>
        <p:grpSp>
          <p:nvGrpSpPr>
            <p:cNvPr id="14" name="群組 13"/>
            <p:cNvGrpSpPr/>
            <p:nvPr/>
          </p:nvGrpSpPr>
          <p:grpSpPr>
            <a:xfrm>
              <a:off x="301625" y="1628800"/>
              <a:ext cx="8699500" cy="3182620"/>
              <a:chOff x="301625" y="1797050"/>
              <a:chExt cx="8699500" cy="3978275"/>
            </a:xfrm>
          </p:grpSpPr>
          <p:pic>
            <p:nvPicPr>
              <p:cNvPr id="117764" name="圖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25" y="1797050"/>
                <a:ext cx="8699500" cy="397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直線單箭頭接點 2"/>
              <p:cNvCxnSpPr/>
              <p:nvPr/>
            </p:nvCxnSpPr>
            <p:spPr>
              <a:xfrm>
                <a:off x="6156176" y="2852936"/>
                <a:ext cx="216024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單箭頭接點 4"/>
              <p:cNvCxnSpPr/>
              <p:nvPr/>
            </p:nvCxnSpPr>
            <p:spPr>
              <a:xfrm>
                <a:off x="6499282" y="2869870"/>
                <a:ext cx="504056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單箭頭接點 6"/>
              <p:cNvCxnSpPr/>
              <p:nvPr/>
            </p:nvCxnSpPr>
            <p:spPr>
              <a:xfrm>
                <a:off x="6837734" y="2869870"/>
                <a:ext cx="792088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矩形 1"/>
            <p:cNvSpPr/>
            <p:nvPr/>
          </p:nvSpPr>
          <p:spPr>
            <a:xfrm>
              <a:off x="611560" y="1590675"/>
              <a:ext cx="576064" cy="254149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117763" name="文字方塊 2"/>
          <p:cNvSpPr txBox="1">
            <a:spLocks noChangeArrowheads="1"/>
          </p:cNvSpPr>
          <p:nvPr/>
        </p:nvSpPr>
        <p:spPr bwMode="auto">
          <a:xfrm>
            <a:off x="269875" y="1066800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(a) yes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62885"/>
              </p:ext>
            </p:extLst>
          </p:nvPr>
        </p:nvGraphicFramePr>
        <p:xfrm>
          <a:off x="3373754" y="5596284"/>
          <a:ext cx="443922" cy="3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5" name="方程式" r:id="rId7" imgW="317087" imgH="215619" progId="Equation.3">
                  <p:embed/>
                </p:oleObj>
              </mc:Choice>
              <mc:Fallback>
                <p:oleObj name="方程式" r:id="rId7" imgW="317087" imgH="21561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754" y="5596284"/>
                        <a:ext cx="443922" cy="30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833125"/>
              </p:ext>
            </p:extLst>
          </p:nvPr>
        </p:nvGraphicFramePr>
        <p:xfrm>
          <a:off x="5652120" y="5596284"/>
          <a:ext cx="47964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6" name="方程式" r:id="rId9" imgW="342603" imgH="215713" progId="Equation.3">
                  <p:embed/>
                </p:oleObj>
              </mc:Choice>
              <mc:Fallback>
                <p:oleObj name="方程式" r:id="rId9" imgW="342603" imgH="215713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96284"/>
                        <a:ext cx="479644" cy="30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75413"/>
              </p:ext>
            </p:extLst>
          </p:nvPr>
        </p:nvGraphicFramePr>
        <p:xfrm>
          <a:off x="7489968" y="5588346"/>
          <a:ext cx="46228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7" name="方程式" r:id="rId11" imgW="330200" imgH="228600" progId="Equation.3">
                  <p:embed/>
                </p:oleObj>
              </mc:Choice>
              <mc:Fallback>
                <p:oleObj name="方程式" r:id="rId11" imgW="3302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968" y="5588346"/>
                        <a:ext cx="462280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8787" name="文字方塊 2"/>
          <p:cNvSpPr txBox="1">
            <a:spLocks noChangeArrowheads="1"/>
          </p:cNvSpPr>
          <p:nvPr/>
        </p:nvSpPr>
        <p:spPr bwMode="auto">
          <a:xfrm>
            <a:off x="269875" y="1066800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(b) no</a:t>
            </a:r>
          </a:p>
        </p:txBody>
      </p:sp>
      <p:pic>
        <p:nvPicPr>
          <p:cNvPr id="11878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28800"/>
            <a:ext cx="84185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63574"/>
              </p:ext>
            </p:extLst>
          </p:nvPr>
        </p:nvGraphicFramePr>
        <p:xfrm>
          <a:off x="2043002" y="4414252"/>
          <a:ext cx="2856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7" name="方程式" r:id="rId4" imgW="190440" imgH="482400" progId="Equation.3">
                  <p:embed/>
                </p:oleObj>
              </mc:Choice>
              <mc:Fallback>
                <p:oleObj name="方程式" r:id="rId4" imgW="19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002" y="4414252"/>
                        <a:ext cx="28566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2306166" y="4293096"/>
            <a:ext cx="4464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2306166" y="4778871"/>
            <a:ext cx="572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1" r="8905"/>
          <a:stretch/>
        </p:blipFill>
        <p:spPr bwMode="auto">
          <a:xfrm rot="5340000">
            <a:off x="3730812" y="2476459"/>
            <a:ext cx="1554243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46257"/>
              </p:ext>
            </p:extLst>
          </p:nvPr>
        </p:nvGraphicFramePr>
        <p:xfrm>
          <a:off x="2555775" y="5445224"/>
          <a:ext cx="443922" cy="3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8" name="方程式" r:id="rId7" imgW="317087" imgH="215619" progId="Equation.3">
                  <p:embed/>
                </p:oleObj>
              </mc:Choice>
              <mc:Fallback>
                <p:oleObj name="方程式" r:id="rId7" imgW="317087" imgH="21561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5445224"/>
                        <a:ext cx="443922" cy="30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9811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5838"/>
            <a:ext cx="453548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0835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6" name="物件 1"/>
          <p:cNvGraphicFramePr>
            <a:graphicFrameLocks noChangeAspect="1"/>
          </p:cNvGraphicFramePr>
          <p:nvPr/>
        </p:nvGraphicFramePr>
        <p:xfrm>
          <a:off x="379413" y="1257300"/>
          <a:ext cx="5072062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6" name="方程式" r:id="rId3" imgW="1993900" imgH="2108200" progId="Equation.3">
                  <p:embed/>
                </p:oleObj>
              </mc:Choice>
              <mc:Fallback>
                <p:oleObj name="方程式" r:id="rId3" imgW="1993900" imgH="210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257300"/>
                        <a:ext cx="5072062" cy="491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5250"/>
            <a:ext cx="529431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pic>
        <p:nvPicPr>
          <p:cNvPr id="12185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40067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61" name="物件 1"/>
          <p:cNvGraphicFramePr>
            <a:graphicFrameLocks noChangeAspect="1"/>
          </p:cNvGraphicFramePr>
          <p:nvPr/>
        </p:nvGraphicFramePr>
        <p:xfrm>
          <a:off x="2484438" y="5392738"/>
          <a:ext cx="650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1" name="方程式" r:id="rId4" imgW="279360" imgH="215640" progId="Equation.3">
                  <p:embed/>
                </p:oleObj>
              </mc:Choice>
              <mc:Fallback>
                <p:oleObj name="方程式" r:id="rId4" imgW="279360" imgH="2156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92738"/>
                        <a:ext cx="650875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7.24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2883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884" name="物件 5"/>
          <p:cNvGraphicFramePr>
            <a:graphicFrameLocks noChangeAspect="1"/>
          </p:cNvGraphicFramePr>
          <p:nvPr/>
        </p:nvGraphicFramePr>
        <p:xfrm>
          <a:off x="769938" y="4508500"/>
          <a:ext cx="5911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7" name="方程式" r:id="rId3" imgW="2324100" imgH="685800" progId="Equation.3">
                  <p:embed/>
                </p:oleObj>
              </mc:Choice>
              <mc:Fallback>
                <p:oleObj name="方程式" r:id="rId3" imgW="2324100" imgH="685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508500"/>
                        <a:ext cx="59118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5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33475"/>
            <a:ext cx="46418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4735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文字方塊 7"/>
          <p:cNvSpPr txBox="1">
            <a:spLocks noChangeArrowheads="1"/>
          </p:cNvSpPr>
          <p:nvPr/>
        </p:nvSpPr>
        <p:spPr bwMode="auto">
          <a:xfrm>
            <a:off x="6804025" y="20605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2</a:t>
            </a:r>
            <a:endParaRPr lang="zh-TW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7.41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p.572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3907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3950"/>
            <a:ext cx="818991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7.41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p.572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4931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物件 1"/>
          <p:cNvGraphicFramePr>
            <a:graphicFrameLocks noChangeAspect="1"/>
          </p:cNvGraphicFramePr>
          <p:nvPr/>
        </p:nvGraphicFramePr>
        <p:xfrm>
          <a:off x="366713" y="1557338"/>
          <a:ext cx="6719887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2" name="方程式" r:id="rId3" imgW="2641600" imgH="1422400" progId="Equation.3">
                  <p:embed/>
                </p:oleObj>
              </mc:Choice>
              <mc:Fallback>
                <p:oleObj name="方程式" r:id="rId3" imgW="2641600" imgH="1422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557338"/>
                        <a:ext cx="6719887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 dirty="0" smtClean="0">
                <a:latin typeface="Times New Roman" pitchFamily="18" charset="0"/>
                <a:cs typeface="Times New Roman" pitchFamily="18" charset="0"/>
              </a:rPr>
              <a:t>7.52</a:t>
            </a:r>
            <a:r>
              <a:rPr kumimoji="0" lang="en-US" altLang="zh-TW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600" b="1" dirty="0">
                <a:latin typeface="Times New Roman" pitchFamily="18" charset="0"/>
                <a:cs typeface="Times New Roman" pitchFamily="18" charset="0"/>
              </a:rPr>
              <a:t>p.580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5955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6" name="文字方塊 2"/>
          <p:cNvSpPr txBox="1">
            <a:spLocks noChangeArrowheads="1"/>
          </p:cNvSpPr>
          <p:nvPr/>
        </p:nvSpPr>
        <p:spPr bwMode="auto">
          <a:xfrm>
            <a:off x="468313" y="5857875"/>
            <a:ext cx="719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dual problem for frequency domain sampling</a:t>
            </a:r>
          </a:p>
        </p:txBody>
      </p:sp>
      <p:pic>
        <p:nvPicPr>
          <p:cNvPr id="12595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0000">
            <a:off x="3090863" y="12700"/>
            <a:ext cx="466407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(2/2)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物件 2"/>
          <p:cNvGraphicFramePr>
            <a:graphicFrameLocks noChangeAspect="1"/>
          </p:cNvGraphicFramePr>
          <p:nvPr/>
        </p:nvGraphicFramePr>
        <p:xfrm>
          <a:off x="1406525" y="1630363"/>
          <a:ext cx="33559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" name="方程式" r:id="rId4" imgW="1409088" imgH="253890" progId="Equation.3">
                  <p:embed/>
                </p:oleObj>
              </mc:Choice>
              <mc:Fallback>
                <p:oleObj name="方程式" r:id="rId4" imgW="1409088" imgH="25389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630363"/>
                        <a:ext cx="33559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51075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≤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spectrum overlapped, frequency components confused --- aliasing effect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can’t be reconstructed by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filtering</a:t>
            </a: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0" y="4622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7.3, p.518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/>
                          </a:rPr>
                          <m:t>cos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2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blipFill rotWithShape="1">
                <a:blip r:embed="rId2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i="1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𝑛𝑇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After sampling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any two frequency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become indistinguishable, or sharing identical samples, or should be considered as identical frequency </a:t>
                </a:r>
                <a:r>
                  <a:rPr lang="en-US" altLang="zh-TW" sz="2200" dirty="0" smtClean="0"/>
                  <a:t>components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blipFill rotWithShape="1">
                <a:blip r:embed="rId18"/>
                <a:stretch>
                  <a:fillRect l="-906" b="-3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for discrete-time signals )</a:t>
                </a:r>
              </a:p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blipFill rotWithShape="1">
                <a:blip r:embed="rId19"/>
                <a:stretch>
                  <a:fillRect r="-90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691603" y="6080047"/>
            <a:ext cx="0" cy="157265"/>
          </a:xfrm>
          <a:prstGeom prst="lin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3924300" y="2348880"/>
            <a:ext cx="4797584" cy="1853890"/>
            <a:chOff x="3924300" y="2348880"/>
            <a:chExt cx="4797584" cy="18538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0"/>
            <a:stretch/>
          </p:blipFill>
          <p:spPr>
            <a:xfrm>
              <a:off x="3924300" y="2348880"/>
              <a:ext cx="4481378" cy="138531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169625" y="3292856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0 0 0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/>
          <p:cNvGrpSpPr/>
          <p:nvPr/>
        </p:nvGrpSpPr>
        <p:grpSpPr>
          <a:xfrm>
            <a:off x="531986" y="2342013"/>
            <a:ext cx="3175918" cy="1246243"/>
            <a:chOff x="1843688" y="2085306"/>
            <a:chExt cx="3175918" cy="124624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688" y="2183222"/>
              <a:ext cx="2926080" cy="1033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</p:spPr>
              <p:txBody>
                <a:bodyPr wrap="none" lIns="0" t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66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-1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p.36 of 1.0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99586" cy="233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932040" y="2096854"/>
                <a:ext cx="4032448" cy="103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96854"/>
                <a:ext cx="4032448" cy="1031436"/>
              </a:xfrm>
              <a:prstGeom prst="rect">
                <a:avLst/>
              </a:prstGeom>
              <a:blipFill rotWithShape="1">
                <a:blip r:embed="rId3"/>
                <a:stretch>
                  <a:fillRect t="-8284" r="-1964" b="-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32040" y="3333668"/>
                <a:ext cx="3168352" cy="103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+ 2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𝑛𝑇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33668"/>
                <a:ext cx="3168352" cy="1031436"/>
              </a:xfrm>
              <a:prstGeom prst="rect">
                <a:avLst/>
              </a:prstGeom>
              <a:blipFill rotWithShape="1">
                <a:blip r:embed="rId4"/>
                <a:stretch>
                  <a:fillRect t="-8284" r="-769" b="-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6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1840" y="1094264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</m:e>
                      </m:func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94264"/>
                <a:ext cx="309634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 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3545990" y="3076261"/>
            <a:ext cx="0" cy="2492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07704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158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8576" y="2033186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202213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296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956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3933056"/>
            <a:ext cx="2976372" cy="26951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0" y="4725144"/>
            <a:ext cx="2862072" cy="1508760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 rot="10800000">
            <a:off x="4468742" y="5085184"/>
            <a:ext cx="607314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群組 30"/>
          <p:cNvGrpSpPr/>
          <p:nvPr/>
        </p:nvGrpSpPr>
        <p:grpSpPr>
          <a:xfrm>
            <a:off x="880924" y="1052736"/>
            <a:ext cx="571993" cy="217576"/>
            <a:chOff x="2456113" y="3617192"/>
            <a:chExt cx="571993" cy="217576"/>
          </a:xfrm>
        </p:grpSpPr>
        <p:cxnSp>
          <p:nvCxnSpPr>
            <p:cNvPr id="33" name="直線單箭頭接點 32"/>
            <p:cNvCxnSpPr/>
            <p:nvPr/>
          </p:nvCxnSpPr>
          <p:spPr>
            <a:xfrm>
              <a:off x="2868729" y="3717992"/>
              <a:ext cx="144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>
              <a:off x="2463024" y="3717064"/>
              <a:ext cx="144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3028106" y="3617192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2456113" y="3618768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002459" y="962060"/>
                <a:ext cx="359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59" y="962060"/>
                <a:ext cx="359661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3946788" y="2905780"/>
                <a:ext cx="5581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altLang="zh-TW" sz="2000" b="0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88" y="2905780"/>
                <a:ext cx="558166" cy="523220"/>
              </a:xfrm>
              <a:prstGeom prst="rect">
                <a:avLst/>
              </a:prstGeom>
              <a:blipFill rotWithShape="1">
                <a:blip r:embed="rId22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/>
          <p:cNvSpPr/>
          <p:nvPr/>
        </p:nvSpPr>
        <p:spPr>
          <a:xfrm>
            <a:off x="4028798" y="2767876"/>
            <a:ext cx="327178" cy="828000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289206" y="1089204"/>
            <a:ext cx="432048" cy="650216"/>
            <a:chOff x="4289206" y="1089204"/>
            <a:chExt cx="432048" cy="650216"/>
          </a:xfrm>
        </p:grpSpPr>
        <p:sp>
          <p:nvSpPr>
            <p:cNvPr id="39" name="橢圓 38"/>
            <p:cNvSpPr/>
            <p:nvPr/>
          </p:nvSpPr>
          <p:spPr>
            <a:xfrm>
              <a:off x="4348356" y="1089204"/>
              <a:ext cx="360000" cy="648000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4289206" y="1339310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206" y="1339310"/>
                  <a:ext cx="432048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4811648" y="1395616"/>
                <a:ext cx="5581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TW" sz="2000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endParaRPr lang="en-US" altLang="zh-TW" sz="20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altLang="zh-TW" sz="2000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48" y="1395616"/>
                <a:ext cx="558166" cy="523220"/>
              </a:xfrm>
              <a:prstGeom prst="rect">
                <a:avLst/>
              </a:prstGeom>
              <a:blipFill rotWithShape="1">
                <a:blip r:embed="rId24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橢圓 42"/>
          <p:cNvSpPr/>
          <p:nvPr/>
        </p:nvSpPr>
        <p:spPr>
          <a:xfrm>
            <a:off x="4820886" y="1106076"/>
            <a:ext cx="396000" cy="828000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5796136" y="1151712"/>
                <a:ext cx="30963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: discrete</a:t>
                </a:r>
                <a:r>
                  <a:rPr lang="en-US" altLang="zh-TW" sz="2000" dirty="0" smtClean="0">
                    <a:solidFill>
                      <a:srgbClr val="002060"/>
                    </a:solidFill>
                    <a:ea typeface="Cambria Math"/>
                  </a:rPr>
                  <a:t>-time signals</a:t>
                </a:r>
              </a:p>
              <a:p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any</a:t>
                </a:r>
                <a:r>
                  <a:rPr lang="en-US" altLang="zh-TW" sz="20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: sampling </a:t>
                </a: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151712"/>
                <a:ext cx="3096344" cy="707886"/>
              </a:xfrm>
              <a:prstGeom prst="rect">
                <a:avLst/>
              </a:prstGeom>
              <a:blipFill rotWithShape="1">
                <a:blip r:embed="rId25"/>
                <a:stretch>
                  <a:fillRect l="-2165" t="-4310" r="-787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5431855"/>
            <a:ext cx="432048" cy="627356"/>
            <a:chOff x="1259632" y="5431855"/>
            <a:chExt cx="432048" cy="627356"/>
          </a:xfrm>
        </p:grpSpPr>
        <p:sp>
          <p:nvSpPr>
            <p:cNvPr id="46" name="橢圓 45"/>
            <p:cNvSpPr/>
            <p:nvPr/>
          </p:nvSpPr>
          <p:spPr>
            <a:xfrm>
              <a:off x="1326402" y="5431855"/>
              <a:ext cx="324000" cy="576000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1259632" y="5659101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659101"/>
                  <a:ext cx="432048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橢圓 47"/>
          <p:cNvSpPr/>
          <p:nvPr/>
        </p:nvSpPr>
        <p:spPr>
          <a:xfrm>
            <a:off x="6027400" y="2739400"/>
            <a:ext cx="504000" cy="396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8028384" y="2051084"/>
            <a:ext cx="470100" cy="657836"/>
            <a:chOff x="8100392" y="1950740"/>
            <a:chExt cx="470100" cy="657836"/>
          </a:xfrm>
        </p:grpSpPr>
        <p:sp>
          <p:nvSpPr>
            <p:cNvPr id="51" name="橢圓 50"/>
            <p:cNvSpPr/>
            <p:nvPr/>
          </p:nvSpPr>
          <p:spPr>
            <a:xfrm>
              <a:off x="8138492" y="1950740"/>
              <a:ext cx="432000" cy="57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98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橢圓 53"/>
          <p:cNvSpPr/>
          <p:nvPr/>
        </p:nvSpPr>
        <p:spPr>
          <a:xfrm>
            <a:off x="8606572" y="2760256"/>
            <a:ext cx="504000" cy="396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8066484" y="2800348"/>
            <a:ext cx="470100" cy="657836"/>
            <a:chOff x="8100392" y="1950740"/>
            <a:chExt cx="470100" cy="657836"/>
          </a:xfrm>
        </p:grpSpPr>
        <p:sp>
          <p:nvSpPr>
            <p:cNvPr id="56" name="橢圓 55"/>
            <p:cNvSpPr/>
            <p:nvPr/>
          </p:nvSpPr>
          <p:spPr>
            <a:xfrm>
              <a:off x="8138492" y="1950740"/>
              <a:ext cx="432000" cy="57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/>
                <p:cNvSpPr/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矩形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112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/>
          <p:cNvGrpSpPr/>
          <p:nvPr/>
        </p:nvGrpSpPr>
        <p:grpSpPr>
          <a:xfrm>
            <a:off x="7316688" y="3230515"/>
            <a:ext cx="432048" cy="584349"/>
            <a:chOff x="7312496" y="3492723"/>
            <a:chExt cx="432048" cy="584349"/>
          </a:xfrm>
        </p:grpSpPr>
        <p:sp>
          <p:nvSpPr>
            <p:cNvPr id="59" name="橢圓 58"/>
            <p:cNvSpPr/>
            <p:nvPr/>
          </p:nvSpPr>
          <p:spPr>
            <a:xfrm>
              <a:off x="7358284" y="3492723"/>
              <a:ext cx="360000" cy="504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/>
                <p:cNvSpPr/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矩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橢圓 60"/>
          <p:cNvSpPr/>
          <p:nvPr/>
        </p:nvSpPr>
        <p:spPr>
          <a:xfrm>
            <a:off x="5756488" y="3932662"/>
            <a:ext cx="360000" cy="324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7802096" y="3955362"/>
            <a:ext cx="360000" cy="324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7277824" y="3944104"/>
            <a:ext cx="432048" cy="584349"/>
            <a:chOff x="7312496" y="3492723"/>
            <a:chExt cx="432048" cy="584349"/>
          </a:xfrm>
        </p:grpSpPr>
        <p:sp>
          <p:nvSpPr>
            <p:cNvPr id="65" name="橢圓 64"/>
            <p:cNvSpPr/>
            <p:nvPr/>
          </p:nvSpPr>
          <p:spPr>
            <a:xfrm>
              <a:off x="7358284" y="3492723"/>
              <a:ext cx="360000" cy="504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65"/>
                <p:cNvSpPr/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矩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80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39328" cy="33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en-US" altLang="zh-TW" sz="2600" b="0" i="1" smtClean="0">
                        <a:latin typeface="Cambria Math"/>
                      </a:rPr>
                      <m:t>𝑋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𝑗</m:t>
                    </m:r>
                    <m:r>
                      <a:rPr lang="zh-TW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𝑗</m:t>
                    </m:r>
                    <m:r>
                      <a:rPr lang="zh-TW" altLang="en-US" sz="2600" i="1">
                        <a:latin typeface="Cambria Math"/>
                      </a:rPr>
                      <m:t>𝜔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  <a:blipFill rotWithShape="1">
                <a:blip r:embed="rId3"/>
                <a:stretch>
                  <a:fillRect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23728" y="891786"/>
            <a:ext cx="1692188" cy="492443"/>
            <a:chOff x="4932040" y="1052736"/>
            <a:chExt cx="1692188" cy="492443"/>
          </a:xfrm>
        </p:grpSpPr>
        <p:sp>
          <p:nvSpPr>
            <p:cNvPr id="5" name="文字方塊 4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6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415395" y="301893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i="1" dirty="0">
                          <a:latin typeface="Cambria Math"/>
                        </a:rPr>
                        <m:t>(</m:t>
                      </m:r>
                      <m:r>
                        <a:rPr lang="en-US" altLang="zh-TW" sz="2200" i="1" dirty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2987824" y="2576517"/>
            <a:ext cx="1692188" cy="492443"/>
            <a:chOff x="4932040" y="1052736"/>
            <a:chExt cx="1692188" cy="492443"/>
          </a:xfrm>
        </p:grpSpPr>
        <p:sp>
          <p:nvSpPr>
            <p:cNvPr id="22" name="文字方塊 21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973460" y="306476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7172755" y="3522899"/>
            <a:ext cx="98879" cy="144016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(=2</m:t>
                    </m:r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 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6897" t="-7576" r="-413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229960" y="4499828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0   1  2    3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3140224" y="4160693"/>
            <a:ext cx="1692188" cy="636459"/>
            <a:chOff x="4932040" y="1052736"/>
            <a:chExt cx="1692188" cy="63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(chap4)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000" b="-3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5042188" y="1545179"/>
              <a:ext cx="126000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131840" y="5168805"/>
            <a:ext cx="1692188" cy="492443"/>
            <a:chOff x="4932040" y="1052736"/>
            <a:chExt cx="169218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chap5)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877" b="-30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234155" y="5516407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0   1  2    3</a:t>
            </a:r>
            <a:endParaRPr lang="zh-TW" altLang="en-US" sz="2000" dirty="0"/>
          </a:p>
        </p:txBody>
      </p:sp>
      <p:sp>
        <p:nvSpPr>
          <p:cNvPr id="45" name="向上箭號 44"/>
          <p:cNvSpPr/>
          <p:nvPr/>
        </p:nvSpPr>
        <p:spPr>
          <a:xfrm>
            <a:off x="2473523" y="4797152"/>
            <a:ext cx="442293" cy="43204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ba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stCxn id="47" idx="0"/>
          </p:cNvCxnSpPr>
          <p:nvPr/>
        </p:nvCxnSpPr>
        <p:spPr>
          <a:xfrm flipV="1">
            <a:off x="5865683" y="5620599"/>
            <a:ext cx="74469" cy="238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668344" y="5502528"/>
            <a:ext cx="142596" cy="2384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en-US" altLang="zh-TW" sz="2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)</m:t>
                    </m:r>
                    <m:r>
                      <a:rPr lang="en-US" altLang="zh-TW" sz="2600" i="1">
                        <a:latin typeface="Cambria Math"/>
                      </a:rPr>
                      <m:t>𝑡</m:t>
                    </m:r>
                  </m:oMath>
                </a14:m>
                <a:endParaRPr lang="en-US" altLang="zh-TW" sz="2600" b="0" dirty="0" smtClean="0"/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TW" sz="26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u="sng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 u="sng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u="sng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u="sng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u="sng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u="sng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0" y="3803872"/>
            <a:ext cx="6103620" cy="24117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2853516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Aliasing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2750" y="442782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0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499992" y="3345959"/>
            <a:ext cx="648072" cy="659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1403648" y="5009738"/>
            <a:ext cx="144016" cy="2914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" y="2415583"/>
            <a:ext cx="7513625" cy="338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907704" y="3653491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907704" y="530236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219779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Recovery from Samples</a:t>
            </a:r>
            <a:r>
              <a:rPr kumimoji="0" lang="en-US" altLang="zh-TW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p.3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7.0)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608512" cy="460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/>
              <p:cNvSpPr txBox="1">
                <a:spLocks noChangeArrowheads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/>
              <p:cNvSpPr txBox="1">
                <a:spLocks noChangeArrowheads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/>
              <p:cNvSpPr txBox="1">
                <a:spLocks noChangeArrowheads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/>
              <p:cNvSpPr txBox="1">
                <a:spLocks noChangeArrowheads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2721278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3801398" y="263691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5"/>
          <p:cNvSpPr txBox="1">
            <a:spLocks noChangeArrowheads="1"/>
          </p:cNvSpPr>
          <p:nvPr/>
        </p:nvSpPr>
        <p:spPr bwMode="auto">
          <a:xfrm>
            <a:off x="4788024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826246" cy="36827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155679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pulse shape)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323528" y="1917655"/>
            <a:ext cx="593464" cy="4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2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blipFill rotWithShape="1">
                <a:blip r:embed="rId3"/>
                <a:stretch>
                  <a:fillRect t="-8000" r="-9836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>
                <a:spLocks noChangeArrowheads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blipFill rotWithShape="1">
                <a:blip r:embed="rId4"/>
                <a:stretch>
                  <a:fillRect t="-7246" r="-8850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944838" y="2668850"/>
            <a:ext cx="538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2051720" y="317290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4460818" y="285293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827584" y="347770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971" r="-1650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7112247" y="214559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3195792" y="30627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>
                <a:spLocks noChangeArrowheads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6"/>
          <p:cNvSpPr txBox="1">
            <a:spLocks noChangeArrowheads="1"/>
          </p:cNvSpPr>
          <p:nvPr/>
        </p:nvSpPr>
        <p:spPr bwMode="auto">
          <a:xfrm>
            <a:off x="6061928" y="2958812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211960" y="234888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7409985" y="314212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8510200" y="3022353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709" r="-92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465769" y="4366265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37" name="矩形 36"/>
          <p:cNvSpPr/>
          <p:nvPr/>
        </p:nvSpPr>
        <p:spPr>
          <a:xfrm>
            <a:off x="3661297" y="5264229"/>
            <a:ext cx="330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>
                <a:spLocks noChangeArrowheads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blipFill rotWithShape="1">
                <a:blip r:embed="rId23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Motivation: handling continuous-time signals/systems </a:t>
            </a:r>
          </a:p>
          <a:p>
            <a:pPr marL="25128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digitally using computing environment</a:t>
            </a:r>
          </a:p>
          <a:p>
            <a:pPr marL="2232000" lvl="3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accurate, programmable, flexible, </a:t>
            </a:r>
          </a:p>
          <a:p>
            <a:pPr marL="2520000" lvl="3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reproducible, powerful</a:t>
            </a:r>
          </a:p>
          <a:p>
            <a:pPr marL="2232000" lvl="4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compatible to digital networks and relevant </a:t>
            </a:r>
          </a:p>
          <a:p>
            <a:pPr marL="2520000" lvl="4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technologies</a:t>
            </a:r>
          </a:p>
          <a:p>
            <a:pPr marL="2232000" lvl="4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all signals look the same when digitized, </a:t>
            </a:r>
          </a:p>
          <a:p>
            <a:pPr marL="2520000" lvl="4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except at different rates, thus can be supported by a single network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354513"/>
            <a:ext cx="9144000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Question: under what kind of conditions can a </a:t>
            </a:r>
          </a:p>
          <a:p>
            <a:pPr marL="25128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 signal be uniquely specified by its discrete-time samples? </a:t>
            </a:r>
          </a:p>
          <a:p>
            <a:pPr marL="2512800" lvl="1" fontAlgn="auto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Fig. 7.1, p.515 of text</a:t>
            </a:r>
          </a:p>
          <a:p>
            <a:pPr marL="2232000" lvl="3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Sampling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Sampling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054035" cy="5098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553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𝑛𝑇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𝑛𝑇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53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961" r="-13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>
                <a:spLocks noChangeArrowheads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7452320" y="1556792"/>
            <a:ext cx="169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</a:t>
            </a:r>
          </a:p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shape)</a:t>
            </a:r>
            <a:endParaRPr kumimoji="0" lang="en-US" altLang="zh-TW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0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>
                <a:spLocks noChangeArrowheads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blipFill rotWithShape="1">
                <a:blip r:embed="rId19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4067944" y="4743239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139952" y="5981218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Issues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557338"/>
            <a:ext cx="9144000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nonideal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filters accurate enough for practical purposes determined by acceptable level of distortion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oversampling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=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+ ∆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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sampled by pulse train with other pulse shapes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signals practically not </a:t>
            </a:r>
            <a:r>
              <a:rPr kumimoji="0" lang="en-US" altLang="zh-TW" sz="2800" dirty="0" err="1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bandlimited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: pre-filtering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0" y="188913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Oversampling with Non-ideal Lowpass Filters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435090" cy="414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236296" y="3125195"/>
                <a:ext cx="483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125195"/>
                <a:ext cx="48314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1960" y="5631631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631631"/>
                <a:ext cx="382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47664" y="4150241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150241"/>
                <a:ext cx="41239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04418" y="1917993"/>
                <a:ext cx="11224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18" y="1917993"/>
                <a:ext cx="1122455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5536" y="2494057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94057"/>
                <a:ext cx="864096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408" r="-3380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652907" y="2132856"/>
                <a:ext cx="6658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∆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7" y="2132856"/>
                <a:ext cx="66588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555776" y="3356992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39522" y="4798313"/>
                <a:ext cx="772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22" y="4798313"/>
                <a:ext cx="77243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575" r="-3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483768" y="5805264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05264"/>
                <a:ext cx="50405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27584" y="5775647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91680" y="3284984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84984"/>
                <a:ext cx="86409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114829" y="3284984"/>
                <a:ext cx="66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29" y="3284984"/>
                <a:ext cx="66508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699005" y="3284984"/>
                <a:ext cx="66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5" y="3284984"/>
                <a:ext cx="66508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not Bandlimited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3834"/>
            <a:ext cx="6961099" cy="5159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75856" y="1268760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68760"/>
                <a:ext cx="86409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08" r="-197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937377" y="4869160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907704" y="6207695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12360" y="4623519"/>
                <a:ext cx="483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623519"/>
                <a:ext cx="4831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71800" y="6165304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165304"/>
                <a:ext cx="50405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580112" y="6238473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238473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80112" y="4869160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869160"/>
                <a:ext cx="5040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856847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Zero-order Hold:</a:t>
            </a:r>
            <a:endParaRPr kumimoji="0" lang="zh-TW" altLang="zh-TW" sz="28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557338"/>
            <a:ext cx="9144000" cy="1420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holding the sampled value until the next sample taken</a:t>
            </a:r>
          </a:p>
          <a:p>
            <a:pPr marL="1371600" lvl="1" indent="-45720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modeled by an impulse train sampler followed by a system with rectangular impulse response</a:t>
            </a: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with A Zero-order Hold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630932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7.6, 7.7, 7.8, p.521, 522 of text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852936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indent="-285750">
              <a:lnSpc>
                <a:spcPct val="150000"/>
              </a:lnSpc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Reconstructed by a </a:t>
            </a:r>
            <a:r>
              <a:rPr kumimoji="0" lang="en-US" altLang="zh-TW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lowpass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kumimoji="0" lang="en-US" altLang="zh-TW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zh-TW" sz="28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70079"/>
              </p:ext>
            </p:extLst>
          </p:nvPr>
        </p:nvGraphicFramePr>
        <p:xfrm>
          <a:off x="1055688" y="3501008"/>
          <a:ext cx="7878762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4" name="方程式" r:id="rId4" imgW="3327400" imgH="1231900" progId="Equation.3">
                  <p:embed/>
                </p:oleObj>
              </mc:Choice>
              <mc:Fallback>
                <p:oleObj name="方程式" r:id="rId4" imgW="33274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01008"/>
                        <a:ext cx="7878762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1516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064896" cy="25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2780928"/>
            <a:ext cx="7108032" cy="409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sampling/ideal lowpass filtering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graphicFrame>
        <p:nvGraphicFramePr>
          <p:cNvPr id="31748" name="物件 3"/>
          <p:cNvGraphicFramePr>
            <a:graphicFrameLocks noChangeAspect="1"/>
          </p:cNvGraphicFramePr>
          <p:nvPr/>
        </p:nvGraphicFramePr>
        <p:xfrm>
          <a:off x="938213" y="1612900"/>
          <a:ext cx="577373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方程式" r:id="rId4" imgW="2438400" imgH="1460500" progId="Equation.3">
                  <p:embed/>
                </p:oleObj>
              </mc:Choice>
              <mc:Fallback>
                <p:oleObj name="方程式" r:id="rId4" imgW="2438400" imgH="14605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612900"/>
                        <a:ext cx="577373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0" y="50561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7.10, p.524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235"/>
            <a:ext cx="7272808" cy="6184109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484313"/>
            <a:ext cx="84597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Interpolation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21907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Recovery from Samples</a:t>
            </a:r>
            <a:r>
              <a:rPr kumimoji="0" lang="en-US" altLang="zh-TW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altLang="zh-TW" sz="40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608512" cy="460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/>
              <p:cNvSpPr txBox="1">
                <a:spLocks noChangeArrowheads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/>
              <p:cNvSpPr txBox="1">
                <a:spLocks noChangeArrowheads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/>
              <p:cNvSpPr txBox="1">
                <a:spLocks noChangeArrowheads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/>
              <p:cNvSpPr txBox="1">
                <a:spLocks noChangeArrowheads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2721278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3801398" y="263691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5"/>
          <p:cNvSpPr txBox="1">
            <a:spLocks noChangeArrowheads="1"/>
          </p:cNvSpPr>
          <p:nvPr/>
        </p:nvSpPr>
        <p:spPr bwMode="auto">
          <a:xfrm>
            <a:off x="4788024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0" y="10525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Zero-order hold can be viewed as a “coarse” interpolation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7.12, p.525 of text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0" y="32051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Sometimes additional lowpass filtering naturally applied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矩形 5"/>
          <p:cNvSpPr>
            <a:spLocks noChangeArrowheads="1"/>
          </p:cNvSpPr>
          <p:nvPr/>
        </p:nvSpPr>
        <p:spPr bwMode="auto">
          <a:xfrm>
            <a:off x="0" y="22479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7.11, p.524 of text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429260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24000" lvl="2" indent="-457200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e.g. viewed at a distance by human eyes, mosaic    </a:t>
            </a:r>
          </a:p>
          <a:p>
            <a:pPr marL="1224000" lvl="2" indent="-457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smoothed naturally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89138"/>
            <a:ext cx="86788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471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52513"/>
            <a:ext cx="8629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52513"/>
            <a:ext cx="8610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Higher order holds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0" y="47672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7.13, p.526, 527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98613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zero-order : output discontinuous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 : output continuous, discontinuous </a:t>
            </a:r>
          </a:p>
          <a:p>
            <a:pPr marL="3096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derivatives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5517232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 : continuous up to first derivative</a:t>
            </a:r>
          </a:p>
          <a:p>
            <a:pPr marL="3520800" lvl="7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discontinuous second derivative</a:t>
            </a:r>
          </a:p>
        </p:txBody>
      </p:sp>
      <p:graphicFrame>
        <p:nvGraphicFramePr>
          <p:cNvPr id="39943" name="物件 6"/>
          <p:cNvGraphicFramePr>
            <a:graphicFrameLocks noChangeAspect="1"/>
          </p:cNvGraphicFramePr>
          <p:nvPr/>
        </p:nvGraphicFramePr>
        <p:xfrm>
          <a:off x="1392238" y="3284538"/>
          <a:ext cx="39592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3" name="方程式" r:id="rId4" imgW="1600200" imgH="558800" progId="Equation.3">
                  <p:embed/>
                </p:oleObj>
              </mc:Choice>
              <mc:Fallback>
                <p:oleObj name="方程式" r:id="rId4" imgW="1600200" imgH="558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284538"/>
                        <a:ext cx="39592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92150"/>
            <a:ext cx="808355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2724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889125"/>
            <a:ext cx="9144000" cy="377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sampled at sampling frequency</a:t>
            </a:r>
          </a:p>
          <a:p>
            <a:pPr marL="13716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reconstructed by an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with</a:t>
            </a:r>
          </a:p>
          <a:p>
            <a:pPr marL="1371600" lvl="1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: reconstructed signal</a:t>
            </a:r>
          </a:p>
          <a:p>
            <a:pPr marL="13716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fixed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varying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  <p:graphicFrame>
        <p:nvGraphicFramePr>
          <p:cNvPr id="43013" name="物件 7"/>
          <p:cNvGraphicFramePr>
            <a:graphicFrameLocks noChangeAspect="1"/>
          </p:cNvGraphicFramePr>
          <p:nvPr/>
        </p:nvGraphicFramePr>
        <p:xfrm>
          <a:off x="5886450" y="1733550"/>
          <a:ext cx="14462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3" name="方程式" r:id="rId4" imgW="583947" imgH="380835" progId="Equation.3">
                  <p:embed/>
                </p:oleObj>
              </mc:Choice>
              <mc:Fallback>
                <p:oleObj name="方程式" r:id="rId4" imgW="583947" imgH="380835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1733550"/>
                        <a:ext cx="14462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物件 8"/>
          <p:cNvGraphicFramePr>
            <a:graphicFrameLocks noChangeAspect="1"/>
          </p:cNvGraphicFramePr>
          <p:nvPr/>
        </p:nvGraphicFramePr>
        <p:xfrm>
          <a:off x="2165350" y="3181350"/>
          <a:ext cx="13811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4" name="方程式" r:id="rId6" imgW="558800" imgH="419100" progId="Equation.3">
                  <p:embed/>
                </p:oleObj>
              </mc:Choice>
              <mc:Fallback>
                <p:oleObj name="方程式" r:id="rId6" imgW="558800" imgH="4191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3181350"/>
                        <a:ext cx="13811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200"/>
            <a:ext cx="5861050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12875"/>
            <a:ext cx="78041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7325"/>
            <a:ext cx="74168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33375"/>
            <a:ext cx="744061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3"/>
          <p:cNvSpPr>
            <a:spLocks noChangeArrowheads="1"/>
          </p:cNvSpPr>
          <p:nvPr/>
        </p:nvSpPr>
        <p:spPr bwMode="auto">
          <a:xfrm>
            <a:off x="0" y="9874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7192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  <a:p>
            <a:pPr marL="13716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4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when aliasing occurs, the original frequency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takes on the identity of a lower frequency,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–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  <p:graphicFrame>
        <p:nvGraphicFramePr>
          <p:cNvPr id="44037" name="物件 6"/>
          <p:cNvGraphicFramePr>
            <a:graphicFrameLocks noChangeAspect="1"/>
          </p:cNvGraphicFramePr>
          <p:nvPr/>
        </p:nvGraphicFramePr>
        <p:xfrm>
          <a:off x="1212850" y="1657350"/>
          <a:ext cx="76676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9" name="方程式" r:id="rId4" imgW="3098800" imgH="889000" progId="Equation.3">
                  <p:embed/>
                </p:oleObj>
              </mc:Choice>
              <mc:Fallback>
                <p:oleObj name="方程式" r:id="rId4" imgW="3098800" imgH="889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657350"/>
                        <a:ext cx="76676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矩形 8"/>
          <p:cNvSpPr>
            <a:spLocks noChangeArrowheads="1"/>
          </p:cNvSpPr>
          <p:nvPr/>
        </p:nvSpPr>
        <p:spPr bwMode="auto">
          <a:xfrm>
            <a:off x="0" y="5775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7.15, 7.16, p.529-531 of text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50657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w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confused with not only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+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but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–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9874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663700"/>
            <a:ext cx="91440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many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exist such that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problem is how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get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right one</a:t>
            </a:r>
          </a:p>
          <a:p>
            <a:pPr marL="1371600" lvl="1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cos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+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impulses have extra phases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-j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endParaRPr kumimoji="0" lang="en-US" altLang="zh-TW" sz="2800" i="1" kern="100" baseline="30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8133" name="物件 5"/>
          <p:cNvGraphicFramePr>
            <a:graphicFrameLocks noChangeAspect="1"/>
          </p:cNvGraphicFramePr>
          <p:nvPr/>
        </p:nvGraphicFramePr>
        <p:xfrm>
          <a:off x="2278063" y="2308225"/>
          <a:ext cx="50911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9" name="方程式" r:id="rId4" imgW="2057400" imgH="215900" progId="Equation.3">
                  <p:embed/>
                </p:oleObj>
              </mc:Choice>
              <mc:Fallback>
                <p:oleObj name="方程式" r:id="rId4" imgW="20574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308225"/>
                        <a:ext cx="50911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物件 3"/>
          <p:cNvGraphicFramePr>
            <a:graphicFrameLocks noChangeAspect="1"/>
          </p:cNvGraphicFramePr>
          <p:nvPr/>
        </p:nvGraphicFramePr>
        <p:xfrm>
          <a:off x="1243013" y="4826000"/>
          <a:ext cx="555942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" name="方程式" r:id="rId6" imgW="2247900" imgH="812800" progId="Equation.3">
                  <p:embed/>
                </p:oleObj>
              </mc:Choice>
              <mc:Fallback>
                <p:oleObj name="方程式" r:id="rId6" imgW="2247900" imgH="812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826000"/>
                        <a:ext cx="5559425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004048" y="5877272"/>
                <a:ext cx="4104456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877272"/>
                <a:ext cx="4104456" cy="5053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-842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 err="1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</a:p>
        </p:txBody>
      </p:sp>
    </p:spTree>
    <p:extLst>
      <p:ext uri="{BB962C8B-B14F-4D97-AF65-F5344CB8AC3E}">
        <p14:creationId xmlns:p14="http://schemas.microsoft.com/office/powerpoint/2010/main" val="3530476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98793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l-GR" altLang="zh-TW" sz="3200" i="1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grpSp>
        <p:nvGrpSpPr>
          <p:cNvPr id="50180" name="群組 16"/>
          <p:cNvGrpSpPr>
            <a:grpSpLocks/>
          </p:cNvGrpSpPr>
          <p:nvPr/>
        </p:nvGrpSpPr>
        <p:grpSpPr bwMode="auto">
          <a:xfrm>
            <a:off x="0" y="1606550"/>
            <a:ext cx="9144000" cy="955675"/>
            <a:chOff x="0" y="1606633"/>
            <a:chExt cx="9144000" cy="955675"/>
          </a:xfrm>
        </p:grpSpPr>
        <p:sp>
          <p:nvSpPr>
            <p:cNvPr id="4" name="文字方塊 3"/>
            <p:cNvSpPr txBox="1"/>
            <p:nvPr/>
          </p:nvSpPr>
          <p:spPr>
            <a:xfrm>
              <a:off x="0" y="1663783"/>
              <a:ext cx="9144000" cy="661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indent="-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(a) (b)</a:t>
              </a:r>
            </a:p>
          </p:txBody>
        </p:sp>
        <p:graphicFrame>
          <p:nvGraphicFramePr>
            <p:cNvPr id="50188" name="物件 5"/>
            <p:cNvGraphicFramePr>
              <a:graphicFrameLocks noChangeAspect="1"/>
            </p:cNvGraphicFramePr>
            <p:nvPr/>
          </p:nvGraphicFramePr>
          <p:xfrm>
            <a:off x="2449513" y="1606633"/>
            <a:ext cx="1384300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97" name="方程式" r:id="rId4" imgW="558800" imgH="419100" progId="Equation.3">
                    <p:embed/>
                  </p:oleObj>
                </mc:Choice>
                <mc:Fallback>
                  <p:oleObj name="方程式" r:id="rId4" imgW="558800" imgH="4191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513" y="1606633"/>
                          <a:ext cx="1384300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181" name="物件 6"/>
          <p:cNvGraphicFramePr>
            <a:graphicFrameLocks noChangeAspect="1"/>
          </p:cNvGraphicFramePr>
          <p:nvPr/>
        </p:nvGraphicFramePr>
        <p:xfrm>
          <a:off x="1881188" y="2763838"/>
          <a:ext cx="4056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98" name="方程式" r:id="rId6" imgW="1638300" imgH="228600" progId="Equation.3">
                  <p:embed/>
                </p:oleObj>
              </mc:Choice>
              <mc:Fallback>
                <p:oleObj name="方程式" r:id="rId6" imgW="1638300" imgH="2286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763838"/>
                        <a:ext cx="40560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2" name="群組 15"/>
          <p:cNvGrpSpPr>
            <a:grpSpLocks/>
          </p:cNvGrpSpPr>
          <p:nvPr/>
        </p:nvGrpSpPr>
        <p:grpSpPr bwMode="auto">
          <a:xfrm>
            <a:off x="36513" y="3576638"/>
            <a:ext cx="9144000" cy="955675"/>
            <a:chOff x="36512" y="3576100"/>
            <a:chExt cx="9144000" cy="955675"/>
          </a:xfrm>
        </p:grpSpPr>
        <p:graphicFrame>
          <p:nvGraphicFramePr>
            <p:cNvPr id="50185" name="物件 7"/>
            <p:cNvGraphicFramePr>
              <a:graphicFrameLocks noChangeAspect="1"/>
            </p:cNvGraphicFramePr>
            <p:nvPr/>
          </p:nvGraphicFramePr>
          <p:xfrm>
            <a:off x="2408238" y="3576100"/>
            <a:ext cx="2200275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99" name="方程式" r:id="rId8" imgW="889000" imgH="419100" progId="Equation.3">
                    <p:embed/>
                  </p:oleObj>
                </mc:Choice>
                <mc:Fallback>
                  <p:oleObj name="方程式" r:id="rId8" imgW="889000" imgH="419100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238" y="3576100"/>
                          <a:ext cx="2200275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36512" y="3644362"/>
              <a:ext cx="9144000" cy="661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(c) (d)</a:t>
              </a:r>
            </a:p>
          </p:txBody>
        </p:sp>
      </p:grpSp>
      <p:graphicFrame>
        <p:nvGraphicFramePr>
          <p:cNvPr id="50183" name="物件 9"/>
          <p:cNvGraphicFramePr>
            <a:graphicFrameLocks noChangeAspect="1"/>
          </p:cNvGraphicFramePr>
          <p:nvPr/>
        </p:nvGraphicFramePr>
        <p:xfrm>
          <a:off x="1838325" y="4284663"/>
          <a:ext cx="50958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4" name="方程式" r:id="rId10" imgW="2057400" imgH="482600" progId="Equation.3">
                  <p:embed/>
                </p:oleObj>
              </mc:Choice>
              <mc:Fallback>
                <p:oleObj name="方程式" r:id="rId10" imgW="2057400" imgH="482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4284663"/>
                        <a:ext cx="50958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5432425"/>
            <a:ext cx="9144000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phase also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607808" cy="4453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47391"/>
                <a:ext cx="5328592" cy="102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b="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6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cos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TW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𝑛𝑇</m:t>
                    </m:r>
                  </m:oMath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7391"/>
                <a:ext cx="5328592" cy="1020792"/>
              </a:xfrm>
              <a:prstGeom prst="rect">
                <a:avLst/>
              </a:prstGeom>
              <a:blipFill rotWithShape="1">
                <a:blip r:embed="rId3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39552" y="2432501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FF0000"/>
                </a:solidFill>
              </a:rPr>
              <a:t>Sampling </a:t>
            </a:r>
            <a:r>
              <a:rPr lang="en-US" altLang="zh-TW" sz="2600" dirty="0">
                <a:solidFill>
                  <a:srgbClr val="FF0000"/>
                </a:solidFill>
              </a:rPr>
              <a:t>is “</a:t>
            </a:r>
            <a:r>
              <a:rPr lang="en-US" altLang="zh-TW" sz="2600" dirty="0" smtClean="0">
                <a:solidFill>
                  <a:srgbClr val="FF0000"/>
                </a:solidFill>
              </a:rPr>
              <a:t>time-varying”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907240" y="145938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40" y="1459383"/>
                <a:ext cx="5908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93565" y="2679303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65" y="2679303"/>
                <a:ext cx="6190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28184" y="2687714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87714"/>
                <a:ext cx="84824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087434" y="2564904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34" y="2564904"/>
                <a:ext cx="48314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77337" y="573325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475656" y="465313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217297" y="3645024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693131" y="3501008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31" y="3501008"/>
                <a:ext cx="3829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88024" y="5373216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373216"/>
                <a:ext cx="382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716016" y="4479503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479503"/>
                <a:ext cx="382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97743" y="3512621"/>
                <a:ext cx="15094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/>
                  <a:t>(a)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zh-TW" sz="2600" b="0" dirty="0" smtClean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43" y="3512621"/>
                <a:ext cx="1509497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6855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396400" y="5254153"/>
                <a:ext cx="1436996" cy="62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/>
                  <a:t>(c)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zh-TW" altLang="en-US" sz="26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00" y="5254153"/>
                <a:ext cx="1436996" cy="623119"/>
              </a:xfrm>
              <a:prstGeom prst="rect">
                <a:avLst/>
              </a:prstGeom>
              <a:blipFill rotWithShape="1">
                <a:blip r:embed="rId12"/>
                <a:stretch>
                  <a:fillRect l="-720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396400" y="4437112"/>
                <a:ext cx="1489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/>
                  <a:t>(b)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00" y="4437112"/>
                <a:ext cx="1489510" cy="492443"/>
              </a:xfrm>
              <a:prstGeom prst="rect">
                <a:avLst/>
              </a:prstGeom>
              <a:blipFill rotWithShape="1">
                <a:blip r:embed="rId13"/>
                <a:stretch>
                  <a:fillRect l="-6939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61147" cy="4499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7504" y="1268760"/>
                <a:ext cx="15094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>
                    <a:solidFill>
                      <a:srgbClr val="002060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zh-TW" sz="2600" b="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1509497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7287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15616" y="1700808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00808"/>
                <a:ext cx="58528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342527" y="1340768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27" y="1340768"/>
                <a:ext cx="58528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70688" y="1323834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88" y="1323834"/>
                <a:ext cx="58528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659120" y="3831431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20" y="3831431"/>
                <a:ext cx="58528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10848" y="3615407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48" y="3615407"/>
                <a:ext cx="58528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546552" y="3975447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52" y="3975447"/>
                <a:ext cx="58528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70288" y="3111351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8" y="3111351"/>
                <a:ext cx="51328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62576" y="2679303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76" y="2679303"/>
                <a:ext cx="51328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426872" y="2132856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72" y="2132856"/>
                <a:ext cx="513280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94424" y="5415607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24" y="5415607"/>
                <a:ext cx="513280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139952" y="5343599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343599"/>
                <a:ext cx="51328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79000" y="4695527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000" y="4695527"/>
                <a:ext cx="5132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691680" y="393305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6689905" y="357301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4097617" y="357301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403648" y="2780928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780928"/>
                <a:ext cx="848246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851920" y="2420888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20888"/>
                <a:ext cx="848246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460058" y="2276872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58" y="2276872"/>
                <a:ext cx="848246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276211" y="5271591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11" y="5271591"/>
                <a:ext cx="584327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372049" y="5086345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049" y="5086345"/>
                <a:ext cx="584327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283817" y="4797152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17" y="4797152"/>
                <a:ext cx="584327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087434" y="570363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34" y="5703639"/>
                <a:ext cx="483146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580112" y="585603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856039"/>
                <a:ext cx="483146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80742" y="5949280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42" y="5949280"/>
                <a:ext cx="483146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67944" y="1772816"/>
                <a:ext cx="4701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470192" cy="461665"/>
              </a:xfrm>
              <a:prstGeom prst="rect">
                <a:avLst/>
              </a:prstGeom>
              <a:blipFill rotWithShape="1">
                <a:blip r:embed="rId25"/>
                <a:stretch>
                  <a:fillRect l="-1299" r="-2597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397952" y="4047455"/>
                <a:ext cx="4701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52" y="4047455"/>
                <a:ext cx="470192" cy="461665"/>
              </a:xfrm>
              <a:prstGeom prst="rect">
                <a:avLst/>
              </a:prstGeom>
              <a:blipFill rotWithShape="1">
                <a:blip r:embed="rId26"/>
                <a:stretch>
                  <a:fillRect l="-1282" r="-1282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195736" y="1268760"/>
                <a:ext cx="1489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>
                    <a:solidFill>
                      <a:srgbClr val="002060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68760"/>
                <a:ext cx="1489510" cy="492443"/>
              </a:xfrm>
              <a:prstGeom prst="rect">
                <a:avLst/>
              </a:prstGeom>
              <a:blipFill rotWithShape="1">
                <a:blip r:embed="rId27"/>
                <a:stretch>
                  <a:fillRect l="-6939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932040" y="1196752"/>
                <a:ext cx="1436996" cy="62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>
                    <a:solidFill>
                      <a:srgbClr val="00206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zh-TW" altLang="en-US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96752"/>
                <a:ext cx="1436996" cy="623119"/>
              </a:xfrm>
              <a:prstGeom prst="rect">
                <a:avLst/>
              </a:prstGeom>
              <a:blipFill rotWithShape="1">
                <a:blip r:embed="rId28"/>
                <a:stretch>
                  <a:fillRect l="-7203" b="-106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037916" y="3355062"/>
                <a:ext cx="4226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16" y="3355062"/>
                <a:ext cx="422616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0" y="3534876"/>
                <a:ext cx="914400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4876"/>
                <a:ext cx="9144000" cy="726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445239"/>
                <a:ext cx="914400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70000"/>
                  </a:lnSpc>
                </a:pPr>
                <a:endParaRPr lang="en-US" altLang="zh-TW" sz="2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zh-TW" sz="2200" dirty="0" smtClean="0">
                    <a:solidFill>
                      <a:srgbClr val="00206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𝑛𝑇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𝑛𝑇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2</m:t>
                            </m:r>
                            <m:r>
                              <a:rPr lang="zh-TW" alt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zh-TW" alt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5239"/>
                <a:ext cx="9144000" cy="1191673"/>
              </a:xfrm>
              <a:prstGeom prst="rect">
                <a:avLst/>
              </a:prstGeom>
              <a:blipFill rotWithShape="1">
                <a:blip r:embed="rId3"/>
                <a:stretch>
                  <a:fillRect t="-8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3833970" y="1004907"/>
            <a:ext cx="513539" cy="457449"/>
            <a:chOff x="4190754" y="997662"/>
            <a:chExt cx="513539" cy="457449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334770" y="1297846"/>
              <a:ext cx="72008" cy="157265"/>
            </a:xfrm>
            <a:prstGeom prst="line">
              <a:avLst/>
            </a:prstGeom>
            <a:ln w="571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190754" y="997662"/>
                  <a:ext cx="513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754" y="997662"/>
                  <a:ext cx="51353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群組 20"/>
          <p:cNvGrpSpPr/>
          <p:nvPr/>
        </p:nvGrpSpPr>
        <p:grpSpPr>
          <a:xfrm>
            <a:off x="5481687" y="1004907"/>
            <a:ext cx="513539" cy="457449"/>
            <a:chOff x="5989938" y="1014596"/>
            <a:chExt cx="513539" cy="457449"/>
          </a:xfrm>
        </p:grpSpPr>
        <p:cxnSp>
          <p:nvCxnSpPr>
            <p:cNvPr id="9" name="直線接點 8"/>
            <p:cNvCxnSpPr/>
            <p:nvPr/>
          </p:nvCxnSpPr>
          <p:spPr>
            <a:xfrm flipH="1">
              <a:off x="6133954" y="1314780"/>
              <a:ext cx="72008" cy="157265"/>
            </a:xfrm>
            <a:prstGeom prst="line">
              <a:avLst/>
            </a:prstGeom>
            <a:ln w="571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989938" y="1014596"/>
                  <a:ext cx="513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938" y="1014596"/>
                  <a:ext cx="5135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接點 10"/>
          <p:cNvCxnSpPr/>
          <p:nvPr/>
        </p:nvCxnSpPr>
        <p:spPr>
          <a:xfrm flipH="1">
            <a:off x="3681235" y="2132856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4437112"/>
            <a:ext cx="5612130" cy="2228850"/>
          </a:xfrm>
          <a:prstGeom prst="rect">
            <a:avLst/>
          </a:prstGeom>
        </p:spPr>
      </p:pic>
      <p:cxnSp>
        <p:nvCxnSpPr>
          <p:cNvPr id="24" name="直線接點 23"/>
          <p:cNvCxnSpPr/>
          <p:nvPr/>
        </p:nvCxnSpPr>
        <p:spPr>
          <a:xfrm flipH="1">
            <a:off x="4699122" y="2420888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691010" y="2373534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4677833" y="2041075"/>
            <a:ext cx="207557" cy="226108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0" y="2525359"/>
                <a:ext cx="9144000" cy="107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00206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𝑗𝑛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i="1">
                            <a:latin typeface="Cambria Math"/>
                          </a:rPr>
                          <m:t>𝑗𝑛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±1=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5359"/>
                <a:ext cx="9144000" cy="1075744"/>
              </a:xfrm>
              <a:prstGeom prst="rect">
                <a:avLst/>
              </a:prstGeom>
              <a:blipFill>
                <a:blip r:embed="rId7"/>
                <a:stretch>
                  <a:fillRect b="-107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>
            <a:off x="3876305" y="4045797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4130977" y="4077072"/>
            <a:ext cx="8975" cy="157265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791274" y="4186395"/>
                <a:ext cx="9966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74" y="4186395"/>
                <a:ext cx="996619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61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090399" y="4365104"/>
                <a:ext cx="9694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99" y="4365104"/>
                <a:ext cx="969433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5258751" y="4365104"/>
                <a:ext cx="9694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𝜙</m:t>
                      </m:r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51" y="4365104"/>
                <a:ext cx="969433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1043608" y="5661248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=1,3,5,⋯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61248"/>
                <a:ext cx="165618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5148064" y="5949280"/>
                <a:ext cx="10801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1,3,5,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949280"/>
                <a:ext cx="108012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196103" y="5157192"/>
                <a:ext cx="8901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103" y="5157192"/>
                <a:ext cx="8901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516216" y="4654297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=0,2,4,⋯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654297"/>
                <a:ext cx="165618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6516216" y="5805264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=0,2,4,⋯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805264"/>
                <a:ext cx="165618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923928" y="5589240"/>
                <a:ext cx="10441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0,2,4,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89240"/>
                <a:ext cx="1044116" cy="769441"/>
              </a:xfrm>
              <a:prstGeom prst="rect">
                <a:avLst/>
              </a:prstGeom>
              <a:blipFill rotWithShape="1">
                <a:blip r:embed="rId16"/>
                <a:stretch>
                  <a:fillRect l="-585" r="-1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716016" y="4653136"/>
                <a:ext cx="10801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1,3,5,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653136"/>
                <a:ext cx="1080120" cy="769441"/>
              </a:xfrm>
              <a:prstGeom prst="rect">
                <a:avLst/>
              </a:prstGeom>
              <a:blipFill rotWithShape="1">
                <a:blip r:embed="rId17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897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192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Example 7.1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p.532 of text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  (Problem 7.39, p.571 of text)</a:t>
            </a:r>
          </a:p>
        </p:txBody>
      </p:sp>
      <p:graphicFrame>
        <p:nvGraphicFramePr>
          <p:cNvPr id="52228" name="物件 1"/>
          <p:cNvGraphicFramePr>
            <a:graphicFrameLocks noChangeAspect="1"/>
          </p:cNvGraphicFramePr>
          <p:nvPr/>
        </p:nvGraphicFramePr>
        <p:xfrm>
          <a:off x="612775" y="2349500"/>
          <a:ext cx="596741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9" name="方程式" r:id="rId3" imgW="2425700" imgH="1701800" progId="Equation.3">
                  <p:embed/>
                </p:oleObj>
              </mc:Choice>
              <mc:Fallback>
                <p:oleObj name="方程式" r:id="rId3" imgW="2425700" imgH="170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49500"/>
                        <a:ext cx="596741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文字方塊 2"/>
          <p:cNvSpPr txBox="1">
            <a:spLocks noChangeArrowheads="1"/>
          </p:cNvSpPr>
          <p:nvPr/>
        </p:nvSpPr>
        <p:spPr bwMode="auto">
          <a:xfrm>
            <a:off x="1147763" y="5037138"/>
            <a:ext cx="51133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sampled and low-pass filtered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20037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46053"/>
              </p:ext>
            </p:extLst>
          </p:nvPr>
        </p:nvGraphicFramePr>
        <p:xfrm>
          <a:off x="4649668" y="1916832"/>
          <a:ext cx="395478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4" name="方程式" r:id="rId5" imgW="2197100" imgH="431800" progId="Equation.3">
                  <p:embed/>
                </p:oleObj>
              </mc:Choice>
              <mc:Fallback>
                <p:oleObj name="方程式" r:id="rId5" imgW="21971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668" y="1916832"/>
                        <a:ext cx="3954780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9829"/>
              </p:ext>
            </p:extLst>
          </p:nvPr>
        </p:nvGraphicFramePr>
        <p:xfrm>
          <a:off x="4572000" y="404664"/>
          <a:ext cx="4526280" cy="150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5" name="方程式" r:id="rId7" imgW="2514600" imgH="838080" progId="Equation.3">
                  <p:embed/>
                </p:oleObj>
              </mc:Choice>
              <mc:Fallback>
                <p:oleObj name="方程式" r:id="rId7" imgW="2514600" imgH="83808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664"/>
                        <a:ext cx="4526280" cy="1508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225425"/>
            <a:ext cx="8748712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16192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7.2 Discrete-time Processing of </a:t>
            </a:r>
          </a:p>
          <a:p>
            <a:pPr marL="1044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Continuous-time Signals</a:t>
            </a:r>
          </a:p>
        </p:txBody>
      </p:sp>
      <p:sp>
        <p:nvSpPr>
          <p:cNvPr id="55300" name="矩形 3"/>
          <p:cNvSpPr>
            <a:spLocks noChangeArrowheads="1"/>
          </p:cNvSpPr>
          <p:nvPr/>
        </p:nvSpPr>
        <p:spPr bwMode="auto">
          <a:xfrm>
            <a:off x="0" y="17224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Processing continuous-time signals digitally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301" name="群組 27"/>
          <p:cNvGrpSpPr>
            <a:grpSpLocks/>
          </p:cNvGrpSpPr>
          <p:nvPr/>
        </p:nvGrpSpPr>
        <p:grpSpPr bwMode="auto">
          <a:xfrm>
            <a:off x="323850" y="2420888"/>
            <a:ext cx="8478838" cy="2262184"/>
            <a:chOff x="395536" y="2636912"/>
            <a:chExt cx="8479300" cy="2261970"/>
          </a:xfrm>
        </p:grpSpPr>
        <p:sp>
          <p:nvSpPr>
            <p:cNvPr id="55302" name="Rectangle 37"/>
            <p:cNvSpPr>
              <a:spLocks noChangeArrowheads="1"/>
            </p:cNvSpPr>
            <p:nvPr/>
          </p:nvSpPr>
          <p:spPr bwMode="auto">
            <a:xfrm>
              <a:off x="1451875" y="3419999"/>
              <a:ext cx="1484701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C/D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Conversion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3" name="Line 38"/>
            <p:cNvSpPr>
              <a:spLocks noChangeShapeType="1"/>
            </p:cNvSpPr>
            <p:nvPr/>
          </p:nvSpPr>
          <p:spPr bwMode="auto">
            <a:xfrm>
              <a:off x="540031" y="3864459"/>
              <a:ext cx="90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4" name="文字方塊 8"/>
            <p:cNvSpPr txBox="1">
              <a:spLocks noChangeArrowheads="1"/>
            </p:cNvSpPr>
            <p:nvPr/>
          </p:nvSpPr>
          <p:spPr bwMode="auto">
            <a:xfrm>
              <a:off x="395536" y="3284984"/>
              <a:ext cx="7024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5" name="文字方塊 9"/>
            <p:cNvSpPr txBox="1">
              <a:spLocks noChangeArrowheads="1"/>
            </p:cNvSpPr>
            <p:nvPr/>
          </p:nvSpPr>
          <p:spPr bwMode="auto">
            <a:xfrm>
              <a:off x="8172400" y="3288067"/>
              <a:ext cx="7024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6" name="文字方塊 10"/>
            <p:cNvSpPr txBox="1">
              <a:spLocks noChangeArrowheads="1"/>
            </p:cNvSpPr>
            <p:nvPr/>
          </p:nvSpPr>
          <p:spPr bwMode="auto">
            <a:xfrm>
              <a:off x="1182140" y="4420283"/>
              <a:ext cx="2021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A/D Converter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7" name="Rectangle 37"/>
            <p:cNvSpPr>
              <a:spLocks noChangeArrowheads="1"/>
            </p:cNvSpPr>
            <p:nvPr/>
          </p:nvSpPr>
          <p:spPr bwMode="auto">
            <a:xfrm>
              <a:off x="6415542" y="3419999"/>
              <a:ext cx="1484701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D/C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Conversion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8" name="Line 39"/>
            <p:cNvSpPr>
              <a:spLocks noChangeShapeType="1"/>
            </p:cNvSpPr>
            <p:nvPr/>
          </p:nvSpPr>
          <p:spPr bwMode="auto">
            <a:xfrm>
              <a:off x="7901422" y="3870573"/>
              <a:ext cx="90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9" name="文字方塊 16"/>
            <p:cNvSpPr txBox="1">
              <a:spLocks noChangeArrowheads="1"/>
            </p:cNvSpPr>
            <p:nvPr/>
          </p:nvSpPr>
          <p:spPr bwMode="auto">
            <a:xfrm>
              <a:off x="6158159" y="4437217"/>
              <a:ext cx="20047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D/A Converter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0" name="Rectangle 37"/>
            <p:cNvSpPr>
              <a:spLocks noChangeArrowheads="1"/>
            </p:cNvSpPr>
            <p:nvPr/>
          </p:nvSpPr>
          <p:spPr bwMode="auto">
            <a:xfrm>
              <a:off x="3780000" y="3420000"/>
              <a:ext cx="1800000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Discrete-time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System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1" name="文字方塊 18"/>
            <p:cNvSpPr txBox="1">
              <a:spLocks noChangeArrowheads="1"/>
            </p:cNvSpPr>
            <p:nvPr/>
          </p:nvSpPr>
          <p:spPr bwMode="auto">
            <a:xfrm>
              <a:off x="2498028" y="2636912"/>
              <a:ext cx="1713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]=</a:t>
              </a:r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 err="1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2" name="文字方塊 19"/>
            <p:cNvSpPr txBox="1">
              <a:spLocks noChangeArrowheads="1"/>
            </p:cNvSpPr>
            <p:nvPr/>
          </p:nvSpPr>
          <p:spPr bwMode="auto">
            <a:xfrm>
              <a:off x="5148064" y="2636912"/>
              <a:ext cx="1713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]=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313" name="群組 21"/>
            <p:cNvGrpSpPr>
              <a:grpSpLocks/>
            </p:cNvGrpSpPr>
            <p:nvPr/>
          </p:nvGrpSpPr>
          <p:grpSpPr bwMode="auto">
            <a:xfrm>
              <a:off x="2939566" y="3860545"/>
              <a:ext cx="828000" cy="503"/>
              <a:chOff x="3078152" y="3820523"/>
              <a:chExt cx="935689" cy="503"/>
            </a:xfrm>
          </p:grpSpPr>
          <p:sp>
            <p:nvSpPr>
              <p:cNvPr id="55317" name="Line 39"/>
              <p:cNvSpPr>
                <a:spLocks noChangeShapeType="1"/>
              </p:cNvSpPr>
              <p:nvPr/>
            </p:nvSpPr>
            <p:spPr bwMode="auto">
              <a:xfrm>
                <a:off x="3078152" y="3821026"/>
                <a:ext cx="6297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318" name="Line 39"/>
              <p:cNvSpPr>
                <a:spLocks noChangeShapeType="1"/>
              </p:cNvSpPr>
              <p:nvPr/>
            </p:nvSpPr>
            <p:spPr bwMode="auto">
              <a:xfrm>
                <a:off x="3251841" y="382052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5314" name="群組 22"/>
            <p:cNvGrpSpPr>
              <a:grpSpLocks/>
            </p:cNvGrpSpPr>
            <p:nvPr/>
          </p:nvGrpSpPr>
          <p:grpSpPr bwMode="auto">
            <a:xfrm>
              <a:off x="5580583" y="3858469"/>
              <a:ext cx="828000" cy="503"/>
              <a:chOff x="3078152" y="3820523"/>
              <a:chExt cx="935689" cy="503"/>
            </a:xfrm>
          </p:grpSpPr>
          <p:sp>
            <p:nvSpPr>
              <p:cNvPr id="55315" name="Line 39"/>
              <p:cNvSpPr>
                <a:spLocks noChangeShapeType="1"/>
              </p:cNvSpPr>
              <p:nvPr/>
            </p:nvSpPr>
            <p:spPr bwMode="auto">
              <a:xfrm>
                <a:off x="3078152" y="3821026"/>
                <a:ext cx="6297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316" name="Line 39"/>
              <p:cNvSpPr>
                <a:spLocks noChangeShapeType="1"/>
              </p:cNvSpPr>
              <p:nvPr/>
            </p:nvSpPr>
            <p:spPr bwMode="auto">
              <a:xfrm>
                <a:off x="3251841" y="382052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3" name="群組 22"/>
          <p:cNvGrpSpPr>
            <a:grpSpLocks noChangeAspect="1"/>
          </p:cNvGrpSpPr>
          <p:nvPr/>
        </p:nvGrpSpPr>
        <p:grpSpPr>
          <a:xfrm>
            <a:off x="553212" y="4495705"/>
            <a:ext cx="8037576" cy="2284531"/>
            <a:chOff x="1259632" y="4876476"/>
            <a:chExt cx="6697980" cy="1903776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25" name="文字方塊 15"/>
            <p:cNvSpPr txBox="1">
              <a:spLocks noChangeArrowheads="1"/>
            </p:cNvSpPr>
            <p:nvPr/>
          </p:nvSpPr>
          <p:spPr bwMode="auto">
            <a:xfrm>
              <a:off x="3275856" y="5487164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6"/>
            <p:cNvSpPr txBox="1">
              <a:spLocks noChangeArrowheads="1"/>
            </p:cNvSpPr>
            <p:nvPr/>
          </p:nvSpPr>
          <p:spPr bwMode="auto">
            <a:xfrm>
              <a:off x="1619672" y="5487164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16"/>
            <p:cNvSpPr txBox="1">
              <a:spLocks noChangeArrowheads="1"/>
            </p:cNvSpPr>
            <p:nvPr/>
          </p:nvSpPr>
          <p:spPr bwMode="auto">
            <a:xfrm>
              <a:off x="5215375" y="5487164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文字方塊 10"/>
            <p:cNvSpPr txBox="1">
              <a:spLocks noChangeArrowheads="1"/>
            </p:cNvSpPr>
            <p:nvPr/>
          </p:nvSpPr>
          <p:spPr bwMode="auto">
            <a:xfrm>
              <a:off x="7195511" y="5483600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4315191" y="4876476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88775" y="5610446"/>
              <a:ext cx="1095830" cy="35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C/D Conversion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484784"/>
            <a:ext cx="9144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28750" lvl="1" indent="-5143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impulse train sampling with sampling period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</a:p>
          <a:p>
            <a:pPr marL="1428750" lvl="1" indent="-5143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mapping the impulse train to a sequence with unity spacing</a:t>
            </a:r>
          </a:p>
          <a:p>
            <a:pPr marL="1908000" lvl="2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normalization (or scaling) in time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505706" cy="2952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51" y="3300666"/>
            <a:ext cx="4458782" cy="347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Representation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8275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for continuous-time, </a:t>
            </a:r>
            <a:r>
              <a:rPr kumimoji="0" lang="el-GR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discrete-time, only in this section</a:t>
            </a:r>
          </a:p>
        </p:txBody>
      </p:sp>
      <p:graphicFrame>
        <p:nvGraphicFramePr>
          <p:cNvPr id="59397" name="物件 4"/>
          <p:cNvGraphicFramePr>
            <a:graphicFrameLocks noChangeAspect="1"/>
          </p:cNvGraphicFramePr>
          <p:nvPr/>
        </p:nvGraphicFramePr>
        <p:xfrm>
          <a:off x="1282700" y="3267075"/>
          <a:ext cx="70834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" name="方程式" r:id="rId4" imgW="2324100" imgH="508000" progId="Equation.3">
                  <p:embed/>
                </p:oleObj>
              </mc:Choice>
              <mc:Fallback>
                <p:oleObj name="方程式" r:id="rId4" imgW="23241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267075"/>
                        <a:ext cx="70834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Relationships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60421" name="物件 4"/>
          <p:cNvGraphicFramePr>
            <a:graphicFrameLocks noChangeAspect="1"/>
          </p:cNvGraphicFramePr>
          <p:nvPr/>
        </p:nvGraphicFramePr>
        <p:xfrm>
          <a:off x="1582738" y="2105025"/>
          <a:ext cx="42433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6" name="方程式" r:id="rId4" imgW="1714500" imgH="914400" progId="Equation.3">
                  <p:embed/>
                </p:oleObj>
              </mc:Choice>
              <mc:Fallback>
                <p:oleObj name="方程式" r:id="rId4" imgW="17145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2105025"/>
                        <a:ext cx="424338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物件 5"/>
          <p:cNvGraphicFramePr>
            <a:graphicFrameLocks noChangeAspect="1"/>
          </p:cNvGraphicFramePr>
          <p:nvPr/>
        </p:nvGraphicFramePr>
        <p:xfrm>
          <a:off x="1804988" y="4413250"/>
          <a:ext cx="39274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7" name="方程式" r:id="rId6" imgW="1587500" imgH="927100" progId="Equation.3">
                  <p:embed/>
                </p:oleObj>
              </mc:Choice>
              <mc:Fallback>
                <p:oleObj name="方程式" r:id="rId6" imgW="1587500" imgH="9271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4413250"/>
                        <a:ext cx="3927475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42735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(5.9)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(4.9)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Relationships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relationship</a:t>
            </a:r>
          </a:p>
        </p:txBody>
      </p:sp>
      <p:graphicFrame>
        <p:nvGraphicFramePr>
          <p:cNvPr id="62469" name="物件 4"/>
          <p:cNvGraphicFramePr>
            <a:graphicFrameLocks noChangeAspect="1"/>
          </p:cNvGraphicFramePr>
          <p:nvPr/>
        </p:nvGraphicFramePr>
        <p:xfrm>
          <a:off x="1435100" y="2408238"/>
          <a:ext cx="540861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2" name="方程式" r:id="rId4" imgW="2184400" imgH="1346200" progId="Equation.3">
                  <p:embed/>
                </p:oleObj>
              </mc:Choice>
              <mc:Fallback>
                <p:oleObj name="方程式" r:id="rId4" imgW="2184400" imgH="1346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408238"/>
                        <a:ext cx="5408613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矩形 5"/>
          <p:cNvSpPr>
            <a:spLocks noChangeArrowheads="1"/>
          </p:cNvSpPr>
          <p:nvPr/>
        </p:nvSpPr>
        <p:spPr bwMode="auto">
          <a:xfrm>
            <a:off x="0" y="594995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7.22, p.537 of text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984776" y="3573016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(7.6)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C/D Conversion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821935" cy="3109888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0" y="4697907"/>
            <a:ext cx="9144000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e</a:t>
            </a:r>
            <a:r>
              <a:rPr kumimoji="0" lang="en-US" altLang="zh-TW" sz="2600" i="1" baseline="30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j</a:t>
            </a:r>
            <a:r>
              <a:rPr kumimoji="0" lang="el-GR" altLang="zh-TW" sz="2600" baseline="30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is a frequency-scaled (by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version of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]    is a time-scaled (by 1/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 version of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 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0" y="5778027"/>
            <a:ext cx="9144000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e</a:t>
            </a:r>
            <a:r>
              <a:rPr kumimoji="0" lang="en-US" altLang="zh-TW" sz="2600" i="1" baseline="30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j</a:t>
            </a:r>
            <a:r>
              <a:rPr kumimoji="0" lang="el-GR" altLang="zh-TW" sz="2600" baseline="30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periodic with period 2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endParaRPr kumimoji="0" lang="en-US" altLang="zh-TW" sz="2600" i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</a:pPr>
            <a:r>
              <a:rPr kumimoji="0" lang="en-US" altLang="zh-TW" sz="2600" i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	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     periodic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with period 2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π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=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i="1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s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36096" y="98072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980728"/>
                <a:ext cx="115212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52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948264" y="1053316"/>
                <a:ext cx="1152128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3316"/>
                <a:ext cx="1152128" cy="456985"/>
              </a:xfrm>
              <a:prstGeom prst="rect">
                <a:avLst/>
              </a:prstGeom>
              <a:blipFill rotWithShape="1">
                <a:blip r:embed="rId4"/>
                <a:stretch>
                  <a:fillRect l="-5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23728" y="908720"/>
                <a:ext cx="864096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908720"/>
                <a:ext cx="864096" cy="45698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11979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97913"/>
                <a:ext cx="86409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923928" y="1341929"/>
                <a:ext cx="403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41929"/>
                <a:ext cx="4032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51920" y="2780928"/>
                <a:ext cx="403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80928"/>
                <a:ext cx="40320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91880" y="1844824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44824"/>
                <a:ext cx="36004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419872" y="3284984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284984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87824" y="271008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710081"/>
                <a:ext cx="864096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281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27012" y="271008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12" y="2710081"/>
                <a:ext cx="86409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965" r="-283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940152" y="1921024"/>
                <a:ext cx="460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21024"/>
                <a:ext cx="460296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499992" y="1916832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16832"/>
                <a:ext cx="720080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5364088" y="199000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03648" y="34905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0  1  2   3  4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520" y="2996952"/>
                <a:ext cx="864096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96952"/>
                <a:ext cx="864096" cy="487313"/>
              </a:xfrm>
              <a:prstGeom prst="rect">
                <a:avLst/>
              </a:prstGeom>
              <a:blipFill rotWithShape="1">
                <a:blip r:embed="rId15"/>
                <a:stretch>
                  <a:fillRect l="-4225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809408" y="397654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086120" y="4054212"/>
                <a:ext cx="13825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(1)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(2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20" y="4054212"/>
                <a:ext cx="1382577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64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089607" y="3614544"/>
                <a:ext cx="4752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07" y="3614544"/>
                <a:ext cx="475265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882941" y="3358153"/>
                <a:ext cx="4752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41" y="3358153"/>
                <a:ext cx="475265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780404" y="2766268"/>
                <a:ext cx="1015732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04" y="2766268"/>
                <a:ext cx="1015732" cy="410112"/>
              </a:xfrm>
              <a:prstGeom prst="rect">
                <a:avLst/>
              </a:prstGeom>
              <a:blipFill rotWithShape="1">
                <a:blip r:embed="rId19"/>
                <a:stretch>
                  <a:fillRect r="-7784" b="-149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652120" y="2358936"/>
                <a:ext cx="410304" cy="45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358936"/>
                <a:ext cx="410304" cy="452175"/>
              </a:xfrm>
              <a:prstGeom prst="rect">
                <a:avLst/>
              </a:prstGeom>
              <a:blipFill rotWithShape="1"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940152" y="2523376"/>
                <a:ext cx="8182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23376"/>
                <a:ext cx="818225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34704" y="2220496"/>
                <a:ext cx="1854903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=2</m:t>
                      </m:r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04" y="2220496"/>
                <a:ext cx="1854903" cy="452303"/>
              </a:xfrm>
              <a:prstGeom prst="rect">
                <a:avLst/>
              </a:prstGeom>
              <a:blipFill rotWithShape="1"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15247" y="2275711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47" y="2275711"/>
                <a:ext cx="42332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1884844" y="2275711"/>
            <a:ext cx="271905" cy="430887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804248" y="1789609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789609"/>
                <a:ext cx="46019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(p.15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7.0)</a:t>
            </a:r>
            <a:endParaRPr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39328" cy="33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en-US" altLang="zh-TW" sz="2600" b="0" i="1" smtClean="0">
                        <a:latin typeface="Cambria Math"/>
                      </a:rPr>
                      <m:t>𝑋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𝑗</m:t>
                    </m:r>
                    <m:r>
                      <a:rPr lang="zh-TW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𝑗</m:t>
                    </m:r>
                    <m:r>
                      <a:rPr lang="zh-TW" altLang="en-US" sz="2600" i="1">
                        <a:latin typeface="Cambria Math"/>
                      </a:rPr>
                      <m:t>𝜔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  <a:blipFill rotWithShape="1">
                <a:blip r:embed="rId3"/>
                <a:stretch>
                  <a:fillRect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23728" y="891786"/>
            <a:ext cx="1692188" cy="492443"/>
            <a:chOff x="4932040" y="1052736"/>
            <a:chExt cx="1692188" cy="492443"/>
          </a:xfrm>
        </p:grpSpPr>
        <p:sp>
          <p:nvSpPr>
            <p:cNvPr id="5" name="文字方塊 4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6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415395" y="301893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i="1" dirty="0">
                          <a:latin typeface="Cambria Math"/>
                        </a:rPr>
                        <m:t>(</m:t>
                      </m:r>
                      <m:r>
                        <a:rPr lang="en-US" altLang="zh-TW" sz="2200" i="1" dirty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2987824" y="2576517"/>
            <a:ext cx="1692188" cy="492443"/>
            <a:chOff x="4932040" y="1052736"/>
            <a:chExt cx="1692188" cy="492443"/>
          </a:xfrm>
        </p:grpSpPr>
        <p:sp>
          <p:nvSpPr>
            <p:cNvPr id="22" name="文字方塊 21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973460" y="306476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7172755" y="3522899"/>
            <a:ext cx="98879" cy="144016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(=2</m:t>
                    </m:r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 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6897" t="-7576" r="-413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229960" y="4499828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0   1  2    3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3140224" y="4160693"/>
            <a:ext cx="1692188" cy="636459"/>
            <a:chOff x="4932040" y="1052736"/>
            <a:chExt cx="1692188" cy="63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(chap4)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000" b="-3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5042188" y="1545179"/>
              <a:ext cx="126000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131840" y="5168805"/>
            <a:ext cx="1692188" cy="492443"/>
            <a:chOff x="4932040" y="1052736"/>
            <a:chExt cx="169218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chap5)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877" b="-30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234155" y="5516407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0   1  2    3</a:t>
            </a:r>
            <a:endParaRPr lang="zh-TW" altLang="en-US" sz="2000" dirty="0"/>
          </a:p>
        </p:txBody>
      </p:sp>
      <p:sp>
        <p:nvSpPr>
          <p:cNvPr id="45" name="向上箭號 44"/>
          <p:cNvSpPr/>
          <p:nvPr/>
        </p:nvSpPr>
        <p:spPr>
          <a:xfrm>
            <a:off x="2473523" y="4797152"/>
            <a:ext cx="442293" cy="43204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ba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stCxn id="47" idx="0"/>
          </p:cNvCxnSpPr>
          <p:nvPr/>
        </p:nvCxnSpPr>
        <p:spPr>
          <a:xfrm flipV="1">
            <a:off x="5865683" y="5620599"/>
            <a:ext cx="74469" cy="238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668344" y="5502528"/>
            <a:ext cx="142596" cy="2384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556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D/C Conversion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598613"/>
            <a:ext cx="9144000" cy="1185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28750" lvl="1" indent="-51435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mapping a sequence to an impulse train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428750" lvl="1" indent="-514350" fontAlgn="auto">
              <a:spcBef>
                <a:spcPts val="18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filtering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7" y="3068960"/>
            <a:ext cx="866184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 System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312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equivalent to a continuous-time system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67589" name="矩形 4"/>
          <p:cNvSpPr>
            <a:spLocks noChangeArrowheads="1"/>
          </p:cNvSpPr>
          <p:nvPr/>
        </p:nvSpPr>
        <p:spPr bwMode="auto">
          <a:xfrm>
            <a:off x="0" y="17002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13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7.24, 7.25, 7.26,  p.538, 539, 540 of text</a:t>
            </a:r>
          </a:p>
        </p:txBody>
      </p:sp>
      <p:graphicFrame>
        <p:nvGraphicFramePr>
          <p:cNvPr id="67590" name="物件 5"/>
          <p:cNvGraphicFramePr>
            <a:graphicFrameLocks noChangeAspect="1"/>
          </p:cNvGraphicFramePr>
          <p:nvPr/>
        </p:nvGraphicFramePr>
        <p:xfrm>
          <a:off x="1349375" y="2379663"/>
          <a:ext cx="4429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3" name="方程式" r:id="rId4" imgW="1625600" imgH="241300" progId="Equation.3">
                  <p:embed/>
                </p:oleObj>
              </mc:Choice>
              <mc:Fallback>
                <p:oleObj name="方程式" r:id="rId4" imgW="1625600" imgH="241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379663"/>
                        <a:ext cx="44291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物件 6"/>
          <p:cNvGraphicFramePr>
            <a:graphicFrameLocks noChangeAspect="1"/>
          </p:cNvGraphicFramePr>
          <p:nvPr/>
        </p:nvGraphicFramePr>
        <p:xfrm>
          <a:off x="1368425" y="4010025"/>
          <a:ext cx="55356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4" name="方程式" r:id="rId6" imgW="2032000" imgH="533400" progId="Equation.3">
                  <p:embed/>
                </p:oleObj>
              </mc:Choice>
              <mc:Fallback>
                <p:oleObj name="方程式" r:id="rId6" imgW="2032000" imgH="533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010025"/>
                        <a:ext cx="55356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5895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the sampling theorem is satisfied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92280" y="2401724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(7.24)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28792" y="4777988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(7.25)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12946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8680"/>
            <a:ext cx="84994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683568" y="3933056"/>
            <a:ext cx="8037576" cy="2343125"/>
            <a:chOff x="1259632" y="4827648"/>
            <a:chExt cx="6697980" cy="195260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5" name="文字方塊 15"/>
            <p:cNvSpPr txBox="1">
              <a:spLocks noChangeArrowheads="1"/>
            </p:cNvSpPr>
            <p:nvPr/>
          </p:nvSpPr>
          <p:spPr bwMode="auto">
            <a:xfrm>
              <a:off x="3275856" y="5374039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字方塊 6"/>
            <p:cNvSpPr txBox="1">
              <a:spLocks noChangeArrowheads="1"/>
            </p:cNvSpPr>
            <p:nvPr/>
          </p:nvSpPr>
          <p:spPr bwMode="auto">
            <a:xfrm>
              <a:off x="1619672" y="5374039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16"/>
            <p:cNvSpPr txBox="1">
              <a:spLocks noChangeArrowheads="1"/>
            </p:cNvSpPr>
            <p:nvPr/>
          </p:nvSpPr>
          <p:spPr bwMode="auto">
            <a:xfrm>
              <a:off x="5215375" y="5374039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10"/>
            <p:cNvSpPr txBox="1">
              <a:spLocks noChangeArrowheads="1"/>
            </p:cNvSpPr>
            <p:nvPr/>
          </p:nvSpPr>
          <p:spPr bwMode="auto">
            <a:xfrm>
              <a:off x="7218896" y="5302031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文字方塊 11"/>
            <p:cNvSpPr txBox="1">
              <a:spLocks noChangeArrowheads="1"/>
            </p:cNvSpPr>
            <p:nvPr/>
          </p:nvSpPr>
          <p:spPr bwMode="auto">
            <a:xfrm>
              <a:off x="4291969" y="4827648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33072" y="5610446"/>
              <a:ext cx="1107213" cy="35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8644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6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0" y="15795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矩形 2"/>
          <p:cNvSpPr>
            <a:spLocks noChangeArrowheads="1"/>
          </p:cNvSpPr>
          <p:nvPr/>
        </p:nvSpPr>
        <p:spPr bwMode="auto">
          <a:xfrm>
            <a:off x="0" y="1158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Processing of Continuous-time 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173288"/>
            <a:ext cx="914400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complete system is linear and time-invariant if the sampling theorem is satisfied</a:t>
            </a:r>
          </a:p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sampling process itself is NOT time-invariant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1"/>
          <p:cNvSpPr>
            <a:spLocks noChangeArrowheads="1"/>
          </p:cNvSpPr>
          <p:nvPr/>
        </p:nvSpPr>
        <p:spPr bwMode="auto">
          <a:xfrm>
            <a:off x="0" y="10747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 Differentiator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414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band-limited differentiator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4057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 equivalent</a:t>
            </a:r>
          </a:p>
        </p:txBody>
      </p:sp>
      <p:graphicFrame>
        <p:nvGraphicFramePr>
          <p:cNvPr id="73734" name="物件 5"/>
          <p:cNvGraphicFramePr>
            <a:graphicFrameLocks noChangeAspect="1"/>
          </p:cNvGraphicFramePr>
          <p:nvPr/>
        </p:nvGraphicFramePr>
        <p:xfrm>
          <a:off x="1385888" y="2476500"/>
          <a:ext cx="55006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5" name="方程式" r:id="rId4" imgW="2019300" imgH="533400" progId="Equation.3">
                  <p:embed/>
                </p:oleObj>
              </mc:Choice>
              <mc:Fallback>
                <p:oleObj name="方程式" r:id="rId4" imgW="2019300" imgH="533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476500"/>
                        <a:ext cx="55006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物件 6"/>
          <p:cNvGraphicFramePr>
            <a:graphicFrameLocks noChangeAspect="1"/>
          </p:cNvGraphicFramePr>
          <p:nvPr/>
        </p:nvGraphicFramePr>
        <p:xfrm>
          <a:off x="1566863" y="4746625"/>
          <a:ext cx="4600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6" name="方程式" r:id="rId6" imgW="1689100" imgH="279400" progId="Equation.3">
                  <p:embed/>
                </p:oleObj>
              </mc:Choice>
              <mc:Fallback>
                <p:oleObj name="方程式" r:id="rId6" imgW="1689100" imgH="279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4746625"/>
                        <a:ext cx="4600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矩形 7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7.27, 7.28, p.541, 542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498848" cy="45262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02952"/>
            <a:ext cx="3749040" cy="8778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121658" cy="44644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36" y="5051831"/>
            <a:ext cx="347472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"/>
          <p:cNvSpPr>
            <a:spLocks noChangeArrowheads="1"/>
          </p:cNvSpPr>
          <p:nvPr/>
        </p:nvSpPr>
        <p:spPr bwMode="auto">
          <a:xfrm>
            <a:off x="0" y="10747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414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y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c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c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-∆)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4057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 equivalent</a:t>
            </a:r>
          </a:p>
        </p:txBody>
      </p:sp>
      <p:graphicFrame>
        <p:nvGraphicFramePr>
          <p:cNvPr id="76806" name="物件 5"/>
          <p:cNvGraphicFramePr>
            <a:graphicFrameLocks noChangeAspect="1"/>
          </p:cNvGraphicFramePr>
          <p:nvPr/>
        </p:nvGraphicFramePr>
        <p:xfrm>
          <a:off x="1212850" y="2476500"/>
          <a:ext cx="5848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9" name="方程式" r:id="rId4" imgW="2146300" imgH="533400" progId="Equation.3">
                  <p:embed/>
                </p:oleObj>
              </mc:Choice>
              <mc:Fallback>
                <p:oleObj name="方程式" r:id="rId4" imgW="2146300" imgH="533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476500"/>
                        <a:ext cx="58483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38344"/>
              </p:ext>
            </p:extLst>
          </p:nvPr>
        </p:nvGraphicFramePr>
        <p:xfrm>
          <a:off x="1319213" y="4756150"/>
          <a:ext cx="46704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0" name="方程式" r:id="rId6" imgW="1714320" imgH="253800" progId="Equation.3">
                  <p:embed/>
                </p:oleObj>
              </mc:Choice>
              <mc:Fallback>
                <p:oleObj name="方程式" r:id="rId6" imgW="1714320" imgH="253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756150"/>
                        <a:ext cx="46704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矩形 7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7.29, p.543 of text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52513"/>
            <a:ext cx="79581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184169" y="1096751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69" y="1096751"/>
                <a:ext cx="10801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物件 11"/>
          <p:cNvGraphicFramePr>
            <a:graphicFrameLocks noChangeAspect="1"/>
          </p:cNvGraphicFramePr>
          <p:nvPr/>
        </p:nvGraphicFramePr>
        <p:xfrm>
          <a:off x="1425575" y="1341438"/>
          <a:ext cx="3127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5" name="方程式" r:id="rId4" imgW="1180588" imgH="533169" progId="Equation.3">
                  <p:embed/>
                </p:oleObj>
              </mc:Choice>
              <mc:Fallback>
                <p:oleObj name="方程式" r:id="rId4" imgW="1180588" imgH="533169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341438"/>
                        <a:ext cx="3127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矩形 1"/>
          <p:cNvSpPr>
            <a:spLocks noChangeArrowheads="1"/>
          </p:cNvSpPr>
          <p:nvPr/>
        </p:nvSpPr>
        <p:spPr bwMode="auto">
          <a:xfrm>
            <a:off x="0" y="9080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484313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an integer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i="1" kern="100" dirty="0" err="1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708275"/>
            <a:ext cx="9144000" cy="336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not an integer</a:t>
            </a:r>
          </a:p>
          <a:p>
            <a:pPr marL="18288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			undefined in principle</a:t>
            </a:r>
          </a:p>
          <a:p>
            <a:pPr marL="1828800" lvl="2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but makes sense in terms of sampling if the sampling theorem is satisfied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e.g.      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T=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/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2, half-sample delay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i="1" kern="100" dirty="0" err="1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78855" name="矩形 7"/>
          <p:cNvSpPr>
            <a:spLocks noChangeArrowheads="1"/>
          </p:cNvSpPr>
          <p:nvPr/>
        </p:nvSpPr>
        <p:spPr bwMode="auto">
          <a:xfrm>
            <a:off x="0" y="6280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See Fig. 7.30, p.544 of text</a:t>
            </a:r>
          </a:p>
        </p:txBody>
      </p:sp>
      <p:graphicFrame>
        <p:nvGraphicFramePr>
          <p:cNvPr id="78856" name="物件 12"/>
          <p:cNvGraphicFramePr>
            <a:graphicFrameLocks noChangeAspect="1"/>
          </p:cNvGraphicFramePr>
          <p:nvPr/>
        </p:nvGraphicFramePr>
        <p:xfrm>
          <a:off x="1863725" y="2565400"/>
          <a:ext cx="1917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6" name="方程式" r:id="rId6" imgW="723586" imgH="533169" progId="Equation.3">
                  <p:embed/>
                </p:oleObj>
              </mc:Choice>
              <mc:Fallback>
                <p:oleObj name="方程式" r:id="rId6" imgW="723586" imgH="53316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565400"/>
                        <a:ext cx="19177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物件 13"/>
          <p:cNvGraphicFramePr>
            <a:graphicFrameLocks noChangeAspect="1"/>
          </p:cNvGraphicFramePr>
          <p:nvPr/>
        </p:nvGraphicFramePr>
        <p:xfrm>
          <a:off x="1403350" y="5516563"/>
          <a:ext cx="43291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7" name="方程式" r:id="rId8" imgW="1866900" imgH="508000" progId="Equation.3">
                  <p:embed/>
                </p:oleObj>
              </mc:Choice>
              <mc:Fallback>
                <p:oleObj name="方程式" r:id="rId8" imgW="1866900" imgH="508000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43291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49363"/>
            <a:ext cx="85296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025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79388" y="225425"/>
            <a:ext cx="87487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>
          <a:xfrm>
            <a:off x="251520" y="2132856"/>
            <a:ext cx="8640959" cy="4104456"/>
            <a:chOff x="251520" y="2132856"/>
            <a:chExt cx="8640959" cy="32766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132856"/>
              <a:ext cx="7632847" cy="31679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4111713" y="2505257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13" y="2505257"/>
                  <a:ext cx="48314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291587" y="4271132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587" y="4271132"/>
                  <a:ext cx="48314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291587" y="3326962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587" y="3326962"/>
                  <a:ext cx="48314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/>
            <p:cNvSpPr/>
            <p:nvPr/>
          </p:nvSpPr>
          <p:spPr>
            <a:xfrm>
              <a:off x="1013127" y="273805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1567" y="4470607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11567" y="3577921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380311" y="2462866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1" y="2462866"/>
                  <a:ext cx="3829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6402679" y="2853684"/>
                  <a:ext cx="423321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679" y="2853684"/>
                  <a:ext cx="423321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6501001" y="3717780"/>
                  <a:ext cx="578812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001" y="3717780"/>
                  <a:ext cx="578812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444207" y="4652723"/>
                  <a:ext cx="578812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7" y="4652723"/>
                  <a:ext cx="578812" cy="43088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203355" y="3701179"/>
                  <a:ext cx="434989" cy="6109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355" y="3701179"/>
                  <a:ext cx="434989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302361" y="4796739"/>
                  <a:ext cx="434989" cy="6127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361" y="4796739"/>
                  <a:ext cx="434989" cy="6127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1763687" y="4484046"/>
                  <a:ext cx="1224136" cy="5059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7" y="4484046"/>
                  <a:ext cx="1224136" cy="50590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131839" y="3560620"/>
                  <a:ext cx="1186286" cy="516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3560620"/>
                  <a:ext cx="1186286" cy="51603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318441" y="3511666"/>
                  <a:ext cx="65184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441" y="3511666"/>
                  <a:ext cx="651845" cy="43088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843035" y="2731027"/>
                  <a:ext cx="65184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035" y="2731027"/>
                  <a:ext cx="651845" cy="43088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131839" y="2768532"/>
                  <a:ext cx="1186286" cy="516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2768532"/>
                  <a:ext cx="1186286" cy="51603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751873" y="2336037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73" y="2336037"/>
                  <a:ext cx="537006" cy="58849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751967" y="2984109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967" y="2984109"/>
                  <a:ext cx="537006" cy="58849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4751967" y="4208245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967" y="4208245"/>
                  <a:ext cx="537006" cy="58849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字方塊 22"/>
            <p:cNvSpPr txBox="1"/>
            <p:nvPr/>
          </p:nvSpPr>
          <p:spPr>
            <a:xfrm>
              <a:off x="4362667" y="3732656"/>
              <a:ext cx="122045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Up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Sampling</a:t>
              </a:r>
              <a:endParaRPr lang="zh-TW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672021" y="3732299"/>
              <a:ext cx="122045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Down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Sampling</a:t>
              </a:r>
              <a:endParaRPr lang="zh-TW" alt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1923" name="矩形 2"/>
          <p:cNvSpPr>
            <a:spLocks noChangeArrowheads="1"/>
          </p:cNvSpPr>
          <p:nvPr/>
        </p:nvSpPr>
        <p:spPr bwMode="auto">
          <a:xfrm>
            <a:off x="0" y="10512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/>
            <a:r>
              <a:rPr lang="en-US" altLang="zh-TW" sz="3300" b="1" u="sng" dirty="0">
                <a:solidFill>
                  <a:srgbClr val="000000"/>
                </a:solidFill>
                <a:latin typeface="Times New Roman" pitchFamily="18" charset="0"/>
              </a:rPr>
              <a:t>Up/Down Sampling</a:t>
            </a:r>
            <a:endParaRPr lang="en-US" altLang="zh-TW" sz="33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0" y="14922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/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7.3 Change of Sampling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20037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9829"/>
              </p:ext>
            </p:extLst>
          </p:nvPr>
        </p:nvGraphicFramePr>
        <p:xfrm>
          <a:off x="4572000" y="404813"/>
          <a:ext cx="45259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2" name="方程式" r:id="rId5" imgW="2514600" imgH="838080" progId="Equation.3">
                  <p:embed/>
                </p:oleObj>
              </mc:Choice>
              <mc:Fallback>
                <p:oleObj name="方程式" r:id="rId5" imgW="2514600" imgH="83808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813"/>
                        <a:ext cx="45259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46053"/>
              </p:ext>
            </p:extLst>
          </p:nvPr>
        </p:nvGraphicFramePr>
        <p:xfrm>
          <a:off x="4649788" y="1916113"/>
          <a:ext cx="3954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3" name="方程式" r:id="rId7" imgW="2197100" imgH="431800" progId="Equation.3">
                  <p:embed/>
                </p:oleObj>
              </mc:Choice>
              <mc:Fallback>
                <p:oleObj name="方程式" r:id="rId7" imgW="21971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916113"/>
                        <a:ext cx="39544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0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025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7019925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P.7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文字方塊 1"/>
          <p:cNvSpPr txBox="1">
            <a:spLocks noChangeArrowheads="1"/>
          </p:cNvSpPr>
          <p:nvPr/>
        </p:nvSpPr>
        <p:spPr bwMode="auto">
          <a:xfrm>
            <a:off x="7019925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/>
                          </a:rPr>
                          <m:t>cos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2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blipFill rotWithShape="1">
                <a:blip r:embed="rId2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i="1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𝑛𝑇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After sampling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any two frequency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become indistinguishable, or sharing identical samples, or should be considered as identical frequency </a:t>
                </a:r>
                <a:r>
                  <a:rPr lang="en-US" altLang="zh-TW" sz="2200" dirty="0" smtClean="0"/>
                  <a:t>components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blipFill rotWithShape="1">
                <a:blip r:embed="rId18"/>
                <a:stretch>
                  <a:fillRect l="-906" b="-3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for discrete-time signals )</a:t>
                </a:r>
              </a:p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blipFill rotWithShape="1">
                <a:blip r:embed="rId19"/>
                <a:stretch>
                  <a:fillRect r="-90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691603" y="6080047"/>
            <a:ext cx="0" cy="157265"/>
          </a:xfrm>
          <a:prstGeom prst="lin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3924300" y="2348880"/>
            <a:ext cx="4797584" cy="1853890"/>
            <a:chOff x="3924300" y="2348880"/>
            <a:chExt cx="4797584" cy="18538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0"/>
            <a:stretch/>
          </p:blipFill>
          <p:spPr>
            <a:xfrm>
              <a:off x="3924300" y="2348880"/>
              <a:ext cx="4481378" cy="138531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169625" y="3292856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0 0 0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/>
          <p:cNvGrpSpPr/>
          <p:nvPr/>
        </p:nvGrpSpPr>
        <p:grpSpPr>
          <a:xfrm>
            <a:off x="531986" y="2342013"/>
            <a:ext cx="3175918" cy="1246243"/>
            <a:chOff x="1843688" y="2085306"/>
            <a:chExt cx="3175918" cy="124624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688" y="2183222"/>
              <a:ext cx="2926080" cy="1033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</p:spPr>
              <p:txBody>
                <a:bodyPr wrap="none" lIns="0" t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文字方塊 1"/>
          <p:cNvSpPr txBox="1">
            <a:spLocks noChangeArrowheads="1"/>
          </p:cNvSpPr>
          <p:nvPr/>
        </p:nvSpPr>
        <p:spPr bwMode="auto">
          <a:xfrm>
            <a:off x="3778250" y="33337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39328" cy="33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en-US" altLang="zh-TW" sz="2600" b="0" i="1" smtClean="0">
                        <a:latin typeface="Cambria Math"/>
                      </a:rPr>
                      <m:t>𝑋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𝑗</m:t>
                    </m:r>
                    <m:r>
                      <a:rPr lang="zh-TW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𝑗</m:t>
                    </m:r>
                    <m:r>
                      <a:rPr lang="zh-TW" altLang="en-US" sz="2600" i="1">
                        <a:latin typeface="Cambria Math"/>
                      </a:rPr>
                      <m:t>𝜔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  <a:blipFill rotWithShape="1">
                <a:blip r:embed="rId3"/>
                <a:stretch>
                  <a:fillRect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23728" y="891786"/>
            <a:ext cx="1692188" cy="492443"/>
            <a:chOff x="4932040" y="1052736"/>
            <a:chExt cx="1692188" cy="492443"/>
          </a:xfrm>
        </p:grpSpPr>
        <p:sp>
          <p:nvSpPr>
            <p:cNvPr id="5" name="文字方塊 4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6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415395" y="301893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i="1" dirty="0">
                          <a:latin typeface="Cambria Math"/>
                        </a:rPr>
                        <m:t>(</m:t>
                      </m:r>
                      <m:r>
                        <a:rPr lang="en-US" altLang="zh-TW" sz="2200" i="1" dirty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2987824" y="2576517"/>
            <a:ext cx="1692188" cy="492443"/>
            <a:chOff x="4932040" y="1052736"/>
            <a:chExt cx="1692188" cy="492443"/>
          </a:xfrm>
        </p:grpSpPr>
        <p:sp>
          <p:nvSpPr>
            <p:cNvPr id="22" name="文字方塊 21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973460" y="306476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7172755" y="3522899"/>
            <a:ext cx="98879" cy="144016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(=2</m:t>
                    </m:r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 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6897" t="-7576" r="-413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229960" y="4499828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0   1  2    3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3140224" y="4160693"/>
            <a:ext cx="1692188" cy="636459"/>
            <a:chOff x="4932040" y="1052736"/>
            <a:chExt cx="1692188" cy="63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(chap4)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000" b="-3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5042188" y="1545179"/>
              <a:ext cx="126000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131840" y="5168805"/>
            <a:ext cx="1692188" cy="492443"/>
            <a:chOff x="4932040" y="1052736"/>
            <a:chExt cx="169218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chap5)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877" b="-30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234155" y="5516407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0   1  2    3</a:t>
            </a:r>
            <a:endParaRPr lang="zh-TW" altLang="en-US" sz="2000" dirty="0"/>
          </a:p>
        </p:txBody>
      </p:sp>
      <p:sp>
        <p:nvSpPr>
          <p:cNvPr id="45" name="向上箭號 44"/>
          <p:cNvSpPr/>
          <p:nvPr/>
        </p:nvSpPr>
        <p:spPr>
          <a:xfrm>
            <a:off x="2473523" y="4797152"/>
            <a:ext cx="442293" cy="43204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ba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stCxn id="47" idx="0"/>
          </p:cNvCxnSpPr>
          <p:nvPr/>
        </p:nvCxnSpPr>
        <p:spPr>
          <a:xfrm flipV="1">
            <a:off x="5865683" y="5620599"/>
            <a:ext cx="74469" cy="238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668344" y="5502528"/>
            <a:ext cx="142596" cy="2384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1"/>
          <p:cNvSpPr txBox="1">
            <a:spLocks noChangeArrowheads="1"/>
          </p:cNvSpPr>
          <p:nvPr/>
        </p:nvSpPr>
        <p:spPr bwMode="auto">
          <a:xfrm>
            <a:off x="2700338" y="36512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en-US" altLang="zh-TW" sz="2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)</m:t>
                    </m:r>
                    <m:r>
                      <a:rPr lang="en-US" altLang="zh-TW" sz="2600" i="1">
                        <a:latin typeface="Cambria Math"/>
                      </a:rPr>
                      <m:t>𝑡</m:t>
                    </m:r>
                  </m:oMath>
                </a14:m>
                <a:endParaRPr lang="en-US" altLang="zh-TW" sz="2600" b="0" dirty="0" smtClean="0"/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altLang="zh-TW" sz="26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u="sng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 u="sng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u="sng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u="sng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u="sng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u="sng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0" y="3803872"/>
            <a:ext cx="6103620" cy="24117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2853516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Aliasing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2750" y="442782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0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499992" y="3345959"/>
            <a:ext cx="648072" cy="659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1403648" y="5009738"/>
            <a:ext cx="144016" cy="2914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3778250" y="36512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(p.17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" y="2415583"/>
            <a:ext cx="7513625" cy="338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907704" y="3653491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907704" y="530236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Aliasing for Discrete-time Signals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0" t="36990"/>
          <a:stretch/>
        </p:blipFill>
        <p:spPr bwMode="auto">
          <a:xfrm>
            <a:off x="4876800" y="3013886"/>
            <a:ext cx="4008438" cy="25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11192" y="1840904"/>
                <a:ext cx="3881288" cy="7725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3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  <m:r>
                        <a:rPr lang="en-US" altLang="zh-TW" sz="3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</m:oMath>
                  </m:oMathPara>
                </a14:m>
                <a:endParaRPr lang="zh-TW" altLang="en-US" sz="3000" b="1" i="1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92" y="1840904"/>
                <a:ext cx="3881288" cy="772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80112" y="5124184"/>
                <a:ext cx="504056" cy="553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3000" i="1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124184"/>
                <a:ext cx="504056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308304" y="5157192"/>
                <a:ext cx="1008112" cy="553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/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3000" i="1" dirty="0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157192"/>
                <a:ext cx="100811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1520" y="1484784"/>
                <a:ext cx="4536504" cy="33166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30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000" i="1">
                            <a:latin typeface="Cambria Math"/>
                          </a:rPr>
                          <m:t>𝑗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3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30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30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en-US" altLang="zh-TW" sz="3000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3000" b="1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+</a:t>
                </a:r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sz="3000" b="1" i="1" dirty="0" smtClean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e>
                      </m:d>
                      <m:r>
                        <a:rPr lang="en-US" altLang="zh-TW" sz="3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</m:oMath>
                  </m:oMathPara>
                </a14:m>
                <a:endParaRPr lang="zh-TW" altLang="en-US" sz="3000" b="1" i="1" dirty="0">
                  <a:solidFill>
                    <a:srgbClr val="00206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4536504" cy="33166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9792" y="1269921"/>
                <a:ext cx="6179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69921"/>
                <a:ext cx="617926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H="1">
            <a:off x="2627784" y="1609808"/>
            <a:ext cx="144016" cy="144016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50018" y="2134017"/>
                <a:ext cx="6179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18" y="2134017"/>
                <a:ext cx="61792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 flipH="1">
            <a:off x="3666042" y="2196530"/>
            <a:ext cx="288032" cy="288032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2780267" y="2869870"/>
            <a:ext cx="288032" cy="144016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3386004" y="2492896"/>
            <a:ext cx="144016" cy="144016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矩形 3"/>
          <p:cNvSpPr>
            <a:spLocks noChangeArrowheads="1"/>
          </p:cNvSpPr>
          <p:nvPr/>
        </p:nvSpPr>
        <p:spPr bwMode="auto">
          <a:xfrm>
            <a:off x="0" y="1916832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矩形 4"/>
          <p:cNvSpPr>
            <a:spLocks noChangeArrowheads="1"/>
          </p:cNvSpPr>
          <p:nvPr/>
        </p:nvSpPr>
        <p:spPr bwMode="auto">
          <a:xfrm>
            <a:off x="0" y="76889"/>
            <a:ext cx="914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809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4872"/>
              </p:ext>
            </p:extLst>
          </p:nvPr>
        </p:nvGraphicFramePr>
        <p:xfrm>
          <a:off x="876300" y="2861394"/>
          <a:ext cx="7059613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5" name="方程式" r:id="rId4" imgW="2717800" imgH="1346200" progId="Equation.3">
                  <p:embed/>
                </p:oleObj>
              </mc:Choice>
              <mc:Fallback>
                <p:oleObj name="方程式" r:id="rId4" imgW="2717800" imgH="1346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861394"/>
                        <a:ext cx="7059613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矩形 6"/>
          <p:cNvSpPr>
            <a:spLocks noChangeArrowheads="1"/>
          </p:cNvSpPr>
          <p:nvPr/>
        </p:nvSpPr>
        <p:spPr bwMode="auto">
          <a:xfrm>
            <a:off x="0" y="5710957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7.31, p.546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090672" cy="19293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8640960" cy="3144398"/>
          </a:xfrm>
          <a:prstGeom prst="rect">
            <a:avLst/>
          </a:prstGeom>
        </p:spPr>
      </p:pic>
      <p:graphicFrame>
        <p:nvGraphicFramePr>
          <p:cNvPr id="5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00216"/>
              </p:ext>
            </p:extLst>
          </p:nvPr>
        </p:nvGraphicFramePr>
        <p:xfrm>
          <a:off x="4211960" y="329580"/>
          <a:ext cx="4892040" cy="242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6" name="方程式" r:id="rId6" imgW="2717800" imgH="1346200" progId="Equation.3">
                  <p:embed/>
                </p:oleObj>
              </mc:Choice>
              <mc:Fallback>
                <p:oleObj name="方程式" r:id="rId6" imgW="27178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29580"/>
                        <a:ext cx="4892040" cy="2423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5580112" y="2868473"/>
            <a:ext cx="3563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3" algn="r" eaLnBrk="1" hangingPunct="1">
              <a:buSzPct val="70000"/>
            </a:pPr>
            <a:r>
              <a:rPr kumimoji="0" lang="en-US" altLang="zh-TW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7.31, p.546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3"/>
          <p:cNvSpPr>
            <a:spLocks noChangeArrowheads="1"/>
          </p:cNvSpPr>
          <p:nvPr/>
        </p:nvSpPr>
        <p:spPr bwMode="auto">
          <a:xfrm>
            <a:off x="0" y="173513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矩形 4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87044" name="物件 5"/>
          <p:cNvGraphicFramePr>
            <a:graphicFrameLocks noChangeAspect="1"/>
          </p:cNvGraphicFramePr>
          <p:nvPr/>
        </p:nvGraphicFramePr>
        <p:xfrm>
          <a:off x="968375" y="2847975"/>
          <a:ext cx="5322888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5" name="方程式" r:id="rId4" imgW="2273300" imgH="1778000" progId="Equation.3">
                  <p:embed/>
                </p:oleObj>
              </mc:Choice>
              <mc:Fallback>
                <p:oleObj name="方程式" r:id="rId4" imgW="2273300" imgH="1778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847975"/>
                        <a:ext cx="5322888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7.32, p.547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5616575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7" name="群組 16"/>
          <p:cNvGrpSpPr>
            <a:grpSpLocks/>
          </p:cNvGrpSpPr>
          <p:nvPr/>
        </p:nvGrpSpPr>
        <p:grpSpPr bwMode="auto">
          <a:xfrm>
            <a:off x="6372225" y="2984500"/>
            <a:ext cx="809625" cy="984250"/>
            <a:chOff x="6372200" y="2984597"/>
            <a:chExt cx="808890" cy="984443"/>
          </a:xfrm>
        </p:grpSpPr>
        <p:cxnSp>
          <p:nvCxnSpPr>
            <p:cNvPr id="4" name="直線接點 3"/>
            <p:cNvCxnSpPr/>
            <p:nvPr/>
          </p:nvCxnSpPr>
          <p:spPr>
            <a:xfrm>
              <a:off x="6372200" y="3789618"/>
              <a:ext cx="0" cy="179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7177918" y="3780091"/>
              <a:ext cx="0" cy="179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78761" y="2984597"/>
              <a:ext cx="616716" cy="55335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7001866" y="3287869"/>
              <a:ext cx="1792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6373787" y="3284694"/>
              <a:ext cx="1792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矩形 1"/>
          <p:cNvSpPr>
            <a:spLocks noChangeArrowheads="1"/>
          </p:cNvSpPr>
          <p:nvPr/>
        </p:nvSpPr>
        <p:spPr bwMode="auto">
          <a:xfrm>
            <a:off x="0" y="15970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矩形 2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0" y="2492375"/>
                <a:ext cx="9144000" cy="21473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371600" lvl="1" indent="-457200" fontAlgn="auto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l-GR" altLang="zh-TW" sz="28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&gt; 2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, no </a:t>
                </a: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aliasing, 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 </a:t>
                </a: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US" altLang="zh-TW" sz="2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zh-TW" sz="280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TW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kumimoji="0" lang="zh-TW" altLang="en-US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altLang="zh-TW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kumimoji="0" lang="en-US" altLang="zh-TW" sz="28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endParaRPr>
              </a:p>
              <a:p>
                <a:pPr marL="13716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x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[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] can be exactly recovered from </a:t>
                </a:r>
                <a:r>
                  <a:rPr kumimoji="0" lang="en-US" altLang="zh-TW" sz="2800" i="1" kern="1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x</a:t>
                </a:r>
                <a:r>
                  <a:rPr kumimoji="0" lang="en-US" altLang="zh-TW" sz="2800" i="1" kern="100" baseline="-250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p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[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] by a </a:t>
                </a:r>
                <a:r>
                  <a:rPr kumimoji="0" lang="en-US" altLang="zh-TW" sz="2800" kern="1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lowpass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filter</a:t>
                </a:r>
              </a:p>
              <a:p>
                <a:pPr marL="13716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With Gain 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and cutoff frequency 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&lt;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c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&lt;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-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92375"/>
                <a:ext cx="9144000" cy="2147319"/>
              </a:xfrm>
              <a:prstGeom prst="rect">
                <a:avLst/>
              </a:prstGeom>
              <a:blipFill rotWithShape="1">
                <a:blip r:embed="rId3"/>
                <a:stretch>
                  <a:fillRect t="-4545" b="-56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9" name="矩形 4"/>
          <p:cNvSpPr>
            <a:spLocks noChangeArrowheads="1"/>
          </p:cNvSpPr>
          <p:nvPr/>
        </p:nvSpPr>
        <p:spPr bwMode="auto">
          <a:xfrm>
            <a:off x="0" y="45513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4144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7.33, p.548 of text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5084763"/>
            <a:ext cx="9144000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aliasing occurs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filter output   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≠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]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but   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=0,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±1, ±2, ……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74186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1"/>
          <p:cNvSpPr>
            <a:spLocks noChangeArrowheads="1"/>
          </p:cNvSpPr>
          <p:nvPr/>
        </p:nvSpPr>
        <p:spPr bwMode="auto">
          <a:xfrm>
            <a:off x="0" y="1628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  <a:endParaRPr kumimoji="0" lang="zh-TW" altLang="zh-TW" sz="2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矩形 2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204864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h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: impulse response of the </a:t>
            </a:r>
            <a:r>
              <a:rPr kumimoji="0" lang="en-US" altLang="zh-TW" sz="26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lowpass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filter</a:t>
            </a:r>
          </a:p>
        </p:txBody>
      </p:sp>
      <p:graphicFrame>
        <p:nvGraphicFramePr>
          <p:cNvPr id="9523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30624"/>
              </p:ext>
            </p:extLst>
          </p:nvPr>
        </p:nvGraphicFramePr>
        <p:xfrm>
          <a:off x="1612756" y="2630537"/>
          <a:ext cx="418338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5" name="方程式" r:id="rId4" imgW="2324100" imgH="1270000" progId="Equation.3">
                  <p:embed/>
                </p:oleObj>
              </mc:Choice>
              <mc:Fallback>
                <p:oleObj name="方程式" r:id="rId4" imgW="2324100" imgH="1270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756" y="2630537"/>
                        <a:ext cx="418338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869160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in general a practical filter 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h</a:t>
            </a:r>
            <a:r>
              <a:rPr kumimoji="0" lang="en-US" altLang="zh-TW" sz="26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is used</a:t>
            </a:r>
          </a:p>
        </p:txBody>
      </p:sp>
      <p:graphicFrame>
        <p:nvGraphicFramePr>
          <p:cNvPr id="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52577"/>
              </p:ext>
            </p:extLst>
          </p:nvPr>
        </p:nvGraphicFramePr>
        <p:xfrm>
          <a:off x="1657350" y="5511800"/>
          <a:ext cx="3403440" cy="121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6" name="方程式" r:id="rId6" imgW="1701720" imgH="609480" progId="Equation.3">
                  <p:embed/>
                </p:oleObj>
              </mc:Choice>
              <mc:Fallback>
                <p:oleObj name="方程式" r:id="rId6" imgW="17017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5511800"/>
                        <a:ext cx="3403440" cy="121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235"/>
            <a:ext cx="7272808" cy="6184109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Decimation: reducing the sampling frequency by a factor of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downsampling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zh-TW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reversible steps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3796239"/>
            <a:ext cx="9144000" cy="11449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deleting all zero’s between non-zero 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samples to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produce a new 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sequence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4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inverse 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of time expansion property of discrete-time Fourier </a:t>
            </a:r>
            <a:r>
              <a:rPr kumimoji="0" lang="en-US" altLang="zh-TW" sz="24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transform)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9830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69361"/>
              </p:ext>
            </p:extLst>
          </p:nvPr>
        </p:nvGraphicFramePr>
        <p:xfrm>
          <a:off x="1369491" y="2564904"/>
          <a:ext cx="41386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88" name="方程式" r:id="rId4" imgW="1714320" imgH="431640" progId="Equation.3">
                  <p:embed/>
                </p:oleObj>
              </mc:Choice>
              <mc:Fallback>
                <p:oleObj name="方程式" r:id="rId4" imgW="1714320" imgH="431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491" y="2564904"/>
                        <a:ext cx="41386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矩形 5"/>
          <p:cNvSpPr>
            <a:spLocks noChangeArrowheads="1"/>
          </p:cNvSpPr>
          <p:nvPr/>
        </p:nvSpPr>
        <p:spPr bwMode="auto">
          <a:xfrm>
            <a:off x="0" y="615232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957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7.34, p.550 of text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88115"/>
              </p:ext>
            </p:extLst>
          </p:nvPr>
        </p:nvGraphicFramePr>
        <p:xfrm>
          <a:off x="1413935" y="4970841"/>
          <a:ext cx="355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89" name="方程式" r:id="rId6" imgW="1473120" imgH="241200" progId="Equation.3">
                  <p:embed/>
                </p:oleObj>
              </mc:Choice>
              <mc:Fallback>
                <p:oleObj name="方程式" r:id="rId6" imgW="1473120" imgH="241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935" y="4970841"/>
                        <a:ext cx="3556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2060848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taking every N-</a:t>
            </a:r>
            <a:r>
              <a:rPr kumimoji="0" lang="en-US" altLang="zh-TW" sz="2600" kern="100" dirty="0" err="1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th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sample, leaving </a:t>
            </a:r>
            <a:r>
              <a:rPr kumimoji="0" lang="en-US" altLang="zh-TW" sz="2600" kern="100" dirty="0" err="1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zeros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in between 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583700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both steps reversible in both time/frequency domains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21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2875"/>
            <a:ext cx="8677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矩形 2"/>
          <p:cNvSpPr>
            <a:spLocks noChangeArrowheads="1"/>
          </p:cNvSpPr>
          <p:nvPr/>
        </p:nvSpPr>
        <p:spPr bwMode="auto">
          <a:xfrm>
            <a:off x="6796088" y="0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p.38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graphicFrame>
        <p:nvGraphicFramePr>
          <p:cNvPr id="7172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47197"/>
              </p:ext>
            </p:extLst>
          </p:nvPr>
        </p:nvGraphicFramePr>
        <p:xfrm>
          <a:off x="467544" y="1034231"/>
          <a:ext cx="4595813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" name="方程式" r:id="rId4" imgW="1930400" imgH="863600" progId="Equation.3">
                  <p:embed/>
                </p:oleObj>
              </mc:Choice>
              <mc:Fallback>
                <p:oleObj name="方程式" r:id="rId4" imgW="1930400" imgH="863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34231"/>
                        <a:ext cx="4595813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0" y="378904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863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4.14, p.300 of text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826537"/>
              </p:ext>
            </p:extLst>
          </p:nvPr>
        </p:nvGraphicFramePr>
        <p:xfrm>
          <a:off x="467544" y="2924944"/>
          <a:ext cx="46243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2" name="方程式" r:id="rId6" imgW="1854000" imgH="342720" progId="Equation.3">
                  <p:embed/>
                </p:oleObj>
              </mc:Choice>
              <mc:Fallback>
                <p:oleObj name="方程式" r:id="rId6" imgW="1854000" imgH="3427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24944"/>
                        <a:ext cx="46243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0" y="5412284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97155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spectrum, superposition of scaled, shifted replicas of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0" y="636637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9096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7.3, p.517 of text</a:t>
            </a:r>
          </a:p>
        </p:txBody>
      </p:sp>
      <p:graphicFrame>
        <p:nvGraphicFramePr>
          <p:cNvPr id="12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25608"/>
              </p:ext>
            </p:extLst>
          </p:nvPr>
        </p:nvGraphicFramePr>
        <p:xfrm>
          <a:off x="849313" y="4293096"/>
          <a:ext cx="49879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3" name="方程式" r:id="rId8" imgW="1955800" imgH="431800" progId="Equation.3">
                  <p:embed/>
                </p:oleObj>
              </mc:Choice>
              <mc:Fallback>
                <p:oleObj name="方程式" r:id="rId8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293096"/>
                        <a:ext cx="49879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207483"/>
            <a:ext cx="7003653" cy="6552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  <p:sp>
        <p:nvSpPr>
          <p:cNvPr id="102403" name="矩形 3"/>
          <p:cNvSpPr>
            <a:spLocks noChangeArrowheads="1"/>
          </p:cNvSpPr>
          <p:nvPr/>
        </p:nvSpPr>
        <p:spPr bwMode="auto">
          <a:xfrm>
            <a:off x="6796088" y="0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12" name="方程式" r:id="rId3" imgW="1206500" imgH="228600" progId="Equation.3">
                  <p:embed/>
                </p:oleObj>
              </mc:Choice>
              <mc:Fallback>
                <p:oleObj name="方程式" r:id="rId3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56" name="物件 3"/>
          <p:cNvGraphicFramePr>
            <a:graphicFrameLocks noChangeAspect="1"/>
          </p:cNvGraphicFramePr>
          <p:nvPr/>
        </p:nvGraphicFramePr>
        <p:xfrm>
          <a:off x="1114425" y="1901825"/>
          <a:ext cx="35798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13" name="方程式" r:id="rId5" imgW="1459866" imgH="609336" progId="Equation.3">
                  <p:embed/>
                </p:oleObj>
              </mc:Choice>
              <mc:Fallback>
                <p:oleObj name="方程式" r:id="rId5" imgW="1459866" imgH="60933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901825"/>
                        <a:ext cx="35798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文字方塊 6"/>
          <p:cNvSpPr txBox="1">
            <a:spLocks noChangeArrowheads="1"/>
          </p:cNvSpPr>
          <p:nvPr/>
        </p:nvSpPr>
        <p:spPr bwMode="auto">
          <a:xfrm>
            <a:off x="4438650" y="1870075"/>
            <a:ext cx="2725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If n/k is an integer, k: positive integer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8" name="矩形 7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5.14, p.378 of text</a:t>
            </a:r>
          </a:p>
        </p:txBody>
      </p:sp>
      <p:sp>
        <p:nvSpPr>
          <p:cNvPr id="100359" name="矩形 8"/>
          <p:cNvSpPr>
            <a:spLocks noChangeArrowheads="1"/>
          </p:cNvSpPr>
          <p:nvPr/>
        </p:nvSpPr>
        <p:spPr bwMode="auto">
          <a:xfrm>
            <a:off x="0" y="3471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5.13, p.377 of text</a:t>
            </a:r>
          </a:p>
        </p:txBody>
      </p:sp>
      <p:graphicFrame>
        <p:nvGraphicFramePr>
          <p:cNvPr id="100360" name="物件 9"/>
          <p:cNvGraphicFramePr>
            <a:graphicFrameLocks noChangeAspect="1"/>
          </p:cNvGraphicFramePr>
          <p:nvPr/>
        </p:nvGraphicFramePr>
        <p:xfrm>
          <a:off x="1081088" y="4622800"/>
          <a:ext cx="3586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14" name="方程式" r:id="rId7" imgW="1371600" imgH="254000" progId="Equation.3">
                  <p:embed/>
                </p:oleObj>
              </mc:Choice>
              <mc:Fallback>
                <p:oleObj name="方程式" r:id="rId7" imgW="1371600" imgH="254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22800"/>
                        <a:ext cx="3586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矩形 4"/>
          <p:cNvSpPr>
            <a:spLocks noChangeArrowheads="1"/>
          </p:cNvSpPr>
          <p:nvPr/>
        </p:nvSpPr>
        <p:spPr bwMode="auto">
          <a:xfrm>
            <a:off x="4856163" y="404813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p.37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0" y="113905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graphicFrame>
        <p:nvGraphicFramePr>
          <p:cNvPr id="104452" name="物件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687638"/>
              </p:ext>
            </p:extLst>
          </p:nvPr>
        </p:nvGraphicFramePr>
        <p:xfrm>
          <a:off x="796925" y="1916832"/>
          <a:ext cx="768223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4" name="方程式" r:id="rId4" imgW="3340100" imgH="1993900" progId="Equation.3">
                  <p:embed/>
                </p:oleObj>
              </mc:Choice>
              <mc:Fallback>
                <p:oleObj name="方程式" r:id="rId4" imgW="3340100" imgH="1993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916832"/>
                        <a:ext cx="768223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584" y="6135687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Figs. 7.34, 7.35,  p. 550, 551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21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3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505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矩形 1"/>
          <p:cNvSpPr>
            <a:spLocks noChangeArrowheads="1"/>
          </p:cNvSpPr>
          <p:nvPr/>
        </p:nvSpPr>
        <p:spPr bwMode="auto">
          <a:xfrm>
            <a:off x="0" y="9080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94648"/>
            <a:ext cx="9144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decimation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without introducing aliasing requires oversampling situation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an example in Fig. 7.36, p. 552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矩形 1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Interpolation: increasing the sampling frequency by a factor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upsampling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989138"/>
            <a:ext cx="9144000" cy="244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reverse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the two-step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process in decimation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from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construct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by inserting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N-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 zero’s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from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construct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by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filtering</a:t>
            </a:r>
          </a:p>
          <a:p>
            <a:pPr marL="1371600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Fig. 7.37,  p. 553 of text</a:t>
            </a:r>
          </a:p>
        </p:txBody>
      </p:sp>
      <p:sp>
        <p:nvSpPr>
          <p:cNvPr id="108549" name="矩形 4"/>
          <p:cNvSpPr>
            <a:spLocks noChangeArrowheads="1"/>
          </p:cNvSpPr>
          <p:nvPr/>
        </p:nvSpPr>
        <p:spPr bwMode="auto">
          <a:xfrm>
            <a:off x="0" y="458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of sampling frequency by a factor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first interpolating by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then decimating by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Decimation/Interpolation</a:t>
            </a:r>
            <a:endParaRPr lang="en-US" altLang="zh-TW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7996428" cy="33789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66640" y="390479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Decimation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Interpolation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1" y="295688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0 1 2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2200" y="487510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0 1 2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59334" y="3819520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34" y="3819520"/>
                <a:ext cx="366254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61930" y="4654297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30" y="4654297"/>
                <a:ext cx="36625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555776" y="2638073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638073"/>
                <a:ext cx="42332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39752" y="4654297"/>
                <a:ext cx="12657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654297"/>
                <a:ext cx="126579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32960" y="2782089"/>
                <a:ext cx="8706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0" y="2782089"/>
                <a:ext cx="870688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6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868759" y="3171448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759" y="3171448"/>
                <a:ext cx="42332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60032" y="5230361"/>
                <a:ext cx="6301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30361"/>
                <a:ext cx="63010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789922" y="2780928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22" y="2780928"/>
                <a:ext cx="366254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626816" y="4703445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816" y="4703445"/>
                <a:ext cx="41549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283968" y="2996952"/>
            <a:ext cx="3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860032" y="2062009"/>
                <a:ext cx="906274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2009"/>
                <a:ext cx="906274" cy="456985"/>
              </a:xfrm>
              <a:prstGeom prst="rect">
                <a:avLst/>
              </a:prstGeom>
              <a:blipFill rotWithShape="1">
                <a:blip r:embed="rId12"/>
                <a:stretch>
                  <a:fillRect r="-1342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228184" y="1844824"/>
                <a:ext cx="30097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844824"/>
                <a:ext cx="3009734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995936" y="3645024"/>
                <a:ext cx="328179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r>
                  <a:rPr lang="en-US" altLang="zh-TW" sz="22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𝑛𝑁𝑇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45024"/>
                <a:ext cx="3281796" cy="810350"/>
              </a:xfrm>
              <a:prstGeom prst="rect">
                <a:avLst/>
              </a:prstGeom>
              <a:blipFill rotWithShape="1">
                <a:blip r:embed="rId14"/>
                <a:stretch>
                  <a:fillRect b="-8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596336" y="278092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780928"/>
                <a:ext cx="41549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2268</Words>
  <Application>Microsoft Office PowerPoint</Application>
  <PresentationFormat>如螢幕大小 (4:3)</PresentationFormat>
  <Paragraphs>873</Paragraphs>
  <Slides>114</Slides>
  <Notes>69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114</vt:i4>
      </vt:variant>
    </vt:vector>
  </HeadingPairs>
  <TitlesOfParts>
    <vt:vector size="124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575</cp:revision>
  <cp:lastPrinted>2019-05-28T04:13:25Z</cp:lastPrinted>
  <dcterms:created xsi:type="dcterms:W3CDTF">2012-03-03T08:53:00Z</dcterms:created>
  <dcterms:modified xsi:type="dcterms:W3CDTF">2019-06-03T09:48:49Z</dcterms:modified>
</cp:coreProperties>
</file>