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6" r:id="rId4"/>
    <p:sldMasterId id="2147483682" r:id="rId5"/>
  </p:sldMasterIdLst>
  <p:notesMasterIdLst>
    <p:notesMasterId r:id="rId105"/>
  </p:notesMasterIdLst>
  <p:handoutMasterIdLst>
    <p:handoutMasterId r:id="rId106"/>
  </p:handoutMasterIdLst>
  <p:sldIdLst>
    <p:sldId id="257" r:id="rId6"/>
    <p:sldId id="388" r:id="rId7"/>
    <p:sldId id="372" r:id="rId8"/>
    <p:sldId id="303" r:id="rId9"/>
    <p:sldId id="395" r:id="rId10"/>
    <p:sldId id="396" r:id="rId11"/>
    <p:sldId id="319" r:id="rId12"/>
    <p:sldId id="304" r:id="rId13"/>
    <p:sldId id="305" r:id="rId14"/>
    <p:sldId id="258" r:id="rId15"/>
    <p:sldId id="256" r:id="rId16"/>
    <p:sldId id="260" r:id="rId17"/>
    <p:sldId id="383" r:id="rId18"/>
    <p:sldId id="262" r:id="rId19"/>
    <p:sldId id="307" r:id="rId20"/>
    <p:sldId id="263" r:id="rId21"/>
    <p:sldId id="264" r:id="rId22"/>
    <p:sldId id="265" r:id="rId23"/>
    <p:sldId id="266" r:id="rId24"/>
    <p:sldId id="267" r:id="rId25"/>
    <p:sldId id="308" r:id="rId26"/>
    <p:sldId id="309" r:id="rId27"/>
    <p:sldId id="310" r:id="rId28"/>
    <p:sldId id="360" r:id="rId29"/>
    <p:sldId id="374" r:id="rId30"/>
    <p:sldId id="268" r:id="rId31"/>
    <p:sldId id="269" r:id="rId32"/>
    <p:sldId id="270" r:id="rId33"/>
    <p:sldId id="271" r:id="rId34"/>
    <p:sldId id="324" r:id="rId35"/>
    <p:sldId id="272" r:id="rId36"/>
    <p:sldId id="273" r:id="rId37"/>
    <p:sldId id="314" r:id="rId38"/>
    <p:sldId id="274" r:id="rId39"/>
    <p:sldId id="362" r:id="rId40"/>
    <p:sldId id="363" r:id="rId41"/>
    <p:sldId id="318" r:id="rId42"/>
    <p:sldId id="389" r:id="rId43"/>
    <p:sldId id="275" r:id="rId44"/>
    <p:sldId id="277" r:id="rId45"/>
    <p:sldId id="278" r:id="rId46"/>
    <p:sldId id="320" r:id="rId47"/>
    <p:sldId id="321" r:id="rId48"/>
    <p:sldId id="276" r:id="rId49"/>
    <p:sldId id="279" r:id="rId50"/>
    <p:sldId id="375" r:id="rId51"/>
    <p:sldId id="393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325" r:id="rId60"/>
    <p:sldId id="394" r:id="rId61"/>
    <p:sldId id="287" r:id="rId62"/>
    <p:sldId id="365" r:id="rId63"/>
    <p:sldId id="288" r:id="rId64"/>
    <p:sldId id="327" r:id="rId65"/>
    <p:sldId id="289" r:id="rId66"/>
    <p:sldId id="328" r:id="rId67"/>
    <p:sldId id="290" r:id="rId68"/>
    <p:sldId id="291" r:id="rId69"/>
    <p:sldId id="340" r:id="rId70"/>
    <p:sldId id="293" r:id="rId71"/>
    <p:sldId id="391" r:id="rId72"/>
    <p:sldId id="292" r:id="rId73"/>
    <p:sldId id="294" r:id="rId74"/>
    <p:sldId id="295" r:id="rId75"/>
    <p:sldId id="379" r:id="rId76"/>
    <p:sldId id="296" r:id="rId77"/>
    <p:sldId id="377" r:id="rId78"/>
    <p:sldId id="297" r:id="rId79"/>
    <p:sldId id="298" r:id="rId80"/>
    <p:sldId id="380" r:id="rId81"/>
    <p:sldId id="330" r:id="rId82"/>
    <p:sldId id="378" r:id="rId83"/>
    <p:sldId id="371" r:id="rId84"/>
    <p:sldId id="370" r:id="rId85"/>
    <p:sldId id="334" r:id="rId86"/>
    <p:sldId id="337" r:id="rId87"/>
    <p:sldId id="338" r:id="rId88"/>
    <p:sldId id="339" r:id="rId89"/>
    <p:sldId id="343" r:id="rId90"/>
    <p:sldId id="351" r:id="rId91"/>
    <p:sldId id="344" r:id="rId92"/>
    <p:sldId id="345" r:id="rId93"/>
    <p:sldId id="356" r:id="rId94"/>
    <p:sldId id="357" r:id="rId95"/>
    <p:sldId id="346" r:id="rId96"/>
    <p:sldId id="352" r:id="rId97"/>
    <p:sldId id="381" r:id="rId98"/>
    <p:sldId id="347" r:id="rId99"/>
    <p:sldId id="348" r:id="rId100"/>
    <p:sldId id="349" r:id="rId101"/>
    <p:sldId id="397" r:id="rId102"/>
    <p:sldId id="386" r:id="rId103"/>
    <p:sldId id="392" r:id="rId10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2565" autoAdjust="0"/>
  </p:normalViewPr>
  <p:slideViewPr>
    <p:cSldViewPr>
      <p:cViewPr varScale="1">
        <p:scale>
          <a:sx n="87" d="100"/>
          <a:sy n="87" d="100"/>
        </p:scale>
        <p:origin x="176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43798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presProps" Target="presProps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viewProps" Target="viewProp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theme" Target="theme/theme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版面配置區 8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1556-4E50-4BF6-A08B-9CE598FCE582}" type="datetime1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2020/05/19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48C35-6B19-40E9-9C3C-CB24484138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頁首版面配置區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Course5.0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49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smtClean="0"/>
              <a:t>Course5.0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2F1E497-43AE-4004-B882-8EE15AB68436}" type="datetime1">
              <a:rPr lang="zh-TW" altLang="en-US" smtClean="0"/>
              <a:t>2020/05/19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2D24ED7-6687-4D21-8103-FBA067026C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235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86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82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697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7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937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62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46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545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251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944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54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936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219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84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982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526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52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697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332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62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629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18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845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144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953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993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588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119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952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812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23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373FC7-52E1-481D-8F8A-C302C935A19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903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26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174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7318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5894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3170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1285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4543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5096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7724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86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373FC7-52E1-481D-8F8A-C302C935A19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8633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613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3452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9679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942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4856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3903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801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0517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0535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94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099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3757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5547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7507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6114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0130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5418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4788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529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3864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1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8083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5004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0300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9679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2177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6963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4756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4623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1913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3003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49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1238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576178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97525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72089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3286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49714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11161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8932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45250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34884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98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32266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51411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13298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54654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14042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5CD5C-C3CD-426D-9063-C83DE9508EDA}" type="slidenum">
              <a:rPr lang="zh-TW" altLang="en-US" smtClean="0"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EF66-8E9D-4110-BC52-6940864ABA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1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B3F9-79A7-4082-B041-1D59A92EC3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87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A8BA-7CAE-419D-BE41-1B896664B6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9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7981C-8C15-49F1-A3FC-519AAD461D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69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50DE-F302-4DC6-9906-357332DC1D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51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7B4A-5A5D-41EB-A1C0-B09482EB89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952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BF40-C01E-4F59-BD10-B2BAD8130FB2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F42E-5A7D-439E-A169-2B201E2E91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7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C7D1-342B-46CC-B127-5D8629BB14C7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8346-9A2D-49A5-8E86-F2E15A4632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F1CF-0611-4166-8C86-B34A7C75C6AB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6D3B-93D4-4976-AC2A-9FCB5BEFA1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353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5256-5DB9-4E0C-B9B0-D15CF477423F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823C-ACAA-4E88-A01F-ECA2DDB2C7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626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4125-FCAC-4292-B287-BCCD08BF4AEF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5701-382B-476A-91CB-F10414AEFC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40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DCCC-E678-45D8-A637-12FAE965C8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59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E61E-7BF4-4502-8339-845FC36CA55C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6F6D-F4D6-4B98-A733-5D2324D8CA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78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F666-55E3-4EB3-A0AF-8E4974E07DB5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CF8F-7FCF-4CD8-BFB7-5F8A5A9471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86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E428-6986-427E-99A2-83E793094C3D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9FEB-DD79-4721-8C32-6FA9EAC350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627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800F-84FF-407B-9967-2EE5C460BAA9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DC0F-0C05-40C9-B557-2689FB3977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472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3A9B-F05E-417E-A098-926BF3F25685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E118-9DDE-45A4-B525-48F19E6C43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285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158E-FDBF-4C30-87B8-B3BBA44DDDAD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6003-BEDB-478C-B809-3064152338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43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D964-29E0-4C53-9D44-D46383BEC1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6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6475-96AD-440C-BBBD-A59F850890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39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A141-9334-4563-9910-B139BC740E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02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E043-EB87-403E-8FE7-BEC027B85F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00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07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A61D-2284-4604-BA18-9D6D2C07C3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06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ADF8-321B-4CA3-97F1-B3B87F6691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04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1AC645-9855-4BBA-A9E0-D1FC2C33D7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9CDD18-3C4A-4932-A0F2-03075BAB42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F6AB14-CDF2-4101-A398-23F4CE8E94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CD1D52-26E0-4802-8B3C-7D66F9CC83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4DD60E-6FAA-46F2-95E0-0D33D405C798}" type="datetimeFigureOut">
              <a:rPr lang="zh-TW" altLang="en-US"/>
              <a:pPr>
                <a:defRPr/>
              </a:pPr>
              <a:t>2020/05/19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77672F-1D08-48FF-A88B-80314DBCC4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29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1.jpg"/><Relationship Id="rId16" Type="http://schemas.openxmlformats.org/officeDocument/2006/relationships/image" Target="../media/image3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2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0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7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Relationship Id="rId8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31.jp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311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34.wmf"/><Relationship Id="rId5" Type="http://schemas.openxmlformats.org/officeDocument/2006/relationships/image" Target="../media/image450.png"/><Relationship Id="rId15" Type="http://schemas.openxmlformats.org/officeDocument/2006/relationships/image" Target="../media/image550.png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500.png"/><Relationship Id="rId19" Type="http://schemas.openxmlformats.org/officeDocument/2006/relationships/image" Target="../media/image60.png"/><Relationship Id="rId4" Type="http://schemas.openxmlformats.org/officeDocument/2006/relationships/image" Target="../media/image35.jpg"/><Relationship Id="rId9" Type="http://schemas.openxmlformats.org/officeDocument/2006/relationships/image" Target="../media/image490.png"/><Relationship Id="rId14" Type="http://schemas.openxmlformats.org/officeDocument/2006/relationships/image" Target="../media/image301.png"/><Relationship Id="rId22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jp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125.png"/><Relationship Id="rId18" Type="http://schemas.openxmlformats.org/officeDocument/2006/relationships/image" Target="../media/image830.png"/><Relationship Id="rId26" Type="http://schemas.openxmlformats.org/officeDocument/2006/relationships/image" Target="../media/image138.png"/><Relationship Id="rId3" Type="http://schemas.openxmlformats.org/officeDocument/2006/relationships/image" Target="../media/image81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1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11" Type="http://schemas.openxmlformats.org/officeDocument/2006/relationships/image" Target="../media/image123.png"/><Relationship Id="rId24" Type="http://schemas.openxmlformats.org/officeDocument/2006/relationships/image" Target="../media/image96.png"/><Relationship Id="rId5" Type="http://schemas.openxmlformats.org/officeDocument/2006/relationships/image" Target="../media/image124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21.png"/><Relationship Id="rId19" Type="http://schemas.openxmlformats.org/officeDocument/2006/relationships/image" Target="../media/image43.jpg"/><Relationship Id="rId4" Type="http://schemas.openxmlformats.org/officeDocument/2006/relationships/image" Target="../media/image41.jpg"/><Relationship Id="rId9" Type="http://schemas.openxmlformats.org/officeDocument/2006/relationships/image" Target="../media/image85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jpg"/><Relationship Id="rId11" Type="http://schemas.openxmlformats.org/officeDocument/2006/relationships/image" Target="../media/image890.png"/><Relationship Id="rId5" Type="http://schemas.openxmlformats.org/officeDocument/2006/relationships/image" Target="../media/image53.wmf"/><Relationship Id="rId10" Type="http://schemas.openxmlformats.org/officeDocument/2006/relationships/image" Target="../media/image880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jpg"/><Relationship Id="rId11" Type="http://schemas.openxmlformats.org/officeDocument/2006/relationships/image" Target="../media/image960.png"/><Relationship Id="rId5" Type="http://schemas.openxmlformats.org/officeDocument/2006/relationships/image" Target="../media/image55.wmf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4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.png"/><Relationship Id="rId20" Type="http://schemas.openxmlformats.org/officeDocument/2006/relationships/image" Target="../media/image116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jpg"/><Relationship Id="rId11" Type="http://schemas.openxmlformats.org/officeDocument/2006/relationships/image" Target="../media/image106.png"/><Relationship Id="rId5" Type="http://schemas.openxmlformats.org/officeDocument/2006/relationships/image" Target="../media/image57.wmf"/><Relationship Id="rId15" Type="http://schemas.openxmlformats.org/officeDocument/2006/relationships/image" Target="../media/image60.jpg"/><Relationship Id="rId10" Type="http://schemas.openxmlformats.org/officeDocument/2006/relationships/image" Target="../media/image59.jpg"/><Relationship Id="rId19" Type="http://schemas.openxmlformats.org/officeDocument/2006/relationships/image" Target="../media/image115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0.png"/><Relationship Id="rId5" Type="http://schemas.openxmlformats.org/officeDocument/2006/relationships/image" Target="../media/image960.png"/><Relationship Id="rId4" Type="http://schemas.openxmlformats.org/officeDocument/2006/relationships/image" Target="../media/image6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4.w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7.png"/><Relationship Id="rId3" Type="http://schemas.openxmlformats.org/officeDocument/2006/relationships/image" Target="../media/image5.jp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8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3.png"/><Relationship Id="rId7" Type="http://schemas.openxmlformats.org/officeDocument/2006/relationships/image" Target="../media/image131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1.png"/><Relationship Id="rId11" Type="http://schemas.openxmlformats.org/officeDocument/2006/relationships/image" Target="../media/image141.png"/><Relationship Id="rId5" Type="http://schemas.openxmlformats.org/officeDocument/2006/relationships/image" Target="../media/image67.jpg"/><Relationship Id="rId10" Type="http://schemas.openxmlformats.org/officeDocument/2006/relationships/image" Target="../media/image140.png"/><Relationship Id="rId4" Type="http://schemas.openxmlformats.org/officeDocument/2006/relationships/image" Target="../media/image900.png"/><Relationship Id="rId9" Type="http://schemas.openxmlformats.org/officeDocument/2006/relationships/image" Target="../media/image13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21.png"/><Relationship Id="rId7" Type="http://schemas.openxmlformats.org/officeDocument/2006/relationships/image" Target="../media/image1401.png"/><Relationship Id="rId12" Type="http://schemas.openxmlformats.org/officeDocument/2006/relationships/image" Target="../media/image118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1.png"/><Relationship Id="rId11" Type="http://schemas.openxmlformats.org/officeDocument/2006/relationships/image" Target="../media/image144.png"/><Relationship Id="rId5" Type="http://schemas.openxmlformats.org/officeDocument/2006/relationships/image" Target="../media/image68.jpg"/><Relationship Id="rId15" Type="http://schemas.openxmlformats.org/officeDocument/2006/relationships/image" Target="../media/image148.png"/><Relationship Id="rId10" Type="http://schemas.openxmlformats.org/officeDocument/2006/relationships/image" Target="../media/image117.png"/><Relationship Id="rId4" Type="http://schemas.openxmlformats.org/officeDocument/2006/relationships/image" Target="../media/image1361.png"/><Relationship Id="rId9" Type="http://schemas.openxmlformats.org/officeDocument/2006/relationships/image" Target="../media/image1420.png"/><Relationship Id="rId14" Type="http://schemas.openxmlformats.org/officeDocument/2006/relationships/image" Target="../media/image69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18.png"/><Relationship Id="rId1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image" Target="../media/image80.jpg"/><Relationship Id="rId12" Type="http://schemas.openxmlformats.org/officeDocument/2006/relationships/image" Target="../media/image81.jpg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20" Type="http://schemas.openxmlformats.org/officeDocument/2006/relationships/image" Target="../media/image27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jpg"/><Relationship Id="rId11" Type="http://schemas.openxmlformats.org/officeDocument/2006/relationships/image" Target="../media/image310.png"/><Relationship Id="rId5" Type="http://schemas.openxmlformats.org/officeDocument/2006/relationships/image" Target="../media/image78.jpg"/><Relationship Id="rId15" Type="http://schemas.openxmlformats.org/officeDocument/2006/relationships/image" Target="../media/image20.png"/><Relationship Id="rId10" Type="http://schemas.openxmlformats.org/officeDocument/2006/relationships/image" Target="../media/image300.png"/><Relationship Id="rId19" Type="http://schemas.openxmlformats.org/officeDocument/2006/relationships/image" Target="../media/image260.png"/><Relationship Id="rId4" Type="http://schemas.openxmlformats.org/officeDocument/2006/relationships/image" Target="../media/image241.png"/><Relationship Id="rId9" Type="http://schemas.openxmlformats.org/officeDocument/2006/relationships/image" Target="../media/image290.png"/><Relationship Id="rId1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48.png"/><Relationship Id="rId39" Type="http://schemas.openxmlformats.org/officeDocument/2006/relationships/image" Target="../media/image271.png"/><Relationship Id="rId21" Type="http://schemas.openxmlformats.org/officeDocument/2006/relationships/image" Target="../media/image243.png"/><Relationship Id="rId34" Type="http://schemas.openxmlformats.org/officeDocument/2006/relationships/image" Target="../media/image265.png"/><Relationship Id="rId42" Type="http://schemas.openxmlformats.org/officeDocument/2006/relationships/image" Target="../media/image104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29" Type="http://schemas.openxmlformats.org/officeDocument/2006/relationships/image" Target="../media/image251.png"/><Relationship Id="rId41" Type="http://schemas.openxmlformats.org/officeDocument/2006/relationships/image" Target="../media/image273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32" Type="http://schemas.openxmlformats.org/officeDocument/2006/relationships/image" Target="../media/image103.png"/><Relationship Id="rId37" Type="http://schemas.openxmlformats.org/officeDocument/2006/relationships/image" Target="../media/image268.png"/><Relationship Id="rId40" Type="http://schemas.openxmlformats.org/officeDocument/2006/relationships/image" Target="../media/image272.png"/><Relationship Id="rId5" Type="http://schemas.openxmlformats.org/officeDocument/2006/relationships/image" Target="../media/image98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36" Type="http://schemas.openxmlformats.org/officeDocument/2006/relationships/image" Target="../media/image267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31" Type="http://schemas.openxmlformats.org/officeDocument/2006/relationships/image" Target="../media/image97.png"/><Relationship Id="rId44" Type="http://schemas.openxmlformats.org/officeDocument/2006/relationships/image" Target="../media/image99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Relationship Id="rId27" Type="http://schemas.openxmlformats.org/officeDocument/2006/relationships/image" Target="../media/image249.png"/><Relationship Id="rId30" Type="http://schemas.openxmlformats.org/officeDocument/2006/relationships/image" Target="../media/image252.png"/><Relationship Id="rId35" Type="http://schemas.openxmlformats.org/officeDocument/2006/relationships/image" Target="../media/image266.png"/><Relationship Id="rId43" Type="http://schemas.openxmlformats.org/officeDocument/2006/relationships/image" Target="../media/image105.png"/><Relationship Id="rId8" Type="http://schemas.openxmlformats.org/officeDocument/2006/relationships/image" Target="../media/image230.png"/><Relationship Id="rId3" Type="http://schemas.openxmlformats.org/officeDocument/2006/relationships/image" Target="../media/image82.jp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33" Type="http://schemas.openxmlformats.org/officeDocument/2006/relationships/image" Target="../media/image264.png"/><Relationship Id="rId38" Type="http://schemas.openxmlformats.org/officeDocument/2006/relationships/image" Target="../media/image2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4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4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4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5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410.png"/><Relationship Id="rId4" Type="http://schemas.openxmlformats.org/officeDocument/2006/relationships/image" Target="../media/image140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21.png"/><Relationship Id="rId7" Type="http://schemas.openxmlformats.org/officeDocument/2006/relationships/image" Target="../media/image1401.png"/><Relationship Id="rId12" Type="http://schemas.openxmlformats.org/officeDocument/2006/relationships/image" Target="../media/image118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1.png"/><Relationship Id="rId11" Type="http://schemas.openxmlformats.org/officeDocument/2006/relationships/image" Target="../media/image144.png"/><Relationship Id="rId5" Type="http://schemas.openxmlformats.org/officeDocument/2006/relationships/image" Target="../media/image68.jpg"/><Relationship Id="rId15" Type="http://schemas.openxmlformats.org/officeDocument/2006/relationships/image" Target="../media/image148.png"/><Relationship Id="rId10" Type="http://schemas.openxmlformats.org/officeDocument/2006/relationships/image" Target="../media/image117.png"/><Relationship Id="rId4" Type="http://schemas.openxmlformats.org/officeDocument/2006/relationships/image" Target="../media/image1361.png"/><Relationship Id="rId9" Type="http://schemas.openxmlformats.org/officeDocument/2006/relationships/image" Target="../media/image1420.png"/><Relationship Id="rId14" Type="http://schemas.openxmlformats.org/officeDocument/2006/relationships/image" Target="../media/image69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1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0.png"/><Relationship Id="rId13" Type="http://schemas.openxmlformats.org/officeDocument/2006/relationships/image" Target="../media/image156.png"/><Relationship Id="rId18" Type="http://schemas.openxmlformats.org/officeDocument/2006/relationships/image" Target="../media/image157.png"/><Relationship Id="rId3" Type="http://schemas.openxmlformats.org/officeDocument/2006/relationships/notesSlide" Target="../notesSlides/notesSlide55.xml"/><Relationship Id="rId21" Type="http://schemas.openxmlformats.org/officeDocument/2006/relationships/image" Target="../media/image95.wmf"/><Relationship Id="rId7" Type="http://schemas.openxmlformats.org/officeDocument/2006/relationships/image" Target="../media/image1460.png"/><Relationship Id="rId12" Type="http://schemas.openxmlformats.org/officeDocument/2006/relationships/image" Target="../media/image1500.png"/><Relationship Id="rId17" Type="http://schemas.openxmlformats.org/officeDocument/2006/relationships/image" Target="../media/image15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52.png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80.png"/><Relationship Id="rId11" Type="http://schemas.openxmlformats.org/officeDocument/2006/relationships/image" Target="../media/image154.png"/><Relationship Id="rId5" Type="http://schemas.openxmlformats.org/officeDocument/2006/relationships/image" Target="../media/image147.png"/><Relationship Id="rId15" Type="http://schemas.openxmlformats.org/officeDocument/2006/relationships/image" Target="../media/image1590.png"/><Relationship Id="rId10" Type="http://schemas.openxmlformats.org/officeDocument/2006/relationships/image" Target="../media/image153.png"/><Relationship Id="rId19" Type="http://schemas.openxmlformats.org/officeDocument/2006/relationships/image" Target="../media/image160.png"/><Relationship Id="rId4" Type="http://schemas.openxmlformats.org/officeDocument/2006/relationships/image" Target="../media/image96.jpg"/><Relationship Id="rId9" Type="http://schemas.openxmlformats.org/officeDocument/2006/relationships/image" Target="../media/image1510.png"/><Relationship Id="rId14" Type="http://schemas.openxmlformats.org/officeDocument/2006/relationships/image" Target="../media/image158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5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13" Type="http://schemas.openxmlformats.org/officeDocument/2006/relationships/image" Target="../media/image1640.png"/><Relationship Id="rId18" Type="http://schemas.openxmlformats.org/officeDocument/2006/relationships/image" Target="../media/image177.png"/><Relationship Id="rId3" Type="http://schemas.openxmlformats.org/officeDocument/2006/relationships/notesSlide" Target="../notesSlides/notesSlide57.xml"/><Relationship Id="rId21" Type="http://schemas.openxmlformats.org/officeDocument/2006/relationships/image" Target="../media/image170.png"/><Relationship Id="rId7" Type="http://schemas.openxmlformats.org/officeDocument/2006/relationships/image" Target="../media/image1430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7.png"/><Relationship Id="rId20" Type="http://schemas.openxmlformats.org/officeDocument/2006/relationships/image" Target="../media/image169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60.png"/><Relationship Id="rId11" Type="http://schemas.openxmlformats.org/officeDocument/2006/relationships/image" Target="../media/image162.png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1311.png"/><Relationship Id="rId15" Type="http://schemas.openxmlformats.org/officeDocument/2006/relationships/image" Target="../media/image166.png"/><Relationship Id="rId23" Type="http://schemas.openxmlformats.org/officeDocument/2006/relationships/image" Target="../media/image172.png"/><Relationship Id="rId10" Type="http://schemas.openxmlformats.org/officeDocument/2006/relationships/image" Target="../media/image161.png"/><Relationship Id="rId19" Type="http://schemas.openxmlformats.org/officeDocument/2006/relationships/image" Target="../media/image178.png"/><Relationship Id="rId4" Type="http://schemas.openxmlformats.org/officeDocument/2006/relationships/image" Target="../media/image99.jpg"/><Relationship Id="rId9" Type="http://schemas.openxmlformats.org/officeDocument/2006/relationships/image" Target="../media/image1450.png"/><Relationship Id="rId14" Type="http://schemas.openxmlformats.org/officeDocument/2006/relationships/image" Target="../media/image165.png"/><Relationship Id="rId22" Type="http://schemas.openxmlformats.org/officeDocument/2006/relationships/image" Target="../media/image17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57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26" Type="http://schemas.openxmlformats.org/officeDocument/2006/relationships/image" Target="../media/image207.png"/><Relationship Id="rId3" Type="http://schemas.openxmlformats.org/officeDocument/2006/relationships/notesSlide" Target="../notesSlides/notesSlide59.xml"/><Relationship Id="rId21" Type="http://schemas.openxmlformats.org/officeDocument/2006/relationships/image" Target="../media/image202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29" Type="http://schemas.openxmlformats.org/officeDocument/2006/relationships/image" Target="../media/image102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5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28" Type="http://schemas.openxmlformats.org/officeDocument/2006/relationships/oleObject" Target="../embeddings/oleObject59.bin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03.jp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Relationship Id="rId27" Type="http://schemas.openxmlformats.org/officeDocument/2006/relationships/image" Target="../media/image1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6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6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0.png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64.bin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1.jpg"/><Relationship Id="rId16" Type="http://schemas.openxmlformats.org/officeDocument/2006/relationships/image" Target="../media/image3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2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0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7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Relationship Id="rId8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6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6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6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67.xml"/><Relationship Id="rId21" Type="http://schemas.openxmlformats.org/officeDocument/2006/relationships/oleObject" Target="../embeddings/oleObject69.bin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17" Type="http://schemas.openxmlformats.org/officeDocument/2006/relationships/image" Target="../media/image5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3110.png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34.wmf"/><Relationship Id="rId5" Type="http://schemas.openxmlformats.org/officeDocument/2006/relationships/image" Target="../media/image450.png"/><Relationship Id="rId15" Type="http://schemas.openxmlformats.org/officeDocument/2006/relationships/image" Target="../media/image550.png"/><Relationship Id="rId23" Type="http://schemas.openxmlformats.org/officeDocument/2006/relationships/oleObject" Target="../embeddings/oleObject70.bin"/><Relationship Id="rId10" Type="http://schemas.openxmlformats.org/officeDocument/2006/relationships/image" Target="../media/image500.png"/><Relationship Id="rId19" Type="http://schemas.openxmlformats.org/officeDocument/2006/relationships/image" Target="../media/image60.png"/><Relationship Id="rId4" Type="http://schemas.openxmlformats.org/officeDocument/2006/relationships/image" Target="../media/image35.jpg"/><Relationship Id="rId9" Type="http://schemas.openxmlformats.org/officeDocument/2006/relationships/image" Target="../media/image490.png"/><Relationship Id="rId14" Type="http://schemas.openxmlformats.org/officeDocument/2006/relationships/image" Target="../media/image302.png"/><Relationship Id="rId22" Type="http://schemas.openxmlformats.org/officeDocument/2006/relationships/image" Target="../media/image33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71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7" Type="http://schemas.openxmlformats.org/officeDocument/2006/relationships/image" Target="../media/image1401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69.xml"/><Relationship Id="rId16" Type="http://schemas.openxmlformats.org/officeDocument/2006/relationships/image" Target="../media/image149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1.png"/><Relationship Id="rId11" Type="http://schemas.openxmlformats.org/officeDocument/2006/relationships/image" Target="../media/image144.png"/><Relationship Id="rId5" Type="http://schemas.openxmlformats.org/officeDocument/2006/relationships/image" Target="../media/image68.jpg"/><Relationship Id="rId15" Type="http://schemas.openxmlformats.org/officeDocument/2006/relationships/image" Target="../media/image148.png"/><Relationship Id="rId10" Type="http://schemas.openxmlformats.org/officeDocument/2006/relationships/image" Target="../media/image1431.png"/><Relationship Id="rId19" Type="http://schemas.openxmlformats.org/officeDocument/2006/relationships/image" Target="../media/image118.png"/><Relationship Id="rId4" Type="http://schemas.openxmlformats.org/officeDocument/2006/relationships/image" Target="../media/image1361.png"/><Relationship Id="rId9" Type="http://schemas.openxmlformats.org/officeDocument/2006/relationships/image" Target="../media/image1420.png"/><Relationship Id="rId14" Type="http://schemas.openxmlformats.org/officeDocument/2006/relationships/image" Target="../media/image69.jp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22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410.png"/><Relationship Id="rId4" Type="http://schemas.openxmlformats.org/officeDocument/2006/relationships/image" Target="../media/image140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18" Type="http://schemas.openxmlformats.org/officeDocument/2006/relationships/image" Target="../media/image1130.png"/><Relationship Id="rId3" Type="http://schemas.openxmlformats.org/officeDocument/2006/relationships/notesSlide" Target="../notesSlides/notesSlide74.xml"/><Relationship Id="rId21" Type="http://schemas.openxmlformats.org/officeDocument/2006/relationships/image" Target="../media/image1160.png"/><Relationship Id="rId7" Type="http://schemas.openxmlformats.org/officeDocument/2006/relationships/image" Target="../media/image1020.png"/><Relationship Id="rId12" Type="http://schemas.openxmlformats.org/officeDocument/2006/relationships/image" Target="../media/image1070.png"/><Relationship Id="rId17" Type="http://schemas.openxmlformats.org/officeDocument/2006/relationships/image" Target="../media/image11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0.png"/><Relationship Id="rId20" Type="http://schemas.openxmlformats.org/officeDocument/2006/relationships/image" Target="../media/image1150.png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24.jpg"/><Relationship Id="rId11" Type="http://schemas.openxmlformats.org/officeDocument/2006/relationships/image" Target="../media/image1060.png"/><Relationship Id="rId5" Type="http://schemas.openxmlformats.org/officeDocument/2006/relationships/image" Target="../media/image123.wmf"/><Relationship Id="rId15" Type="http://schemas.openxmlformats.org/officeDocument/2006/relationships/image" Target="../media/image1100.png"/><Relationship Id="rId10" Type="http://schemas.openxmlformats.org/officeDocument/2006/relationships/image" Target="../media/image1050.png"/><Relationship Id="rId19" Type="http://schemas.openxmlformats.org/officeDocument/2006/relationships/image" Target="../media/image1140.png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040.png"/><Relationship Id="rId14" Type="http://schemas.openxmlformats.org/officeDocument/2006/relationships/image" Target="../media/image109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13" Type="http://schemas.openxmlformats.org/officeDocument/2006/relationships/image" Target="../media/image1280.png"/><Relationship Id="rId18" Type="http://schemas.openxmlformats.org/officeDocument/2006/relationships/image" Target="../media/image1330.png"/><Relationship Id="rId3" Type="http://schemas.openxmlformats.org/officeDocument/2006/relationships/image" Target="../media/image125.jpg"/><Relationship Id="rId7" Type="http://schemas.openxmlformats.org/officeDocument/2006/relationships/image" Target="../media/image1220.png"/><Relationship Id="rId12" Type="http://schemas.openxmlformats.org/officeDocument/2006/relationships/image" Target="../media/image1270.png"/><Relationship Id="rId17" Type="http://schemas.openxmlformats.org/officeDocument/2006/relationships/image" Target="../media/image1320.png"/><Relationship Id="rId2" Type="http://schemas.openxmlformats.org/officeDocument/2006/relationships/notesSlide" Target="../notesSlides/notesSlide75.xml"/><Relationship Id="rId16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11" Type="http://schemas.openxmlformats.org/officeDocument/2006/relationships/image" Target="../media/image1260.png"/><Relationship Id="rId5" Type="http://schemas.openxmlformats.org/officeDocument/2006/relationships/image" Target="../media/image1200.png"/><Relationship Id="rId15" Type="http://schemas.openxmlformats.org/officeDocument/2006/relationships/image" Target="../media/image1300.png"/><Relationship Id="rId10" Type="http://schemas.openxmlformats.org/officeDocument/2006/relationships/image" Target="../media/image1250.png"/><Relationship Id="rId19" Type="http://schemas.openxmlformats.org/officeDocument/2006/relationships/image" Target="../media/image1340.png"/><Relationship Id="rId4" Type="http://schemas.openxmlformats.org/officeDocument/2006/relationships/image" Target="../media/image1190.png"/><Relationship Id="rId9" Type="http://schemas.openxmlformats.org/officeDocument/2006/relationships/image" Target="../media/image1240.png"/><Relationship Id="rId14" Type="http://schemas.openxmlformats.org/officeDocument/2006/relationships/image" Target="../media/image12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9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54.png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77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82.png"/><Relationship Id="rId7" Type="http://schemas.openxmlformats.org/officeDocument/2006/relationships/image" Target="../media/image25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5" Type="http://schemas.openxmlformats.org/officeDocument/2006/relationships/image" Target="../media/image283.png"/><Relationship Id="rId4" Type="http://schemas.openxmlformats.org/officeDocument/2006/relationships/image" Target="../media/image253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18" Type="http://schemas.openxmlformats.org/officeDocument/2006/relationships/image" Target="../media/image274.png"/><Relationship Id="rId26" Type="http://schemas.openxmlformats.org/officeDocument/2006/relationships/image" Target="../media/image2830.png"/><Relationship Id="rId3" Type="http://schemas.openxmlformats.org/officeDocument/2006/relationships/image" Target="../media/image127.jpg"/><Relationship Id="rId21" Type="http://schemas.openxmlformats.org/officeDocument/2006/relationships/image" Target="../media/image2770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17" Type="http://schemas.openxmlformats.org/officeDocument/2006/relationships/image" Target="../media/image273.png"/><Relationship Id="rId25" Type="http://schemas.openxmlformats.org/officeDocument/2006/relationships/image" Target="../media/image2820.png"/><Relationship Id="rId2" Type="http://schemas.openxmlformats.org/officeDocument/2006/relationships/notesSlide" Target="../notesSlides/notesSlide78.xml"/><Relationship Id="rId16" Type="http://schemas.openxmlformats.org/officeDocument/2006/relationships/image" Target="../media/image272.png"/><Relationship Id="rId20" Type="http://schemas.openxmlformats.org/officeDocument/2006/relationships/image" Target="../media/image27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24" Type="http://schemas.openxmlformats.org/officeDocument/2006/relationships/image" Target="../media/image281.png"/><Relationship Id="rId5" Type="http://schemas.openxmlformats.org/officeDocument/2006/relationships/image" Target="../media/image261.png"/><Relationship Id="rId15" Type="http://schemas.openxmlformats.org/officeDocument/2006/relationships/image" Target="../media/image271.png"/><Relationship Id="rId23" Type="http://schemas.openxmlformats.org/officeDocument/2006/relationships/image" Target="../media/image279.png"/><Relationship Id="rId10" Type="http://schemas.openxmlformats.org/officeDocument/2006/relationships/image" Target="../media/image266.png"/><Relationship Id="rId19" Type="http://schemas.openxmlformats.org/officeDocument/2006/relationships/image" Target="../media/image275.png"/><Relationship Id="rId4" Type="http://schemas.openxmlformats.org/officeDocument/2006/relationships/image" Target="../media/image128.jpg"/><Relationship Id="rId9" Type="http://schemas.openxmlformats.org/officeDocument/2006/relationships/image" Target="../media/image265.png"/><Relationship Id="rId14" Type="http://schemas.openxmlformats.org/officeDocument/2006/relationships/image" Target="../media/image2700.png"/><Relationship Id="rId22" Type="http://schemas.openxmlformats.org/officeDocument/2006/relationships/image" Target="../media/image27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295.png"/><Relationship Id="rId18" Type="http://schemas.openxmlformats.org/officeDocument/2006/relationships/image" Target="../media/image303.png"/><Relationship Id="rId3" Type="http://schemas.openxmlformats.org/officeDocument/2006/relationships/image" Target="../media/image129.jpg"/><Relationship Id="rId21" Type="http://schemas.openxmlformats.org/officeDocument/2006/relationships/image" Target="../media/image306.png"/><Relationship Id="rId7" Type="http://schemas.openxmlformats.org/officeDocument/2006/relationships/image" Target="../media/image288.png"/><Relationship Id="rId12" Type="http://schemas.openxmlformats.org/officeDocument/2006/relationships/image" Target="../media/image294.png"/><Relationship Id="rId17" Type="http://schemas.openxmlformats.org/officeDocument/2006/relationships/image" Target="../media/image299.png"/><Relationship Id="rId25" Type="http://schemas.openxmlformats.org/officeDocument/2006/relationships/image" Target="../media/image312.png"/><Relationship Id="rId2" Type="http://schemas.openxmlformats.org/officeDocument/2006/relationships/notesSlide" Target="../notesSlides/notesSlide79.xml"/><Relationship Id="rId16" Type="http://schemas.openxmlformats.org/officeDocument/2006/relationships/image" Target="../media/image298.png"/><Relationship Id="rId20" Type="http://schemas.openxmlformats.org/officeDocument/2006/relationships/image" Target="../media/image3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png"/><Relationship Id="rId11" Type="http://schemas.openxmlformats.org/officeDocument/2006/relationships/image" Target="../media/image293.png"/><Relationship Id="rId24" Type="http://schemas.openxmlformats.org/officeDocument/2006/relationships/image" Target="../media/image309.png"/><Relationship Id="rId5" Type="http://schemas.openxmlformats.org/officeDocument/2006/relationships/image" Target="../media/image286.png"/><Relationship Id="rId15" Type="http://schemas.openxmlformats.org/officeDocument/2006/relationships/image" Target="../media/image297.png"/><Relationship Id="rId23" Type="http://schemas.openxmlformats.org/officeDocument/2006/relationships/image" Target="../media/image308.png"/><Relationship Id="rId10" Type="http://schemas.openxmlformats.org/officeDocument/2006/relationships/image" Target="../media/image292.png"/><Relationship Id="rId19" Type="http://schemas.openxmlformats.org/officeDocument/2006/relationships/image" Target="../media/image304.png"/><Relationship Id="rId4" Type="http://schemas.openxmlformats.org/officeDocument/2006/relationships/image" Target="../media/image130.jpg"/><Relationship Id="rId9" Type="http://schemas.openxmlformats.org/officeDocument/2006/relationships/image" Target="../media/image291.png"/><Relationship Id="rId14" Type="http://schemas.openxmlformats.org/officeDocument/2006/relationships/image" Target="../media/image296.png"/><Relationship Id="rId22" Type="http://schemas.openxmlformats.org/officeDocument/2006/relationships/image" Target="../media/image30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20.png"/><Relationship Id="rId18" Type="http://schemas.openxmlformats.org/officeDocument/2006/relationships/image" Target="../media/image325.png"/><Relationship Id="rId26" Type="http://schemas.openxmlformats.org/officeDocument/2006/relationships/image" Target="../media/image333.png"/><Relationship Id="rId3" Type="http://schemas.openxmlformats.org/officeDocument/2006/relationships/image" Target="../media/image131.jpg"/><Relationship Id="rId21" Type="http://schemas.openxmlformats.org/officeDocument/2006/relationships/image" Target="../media/image328.png"/><Relationship Id="rId7" Type="http://schemas.openxmlformats.org/officeDocument/2006/relationships/image" Target="../media/image3140.png"/><Relationship Id="rId12" Type="http://schemas.openxmlformats.org/officeDocument/2006/relationships/image" Target="../media/image319.png"/><Relationship Id="rId17" Type="http://schemas.openxmlformats.org/officeDocument/2006/relationships/image" Target="../media/image324.png"/><Relationship Id="rId25" Type="http://schemas.openxmlformats.org/officeDocument/2006/relationships/image" Target="../media/image332.png"/><Relationship Id="rId2" Type="http://schemas.openxmlformats.org/officeDocument/2006/relationships/notesSlide" Target="../notesSlides/notesSlide80.xml"/><Relationship Id="rId16" Type="http://schemas.openxmlformats.org/officeDocument/2006/relationships/image" Target="../media/image323.png"/><Relationship Id="rId20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3.png"/><Relationship Id="rId11" Type="http://schemas.openxmlformats.org/officeDocument/2006/relationships/image" Target="../media/image318.png"/><Relationship Id="rId24" Type="http://schemas.openxmlformats.org/officeDocument/2006/relationships/image" Target="../media/image331.png"/><Relationship Id="rId5" Type="http://schemas.openxmlformats.org/officeDocument/2006/relationships/image" Target="../media/image3120.png"/><Relationship Id="rId15" Type="http://schemas.openxmlformats.org/officeDocument/2006/relationships/image" Target="../media/image322.png"/><Relationship Id="rId23" Type="http://schemas.openxmlformats.org/officeDocument/2006/relationships/image" Target="../media/image330.png"/><Relationship Id="rId10" Type="http://schemas.openxmlformats.org/officeDocument/2006/relationships/image" Target="../media/image317.png"/><Relationship Id="rId19" Type="http://schemas.openxmlformats.org/officeDocument/2006/relationships/image" Target="../media/image326.png"/><Relationship Id="rId4" Type="http://schemas.openxmlformats.org/officeDocument/2006/relationships/image" Target="../media/image314.png"/><Relationship Id="rId9" Type="http://schemas.openxmlformats.org/officeDocument/2006/relationships/image" Target="../media/image316.png"/><Relationship Id="rId14" Type="http://schemas.openxmlformats.org/officeDocument/2006/relationships/image" Target="../media/image321.png"/><Relationship Id="rId22" Type="http://schemas.openxmlformats.org/officeDocument/2006/relationships/image" Target="../media/image329.png"/><Relationship Id="rId27" Type="http://schemas.openxmlformats.org/officeDocument/2006/relationships/image" Target="../media/image33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0.png"/><Relationship Id="rId4" Type="http://schemas.openxmlformats.org/officeDocument/2006/relationships/image" Target="../media/image1641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oleObject" Target="../embeddings/oleObject82.bin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135.wmf"/><Relationship Id="rId12" Type="http://schemas.openxmlformats.org/officeDocument/2006/relationships/image" Target="../media/image1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134.wmf"/><Relationship Id="rId10" Type="http://schemas.openxmlformats.org/officeDocument/2006/relationships/image" Target="../media/image136.wmf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38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1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47.jpeg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8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64.wmf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161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63.wmf"/><Relationship Id="rId5" Type="http://schemas.openxmlformats.org/officeDocument/2006/relationships/image" Target="../media/image160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62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89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75.wmf"/><Relationship Id="rId4" Type="http://schemas.openxmlformats.org/officeDocument/2006/relationships/oleObject" Target="../embeddings/oleObject90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91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180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0.png"/><Relationship Id="rId5" Type="http://schemas.openxmlformats.org/officeDocument/2006/relationships/image" Target="../media/image2210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18" Type="http://schemas.openxmlformats.org/officeDocument/2006/relationships/image" Target="../media/image2120.png"/><Relationship Id="rId21" Type="http://schemas.openxmlformats.org/officeDocument/2006/relationships/image" Target="../media/image2150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17" Type="http://schemas.openxmlformats.org/officeDocument/2006/relationships/image" Target="../media/image2110.png"/><Relationship Id="rId2" Type="http://schemas.openxmlformats.org/officeDocument/2006/relationships/image" Target="../media/image181.png"/><Relationship Id="rId16" Type="http://schemas.openxmlformats.org/officeDocument/2006/relationships/image" Target="../media/image170.png"/><Relationship Id="rId20" Type="http://schemas.openxmlformats.org/officeDocument/2006/relationships/image" Target="../media/image2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24" Type="http://schemas.openxmlformats.org/officeDocument/2006/relationships/image" Target="../media/image218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23" Type="http://schemas.openxmlformats.org/officeDocument/2006/relationships/image" Target="../media/image217.png"/><Relationship Id="rId10" Type="http://schemas.openxmlformats.org/officeDocument/2006/relationships/image" Target="../media/image204.png"/><Relationship Id="rId19" Type="http://schemas.openxmlformats.org/officeDocument/2006/relationships/image" Target="../media/image213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0.png"/><Relationship Id="rId22" Type="http://schemas.openxmlformats.org/officeDocument/2006/relationships/image" Target="../media/image2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103313"/>
            <a:ext cx="8712200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0" y="0"/>
            <a:ext cx="91440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1334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59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047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5050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2962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zh-TW" sz="4300" b="1" u="sng">
                <a:latin typeface="Times New Roman" pitchFamily="18" charset="0"/>
                <a:cs typeface="Times New Roman" pitchFamily="18" charset="0"/>
              </a:rPr>
              <a:t>5.0 Discrete-time Fourier Transform</a:t>
            </a:r>
            <a:endParaRPr kumimoji="0" lang="en-US" altLang="zh-TW" sz="4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spcBef>
                <a:spcPts val="600"/>
              </a:spcBef>
            </a:pPr>
            <a:r>
              <a:rPr kumimoji="0" lang="en-US" altLang="zh-TW" sz="3500" b="1" i="1">
                <a:latin typeface="Times New Roman" pitchFamily="18" charset="0"/>
                <a:cs typeface="Times New Roman" pitchFamily="18" charset="0"/>
              </a:rPr>
              <a:t>5.1 Discrete-time Fourier Transform </a:t>
            </a:r>
          </a:p>
          <a:p>
            <a:pPr lvl="4" eaLnBrk="1" hangingPunct="1"/>
            <a:r>
              <a:rPr kumimoji="0" lang="en-US" altLang="zh-TW" sz="3500" b="1" i="1">
                <a:latin typeface="Times New Roman" pitchFamily="18" charset="0"/>
                <a:cs typeface="Times New Roman" pitchFamily="18" charset="0"/>
              </a:rPr>
              <a:t>Representation for discrete-time signals</a:t>
            </a: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0" y="2204864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Chapters 3, 4, 5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40424"/>
              </p:ext>
            </p:extLst>
          </p:nvPr>
        </p:nvGraphicFramePr>
        <p:xfrm>
          <a:off x="539551" y="3236739"/>
          <a:ext cx="8064897" cy="3404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Series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向右箭號圖說文字 4"/>
              <p:cNvSpPr/>
              <p:nvPr/>
            </p:nvSpPr>
            <p:spPr>
              <a:xfrm>
                <a:off x="611560" y="4509120"/>
                <a:ext cx="2849840" cy="830997"/>
              </a:xfrm>
              <a:prstGeom prst="rightArrowCallout">
                <a:avLst>
                  <a:gd name="adj1" fmla="val 17935"/>
                  <a:gd name="adj2" fmla="val 16705"/>
                  <a:gd name="adj3" fmla="val 20009"/>
                  <a:gd name="adj4" fmla="val 88206"/>
                </a:avLst>
              </a:prstGeom>
              <a:ln w="28575">
                <a:solidFill>
                  <a:srgbClr val="0070C0"/>
                </a:solidFill>
              </a:ln>
            </p:spPr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Continuous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向右箭號圖說文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09120"/>
                <a:ext cx="2849840" cy="830997"/>
              </a:xfrm>
              <a:prstGeom prst="rightArrowCallout">
                <a:avLst>
                  <a:gd name="adj1" fmla="val 17935"/>
                  <a:gd name="adj2" fmla="val 16705"/>
                  <a:gd name="adj3" fmla="val 20009"/>
                  <a:gd name="adj4" fmla="val 88206"/>
                </a:avLst>
              </a:prstGeom>
              <a:blipFill rotWithShape="1">
                <a:blip r:embed="rId3"/>
                <a:stretch>
                  <a:fillRect l="-2748" t="-4255" b="-7801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461400" y="4301563"/>
                <a:ext cx="2232248" cy="224676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00" y="4301563"/>
                <a:ext cx="2232248" cy="22467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156940" y="4301563"/>
                <a:ext cx="2232248" cy="2246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sz="2400" i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]↔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40" y="4301563"/>
                <a:ext cx="2232248" cy="2246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向右箭號圖說文字 15"/>
              <p:cNvSpPr/>
              <p:nvPr/>
            </p:nvSpPr>
            <p:spPr>
              <a:xfrm>
                <a:off x="611560" y="5591562"/>
                <a:ext cx="5522520" cy="861774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553"/>
                </a:avLst>
              </a:prstGeom>
              <a:ln w="28575">
                <a:solidFill>
                  <a:srgbClr val="FF0000"/>
                </a:solidFill>
              </a:ln>
            </p:spPr>
            <p:txBody>
              <a:bodyPr rIns="90000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6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Discrete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]=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向右箭號圖說文字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91562"/>
                <a:ext cx="5522520" cy="861774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553"/>
                </a:avLst>
              </a:prstGeom>
              <a:blipFill rotWithShape="1">
                <a:blip r:embed="rId6"/>
                <a:stretch>
                  <a:fillRect l="-1647" t="-4082" b="-748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278500"/>
            <a:ext cx="6192687" cy="3573016"/>
          </a:xfrm>
          <a:prstGeom prst="rect">
            <a:avLst/>
          </a:prstGeom>
          <a:scene3d>
            <a:camera prst="orthographicFront">
              <a:rot lat="0" lon="0" rev="21588000"/>
            </a:camera>
            <a:lightRig rig="threePt" dir="t"/>
          </a:scene3d>
        </p:spPr>
      </p:pic>
      <p:sp>
        <p:nvSpPr>
          <p:cNvPr id="3" name="矩形 2"/>
          <p:cNvSpPr/>
          <p:nvPr/>
        </p:nvSpPr>
        <p:spPr>
          <a:xfrm>
            <a:off x="0" y="10716"/>
            <a:ext cx="9144000" cy="147796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]=0 for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zh-TW" altLang="zh-TW" sz="30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85461"/>
              </p:ext>
            </p:extLst>
          </p:nvPr>
        </p:nvGraphicFramePr>
        <p:xfrm>
          <a:off x="2860675" y="1577578"/>
          <a:ext cx="615632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0" name="方程式" r:id="rId5" imgW="2514600" imgH="762000" progId="Equation.3">
                  <p:embed/>
                </p:oleObj>
              </mc:Choice>
              <mc:Fallback>
                <p:oleObj name="方程式" r:id="rId5" imgW="25146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1577578"/>
                        <a:ext cx="615632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1515666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Construct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14843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Fourier series for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]=0 for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kumimoji="0" lang="en-US" altLang="zh-TW" sz="3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zh-TW" altLang="zh-TW" sz="30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93269"/>
              </p:ext>
            </p:extLst>
          </p:nvPr>
        </p:nvGraphicFramePr>
        <p:xfrm>
          <a:off x="1339850" y="2132856"/>
          <a:ext cx="5816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5" name="方程式" r:id="rId4" imgW="2908300" imgH="990600" progId="Equation.3">
                  <p:embed/>
                </p:oleObj>
              </mc:Choice>
              <mc:Fallback>
                <p:oleObj name="方程式" r:id="rId4" imgW="2908300" imgH="990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132856"/>
                        <a:ext cx="5816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物件 6"/>
          <p:cNvGraphicFramePr>
            <a:graphicFrameLocks noChangeAspect="1"/>
          </p:cNvGraphicFramePr>
          <p:nvPr/>
        </p:nvGraphicFramePr>
        <p:xfrm>
          <a:off x="3995738" y="1503363"/>
          <a:ext cx="863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6" name="方程式" r:id="rId6" imgW="330057" imgH="215806" progId="Equation.3">
                  <p:embed/>
                </p:oleObj>
              </mc:Choice>
              <mc:Fallback>
                <p:oleObj name="方程式" r:id="rId6" imgW="330057" imgH="215806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503363"/>
                        <a:ext cx="863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4293096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Defining envelope of 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9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21995"/>
              </p:ext>
            </p:extLst>
          </p:nvPr>
        </p:nvGraphicFramePr>
        <p:xfrm>
          <a:off x="1352550" y="4789488"/>
          <a:ext cx="5257800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7" name="方程式" r:id="rId8" imgW="2628720" imgH="990360" progId="Equation.3">
                  <p:embed/>
                </p:oleObj>
              </mc:Choice>
              <mc:Fallback>
                <p:oleObj name="方程式" r:id="rId8" imgW="262872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789488"/>
                        <a:ext cx="5257800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421869"/>
              </p:ext>
            </p:extLst>
          </p:nvPr>
        </p:nvGraphicFramePr>
        <p:xfrm>
          <a:off x="4530725" y="4293096"/>
          <a:ext cx="23209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8" name="方程式" r:id="rId10" imgW="888614" imgH="241195" progId="Equation.3">
                  <p:embed/>
                </p:oleObj>
              </mc:Choice>
              <mc:Fallback>
                <p:oleObj name="方程式" r:id="rId10" imgW="888614" imgH="241195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4293096"/>
                        <a:ext cx="23209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2685038" y="2374329"/>
            <a:ext cx="302786" cy="43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988179" y="4791570"/>
            <a:ext cx="1800000" cy="9162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411250" y="4797152"/>
            <a:ext cx="2160040" cy="916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76256" y="3140968"/>
            <a:ext cx="2088032" cy="916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2614194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As  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7413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30278"/>
              </p:ext>
            </p:extLst>
          </p:nvPr>
        </p:nvGraphicFramePr>
        <p:xfrm>
          <a:off x="1377950" y="3264206"/>
          <a:ext cx="3452902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8" name="方程式" r:id="rId4" imgW="1726451" imgH="863225" progId="Equation.3">
                  <p:embed/>
                </p:oleObj>
              </mc:Choice>
              <mc:Fallback>
                <p:oleObj name="方程式" r:id="rId4" imgW="1726451" imgH="863225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3264206"/>
                        <a:ext cx="3452902" cy="172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4860032" y="3334472"/>
            <a:ext cx="324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Arial Narrow" pitchFamily="34" charset="0"/>
              </a:rPr>
              <a:t>signal, time domain, Inverse Discrete-time Fourier Transform</a:t>
            </a:r>
            <a:endParaRPr lang="zh-TW" altLang="zh-TW" dirty="0">
              <a:latin typeface="Arial" charset="0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427984" y="4342584"/>
            <a:ext cx="3286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Arial Narrow" pitchFamily="34" charset="0"/>
              </a:rPr>
              <a:t>spectrum, frequency domain Discrete-time Fourier Transform</a:t>
            </a:r>
            <a:endParaRPr lang="zh-TW" altLang="zh-TW" dirty="0"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5116689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format to all Fourier analysis representations previously discussed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311036"/>
              </p:ext>
            </p:extLst>
          </p:nvPr>
        </p:nvGraphicFramePr>
        <p:xfrm>
          <a:off x="1411416" y="836712"/>
          <a:ext cx="5104800" cy="177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9" name="方程式" r:id="rId6" imgW="2552400" imgH="888840" progId="Equation.3">
                  <p:embed/>
                </p:oleObj>
              </mc:Choice>
              <mc:Fallback>
                <p:oleObj name="方程式" r:id="rId6" imgW="2552400" imgH="88884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416" y="836712"/>
                        <a:ext cx="5104800" cy="177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1898650" y="2641181"/>
            <a:ext cx="4641850" cy="549275"/>
            <a:chOff x="1898650" y="2641181"/>
            <a:chExt cx="4641850" cy="54927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7412" name="物件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07084425"/>
                    </p:ext>
                  </p:extLst>
                </p:nvPr>
              </p:nvGraphicFramePr>
              <p:xfrm>
                <a:off x="1898650" y="2641181"/>
                <a:ext cx="4641850" cy="549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260" name="方程式" r:id="rId8" imgW="1778000" imgH="228600" progId="Equation.3">
                        <p:embed/>
                      </p:oleObj>
                    </mc:Choice>
                    <mc:Fallback>
                      <p:oleObj name="方程式" r:id="rId8" imgW="1778000" imgH="228600" progId="Equation.3">
                        <p:embed/>
                        <p:pic>
                          <p:nvPicPr>
                            <p:cNvPr id="0" name="物件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98650" y="2641181"/>
                              <a:ext cx="4641850" cy="5492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7412" name="物件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07084425"/>
                    </p:ext>
                  </p:extLst>
                </p:nvPr>
              </p:nvGraphicFramePr>
              <p:xfrm>
                <a:off x="1898650" y="2641181"/>
                <a:ext cx="4641850" cy="549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239" name="方程式" r:id="rId10" imgW="1778000" imgH="228600" progId="Equation.3">
                        <p:embed/>
                      </p:oleObj>
                    </mc:Choice>
                    <mc:Fallback>
                      <p:oleObj name="方程式" r:id="rId10" imgW="1778000" imgH="228600" progId="Equation.3">
                        <p:embed/>
                        <p:pic>
                          <p:nvPicPr>
                            <p:cNvPr id="0" name="物件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98650" y="2641181"/>
                              <a:ext cx="4641850" cy="5492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203848" y="2718091"/>
                  <a:ext cx="361016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zh-TW" altLang="en-US" sz="22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2718091"/>
                  <a:ext cx="361016" cy="430887"/>
                </a:xfrm>
                <a:prstGeom prst="rect">
                  <a:avLst/>
                </a:prstGeom>
                <a:blipFill>
                  <a:blip r:embed="rId12"/>
                  <a:stretch>
                    <a:fillRect r="-1694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15182"/>
              </p:ext>
            </p:extLst>
          </p:nvPr>
        </p:nvGraphicFramePr>
        <p:xfrm>
          <a:off x="1187450" y="1052736"/>
          <a:ext cx="40814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4" name="方程式" r:id="rId4" imgW="1536700" imgH="330200" progId="Equation.3">
                  <p:embed/>
                </p:oleObj>
              </mc:Choice>
              <mc:Fallback>
                <p:oleObj name="方程式" r:id="rId4" imgW="1536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2736"/>
                        <a:ext cx="408146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字方塊 5"/>
          <p:cNvSpPr txBox="1">
            <a:spLocks noChangeArrowheads="1"/>
          </p:cNvSpPr>
          <p:nvPr/>
        </p:nvSpPr>
        <p:spPr bwMode="auto">
          <a:xfrm>
            <a:off x="5283200" y="1241648"/>
            <a:ext cx="369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spectrum, frequency domain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Fourier Transform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4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22468"/>
              </p:ext>
            </p:extLst>
          </p:nvPr>
        </p:nvGraphicFramePr>
        <p:xfrm>
          <a:off x="1116013" y="2132236"/>
          <a:ext cx="45799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5" name="方程式" r:id="rId6" imgW="1777229" imgH="393529" progId="Equation.3">
                  <p:embed/>
                </p:oleObj>
              </mc:Choice>
              <mc:Fallback>
                <p:oleObj name="方程式" r:id="rId6" imgW="17772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2236"/>
                        <a:ext cx="45799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688013" y="2292573"/>
            <a:ext cx="341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signal, time domain Inverse Fourier Transform</a:t>
            </a:r>
            <a:endParaRPr lang="zh-TW" altLang="zh-TW" sz="2400">
              <a:latin typeface="Arial" charset="0"/>
            </a:endParaRPr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0" y="354193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Transform pair, different expressions</a:t>
            </a:r>
          </a:p>
        </p:txBody>
      </p:sp>
      <p:graphicFrame>
        <p:nvGraphicFramePr>
          <p:cNvPr id="1229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681996"/>
              </p:ext>
            </p:extLst>
          </p:nvPr>
        </p:nvGraphicFramePr>
        <p:xfrm>
          <a:off x="1303338" y="4230911"/>
          <a:ext cx="32543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6" name="方程式" r:id="rId8" imgW="1193800" imgH="215900" progId="Equation.3">
                  <p:embed/>
                </p:oleObj>
              </mc:Choice>
              <mc:Fallback>
                <p:oleObj name="方程式" r:id="rId8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230911"/>
                        <a:ext cx="32543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矩形 14"/>
          <p:cNvSpPr>
            <a:spLocks noChangeArrowheads="1"/>
          </p:cNvSpPr>
          <p:nvPr/>
        </p:nvSpPr>
        <p:spPr bwMode="auto">
          <a:xfrm>
            <a:off x="0" y="485003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similar format to Fourier Series for periodic signals</a:t>
            </a:r>
          </a:p>
        </p:txBody>
      </p:sp>
      <p:sp>
        <p:nvSpPr>
          <p:cNvPr id="2" name="矩形 1"/>
          <p:cNvSpPr/>
          <p:nvPr/>
        </p:nvSpPr>
        <p:spPr>
          <a:xfrm>
            <a:off x="7293814" y="188640"/>
            <a:ext cx="1850186" cy="89255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(p.10 of 4.0)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556792"/>
            <a:ext cx="9144000" cy="3311676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6200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prstClr val="black"/>
                </a:solidFill>
                <a:latin typeface="Times New Roman"/>
                <a:ea typeface="標楷體"/>
              </a:rPr>
              <a:t>Integration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over 2</a:t>
            </a:r>
            <a:r>
              <a:rPr kumimoji="0" lang="en-US" altLang="zh-TW" sz="2800" i="1" dirty="0">
                <a:latin typeface="+mn-lt"/>
                <a:ea typeface="+mn-ea"/>
                <a:sym typeface="Symbol"/>
              </a:rPr>
              <a:t>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only</a:t>
            </a:r>
          </a:p>
          <a:p>
            <a:pPr marL="1620000" lvl="1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Frequency domain spectrum is continuous and periodic, while time domain signal is discrete-time and aperiodic</a:t>
            </a:r>
          </a:p>
          <a:p>
            <a:pPr marL="1620000" lvl="1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Frequencies around </a:t>
            </a:r>
            <a:r>
              <a:rPr kumimoji="0" lang="el-GR" altLang="zh-TW" sz="2800" i="1" kern="1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=0 or 2</a:t>
            </a:r>
            <a:r>
              <a:rPr kumimoji="0" lang="en-US" altLang="zh-TW" sz="2800" i="1" dirty="0">
                <a:latin typeface="+mn-lt"/>
                <a:ea typeface="+mn-ea"/>
                <a:sym typeface="Symbol"/>
              </a:rPr>
              <a:t>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are low-frequencies, while those around </a:t>
            </a:r>
            <a:r>
              <a:rPr kumimoji="0" lang="el-GR" altLang="zh-TW" sz="2800" i="1" kern="1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= 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</a:t>
            </a:r>
            <a:r>
              <a:rPr kumimoji="0" lang="en-US" altLang="zh-TW" sz="2800" i="1" dirty="0">
                <a:latin typeface="+mn-lt"/>
                <a:ea typeface="+mn-ea"/>
                <a:sym typeface="Symbol"/>
              </a:rPr>
              <a:t></a:t>
            </a:r>
            <a:r>
              <a:rPr kumimoji="0" lang="en-US" altLang="zh-TW" sz="2800" dirty="0">
                <a:latin typeface="+mn-lt"/>
                <a:ea typeface="+mn-ea"/>
                <a:sym typeface="Symbol"/>
              </a:rPr>
              <a:t> </a:t>
            </a:r>
            <a:r>
              <a:rPr kumimoji="0" lang="en-US" altLang="zh-TW" sz="2800" kern="100" dirty="0">
                <a:solidFill>
                  <a:prstClr val="black"/>
                </a:solidFill>
                <a:latin typeface="Times New Roman"/>
                <a:ea typeface="標楷體"/>
              </a:rPr>
              <a:t>are high-frequencies, etc.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03165"/>
            <a:ext cx="9144000" cy="116955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Note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: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e</a:t>
            </a:r>
            <a:r>
              <a:rPr kumimoji="0" lang="en-US" altLang="zh-TW" sz="2800" i="1" kern="100" baseline="30000" dirty="0" err="1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continuous and periodic with period </a:t>
            </a:r>
          </a:p>
          <a:p>
            <a:pPr marL="2196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i="1" dirty="0" smtClean="0">
                <a:sym typeface="Symbol"/>
              </a:rPr>
              <a:t></a:t>
            </a:r>
            <a:endParaRPr kumimoji="0" lang="en-US" altLang="zh-TW" sz="2800" i="1" dirty="0">
              <a:sym typeface="Symbol"/>
            </a:endParaRPr>
          </a:p>
        </p:txBody>
      </p:sp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0" y="5047009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See Fig. 5.3, p.362 of text</a:t>
            </a:r>
          </a:p>
          <a:p>
            <a:pPr lvl="4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For Examples see Fig. 5.5, 5.6, p.364, 365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304"/>
            <a:ext cx="8477661" cy="558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88913"/>
            <a:ext cx="6858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15888"/>
            <a:ext cx="4748212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765175"/>
            <a:ext cx="617855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908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Convergence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Issue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88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given </a:t>
            </a:r>
            <a:r>
              <a:rPr kumimoji="0" lang="en-US" altLang="zh-TW" sz="28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8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kumimoji="0" lang="zh-TW" altLang="zh-TW" sz="28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4724400"/>
            <a:ext cx="91440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No convergence issue since the integration is over an finite interval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No Gibbs phenomenon</a:t>
            </a: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0" y="62801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5.7, p.368 of text</a:t>
            </a:r>
          </a:p>
        </p:txBody>
      </p:sp>
      <p:graphicFrame>
        <p:nvGraphicFramePr>
          <p:cNvPr id="24581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090308"/>
              </p:ext>
            </p:extLst>
          </p:nvPr>
        </p:nvGraphicFramePr>
        <p:xfrm>
          <a:off x="1365250" y="1871663"/>
          <a:ext cx="4459288" cy="276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4" name="方程式" r:id="rId4" imgW="1739880" imgH="1168200" progId="Equation.3">
                  <p:embed/>
                </p:oleObj>
              </mc:Choice>
              <mc:Fallback>
                <p:oleObj name="方程式" r:id="rId4" imgW="1739880" imgH="1168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871663"/>
                        <a:ext cx="4459288" cy="276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779912" y="889853"/>
            <a:ext cx="18378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/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(p.11 of 3.0)</a:t>
            </a:r>
          </a:p>
        </p:txBody>
      </p:sp>
    </p:spTree>
    <p:extLst>
      <p:ext uri="{BB962C8B-B14F-4D97-AF65-F5344CB8AC3E}">
        <p14:creationId xmlns:p14="http://schemas.microsoft.com/office/powerpoint/2010/main" val="9654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2975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6250"/>
            <a:ext cx="83581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6696075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Rectangular/Sinc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556792"/>
            <a:ext cx="7947223" cy="4104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468340" y="3071357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40" y="3071357"/>
                <a:ext cx="39421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090521" y="4181018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21" y="4181018"/>
                <a:ext cx="40947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299470" y="3284984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045318" y="3016151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18" y="3016151"/>
                <a:ext cx="43396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117391" y="1556792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391" y="1556792"/>
                <a:ext cx="54284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491880" y="5085184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85184"/>
                <a:ext cx="39421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090521" y="227687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21" y="2276872"/>
                <a:ext cx="40947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5481626" y="518913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269791" y="4077072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91" y="4077072"/>
                <a:ext cx="54284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629559" y="3261261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559" y="3261261"/>
                <a:ext cx="54284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09262" y="5144453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62" y="5144453"/>
                <a:ext cx="542841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317357" y="489359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57" y="4893596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617"/>
            <a:ext cx="9144000" cy="227754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Fourier Transform for Periodic Signals –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Unified </a:t>
            </a:r>
            <a:r>
              <a:rPr kumimoji="0" lang="en-US" altLang="zh-TW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Framework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p.16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4.0)</a:t>
            </a:r>
            <a:endParaRPr kumimoji="0" lang="en-US" altLang="zh-TW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6387" name="物件 2"/>
          <p:cNvGraphicFramePr>
            <a:graphicFrameLocks noChangeAspect="1"/>
          </p:cNvGraphicFramePr>
          <p:nvPr/>
        </p:nvGraphicFramePr>
        <p:xfrm>
          <a:off x="1263650" y="2439988"/>
          <a:ext cx="64579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17" name="方程式" r:id="rId4" imgW="2501900" imgH="952500" progId="Equation.3">
                  <p:embed/>
                </p:oleObj>
              </mc:Choice>
              <mc:Fallback>
                <p:oleObj name="方程式" r:id="rId4" imgW="25019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439988"/>
                        <a:ext cx="645795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979712" y="4869160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(easy in one way)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40631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/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Unified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Framework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: Fourier Transform for Periodic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Signals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(p.17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kumimoji="0" lang="en-US" altLang="zh-TW" sz="2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1187624" y="1368807"/>
            <a:ext cx="7841671" cy="3863197"/>
            <a:chOff x="395536" y="1916832"/>
            <a:chExt cx="8712968" cy="429244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916832"/>
              <a:ext cx="7075170" cy="404622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63688" y="3369766"/>
              <a:ext cx="325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群組 6"/>
            <p:cNvGrpSpPr/>
            <p:nvPr/>
          </p:nvGrpSpPr>
          <p:grpSpPr>
            <a:xfrm>
              <a:off x="3816016" y="3650903"/>
              <a:ext cx="900000" cy="512961"/>
              <a:chOff x="4302646" y="2049140"/>
              <a:chExt cx="900000" cy="512961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4302646" y="254731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文字方塊 8"/>
              <p:cNvSpPr txBox="1"/>
              <p:nvPr/>
            </p:nvSpPr>
            <p:spPr>
              <a:xfrm>
                <a:off x="4433068" y="2049140"/>
                <a:ext cx="609559" cy="51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FS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群組 11"/>
            <p:cNvGrpSpPr/>
            <p:nvPr/>
          </p:nvGrpSpPr>
          <p:grpSpPr>
            <a:xfrm>
              <a:off x="3825541" y="2132856"/>
              <a:ext cx="900000" cy="461665"/>
              <a:chOff x="4211960" y="4911551"/>
              <a:chExt cx="900000" cy="461665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97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524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99" r="-10390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下箭號 3"/>
            <p:cNvSpPr/>
            <p:nvPr/>
          </p:nvSpPr>
          <p:spPr>
            <a:xfrm>
              <a:off x="6106126" y="4466729"/>
              <a:ext cx="482098" cy="474439"/>
            </a:xfrm>
            <a:prstGeom prst="downArrow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3946439" y="4869160"/>
              <a:ext cx="779102" cy="3365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zh-TW" altLang="en-US" sz="22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412" r="-5000"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矩形 30"/>
          <p:cNvSpPr/>
          <p:nvPr/>
        </p:nvSpPr>
        <p:spPr>
          <a:xfrm>
            <a:off x="0" y="4447174"/>
            <a:ext cx="1907704" cy="523220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If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</p:txBody>
      </p:sp>
      <p:graphicFrame>
        <p:nvGraphicFramePr>
          <p:cNvPr id="3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995943"/>
              </p:ext>
            </p:extLst>
          </p:nvPr>
        </p:nvGraphicFramePr>
        <p:xfrm>
          <a:off x="1749599" y="4292354"/>
          <a:ext cx="218345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36" name="方程式" r:id="rId21" imgW="1091726" imgH="431613" progId="Equation.3">
                  <p:embed/>
                </p:oleObj>
              </mc:Choice>
              <mc:Fallback>
                <p:oleObj name="方程式" r:id="rId21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99" y="4292354"/>
                        <a:ext cx="2183452" cy="86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9"/>
          <p:cNvGrpSpPr>
            <a:grpSpLocks noChangeAspect="1"/>
          </p:cNvGrpSpPr>
          <p:nvPr/>
        </p:nvGrpSpPr>
        <p:grpSpPr bwMode="auto">
          <a:xfrm>
            <a:off x="1187624" y="5106109"/>
            <a:ext cx="4227672" cy="1635259"/>
            <a:chOff x="1408666" y="2906441"/>
            <a:chExt cx="4554916" cy="2220389"/>
          </a:xfrm>
        </p:grpSpPr>
        <p:graphicFrame>
          <p:nvGraphicFramePr>
            <p:cNvPr id="34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83861"/>
                </p:ext>
              </p:extLst>
            </p:nvPr>
          </p:nvGraphicFramePr>
          <p:xfrm>
            <a:off x="1408666" y="2906441"/>
            <a:ext cx="4554916" cy="136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37" name="方程式" r:id="rId23" imgW="1803240" imgH="583920" progId="Equation.3">
                    <p:embed/>
                  </p:oleObj>
                </mc:Choice>
                <mc:Fallback>
                  <p:oleObj name="方程式" r:id="rId23" imgW="180324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8666" y="2906441"/>
                          <a:ext cx="4554916" cy="136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群組 8"/>
            <p:cNvGrpSpPr>
              <a:grpSpLocks/>
            </p:cNvGrpSpPr>
            <p:nvPr/>
          </p:nvGrpSpPr>
          <p:grpSpPr bwMode="auto">
            <a:xfrm>
              <a:off x="1783688" y="4441030"/>
              <a:ext cx="2743200" cy="685800"/>
              <a:chOff x="1705157" y="4441030"/>
              <a:chExt cx="2743200" cy="685800"/>
            </a:xfrm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V="1">
                <a:off x="17051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44483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1705157" y="5126830"/>
                <a:ext cx="2743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" name="文字方塊 7"/>
            <p:cNvSpPr txBox="1">
              <a:spLocks noChangeArrowheads="1"/>
            </p:cNvSpPr>
            <p:nvPr/>
          </p:nvSpPr>
          <p:spPr bwMode="auto">
            <a:xfrm>
              <a:off x="2935816" y="4524893"/>
              <a:ext cx="37221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zh-TW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556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Periodic Signals – Unified Framework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14843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29700" name="物件 3"/>
          <p:cNvGraphicFramePr>
            <a:graphicFrameLocks noChangeAspect="1"/>
          </p:cNvGraphicFramePr>
          <p:nvPr/>
        </p:nvGraphicFramePr>
        <p:xfrm>
          <a:off x="1330325" y="2073275"/>
          <a:ext cx="6378575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2" name="方程式" r:id="rId4" imgW="2489200" imgH="1346200" progId="Equation.3">
                  <p:embed/>
                </p:oleObj>
              </mc:Choice>
              <mc:Fallback>
                <p:oleObj name="方程式" r:id="rId4" imgW="2489200" imgH="1346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073275"/>
                        <a:ext cx="6378575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0" y="58054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5.8, p.369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6423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From Periodic to Aperiodic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Periodic Signals – Unified Framework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1484313"/>
            <a:ext cx="9144000" cy="82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0" y="54879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5.9, p.370 of text</a:t>
            </a:r>
          </a:p>
        </p:txBody>
      </p:sp>
      <p:graphicFrame>
        <p:nvGraphicFramePr>
          <p:cNvPr id="34821" name="物件 4"/>
          <p:cNvGraphicFramePr>
            <a:graphicFrameLocks noChangeAspect="1"/>
          </p:cNvGraphicFramePr>
          <p:nvPr/>
        </p:nvGraphicFramePr>
        <p:xfrm>
          <a:off x="1824038" y="1484313"/>
          <a:ext cx="318928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3" name="方程式" r:id="rId4" imgW="1244600" imgH="469900" progId="Equation.3">
                  <p:embed/>
                </p:oleObj>
              </mc:Choice>
              <mc:Fallback>
                <p:oleObj name="方程式" r:id="rId4" imgW="1244600" imgH="4699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1484313"/>
                        <a:ext cx="3189287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物件 7"/>
          <p:cNvGraphicFramePr>
            <a:graphicFrameLocks noChangeAspect="1"/>
          </p:cNvGraphicFramePr>
          <p:nvPr/>
        </p:nvGraphicFramePr>
        <p:xfrm>
          <a:off x="1238250" y="2662238"/>
          <a:ext cx="7224713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4" name="方程式" r:id="rId6" imgW="2819400" imgH="990600" progId="Equation.3">
                  <p:embed/>
                </p:oleObj>
              </mc:Choice>
              <mc:Fallback>
                <p:oleObj name="方程式" r:id="rId6" imgW="2819400" imgH="990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662238"/>
                        <a:ext cx="7224713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1938"/>
            <a:ext cx="65944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0" y="165287"/>
            <a:ext cx="9144000" cy="8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Fourier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Transform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(p.3 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zh-TW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7708392" cy="449884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69932" y="1599183"/>
            <a:ext cx="32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4302646" y="2049140"/>
            <a:ext cx="900000" cy="498177"/>
            <a:chOff x="4302646" y="2049140"/>
            <a:chExt cx="900000" cy="498177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4302646" y="254731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4433069" y="2049140"/>
              <a:ext cx="522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FS</a:t>
              </a:r>
              <a:endParaRPr lang="zh-TW" altLang="en-US" sz="24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372200" y="24494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>
            <a:off x="7154763" y="2563793"/>
            <a:ext cx="100" cy="5400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75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discrete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961" r="-1045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020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aperiodic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474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continuous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434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7398281" y="5589240"/>
            <a:ext cx="1350183" cy="473591"/>
            <a:chOff x="7398281" y="5589240"/>
            <a:chExt cx="1350183" cy="473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單箭頭接點 28"/>
            <p:cNvCxnSpPr>
              <a:endCxn id="28" idx="1"/>
            </p:cNvCxnSpPr>
            <p:nvPr/>
          </p:nvCxnSpPr>
          <p:spPr>
            <a:xfrm>
              <a:off x="7398281" y="5682575"/>
              <a:ext cx="527769" cy="143461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2500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909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>
            <a:off x="755576" y="2853908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755626" y="3830096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/>
          <p:cNvGrpSpPr/>
          <p:nvPr/>
        </p:nvGrpSpPr>
        <p:grpSpPr>
          <a:xfrm>
            <a:off x="7840326" y="2882554"/>
            <a:ext cx="866456" cy="690462"/>
            <a:chOff x="7336370" y="1117051"/>
            <a:chExt cx="866456" cy="690462"/>
          </a:xfrm>
        </p:grpSpPr>
        <p:cxnSp>
          <p:nvCxnSpPr>
            <p:cNvPr id="5" name="直線單箭頭接點 4"/>
            <p:cNvCxnSpPr/>
            <p:nvPr/>
          </p:nvCxnSpPr>
          <p:spPr>
            <a:xfrm flipH="1" flipV="1">
              <a:off x="7336370" y="1117051"/>
              <a:ext cx="165627" cy="3203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170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單箭頭接點 45"/>
          <p:cNvCxnSpPr/>
          <p:nvPr/>
        </p:nvCxnSpPr>
        <p:spPr>
          <a:xfrm>
            <a:off x="5148114" y="3877940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>
            <a:off x="5004048" y="2924944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4302000" y="4839543"/>
            <a:ext cx="900000" cy="461665"/>
            <a:chOff x="4211960" y="4911551"/>
            <a:chExt cx="900000" cy="461665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4029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矩形 2"/>
          <p:cNvSpPr>
            <a:spLocks noChangeArrowheads="1"/>
          </p:cNvSpPr>
          <p:nvPr/>
        </p:nvSpPr>
        <p:spPr bwMode="auto">
          <a:xfrm>
            <a:off x="0" y="1381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124744"/>
            <a:ext cx="726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kumimoji="0" lang="en-US" altLang="zh-TW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Time Domain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</a:t>
            </a:r>
            <a:r>
              <a:rPr kumimoji="0" lang="en-US" altLang="zh-TW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Frequency Domain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77344" y="4005064"/>
                <a:ext cx="13988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4" y="4005064"/>
                <a:ext cx="1398844" cy="430887"/>
              </a:xfrm>
              <a:prstGeom prst="rect">
                <a:avLst/>
              </a:prstGeom>
              <a:blipFill rotWithShape="1">
                <a:blip r:embed="rId3"/>
                <a:stretch>
                  <a:fillRect r="-43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1013935" y="4497675"/>
            <a:ext cx="1707642" cy="625649"/>
            <a:chOff x="734370" y="4365104"/>
            <a:chExt cx="1707642" cy="62564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70" y="4365104"/>
              <a:ext cx="1707642" cy="4526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1301062" y="4559866"/>
                  <a:ext cx="53463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sz="22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zh-TW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062" y="4559866"/>
                  <a:ext cx="534634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9"/>
          <a:stretch/>
        </p:blipFill>
        <p:spPr>
          <a:xfrm>
            <a:off x="699517" y="1577922"/>
            <a:ext cx="6970471" cy="2333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652120" y="1532552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kumimoji="0"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532552"/>
                <a:ext cx="577081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7344" y="1959223"/>
                <a:ext cx="7041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4" y="1959223"/>
                <a:ext cx="704132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608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77344" y="3068960"/>
                <a:ext cx="13923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2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kumimoji="0" lang="en-US" altLang="zh-TW" sz="22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44" y="3068960"/>
                <a:ext cx="1392304" cy="430887"/>
              </a:xfrm>
              <a:prstGeom prst="rect">
                <a:avLst/>
              </a:prstGeom>
              <a:blipFill rotWithShape="1">
                <a:blip r:embed="rId9"/>
                <a:stretch>
                  <a:fillRect r="-43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252218" y="3124034"/>
                <a:ext cx="57778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18" y="3124034"/>
                <a:ext cx="577786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229959" y="3573016"/>
                <a:ext cx="5280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0" lang="en-US" altLang="zh-TW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59" y="3573016"/>
                <a:ext cx="528093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380712" y="2278033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12" y="2278033"/>
                <a:ext cx="432048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380312" y="2954595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954595"/>
                <a:ext cx="432048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380312" y="3600698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600698"/>
                <a:ext cx="432048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465973" y="3717032"/>
                <a:ext cx="5843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73" y="3717032"/>
                <a:ext cx="584327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300192" y="3789040"/>
                <a:ext cx="12480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kumimoji="0" lang="zh-TW" altLang="en-US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1248034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300192" y="3140968"/>
                <a:ext cx="12414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2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2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kumimoji="0" lang="zh-TW" altLang="en-US" sz="22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140968"/>
                <a:ext cx="1241494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72656" y="5259957"/>
                <a:ext cx="41845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kumimoji="0" lang="zh-TW" altLang="en-US" sz="2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en-US" altLang="zh-TW" sz="2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altLang="zh-TW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, k: integer, </a:t>
                </a:r>
                <a14:m>
                  <m:oMath xmlns:m="http://schemas.openxmlformats.org/officeDocument/2006/math">
                    <m:r>
                      <a:rPr kumimoji="0" lang="en-US" altLang="zh-TW" sz="2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kumimoji="0" lang="en-US" altLang="zh-TW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kumimoji="0" lang="en-US" altLang="zh-TW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2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kumimoji="0" lang="en-US" altLang="zh-TW" sz="2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6" y="5259957"/>
                <a:ext cx="4184556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729" t="-9231" b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7"/>
          <a:stretch/>
        </p:blipFill>
        <p:spPr>
          <a:xfrm>
            <a:off x="1259633" y="5877272"/>
            <a:ext cx="4392488" cy="886968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635896" y="6021288"/>
                <a:ext cx="521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6021288"/>
                <a:ext cx="521069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788024" y="6089923"/>
                <a:ext cx="93610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89923"/>
                <a:ext cx="936104" cy="47359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3995936" y="4513852"/>
                <a:ext cx="2658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0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{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13852"/>
                <a:ext cx="265876" cy="400110"/>
              </a:xfrm>
              <a:prstGeom prst="rect">
                <a:avLst/>
              </a:prstGeom>
              <a:blipFill rotWithShape="1">
                <a:blip r:embed="rId22"/>
                <a:stretch>
                  <a:fillRect l="-11628" r="-18605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224698" y="4225655"/>
                <a:ext cx="3155614" cy="931537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latin typeface="Cambria Math"/>
                            </a:rPr>
                            <m:t>𝜋𝛿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−2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98" y="4225655"/>
                <a:ext cx="3155614" cy="93153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225285" y="4513687"/>
                <a:ext cx="19077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en-US" altLang="zh-TW" sz="2000" b="0" dirty="0" smtClean="0">
                    <a:solidFill>
                      <a:srgbClr val="000000"/>
                    </a:solidFill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0</m:t>
                    </m:r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≤2</m:t>
                    </m:r>
                    <m:r>
                      <a:rPr kumimoji="0" lang="zh-TW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r>
                      <a:rPr kumimoji="0" lang="en-US" altLang="zh-TW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285" y="4513687"/>
                <a:ext cx="1907704" cy="400110"/>
              </a:xfrm>
              <a:prstGeom prst="rect">
                <a:avLst/>
              </a:prstGeom>
              <a:blipFill>
                <a:blip r:embed="rId24"/>
                <a:stretch>
                  <a:fillRect l="-3195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單箭頭接點 36"/>
          <p:cNvCxnSpPr/>
          <p:nvPr/>
        </p:nvCxnSpPr>
        <p:spPr>
          <a:xfrm flipH="1">
            <a:off x="5256076" y="5259957"/>
            <a:ext cx="285036" cy="545307"/>
          </a:xfrm>
          <a:prstGeom prst="straightConnector1">
            <a:avLst/>
          </a:prstGeom>
          <a:ln w="1905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5436096" y="5301208"/>
                <a:ext cx="4329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𝐹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301208"/>
                <a:ext cx="432939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7411989" y="1583941"/>
                <a:ext cx="1103828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989" y="1583941"/>
                <a:ext cx="1103828" cy="441916"/>
              </a:xfrm>
              <a:prstGeom prst="rect">
                <a:avLst/>
              </a:prstGeom>
              <a:blipFill rotWithShape="1">
                <a:blip r:embed="rId26"/>
                <a:stretch>
                  <a:fillRect l="-552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388" y="357188"/>
            <a:ext cx="87122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76225"/>
            <a:ext cx="9144000" cy="12477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457200" lvl="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3500" b="1" i="1" dirty="0">
                <a:latin typeface="Times New Roman" pitchFamily="18" charset="0"/>
                <a:cs typeface="Times New Roman" pitchFamily="18" charset="0"/>
              </a:rPr>
              <a:t>5.2 Properties of Discrete-time Fourier </a:t>
            </a:r>
          </a:p>
          <a:p>
            <a:pPr marL="1116000" lvl="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3500" b="1" i="1" dirty="0">
                <a:latin typeface="Times New Roman" pitchFamily="18" charset="0"/>
                <a:cs typeface="Times New Roman" pitchFamily="18" charset="0"/>
              </a:rPr>
              <a:t>Transform</a:t>
            </a:r>
          </a:p>
        </p:txBody>
      </p:sp>
      <p:graphicFrame>
        <p:nvGraphicFramePr>
          <p:cNvPr id="36868" name="物件 5"/>
          <p:cNvGraphicFramePr>
            <a:graphicFrameLocks noChangeAspect="1"/>
          </p:cNvGraphicFramePr>
          <p:nvPr/>
        </p:nvGraphicFramePr>
        <p:xfrm>
          <a:off x="1028700" y="1724025"/>
          <a:ext cx="41132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3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724025"/>
                        <a:ext cx="41132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矩形 6"/>
          <p:cNvSpPr>
            <a:spLocks noChangeArrowheads="1"/>
          </p:cNvSpPr>
          <p:nvPr/>
        </p:nvSpPr>
        <p:spPr bwMode="auto">
          <a:xfrm>
            <a:off x="0" y="24923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0" name="物件 7"/>
          <p:cNvGraphicFramePr>
            <a:graphicFrameLocks noChangeAspect="1"/>
          </p:cNvGraphicFramePr>
          <p:nvPr/>
        </p:nvGraphicFramePr>
        <p:xfrm>
          <a:off x="938213" y="3284538"/>
          <a:ext cx="3355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4" name="方程式" r:id="rId6" imgW="1282700" imgH="228600" progId="Equation.3">
                  <p:embed/>
                </p:oleObj>
              </mc:Choice>
              <mc:Fallback>
                <p:oleObj name="方程式" r:id="rId6" imgW="1282700" imgH="228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3284538"/>
                        <a:ext cx="33559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矩形 8"/>
          <p:cNvSpPr>
            <a:spLocks noChangeArrowheads="1"/>
          </p:cNvSpPr>
          <p:nvPr/>
        </p:nvSpPr>
        <p:spPr bwMode="auto">
          <a:xfrm>
            <a:off x="0" y="38846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72" name="物件 9"/>
          <p:cNvGraphicFramePr>
            <a:graphicFrameLocks noChangeAspect="1"/>
          </p:cNvGraphicFramePr>
          <p:nvPr/>
        </p:nvGraphicFramePr>
        <p:xfrm>
          <a:off x="811213" y="4762500"/>
          <a:ext cx="68707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5" name="方程式" r:id="rId8" imgW="2628900" imgH="508000" progId="Equation.3">
                  <p:embed/>
                </p:oleObj>
              </mc:Choice>
              <mc:Fallback>
                <p:oleObj name="方程式" r:id="rId8" imgW="2628900" imgH="5080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4762500"/>
                        <a:ext cx="68707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5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Time/Frequency Shift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2" name="物件 3"/>
          <p:cNvGraphicFramePr>
            <a:graphicFrameLocks noChangeAspect="1"/>
          </p:cNvGraphicFramePr>
          <p:nvPr/>
        </p:nvGraphicFramePr>
        <p:xfrm>
          <a:off x="852488" y="1954213"/>
          <a:ext cx="47815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6" name="方程式" r:id="rId6" imgW="1828800" imgH="508000" progId="Equation.3">
                  <p:embed/>
                </p:oleObj>
              </mc:Choice>
              <mc:Fallback>
                <p:oleObj name="方程式" r:id="rId6" imgW="1828800" imgH="508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954213"/>
                        <a:ext cx="478155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矩形 4"/>
          <p:cNvSpPr>
            <a:spLocks noChangeArrowheads="1"/>
          </p:cNvSpPr>
          <p:nvPr/>
        </p:nvSpPr>
        <p:spPr bwMode="auto">
          <a:xfrm>
            <a:off x="0" y="3813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4" name="物件 5"/>
          <p:cNvGraphicFramePr>
            <a:graphicFrameLocks noChangeAspect="1"/>
          </p:cNvGraphicFramePr>
          <p:nvPr/>
        </p:nvGraphicFramePr>
        <p:xfrm>
          <a:off x="1033463" y="4710113"/>
          <a:ext cx="5048250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7" name="方程式" r:id="rId8" imgW="1930400" imgH="736600" progId="Equation.3">
                  <p:embed/>
                </p:oleObj>
              </mc:Choice>
              <mc:Fallback>
                <p:oleObj name="方程式" r:id="rId8" imgW="1930400" imgH="736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710113"/>
                        <a:ext cx="5048250" cy="178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188913"/>
            <a:ext cx="6858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6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Differencing/Accumulation</a:t>
            </a:r>
            <a:endParaRPr kumimoji="0" lang="zh-TW" altLang="zh-TW" sz="30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0" name="物件 3"/>
          <p:cNvGraphicFramePr>
            <a:graphicFrameLocks noChangeAspect="1"/>
          </p:cNvGraphicFramePr>
          <p:nvPr/>
        </p:nvGraphicFramePr>
        <p:xfrm>
          <a:off x="611188" y="1989138"/>
          <a:ext cx="8326437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7" name="方程式" r:id="rId6" imgW="3530600" imgH="711200" progId="Equation.3">
                  <p:embed/>
                </p:oleObj>
              </mc:Choice>
              <mc:Fallback>
                <p:oleObj name="方程式" r:id="rId6" imgW="3530600" imgH="711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8326437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矩形 4"/>
          <p:cNvSpPr>
            <a:spLocks noChangeArrowheads="1"/>
          </p:cNvSpPr>
          <p:nvPr/>
        </p:nvSpPr>
        <p:spPr bwMode="auto">
          <a:xfrm>
            <a:off x="0" y="3813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  <a:endParaRPr kumimoji="0" lang="zh-TW" altLang="zh-TW" sz="30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2" name="物件 5"/>
          <p:cNvGraphicFramePr>
            <a:graphicFrameLocks noChangeAspect="1"/>
          </p:cNvGraphicFramePr>
          <p:nvPr/>
        </p:nvGraphicFramePr>
        <p:xfrm>
          <a:off x="717550" y="4652963"/>
          <a:ext cx="36195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8" name="方程式" r:id="rId8" imgW="1384300" imgH="228600" progId="Equation.3">
                  <p:embed/>
                </p:oleObj>
              </mc:Choice>
              <mc:Fallback>
                <p:oleObj name="方程式" r:id="rId8" imgW="13843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4652963"/>
                        <a:ext cx="361950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Differentiation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p.35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zh-TW" sz="2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1476375" y="5130477"/>
            <a:ext cx="6548438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Enhancing higher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De-emphasizing lower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Deleting DC term ( =0 for 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altLang="zh-TW" sz="2800" dirty="0" smtClean="0">
                <a:latin typeface="Arial" charset="0"/>
                <a:cs typeface="Arial" charset="0"/>
              </a:rPr>
              <a:t>)</a:t>
            </a:r>
            <a:endParaRPr lang="zh-TW" altLang="en-US" sz="8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631366"/>
              </p:ext>
            </p:extLst>
          </p:nvPr>
        </p:nvGraphicFramePr>
        <p:xfrm>
          <a:off x="1702296" y="1330152"/>
          <a:ext cx="37338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36" name="方程式" r:id="rId4" imgW="1447560" imgH="368280" progId="Equation.3">
                  <p:embed/>
                </p:oleObj>
              </mc:Choice>
              <mc:Fallback>
                <p:oleObj name="方程式" r:id="rId4" imgW="14475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296" y="1330152"/>
                        <a:ext cx="37338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55776"/>
            <a:ext cx="4233672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zh-TW" altLang="en-US" sz="30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3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Integration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 (p.36 of 4.0)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653" name="文字方塊 1"/>
          <p:cNvSpPr txBox="1">
            <a:spLocks noChangeArrowheads="1"/>
          </p:cNvSpPr>
          <p:nvPr/>
        </p:nvSpPr>
        <p:spPr bwMode="auto">
          <a:xfrm>
            <a:off x="3895725" y="5767388"/>
            <a:ext cx="1655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Accumulation</a:t>
            </a:r>
          </a:p>
          <a:p>
            <a:pPr eaLnBrk="1" hangingPunct="1"/>
            <a:endParaRPr lang="zh-TW" altLang="en-US" sz="800"/>
          </a:p>
        </p:txBody>
      </p:sp>
      <p:sp>
        <p:nvSpPr>
          <p:cNvPr id="27655" name="文字方塊 1"/>
          <p:cNvSpPr txBox="1">
            <a:spLocks noChangeArrowheads="1"/>
          </p:cNvSpPr>
          <p:nvPr/>
        </p:nvSpPr>
        <p:spPr bwMode="auto">
          <a:xfrm>
            <a:off x="1182688" y="5012883"/>
            <a:ext cx="7350125" cy="17235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Enhancing lower frequencies (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accumulation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effect)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De-emphasizing higher frequencies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                          (smoothing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Undefined for </a:t>
            </a:r>
            <a:r>
              <a:rPr lang="el-GR" altLang="zh-TW" sz="24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zh-TW" altLang="en-US" sz="2400" dirty="0"/>
          </a:p>
        </p:txBody>
      </p:sp>
      <p:graphicFrame>
        <p:nvGraphicFramePr>
          <p:cNvPr id="8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56644"/>
              </p:ext>
            </p:extLst>
          </p:nvPr>
        </p:nvGraphicFramePr>
        <p:xfrm>
          <a:off x="1610192" y="1227080"/>
          <a:ext cx="541008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0" name="方程式" r:id="rId4" imgW="2705040" imgH="380880" progId="Equation.3">
                  <p:embed/>
                </p:oleObj>
              </mc:Choice>
              <mc:Fallback>
                <p:oleObj name="方程式" r:id="rId4" imgW="27050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192" y="1227080"/>
                        <a:ext cx="5410080" cy="76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5328592" y="1772816"/>
            <a:ext cx="1259632" cy="660030"/>
            <a:chOff x="6390456" y="1988840"/>
            <a:chExt cx="1259632" cy="660030"/>
          </a:xfrm>
        </p:grpSpPr>
        <p:sp>
          <p:nvSpPr>
            <p:cNvPr id="9" name="文字方塊 8"/>
            <p:cNvSpPr txBox="1"/>
            <p:nvPr/>
          </p:nvSpPr>
          <p:spPr>
            <a:xfrm>
              <a:off x="6390456" y="2224138"/>
              <a:ext cx="125963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 smtClean="0">
                  <a:solidFill>
                    <a:srgbClr val="000000"/>
                  </a:solidFill>
                  <a:latin typeface="Times New Roman"/>
                  <a:ea typeface="標楷體"/>
                </a:rPr>
                <a:t>dc 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term</a:t>
              </a:r>
              <a:endParaRPr kumimoji="0" lang="en-US" altLang="zh-TW" sz="24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7020272" y="1988840"/>
              <a:ext cx="0" cy="287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3429000" cy="1764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90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15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5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Differencing/Accumulation</a:t>
            </a:r>
          </a:p>
        </p:txBody>
      </p:sp>
      <p:sp>
        <p:nvSpPr>
          <p:cNvPr id="43012" name="文字方塊 1"/>
          <p:cNvSpPr txBox="1">
            <a:spLocks noChangeArrowheads="1"/>
          </p:cNvSpPr>
          <p:nvPr/>
        </p:nvSpPr>
        <p:spPr bwMode="auto">
          <a:xfrm>
            <a:off x="4499992" y="2780928"/>
            <a:ext cx="3924300" cy="10895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Enhancing higher frequencies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De-emphasizing lower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freq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Deleting DC term</a:t>
            </a:r>
            <a:endParaRPr lang="zh-TW" altLang="en-US" sz="700" dirty="0"/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3995936" y="4176533"/>
            <a:ext cx="4572000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Differencing/Accumulation</a:t>
            </a:r>
            <a:endParaRPr kumimoji="0" lang="zh-TW" altLang="zh-TW" sz="26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39817"/>
              </p:ext>
            </p:extLst>
          </p:nvPr>
        </p:nvGraphicFramePr>
        <p:xfrm>
          <a:off x="4139952" y="4933951"/>
          <a:ext cx="4987188" cy="189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2" name="方程式" r:id="rId4" imgW="2933640" imgH="1117440" progId="Equation.3">
                  <p:embed/>
                </p:oleObj>
              </mc:Choice>
              <mc:Fallback>
                <p:oleObj name="方程式" r:id="rId4" imgW="29336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933951"/>
                        <a:ext cx="4987188" cy="1899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36776"/>
            <a:ext cx="2322576" cy="1792224"/>
          </a:xfrm>
          <a:prstGeom prst="rect">
            <a:avLst/>
          </a:prstGeom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467544" y="4473176"/>
            <a:ext cx="199796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Accumulation</a:t>
            </a:r>
            <a:endParaRPr kumimoji="0" lang="zh-TW" altLang="zh-TW" sz="2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467544" y="1198493"/>
            <a:ext cx="1849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Differencing</a:t>
            </a:r>
            <a:endParaRPr kumimoji="0" lang="zh-TW" altLang="zh-TW" sz="2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818406" y="1825338"/>
                <a:ext cx="467409" cy="4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406" y="1825338"/>
                <a:ext cx="467409" cy="487313"/>
              </a:xfrm>
              <a:prstGeom prst="rect">
                <a:avLst/>
              </a:prstGeom>
              <a:blipFill rotWithShape="1">
                <a:blip r:embed="rId7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3296359" y="1948770"/>
            <a:ext cx="302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152182" y="3284984"/>
                <a:ext cx="6277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182" y="3284984"/>
                <a:ext cx="627730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67543" y="3733071"/>
                <a:ext cx="3456385" cy="56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box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box>
                                <m:box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733071"/>
                <a:ext cx="3456385" cy="5600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8"/>
            <a:ext cx="2962656" cy="106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781943" y="5229200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43" y="5229200"/>
                <a:ext cx="413792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99592" y="6194975"/>
                <a:ext cx="5107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194975"/>
                <a:ext cx="510787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727447" y="6194976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47" y="6194976"/>
                <a:ext cx="413792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449733" y="6194977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733" y="6194977"/>
                <a:ext cx="413792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2761488" cy="1097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682968" y="1172021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968" y="1172021"/>
                <a:ext cx="413792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893900" y="2278031"/>
                <a:ext cx="5107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00" y="2278031"/>
                <a:ext cx="510787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721755" y="2278032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755" y="2278032"/>
                <a:ext cx="413792" cy="43088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444041" y="2278033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041" y="2278033"/>
                <a:ext cx="413792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380312" y="2097207"/>
                <a:ext cx="4137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zh-TW" alt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097207"/>
                <a:ext cx="413792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27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graphicFrame>
        <p:nvGraphicFramePr>
          <p:cNvPr id="3277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02222"/>
              </p:ext>
            </p:extLst>
          </p:nvPr>
        </p:nvGraphicFramePr>
        <p:xfrm>
          <a:off x="827584" y="903759"/>
          <a:ext cx="31051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7" name="方程式" r:id="rId3" imgW="1117440" imgH="228600" progId="Equation.3">
                  <p:embed/>
                </p:oleObj>
              </mc:Choice>
              <mc:Fallback>
                <p:oleObj name="方程式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3759"/>
                        <a:ext cx="31051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1484784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803275" eaLnBrk="1" hangingPunct="1">
              <a:buSzPct val="70000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effect of sign change for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identical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87624" y="5034695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 for orthogonal basis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/>
          <p:cNvSpPr/>
          <p:nvPr/>
        </p:nvSpPr>
        <p:spPr>
          <a:xfrm>
            <a:off x="2238071" y="2086249"/>
            <a:ext cx="1080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029569" y="2795794"/>
            <a:ext cx="90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弧形 2"/>
          <p:cNvSpPr/>
          <p:nvPr/>
        </p:nvSpPr>
        <p:spPr>
          <a:xfrm rot="8495230">
            <a:off x="2611520" y="-147262"/>
            <a:ext cx="2963648" cy="3911569"/>
          </a:xfrm>
          <a:prstGeom prst="arc">
            <a:avLst>
              <a:gd name="adj1" fmla="val 16211515"/>
              <a:gd name="adj2" fmla="val 0"/>
            </a:avLst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279696" y="2202665"/>
            <a:ext cx="468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461972" y="2890425"/>
            <a:ext cx="576064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5" name="直線單箭頭接點 4"/>
          <p:cNvCxnSpPr>
            <a:stCxn id="14" idx="4"/>
          </p:cNvCxnSpPr>
          <p:nvPr/>
        </p:nvCxnSpPr>
        <p:spPr>
          <a:xfrm>
            <a:off x="4513696" y="2706664"/>
            <a:ext cx="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039785" y="226541"/>
            <a:ext cx="1850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(p.29 of 3.0)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3274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8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Expansion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0" name="物件 3"/>
          <p:cNvGraphicFramePr>
            <a:graphicFrameLocks noChangeAspect="1"/>
          </p:cNvGraphicFramePr>
          <p:nvPr/>
        </p:nvGraphicFramePr>
        <p:xfrm>
          <a:off x="1114425" y="1901825"/>
          <a:ext cx="35798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9" name="方程式" r:id="rId6" imgW="1459866" imgH="609336" progId="Equation.3">
                  <p:embed/>
                </p:oleObj>
              </mc:Choice>
              <mc:Fallback>
                <p:oleObj name="方程式" r:id="rId6" imgW="1459866" imgH="609336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901825"/>
                        <a:ext cx="3579813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文字方塊 6"/>
          <p:cNvSpPr txBox="1">
            <a:spLocks noChangeArrowheads="1"/>
          </p:cNvSpPr>
          <p:nvPr/>
        </p:nvSpPr>
        <p:spPr bwMode="auto">
          <a:xfrm>
            <a:off x="4438650" y="1870075"/>
            <a:ext cx="27257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latin typeface="Times New Roman" pitchFamily="18" charset="0"/>
                <a:cs typeface="Times New Roman" pitchFamily="18" charset="0"/>
              </a:rPr>
              <a:t>If n/k is an integer, k: positive integer</a:t>
            </a:r>
            <a:endParaRPr kumimoji="0"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2" name="矩形 7"/>
          <p:cNvSpPr>
            <a:spLocks noChangeArrowheads="1"/>
          </p:cNvSpPr>
          <p:nvPr/>
        </p:nvSpPr>
        <p:spPr bwMode="auto">
          <a:xfrm>
            <a:off x="0" y="53736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5.14, p.378 of text</a:t>
            </a:r>
          </a:p>
        </p:txBody>
      </p:sp>
      <p:sp>
        <p:nvSpPr>
          <p:cNvPr id="45063" name="矩形 8"/>
          <p:cNvSpPr>
            <a:spLocks noChangeArrowheads="1"/>
          </p:cNvSpPr>
          <p:nvPr/>
        </p:nvSpPr>
        <p:spPr bwMode="auto">
          <a:xfrm>
            <a:off x="0" y="34718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Fig. 5.13, p.377 of text</a:t>
            </a:r>
          </a:p>
        </p:txBody>
      </p:sp>
      <p:graphicFrame>
        <p:nvGraphicFramePr>
          <p:cNvPr id="45064" name="物件 9"/>
          <p:cNvGraphicFramePr>
            <a:graphicFrameLocks noChangeAspect="1"/>
          </p:cNvGraphicFramePr>
          <p:nvPr/>
        </p:nvGraphicFramePr>
        <p:xfrm>
          <a:off x="1081088" y="4622800"/>
          <a:ext cx="3586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0" name="方程式" r:id="rId8" imgW="1371600" imgH="254000" progId="Equation.3">
                  <p:embed/>
                </p:oleObj>
              </mc:Choice>
              <mc:Fallback>
                <p:oleObj name="方程式" r:id="rId8" imgW="1371600" imgH="2540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622800"/>
                        <a:ext cx="3586162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0" y="1124744"/>
            <a:ext cx="8424000" cy="4500000"/>
          </a:xfrm>
          <a:prstGeom prst="rect">
            <a:avLst/>
          </a:prstGeom>
        </p:spPr>
      </p:pic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Discrete-time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"/>
              <p:cNvSpPr txBox="1">
                <a:spLocks noChangeArrowheads="1"/>
              </p:cNvSpPr>
              <p:nvPr/>
            </p:nvSpPr>
            <p:spPr bwMode="auto">
              <a:xfrm>
                <a:off x="899592" y="2636912"/>
                <a:ext cx="1753353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/>
                  <a:t>periodic in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𝑛</m:t>
                    </m:r>
                  </m:oMath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2636912"/>
                <a:ext cx="1753353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4530" t="-8571" b="-2857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"/>
              <p:cNvSpPr txBox="1">
                <a:spLocks noChangeArrowheads="1"/>
              </p:cNvSpPr>
              <p:nvPr/>
            </p:nvSpPr>
            <p:spPr bwMode="auto">
              <a:xfrm>
                <a:off x="972000" y="5374377"/>
                <a:ext cx="1753353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>
                    <a:solidFill>
                      <a:srgbClr val="FF0000"/>
                    </a:solidFill>
                  </a:rPr>
                  <a:t>aperiodic in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000" y="5374377"/>
                <a:ext cx="1753353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4167" t="-8571" b="-2857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"/>
              <p:cNvSpPr txBox="1">
                <a:spLocks noChangeArrowheads="1"/>
              </p:cNvSpPr>
              <p:nvPr/>
            </p:nvSpPr>
            <p:spPr bwMode="auto">
              <a:xfrm>
                <a:off x="4516926" y="3573016"/>
                <a:ext cx="3168352" cy="33855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>
                    <a:solidFill>
                      <a:schemeClr val="tx1"/>
                    </a:solidFill>
                  </a:rPr>
                  <a:t>discrete and periodic in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926" y="3573016"/>
                <a:ext cx="3168352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2500" t="-23214" b="-4821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"/>
              <p:cNvSpPr txBox="1">
                <a:spLocks noChangeArrowheads="1"/>
              </p:cNvSpPr>
              <p:nvPr/>
            </p:nvSpPr>
            <p:spPr bwMode="auto">
              <a:xfrm>
                <a:off x="4518000" y="6377413"/>
                <a:ext cx="3582392" cy="33855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 dirty="0" smtClean="0">
                    <a:solidFill>
                      <a:srgbClr val="FF0000"/>
                    </a:solidFill>
                  </a:rPr>
                  <a:t>continuous and periodic in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8000" y="6377413"/>
                <a:ext cx="3582392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2041" t="-23214" b="-4821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2987824" y="1124744"/>
            <a:ext cx="136815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N variables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"/>
              <p:cNvSpPr txBox="1">
                <a:spLocks noChangeArrowheads="1"/>
              </p:cNvSpPr>
              <p:nvPr/>
            </p:nvSpPr>
            <p:spPr bwMode="auto">
              <a:xfrm>
                <a:off x="2987824" y="3789040"/>
                <a:ext cx="936104" cy="5847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r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20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altLang="zh-TW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TW" sz="2000" dirty="0" smtClean="0">
                    <a:solidFill>
                      <a:schemeClr val="tx1"/>
                    </a:solidFill>
                  </a:rPr>
                  <a:t>variables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3789040"/>
                <a:ext cx="936104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6234" r="-15584" b="-2000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6948264" y="1052498"/>
            <a:ext cx="99117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N dim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"/>
              <p:cNvSpPr txBox="1">
                <a:spLocks noChangeArrowheads="1"/>
              </p:cNvSpPr>
              <p:nvPr/>
            </p:nvSpPr>
            <p:spPr bwMode="auto">
              <a:xfrm>
                <a:off x="8371490" y="3068960"/>
                <a:ext cx="592998" cy="6463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altLang="zh-TW" dirty="0" smtClean="0">
                    <a:solidFill>
                      <a:schemeClr val="tx1"/>
                    </a:solidFill>
                  </a:rPr>
                  <a:t>dim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1490" y="3068960"/>
                <a:ext cx="59299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8163" b="-1415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"/>
              <p:cNvSpPr txBox="1">
                <a:spLocks noChangeArrowheads="1"/>
              </p:cNvSpPr>
              <p:nvPr/>
            </p:nvSpPr>
            <p:spPr bwMode="auto">
              <a:xfrm>
                <a:off x="8083458" y="4139788"/>
                <a:ext cx="448982" cy="40011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𝐼𝑚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3458" y="4139788"/>
                <a:ext cx="448982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9459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"/>
              <p:cNvSpPr txBox="1">
                <a:spLocks noChangeArrowheads="1"/>
              </p:cNvSpPr>
              <p:nvPr/>
            </p:nvSpPr>
            <p:spPr bwMode="auto">
              <a:xfrm>
                <a:off x="8604448" y="4293096"/>
                <a:ext cx="183252" cy="30777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4448" y="4293096"/>
                <a:ext cx="183252" cy="307777"/>
              </a:xfrm>
              <a:prstGeom prst="rect">
                <a:avLst/>
              </a:prstGeom>
              <a:blipFill rotWithShape="1">
                <a:blip r:embed="rId11"/>
                <a:stretch>
                  <a:fillRect l="-32258" r="-3225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"/>
              <p:cNvSpPr txBox="1">
                <a:spLocks noChangeArrowheads="1"/>
              </p:cNvSpPr>
              <p:nvPr/>
            </p:nvSpPr>
            <p:spPr bwMode="auto">
              <a:xfrm>
                <a:off x="8658194" y="4694038"/>
                <a:ext cx="319814" cy="30777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8194" y="4694038"/>
                <a:ext cx="319814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26415" r="-18868" b="-588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"/>
          <p:cNvSpPr txBox="1">
            <a:spLocks noChangeArrowheads="1"/>
          </p:cNvSpPr>
          <p:nvPr/>
        </p:nvSpPr>
        <p:spPr bwMode="auto">
          <a:xfrm>
            <a:off x="8264286" y="5176756"/>
            <a:ext cx="49558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(1,0)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47664" y="1052498"/>
                <a:ext cx="436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052498"/>
                <a:ext cx="43621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690155" y="1588730"/>
                <a:ext cx="5407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𝐹𝑆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155" y="1588730"/>
                <a:ext cx="540724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045282" y="2132856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82" y="2132856"/>
                <a:ext cx="39421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07504" y="3336086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36086"/>
                <a:ext cx="108012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123727" y="3881372"/>
                <a:ext cx="6016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7" y="3881372"/>
                <a:ext cx="601625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15152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741473" y="432503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473" y="4325034"/>
                <a:ext cx="409471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547477" y="3195494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477" y="3195494"/>
                <a:ext cx="1080120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438531" y="980728"/>
                <a:ext cx="7544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altLang="zh-TW" sz="2000" b="0" dirty="0" smtClean="0"/>
              </a:p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31" y="980728"/>
                <a:ext cx="754437" cy="584775"/>
              </a:xfrm>
              <a:prstGeom prst="rect">
                <a:avLst/>
              </a:prstGeom>
              <a:blipFill rotWithShape="1">
                <a:blip r:embed="rId20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206033" y="2063283"/>
                <a:ext cx="390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033" y="2063283"/>
                <a:ext cx="390940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5304455" y="2245856"/>
            <a:ext cx="578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012</a:t>
            </a:r>
            <a:endParaRPr lang="zh-TW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5071891" y="285293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436096" y="3052991"/>
                <a:ext cx="4249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052991"/>
                <a:ext cx="424995" cy="400110"/>
              </a:xfrm>
              <a:prstGeom prst="rect">
                <a:avLst/>
              </a:prstGeom>
              <a:blipFill rotWithShape="1">
                <a:blip r:embed="rId22"/>
                <a:stretch>
                  <a:fillRect r="-5797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991831" y="2852936"/>
                <a:ext cx="6410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831" y="2852936"/>
                <a:ext cx="641019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918447" y="2352789"/>
                <a:ext cx="4249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447" y="2352789"/>
                <a:ext cx="424995" cy="400110"/>
              </a:xfrm>
              <a:prstGeom prst="rect">
                <a:avLst/>
              </a:prstGeom>
              <a:blipFill rotWithShape="1">
                <a:blip r:embed="rId24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092280" y="2624538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624538"/>
                <a:ext cx="433965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59100" y="3068960"/>
                <a:ext cx="1081252" cy="468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00" y="3068960"/>
                <a:ext cx="1081252" cy="46839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5549203" y="3862455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03" y="3862455"/>
                <a:ext cx="542841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124208" y="4869160"/>
                <a:ext cx="42499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208" y="4869160"/>
                <a:ext cx="424995" cy="400110"/>
              </a:xfrm>
              <a:prstGeom prst="rect">
                <a:avLst/>
              </a:prstGeom>
              <a:blipFill rotWithShape="1">
                <a:blip r:embed="rId28"/>
                <a:stretch>
                  <a:fillRect r="-8696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660232" y="5261138"/>
                <a:ext cx="1149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261138"/>
                <a:ext cx="1149073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18" name="群組 9217"/>
          <p:cNvGrpSpPr/>
          <p:nvPr/>
        </p:nvGrpSpPr>
        <p:grpSpPr>
          <a:xfrm>
            <a:off x="7296446" y="3933056"/>
            <a:ext cx="956429" cy="410112"/>
            <a:chOff x="4767699" y="5744161"/>
            <a:chExt cx="956429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/>
                <p:cNvSpPr/>
                <p:nvPr/>
              </p:nvSpPr>
              <p:spPr>
                <a:xfrm>
                  <a:off x="4767699" y="5744161"/>
                  <a:ext cx="956429" cy="4101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矩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699" y="5744161"/>
                  <a:ext cx="956429" cy="41011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r="-3185" b="-1492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17" name="直線接點 9216"/>
            <p:cNvCxnSpPr/>
            <p:nvPr/>
          </p:nvCxnSpPr>
          <p:spPr>
            <a:xfrm>
              <a:off x="5351351" y="5978378"/>
              <a:ext cx="144000" cy="0"/>
            </a:xfrm>
            <a:prstGeom prst="line">
              <a:avLst/>
            </a:pr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4407659" y="5539168"/>
                <a:ext cx="956429" cy="4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659" y="5539168"/>
                <a:ext cx="956429" cy="41011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7092280" y="4891096"/>
                <a:ext cx="522031" cy="4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891096"/>
                <a:ext cx="522031" cy="410112"/>
              </a:xfrm>
              <a:prstGeom prst="rect">
                <a:avLst/>
              </a:prstGeom>
              <a:blipFill rotWithShape="1">
                <a:blip r:embed="rId32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橢圓 9220"/>
          <p:cNvSpPr/>
          <p:nvPr/>
        </p:nvSpPr>
        <p:spPr>
          <a:xfrm>
            <a:off x="4428900" y="5562616"/>
            <a:ext cx="756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220072" y="5805264"/>
                <a:ext cx="1709207" cy="4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805264"/>
                <a:ext cx="1709207" cy="41011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橢圓 47"/>
          <p:cNvSpPr/>
          <p:nvPr/>
        </p:nvSpPr>
        <p:spPr>
          <a:xfrm>
            <a:off x="5512567" y="5790139"/>
            <a:ext cx="1260000" cy="43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9223" name="直線單箭頭接點 9222"/>
          <p:cNvCxnSpPr>
            <a:stCxn id="48" idx="7"/>
          </p:cNvCxnSpPr>
          <p:nvPr/>
        </p:nvCxnSpPr>
        <p:spPr>
          <a:xfrm flipV="1">
            <a:off x="6588044" y="5624744"/>
            <a:ext cx="216204" cy="2286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橢圓 50"/>
          <p:cNvSpPr/>
          <p:nvPr/>
        </p:nvSpPr>
        <p:spPr>
          <a:xfrm>
            <a:off x="6671264" y="5292718"/>
            <a:ext cx="1044000" cy="36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3045282" y="4743510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82" y="4743510"/>
                <a:ext cx="394210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412875"/>
            <a:ext cx="86772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7" y="116632"/>
            <a:ext cx="7080617" cy="6624000"/>
          </a:xfrm>
          <a:prstGeom prst="rect">
            <a:avLst/>
          </a:prstGeom>
          <a:scene3d>
            <a:camera prst="orthographicFront">
              <a:rot lat="0" lon="0" rev="72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Time Expansion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899592" y="4653136"/>
            <a:ext cx="5472608" cy="1581267"/>
            <a:chOff x="899592" y="4653136"/>
            <a:chExt cx="5472608" cy="1581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899592" y="4653136"/>
                  <a:ext cx="5472608" cy="1581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zh-TW" alt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zh-TW" alt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zh-TW" altLang="en-US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zh-TW" altLang="en-US" sz="2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                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600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4653136"/>
                  <a:ext cx="5472608" cy="15812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線接點 6"/>
            <p:cNvCxnSpPr/>
            <p:nvPr/>
          </p:nvCxnSpPr>
          <p:spPr>
            <a:xfrm>
              <a:off x="1657812" y="5661248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4353860" y="5661248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單箭頭接點 4"/>
          <p:cNvCxnSpPr/>
          <p:nvPr/>
        </p:nvCxnSpPr>
        <p:spPr>
          <a:xfrm flipV="1">
            <a:off x="4443860" y="5085184"/>
            <a:ext cx="90000" cy="3585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778543" y="5085183"/>
            <a:ext cx="90000" cy="3585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8" y="1700808"/>
            <a:ext cx="7781544" cy="2176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27784" y="3242733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242733"/>
                <a:ext cx="3942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594166" y="3429000"/>
            <a:ext cx="948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-1 01 2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4940507" y="3403599"/>
            <a:ext cx="2007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-3       0       3       6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085301" y="3183465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301" y="3183465"/>
                <a:ext cx="39421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540318" y="221333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978732" y="2788944"/>
            <a:ext cx="635815" cy="324000"/>
            <a:chOff x="3020854" y="3877082"/>
            <a:chExt cx="635815" cy="3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020854" y="3877082"/>
                  <a:ext cx="635815" cy="324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635815" cy="324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接點 16"/>
            <p:cNvCxnSpPr/>
            <p:nvPr/>
          </p:nvCxnSpPr>
          <p:spPr>
            <a:xfrm>
              <a:off x="3330294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2309876" y="1889331"/>
            <a:ext cx="774251" cy="410112"/>
            <a:chOff x="3020854" y="3877082"/>
            <a:chExt cx="774251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3020854" y="3877082"/>
                  <a:ext cx="774251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774251" cy="41011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接點 21"/>
            <p:cNvCxnSpPr/>
            <p:nvPr/>
          </p:nvCxnSpPr>
          <p:spPr>
            <a:xfrm>
              <a:off x="3459456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2717629" y="2492896"/>
            <a:ext cx="883255" cy="410112"/>
            <a:chOff x="3020854" y="3877082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020854" y="3877082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883255" cy="41011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接點 24"/>
            <p:cNvCxnSpPr/>
            <p:nvPr/>
          </p:nvCxnSpPr>
          <p:spPr>
            <a:xfrm>
              <a:off x="3569527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4565929" y="2553856"/>
            <a:ext cx="744819" cy="410112"/>
            <a:chOff x="3014783" y="3872126"/>
            <a:chExt cx="744819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014783" y="3872126"/>
                  <a:ext cx="744819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744819" cy="41011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接點 27"/>
            <p:cNvCxnSpPr/>
            <p:nvPr/>
          </p:nvCxnSpPr>
          <p:spPr>
            <a:xfrm>
              <a:off x="333309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5724128" y="215374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p:grpSp>
        <p:nvGrpSpPr>
          <p:cNvPr id="30" name="群組 29"/>
          <p:cNvGrpSpPr/>
          <p:nvPr/>
        </p:nvGrpSpPr>
        <p:grpSpPr>
          <a:xfrm>
            <a:off x="6537587" y="1889331"/>
            <a:ext cx="883255" cy="410112"/>
            <a:chOff x="3014783" y="3872126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接點 31"/>
            <p:cNvCxnSpPr/>
            <p:nvPr/>
          </p:nvCxnSpPr>
          <p:spPr>
            <a:xfrm>
              <a:off x="347025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7283565" y="2501200"/>
            <a:ext cx="883255" cy="410112"/>
            <a:chOff x="3014783" y="3872126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/>
                <p:cNvSpPr/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線接點 34"/>
            <p:cNvCxnSpPr/>
            <p:nvPr/>
          </p:nvCxnSpPr>
          <p:spPr>
            <a:xfrm>
              <a:off x="346263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Time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)}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zh-TW" altLang="en-US" sz="20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1259632" y="1028433"/>
            <a:ext cx="6581602" cy="1032415"/>
            <a:chOff x="1259632" y="1028433"/>
            <a:chExt cx="6581602" cy="103241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028433"/>
              <a:ext cx="6382512" cy="804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2098327" y="166073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-1 0 1 2</a:t>
              </a:r>
              <a:endParaRPr lang="zh-TW" altLang="en-US" sz="2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52949" y="1659894"/>
              <a:ext cx="228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-3      0        3       6</a:t>
              </a:r>
              <a:endParaRPr lang="zh-TW" altLang="en-US" sz="2000" dirty="0"/>
            </a:p>
          </p:txBody>
        </p:sp>
      </p:grp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1475656" y="1916832"/>
            <a:ext cx="20363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5004048" y="1916832"/>
            <a:ext cx="2592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Continuous-time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36095" y="3881069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3881069"/>
                <a:ext cx="1728193" cy="8445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/>
          <p:cNvGrpSpPr/>
          <p:nvPr/>
        </p:nvGrpSpPr>
        <p:grpSpPr>
          <a:xfrm>
            <a:off x="7159735" y="2564042"/>
            <a:ext cx="1744608" cy="852887"/>
            <a:chOff x="7159735" y="2564042"/>
            <a:chExt cx="1744608" cy="852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(chap4)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962" r="-6329" b="-136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弧形 16"/>
            <p:cNvSpPr/>
            <p:nvPr/>
          </p:nvSpPr>
          <p:spPr>
            <a:xfrm>
              <a:off x="7159735" y="2564042"/>
              <a:ext cx="873202" cy="791332"/>
            </a:xfrm>
            <a:prstGeom prst="arc">
              <a:avLst>
                <a:gd name="adj1" fmla="val 17251567"/>
                <a:gd name="adj2" fmla="val 2668844"/>
              </a:avLst>
            </a:prstGeom>
            <a:ln w="190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群組 45"/>
          <p:cNvGrpSpPr/>
          <p:nvPr/>
        </p:nvGrpSpPr>
        <p:grpSpPr>
          <a:xfrm>
            <a:off x="193830" y="2642449"/>
            <a:ext cx="1785882" cy="791584"/>
            <a:chOff x="193830" y="2642449"/>
            <a:chExt cx="1785882" cy="79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(chap5)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5625" b="-1355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弧形 20"/>
            <p:cNvSpPr/>
            <p:nvPr/>
          </p:nvSpPr>
          <p:spPr>
            <a:xfrm>
              <a:off x="1106510" y="2642449"/>
              <a:ext cx="873202" cy="791332"/>
            </a:xfrm>
            <a:prstGeom prst="arc">
              <a:avLst>
                <a:gd name="adj1" fmla="val 5847157"/>
                <a:gd name="adj2" fmla="val 12977722"/>
              </a:avLst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4742078"/>
            <a:ext cx="6492240" cy="740664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2699792" y="5661248"/>
            <a:ext cx="2037430" cy="631196"/>
            <a:chOff x="564953" y="4725144"/>
            <a:chExt cx="2037430" cy="631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  <m:r>
                          <a:rPr lang="en-US" altLang="zh-TW" sz="2000" b="0" i="1" smtClean="0">
                            <a:latin typeface="Cambria Math"/>
                          </a:rPr>
                          <m:t>  </m:t>
                        </m:r>
                        <m:box>
                          <m:box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(</m:t>
                            </m: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box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橢圓 29"/>
            <p:cNvSpPr/>
            <p:nvPr/>
          </p:nvSpPr>
          <p:spPr>
            <a:xfrm>
              <a:off x="882658" y="4869160"/>
              <a:ext cx="206918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" name="橢圓 32"/>
            <p:cNvSpPr>
              <a:spLocks noChangeAspect="1"/>
            </p:cNvSpPr>
            <p:nvPr/>
          </p:nvSpPr>
          <p:spPr>
            <a:xfrm>
              <a:off x="1605155" y="4841540"/>
              <a:ext cx="356400" cy="51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2269353" y="5091079"/>
              <a:ext cx="206918" cy="216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000" dirty="0" smtClean="0"/>
                  <a:t> , k=integer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blipFill rotWithShape="1">
                <a:blip r:embed="rId16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>
            <a:spLocks noChangeAspect="1"/>
          </p:cNvSpPr>
          <p:nvPr/>
        </p:nvSpPr>
        <p:spPr>
          <a:xfrm>
            <a:off x="3970535" y="5462206"/>
            <a:ext cx="345600" cy="345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?</a:t>
            </a:r>
            <a:endParaRPr lang="zh-TW" altLang="en-US" sz="2200" dirty="0">
              <a:solidFill>
                <a:srgbClr val="FF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2915816" y="6165304"/>
            <a:ext cx="190623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3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40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/>
          <p:cNvSpPr txBox="1"/>
          <p:nvPr/>
        </p:nvSpPr>
        <p:spPr>
          <a:xfrm>
            <a:off x="2420067" y="529927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-1 0 1 2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927095" y="5264566"/>
            <a:ext cx="189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-3      0     3      6</a:t>
            </a:r>
            <a:endParaRPr lang="zh-TW" altLang="en-US" sz="2000" dirty="0"/>
          </a:p>
        </p:txBody>
      </p:sp>
      <p:sp>
        <p:nvSpPr>
          <p:cNvPr id="4" name="向右箭號 3"/>
          <p:cNvSpPr/>
          <p:nvPr/>
        </p:nvSpPr>
        <p:spPr>
          <a:xfrm rot="1836761">
            <a:off x="3790515" y="2492896"/>
            <a:ext cx="525620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3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 in Frequency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0" name="物件 3"/>
          <p:cNvGraphicFramePr>
            <a:graphicFrameLocks noChangeAspect="1"/>
          </p:cNvGraphicFramePr>
          <p:nvPr/>
        </p:nvGraphicFramePr>
        <p:xfrm>
          <a:off x="1319213" y="1895475"/>
          <a:ext cx="38512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4" name="方程式" r:id="rId6" imgW="1473200" imgH="431800" progId="Equation.3">
                  <p:embed/>
                </p:oleObj>
              </mc:Choice>
              <mc:Fallback>
                <p:oleObj name="方程式" r:id="rId6" imgW="14732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1895475"/>
                        <a:ext cx="38512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矩形 4"/>
          <p:cNvSpPr>
            <a:spLocks noChangeArrowheads="1"/>
          </p:cNvSpPr>
          <p:nvPr/>
        </p:nvSpPr>
        <p:spPr bwMode="auto">
          <a:xfrm>
            <a:off x="0" y="3813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 Relation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82" name="物件 5"/>
          <p:cNvGraphicFramePr>
            <a:graphicFrameLocks noChangeAspect="1"/>
          </p:cNvGraphicFramePr>
          <p:nvPr/>
        </p:nvGraphicFramePr>
        <p:xfrm>
          <a:off x="1376363" y="4724400"/>
          <a:ext cx="53451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5" name="方程式" r:id="rId8" imgW="2044700" imgH="431800" progId="Equation.3">
                  <p:embed/>
                </p:oleObj>
              </mc:Choice>
              <mc:Fallback>
                <p:oleObj name="方程式" r:id="rId8" imgW="2044700" imgH="431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4724400"/>
                        <a:ext cx="534511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5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4" name="物件 3"/>
          <p:cNvGraphicFramePr>
            <a:graphicFrameLocks noChangeAspect="1"/>
          </p:cNvGraphicFramePr>
          <p:nvPr/>
        </p:nvGraphicFramePr>
        <p:xfrm>
          <a:off x="871538" y="1916113"/>
          <a:ext cx="73009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6" name="方程式" r:id="rId6" imgW="2971800" imgH="228600" progId="Equation.3">
                  <p:embed/>
                </p:oleObj>
              </mc:Choice>
              <mc:Fallback>
                <p:oleObj name="方程式" r:id="rId6" imgW="29718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16113"/>
                        <a:ext cx="73009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矩形 4"/>
          <p:cNvSpPr>
            <a:spLocks noChangeArrowheads="1"/>
          </p:cNvSpPr>
          <p:nvPr/>
        </p:nvSpPr>
        <p:spPr bwMode="auto">
          <a:xfrm>
            <a:off x="0" y="45815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Multiplication Property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6" name="物件 5"/>
          <p:cNvGraphicFramePr>
            <a:graphicFrameLocks noChangeAspect="1"/>
          </p:cNvGraphicFramePr>
          <p:nvPr/>
        </p:nvGraphicFramePr>
        <p:xfrm>
          <a:off x="803275" y="5314950"/>
          <a:ext cx="78724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7" name="方程式" r:id="rId8" imgW="3797300" imgH="381000" progId="Equation.3">
                  <p:embed/>
                </p:oleObj>
              </mc:Choice>
              <mc:Fallback>
                <p:oleObj name="方程式" r:id="rId8" imgW="3797300" imgH="381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5314950"/>
                        <a:ext cx="787241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文字方塊 6"/>
          <p:cNvSpPr txBox="1">
            <a:spLocks noChangeArrowheads="1"/>
          </p:cNvSpPr>
          <p:nvPr/>
        </p:nvSpPr>
        <p:spPr bwMode="auto">
          <a:xfrm>
            <a:off x="2325688" y="2636838"/>
            <a:ext cx="6192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frequency response or transfer function</a:t>
            </a:r>
            <a:endParaRPr kumimoji="0"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8" name="物件 7"/>
          <p:cNvGraphicFramePr>
            <a:graphicFrameLocks noChangeAspect="1"/>
          </p:cNvGraphicFramePr>
          <p:nvPr/>
        </p:nvGraphicFramePr>
        <p:xfrm>
          <a:off x="1157288" y="2647950"/>
          <a:ext cx="12684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8" name="方程式" r:id="rId10" imgW="533169" imgH="228501" progId="Equation.3">
                  <p:embed/>
                </p:oleObj>
              </mc:Choice>
              <mc:Fallback>
                <p:oleObj name="方程式" r:id="rId10" imgW="533169" imgH="228501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2647950"/>
                        <a:ext cx="12684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物件 8"/>
          <p:cNvGraphicFramePr>
            <a:graphicFrameLocks noChangeAspect="1"/>
          </p:cNvGraphicFramePr>
          <p:nvPr/>
        </p:nvGraphicFramePr>
        <p:xfrm>
          <a:off x="2205038" y="3306763"/>
          <a:ext cx="3784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9" name="方程式" r:id="rId12" imgW="1752600" imgH="482600" progId="Equation.3">
                  <p:embed/>
                </p:oleObj>
              </mc:Choice>
              <mc:Fallback>
                <p:oleObj name="方程式" r:id="rId12" imgW="1752600" imgH="4826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3306763"/>
                        <a:ext cx="3784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矩形 9"/>
          <p:cNvSpPr>
            <a:spLocks noChangeArrowheads="1"/>
          </p:cNvSpPr>
          <p:nvPr/>
        </p:nvSpPr>
        <p:spPr bwMode="auto">
          <a:xfrm>
            <a:off x="0" y="60928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50387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periodic convolution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Input/Output Relationship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99592" y="1052736"/>
            <a:ext cx="4392488" cy="773400"/>
            <a:chOff x="67608" y="1409398"/>
            <a:chExt cx="4392488" cy="773400"/>
          </a:xfrm>
        </p:grpSpPr>
        <p:sp>
          <p:nvSpPr>
            <p:cNvPr id="5" name="矩形 4"/>
            <p:cNvSpPr/>
            <p:nvPr/>
          </p:nvSpPr>
          <p:spPr>
            <a:xfrm>
              <a:off x="1763688" y="1628800"/>
              <a:ext cx="864096" cy="5539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單箭頭接點 5"/>
            <p:cNvCxnSpPr>
              <a:stCxn id="5" idx="3"/>
            </p:cNvCxnSpPr>
            <p:nvPr/>
          </p:nvCxnSpPr>
          <p:spPr>
            <a:xfrm>
              <a:off x="2627784" y="1905799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683568" y="1904400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22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/>
          <p:cNvSpPr txBox="1"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4365104"/>
            <a:ext cx="4067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987552" cy="5029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4" y="1727096"/>
            <a:ext cx="1170432" cy="59436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827584" y="3151360"/>
            <a:ext cx="4928656" cy="967550"/>
            <a:chOff x="827584" y="3151360"/>
            <a:chExt cx="4928656" cy="96755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212976"/>
              <a:ext cx="4206240" cy="800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481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/>
            <p:cNvSpPr/>
            <p:nvPr/>
          </p:nvSpPr>
          <p:spPr>
            <a:xfrm>
              <a:off x="1209110" y="371703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67944" y="371880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8" y="5013176"/>
            <a:ext cx="4672584" cy="131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9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19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1"/>
          <p:cNvSpPr txBox="1">
            <a:spLocks noChangeArrowheads="1"/>
          </p:cNvSpPr>
          <p:nvPr/>
        </p:nvSpPr>
        <p:spPr bwMode="auto">
          <a:xfrm>
            <a:off x="5794375" y="384175"/>
            <a:ext cx="201798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P.55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7992888" cy="4714434"/>
          </a:xfrm>
          <a:prstGeom prst="rect">
            <a:avLst/>
          </a:prstGeom>
        </p:spPr>
      </p:pic>
      <p:sp>
        <p:nvSpPr>
          <p:cNvPr id="53251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Convolution Property</a:t>
            </a: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6444208" y="5517232"/>
            <a:ext cx="2698204" cy="7879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Transfer Function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Frequency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649" r="-129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1667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21311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84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840" r="-1681" b="-1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  <a:blipFill rotWithShape="1">
                <a:blip r:embed="rId29"/>
                <a:stretch>
                  <a:fillRect l="-15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blipFill rotWithShape="1">
                <a:blip r:embed="rId30"/>
                <a:stretch>
                  <a:fillRect l="-3279" r="-327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396823" y="848524"/>
                <a:ext cx="2711681" cy="43088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23" y="848524"/>
                <a:ext cx="2711681" cy="430887"/>
              </a:xfrm>
              <a:prstGeom prst="rect">
                <a:avLst/>
              </a:prstGeom>
              <a:blipFill rotWithShape="1">
                <a:blip r:embed="rId31"/>
                <a:stretch>
                  <a:fillRect l="-446" b="-1216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1014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V="1">
            <a:off x="8377570" y="1317908"/>
            <a:ext cx="370894" cy="92702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弧形接點 39"/>
          <p:cNvCxnSpPr>
            <a:stCxn id="29" idx="3"/>
          </p:cNvCxnSpPr>
          <p:nvPr/>
        </p:nvCxnSpPr>
        <p:spPr>
          <a:xfrm flipV="1">
            <a:off x="8521913" y="2044879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弧形接點 64"/>
          <p:cNvCxnSpPr/>
          <p:nvPr/>
        </p:nvCxnSpPr>
        <p:spPr>
          <a:xfrm flipH="1" flipV="1">
            <a:off x="389748" y="2162900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  <a:scene3d>
            <a:camera prst="orthographicFront">
              <a:rot lat="0" lon="21299997" rev="206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弧形接點 67"/>
          <p:cNvCxnSpPr/>
          <p:nvPr/>
        </p:nvCxnSpPr>
        <p:spPr>
          <a:xfrm rot="5400000" flipH="1" flipV="1">
            <a:off x="960922" y="3902505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弧形接點 71"/>
          <p:cNvCxnSpPr/>
          <p:nvPr/>
        </p:nvCxnSpPr>
        <p:spPr>
          <a:xfrm rot="5400000">
            <a:off x="6520015" y="3902504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弧形接點 74"/>
          <p:cNvCxnSpPr/>
          <p:nvPr/>
        </p:nvCxnSpPr>
        <p:spPr>
          <a:xfrm>
            <a:off x="4472300" y="3719527"/>
            <a:ext cx="415115" cy="468000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blipFill rotWithShape="1">
                <a:blip r:embed="rId39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blipFill rotWithShape="1">
                <a:blip r:embed="rId40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blipFill rotWithShape="1">
                <a:blip r:embed="rId41"/>
                <a:stretch>
                  <a:fillRect r="-3896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/>
          <p:cNvSpPr/>
          <p:nvPr/>
        </p:nvSpPr>
        <p:spPr>
          <a:xfrm>
            <a:off x="4772784" y="408657"/>
            <a:ext cx="1850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/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p.57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150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物件 1"/>
          <p:cNvGraphicFramePr>
            <a:graphicFrameLocks noChangeAspect="1"/>
          </p:cNvGraphicFramePr>
          <p:nvPr/>
        </p:nvGraphicFramePr>
        <p:xfrm>
          <a:off x="1028700" y="333375"/>
          <a:ext cx="41132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39" name="方程式" r:id="rId4" imgW="1206500" imgH="228600" progId="Equation.3">
                  <p:embed/>
                </p:oleObj>
              </mc:Choice>
              <mc:Fallback>
                <p:oleObj name="方程式" r:id="rId4" imgW="12065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33375"/>
                        <a:ext cx="411321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矩形 2"/>
          <p:cNvSpPr>
            <a:spLocks noChangeArrowheads="1"/>
          </p:cNvSpPr>
          <p:nvPr/>
        </p:nvSpPr>
        <p:spPr bwMode="auto">
          <a:xfrm>
            <a:off x="0" y="1101725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Characterization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6" name="物件 3"/>
          <p:cNvGraphicFramePr>
            <a:graphicFrameLocks noChangeAspect="1"/>
          </p:cNvGraphicFramePr>
          <p:nvPr/>
        </p:nvGraphicFramePr>
        <p:xfrm>
          <a:off x="1176338" y="1763713"/>
          <a:ext cx="6572250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40" name="方程式" r:id="rId6" imgW="2641600" imgH="1790700" progId="Equation.3">
                  <p:embed/>
                </p:oleObj>
              </mc:Choice>
              <mc:Fallback>
                <p:oleObj name="方程式" r:id="rId6" imgW="2641600" imgH="17907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763713"/>
                        <a:ext cx="6572250" cy="411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矩形 4"/>
          <p:cNvSpPr>
            <a:spLocks noChangeArrowheads="1"/>
          </p:cNvSpPr>
          <p:nvPr/>
        </p:nvSpPr>
        <p:spPr bwMode="auto">
          <a:xfrm>
            <a:off x="0" y="5464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 of Properties and Pairs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矩形 6"/>
          <p:cNvSpPr>
            <a:spLocks noChangeArrowheads="1"/>
          </p:cNvSpPr>
          <p:nvPr/>
        </p:nvSpPr>
        <p:spPr bwMode="auto">
          <a:xfrm>
            <a:off x="0" y="61356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Table 5.1, 5.2, p.391, 392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9225"/>
            <a:ext cx="6881812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文字方塊 1"/>
          <p:cNvSpPr txBox="1">
            <a:spLocks noChangeArrowheads="1"/>
          </p:cNvSpPr>
          <p:nvPr/>
        </p:nvSpPr>
        <p:spPr bwMode="auto">
          <a:xfrm>
            <a:off x="5867400" y="44450"/>
            <a:ext cx="2130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993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5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20650"/>
            <a:ext cx="5292725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文字方塊 2"/>
          <p:cNvSpPr txBox="1">
            <a:spLocks noChangeArrowheads="1"/>
          </p:cNvSpPr>
          <p:nvPr/>
        </p:nvSpPr>
        <p:spPr bwMode="auto">
          <a:xfrm>
            <a:off x="5003800" y="-80963"/>
            <a:ext cx="2130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2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34226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basis signal sets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0" y="1076325"/>
            <a:ext cx="9144000" cy="103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16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], aperiodic defined on -∞ &lt;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∞}=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V</a:t>
            </a:r>
          </a:p>
          <a:p>
            <a:pPr marL="1116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       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is a vector space</a:t>
            </a:r>
          </a:p>
        </p:txBody>
      </p:sp>
      <p:graphicFrame>
        <p:nvGraphicFramePr>
          <p:cNvPr id="57349" name="物件 8"/>
          <p:cNvGraphicFramePr>
            <a:graphicFrameLocks noChangeAspect="1"/>
          </p:cNvGraphicFramePr>
          <p:nvPr/>
        </p:nvGraphicFramePr>
        <p:xfrm>
          <a:off x="1227138" y="2155825"/>
          <a:ext cx="4681537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2" name="方程式" r:id="rId4" imgW="1790700" imgH="431800" progId="Equation.3">
                  <p:embed/>
                </p:oleObj>
              </mc:Choice>
              <mc:Fallback>
                <p:oleObj name="方程式" r:id="rId4" imgW="1790700" imgH="4318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2155825"/>
                        <a:ext cx="4681537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物件 9"/>
          <p:cNvGraphicFramePr>
            <a:graphicFrameLocks noChangeAspect="1"/>
          </p:cNvGraphicFramePr>
          <p:nvPr/>
        </p:nvGraphicFramePr>
        <p:xfrm>
          <a:off x="1476375" y="4076700"/>
          <a:ext cx="4751388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3" name="方程式" r:id="rId6" imgW="1765080" imgH="507960" progId="Equation.3">
                  <p:embed/>
                </p:oleObj>
              </mc:Choice>
              <mc:Fallback>
                <p:oleObj name="方程式" r:id="rId6" imgW="1765080" imgH="50796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076700"/>
                        <a:ext cx="4751388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矩形 10"/>
          <p:cNvSpPr>
            <a:spLocks noChangeArrowheads="1"/>
          </p:cNvSpPr>
          <p:nvPr/>
        </p:nvSpPr>
        <p:spPr bwMode="auto">
          <a:xfrm>
            <a:off x="0" y="54879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2735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repeats itself for very 2</a:t>
            </a:r>
            <a:r>
              <a:rPr kumimoji="0" lang="en-US" altLang="zh-TW" sz="2400" i="1">
                <a:sym typeface="Symbol" pitchFamily="18" charset="2"/>
              </a:rPr>
              <a:t></a:t>
            </a:r>
            <a:endParaRPr kumimoji="0" lang="en-US" altLang="zh-TW" sz="24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1477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Generalized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Parseval’s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</a:t>
            </a:r>
          </a:p>
        </p:txBody>
      </p:sp>
      <p:graphicFrame>
        <p:nvGraphicFramePr>
          <p:cNvPr id="58371" name="物件 2"/>
          <p:cNvGraphicFramePr>
            <a:graphicFrameLocks noChangeAspect="1"/>
          </p:cNvGraphicFramePr>
          <p:nvPr/>
        </p:nvGraphicFramePr>
        <p:xfrm>
          <a:off x="1547813" y="1760538"/>
          <a:ext cx="66738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55" name="方程式" r:id="rId4" imgW="2552700" imgH="431800" progId="Equation.3">
                  <p:embed/>
                </p:oleObj>
              </mc:Choice>
              <mc:Fallback>
                <p:oleObj name="方程式" r:id="rId4" imgW="25527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60538"/>
                        <a:ext cx="66738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矩形 3"/>
          <p:cNvSpPr>
            <a:spLocks noChangeArrowheads="1"/>
          </p:cNvSpPr>
          <p:nvPr/>
        </p:nvSpPr>
        <p:spPr bwMode="auto">
          <a:xfrm>
            <a:off x="0" y="40576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4398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inner-product can be evaluated in either domain</a:t>
            </a:r>
            <a:endParaRPr kumimoji="0" lang="en-US" altLang="zh-TW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3" name="矩形 5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300196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800" i="1" kern="100" baseline="30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), with period 2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π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defined on -∞ &lt;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∞}=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V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: a vector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1477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Orthogonal Bases</a:t>
            </a:r>
          </a:p>
        </p:txBody>
      </p:sp>
      <p:sp>
        <p:nvSpPr>
          <p:cNvPr id="59395" name="矩形 3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6" name="物件 4"/>
          <p:cNvGraphicFramePr>
            <a:graphicFrameLocks noChangeAspect="1"/>
          </p:cNvGraphicFramePr>
          <p:nvPr/>
        </p:nvGraphicFramePr>
        <p:xfrm>
          <a:off x="1355725" y="1481138"/>
          <a:ext cx="5502275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58" name="方程式" r:id="rId4" imgW="2273300" imgH="914400" progId="Equation.3">
                  <p:embed/>
                </p:oleObj>
              </mc:Choice>
              <mc:Fallback>
                <p:oleObj name="方程式" r:id="rId4" imgW="22733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1481138"/>
                        <a:ext cx="5502275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7201"/>
              </p:ext>
            </p:extLst>
          </p:nvPr>
        </p:nvGraphicFramePr>
        <p:xfrm>
          <a:off x="1319213" y="3708400"/>
          <a:ext cx="6827837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59" name="方程式" r:id="rId6" imgW="3517560" imgH="1143000" progId="Equation.3">
                  <p:embed/>
                </p:oleObj>
              </mc:Choice>
              <mc:Fallback>
                <p:oleObj name="方程式" r:id="rId6" imgW="3517560" imgH="1143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708400"/>
                        <a:ext cx="6827837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147763"/>
            <a:ext cx="9144000" cy="1893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Orthogonal Bases</a:t>
            </a:r>
          </a:p>
          <a:p>
            <a:pPr marL="1368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to the case of continuous-time Fourier transform. Orthogonal bases but not normalized, while makes sense with operational definition.</a:t>
            </a:r>
          </a:p>
        </p:txBody>
      </p:sp>
      <p:sp>
        <p:nvSpPr>
          <p:cNvPr id="60419" name="矩形 3"/>
          <p:cNvSpPr>
            <a:spLocks noChangeArrowheads="1"/>
          </p:cNvSpPr>
          <p:nvPr/>
        </p:nvSpPr>
        <p:spPr bwMode="auto">
          <a:xfrm>
            <a:off x="0" y="4048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0" name="物件 5"/>
          <p:cNvGraphicFramePr>
            <a:graphicFrameLocks noChangeAspect="1"/>
          </p:cNvGraphicFramePr>
          <p:nvPr/>
        </p:nvGraphicFramePr>
        <p:xfrm>
          <a:off x="1747838" y="3206750"/>
          <a:ext cx="6275387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01" name="方程式" r:id="rId4" imgW="2400300" imgH="863600" progId="Equation.3">
                  <p:embed/>
                </p:oleObj>
              </mc:Choice>
              <mc:Fallback>
                <p:oleObj name="方程式" r:id="rId4" imgW="2400300" imgH="863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3206750"/>
                        <a:ext cx="6275387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-3399"/>
            <a:ext cx="914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Summary and Duality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p.1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63931"/>
              </p:ext>
            </p:extLst>
          </p:nvPr>
        </p:nvGraphicFramePr>
        <p:xfrm>
          <a:off x="539551" y="1969170"/>
          <a:ext cx="8064897" cy="3404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Series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向右箭號圖說文字 5"/>
              <p:cNvSpPr/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ln w="19050">
                <a:solidFill>
                  <a:srgbClr val="0070C0"/>
                </a:solidFill>
              </a:ln>
            </p:spPr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Continuous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&lt;C&gt;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向右箭號圖說文字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blipFill rotWithShape="1">
                <a:blip r:embed="rId3"/>
                <a:stretch>
                  <a:fillRect l="-2972" t="-5036" b="-863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&lt;A&gt;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&lt;D&gt;</a:t>
                </a:r>
                <a:endParaRPr lang="en-US" altLang="zh-TW" sz="2400" i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]↔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向右箭號圖說文字 8"/>
              <p:cNvSpPr/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ln w="19050">
                <a:solidFill>
                  <a:srgbClr val="FF0000"/>
                </a:solidFill>
              </a:ln>
            </p:spPr>
            <p:txBody>
              <a:bodyPr rIns="90000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Discrete     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&lt;B&gt;</a:t>
                </a:r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]=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向右箭號圖說文字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blipFill rotWithShape="1">
                <a:blip r:embed="rId6"/>
                <a:stretch>
                  <a:fillRect l="-1540" t="-4317" b="-935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0" y="269161"/>
            <a:ext cx="91440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</a:t>
            </a:r>
            <a:r>
              <a:rPr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Expansion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p.41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zh-TW" sz="2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)}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zh-TW" altLang="en-US" sz="20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1259632" y="1028433"/>
            <a:ext cx="6581602" cy="1032415"/>
            <a:chOff x="1259632" y="1028433"/>
            <a:chExt cx="6581602" cy="103241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028433"/>
              <a:ext cx="6382512" cy="804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2098327" y="166073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-1 0 1 2</a:t>
              </a:r>
              <a:endParaRPr lang="zh-TW" altLang="en-US" sz="2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52949" y="1659894"/>
              <a:ext cx="228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-3      0        3       6</a:t>
              </a:r>
              <a:endParaRPr lang="zh-TW" altLang="en-US" sz="2000" dirty="0"/>
            </a:p>
          </p:txBody>
        </p:sp>
      </p:grp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1475656" y="1916832"/>
            <a:ext cx="20363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5004048" y="1916832"/>
            <a:ext cx="2592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Continuous-time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36095" y="3881069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3881069"/>
                <a:ext cx="1728193" cy="8445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/>
          <p:cNvGrpSpPr/>
          <p:nvPr/>
        </p:nvGrpSpPr>
        <p:grpSpPr>
          <a:xfrm>
            <a:off x="7159735" y="2564042"/>
            <a:ext cx="1744608" cy="852887"/>
            <a:chOff x="7159735" y="2564042"/>
            <a:chExt cx="1744608" cy="852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(chap4)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962" r="-6329" b="-136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弧形 16"/>
            <p:cNvSpPr/>
            <p:nvPr/>
          </p:nvSpPr>
          <p:spPr>
            <a:xfrm>
              <a:off x="7159735" y="2564042"/>
              <a:ext cx="873202" cy="791332"/>
            </a:xfrm>
            <a:prstGeom prst="arc">
              <a:avLst>
                <a:gd name="adj1" fmla="val 17251567"/>
                <a:gd name="adj2" fmla="val 2668844"/>
              </a:avLst>
            </a:prstGeom>
            <a:ln w="190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群組 45"/>
          <p:cNvGrpSpPr/>
          <p:nvPr/>
        </p:nvGrpSpPr>
        <p:grpSpPr>
          <a:xfrm>
            <a:off x="193830" y="2642449"/>
            <a:ext cx="1785882" cy="791584"/>
            <a:chOff x="193830" y="2642449"/>
            <a:chExt cx="1785882" cy="79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(chap5)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5625" b="-1355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弧形 20"/>
            <p:cNvSpPr/>
            <p:nvPr/>
          </p:nvSpPr>
          <p:spPr>
            <a:xfrm>
              <a:off x="1106510" y="2642449"/>
              <a:ext cx="873202" cy="791332"/>
            </a:xfrm>
            <a:prstGeom prst="arc">
              <a:avLst>
                <a:gd name="adj1" fmla="val 5847157"/>
                <a:gd name="adj2" fmla="val 12977722"/>
              </a:avLst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4742078"/>
            <a:ext cx="6492240" cy="740664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2699792" y="5661248"/>
            <a:ext cx="2037430" cy="631196"/>
            <a:chOff x="564953" y="4725144"/>
            <a:chExt cx="2037430" cy="631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  <m:r>
                          <a:rPr lang="en-US" altLang="zh-TW" sz="2000" b="0" i="1" smtClean="0">
                            <a:latin typeface="Cambria Math"/>
                          </a:rPr>
                          <m:t>  </m:t>
                        </m:r>
                        <m:box>
                          <m:box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(</m:t>
                            </m: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box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橢圓 29"/>
            <p:cNvSpPr/>
            <p:nvPr/>
          </p:nvSpPr>
          <p:spPr>
            <a:xfrm>
              <a:off x="882658" y="4869160"/>
              <a:ext cx="206918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" name="橢圓 32"/>
            <p:cNvSpPr>
              <a:spLocks noChangeAspect="1"/>
            </p:cNvSpPr>
            <p:nvPr/>
          </p:nvSpPr>
          <p:spPr>
            <a:xfrm>
              <a:off x="1605155" y="4841540"/>
              <a:ext cx="356400" cy="51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2269353" y="5091079"/>
              <a:ext cx="206918" cy="216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000" dirty="0" smtClean="0"/>
                  <a:t> , k=integer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blipFill rotWithShape="1">
                <a:blip r:embed="rId16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>
            <a:spLocks noChangeAspect="1"/>
          </p:cNvSpPr>
          <p:nvPr/>
        </p:nvSpPr>
        <p:spPr>
          <a:xfrm>
            <a:off x="3970535" y="5462206"/>
            <a:ext cx="345600" cy="345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?</a:t>
            </a:r>
            <a:endParaRPr lang="zh-TW" altLang="en-US" sz="2200" dirty="0">
              <a:solidFill>
                <a:srgbClr val="FF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2915816" y="6165304"/>
            <a:ext cx="190623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3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40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/>
          <p:cNvSpPr txBox="1"/>
          <p:nvPr/>
        </p:nvSpPr>
        <p:spPr>
          <a:xfrm>
            <a:off x="2420067" y="529927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-1 0 1 2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927095" y="5264566"/>
            <a:ext cx="189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-3      0     3      6</a:t>
            </a:r>
            <a:endParaRPr lang="zh-TW" altLang="en-US" sz="2000" dirty="0"/>
          </a:p>
        </p:txBody>
      </p:sp>
      <p:sp>
        <p:nvSpPr>
          <p:cNvPr id="4" name="向右箭號 3"/>
          <p:cNvSpPr/>
          <p:nvPr/>
        </p:nvSpPr>
        <p:spPr>
          <a:xfrm rot="1836761">
            <a:off x="3790515" y="2492896"/>
            <a:ext cx="525620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8300"/>
            <a:ext cx="8712200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3491" name="矩形 2"/>
          <p:cNvSpPr>
            <a:spLocks noChangeArrowheads="1"/>
          </p:cNvSpPr>
          <p:nvPr/>
        </p:nvSpPr>
        <p:spPr bwMode="auto">
          <a:xfrm>
            <a:off x="0" y="300038"/>
            <a:ext cx="9144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ts val="600"/>
              </a:spcBef>
            </a:pPr>
            <a:r>
              <a:rPr kumimoji="0" lang="en-US" altLang="zh-TW" sz="3500" b="1" i="1">
                <a:latin typeface="Times New Roman" pitchFamily="18" charset="0"/>
                <a:cs typeface="Times New Roman" pitchFamily="18" charset="0"/>
              </a:rPr>
              <a:t>5.3 Summary and Duality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052513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00"/>
              </a:spcBef>
              <a:spcAft>
                <a:spcPts val="300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&lt;A&gt; Fourier Transform for Continuous-time Aperiodic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3493" name="群組 53"/>
          <p:cNvGrpSpPr>
            <a:grpSpLocks/>
          </p:cNvGrpSpPr>
          <p:nvPr/>
        </p:nvGrpSpPr>
        <p:grpSpPr bwMode="auto">
          <a:xfrm>
            <a:off x="717550" y="1625600"/>
            <a:ext cx="7526338" cy="1755775"/>
            <a:chOff x="718047" y="1624969"/>
            <a:chExt cx="7526361" cy="1756091"/>
          </a:xfrm>
        </p:grpSpPr>
        <p:graphicFrame>
          <p:nvGraphicFramePr>
            <p:cNvPr id="63504" name="物件 35"/>
            <p:cNvGraphicFramePr>
              <a:graphicFrameLocks noChangeAspect="1"/>
            </p:cNvGraphicFramePr>
            <p:nvPr/>
          </p:nvGraphicFramePr>
          <p:xfrm>
            <a:off x="718047" y="1624969"/>
            <a:ext cx="4246576" cy="1756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066" name="方程式" r:id="rId4" imgW="1701800" imgH="762000" progId="Equation.3">
                    <p:embed/>
                  </p:oleObj>
                </mc:Choice>
                <mc:Fallback>
                  <p:oleObj name="方程式" r:id="rId4" imgW="1701800" imgH="762000" progId="Equation.3">
                    <p:embed/>
                    <p:pic>
                      <p:nvPicPr>
                        <p:cNvPr id="0" name="物件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047" y="1624969"/>
                          <a:ext cx="4246576" cy="1756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05" name="文字方塊 36"/>
            <p:cNvSpPr txBox="1">
              <a:spLocks noChangeArrowheads="1"/>
            </p:cNvSpPr>
            <p:nvPr/>
          </p:nvSpPr>
          <p:spPr bwMode="auto">
            <a:xfrm>
              <a:off x="5623178" y="1827417"/>
              <a:ext cx="262123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(4.8)</a:t>
              </a:r>
            </a:p>
            <a:p>
              <a:pPr eaLnBrk="1" hangingPunct="1"/>
              <a:endParaRPr kumimoji="0" lang="en-US" altLang="zh-TW" sz="2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(4.9)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494" name="群組 54"/>
          <p:cNvGrpSpPr>
            <a:grpSpLocks/>
          </p:cNvGrpSpPr>
          <p:nvPr/>
        </p:nvGrpSpPr>
        <p:grpSpPr bwMode="auto">
          <a:xfrm>
            <a:off x="0" y="3573463"/>
            <a:ext cx="9144000" cy="1816100"/>
            <a:chOff x="0" y="3573016"/>
            <a:chExt cx="9144000" cy="1815882"/>
          </a:xfrm>
        </p:grpSpPr>
        <p:sp>
          <p:nvSpPr>
            <p:cNvPr id="46" name="矩形 45"/>
            <p:cNvSpPr/>
            <p:nvPr/>
          </p:nvSpPr>
          <p:spPr>
            <a:xfrm>
              <a:off x="0" y="3573016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continuous-time				aperiodic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→0)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→∞)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 in				aperiodic in</a:t>
              </a:r>
            </a:p>
            <a:p>
              <a:pPr marL="1728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→0)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→∞)</a:t>
              </a:r>
            </a:p>
          </p:txBody>
        </p:sp>
        <p:grpSp>
          <p:nvGrpSpPr>
            <p:cNvPr id="63501" name="Group 46"/>
            <p:cNvGrpSpPr>
              <a:grpSpLocks/>
            </p:cNvGrpSpPr>
            <p:nvPr/>
          </p:nvGrpSpPr>
          <p:grpSpPr bwMode="auto">
            <a:xfrm>
              <a:off x="3924192" y="3897747"/>
              <a:ext cx="2340000" cy="1008000"/>
              <a:chOff x="5567" y="8087"/>
              <a:chExt cx="2160" cy="900"/>
            </a:xfrm>
          </p:grpSpPr>
          <p:sp>
            <p:nvSpPr>
              <p:cNvPr id="63502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3503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3495" name="群組 55"/>
          <p:cNvGrpSpPr>
            <a:grpSpLocks/>
          </p:cNvGrpSpPr>
          <p:nvPr/>
        </p:nvGrpSpPr>
        <p:grpSpPr bwMode="auto">
          <a:xfrm>
            <a:off x="0" y="5661025"/>
            <a:ext cx="9144000" cy="1027113"/>
            <a:chOff x="0" y="5661248"/>
            <a:chExt cx="9144000" cy="1026080"/>
          </a:xfrm>
        </p:grpSpPr>
        <p:sp>
          <p:nvSpPr>
            <p:cNvPr id="63496" name="矩形 50"/>
            <p:cNvSpPr>
              <a:spLocks noChangeArrowheads="1"/>
            </p:cNvSpPr>
            <p:nvPr/>
          </p:nvSpPr>
          <p:spPr bwMode="auto">
            <a:xfrm>
              <a:off x="0" y="5661248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719138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buSzPct val="70000"/>
              </a:pPr>
              <a:r>
                <a:rPr kumimoji="0" lang="en-US" altLang="zh-TW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Duality&lt;A&gt; : </a:t>
              </a:r>
              <a:endPara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3497" name="群組 52"/>
            <p:cNvGrpSpPr>
              <a:grpSpLocks/>
            </p:cNvGrpSpPr>
            <p:nvPr/>
          </p:nvGrpSpPr>
          <p:grpSpPr bwMode="auto">
            <a:xfrm>
              <a:off x="2627784" y="5661248"/>
              <a:ext cx="5291364" cy="1026080"/>
              <a:chOff x="2627784" y="5661248"/>
              <a:chExt cx="5291364" cy="1026080"/>
            </a:xfrm>
          </p:grpSpPr>
          <p:graphicFrame>
            <p:nvGraphicFramePr>
              <p:cNvPr id="63498" name="物件 49"/>
              <p:cNvGraphicFramePr>
                <a:graphicFrameLocks noChangeAspect="1"/>
              </p:cNvGraphicFramePr>
              <p:nvPr/>
            </p:nvGraphicFramePr>
            <p:xfrm>
              <a:off x="2627784" y="5661248"/>
              <a:ext cx="5291364" cy="10260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067" name="方程式" r:id="rId6" imgW="2451100" imgH="482600" progId="Equation.3">
                      <p:embed/>
                    </p:oleObj>
                  </mc:Choice>
                  <mc:Fallback>
                    <p:oleObj name="方程式" r:id="rId6" imgW="2451100" imgH="482600" progId="Equation.3">
                      <p:embed/>
                      <p:pic>
                        <p:nvPicPr>
                          <p:cNvPr id="0" name="物件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7784" y="5661248"/>
                            <a:ext cx="5291364" cy="10260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499" name="向右箭號 51"/>
              <p:cNvSpPr>
                <a:spLocks noChangeArrowheads="1"/>
              </p:cNvSpPr>
              <p:nvPr/>
            </p:nvSpPr>
            <p:spPr bwMode="auto">
              <a:xfrm>
                <a:off x="5220072" y="5737966"/>
                <a:ext cx="432000" cy="324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marL="4572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</a:pPr>
                <a:endParaRPr kumimoji="0" lang="zh-TW" altLang="en-US" sz="35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7166610" cy="2903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/>
          <p:cNvGrpSpPr/>
          <p:nvPr/>
        </p:nvGrpSpPr>
        <p:grpSpPr>
          <a:xfrm>
            <a:off x="3347864" y="1844824"/>
            <a:ext cx="900000" cy="461665"/>
            <a:chOff x="4211960" y="4911551"/>
            <a:chExt cx="900000" cy="461665"/>
          </a:xfrm>
        </p:grpSpPr>
        <p:cxnSp>
          <p:nvCxnSpPr>
            <p:cNvPr id="9" name="直線單箭頭接點 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46550" y="2467495"/>
                <a:ext cx="443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50" y="2467495"/>
                <a:ext cx="44380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11013" y="1471954"/>
                <a:ext cx="1359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" y="1471954"/>
                <a:ext cx="1359322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852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(−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81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2233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004048" y="1472400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72400"/>
                <a:ext cx="1872208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977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6262052" y="4534633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518634" y="292494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3348000" y="2852936"/>
            <a:ext cx="900000" cy="461665"/>
            <a:chOff x="4211960" y="5359095"/>
            <a:chExt cx="900000" cy="461665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3" name="文字方塊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857" r="-28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群組 33"/>
          <p:cNvGrpSpPr/>
          <p:nvPr/>
        </p:nvGrpSpPr>
        <p:grpSpPr>
          <a:xfrm>
            <a:off x="3348000" y="3759423"/>
            <a:ext cx="900000" cy="461665"/>
            <a:chOff x="4211960" y="4911551"/>
            <a:chExt cx="900000" cy="461665"/>
          </a:xfrm>
        </p:grpSpPr>
        <p:cxnSp>
          <p:nvCxnSpPr>
            <p:cNvPr id="35" name="直線單箭頭接點 3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Case &lt;A&gt;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p.44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1494000" y="2060848"/>
                <a:ext cx="1152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000" y="2060848"/>
                <a:ext cx="1152670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520666" y="3111351"/>
                <a:ext cx="1099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>
                    <a:solidFill>
                      <a:srgbClr val="002060"/>
                    </a:solidFill>
                  </a:rPr>
                  <a:t>0</a:t>
                </a:r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66" y="3111351"/>
                <a:ext cx="1099006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110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611560" y="2848742"/>
            <a:ext cx="672314" cy="220218"/>
            <a:chOff x="611560" y="2558058"/>
            <a:chExt cx="672314" cy="440436"/>
          </a:xfrm>
        </p:grpSpPr>
        <p:cxnSp>
          <p:nvCxnSpPr>
            <p:cNvPr id="40" name="直線接點 39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995842" y="2559600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>
              <a:off x="611560" y="2779047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>
              <a:off x="995842" y="2779200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群組 43"/>
          <p:cNvGrpSpPr/>
          <p:nvPr/>
        </p:nvGrpSpPr>
        <p:grpSpPr>
          <a:xfrm>
            <a:off x="5076056" y="2803788"/>
            <a:ext cx="672314" cy="220218"/>
            <a:chOff x="611560" y="2558058"/>
            <a:chExt cx="672314" cy="440436"/>
          </a:xfrm>
        </p:grpSpPr>
        <p:cxnSp>
          <p:nvCxnSpPr>
            <p:cNvPr id="45" name="直線接點 44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995842" y="2559600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>
              <a:off x="611560" y="2779047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>
              <a:off x="995842" y="2779200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5633234" y="2852936"/>
                <a:ext cx="1171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→0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234" y="2852936"/>
                <a:ext cx="117101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6299649" y="2087744"/>
                <a:ext cx="1200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649" y="2087744"/>
                <a:ext cx="1200061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物件 1"/>
          <p:cNvGraphicFramePr>
            <a:graphicFrameLocks noChangeAspect="1"/>
          </p:cNvGraphicFramePr>
          <p:nvPr/>
        </p:nvGraphicFramePr>
        <p:xfrm>
          <a:off x="971550" y="5178573"/>
          <a:ext cx="68453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0" name="方程式" r:id="rId20" imgW="2527300" imgH="482600" progId="Equation.3">
                  <p:embed/>
                </p:oleObj>
              </mc:Choice>
              <mc:Fallback>
                <p:oleObj name="方程式" r:id="rId20" imgW="2527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78573"/>
                        <a:ext cx="68453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7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00"/>
              </a:spcBef>
              <a:spcAft>
                <a:spcPts val="300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&lt;B&gt; Fourier Series for Discrete-time 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5539" name="群組 14"/>
          <p:cNvGrpSpPr>
            <a:grpSpLocks/>
          </p:cNvGrpSpPr>
          <p:nvPr/>
        </p:nvGrpSpPr>
        <p:grpSpPr bwMode="auto">
          <a:xfrm>
            <a:off x="635000" y="946150"/>
            <a:ext cx="8339138" cy="1871663"/>
            <a:chOff x="634997" y="946437"/>
            <a:chExt cx="8339364" cy="1871662"/>
          </a:xfrm>
        </p:grpSpPr>
        <p:graphicFrame>
          <p:nvGraphicFramePr>
            <p:cNvPr id="65550" name="物件 2"/>
            <p:cNvGraphicFramePr>
              <a:graphicFrameLocks noChangeAspect="1"/>
            </p:cNvGraphicFramePr>
            <p:nvPr/>
          </p:nvGraphicFramePr>
          <p:xfrm>
            <a:off x="634997" y="946437"/>
            <a:ext cx="5264293" cy="187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112" name="方程式" r:id="rId4" imgW="2108200" imgH="812800" progId="Equation.3">
                    <p:embed/>
                  </p:oleObj>
                </mc:Choice>
                <mc:Fallback>
                  <p:oleObj name="方程式" r:id="rId4" imgW="2108200" imgH="8128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997" y="946437"/>
                          <a:ext cx="5264293" cy="187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51" name="文字方塊 3"/>
            <p:cNvSpPr txBox="1">
              <a:spLocks noChangeArrowheads="1"/>
            </p:cNvSpPr>
            <p:nvPr/>
          </p:nvSpPr>
          <p:spPr bwMode="auto">
            <a:xfrm>
              <a:off x="6199242" y="1014574"/>
              <a:ext cx="277511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(3.94)</a:t>
              </a: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(3.95)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540" name="群組 17"/>
          <p:cNvGrpSpPr>
            <a:grpSpLocks/>
          </p:cNvGrpSpPr>
          <p:nvPr/>
        </p:nvGrpSpPr>
        <p:grpSpPr bwMode="auto">
          <a:xfrm>
            <a:off x="0" y="3125788"/>
            <a:ext cx="9144000" cy="1816100"/>
            <a:chOff x="0" y="3125286"/>
            <a:chExt cx="9144000" cy="1815882"/>
          </a:xfrm>
        </p:grpSpPr>
        <p:sp>
          <p:nvSpPr>
            <p:cNvPr id="5" name="矩形 4"/>
            <p:cNvSpPr/>
            <p:nvPr/>
          </p:nvSpPr>
          <p:spPr>
            <a:xfrm>
              <a:off x="0" y="3125286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] : discrete-time				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Arial"/>
                  <a:cs typeface="Arial"/>
                </a:rPr>
                <a:t>= 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altLang="zh-TW" sz="2400" i="1" baseline="-25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: discrete in					periodic in</a:t>
              </a:r>
            </a:p>
            <a:p>
              <a:pPr marL="1296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 / </a:t>
              </a:r>
              <a:r>
                <a:rPr kumimoji="0" lang="en-US" altLang="zh-TW" sz="2400" i="1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N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)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65547" name="Group 46"/>
            <p:cNvGrpSpPr>
              <a:grpSpLocks/>
            </p:cNvGrpSpPr>
            <p:nvPr/>
          </p:nvGrpSpPr>
          <p:grpSpPr bwMode="auto">
            <a:xfrm>
              <a:off x="3851920" y="3450017"/>
              <a:ext cx="2340000" cy="900000"/>
              <a:chOff x="5567" y="8087"/>
              <a:chExt cx="2160" cy="900"/>
            </a:xfrm>
          </p:grpSpPr>
          <p:sp>
            <p:nvSpPr>
              <p:cNvPr id="65548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549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5541" name="群組 15"/>
          <p:cNvGrpSpPr>
            <a:grpSpLocks/>
          </p:cNvGrpSpPr>
          <p:nvPr/>
        </p:nvGrpSpPr>
        <p:grpSpPr bwMode="auto">
          <a:xfrm>
            <a:off x="0" y="5176838"/>
            <a:ext cx="9144000" cy="1565275"/>
            <a:chOff x="0" y="5176093"/>
            <a:chExt cx="9144000" cy="1565275"/>
          </a:xfrm>
        </p:grpSpPr>
        <p:sp>
          <p:nvSpPr>
            <p:cNvPr id="65542" name="矩形 8"/>
            <p:cNvSpPr>
              <a:spLocks noChangeArrowheads="1"/>
            </p:cNvSpPr>
            <p:nvPr/>
          </p:nvSpPr>
          <p:spPr bwMode="auto">
            <a:xfrm>
              <a:off x="0" y="5245328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719138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buSzPct val="70000"/>
              </a:pPr>
              <a:r>
                <a:rPr kumimoji="0" lang="en-US" altLang="zh-TW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Duality&lt;B&gt; : </a:t>
              </a:r>
              <a:endPara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543" name="群組 12"/>
            <p:cNvGrpSpPr>
              <a:grpSpLocks/>
            </p:cNvGrpSpPr>
            <p:nvPr/>
          </p:nvGrpSpPr>
          <p:grpSpPr bwMode="auto">
            <a:xfrm>
              <a:off x="2544759" y="5176093"/>
              <a:ext cx="4656137" cy="1565275"/>
              <a:chOff x="2773363" y="4960069"/>
              <a:chExt cx="4656137" cy="1565275"/>
            </a:xfrm>
          </p:grpSpPr>
          <p:graphicFrame>
            <p:nvGraphicFramePr>
              <p:cNvPr id="65544" name="物件 10"/>
              <p:cNvGraphicFramePr>
                <a:graphicFrameLocks noChangeAspect="1"/>
              </p:cNvGraphicFramePr>
              <p:nvPr/>
            </p:nvGraphicFramePr>
            <p:xfrm>
              <a:off x="2773363" y="4960069"/>
              <a:ext cx="4656137" cy="1565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113" name="方程式" r:id="rId6" imgW="2019300" imgH="736600" progId="Equation.3">
                      <p:embed/>
                    </p:oleObj>
                  </mc:Choice>
                  <mc:Fallback>
                    <p:oleObj name="方程式" r:id="rId6" imgW="2019300" imgH="736600" progId="Equation.3">
                      <p:embed/>
                      <p:pic>
                        <p:nvPicPr>
                          <p:cNvPr id="0" name="物件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3363" y="4960069"/>
                            <a:ext cx="4656137" cy="1565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545" name="向右箭號 11"/>
              <p:cNvSpPr>
                <a:spLocks noChangeArrowheads="1"/>
              </p:cNvSpPr>
              <p:nvPr/>
            </p:nvSpPr>
            <p:spPr bwMode="auto">
              <a:xfrm>
                <a:off x="4716016" y="5107218"/>
                <a:ext cx="432000" cy="360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marL="4572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</a:pPr>
                <a:endParaRPr kumimoji="0" lang="zh-TW" altLang="en-US" sz="35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5888"/>
            <a:ext cx="5616575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2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Case &lt;B&gt; Duality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74440"/>
            <a:ext cx="7315200" cy="3136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87077" y="1412776"/>
                <a:ext cx="1412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]: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77" y="1412776"/>
                <a:ext cx="1412715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7328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39752" y="1916832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16832"/>
                <a:ext cx="48712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36723" y="2306489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723" y="2306489"/>
                <a:ext cx="44307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671453" y="1455167"/>
                <a:ext cx="1412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453" y="1455167"/>
                <a:ext cx="1412715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012160" y="1916832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16832"/>
                <a:ext cx="487121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690220" y="2220104"/>
                <a:ext cx="11313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𝑊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20" y="2220104"/>
                <a:ext cx="113133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491880" y="266652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66529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740352" y="270892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708920"/>
                <a:ext cx="325804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5660" r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491880" y="446672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466729"/>
                <a:ext cx="325804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149602" y="3674641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02" y="3674641"/>
                <a:ext cx="487121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25039" y="3818657"/>
                <a:ext cx="4871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039" y="3818657"/>
                <a:ext cx="487121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805543" y="2932761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43" y="2932761"/>
                <a:ext cx="325804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3704" r="-12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53275" y="3645024"/>
                <a:ext cx="7063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5" y="3645024"/>
                <a:ext cx="706357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7759" r="-13793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3708000" y="1916832"/>
            <a:ext cx="900000" cy="461665"/>
            <a:chOff x="4211960" y="4911551"/>
            <a:chExt cx="900000" cy="46166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3704" r="-987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群組 23"/>
          <p:cNvGrpSpPr/>
          <p:nvPr/>
        </p:nvGrpSpPr>
        <p:grpSpPr>
          <a:xfrm>
            <a:off x="3708000" y="3933458"/>
            <a:ext cx="900000" cy="461665"/>
            <a:chOff x="4211960" y="4911551"/>
            <a:chExt cx="900000" cy="461665"/>
          </a:xfrm>
        </p:grpSpPr>
        <p:cxnSp>
          <p:nvCxnSpPr>
            <p:cNvPr id="25" name="直線單箭頭接點 2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3704" r="-987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64682" y="3212976"/>
                <a:ext cx="1099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82" y="3212976"/>
                <a:ext cx="1099006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580112" y="3314601"/>
                <a:ext cx="1296144" cy="54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14601"/>
                <a:ext cx="1296144" cy="54354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726620" y="3761889"/>
                <a:ext cx="941724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[−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620" y="3761889"/>
                <a:ext cx="941724" cy="52386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607712" y="4459972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712" y="4459972"/>
                <a:ext cx="325804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5660" r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475261"/>
              </p:ext>
            </p:extLst>
          </p:nvPr>
        </p:nvGraphicFramePr>
        <p:xfrm>
          <a:off x="2544759" y="5085184"/>
          <a:ext cx="4656137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97" name="方程式" r:id="rId24" imgW="2019300" imgH="736600" progId="Equation.3">
                  <p:embed/>
                </p:oleObj>
              </mc:Choice>
              <mc:Fallback>
                <p:oleObj name="方程式" r:id="rId24" imgW="201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59" y="5085184"/>
                        <a:ext cx="4656137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2400"/>
              </a:spcBef>
              <a:spcAft>
                <a:spcPts val="300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&lt;C&gt; Fourier Series for Continuous-time 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7587" name="群組 32"/>
          <p:cNvGrpSpPr>
            <a:grpSpLocks/>
          </p:cNvGrpSpPr>
          <p:nvPr/>
        </p:nvGrpSpPr>
        <p:grpSpPr bwMode="auto">
          <a:xfrm>
            <a:off x="714375" y="958850"/>
            <a:ext cx="8259763" cy="1989138"/>
            <a:chOff x="714372" y="959420"/>
            <a:chExt cx="8259989" cy="1989139"/>
          </a:xfrm>
        </p:grpSpPr>
        <p:graphicFrame>
          <p:nvGraphicFramePr>
            <p:cNvPr id="67596" name="物件 16"/>
            <p:cNvGraphicFramePr>
              <a:graphicFrameLocks noChangeAspect="1"/>
            </p:cNvGraphicFramePr>
            <p:nvPr/>
          </p:nvGraphicFramePr>
          <p:xfrm>
            <a:off x="714372" y="959420"/>
            <a:ext cx="5105540" cy="1989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58" name="方程式" r:id="rId4" imgW="2044700" imgH="863600" progId="Equation.3">
                    <p:embed/>
                  </p:oleObj>
                </mc:Choice>
                <mc:Fallback>
                  <p:oleObj name="方程式" r:id="rId4" imgW="2044700" imgH="863600" progId="Equation.3">
                    <p:embed/>
                    <p:pic>
                      <p:nvPicPr>
                        <p:cNvPr id="0" name="物件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2" y="959420"/>
                          <a:ext cx="5105540" cy="1989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597" name="文字方塊 17"/>
            <p:cNvSpPr txBox="1">
              <a:spLocks noChangeArrowheads="1"/>
            </p:cNvSpPr>
            <p:nvPr/>
          </p:nvSpPr>
          <p:spPr bwMode="auto">
            <a:xfrm>
              <a:off x="6199242" y="1119633"/>
              <a:ext cx="277511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(3.38)</a:t>
              </a:r>
            </a:p>
            <a:p>
              <a:pPr eaLnBrk="1" hangingPunct="1"/>
              <a:endParaRPr kumimoji="0" lang="en-US" altLang="zh-TW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(3.39)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588" name="群組 18"/>
          <p:cNvGrpSpPr>
            <a:grpSpLocks/>
          </p:cNvGrpSpPr>
          <p:nvPr/>
        </p:nvGrpSpPr>
        <p:grpSpPr bwMode="auto">
          <a:xfrm>
            <a:off x="0" y="3197225"/>
            <a:ext cx="9144000" cy="1816100"/>
            <a:chOff x="0" y="3125286"/>
            <a:chExt cx="9144000" cy="1815882"/>
          </a:xfrm>
        </p:grpSpPr>
        <p:sp>
          <p:nvSpPr>
            <p:cNvPr id="20" name="矩形 19"/>
            <p:cNvSpPr/>
            <p:nvPr/>
          </p:nvSpPr>
          <p:spPr>
            <a:xfrm>
              <a:off x="0" y="3125286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continuous-time				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 0)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en-US" altLang="zh-TW" sz="2400" i="1" baseline="-25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: discrete in					aperiodic in</a:t>
              </a:r>
            </a:p>
            <a:p>
              <a:pPr marL="1296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 / </a:t>
              </a:r>
              <a:r>
                <a:rPr kumimoji="0" lang="en-US" altLang="zh-TW" sz="2400" i="1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T</a:t>
              </a:r>
              <a:r>
                <a:rPr kumimoji="0" lang="en-US" altLang="zh-TW" sz="2400" dirty="0">
                  <a:latin typeface="Times New Roman" pitchFamily="18" charset="0"/>
                  <a:ea typeface="+mn-ea"/>
                  <a:cs typeface="Times New Roman" pitchFamily="18" charset="0"/>
                  <a:sym typeface="Symbol"/>
                </a:rPr>
                <a:t>)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 ∞)</a:t>
              </a:r>
            </a:p>
          </p:txBody>
        </p:sp>
        <p:grpSp>
          <p:nvGrpSpPr>
            <p:cNvPr id="67593" name="Group 46"/>
            <p:cNvGrpSpPr>
              <a:grpSpLocks/>
            </p:cNvGrpSpPr>
            <p:nvPr/>
          </p:nvGrpSpPr>
          <p:grpSpPr bwMode="auto">
            <a:xfrm>
              <a:off x="3851920" y="3450017"/>
              <a:ext cx="2340000" cy="900000"/>
              <a:chOff x="5567" y="8087"/>
              <a:chExt cx="2160" cy="900"/>
            </a:xfrm>
          </p:grpSpPr>
          <p:sp>
            <p:nvSpPr>
              <p:cNvPr id="67594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595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7589" name="群組 29"/>
          <p:cNvGrpSpPr>
            <a:grpSpLocks/>
          </p:cNvGrpSpPr>
          <p:nvPr/>
        </p:nvGrpSpPr>
        <p:grpSpPr bwMode="auto">
          <a:xfrm>
            <a:off x="855663" y="5410200"/>
            <a:ext cx="4508500" cy="539750"/>
            <a:chOff x="2595754" y="5193506"/>
            <a:chExt cx="4508500" cy="539750"/>
          </a:xfrm>
        </p:grpSpPr>
        <p:graphicFrame>
          <p:nvGraphicFramePr>
            <p:cNvPr id="67590" name="物件 26"/>
            <p:cNvGraphicFramePr>
              <a:graphicFrameLocks noChangeAspect="1"/>
            </p:cNvGraphicFramePr>
            <p:nvPr/>
          </p:nvGraphicFramePr>
          <p:xfrm>
            <a:off x="2595754" y="5193506"/>
            <a:ext cx="4508500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59" name="方程式" r:id="rId6" imgW="1954951" imgH="253890" progId="Equation.3">
                    <p:embed/>
                  </p:oleObj>
                </mc:Choice>
                <mc:Fallback>
                  <p:oleObj name="方程式" r:id="rId6" imgW="1954951" imgH="253890" progId="Equation.3">
                    <p:embed/>
                    <p:pic>
                      <p:nvPicPr>
                        <p:cNvPr id="0" name="物件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5754" y="5193506"/>
                          <a:ext cx="4508500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591" name="向右箭號 27"/>
            <p:cNvSpPr>
              <a:spLocks noChangeArrowheads="1"/>
            </p:cNvSpPr>
            <p:nvPr/>
          </p:nvSpPr>
          <p:spPr bwMode="auto">
            <a:xfrm>
              <a:off x="4487412" y="5323242"/>
              <a:ext cx="432000" cy="32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2"/>
          <p:cNvSpPr>
            <a:spLocks noChangeArrowheads="1"/>
          </p:cNvSpPr>
          <p:nvPr/>
        </p:nvSpPr>
        <p:spPr bwMode="auto">
          <a:xfrm>
            <a:off x="0" y="809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Case &lt;C&gt; &lt;D&gt; Duality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5888"/>
            <a:ext cx="7077456" cy="34472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1249" y="1196752"/>
            <a:ext cx="806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u="sng" dirty="0">
                <a:solidFill>
                  <a:srgbClr val="000000"/>
                </a:solidFill>
                <a:latin typeface="Times New Roman" pitchFamily="18" charset="0"/>
              </a:rPr>
              <a:t>&lt;C</a:t>
            </a:r>
            <a:r>
              <a:rPr lang="en-US" altLang="zh-TW" sz="2600" b="1" u="sng" dirty="0" smtClean="0">
                <a:solidFill>
                  <a:srgbClr val="000000"/>
                </a:solidFill>
                <a:latin typeface="Times New Roman" pitchFamily="18" charset="0"/>
              </a:rPr>
              <a:t>&gt;</a:t>
            </a:r>
            <a:endParaRPr lang="zh-TW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61705" y="3438096"/>
            <a:ext cx="806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u="sng" dirty="0" smtClean="0">
                <a:solidFill>
                  <a:srgbClr val="000000"/>
                </a:solidFill>
                <a:latin typeface="Times New Roman" pitchFamily="18" charset="0"/>
              </a:rPr>
              <a:t>&lt;</a:t>
            </a:r>
            <a:r>
              <a:rPr lang="en-US" altLang="zh-TW" sz="2600" b="1" u="sng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altLang="zh-TW" sz="2600" b="1" u="sng" dirty="0" smtClean="0">
                <a:solidFill>
                  <a:srgbClr val="000000"/>
                </a:solidFill>
                <a:latin typeface="Times New Roman" pitchFamily="18" charset="0"/>
              </a:rPr>
              <a:t>&gt;</a:t>
            </a:r>
            <a:endParaRPr lang="zh-TW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216408" y="1625372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08" y="1625372"/>
                <a:ext cx="42332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98139" y="1948091"/>
                <a:ext cx="4233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39" y="1948091"/>
                <a:ext cx="423321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1520" y="1700808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):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1224136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1094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52000" y="2276872"/>
                <a:ext cx="7413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276872"/>
                <a:ext cx="741357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820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3960032" y="1772816"/>
            <a:ext cx="900000" cy="461665"/>
            <a:chOff x="4211960" y="4911551"/>
            <a:chExt cx="900000" cy="461665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659" r="-85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/>
          <p:cNvGrpSpPr/>
          <p:nvPr/>
        </p:nvGrpSpPr>
        <p:grpSpPr>
          <a:xfrm>
            <a:off x="3960032" y="3789442"/>
            <a:ext cx="900000" cy="461665"/>
            <a:chOff x="4211960" y="4911551"/>
            <a:chExt cx="900000" cy="461665"/>
          </a:xfrm>
        </p:grpSpPr>
        <p:cxnSp>
          <p:nvCxnSpPr>
            <p:cNvPr id="15" name="直線單箭頭接點 1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498875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635896" y="4119463"/>
                <a:ext cx="3258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119463"/>
                <a:ext cx="325804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636000" y="2276872"/>
                <a:ext cx="3662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00" y="2276872"/>
                <a:ext cx="36625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971600" y="2895327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200" dirty="0" smtClean="0">
                    <a:solidFill>
                      <a:srgbClr val="002060"/>
                    </a:solidFill>
                  </a:rPr>
                  <a:t>0</a:t>
                </a:r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95327"/>
                <a:ext cx="1099006" cy="430887"/>
              </a:xfrm>
              <a:prstGeom prst="rect">
                <a:avLst/>
              </a:prstGeom>
              <a:blipFill rotWithShape="1">
                <a:blip r:embed="rId13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723674" y="3573016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74" y="3573016"/>
                <a:ext cx="1099006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51520" y="3862209"/>
                <a:ext cx="1224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]: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62209"/>
                <a:ext cx="1224136" cy="430887"/>
              </a:xfrm>
              <a:prstGeom prst="rect">
                <a:avLst/>
              </a:prstGeom>
              <a:blipFill rotWithShape="1">
                <a:blip r:embed="rId15"/>
                <a:stretch>
                  <a:fillRect r="-1343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52000" y="4191769"/>
                <a:ext cx="7922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4191769"/>
                <a:ext cx="792204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76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187624" y="4695527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695527"/>
                <a:ext cx="1099006" cy="43088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959485" y="1558800"/>
                <a:ext cx="12686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485" y="1558800"/>
                <a:ext cx="1268699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481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228184" y="1600048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600048"/>
                <a:ext cx="1099006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524328" y="1840815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[−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840815"/>
                <a:ext cx="1008112" cy="461665"/>
              </a:xfrm>
              <a:prstGeom prst="rect">
                <a:avLst/>
              </a:prstGeom>
              <a:blipFill rotWithShape="1">
                <a:blip r:embed="rId20"/>
                <a:stretch>
                  <a:fillRect l="-1205" r="-180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547188" y="2254012"/>
                <a:ext cx="4125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188" y="2254012"/>
                <a:ext cx="412549" cy="43088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524328" y="4077072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4077072"/>
                <a:ext cx="432048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261407" y="3604954"/>
                <a:ext cx="57708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07" y="3604954"/>
                <a:ext cx="577081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960800" y="2813445"/>
                <a:ext cx="1296144" cy="48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800" y="2813445"/>
                <a:ext cx="1296144" cy="488019"/>
              </a:xfrm>
              <a:prstGeom prst="rect">
                <a:avLst/>
              </a:prstGeom>
              <a:blipFill rotWithShape="1">
                <a:blip r:embed="rId24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057170" y="4797152"/>
                <a:ext cx="10990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200" dirty="0" smtClean="0">
                    <a:solidFill>
                      <a:srgbClr val="002060"/>
                    </a:solidFill>
                  </a:rPr>
                  <a:t>0</a:t>
                </a:r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170" y="4797152"/>
                <a:ext cx="1099006" cy="430887"/>
              </a:xfrm>
              <a:prstGeom prst="rect">
                <a:avLst/>
              </a:prstGeom>
              <a:blipFill rotWithShape="1">
                <a:blip r:embed="rId25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308304" y="3140968"/>
                <a:ext cx="1728192" cy="47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: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140968"/>
                <a:ext cx="1728192" cy="474489"/>
              </a:xfrm>
              <a:prstGeom prst="rect">
                <a:avLst/>
              </a:prstGeom>
              <a:blipFill rotWithShape="1">
                <a:blip r:embed="rId26"/>
                <a:stretch>
                  <a:fillRect l="-353" r="-3534"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7524000" y="3631376"/>
                <a:ext cx="1008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00" y="3631376"/>
                <a:ext cx="1008440" cy="461665"/>
              </a:xfrm>
              <a:prstGeom prst="rect">
                <a:avLst/>
              </a:prstGeom>
              <a:blipFill>
                <a:blip r:embed="rId27"/>
                <a:stretch>
                  <a:fillRect r="-10843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5978252" y="2428873"/>
            <a:ext cx="780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0 1 2 3</a:t>
            </a:r>
            <a:endParaRPr lang="zh-TW" altLang="en-US" sz="1600" dirty="0"/>
          </a:p>
        </p:txBody>
      </p:sp>
      <p:sp>
        <p:nvSpPr>
          <p:cNvPr id="32" name="矩形 31"/>
          <p:cNvSpPr/>
          <p:nvPr/>
        </p:nvSpPr>
        <p:spPr>
          <a:xfrm>
            <a:off x="873553" y="5085107"/>
            <a:ext cx="1351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&lt;C&gt;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&lt;D&gt;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  </a:t>
            </a:r>
            <a:endParaRPr kumimoji="0" lang="en-US" altLang="zh-TW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54826"/>
              </p:ext>
            </p:extLst>
          </p:nvPr>
        </p:nvGraphicFramePr>
        <p:xfrm>
          <a:off x="2077432" y="5149080"/>
          <a:ext cx="59594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0" name="方程式" r:id="rId28" imgW="2527300" imgH="749300" progId="Equation.3">
                  <p:embed/>
                </p:oleObj>
              </mc:Choice>
              <mc:Fallback>
                <p:oleObj name="方程式" r:id="rId28" imgW="25273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432" y="5149080"/>
                        <a:ext cx="5959475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向右箭號 6"/>
          <p:cNvSpPr>
            <a:spLocks noChangeArrowheads="1"/>
          </p:cNvSpPr>
          <p:nvPr/>
        </p:nvSpPr>
        <p:spPr bwMode="auto">
          <a:xfrm>
            <a:off x="5003951" y="5244499"/>
            <a:ext cx="432000" cy="3599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kumimoji="0" lang="zh-TW" altLang="en-US" sz="35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向右箭號 7"/>
          <p:cNvSpPr>
            <a:spLocks noChangeArrowheads="1"/>
          </p:cNvSpPr>
          <p:nvPr/>
        </p:nvSpPr>
        <p:spPr bwMode="auto">
          <a:xfrm>
            <a:off x="5004096" y="5805319"/>
            <a:ext cx="432000" cy="3599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kumimoji="0" lang="zh-TW" altLang="en-US" sz="35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7338"/>
            <a:ext cx="9144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&lt;D&gt; Discrete-time Fourier Transform for Discrete-time   </a:t>
            </a:r>
          </a:p>
          <a:p>
            <a:pPr marL="738000" fontAlgn="auto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  <a:defRPr/>
            </a:pPr>
            <a:r>
              <a:rPr kumimoji="0" lang="en-US" altLang="zh-TW" sz="2800" kern="100" spc="-30" dirty="0">
                <a:latin typeface="Times New Roman"/>
                <a:ea typeface="+mn-ea"/>
              </a:rPr>
              <a:t>Aperiodic Signals</a:t>
            </a:r>
            <a:endParaRPr kumimoji="0" lang="zh-TW" altLang="zh-TW" sz="2800" kern="100" dirty="0">
              <a:latin typeface="Times New Roman"/>
              <a:ea typeface="+mn-ea"/>
            </a:endParaRPr>
          </a:p>
        </p:txBody>
      </p:sp>
      <p:grpSp>
        <p:nvGrpSpPr>
          <p:cNvPr id="69635" name="群組 10"/>
          <p:cNvGrpSpPr>
            <a:grpSpLocks/>
          </p:cNvGrpSpPr>
          <p:nvPr/>
        </p:nvGrpSpPr>
        <p:grpSpPr bwMode="auto">
          <a:xfrm>
            <a:off x="684213" y="1420813"/>
            <a:ext cx="7559675" cy="1990725"/>
            <a:chOff x="684205" y="1276350"/>
            <a:chExt cx="7560203" cy="1990726"/>
          </a:xfrm>
        </p:grpSpPr>
        <p:graphicFrame>
          <p:nvGraphicFramePr>
            <p:cNvPr id="69641" name="物件 3"/>
            <p:cNvGraphicFramePr>
              <a:graphicFrameLocks noChangeAspect="1"/>
            </p:cNvGraphicFramePr>
            <p:nvPr/>
          </p:nvGraphicFramePr>
          <p:xfrm>
            <a:off x="684205" y="1276350"/>
            <a:ext cx="4313538" cy="1990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068" name="方程式" r:id="rId4" imgW="1726451" imgH="863225" progId="Equation.3">
                    <p:embed/>
                  </p:oleObj>
                </mc:Choice>
                <mc:Fallback>
                  <p:oleObj name="方程式" r:id="rId4" imgW="1726451" imgH="863225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05" y="1276350"/>
                          <a:ext cx="4313538" cy="1990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42" name="文字方塊 4"/>
            <p:cNvSpPr txBox="1">
              <a:spLocks noChangeArrowheads="1"/>
            </p:cNvSpPr>
            <p:nvPr/>
          </p:nvSpPr>
          <p:spPr bwMode="auto">
            <a:xfrm>
              <a:off x="5623178" y="1484784"/>
              <a:ext cx="2621230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(Synthesis)	(5.8)</a:t>
              </a:r>
            </a:p>
            <a:p>
              <a:pPr eaLnBrk="1" hangingPunct="1"/>
              <a:endParaRPr kumimoji="0" lang="en-US" altLang="zh-TW" sz="23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3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(Analysis)	(5.9)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636" name="群組 11"/>
          <p:cNvGrpSpPr>
            <a:grpSpLocks/>
          </p:cNvGrpSpPr>
          <p:nvPr/>
        </p:nvGrpSpPr>
        <p:grpSpPr bwMode="auto">
          <a:xfrm>
            <a:off x="0" y="3702050"/>
            <a:ext cx="9144000" cy="1814513"/>
            <a:chOff x="0" y="3341310"/>
            <a:chExt cx="9144000" cy="1815882"/>
          </a:xfrm>
        </p:grpSpPr>
        <p:sp>
          <p:nvSpPr>
            <p:cNvPr id="7" name="矩形 6"/>
            <p:cNvSpPr/>
            <p:nvPr/>
          </p:nvSpPr>
          <p:spPr>
            <a:xfrm>
              <a:off x="0" y="3341310"/>
              <a:ext cx="9144000" cy="1815882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] : discrete-time				aperiodic in time</a:t>
              </a:r>
            </a:p>
            <a:p>
              <a:pPr marL="1494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(∆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1)						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→∞)</a:t>
              </a:r>
            </a:p>
            <a:p>
              <a:pPr marL="16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endParaRPr kumimoji="0" lang="en-US" altLang="zh-TW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20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zh-TW" sz="2400" i="1" baseline="30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l-GR" altLang="zh-TW" sz="2400" i="1" baseline="30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 : continuous in				periodic in</a:t>
              </a:r>
            </a:p>
            <a:p>
              <a:pPr marL="1728000" fontAlgn="auto">
                <a:spcBef>
                  <a:spcPts val="0"/>
                </a:spcBef>
                <a:spcAft>
                  <a:spcPts val="0"/>
                </a:spcAft>
                <a:buSzPct val="70000"/>
                <a:defRPr/>
              </a:pP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frequency(</a:t>
              </a:r>
              <a:r>
                <a:rPr kumimoji="0" lang="el-GR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altLang="zh-TW" sz="24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→0)			frequency(</a:t>
              </a:r>
              <a:r>
                <a:rPr kumimoji="0" lang="en-US" altLang="zh-TW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2</a:t>
              </a:r>
              <a:r>
                <a:rPr kumimoji="0" lang="en-US" altLang="zh-TW" sz="2400" i="1" dirty="0">
                  <a:latin typeface="+mn-lt"/>
                  <a:ea typeface="+mn-ea"/>
                  <a:sym typeface="Symbol"/>
                </a:rPr>
                <a:t></a:t>
              </a:r>
              <a:r>
                <a:rPr kumimoji="0" lang="en-US" altLang="zh-TW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69638" name="Group 46"/>
            <p:cNvGrpSpPr>
              <a:grpSpLocks/>
            </p:cNvGrpSpPr>
            <p:nvPr/>
          </p:nvGrpSpPr>
          <p:grpSpPr bwMode="auto">
            <a:xfrm>
              <a:off x="3924192" y="3666041"/>
              <a:ext cx="2340000" cy="1008000"/>
              <a:chOff x="5567" y="8087"/>
              <a:chExt cx="2160" cy="900"/>
            </a:xfrm>
          </p:grpSpPr>
          <p:sp>
            <p:nvSpPr>
              <p:cNvPr id="69639" name="Line 47"/>
              <p:cNvSpPr>
                <a:spLocks noChangeShapeType="1"/>
              </p:cNvSpPr>
              <p:nvPr/>
            </p:nvSpPr>
            <p:spPr bwMode="auto">
              <a:xfrm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40" name="Line 48"/>
              <p:cNvSpPr>
                <a:spLocks noChangeShapeType="1"/>
              </p:cNvSpPr>
              <p:nvPr/>
            </p:nvSpPr>
            <p:spPr bwMode="auto">
              <a:xfrm flipV="1">
                <a:off x="5567" y="8087"/>
                <a:ext cx="216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11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821450"/>
              </p:ext>
            </p:extLst>
          </p:nvPr>
        </p:nvGraphicFramePr>
        <p:xfrm>
          <a:off x="1835696" y="5882853"/>
          <a:ext cx="59594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69" name="方程式" r:id="rId6" imgW="2527200" imgH="228600" progId="Equation.3">
                  <p:embed/>
                </p:oleObj>
              </mc:Choice>
              <mc:Fallback>
                <p:oleObj name="方程式" r:id="rId6" imgW="252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882853"/>
                        <a:ext cx="59594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向右箭號 7"/>
          <p:cNvSpPr>
            <a:spLocks noChangeArrowheads="1"/>
          </p:cNvSpPr>
          <p:nvPr/>
        </p:nvSpPr>
        <p:spPr bwMode="auto">
          <a:xfrm>
            <a:off x="4715717" y="5966827"/>
            <a:ext cx="432000" cy="3599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kumimoji="0" lang="zh-TW" altLang="en-US" sz="35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2800"/>
            <a:ext cx="9144000" cy="11988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tabLst>
                <a:tab pos="647700" algn="l"/>
              </a:tabLst>
              <a:defRPr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Duality&lt;C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/ &lt;D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659" name="群組 19"/>
          <p:cNvGrpSpPr>
            <a:grpSpLocks/>
          </p:cNvGrpSpPr>
          <p:nvPr/>
        </p:nvGrpSpPr>
        <p:grpSpPr bwMode="auto">
          <a:xfrm>
            <a:off x="0" y="1000879"/>
            <a:ext cx="9144000" cy="1820948"/>
            <a:chOff x="0" y="1686624"/>
            <a:chExt cx="9144000" cy="1821036"/>
          </a:xfrm>
        </p:grpSpPr>
        <p:sp>
          <p:nvSpPr>
            <p:cNvPr id="70664" name="矩形 3"/>
            <p:cNvSpPr>
              <a:spLocks noChangeArrowheads="1"/>
            </p:cNvSpPr>
            <p:nvPr/>
          </p:nvSpPr>
          <p:spPr bwMode="auto">
            <a:xfrm>
              <a:off x="0" y="1686624"/>
              <a:ext cx="9144000" cy="182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898525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50000"/>
                </a:lnSpc>
                <a:buSzPct val="70000"/>
              </a:pPr>
              <a:r>
                <a:rPr kumimoji="0" lang="en-US" altLang="zh-TW" sz="2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kumimoji="0" lang="en-US" altLang="zh-TW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&lt;C&gt;</a:t>
              </a:r>
            </a:p>
            <a:p>
              <a:pPr eaLnBrk="1" hangingPunct="1">
                <a:lnSpc>
                  <a:spcPct val="150000"/>
                </a:lnSpc>
                <a:buSzPct val="70000"/>
              </a:pPr>
              <a:r>
                <a:rPr kumimoji="0" lang="en-US" altLang="zh-TW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For &lt;D&gt;</a:t>
              </a:r>
            </a:p>
            <a:p>
              <a:pPr eaLnBrk="1" hangingPunct="1">
                <a:lnSpc>
                  <a:spcPct val="150000"/>
                </a:lnSpc>
                <a:buSzPct val="70000"/>
              </a:pPr>
              <a:r>
                <a:rPr kumimoji="0" lang="en-US" altLang="zh-TW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Duality  </a:t>
              </a:r>
              <a:endPara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0665" name="物件 5"/>
            <p:cNvGraphicFramePr>
              <a:graphicFrameLocks noChangeAspect="1"/>
            </p:cNvGraphicFramePr>
            <p:nvPr/>
          </p:nvGraphicFramePr>
          <p:xfrm>
            <a:off x="2123728" y="1793834"/>
            <a:ext cx="5959475" cy="1630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32" name="方程式" r:id="rId4" imgW="2527300" imgH="749300" progId="Equation.3">
                    <p:embed/>
                  </p:oleObj>
                </mc:Choice>
                <mc:Fallback>
                  <p:oleObj name="方程式" r:id="rId4" imgW="2527300" imgH="74930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728" y="1793834"/>
                          <a:ext cx="5959475" cy="1630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6" name="向右箭號 6"/>
            <p:cNvSpPr>
              <a:spLocks noChangeArrowheads="1"/>
            </p:cNvSpPr>
            <p:nvPr/>
          </p:nvSpPr>
          <p:spPr bwMode="auto">
            <a:xfrm>
              <a:off x="5003951" y="1882506"/>
              <a:ext cx="432000" cy="3600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26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667" name="向右箭號 7"/>
            <p:cNvSpPr>
              <a:spLocks noChangeArrowheads="1"/>
            </p:cNvSpPr>
            <p:nvPr/>
          </p:nvSpPr>
          <p:spPr bwMode="auto">
            <a:xfrm>
              <a:off x="5004096" y="2443351"/>
              <a:ext cx="432000" cy="3600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26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660" name="文字方塊 8"/>
          <p:cNvSpPr txBox="1">
            <a:spLocks noChangeArrowheads="1"/>
          </p:cNvSpPr>
          <p:nvPr/>
        </p:nvSpPr>
        <p:spPr bwMode="auto">
          <a:xfrm>
            <a:off x="0" y="2814662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13716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ts val="600"/>
              </a:spcBef>
              <a:buSzPct val="10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taking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z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as a periodic signal in time with period 2</a:t>
            </a:r>
            <a:r>
              <a:rPr kumimoji="0" lang="en-US" altLang="zh-TW" sz="2600" i="1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, </a:t>
            </a:r>
            <a:r>
              <a:rPr kumimoji="0" lang="en-US" altLang="zh-TW" sz="26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substituting into (3.38), 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ω</a:t>
            </a:r>
            <a:r>
              <a:rPr kumimoji="0" lang="en-US" altLang="zh-TW" sz="2600" baseline="-25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altLang="zh-TW" sz="26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 = 1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4484712"/>
            <a:ext cx="9144000" cy="15327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68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which is of exactly the same form of (5.9) except for a sign change, (3.39) indicates how the coefficients </a:t>
            </a:r>
            <a:r>
              <a:rPr kumimoji="0" lang="en-US" altLang="zh-TW" sz="26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6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k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 are obtained, which is of exactly the same form of (5.8) except for a sign change, etc.</a:t>
            </a:r>
            <a:endParaRPr kumimoji="0" lang="en-US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70662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31735"/>
              </p:ext>
            </p:extLst>
          </p:nvPr>
        </p:nvGraphicFramePr>
        <p:xfrm>
          <a:off x="1476375" y="3589362"/>
          <a:ext cx="21209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33" name="方程式" r:id="rId6" imgW="939392" imgH="431613" progId="Equation.3">
                  <p:embed/>
                </p:oleObj>
              </mc:Choice>
              <mc:Fallback>
                <p:oleObj name="方程式" r:id="rId6" imgW="939392" imgH="431613" progId="Equation.3">
                  <p:embed/>
                  <p:pic>
                    <p:nvPicPr>
                      <p:cNvPr id="0" name="物件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589362"/>
                        <a:ext cx="21209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矩形 21"/>
          <p:cNvSpPr>
            <a:spLocks noChangeArrowheads="1"/>
          </p:cNvSpPr>
          <p:nvPr/>
        </p:nvSpPr>
        <p:spPr bwMode="auto">
          <a:xfrm>
            <a:off x="0" y="6008518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319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7891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463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035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160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See Table 5.3, p.396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4925" y="1362075"/>
            <a:ext cx="9055100" cy="3795713"/>
            <a:chOff x="34925" y="1362075"/>
            <a:chExt cx="9055100" cy="3795713"/>
          </a:xfrm>
        </p:grpSpPr>
        <p:pic>
          <p:nvPicPr>
            <p:cNvPr id="71682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1362075"/>
              <a:ext cx="9055100" cy="379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>
                  <a:spLocks/>
                </p:cNvSpPr>
                <p:nvPr/>
              </p:nvSpPr>
              <p:spPr>
                <a:xfrm>
                  <a:off x="7606072" y="2938100"/>
                  <a:ext cx="108000" cy="1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rIns="0" rtlCol="0" anchor="ctr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1000" b="1" i="1" smtClean="0"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𝒏</m:t>
                        </m:r>
                      </m:oMath>
                    </m:oMathPara>
                  </a14:m>
                  <a:endParaRPr lang="zh-TW" altLang="en-US" sz="1000" b="1" i="1" dirty="0">
                    <a:latin typeface="Times New Roman" pitchFamily="18" charset="0"/>
                    <a:ea typeface="新細明體" charset="-12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072" y="2938100"/>
                  <a:ext cx="108000" cy="108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5294" r="-11765" b="-222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1"/>
          <p:cNvSpPr>
            <a:spLocks noChangeArrowheads="1"/>
          </p:cNvSpPr>
          <p:nvPr/>
        </p:nvSpPr>
        <p:spPr bwMode="auto">
          <a:xfrm>
            <a:off x="0" y="2873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 Duality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0" y="1101725"/>
            <a:ext cx="9144000" cy="1370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Discrete in one domain with </a:t>
            </a:r>
            <a:r>
              <a:rPr kumimoji="0" lang="en-US" altLang="zh-TW" sz="2600" kern="100" dirty="0">
                <a:solidFill>
                  <a:srgbClr val="000000"/>
                </a:solidFill>
                <a:latin typeface="Arial"/>
                <a:ea typeface="標楷體"/>
                <a:cs typeface="Arial"/>
              </a:rPr>
              <a:t>∆</a:t>
            </a: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between two values</a:t>
            </a:r>
          </a:p>
          <a:p>
            <a:pPr marL="1386000" lvl="1" fontAlgn="auto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→ periodic in the other domain with period </a:t>
            </a:r>
          </a:p>
        </p:txBody>
      </p:sp>
      <p:grpSp>
        <p:nvGrpSpPr>
          <p:cNvPr id="72708" name="群組 7"/>
          <p:cNvGrpSpPr>
            <a:grpSpLocks/>
          </p:cNvGrpSpPr>
          <p:nvPr/>
        </p:nvGrpSpPr>
        <p:grpSpPr bwMode="auto">
          <a:xfrm>
            <a:off x="0" y="2863850"/>
            <a:ext cx="9144000" cy="1524000"/>
            <a:chOff x="0" y="2864549"/>
            <a:chExt cx="9144000" cy="1523656"/>
          </a:xfrm>
        </p:grpSpPr>
        <p:sp>
          <p:nvSpPr>
            <p:cNvPr id="4" name="文字方塊 3"/>
            <p:cNvSpPr txBox="1"/>
            <p:nvPr/>
          </p:nvSpPr>
          <p:spPr>
            <a:xfrm>
              <a:off x="0" y="2864549"/>
              <a:ext cx="9144000" cy="13697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lvl="1" indent="-457200" fontAlgn="auto">
                <a:spcBef>
                  <a:spcPts val="600"/>
                </a:spcBef>
                <a:spcAft>
                  <a:spcPts val="0"/>
                </a:spcAft>
                <a:buSzPct val="100000"/>
                <a:buFont typeface="Arial" pitchFamily="34" charset="0"/>
                <a:buChar char="–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Continuous in one domain (</a:t>
              </a:r>
              <a:r>
                <a:rPr kumimoji="0" lang="en-US" altLang="zh-TW" sz="2600" kern="100" dirty="0">
                  <a:solidFill>
                    <a:srgbClr val="000000"/>
                  </a:solidFill>
                  <a:latin typeface="Arial"/>
                  <a:ea typeface="標楷體"/>
                  <a:cs typeface="Arial"/>
                </a:rPr>
                <a:t>∆ → </a:t>
              </a: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0)</a:t>
              </a:r>
            </a:p>
            <a:p>
              <a:pPr marL="1386000" lvl="1" fontAlgn="auto">
                <a:lnSpc>
                  <a:spcPct val="20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Arial"/>
                  <a:ea typeface="標楷體"/>
                  <a:cs typeface="Arial"/>
                </a:rPr>
                <a:t>→ </a:t>
              </a:r>
              <a:r>
                <a:rPr kumimoji="0" lang="en-US" altLang="zh-TW" sz="2600" kern="100" dirty="0">
                  <a:latin typeface="Times New Roman"/>
                  <a:ea typeface="+mn-ea"/>
                </a:rPr>
                <a:t>aperiodic in the other domain </a:t>
              </a:r>
              <a:endParaRPr kumimoji="0"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endParaRPr>
            </a:p>
          </p:txBody>
        </p:sp>
        <p:graphicFrame>
          <p:nvGraphicFramePr>
            <p:cNvPr id="72713" name="物件 5"/>
            <p:cNvGraphicFramePr>
              <a:graphicFrameLocks noChangeAspect="1"/>
            </p:cNvGraphicFramePr>
            <p:nvPr/>
          </p:nvGraphicFramePr>
          <p:xfrm>
            <a:off x="5835977" y="3380142"/>
            <a:ext cx="1368425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94" name="方程式" r:id="rId4" imgW="571500" imgH="457200" progId="Equation.3">
                    <p:embed/>
                  </p:oleObj>
                </mc:Choice>
                <mc:Fallback>
                  <p:oleObj name="方程式" r:id="rId4" imgW="571500" imgH="45720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5977" y="3380142"/>
                          <a:ext cx="1368425" cy="1008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36854" y="1805583"/>
            <a:ext cx="721291" cy="61093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86611" y="3580436"/>
            <a:ext cx="721291" cy="97672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2711" name="文字方塊 5"/>
          <p:cNvSpPr txBox="1">
            <a:spLocks noChangeArrowheads="1"/>
          </p:cNvSpPr>
          <p:nvPr/>
        </p:nvSpPr>
        <p:spPr bwMode="auto">
          <a:xfrm>
            <a:off x="5651500" y="3384550"/>
            <a:ext cx="108108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3778250" y="88900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1"/>
          <p:cNvSpPr>
            <a:spLocks noChangeArrowheads="1"/>
          </p:cNvSpPr>
          <p:nvPr/>
        </p:nvSpPr>
        <p:spPr bwMode="auto">
          <a:xfrm>
            <a:off x="0" y="2873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 Properties Derived from Duality</a:t>
            </a:r>
            <a:endParaRPr kumimoji="0" lang="zh-TW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810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examples for Duality &lt;B&gt;</a:t>
            </a:r>
          </a:p>
        </p:txBody>
      </p:sp>
      <p:grpSp>
        <p:nvGrpSpPr>
          <p:cNvPr id="74756" name="群組 29"/>
          <p:cNvGrpSpPr>
            <a:grpSpLocks/>
          </p:cNvGrpSpPr>
          <p:nvPr/>
        </p:nvGrpSpPr>
        <p:grpSpPr bwMode="auto">
          <a:xfrm>
            <a:off x="1436688" y="1538288"/>
            <a:ext cx="6405562" cy="2106612"/>
            <a:chOff x="1436688" y="1538411"/>
            <a:chExt cx="6405023" cy="2106613"/>
          </a:xfrm>
        </p:grpSpPr>
        <p:graphicFrame>
          <p:nvGraphicFramePr>
            <p:cNvPr id="74764" name="物件 3"/>
            <p:cNvGraphicFramePr>
              <a:graphicFrameLocks noChangeAspect="1"/>
            </p:cNvGraphicFramePr>
            <p:nvPr/>
          </p:nvGraphicFramePr>
          <p:xfrm>
            <a:off x="1436688" y="1538411"/>
            <a:ext cx="4122737" cy="210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30" name="方程式" r:id="rId4" imgW="1651000" imgH="914400" progId="Equation.3">
                    <p:embed/>
                  </p:oleObj>
                </mc:Choice>
                <mc:Fallback>
                  <p:oleObj name="方程式" r:id="rId4" imgW="1651000" imgH="914400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6688" y="1538411"/>
                          <a:ext cx="4122737" cy="210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765" name="群組 26"/>
            <p:cNvGrpSpPr>
              <a:grpSpLocks/>
            </p:cNvGrpSpPr>
            <p:nvPr/>
          </p:nvGrpSpPr>
          <p:grpSpPr bwMode="auto">
            <a:xfrm>
              <a:off x="6006537" y="2215374"/>
              <a:ext cx="797711" cy="1188000"/>
              <a:chOff x="6006537" y="2215374"/>
              <a:chExt cx="797711" cy="1188000"/>
            </a:xfrm>
          </p:grpSpPr>
          <p:cxnSp>
            <p:nvCxnSpPr>
              <p:cNvPr id="12" name="直線單箭頭接點 11"/>
              <p:cNvCxnSpPr/>
              <p:nvPr/>
            </p:nvCxnSpPr>
            <p:spPr>
              <a:xfrm>
                <a:off x="6006715" y="2222623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/>
              <p:cNvCxnSpPr/>
              <p:nvPr/>
            </p:nvCxnSpPr>
            <p:spPr>
              <a:xfrm>
                <a:off x="6795637" y="2214686"/>
                <a:ext cx="0" cy="118903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/>
              <p:cNvCxnSpPr/>
              <p:nvPr/>
            </p:nvCxnSpPr>
            <p:spPr>
              <a:xfrm>
                <a:off x="6013064" y="3395787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766" name="文字方塊 20"/>
            <p:cNvSpPr txBox="1">
              <a:spLocks noChangeArrowheads="1"/>
            </p:cNvSpPr>
            <p:nvPr/>
          </p:nvSpPr>
          <p:spPr bwMode="auto">
            <a:xfrm>
              <a:off x="6804248" y="2492896"/>
              <a:ext cx="1037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duality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404938" y="4189413"/>
            <a:ext cx="6437312" cy="2047875"/>
            <a:chOff x="1404938" y="4189413"/>
            <a:chExt cx="6437312" cy="2047875"/>
          </a:xfrm>
        </p:grpSpPr>
        <p:graphicFrame>
          <p:nvGraphicFramePr>
            <p:cNvPr id="74758" name="物件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1895565"/>
                </p:ext>
              </p:extLst>
            </p:nvPr>
          </p:nvGraphicFramePr>
          <p:xfrm>
            <a:off x="1404938" y="4189413"/>
            <a:ext cx="4408856" cy="204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31" name="方程式" r:id="rId6" imgW="1765300" imgH="889000" progId="Equation.3">
                    <p:embed/>
                  </p:oleObj>
                </mc:Choice>
                <mc:Fallback>
                  <p:oleObj name="方程式" r:id="rId6" imgW="1765300" imgH="8890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938" y="4189413"/>
                          <a:ext cx="4408856" cy="204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759" name="群組 27"/>
            <p:cNvGrpSpPr>
              <a:grpSpLocks/>
            </p:cNvGrpSpPr>
            <p:nvPr/>
          </p:nvGrpSpPr>
          <p:grpSpPr bwMode="auto">
            <a:xfrm>
              <a:off x="6006922" y="4545232"/>
              <a:ext cx="797778" cy="1188000"/>
              <a:chOff x="6006537" y="4473248"/>
              <a:chExt cx="797711" cy="1188000"/>
            </a:xfrm>
          </p:grpSpPr>
          <p:cxnSp>
            <p:nvCxnSpPr>
              <p:cNvPr id="16" name="直線單箭頭接點 15"/>
              <p:cNvCxnSpPr/>
              <p:nvPr/>
            </p:nvCxnSpPr>
            <p:spPr>
              <a:xfrm>
                <a:off x="6006715" y="4480966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單箭頭接點 16"/>
              <p:cNvCxnSpPr/>
              <p:nvPr/>
            </p:nvCxnSpPr>
            <p:spPr>
              <a:xfrm>
                <a:off x="6795637" y="4473029"/>
                <a:ext cx="0" cy="11874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>
                <a:off x="6013064" y="5652541"/>
                <a:ext cx="79050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760" name="文字方塊 21"/>
            <p:cNvSpPr txBox="1">
              <a:spLocks noChangeArrowheads="1"/>
            </p:cNvSpPr>
            <p:nvPr/>
          </p:nvSpPr>
          <p:spPr bwMode="auto">
            <a:xfrm>
              <a:off x="6804700" y="4941144"/>
              <a:ext cx="10375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duality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1547664" y="5114213"/>
              <a:ext cx="3600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081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Fourier Transform : case &lt;A&gt;</a:t>
            </a:r>
          </a:p>
        </p:txBody>
      </p:sp>
      <p:grpSp>
        <p:nvGrpSpPr>
          <p:cNvPr id="75779" name="群組 7"/>
          <p:cNvGrpSpPr>
            <a:grpSpLocks/>
          </p:cNvGrpSpPr>
          <p:nvPr/>
        </p:nvGrpSpPr>
        <p:grpSpPr bwMode="auto">
          <a:xfrm>
            <a:off x="1135063" y="1824038"/>
            <a:ext cx="5740400" cy="1851025"/>
            <a:chOff x="1135045" y="1824690"/>
            <a:chExt cx="5741211" cy="1850521"/>
          </a:xfrm>
        </p:grpSpPr>
        <p:graphicFrame>
          <p:nvGraphicFramePr>
            <p:cNvPr id="75780" name="物件 2"/>
            <p:cNvGraphicFramePr>
              <a:graphicFrameLocks noChangeAspect="1"/>
            </p:cNvGraphicFramePr>
            <p:nvPr/>
          </p:nvGraphicFramePr>
          <p:xfrm>
            <a:off x="1135045" y="1824690"/>
            <a:ext cx="4488496" cy="1850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062" name="方程式" r:id="rId4" imgW="1701800" imgH="762000" progId="Equation.3">
                    <p:embed/>
                  </p:oleObj>
                </mc:Choice>
                <mc:Fallback>
                  <p:oleObj name="方程式" r:id="rId4" imgW="1701800" imgH="7620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045" y="1824690"/>
                          <a:ext cx="4488496" cy="1850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1" name="文字方塊 3"/>
            <p:cNvSpPr txBox="1">
              <a:spLocks noChangeArrowheads="1"/>
            </p:cNvSpPr>
            <p:nvPr/>
          </p:nvSpPr>
          <p:spPr bwMode="auto">
            <a:xfrm>
              <a:off x="6053595" y="1978064"/>
              <a:ext cx="822661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(4.8)</a:t>
              </a: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kumimoji="0" lang="en-US" altLang="zh-TW" sz="26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(4.9)</a:t>
              </a:r>
              <a:endParaRPr kumimoji="0"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88913"/>
            <a:ext cx="828198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1701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Discrete frequency components for signals periodic </a:t>
            </a:r>
          </a:p>
          <a:p>
            <a:pPr marL="7488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 time domain: case &lt;C&gt;</a:t>
            </a:r>
          </a:p>
        </p:txBody>
      </p:sp>
      <p:graphicFrame>
        <p:nvGraphicFramePr>
          <p:cNvPr id="76803" name="物件 2"/>
          <p:cNvGraphicFramePr>
            <a:graphicFrameLocks noChangeAspect="1"/>
          </p:cNvGraphicFramePr>
          <p:nvPr/>
        </p:nvGraphicFramePr>
        <p:xfrm>
          <a:off x="479425" y="2443163"/>
          <a:ext cx="826928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7" name="方程式" r:id="rId4" imgW="3416300" imgH="977900" progId="Equation.3">
                  <p:embed/>
                </p:oleObj>
              </mc:Choice>
              <mc:Fallback>
                <p:oleObj name="方程式" r:id="rId4" imgW="3416300" imgH="977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443163"/>
                        <a:ext cx="826928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14438" y="5229225"/>
            <a:ext cx="2205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you get (3.38)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5508625" y="5229225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(applied on (4.8))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900113" y="6073775"/>
            <a:ext cx="6335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Case &lt;C&gt; is a special case of Case &lt;A&gt;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/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Unified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Framework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: Fourier Transform for Periodic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Signals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p.17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4.0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)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1187624" y="1368807"/>
            <a:ext cx="7841671" cy="3863197"/>
            <a:chOff x="395536" y="1916832"/>
            <a:chExt cx="8712968" cy="429244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916832"/>
              <a:ext cx="7075170" cy="404622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63688" y="3369766"/>
              <a:ext cx="325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群組 6"/>
            <p:cNvGrpSpPr/>
            <p:nvPr/>
          </p:nvGrpSpPr>
          <p:grpSpPr>
            <a:xfrm>
              <a:off x="3816016" y="3650903"/>
              <a:ext cx="900000" cy="498177"/>
              <a:chOff x="4302646" y="2049140"/>
              <a:chExt cx="900000" cy="498177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4302646" y="254731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文字方塊 8"/>
              <p:cNvSpPr txBox="1"/>
              <p:nvPr/>
            </p:nvSpPr>
            <p:spPr>
              <a:xfrm>
                <a:off x="4433069" y="2049140"/>
                <a:ext cx="52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FS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群組 11"/>
            <p:cNvGrpSpPr/>
            <p:nvPr/>
          </p:nvGrpSpPr>
          <p:grpSpPr>
            <a:xfrm>
              <a:off x="3825541" y="2132856"/>
              <a:ext cx="900000" cy="461665"/>
              <a:chOff x="4211960" y="4911551"/>
              <a:chExt cx="900000" cy="461665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97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524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99" r="-10390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下箭號 3"/>
            <p:cNvSpPr/>
            <p:nvPr/>
          </p:nvSpPr>
          <p:spPr>
            <a:xfrm>
              <a:off x="6106126" y="4466729"/>
              <a:ext cx="482098" cy="474439"/>
            </a:xfrm>
            <a:prstGeom prst="downArrow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3946439" y="4869160"/>
              <a:ext cx="779102" cy="3365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zh-TW" altLang="en-US" sz="22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412" r="-5000"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矩形 30"/>
          <p:cNvSpPr/>
          <p:nvPr/>
        </p:nvSpPr>
        <p:spPr>
          <a:xfrm>
            <a:off x="0" y="4447174"/>
            <a:ext cx="1907704" cy="523220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If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</p:txBody>
      </p:sp>
      <p:graphicFrame>
        <p:nvGraphicFramePr>
          <p:cNvPr id="3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18077"/>
              </p:ext>
            </p:extLst>
          </p:nvPr>
        </p:nvGraphicFramePr>
        <p:xfrm>
          <a:off x="1749599" y="4292354"/>
          <a:ext cx="218345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4" name="方程式" r:id="rId21" imgW="1091726" imgH="431613" progId="Equation.3">
                  <p:embed/>
                </p:oleObj>
              </mc:Choice>
              <mc:Fallback>
                <p:oleObj name="方程式" r:id="rId21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99" y="4292354"/>
                        <a:ext cx="2183452" cy="86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9"/>
          <p:cNvGrpSpPr>
            <a:grpSpLocks noChangeAspect="1"/>
          </p:cNvGrpSpPr>
          <p:nvPr/>
        </p:nvGrpSpPr>
        <p:grpSpPr bwMode="auto">
          <a:xfrm>
            <a:off x="1187624" y="5106109"/>
            <a:ext cx="4227672" cy="1635259"/>
            <a:chOff x="1408666" y="2906441"/>
            <a:chExt cx="4554916" cy="2220389"/>
          </a:xfrm>
        </p:grpSpPr>
        <p:graphicFrame>
          <p:nvGraphicFramePr>
            <p:cNvPr id="34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8213306"/>
                </p:ext>
              </p:extLst>
            </p:nvPr>
          </p:nvGraphicFramePr>
          <p:xfrm>
            <a:off x="1408666" y="2906441"/>
            <a:ext cx="4554916" cy="136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15" name="方程式" r:id="rId23" imgW="1803240" imgH="583920" progId="Equation.3">
                    <p:embed/>
                  </p:oleObj>
                </mc:Choice>
                <mc:Fallback>
                  <p:oleObj name="方程式" r:id="rId23" imgW="180324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8666" y="2906441"/>
                          <a:ext cx="4554916" cy="136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群組 8"/>
            <p:cNvGrpSpPr>
              <a:grpSpLocks/>
            </p:cNvGrpSpPr>
            <p:nvPr/>
          </p:nvGrpSpPr>
          <p:grpSpPr bwMode="auto">
            <a:xfrm>
              <a:off x="1783688" y="4441030"/>
              <a:ext cx="2743200" cy="685800"/>
              <a:chOff x="1705157" y="4441030"/>
              <a:chExt cx="2743200" cy="685800"/>
            </a:xfrm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V="1">
                <a:off x="17051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44483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1705157" y="5126830"/>
                <a:ext cx="2743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" name="文字方塊 7"/>
            <p:cNvSpPr txBox="1">
              <a:spLocks noChangeArrowheads="1"/>
            </p:cNvSpPr>
            <p:nvPr/>
          </p:nvSpPr>
          <p:spPr bwMode="auto">
            <a:xfrm>
              <a:off x="2935816" y="4524893"/>
              <a:ext cx="37221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zh-TW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8564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物件 1"/>
          <p:cNvGraphicFramePr>
            <a:graphicFrameLocks noChangeAspect="1"/>
          </p:cNvGraphicFramePr>
          <p:nvPr/>
        </p:nvGraphicFramePr>
        <p:xfrm>
          <a:off x="930275" y="1993900"/>
          <a:ext cx="456247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93" name="方程式" r:id="rId4" imgW="1866090" imgH="1002865" progId="Equation.3">
                  <p:embed/>
                </p:oleObj>
              </mc:Choice>
              <mc:Fallback>
                <p:oleObj name="方程式" r:id="rId4" imgW="1866090" imgH="1002865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1993900"/>
                        <a:ext cx="4562475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0" y="0"/>
            <a:ext cx="9144000" cy="1938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Discrete time values with spectra periodic in </a:t>
            </a:r>
          </a:p>
          <a:p>
            <a:pPr marL="7488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frequency domain: case &lt;D&gt; </a:t>
            </a:r>
          </a:p>
        </p:txBody>
      </p:sp>
      <p:sp>
        <p:nvSpPr>
          <p:cNvPr id="77828" name="矩形 3"/>
          <p:cNvSpPr>
            <a:spLocks noChangeArrowheads="1"/>
          </p:cNvSpPr>
          <p:nvPr/>
        </p:nvSpPr>
        <p:spPr bwMode="auto">
          <a:xfrm>
            <a:off x="0" y="42211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191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(4.9) becomes</a:t>
            </a:r>
            <a:endParaRPr kumimoji="0" lang="en-US" altLang="zh-TW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919788"/>
            <a:ext cx="9144000" cy="95408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20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Note : </a:t>
            </a:r>
            <a:r>
              <a:rPr kumimoji="0" lang="el-GR" altLang="zh-TW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rad/sec for continuous-time but in rad for </a:t>
            </a:r>
          </a:p>
          <a:p>
            <a:pPr marL="1692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en-US" altLang="zh-TW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830" name="物件 2"/>
          <p:cNvGraphicFramePr>
            <a:graphicFrameLocks noChangeAspect="1"/>
          </p:cNvGraphicFramePr>
          <p:nvPr/>
        </p:nvGraphicFramePr>
        <p:xfrm>
          <a:off x="1133475" y="4581525"/>
          <a:ext cx="33210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94" name="方程式" r:id="rId6" imgW="1409088" imgH="431613" progId="Equation.3">
                  <p:embed/>
                </p:oleObj>
              </mc:Choice>
              <mc:Fallback>
                <p:oleObj name="方程式" r:id="rId6" imgW="1409088" imgH="431613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4581525"/>
                        <a:ext cx="33210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矩形 7"/>
          <p:cNvSpPr>
            <a:spLocks noChangeArrowheads="1"/>
          </p:cNvSpPr>
          <p:nvPr/>
        </p:nvSpPr>
        <p:spPr bwMode="auto">
          <a:xfrm>
            <a:off x="0" y="477837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5759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(5.9) </a:t>
            </a:r>
            <a:endParaRPr kumimoji="0" lang="en-US" altLang="zh-TW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2" name="Text Box 4"/>
          <p:cNvSpPr txBox="1">
            <a:spLocks noChangeArrowheads="1"/>
          </p:cNvSpPr>
          <p:nvPr/>
        </p:nvSpPr>
        <p:spPr bwMode="auto">
          <a:xfrm>
            <a:off x="755650" y="5445125"/>
            <a:ext cx="633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Case &lt;D&gt; is a special case of Case &lt;A&gt;</a:t>
            </a:r>
            <a:endParaRPr lang="zh-TW" altLang="zh-TW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0" y="21937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</a:t>
            </a:r>
            <a:r>
              <a:rPr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Expansion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p.41</a:t>
            </a:r>
            <a:r>
              <a:rPr lang="en-US" altLang="zh-TW" sz="36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5.0)</a:t>
            </a:r>
            <a:endParaRPr kumimoji="0" lang="en-US" altLang="zh-TW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zh-TW" altLang="en-US" sz="20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06545"/>
                <a:ext cx="2727198" cy="8392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/>
          <p:cNvGrpSpPr/>
          <p:nvPr/>
        </p:nvGrpSpPr>
        <p:grpSpPr>
          <a:xfrm>
            <a:off x="1259632" y="1028433"/>
            <a:ext cx="6581602" cy="1032415"/>
            <a:chOff x="1259632" y="1028433"/>
            <a:chExt cx="6581602" cy="103241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028433"/>
              <a:ext cx="6382512" cy="804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790" y="1494551"/>
                  <a:ext cx="19909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0303" r="-606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144" y="1459839"/>
                  <a:ext cx="19909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375" r="-62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2098327" y="166073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-1 0 1 2</a:t>
              </a:r>
              <a:endParaRPr lang="zh-TW" altLang="en-US" sz="20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52949" y="1659894"/>
              <a:ext cx="2288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-3      0        3       6</a:t>
              </a:r>
              <a:endParaRPr lang="zh-TW" altLang="en-US" sz="2000" dirty="0"/>
            </a:p>
          </p:txBody>
        </p:sp>
      </p:grp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1475656" y="1916832"/>
            <a:ext cx="20363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Discrete-time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6"/>
          <p:cNvSpPr txBox="1">
            <a:spLocks noChangeArrowheads="1"/>
          </p:cNvSpPr>
          <p:nvPr/>
        </p:nvSpPr>
        <p:spPr bwMode="auto">
          <a:xfrm>
            <a:off x="5004048" y="1916832"/>
            <a:ext cx="25922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600" u="sng" dirty="0" smtClean="0">
                <a:latin typeface="Times New Roman" pitchFamily="18" charset="0"/>
                <a:cs typeface="Times New Roman" pitchFamily="18" charset="0"/>
              </a:rPr>
              <a:t>Continuous-time</a:t>
            </a:r>
            <a:endParaRPr kumimoji="0" lang="zh-TW" altLang="en-US" sz="26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75448"/>
                <a:ext cx="694679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805215"/>
                <a:ext cx="1728193" cy="8445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36095" y="3865829"/>
                <a:ext cx="1728193" cy="84459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5" y="3865829"/>
                <a:ext cx="1728193" cy="84459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/>
          <p:cNvGrpSpPr/>
          <p:nvPr/>
        </p:nvGrpSpPr>
        <p:grpSpPr>
          <a:xfrm>
            <a:off x="7159735" y="2564042"/>
            <a:ext cx="1744608" cy="852887"/>
            <a:chOff x="7159735" y="2564042"/>
            <a:chExt cx="1744608" cy="852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(chap4)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838" y="2709043"/>
                  <a:ext cx="961505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962" r="-6329" b="-136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弧形 16"/>
            <p:cNvSpPr/>
            <p:nvPr/>
          </p:nvSpPr>
          <p:spPr>
            <a:xfrm>
              <a:off x="7159735" y="2564042"/>
              <a:ext cx="873202" cy="791332"/>
            </a:xfrm>
            <a:prstGeom prst="arc">
              <a:avLst>
                <a:gd name="adj1" fmla="val 17251567"/>
                <a:gd name="adj2" fmla="val 2668844"/>
              </a:avLst>
            </a:prstGeom>
            <a:ln w="1905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93830" y="2642449"/>
            <a:ext cx="1785882" cy="791584"/>
            <a:chOff x="193830" y="2642449"/>
            <a:chExt cx="1785882" cy="79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en-US" altLang="zh-TW" sz="2000" dirty="0" smtClean="0">
                    <a:solidFill>
                      <a:srgbClr val="002060"/>
                    </a:solidFill>
                  </a:endParaRPr>
                </a:p>
                <a:p>
                  <a:r>
                    <a:rPr lang="en-US" altLang="zh-TW" sz="2000" dirty="0" smtClean="0">
                      <a:solidFill>
                        <a:srgbClr val="002060"/>
                      </a:solidFill>
                    </a:rPr>
                    <a:t>(chap5)</a:t>
                  </a:r>
                  <a:endParaRPr lang="zh-TW" altLang="en-US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30" y="2726147"/>
                  <a:ext cx="961505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250" r="-5625" b="-13559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弧形 20"/>
            <p:cNvSpPr/>
            <p:nvPr/>
          </p:nvSpPr>
          <p:spPr>
            <a:xfrm>
              <a:off x="1106510" y="2642449"/>
              <a:ext cx="873202" cy="791332"/>
            </a:xfrm>
            <a:prstGeom prst="arc">
              <a:avLst>
                <a:gd name="adj1" fmla="val 5847157"/>
                <a:gd name="adj2" fmla="val 12977722"/>
              </a:avLst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4742078"/>
            <a:ext cx="6492240" cy="740664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2699792" y="5661248"/>
            <a:ext cx="2037430" cy="631196"/>
            <a:chOff x="564953" y="4725144"/>
            <a:chExt cx="2037430" cy="631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  <m:r>
                          <a:rPr lang="en-US" altLang="zh-TW" sz="2000" b="0" i="1" smtClean="0">
                            <a:latin typeface="Cambria Math"/>
                          </a:rPr>
                          <m:t>  </m:t>
                        </m:r>
                        <m:box>
                          <m:box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(</m:t>
                            </m:r>
                            <m:f>
                              <m:f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altLang="zh-TW" sz="2000" b="0" i="1" smtClean="0">
                                <a:latin typeface="Cambria Math"/>
                              </a:rPr>
                              <m:t>)</m:t>
                            </m:r>
                          </m:e>
                        </m:box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953" y="4725144"/>
                  <a:ext cx="2037430" cy="59086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橢圓 29"/>
            <p:cNvSpPr/>
            <p:nvPr/>
          </p:nvSpPr>
          <p:spPr>
            <a:xfrm>
              <a:off x="882658" y="4869160"/>
              <a:ext cx="206918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3" name="橢圓 32"/>
            <p:cNvSpPr>
              <a:spLocks noChangeAspect="1"/>
            </p:cNvSpPr>
            <p:nvPr/>
          </p:nvSpPr>
          <p:spPr>
            <a:xfrm>
              <a:off x="1605155" y="4841540"/>
              <a:ext cx="356400" cy="51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2269353" y="5091079"/>
              <a:ext cx="206918" cy="216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𝑎</m:t>
                    </m:r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TW" sz="2000" dirty="0" smtClean="0"/>
                  <a:t> , k=integer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327138"/>
                <a:ext cx="2037430" cy="431721"/>
              </a:xfrm>
              <a:prstGeom prst="rect">
                <a:avLst/>
              </a:prstGeom>
              <a:blipFill rotWithShape="1">
                <a:blip r:embed="rId16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>
            <a:spLocks noChangeAspect="1"/>
          </p:cNvSpPr>
          <p:nvPr/>
        </p:nvSpPr>
        <p:spPr>
          <a:xfrm>
            <a:off x="3970535" y="5462206"/>
            <a:ext cx="345600" cy="345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?</a:t>
            </a:r>
            <a:endParaRPr lang="zh-TW" altLang="en-US" sz="2200" dirty="0">
              <a:solidFill>
                <a:srgbClr val="FF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2915816" y="6165304"/>
            <a:ext cx="190623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970" y="5095916"/>
                <a:ext cx="199090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3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93" y="5095916"/>
                <a:ext cx="199090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40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字方塊 43"/>
          <p:cNvSpPr txBox="1"/>
          <p:nvPr/>
        </p:nvSpPr>
        <p:spPr>
          <a:xfrm>
            <a:off x="2420067" y="529927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-1 0 1 2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927095" y="5264566"/>
            <a:ext cx="189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-3      0     3      6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72680"/>
                <a:ext cx="396044" cy="43088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向右箭號 36"/>
          <p:cNvSpPr/>
          <p:nvPr/>
        </p:nvSpPr>
        <p:spPr>
          <a:xfrm rot="1836761">
            <a:off x="3790515" y="2492896"/>
            <a:ext cx="525620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)}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23547"/>
                <a:ext cx="3600039" cy="8422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3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1701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Both discrete/periodic in time/frequency domain: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case &lt;B&gt; -- case &lt;C&gt; plus case &lt;D&gt;</a:t>
            </a:r>
          </a:p>
        </p:txBody>
      </p:sp>
      <p:sp>
        <p:nvSpPr>
          <p:cNvPr id="78851" name="矩形 2"/>
          <p:cNvSpPr>
            <a:spLocks noChangeArrowheads="1"/>
          </p:cNvSpPr>
          <p:nvPr/>
        </p:nvSpPr>
        <p:spPr bwMode="auto">
          <a:xfrm>
            <a:off x="0" y="211296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191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 and discrete, summation over a period of 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graphicFrame>
        <p:nvGraphicFramePr>
          <p:cNvPr id="78852" name="物件 3"/>
          <p:cNvGraphicFramePr>
            <a:graphicFrameLocks noChangeAspect="1"/>
          </p:cNvGraphicFramePr>
          <p:nvPr/>
        </p:nvGraphicFramePr>
        <p:xfrm>
          <a:off x="962025" y="2540000"/>
          <a:ext cx="4075113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7" name="方程式" r:id="rId4" imgW="1854200" imgH="914400" progId="Equation.3">
                  <p:embed/>
                </p:oleObj>
              </mc:Choice>
              <mc:Fallback>
                <p:oleObj name="方程式" r:id="rId4" imgW="1854200" imgH="914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2540000"/>
                        <a:ext cx="4075113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矩形 4"/>
          <p:cNvSpPr>
            <a:spLocks noChangeArrowheads="1"/>
          </p:cNvSpPr>
          <p:nvPr/>
        </p:nvSpPr>
        <p:spPr bwMode="auto">
          <a:xfrm>
            <a:off x="0" y="4524375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191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(4.8) becomes			(4.9) becomes</a:t>
            </a:r>
            <a:endParaRPr kumimoji="0" lang="en-US" altLang="zh-TW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4" name="物件 5"/>
          <p:cNvGraphicFramePr>
            <a:graphicFrameLocks noChangeAspect="1"/>
          </p:cNvGraphicFramePr>
          <p:nvPr/>
        </p:nvGraphicFramePr>
        <p:xfrm>
          <a:off x="763588" y="5300663"/>
          <a:ext cx="28971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8" name="方程式" r:id="rId6" imgW="1155700" imgH="342900" progId="Equation.3">
                  <p:embed/>
                </p:oleObj>
              </mc:Choice>
              <mc:Fallback>
                <p:oleObj name="方程式" r:id="rId6" imgW="1155700" imgH="342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5300663"/>
                        <a:ext cx="28971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矩形 6"/>
          <p:cNvSpPr>
            <a:spLocks noChangeArrowheads="1"/>
          </p:cNvSpPr>
          <p:nvPr/>
        </p:nvSpPr>
        <p:spPr bwMode="auto">
          <a:xfrm>
            <a:off x="0" y="6176963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6906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(3.94)				    (3.95) </a:t>
            </a:r>
            <a:endParaRPr kumimoji="0" lang="en-US" altLang="zh-TW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6" name="物件 8"/>
          <p:cNvGraphicFramePr>
            <a:graphicFrameLocks noChangeAspect="1"/>
          </p:cNvGraphicFramePr>
          <p:nvPr/>
        </p:nvGraphicFramePr>
        <p:xfrm>
          <a:off x="4646613" y="5175250"/>
          <a:ext cx="35480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99" name="方程式" r:id="rId8" imgW="1422400" imgH="381000" progId="Equation.3">
                  <p:embed/>
                </p:oleObj>
              </mc:Choice>
              <mc:Fallback>
                <p:oleObj name="方程式" r:id="rId8" imgW="1422400" imgH="3810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5175250"/>
                        <a:ext cx="3548062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37861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40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Unified Framework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Cases &lt;B&gt; &lt;C&gt; &lt;D&gt; are special cases of case &lt;A&gt;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Dualities &lt;B&gt;, &lt;C&gt;/&lt;D&gt; are special case of Duality &lt;A&gt;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Vector Space Interpretation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----similarly unified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-3399"/>
            <a:ext cx="914400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Summary and Duality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p.1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5.0)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092153"/>
              </p:ext>
            </p:extLst>
          </p:nvPr>
        </p:nvGraphicFramePr>
        <p:xfrm>
          <a:off x="539551" y="1969170"/>
          <a:ext cx="8064897" cy="3404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Series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</a:t>
                      </a: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Aperiodic 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Fourier Transform </a:t>
                      </a:r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675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向右箭號圖說文字 5"/>
              <p:cNvSpPr/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ln w="19050">
                <a:solidFill>
                  <a:srgbClr val="0070C0"/>
                </a:solidFill>
              </a:ln>
            </p:spPr>
            <p:txBody>
              <a:bodyPr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Continuous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&lt;C&gt;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charset="-12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charset="-120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/>
                          <a:ea typeface="新細明體" charset="-12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向右箭號圖說文字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41551"/>
                <a:ext cx="2849840" cy="830997"/>
              </a:xfrm>
              <a:prstGeom prst="rightArrowCallout">
                <a:avLst>
                  <a:gd name="adj1" fmla="val 19972"/>
                  <a:gd name="adj2" fmla="val 16705"/>
                  <a:gd name="adj3" fmla="val 14915"/>
                  <a:gd name="adj4" fmla="val 88206"/>
                </a:avLst>
              </a:prstGeom>
              <a:blipFill rotWithShape="1">
                <a:blip r:embed="rId3"/>
                <a:stretch>
                  <a:fillRect l="-2972" t="-5036" b="-863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&lt;A&gt;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00" y="3054307"/>
                <a:ext cx="2232248" cy="2246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sz="2400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endParaRPr lang="en-US" altLang="zh-TW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&lt;D&gt;</a:t>
                </a:r>
                <a:endParaRPr lang="en-US" altLang="zh-TW" sz="2400" i="1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]↔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40" y="3054808"/>
                <a:ext cx="2232248" cy="2246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向右箭號圖說文字 8"/>
              <p:cNvSpPr/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ln w="19050">
                <a:solidFill>
                  <a:srgbClr val="FF0000"/>
                </a:solidFill>
              </a:ln>
            </p:spPr>
            <p:txBody>
              <a:bodyPr rIns="90000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Discrete     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&lt;B&gt;</a:t>
                </a:r>
                <a:endParaRPr lang="en-US" altLang="zh-TW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]=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向右箭號圖說文字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81075"/>
                <a:ext cx="5522520" cy="830997"/>
              </a:xfrm>
              <a:prstGeom prst="rightArrowCallout">
                <a:avLst>
                  <a:gd name="adj1" fmla="val 29788"/>
                  <a:gd name="adj2" fmla="val 22642"/>
                  <a:gd name="adj3" fmla="val 18319"/>
                  <a:gd name="adj4" fmla="val 45093"/>
                </a:avLst>
              </a:prstGeom>
              <a:blipFill rotWithShape="1">
                <a:blip r:embed="rId6"/>
                <a:stretch>
                  <a:fillRect l="-1540" t="-4317" b="-935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5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2508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An Example across Cases &lt;A&gt;&lt;B&gt;&lt;C&gt;&lt;D&gt;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1412776"/>
                <a:ext cx="9144000" cy="4746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&lt;A&gt;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𝑎𝑡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altLang="zh-TW" sz="3000" b="0" i="1" smtClean="0">
                        <a:latin typeface="Cambria Math"/>
                      </a:rPr>
                      <m:t> </m:t>
                    </m:r>
                    <m:r>
                      <a:rPr lang="en-US" altLang="zh-TW" sz="3000" b="0" i="1" smtClean="0">
                        <a:latin typeface="Cambria Math"/>
                      </a:rPr>
                      <m:t>𝑋</m:t>
                    </m:r>
                    <m:r>
                      <a:rPr lang="en-US" altLang="zh-TW" sz="30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3000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altLang="zh-TW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3000" dirty="0" smtClean="0"/>
                  <a:t>          </a:t>
                </a:r>
                <a:r>
                  <a:rPr lang="en-US" altLang="zh-TW" sz="3000" dirty="0" smtClean="0"/>
                  <a:t>(4.34)</a:t>
                </a:r>
              </a:p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&lt;D&gt;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d>
                      <m:dPr>
                        <m:ctrlPr>
                          <a:rPr lang="en-US" altLang="zh-TW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r>
                      <a:rPr lang="en-US" altLang="zh-TW" sz="3000" b="0" i="1" smtClean="0">
                        <a:latin typeface="Cambria Math"/>
                      </a:rPr>
                      <m:t>𝑋</m:t>
                    </m:r>
                    <m:r>
                      <a:rPr lang="en-US" altLang="zh-TW" sz="3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3000" b="0" i="1" smtClean="0">
                            <a:latin typeface="Cambria Math"/>
                          </a:rPr>
                          <m:t>𝑗𝑘</m:t>
                        </m:r>
                        <m:r>
                          <a:rPr lang="zh-TW" altLang="en-US" sz="30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altLang="zh-TW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 smtClean="0"/>
                  <a:t> (5.45)</a:t>
                </a:r>
              </a:p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&lt;C&gt; 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3000" i="1" smtClean="0">
                            <a:latin typeface="Cambria Math"/>
                          </a:rPr>
                          <m:t>𝛼</m:t>
                        </m:r>
                        <m:r>
                          <a:rPr lang="en-US" altLang="zh-TW" sz="3000" i="1">
                            <a:latin typeface="Cambria Math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𝑆</m:t>
                        </m:r>
                      </m:e>
                    </m:groupChr>
                    <m:d>
                      <m:dPr>
                        <m:ctrlPr>
                          <a:rPr lang="en-US" altLang="zh-TW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sSub>
                      <m:sSub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3000" dirty="0" smtClean="0"/>
                  <a:t>               (Sec. 3.5.4)   </a:t>
                </a:r>
              </a:p>
              <a:p>
                <a:pPr marL="252000"/>
                <a:r>
                  <a:rPr lang="en-US" altLang="zh-TW" sz="30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TW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3000" b="0" i="1" smtClean="0">
                        <a:latin typeface="Cambria Math"/>
                      </a:rPr>
                      <m:t>=</m:t>
                    </m:r>
                    <m:r>
                      <a:rPr lang="en-US" altLang="zh-TW" sz="3000" b="0" i="1" smtClean="0">
                        <a:latin typeface="Cambria Math"/>
                      </a:rPr>
                      <m:t>𝑇</m:t>
                    </m:r>
                    <m:r>
                      <a:rPr lang="en-US" altLang="zh-TW" sz="3000" b="0" i="1" smtClean="0">
                        <a:latin typeface="Cambria Math"/>
                      </a:rPr>
                      <m:t>/</m:t>
                    </m:r>
                    <m:r>
                      <a:rPr lang="zh-TW" altLang="en-US" sz="30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30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30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sz="3000" b="0" i="1" smtClean="0">
                        <a:latin typeface="Cambria Math"/>
                      </a:rPr>
                      <m:t>=</m:t>
                    </m:r>
                    <m:r>
                      <a:rPr lang="zh-TW" altLang="en-US" sz="3000" b="0" i="1" smtClean="0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3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3000" dirty="0" smtClean="0"/>
                  <a:t>  (Table 3.1)</a:t>
                </a:r>
              </a:p>
              <a:p>
                <a:pPr marL="252000">
                  <a:lnSpc>
                    <a:spcPct val="150000"/>
                  </a:lnSpc>
                </a:pPr>
                <a:r>
                  <a:rPr lang="en-US" altLang="zh-TW" sz="3000" dirty="0" smtClean="0"/>
                  <a:t>&lt;B&gt;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zh-TW" sz="3000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TW" sz="3000" b="0" i="1" smtClean="0">
                        <a:latin typeface="Cambria Math"/>
                      </a:rPr>
                      <m:t>[</m:t>
                    </m:r>
                    <m:r>
                      <a:rPr lang="en-US" altLang="zh-TW" sz="3000" b="0" i="1" smtClean="0">
                        <a:latin typeface="Cambria Math"/>
                      </a:rPr>
                      <m:t>𝑛</m:t>
                    </m:r>
                    <m:r>
                      <a:rPr lang="en-US" altLang="zh-TW" sz="3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30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3000" i="1">
                            <a:latin typeface="Cambria Math"/>
                          </a:rPr>
                          <m:t>𝐹</m:t>
                        </m:r>
                        <m:r>
                          <a:rPr lang="en-US" altLang="zh-TW" sz="3000" i="1">
                            <a:latin typeface="Cambria Math"/>
                          </a:rPr>
                          <m:t>𝑆</m:t>
                        </m:r>
                      </m:e>
                    </m:groupChr>
                    <m:f>
                      <m:f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n-US" altLang="zh-TW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3000" dirty="0" smtClean="0"/>
                  <a:t>                </a:t>
                </a:r>
                <a:r>
                  <a:rPr lang="en-US" altLang="zh-TW" sz="3000" dirty="0" smtClean="0"/>
                  <a:t>(Table 3.2)</a:t>
                </a:r>
                <a:endParaRPr lang="zh-TW" altLang="en-US" sz="3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4746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>
          <a:xfrm>
            <a:off x="2661692" y="5723731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5" name="橢圓 4"/>
          <p:cNvSpPr>
            <a:spLocks/>
          </p:cNvSpPr>
          <p:nvPr/>
        </p:nvSpPr>
        <p:spPr>
          <a:xfrm>
            <a:off x="2358802" y="2178445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0" y="-79642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Time/Frequency </a:t>
            </a:r>
            <a:r>
              <a:rPr kumimoji="0" lang="en-US" altLang="zh-TW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Scaling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(p.38 of 4.0)</a:t>
            </a:r>
            <a:endParaRPr kumimoji="0" lang="en-US" altLang="zh-TW" sz="3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5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92247"/>
              </p:ext>
            </p:extLst>
          </p:nvPr>
        </p:nvGraphicFramePr>
        <p:xfrm>
          <a:off x="1008063" y="941388"/>
          <a:ext cx="3200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7" name="方程式" r:id="rId4" imgW="1600200" imgH="762000" progId="Equation.3">
                  <p:embed/>
                </p:oleObj>
              </mc:Choice>
              <mc:Fallback>
                <p:oleObj name="方程式" r:id="rId4" imgW="16002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941388"/>
                        <a:ext cx="3200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0" y="613539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4.11, p.296 of text</a:t>
            </a:r>
          </a:p>
        </p:txBody>
      </p:sp>
      <p:sp>
        <p:nvSpPr>
          <p:cNvPr id="2" name="矩形 1"/>
          <p:cNvSpPr/>
          <p:nvPr/>
        </p:nvSpPr>
        <p:spPr>
          <a:xfrm>
            <a:off x="4068237" y="1969676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(time reversal)</a:t>
            </a:r>
            <a:endParaRPr lang="zh-TW" altLang="en-US" sz="2800" dirty="0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539552" y="2522774"/>
            <a:ext cx="7920880" cy="3570522"/>
            <a:chOff x="539552" y="1743199"/>
            <a:chExt cx="8800977" cy="396724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32856"/>
              <a:ext cx="7795260" cy="35775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群組 9"/>
            <p:cNvGrpSpPr/>
            <p:nvPr/>
          </p:nvGrpSpPr>
          <p:grpSpPr>
            <a:xfrm>
              <a:off x="4067944" y="2132856"/>
              <a:ext cx="900000" cy="461665"/>
              <a:chOff x="4211960" y="4911551"/>
              <a:chExt cx="900000" cy="461665"/>
            </a:xfrm>
          </p:grpSpPr>
          <p:cxnSp>
            <p:nvCxnSpPr>
              <p:cNvPr id="28" name="直線單箭頭接點 27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8" name="文字方塊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9244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群組 16"/>
            <p:cNvGrpSpPr/>
            <p:nvPr/>
          </p:nvGrpSpPr>
          <p:grpSpPr>
            <a:xfrm>
              <a:off x="4068000" y="4695527"/>
              <a:ext cx="900000" cy="461665"/>
              <a:chOff x="4211960" y="4911551"/>
              <a:chExt cx="900000" cy="461665"/>
            </a:xfrm>
          </p:grpSpPr>
          <p:cxnSp>
            <p:nvCxnSpPr>
              <p:cNvPr id="26" name="直線單箭頭接點 25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字方塊 26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8" name="文字方塊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群組 17"/>
            <p:cNvGrpSpPr/>
            <p:nvPr/>
          </p:nvGrpSpPr>
          <p:grpSpPr>
            <a:xfrm>
              <a:off x="4068000" y="3789040"/>
              <a:ext cx="900000" cy="461665"/>
              <a:chOff x="4211960" y="4911551"/>
              <a:chExt cx="900000" cy="461665"/>
            </a:xfrm>
          </p:grpSpPr>
          <p:cxnSp>
            <p:nvCxnSpPr>
              <p:cNvPr id="24" name="直線單箭頭接點 23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21" name="文字方塊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961" r="-10458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</m:e>
                        </m:box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altLang="zh-TW" sz="2400" b="0" i="1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45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4" y="2336024"/>
            <a:ext cx="8033918" cy="390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box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4067944" y="2708920"/>
            <a:ext cx="900000" cy="461665"/>
            <a:chOff x="4211960" y="4911551"/>
            <a:chExt cx="900000" cy="461665"/>
          </a:xfrm>
        </p:grpSpPr>
        <p:cxnSp>
          <p:nvCxnSpPr>
            <p:cNvPr id="8" name="直線單箭頭接點 7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4068000" y="4199703"/>
            <a:ext cx="900000" cy="461665"/>
            <a:chOff x="4211960" y="4911551"/>
            <a:chExt cx="900000" cy="461665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4068000" y="5239866"/>
            <a:ext cx="900000" cy="461665"/>
            <a:chOff x="4211960" y="4911551"/>
            <a:chExt cx="900000" cy="46166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20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0" y="21937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Single Frequency</a:t>
            </a:r>
            <a:r>
              <a:rPr lang="en-US" altLang="zh-TW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itchFamily="18" charset="0"/>
              </a:rPr>
              <a:t>p.40 </a:t>
            </a:r>
            <a:r>
              <a:rPr lang="en-US" altLang="zh-TW" sz="2600" dirty="0">
                <a:solidFill>
                  <a:srgbClr val="FF0000"/>
                </a:solidFill>
                <a:latin typeface="Times New Roman" pitchFamily="18" charset="0"/>
              </a:rPr>
              <a:t>of 4.0)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6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160588"/>
            <a:ext cx="80375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-79642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</a:t>
            </a: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(p.37 of 4.0)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1" name="物件 2"/>
          <p:cNvGraphicFramePr>
            <a:graphicFrameLocks noChangeAspect="1"/>
          </p:cNvGraphicFramePr>
          <p:nvPr/>
        </p:nvGraphicFramePr>
        <p:xfrm>
          <a:off x="1055688" y="957263"/>
          <a:ext cx="68516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25" name="方程式" r:id="rId4" imgW="2159000" imgH="393700" progId="Equation.3">
                  <p:embed/>
                </p:oleObj>
              </mc:Choice>
              <mc:Fallback>
                <p:oleObj name="方程式" r:id="rId4" imgW="2159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957263"/>
                        <a:ext cx="68516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210668"/>
            <a:ext cx="9144000" cy="2154436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18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time integrated over the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</a:t>
            </a:r>
          </a:p>
          <a:p>
            <a:pPr marL="1188000" lvl="5">
              <a:buSzPct val="100000"/>
              <a:defRPr/>
            </a:pPr>
            <a:endParaRPr kumimoji="0" lang="en-US" altLang="zh-TW" sz="12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188000" lvl="5">
              <a:spcBef>
                <a:spcPts val="6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frequency integrated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over the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>
                <a:spLocks noChangeAspec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7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矩形 3"/>
          <p:cNvSpPr>
            <a:spLocks noChangeArrowheads="1"/>
          </p:cNvSpPr>
          <p:nvPr/>
        </p:nvSpPr>
        <p:spPr bwMode="auto">
          <a:xfrm>
            <a:off x="0" y="263525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Single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1331476"/>
                <a:ext cx="4860032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&lt;A&gt;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/>
                  <a:t>(4.34)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1476"/>
                <a:ext cx="4860032" cy="722121"/>
              </a:xfrm>
              <a:prstGeom prst="rect">
                <a:avLst/>
              </a:prstGeom>
              <a:blipFill rotWithShape="1">
                <a:blip r:embed="rId3"/>
                <a:stretch>
                  <a:fillRect l="-1882" b="-1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7544" y="2204864"/>
                <a:ext cx="6154588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</a:rPr>
                      <m:t>  </m:t>
                    </m:r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zh-TW" altLang="en-US" sz="2400" b="0" i="1" smtClean="0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zh-TW" altLang="en-US" sz="2400" dirty="0" smtClean="0"/>
                  <a:t>   </a:t>
                </a:r>
                <a:endParaRPr lang="en-US" altLang="zh-TW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𝑎𝑡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/>
                        </a:rPr>
                        <m:t>  </m:t>
                      </m:r>
                      <m:r>
                        <a:rPr lang="zh-TW" altLang="en-US" sz="2400" i="1" smtClean="0">
                          <a:latin typeface="Cambria Math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40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4864"/>
                <a:ext cx="6154588" cy="11488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>
          <a:xfrm>
            <a:off x="3398302" y="2779284"/>
            <a:ext cx="288032" cy="574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990576" y="2771663"/>
            <a:ext cx="1476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19914" y="3717032"/>
                <a:ext cx="3259998" cy="88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nary>
                        <m:nary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zh-TW" alt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</m:nary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4" y="3717032"/>
                <a:ext cx="3259998" cy="8891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52932" y="3705984"/>
            <a:ext cx="1980000" cy="9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897681" y="4293096"/>
                <a:ext cx="73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681" y="4293096"/>
                <a:ext cx="73821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右箭號 8"/>
          <p:cNvSpPr/>
          <p:nvPr/>
        </p:nvSpPr>
        <p:spPr>
          <a:xfrm>
            <a:off x="3779912" y="4079784"/>
            <a:ext cx="504056" cy="36794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572000" y="3699639"/>
                <a:ext cx="4176464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 smtClean="0"/>
                  <a:t>          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400" i="1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box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𝑎</m:t>
                    </m:r>
                    <m:r>
                      <a:rPr lang="zh-TW" altLang="en-US" sz="24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</m:oMath>
                </a14:m>
                <a:endParaRPr lang="en-US" altLang="zh-TW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4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99639"/>
                <a:ext cx="4176464" cy="9596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6356960" y="4221128"/>
            <a:ext cx="288032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395536" y="5509328"/>
            <a:ext cx="504056" cy="3679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69740" y="5314298"/>
                <a:ext cx="7634708" cy="63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𝑎𝑡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box>
                        <m:box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</m:t>
                      </m:r>
                      <m:box>
                        <m:box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40" y="5314298"/>
                <a:ext cx="7634708" cy="6349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矩形 2"/>
          <p:cNvSpPr>
            <a:spLocks noChangeArrowheads="1"/>
          </p:cNvSpPr>
          <p:nvPr/>
        </p:nvSpPr>
        <p:spPr bwMode="auto">
          <a:xfrm>
            <a:off x="0" y="188913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Another Example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6556248" cy="104241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2" y="4637120"/>
            <a:ext cx="6748272" cy="102412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115616" y="347139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See Figure 4.14 (example 4.8), p.300 of text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0032" y="1628800"/>
                <a:ext cx="7065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32" y="1628800"/>
                <a:ext cx="70653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07704" y="2559138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59138"/>
                <a:ext cx="40030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39511" y="5373216"/>
                <a:ext cx="5429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2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511" y="5373216"/>
                <a:ext cx="54296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253323" y="501317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23" y="5013176"/>
                <a:ext cx="34964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131840" y="2237985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237985"/>
                <a:ext cx="34964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740333" y="191683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333" y="1916832"/>
                <a:ext cx="40947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524697" y="436510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97" y="4365104"/>
                <a:ext cx="40947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2734966" y="1637995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283968" y="2037930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037930"/>
                <a:ext cx="46198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778781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781" y="4813121"/>
                <a:ext cx="46198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875402" y="2012976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402" y="2012976"/>
                <a:ext cx="46198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936815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15" y="4813121"/>
                <a:ext cx="46198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702923" y="3462536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923" y="3462536"/>
                <a:ext cx="46198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266636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636" y="4813121"/>
                <a:ext cx="461986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762853" y="2028910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853" y="2028910"/>
                <a:ext cx="461986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82308" y="2028910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8" y="2028910"/>
                <a:ext cx="461986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82308" y="4813121"/>
                <a:ext cx="461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8" y="4813121"/>
                <a:ext cx="46198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2775851" y="454105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427984" y="1556792"/>
                <a:ext cx="9112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556792"/>
                <a:ext cx="911211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092280" y="2164794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164794"/>
                <a:ext cx="433965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244679" y="497310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79" y="4973106"/>
                <a:ext cx="433965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084168" y="2479942"/>
                <a:ext cx="478849" cy="468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479942"/>
                <a:ext cx="478849" cy="46839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757447" y="1628800"/>
                <a:ext cx="478849" cy="453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447" y="1628800"/>
                <a:ext cx="478849" cy="453842"/>
              </a:xfrm>
              <a:prstGeom prst="rect">
                <a:avLst/>
              </a:prstGeom>
              <a:blipFill rotWithShape="1">
                <a:blip r:embed="rId2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075540" y="5339072"/>
                <a:ext cx="478849" cy="468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540" y="5339072"/>
                <a:ext cx="478849" cy="468398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732240" y="4509120"/>
                <a:ext cx="478849" cy="468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509120"/>
                <a:ext cx="478849" cy="46839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479503"/>
            <a:ext cx="6757416" cy="14538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5008"/>
            <a:ext cx="6464808" cy="1737360"/>
          </a:xfrm>
          <a:prstGeom prst="rect">
            <a:avLst/>
          </a:prstGeom>
        </p:spPr>
      </p:pic>
      <p:sp>
        <p:nvSpPr>
          <p:cNvPr id="103426" name="矩形 1"/>
          <p:cNvSpPr>
            <a:spLocks noChangeArrowheads="1"/>
          </p:cNvSpPr>
          <p:nvPr/>
        </p:nvSpPr>
        <p:spPr bwMode="auto">
          <a:xfrm>
            <a:off x="0" y="1381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Cases &lt;C&gt;&lt;D&gt;</a:t>
            </a:r>
          </a:p>
        </p:txBody>
      </p:sp>
      <p:sp>
        <p:nvSpPr>
          <p:cNvPr id="2" name="矩形 1"/>
          <p:cNvSpPr/>
          <p:nvPr/>
        </p:nvSpPr>
        <p:spPr>
          <a:xfrm>
            <a:off x="611560" y="1340768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Times New Roman" pitchFamily="18" charset="0"/>
              </a:rPr>
              <a:t>&lt;C&gt;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12000" y="4479503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  <a:latin typeface="Times New Roman" pitchFamily="18" charset="0"/>
              </a:rPr>
              <a:t>&lt;D&gt;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763688" y="1412776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412776"/>
                <a:ext cx="4003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71800" y="2596842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596842"/>
                <a:ext cx="34964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75656" y="2994288"/>
                <a:ext cx="7837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4288"/>
                <a:ext cx="783704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973659" y="2363688"/>
                <a:ext cx="87826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659" y="2363688"/>
                <a:ext cx="8782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780941" y="1340768"/>
                <a:ext cx="21744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: any real number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941" y="1340768"/>
                <a:ext cx="2174405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280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500009" y="1964739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09" y="1964739"/>
                <a:ext cx="43396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226023" y="2204864"/>
                <a:ext cx="1154289" cy="468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3" y="2204864"/>
                <a:ext cx="1154289" cy="4683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42047" y="2906276"/>
                <a:ext cx="1370313" cy="492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47" y="2906276"/>
                <a:ext cx="1370313" cy="492892"/>
              </a:xfrm>
              <a:prstGeom prst="rect">
                <a:avLst/>
              </a:prstGeom>
              <a:blipFill rotWithShape="1">
                <a:blip r:embed="rId1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076368" y="25816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368" y="25816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763688" y="3241774"/>
                <a:ext cx="5170286" cy="549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𝐹𝑆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200" b="0" i="0" smtClean="0">
                        <a:latin typeface="Cambria Math"/>
                      </a:rPr>
                      <m:t>T</m:t>
                    </m:r>
                    <m:r>
                      <a:rPr lang="en-US" altLang="zh-TW" sz="2200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TW" sz="2200" b="0" i="1" smtClean="0">
                        <a:latin typeface="Cambria Math"/>
                        <a:ea typeface="Cambria Math"/>
                      </a:rPr>
                      <m:t>α</m:t>
                    </m:r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TW" sz="2400" b="0" i="1" smtClean="0">
                        <a:latin typeface="Cambria Math"/>
                        <a:ea typeface="Cambria Math"/>
                      </a:rPr>
                      <m:t>α</m:t>
                    </m:r>
                    <m:sSub>
                      <m:sSubPr>
                        <m:ctrlPr>
                          <a:rPr lang="el-GR" altLang="zh-TW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l-GR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241774"/>
                <a:ext cx="5170286" cy="549189"/>
              </a:xfrm>
              <a:prstGeom prst="rect">
                <a:avLst/>
              </a:prstGeom>
              <a:blipFill rotWithShape="1">
                <a:blip r:embed="rId14"/>
                <a:stretch>
                  <a:fillRect b="-2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83768" y="4469050"/>
                <a:ext cx="25565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sz="2000" dirty="0" smtClean="0">
                    <a:solidFill>
                      <a:srgbClr val="002060"/>
                    </a:solidFill>
                  </a:rPr>
                  <a:t>: positive integer only</a:t>
                </a:r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469050"/>
                <a:ext cx="2556590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7576" r="-238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889758" y="5594890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758" y="5594890"/>
                <a:ext cx="39421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771800" y="5085184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85184"/>
                <a:ext cx="394210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796136" y="4301559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301559"/>
                <a:ext cx="542841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796136" y="5117122"/>
                <a:ext cx="5428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117122"/>
                <a:ext cx="542841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7234379" y="559489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379" y="5594890"/>
                <a:ext cx="433965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7243916" y="497591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916" y="4975916"/>
                <a:ext cx="433965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764001" y="5991686"/>
                <a:ext cx="3276358" cy="632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𝑗𝑘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01" y="5991686"/>
                <a:ext cx="3276358" cy="6326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539552" y="1268760"/>
            <a:ext cx="7128792" cy="259228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9552" y="4271000"/>
            <a:ext cx="7128792" cy="234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00392" y="3861048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Duality</a:t>
            </a:r>
            <a:endParaRPr lang="zh-TW" altLang="en-US" dirty="0"/>
          </a:p>
        </p:txBody>
      </p:sp>
      <p:sp>
        <p:nvSpPr>
          <p:cNvPr id="103432" name="上-下雙向箭號 103431"/>
          <p:cNvSpPr/>
          <p:nvPr/>
        </p:nvSpPr>
        <p:spPr>
          <a:xfrm>
            <a:off x="7812360" y="3736077"/>
            <a:ext cx="288032" cy="619274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561912" y="1602378"/>
                <a:ext cx="540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𝐹𝑆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12" y="1602378"/>
                <a:ext cx="540725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285561" y="2016507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561" y="2016507"/>
                <a:ext cx="349646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193857" y="5252249"/>
                <a:ext cx="574196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↔"/>
                          <m:vertJc m:val="bot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0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  </m:t>
                          </m:r>
                        </m:e>
                      </m:groupCh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857" y="5252249"/>
                <a:ext cx="574196" cy="50584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1"/>
          <p:cNvSpPr>
            <a:spLocks noChangeArrowheads="1"/>
          </p:cNvSpPr>
          <p:nvPr/>
        </p:nvSpPr>
        <p:spPr bwMode="auto">
          <a:xfrm>
            <a:off x="0" y="1381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Cases &lt;B&gt;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128792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87624" y="953668"/>
                <a:ext cx="223224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𝐹𝑆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953668"/>
                <a:ext cx="2232248" cy="783804"/>
              </a:xfrm>
              <a:prstGeom prst="rect">
                <a:avLst/>
              </a:prstGeom>
              <a:blipFill rotWithShape="1">
                <a:blip r:embed="rId4"/>
                <a:stretch>
                  <a:fillRect r="-68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817750" y="2307352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750" y="2307352"/>
                <a:ext cx="39421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44572" y="1705415"/>
                <a:ext cx="436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572" y="1705415"/>
                <a:ext cx="4362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3568" y="1976868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76868"/>
                <a:ext cx="64807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1520" y="2564904"/>
                <a:ext cx="966584" cy="42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64904"/>
                <a:ext cx="966584" cy="429669"/>
              </a:xfrm>
              <a:prstGeom prst="rect">
                <a:avLst/>
              </a:prstGeom>
              <a:blipFill rotWithShape="1">
                <a:blip r:embed="rId8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653580" y="3333451"/>
                <a:ext cx="651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𝑚𝑁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80" y="3333451"/>
                <a:ext cx="65101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>
          <a:xfrm>
            <a:off x="2920772" y="1454336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565811" y="1905470"/>
                <a:ext cx="540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11" y="1905470"/>
                <a:ext cx="54072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631822" y="3460938"/>
                <a:ext cx="4615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822" y="3460938"/>
                <a:ext cx="461537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2536932" y="3576598"/>
            <a:ext cx="682156" cy="216032"/>
            <a:chOff x="2456113" y="3618736"/>
            <a:chExt cx="682156" cy="216032"/>
          </a:xfrm>
        </p:grpSpPr>
        <p:cxnSp>
          <p:nvCxnSpPr>
            <p:cNvPr id="12" name="直線單箭頭接點 11"/>
            <p:cNvCxnSpPr/>
            <p:nvPr/>
          </p:nvCxnSpPr>
          <p:spPr>
            <a:xfrm>
              <a:off x="2978892" y="3727708"/>
              <a:ext cx="14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2463024" y="3717064"/>
              <a:ext cx="14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3138269" y="3618736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2456113" y="3618768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624592" y="1498424"/>
                <a:ext cx="7557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altLang="zh-TW" sz="2000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altLang="zh-T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592" y="1498424"/>
                <a:ext cx="75572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7596336" y="1916832"/>
                <a:ext cx="5150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1916832"/>
                <a:ext cx="51501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379328" y="2667392"/>
                <a:ext cx="7557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altLang="zh-TW" sz="2000" b="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28" y="2667392"/>
                <a:ext cx="755720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5292080" y="2888689"/>
            <a:ext cx="943724" cy="218347"/>
            <a:chOff x="2456113" y="3611148"/>
            <a:chExt cx="943724" cy="218347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202360" y="3730087"/>
              <a:ext cx="18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2463024" y="3717064"/>
              <a:ext cx="18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3399837" y="3613495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2456113" y="3611148"/>
              <a:ext cx="0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群組 30"/>
          <p:cNvGrpSpPr/>
          <p:nvPr/>
        </p:nvGrpSpPr>
        <p:grpSpPr>
          <a:xfrm>
            <a:off x="7193393" y="3429000"/>
            <a:ext cx="530902" cy="187652"/>
            <a:chOff x="2410720" y="3626356"/>
            <a:chExt cx="530902" cy="187652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2827965" y="3720088"/>
              <a:ext cx="10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2417631" y="3717064"/>
              <a:ext cx="10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2941622" y="3626356"/>
              <a:ext cx="0" cy="18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2410720" y="3634008"/>
              <a:ext cx="0" cy="18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901463" y="2492896"/>
                <a:ext cx="478849" cy="452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463" y="2492896"/>
                <a:ext cx="478849" cy="452175"/>
              </a:xfrm>
              <a:prstGeom prst="rect">
                <a:avLst/>
              </a:prstGeom>
              <a:blipFill rotWithShape="1"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6025698" y="3353904"/>
                <a:ext cx="562526" cy="453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98" y="3353904"/>
                <a:ext cx="562526" cy="453779"/>
              </a:xfrm>
              <a:prstGeom prst="rect">
                <a:avLst/>
              </a:prstGeom>
              <a:blipFill rotWithShape="1"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307366" y="3364612"/>
                <a:ext cx="294183" cy="36144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366" y="3364612"/>
                <a:ext cx="294183" cy="361446"/>
              </a:xfrm>
              <a:prstGeom prst="rect">
                <a:avLst/>
              </a:prstGeom>
              <a:blipFill rotWithShape="1">
                <a:blip r:embed="rId17"/>
                <a:stretch>
                  <a:fillRect l="-12500" t="-1695" r="-6250" b="-10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7865700" y="3140968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700" y="3140968"/>
                <a:ext cx="433965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7876748" y="2301758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748" y="2301758"/>
                <a:ext cx="433965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39552" y="4077072"/>
                <a:ext cx="8460432" cy="98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𝐹𝑆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𝑚𝑁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=&lt;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𝑚𝑁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&gt;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𝑗𝑘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𝑚𝑁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8460432" cy="98995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2499293" y="5175353"/>
                <a:ext cx="4592987" cy="98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[ 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=&lt;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&gt;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𝑗𝑘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𝑙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 ]</m:t>
                      </m:r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3" y="5175353"/>
                <a:ext cx="4592987" cy="98995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2499294" y="6216288"/>
                <a:ext cx="1515562" cy="525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4" y="6216288"/>
                <a:ext cx="1515562" cy="52508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橢圓 46"/>
          <p:cNvSpPr/>
          <p:nvPr/>
        </p:nvSpPr>
        <p:spPr>
          <a:xfrm>
            <a:off x="2879923" y="6517398"/>
            <a:ext cx="2520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4355975" y="4068688"/>
            <a:ext cx="1080000" cy="828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50" name="直線接點 49"/>
          <p:cNvCxnSpPr/>
          <p:nvPr/>
        </p:nvCxnSpPr>
        <p:spPr>
          <a:xfrm flipH="1">
            <a:off x="5122540" y="4447337"/>
            <a:ext cx="96200" cy="2189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5005464" y="4115172"/>
                <a:ext cx="358624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𝑙𝑚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464" y="4115172"/>
                <a:ext cx="358624" cy="307777"/>
              </a:xfrm>
              <a:prstGeom prst="rect">
                <a:avLst/>
              </a:prstGeom>
              <a:blipFill rotWithShape="1">
                <a:blip r:embed="rId23"/>
                <a:stretch>
                  <a:fillRect l="-15254" r="-16949"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6793683" y="4358547"/>
                <a:ext cx="358624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𝑙𝑚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83" y="4358547"/>
                <a:ext cx="358624" cy="307777"/>
              </a:xfrm>
              <a:prstGeom prst="rect">
                <a:avLst/>
              </a:prstGeom>
              <a:blipFill rotWithShape="1">
                <a:blip r:embed="rId24"/>
                <a:stretch>
                  <a:fillRect l="-15254" r="-16949" b="-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接點 55"/>
          <p:cNvCxnSpPr/>
          <p:nvPr/>
        </p:nvCxnSpPr>
        <p:spPr>
          <a:xfrm flipH="1">
            <a:off x="6624592" y="4293495"/>
            <a:ext cx="96200" cy="2189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>
            <a:off x="6954352" y="4423035"/>
            <a:ext cx="96200" cy="2189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3280781" y="4956408"/>
            <a:ext cx="115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橢圓 59"/>
          <p:cNvSpPr/>
          <p:nvPr/>
        </p:nvSpPr>
        <p:spPr>
          <a:xfrm>
            <a:off x="4502087" y="5337280"/>
            <a:ext cx="648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cxnSp>
        <p:nvCxnSpPr>
          <p:cNvPr id="61" name="直線接點 60"/>
          <p:cNvCxnSpPr/>
          <p:nvPr/>
        </p:nvCxnSpPr>
        <p:spPr>
          <a:xfrm flipH="1">
            <a:off x="6147224" y="4423035"/>
            <a:ext cx="96200" cy="21894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4895975" y="4956408"/>
            <a:ext cx="0" cy="38087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06614" y="4962356"/>
                <a:ext cx="1202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14" y="4962356"/>
                <a:ext cx="1202702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1675736" y="3577208"/>
                <a:ext cx="365805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</m:oMath>
                  </m:oMathPara>
                </a14:m>
                <a:endParaRPr lang="en-US" altLang="zh-TW" b="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736" y="3577208"/>
                <a:ext cx="365805" cy="53553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2667739" y="3729608"/>
                <a:ext cx="365805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</m:oMath>
                  </m:oMathPara>
                </a14:m>
                <a:endParaRPr lang="en-US" altLang="zh-TW" b="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39" y="3729608"/>
                <a:ext cx="365805" cy="53553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0899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5.6, p.371 of text</a:t>
            </a:r>
          </a:p>
        </p:txBody>
      </p:sp>
      <p:pic>
        <p:nvPicPr>
          <p:cNvPr id="809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9075"/>
            <a:ext cx="6264275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192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4.8, p.299 of text</a:t>
            </a:r>
          </a:p>
        </p:txBody>
      </p:sp>
      <p:pic>
        <p:nvPicPr>
          <p:cNvPr id="8192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0500"/>
            <a:ext cx="5781294" cy="40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矩形 7"/>
          <p:cNvSpPr>
            <a:spLocks noChangeArrowheads="1"/>
          </p:cNvSpPr>
          <p:nvPr/>
        </p:nvSpPr>
        <p:spPr bwMode="auto">
          <a:xfrm>
            <a:off x="4859338" y="908050"/>
            <a:ext cx="1962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P.76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971600" y="5589240"/>
                <a:ext cx="3960440" cy="114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Discrete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Periodic</a:t>
                </a:r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Periodic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Discrete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89240"/>
                <a:ext cx="3960440" cy="1142108"/>
              </a:xfrm>
              <a:prstGeom prst="rect">
                <a:avLst/>
              </a:prstGeom>
              <a:blipFill rotWithShape="1">
                <a:blip r:embed="rId4"/>
                <a:stretch>
                  <a:fillRect l="-2308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730874" y="6143408"/>
                <a:ext cx="1562778" cy="61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4" y="6143408"/>
                <a:ext cx="1562778" cy="6146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730874" y="5677564"/>
                <a:ext cx="1562778" cy="49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𝑊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e>
                    </m:box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74" y="5677564"/>
                <a:ext cx="1562778" cy="497637"/>
              </a:xfrm>
              <a:prstGeom prst="rect">
                <a:avLst/>
              </a:prstGeom>
              <a:blipFill rotWithShape="1">
                <a:blip r:embed="rId6"/>
                <a:stretch>
                  <a:fillRect l="-3125" b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294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5.11, p.383 of text</a:t>
            </a:r>
          </a:p>
        </p:txBody>
      </p:sp>
      <p:grpSp>
        <p:nvGrpSpPr>
          <p:cNvPr id="82948" name="群組 20"/>
          <p:cNvGrpSpPr>
            <a:grpSpLocks/>
          </p:cNvGrpSpPr>
          <p:nvPr/>
        </p:nvGrpSpPr>
        <p:grpSpPr bwMode="auto">
          <a:xfrm>
            <a:off x="1331913" y="1770063"/>
            <a:ext cx="4578350" cy="1154112"/>
            <a:chOff x="1331640" y="1700411"/>
            <a:chExt cx="4578623" cy="1154112"/>
          </a:xfrm>
        </p:grpSpPr>
        <p:graphicFrame>
          <p:nvGraphicFramePr>
            <p:cNvPr id="82951" name="物件 2"/>
            <p:cNvGraphicFramePr>
              <a:graphicFrameLocks noChangeAspect="1"/>
            </p:cNvGraphicFramePr>
            <p:nvPr/>
          </p:nvGraphicFramePr>
          <p:xfrm>
            <a:off x="1362075" y="2279724"/>
            <a:ext cx="709613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55" name="方程式" r:id="rId4" imgW="291973" imgH="203112" progId="Equation.3">
                    <p:embed/>
                  </p:oleObj>
                </mc:Choice>
                <mc:Fallback>
                  <p:oleObj name="方程式" r:id="rId4" imgW="291973" imgH="203112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075" y="2279724"/>
                          <a:ext cx="709613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52" name="矩形 3"/>
            <p:cNvSpPr>
              <a:spLocks noChangeArrowheads="1"/>
            </p:cNvSpPr>
            <p:nvPr/>
          </p:nvSpPr>
          <p:spPr bwMode="auto">
            <a:xfrm>
              <a:off x="2411760" y="1919188"/>
              <a:ext cx="1368152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3779711" y="2279848"/>
              <a:ext cx="12605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954" name="物件 7"/>
            <p:cNvGraphicFramePr>
              <a:graphicFrameLocks noChangeAspect="1"/>
            </p:cNvGraphicFramePr>
            <p:nvPr/>
          </p:nvGraphicFramePr>
          <p:xfrm>
            <a:off x="1394123" y="1828395"/>
            <a:ext cx="648072" cy="450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56" name="方程式" r:id="rId6" imgW="291973" imgH="203112" progId="Equation.3">
                    <p:embed/>
                  </p:oleObj>
                </mc:Choice>
                <mc:Fallback>
                  <p:oleObj name="方程式" r:id="rId6" imgW="291973" imgH="203112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4123" y="1828395"/>
                          <a:ext cx="648072" cy="450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字方塊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34471" y="1962621"/>
              <a:ext cx="757409" cy="646331"/>
            </a:xfrm>
            <a:prstGeom prst="rect">
              <a:avLst/>
            </a:prstGeom>
            <a:blipFill rotWithShape="1">
              <a:blip r:embed="rId8"/>
              <a:stretch>
                <a:fillRect l="-7258" t="-471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</a:rPr>
                <a:t> </a:t>
              </a:r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1331640" y="2279848"/>
              <a:ext cx="10795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957" name="物件 15"/>
            <p:cNvGraphicFramePr>
              <a:graphicFrameLocks noChangeAspect="1"/>
            </p:cNvGraphicFramePr>
            <p:nvPr/>
          </p:nvGraphicFramePr>
          <p:xfrm>
            <a:off x="3852863" y="1700411"/>
            <a:ext cx="2057400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57" name="方程式" r:id="rId9" imgW="927100" imgH="228600" progId="Equation.3">
                    <p:embed/>
                  </p:oleObj>
                </mc:Choice>
                <mc:Fallback>
                  <p:oleObj name="方程式" r:id="rId9" imgW="927100" imgH="228600" progId="Equation.3">
                    <p:embed/>
                    <p:pic>
                      <p:nvPicPr>
                        <p:cNvPr id="0" name="物件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863" y="1700411"/>
                          <a:ext cx="2057400" cy="506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8" name="物件 19"/>
            <p:cNvGraphicFramePr>
              <a:graphicFrameLocks noChangeAspect="1"/>
            </p:cNvGraphicFramePr>
            <p:nvPr/>
          </p:nvGraphicFramePr>
          <p:xfrm>
            <a:off x="3883025" y="2356048"/>
            <a:ext cx="20256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58" name="方程式" r:id="rId11" imgW="927100" imgH="228600" progId="Equation.3">
                    <p:embed/>
                  </p:oleObj>
                </mc:Choice>
                <mc:Fallback>
                  <p:oleObj name="方程式" r:id="rId11" imgW="927100" imgH="228600" progId="Equation.3">
                    <p:embed/>
                    <p:pic>
                      <p:nvPicPr>
                        <p:cNvPr id="0" name="物件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025" y="2356048"/>
                          <a:ext cx="20256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949" name="物件 23"/>
          <p:cNvGraphicFramePr>
            <a:graphicFrameLocks noChangeAspect="1"/>
          </p:cNvGraphicFramePr>
          <p:nvPr/>
        </p:nvGraphicFramePr>
        <p:xfrm>
          <a:off x="822325" y="3390900"/>
          <a:ext cx="5434013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9" name="方程式" r:id="rId13" imgW="2108200" imgH="736600" progId="Equation.3">
                  <p:embed/>
                </p:oleObj>
              </mc:Choice>
              <mc:Fallback>
                <p:oleObj name="方程式" r:id="rId13" imgW="2108200" imgH="7366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390900"/>
                        <a:ext cx="5434013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文字方塊 24"/>
          <p:cNvSpPr txBox="1">
            <a:spLocks noChangeArrowheads="1"/>
          </p:cNvSpPr>
          <p:nvPr/>
        </p:nvSpPr>
        <p:spPr bwMode="auto">
          <a:xfrm>
            <a:off x="3535363" y="5516563"/>
            <a:ext cx="298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time shift property</a:t>
            </a:r>
            <a:endParaRPr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397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5.14, p.387 of text</a:t>
            </a:r>
          </a:p>
        </p:txBody>
      </p:sp>
      <p:graphicFrame>
        <p:nvGraphicFramePr>
          <p:cNvPr id="83972" name="物件 23"/>
          <p:cNvGraphicFramePr>
            <a:graphicFrameLocks noChangeAspect="1"/>
          </p:cNvGraphicFramePr>
          <p:nvPr/>
        </p:nvGraphicFramePr>
        <p:xfrm>
          <a:off x="815975" y="4868863"/>
          <a:ext cx="41322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6" name="方程式" r:id="rId4" imgW="2095500" imgH="914400" progId="Equation.3">
                  <p:embed/>
                </p:oleObj>
              </mc:Choice>
              <mc:Fallback>
                <p:oleObj name="方程式" r:id="rId4" imgW="2095500" imgH="9144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868863"/>
                        <a:ext cx="4132263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3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7625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495425"/>
            <a:ext cx="51133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98925"/>
            <a:ext cx="6053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51025"/>
            <a:ext cx="75263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857780" cy="6480720"/>
          </a:xfrm>
          <a:prstGeom prst="rect">
            <a:avLst/>
          </a:prstGeom>
          <a:scene3d>
            <a:camera prst="orthographicFront">
              <a:rot lat="0" lon="0" rev="21594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5888"/>
            <a:ext cx="747395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8704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5.17, p.395 of text</a:t>
            </a:r>
          </a:p>
        </p:txBody>
      </p:sp>
      <p:graphicFrame>
        <p:nvGraphicFramePr>
          <p:cNvPr id="87044" name="物件 23"/>
          <p:cNvGraphicFramePr>
            <a:graphicFrameLocks noChangeAspect="1"/>
          </p:cNvGraphicFramePr>
          <p:nvPr/>
        </p:nvGraphicFramePr>
        <p:xfrm>
          <a:off x="755650" y="2097088"/>
          <a:ext cx="8636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0" name="方程式" r:id="rId4" imgW="431613" imgH="203112" progId="Equation.3">
                  <p:embed/>
                </p:oleObj>
              </mc:Choice>
              <mc:Fallback>
                <p:oleObj name="方程式" r:id="rId4" imgW="431613" imgH="203112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097088"/>
                        <a:ext cx="8636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文字方塊 2"/>
          <p:cNvSpPr txBox="1">
            <a:spLocks noChangeArrowheads="1"/>
          </p:cNvSpPr>
          <p:nvPr/>
        </p:nvSpPr>
        <p:spPr bwMode="auto">
          <a:xfrm>
            <a:off x="1835150" y="1773238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6" name="物件 5"/>
          <p:cNvGraphicFramePr>
            <a:graphicFrameLocks noChangeAspect="1"/>
          </p:cNvGraphicFramePr>
          <p:nvPr/>
        </p:nvGraphicFramePr>
        <p:xfrm>
          <a:off x="1751013" y="1638300"/>
          <a:ext cx="454977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1" name="方程式" r:id="rId6" imgW="2070100" imgH="609600" progId="Equation.3">
                  <p:embed/>
                </p:oleObj>
              </mc:Choice>
              <mc:Fallback>
                <p:oleObj name="方程式" r:id="rId6" imgW="2070100" imgH="609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1638300"/>
                        <a:ext cx="454977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7" name="文字方塊 6"/>
          <p:cNvSpPr txBox="1">
            <a:spLocks noChangeArrowheads="1"/>
          </p:cNvSpPr>
          <p:nvPr/>
        </p:nvSpPr>
        <p:spPr bwMode="auto">
          <a:xfrm>
            <a:off x="5867400" y="1052513"/>
            <a:ext cx="468313" cy="203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graphicFrame>
        <p:nvGraphicFramePr>
          <p:cNvPr id="87048" name="物件 7"/>
          <p:cNvGraphicFramePr>
            <a:graphicFrameLocks noChangeAspect="1"/>
          </p:cNvGraphicFramePr>
          <p:nvPr/>
        </p:nvGraphicFramePr>
        <p:xfrm>
          <a:off x="539750" y="3097213"/>
          <a:ext cx="55626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2" name="方程式" r:id="rId8" imgW="3035300" imgH="1574800" progId="Equation.3">
                  <p:embed/>
                </p:oleObj>
              </mc:Choice>
              <mc:Fallback>
                <p:oleObj name="方程式" r:id="rId8" imgW="3035300" imgH="15748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097213"/>
                        <a:ext cx="556260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物件 15"/>
          <p:cNvGraphicFramePr>
            <a:graphicFrameLocks noChangeAspect="1"/>
          </p:cNvGraphicFramePr>
          <p:nvPr/>
        </p:nvGraphicFramePr>
        <p:xfrm>
          <a:off x="539750" y="5746750"/>
          <a:ext cx="10747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3" name="方程式" r:id="rId10" imgW="596900" imgH="228600" progId="Equation.3">
                  <p:embed/>
                </p:oleObj>
              </mc:Choice>
              <mc:Fallback>
                <p:oleObj name="方程式" r:id="rId10" imgW="596900" imgH="228600" progId="Equation.3">
                  <p:embed/>
                  <p:pic>
                    <p:nvPicPr>
                      <p:cNvPr id="0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746750"/>
                        <a:ext cx="107473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物件 16"/>
          <p:cNvGraphicFramePr>
            <a:graphicFrameLocks noChangeAspect="1"/>
          </p:cNvGraphicFramePr>
          <p:nvPr/>
        </p:nvGraphicFramePr>
        <p:xfrm>
          <a:off x="1619250" y="5610225"/>
          <a:ext cx="25638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04" name="方程式" r:id="rId12" imgW="1358900" imgH="457200" progId="Equation.3">
                  <p:embed/>
                </p:oleObj>
              </mc:Choice>
              <mc:Fallback>
                <p:oleObj name="方程式" r:id="rId12" imgW="1358900" imgH="457200" progId="Equation.3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610225"/>
                        <a:ext cx="25638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文字方塊 17"/>
          <p:cNvSpPr txBox="1">
            <a:spLocks noChangeArrowheads="1"/>
          </p:cNvSpPr>
          <p:nvPr/>
        </p:nvSpPr>
        <p:spPr bwMode="auto">
          <a:xfrm>
            <a:off x="3914775" y="4997450"/>
            <a:ext cx="468313" cy="184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en-US" altLang="zh-TW" sz="1600"/>
          </a:p>
          <a:p>
            <a:pPr eaLnBrk="1" hangingPunct="1"/>
            <a:endParaRPr lang="zh-TW" altLang="en-US" sz="16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Example 3.5, p.193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>
              <a:defRPr/>
            </a:pPr>
            <a:endParaRPr lang="zh-TW" altLang="en-US" dirty="0">
              <a:ea typeface="新細明體" pitchFamily="18" charset="-120"/>
            </a:endParaRPr>
          </a:p>
        </p:txBody>
      </p:sp>
      <p:pic>
        <p:nvPicPr>
          <p:cNvPr id="8806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697038"/>
            <a:ext cx="4481512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文字方塊 3"/>
          <p:cNvSpPr txBox="1">
            <a:spLocks noChangeArrowheads="1"/>
          </p:cNvSpPr>
          <p:nvPr/>
        </p:nvSpPr>
        <p:spPr bwMode="auto">
          <a:xfrm>
            <a:off x="1258888" y="2028825"/>
            <a:ext cx="936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/>
              <a:t>(a)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(b)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(c)</a:t>
            </a:r>
            <a:endParaRPr lang="zh-TW" altLang="en-US" sz="2400"/>
          </a:p>
        </p:txBody>
      </p:sp>
      <p:sp>
        <p:nvSpPr>
          <p:cNvPr id="88070" name="文字方塊 9"/>
          <p:cNvSpPr txBox="1">
            <a:spLocks noChangeArrowheads="1"/>
          </p:cNvSpPr>
          <p:nvPr/>
        </p:nvSpPr>
        <p:spPr bwMode="auto">
          <a:xfrm>
            <a:off x="4932363" y="1176338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96300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0" y="187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Rectangular/</a:t>
            </a:r>
            <a:r>
              <a:rPr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Sinc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p.21 </a:t>
            </a:r>
            <a:r>
              <a:rPr lang="en-US" altLang="zh-TW" sz="2600" dirty="0">
                <a:solidFill>
                  <a:srgbClr val="FF0000"/>
                </a:solidFill>
                <a:latin typeface="Times New Roman"/>
              </a:rPr>
              <a:t>of 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/>
              </a:rPr>
              <a:t>5.0)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5.36(c)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p.411 of text</a:t>
            </a:r>
          </a:p>
        </p:txBody>
      </p:sp>
      <p:graphicFrame>
        <p:nvGraphicFramePr>
          <p:cNvPr id="89091" name="物件 1"/>
          <p:cNvGraphicFramePr>
            <a:graphicFrameLocks noChangeAspect="1"/>
          </p:cNvGraphicFramePr>
          <p:nvPr/>
        </p:nvGraphicFramePr>
        <p:xfrm>
          <a:off x="347663" y="1196975"/>
          <a:ext cx="7573962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72" name="方程式" r:id="rId4" imgW="3162300" imgH="2184400" progId="Equation.3">
                  <p:embed/>
                </p:oleObj>
              </mc:Choice>
              <mc:Fallback>
                <p:oleObj name="方程式" r:id="rId4" imgW="3162300" imgH="2184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196975"/>
                        <a:ext cx="7573962" cy="437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000" b="1" u="sng" smtClean="0">
                <a:latin typeface="Times New Roman" pitchFamily="18" charset="0"/>
                <a:cs typeface="Times New Roman" pitchFamily="18" charset="0"/>
              </a:rPr>
              <a:t>5.43</a:t>
            </a:r>
            <a:r>
              <a:rPr kumimoji="0" lang="en-US" altLang="zh-TW" sz="3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3000" b="1">
                <a:latin typeface="Times New Roman" pitchFamily="18" charset="0"/>
                <a:cs typeface="Times New Roman" pitchFamily="18" charset="0"/>
              </a:rPr>
              <a:t>p.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413 of text</a:t>
            </a:r>
          </a:p>
        </p:txBody>
      </p:sp>
      <p:graphicFrame>
        <p:nvGraphicFramePr>
          <p:cNvPr id="90115" name="物件 1"/>
          <p:cNvGraphicFramePr>
            <a:graphicFrameLocks noChangeAspect="1"/>
          </p:cNvGraphicFramePr>
          <p:nvPr/>
        </p:nvGraphicFramePr>
        <p:xfrm>
          <a:off x="539750" y="1196975"/>
          <a:ext cx="6543675" cy="48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6" name="方程式" r:id="rId4" imgW="2311400" imgH="2044700" progId="Equation.3">
                  <p:embed/>
                </p:oleObj>
              </mc:Choice>
              <mc:Fallback>
                <p:oleObj name="方程式" r:id="rId4" imgW="2311400" imgH="20447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6543675" cy="48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5.46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p.415 of text</a:t>
            </a:r>
          </a:p>
        </p:txBody>
      </p:sp>
      <p:graphicFrame>
        <p:nvGraphicFramePr>
          <p:cNvPr id="91139" name="物件 1"/>
          <p:cNvGraphicFramePr>
            <a:graphicFrameLocks noChangeAspect="1"/>
          </p:cNvGraphicFramePr>
          <p:nvPr/>
        </p:nvGraphicFramePr>
        <p:xfrm>
          <a:off x="323850" y="1052513"/>
          <a:ext cx="7848600" cy="518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0" name="方程式" r:id="rId4" imgW="3251200" imgH="2527300" progId="Equation.3">
                  <p:embed/>
                </p:oleObj>
              </mc:Choice>
              <mc:Fallback>
                <p:oleObj name="方程式" r:id="rId4" imgW="3251200" imgH="25273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7848600" cy="518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5.56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p.422 of text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0" y="836712"/>
                <a:ext cx="9144000" cy="594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two-dimensional signal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=−∞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</m:oMath>
                  </m:oMathPara>
                </a14:m>
                <a:endParaRPr lang="en-US" altLang="zh-TW" sz="2400" dirty="0" smtClean="0"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440"/>
                  </a:lnSpc>
                </a:pPr>
                <a:endPara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  <m:sup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TW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box>
                      <m:nary>
                        <m:nary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box>
                              <m:nary>
                                <m:nary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sub>
                                <m:sup/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5944576"/>
              </a:xfrm>
              <a:prstGeom prst="rect">
                <a:avLst/>
              </a:prstGeom>
              <a:blipFill>
                <a:blip r:embed="rId3"/>
                <a:stretch>
                  <a:fillRect t="-14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13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397450" cy="4464496"/>
          </a:xfrm>
          <a:prstGeom prst="rect">
            <a:avLst/>
          </a:prstGeom>
        </p:spPr>
      </p:pic>
      <p:sp>
        <p:nvSpPr>
          <p:cNvPr id="7065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9"/>
          <p:cNvSpPr txBox="1">
            <a:spLocks noChangeArrowheads="1"/>
          </p:cNvSpPr>
          <p:nvPr/>
        </p:nvSpPr>
        <p:spPr bwMode="auto">
          <a:xfrm>
            <a:off x="3851275" y="102870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192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0" y="1844824"/>
            <a:ext cx="6699600" cy="434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347864" y="2636912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636912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51720" y="184482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44824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98440" y="2292112"/>
                <a:ext cx="46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40" y="2292112"/>
                <a:ext cx="461392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34544" y="3255367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544" y="3255367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36296" y="3975447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975447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85436" y="3933056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36" y="3933056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74704" y="486916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704" y="4869160"/>
                <a:ext cx="461392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10526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806352" y="3110242"/>
                <a:ext cx="461392" cy="47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ba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52" y="3110242"/>
                <a:ext cx="461392" cy="4784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139952" y="2132856"/>
                <a:ext cx="1000241" cy="52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𝐹𝑆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TW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32856"/>
                <a:ext cx="1000241" cy="524759"/>
              </a:xfrm>
              <a:prstGeom prst="rect">
                <a:avLst/>
              </a:prstGeom>
              <a:blipFill rotWithShape="1">
                <a:blip r:embed="rId12"/>
                <a:stretch>
                  <a:fillRect l="-1220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64148" y="1772816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48" y="1772816"/>
                <a:ext cx="62002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005600" y="177281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00" y="1772815"/>
                <a:ext cx="461392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092280" y="2510179"/>
                <a:ext cx="46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510179"/>
                <a:ext cx="461392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414864" y="3454278"/>
                <a:ext cx="461392" cy="47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zh-TW" alt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64" y="3454278"/>
                <a:ext cx="461392" cy="478464"/>
              </a:xfrm>
              <a:prstGeom prst="rect">
                <a:avLst/>
              </a:prstGeom>
              <a:blipFill rotWithShape="1">
                <a:blip r:embed="rId16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92039" y="4132341"/>
                <a:ext cx="1000241" cy="49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𝐹𝑆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zh-TW" altLang="en-US" sz="24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39" y="4132341"/>
                <a:ext cx="1000241" cy="499176"/>
              </a:xfrm>
              <a:prstGeom prst="rect">
                <a:avLst/>
              </a:prstGeom>
              <a:blipFill rotWithShape="1">
                <a:blip r:embed="rId17"/>
                <a:stretch>
                  <a:fillRect l="-1220" r="-3049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696608" y="2426782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8" y="2426782"/>
                <a:ext cx="461392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964358" y="5661248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58" y="5661248"/>
                <a:ext cx="620020" cy="461665"/>
              </a:xfrm>
              <a:prstGeom prst="rect">
                <a:avLst/>
              </a:prstGeom>
              <a:blipFill rotWithShape="1">
                <a:blip r:embed="rId19"/>
                <a:stretch>
                  <a:fillRect r="-2941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051720" y="5206340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06340"/>
                <a:ext cx="620020" cy="461665"/>
              </a:xfrm>
              <a:prstGeom prst="rect">
                <a:avLst/>
              </a:prstGeom>
              <a:blipFill rotWithShape="1">
                <a:blip r:embed="rId20"/>
                <a:stretch>
                  <a:fillRect r="-39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931248" y="3532946"/>
            <a:ext cx="1144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406260" y="3755132"/>
                <a:ext cx="461392" cy="446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ba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60" y="3755132"/>
                <a:ext cx="461392" cy="446341"/>
              </a:xfrm>
              <a:prstGeom prst="rect">
                <a:avLst/>
              </a:prstGeom>
              <a:blipFill rotWithShape="1">
                <a:blip r:embed="rId2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350119" y="4191471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119" y="4191471"/>
                <a:ext cx="1203450" cy="461665"/>
              </a:xfrm>
              <a:prstGeom prst="rect">
                <a:avLst/>
              </a:prstGeom>
              <a:blipFill rotWithShape="1">
                <a:blip r:embed="rId22"/>
                <a:stretch>
                  <a:fillRect l="-4569" r="-9645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355976" y="5271591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,0)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271591"/>
                <a:ext cx="1203450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4569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483768" y="4190608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(0,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90608"/>
                <a:ext cx="1203450" cy="461665"/>
              </a:xfrm>
              <a:prstGeom prst="rect">
                <a:avLst/>
              </a:prstGeom>
              <a:blipFill rotWithShape="1">
                <a:blip r:embed="rId24"/>
                <a:stretch>
                  <a:fillRect l="-404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/>
          <p:nvPr/>
        </p:nvCxnSpPr>
        <p:spPr>
          <a:xfrm>
            <a:off x="3274368" y="4653136"/>
            <a:ext cx="412850" cy="7200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4636956" y="5271591"/>
            <a:ext cx="230696" cy="1655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9"/>
          <p:cNvSpPr txBox="1">
            <a:spLocks noChangeArrowheads="1"/>
          </p:cNvSpPr>
          <p:nvPr/>
        </p:nvSpPr>
        <p:spPr bwMode="auto">
          <a:xfrm>
            <a:off x="3924300" y="1052513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7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pAutoFit/>
      </a:bodyPr>
      <a:lstStyle>
        <a:defPPr marL="457200" algn="ctr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742950" indent="-285750">
          <a:lnSpc>
            <a:spcPct val="150000"/>
          </a:lnSpc>
          <a:spcAft>
            <a:spcPts val="0"/>
          </a:spcAft>
          <a:buSzPct val="70000"/>
          <a:buFont typeface="Wingdings" pitchFamily="2" charset="2"/>
          <a:buChar char="l"/>
          <a:tabLst>
            <a:tab pos="533400" algn="l"/>
          </a:tabLst>
          <a:defRPr sz="3000" dirty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742950" indent="-285750">
          <a:lnSpc>
            <a:spcPct val="150000"/>
          </a:lnSpc>
          <a:spcAft>
            <a:spcPts val="0"/>
          </a:spcAft>
          <a:buSzPct val="70000"/>
          <a:buFont typeface="Wingdings" pitchFamily="2" charset="2"/>
          <a:buChar char="l"/>
          <a:tabLst>
            <a:tab pos="533400" algn="l"/>
          </a:tabLst>
          <a:defRPr sz="3000" dirty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Ins="180000" anchor="ctr" anchorCtr="0">
        <a:spAutoFit/>
      </a:bodyPr>
      <a:lstStyle>
        <a:defPPr marL="742950" indent="-285750">
          <a:lnSpc>
            <a:spcPct val="150000"/>
          </a:lnSpc>
          <a:spcAft>
            <a:spcPts val="0"/>
          </a:spcAft>
          <a:buSzPct val="70000"/>
          <a:buFont typeface="Wingdings" pitchFamily="2" charset="2"/>
          <a:buChar char="l"/>
          <a:tabLst>
            <a:tab pos="533400" algn="l"/>
          </a:tabLst>
          <a:defRPr sz="3000" dirty="0">
            <a:solidFill>
              <a:prstClr val="black"/>
            </a:solidFill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5913</Words>
  <Application>Microsoft Office PowerPoint</Application>
  <PresentationFormat>如螢幕大小 (4:3)</PresentationFormat>
  <Paragraphs>962</Paragraphs>
  <Slides>99</Slides>
  <Notes>94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99</vt:i4>
      </vt:variant>
    </vt:vector>
  </HeadingPairs>
  <TitlesOfParts>
    <vt:vector size="114" baseType="lpstr">
      <vt:lpstr>新細明體</vt:lpstr>
      <vt:lpstr>標楷體</vt:lpstr>
      <vt:lpstr>Arial</vt:lpstr>
      <vt:lpstr>Arial Narrow</vt:lpstr>
      <vt:lpstr>Calibri</vt:lpstr>
      <vt:lpstr>Cambria Math</vt:lpstr>
      <vt:lpstr>Symbol</vt:lpstr>
      <vt:lpstr>Times New Roman</vt:lpstr>
      <vt:lpstr>Wingdings</vt:lpstr>
      <vt:lpstr>Office 佈景主題</vt:lpstr>
      <vt:lpstr>1_Office 佈景主題</vt:lpstr>
      <vt:lpstr>2_Office 佈景主題</vt:lpstr>
      <vt:lpstr>4_Office 佈景主題</vt:lpstr>
      <vt:lpstr>3_Office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Lab</cp:lastModifiedBy>
  <cp:revision>555</cp:revision>
  <cp:lastPrinted>2020-04-23T09:29:05Z</cp:lastPrinted>
  <dcterms:created xsi:type="dcterms:W3CDTF">2012-03-03T08:53:00Z</dcterms:created>
  <dcterms:modified xsi:type="dcterms:W3CDTF">2020-05-19T07:32:53Z</dcterms:modified>
</cp:coreProperties>
</file>